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82" r:id="rId16"/>
    <p:sldId id="283" r:id="rId17"/>
    <p:sldId id="284" r:id="rId18"/>
    <p:sldId id="285" r:id="rId19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标题 14337"/>
          <p:cNvSpPr>
            <a:spLocks noGrp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  <a:prstGeom prst="rect">
            <a:avLst/>
          </a:prstGeom>
          <a:noFill/>
          <a:ln w="9525">
            <a:noFill/>
          </a:ln>
        </p:spPr>
        <p:txBody>
          <a:bodyPr anchor="b" anchorCtr="1"/>
          <a:lstStyle>
            <a:lvl1pPr lvl="0" algn="ctr">
              <a:buClrTx/>
              <a:buSzTx/>
              <a:buFontTx/>
              <a:defRPr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4339" name="副标题 14338"/>
          <p:cNvSpPr>
            <a:spLocks noGrp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>
                <a:schemeClr val="hlink"/>
              </a:buClr>
              <a:buSzPct val="120000"/>
              <a:buFontTx/>
              <a:buNone/>
              <a:defRPr/>
            </a:lvl1pPr>
            <a:lvl2pPr marL="457200" lvl="1" indent="0" algn="ctr">
              <a:buClrTx/>
              <a:buSzTx/>
              <a:buFont typeface="Tahoma" panose="020B0604030504040204"/>
              <a:buNone/>
              <a:defRPr/>
            </a:lvl2pPr>
            <a:lvl3pPr marL="914400" lvl="2" indent="0" algn="ctr">
              <a:buClr>
                <a:schemeClr val="hlink"/>
              </a:buClr>
              <a:buSzPct val="120000"/>
              <a:buFontTx/>
              <a:buNone/>
              <a:defRPr/>
            </a:lvl3pPr>
            <a:lvl4pPr marL="1371600" lvl="3" indent="0" algn="ctr">
              <a:buClrTx/>
              <a:buSzTx/>
              <a:buFont typeface="Tahoma" panose="020B0604030504040204"/>
              <a:buNone/>
              <a:defRPr/>
            </a:lvl4pPr>
            <a:lvl5pPr marL="1828800" lvl="4" indent="0" algn="ctr"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4340" name="任意多边形 14339"/>
          <p:cNvSpPr/>
          <p:nvPr/>
        </p:nvSpPr>
        <p:spPr>
          <a:xfrm>
            <a:off x="285750" y="2803525"/>
            <a:ext cx="1588" cy="3035300"/>
          </a:xfrm>
          <a:custGeom>
            <a:avLst/>
            <a:gdLst/>
            <a:ahLst/>
            <a:cxnLst/>
            <a:rect l="l" t="t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341" name="页脚占位符 1434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42" name="灯片编号占位符 1434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343" name="日期占位符 14342"/>
          <p:cNvSpPr>
            <a:spLocks noGrp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52930" cy="57277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2504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905000"/>
            <a:ext cx="4032504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>
            <a:duotone>
              <a:schemeClr val="bg1"/>
              <a:srgbClr val="FFFFFF"/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标题 13313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3315" name="文本占位符 13314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3316" name="日期占位符 13315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>
              <a:defRPr sz="1400"/>
            </a:lvl1pPr>
          </a:lstStyle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7" name="页脚占位符 13316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ctr">
              <a:defRPr sz="1400"/>
            </a:lvl1pPr>
          </a:lstStyle>
          <a:p>
            <a:pPr lvl="0"/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318" name="灯片编号占位符 13317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</a:rPr>
            </a:fld>
            <a:endParaRPr lang="zh-CN" altLang="en-US"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3319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effectLst>
            <a:outerShdw blurRad="38100" dist="38100" dir="2700000">
              <a:srgbClr val="000000"/>
            </a:outerShdw>
          </a:effectLst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/>
        <a:buChar char="–"/>
        <a:defRPr sz="28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20000"/>
        <a:buFontTx/>
        <a:buChar char="•"/>
        <a:defRPr sz="24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Tx/>
        <a:buFont typeface="Tahoma" panose="020B0604030504040204"/>
        <a:buChar char="–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 b="0" i="0" u="none" kern="1200" baseline="0">
          <a:solidFill>
            <a:schemeClr val="tx1"/>
          </a:solidFill>
          <a:effectLst>
            <a:outerShdw blurRad="38100" dist="38100" dir="2700000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Tahoma" panose="020B0604030504040204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4.xml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oleObject" Target="../embeddings/oleObject1.bin"/><Relationship Id="rId1" Type="http://schemas.openxmlformats.org/officeDocument/2006/relationships/image" Target="../media/image30.wmf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35.png"/><Relationship Id="rId3" Type="http://schemas.openxmlformats.org/officeDocument/2006/relationships/oleObject" Target="../embeddings/oleObject2.bin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slide" Target="slide4.xml"/><Relationship Id="rId4" Type="http://schemas.openxmlformats.org/officeDocument/2006/relationships/image" Target="../media/image5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4.jpe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" Target="slide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2.wav"/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audio" Target="../media/audio2.wav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26.jpeg"/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2049"/>
          <p:cNvSpPr>
            <a:spLocks noGrp="1"/>
          </p:cNvSpPr>
          <p:nvPr>
            <p:ph type="ctrTitle"/>
          </p:nvPr>
        </p:nvSpPr>
        <p:spPr/>
        <p:txBody>
          <a:bodyPr anchor="b" anchorCtr="1"/>
          <a:lstStyle/>
          <a:p>
            <a:pPr defTabSz="914400">
              <a:buSzTx/>
              <a:buFontTx/>
              <a:buNone/>
            </a:pPr>
            <a:endParaRPr kern="1200" baseline="0">
              <a:latin typeface="Tahoma" panose="020B0604030504040204"/>
              <a:ea typeface="宋体" panose="02010600030101010101" pitchFamily="2" charset="-122"/>
            </a:endParaRPr>
          </a:p>
        </p:txBody>
      </p:sp>
      <p:sp>
        <p:nvSpPr>
          <p:cNvPr id="2051" name="副标题 2050"/>
          <p:cNvSpPr>
            <a:spLocks noGrp="1"/>
          </p:cNvSpPr>
          <p:nvPr>
            <p:ph type="subTitle" idx="1"/>
          </p:nvPr>
        </p:nvSpPr>
        <p:spPr/>
        <p:txBody>
          <a:bodyPr anchor="t" anchorCtr="0"/>
          <a:lstStyle/>
          <a:p>
            <a:pPr defTabSz="914400">
              <a:buSzPct val="120000"/>
            </a:pPr>
            <a:endParaRPr kern="1200" baseline="0">
              <a:latin typeface="Tahoma" panose="020B0604030504040204"/>
              <a:ea typeface="宋体" panose="02010600030101010101" pitchFamily="2" charset="-122"/>
            </a:endParaRPr>
          </a:p>
        </p:txBody>
      </p:sp>
      <p:pic>
        <p:nvPicPr>
          <p:cNvPr id="2052" name="图片 205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1587"/>
            <a:ext cx="9144000" cy="68595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矩形 2052"/>
          <p:cNvSpPr/>
          <p:nvPr/>
        </p:nvSpPr>
        <p:spPr>
          <a:xfrm>
            <a:off x="1371283" y="621030"/>
            <a:ext cx="5957887" cy="1973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校园保洁行动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　　　　－－垃圾分类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95645" y="3068955"/>
            <a:ext cx="32099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FF00"/>
                </a:solidFill>
              </a:rPr>
              <a:t>江苏省仪征中学</a:t>
            </a:r>
            <a:r>
              <a:rPr lang="en-US" altLang="zh-CN">
                <a:solidFill>
                  <a:srgbClr val="FFFF00"/>
                </a:solidFill>
              </a:rPr>
              <a:t> </a:t>
            </a:r>
            <a:r>
              <a:rPr lang="zh-CN" altLang="en-US">
                <a:solidFill>
                  <a:srgbClr val="FFFF00"/>
                </a:solidFill>
              </a:rPr>
              <a:t>高一（</a:t>
            </a:r>
            <a:r>
              <a:rPr lang="en-US" altLang="zh-CN">
                <a:solidFill>
                  <a:srgbClr val="FFFF00"/>
                </a:solidFill>
              </a:rPr>
              <a:t>5</a:t>
            </a:r>
            <a:r>
              <a:rPr lang="zh-CN" altLang="en-US">
                <a:solidFill>
                  <a:srgbClr val="FFFF00"/>
                </a:solidFill>
              </a:rPr>
              <a:t>）</a:t>
            </a:r>
            <a:endParaRPr lang="zh-CN" alt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31745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876800" cy="838200"/>
          </a:xfrm>
        </p:spPr>
        <p:txBody>
          <a:bodyPr anchor="b" anchorCtr="1"/>
          <a:lstStyle/>
          <a:p>
            <a:pPr defTabSz="914400">
              <a:buSzTx/>
              <a:buFontTx/>
              <a:buNone/>
            </a:pPr>
            <a:r>
              <a:rPr lang="zh-CN" altLang="en-US" sz="6000" kern="1200" baseline="0">
                <a:latin typeface="Tahoma" panose="020B0604030504040204"/>
                <a:ea typeface="華康少女文字W5" pitchFamily="49" charset="-120"/>
              </a:rPr>
              <a:t>资</a:t>
            </a:r>
            <a:r>
              <a:rPr lang="zh-TW" altLang="en-US" sz="6000" kern="1200" baseline="0">
                <a:latin typeface="Tahoma" panose="020B0604030504040204"/>
                <a:ea typeface="華康少女文字W5" pitchFamily="49" charset="-120"/>
              </a:rPr>
              <a:t>源垃圾有：</a:t>
            </a:r>
            <a:endParaRPr lang="zh-TW" altLang="en-US" sz="6000" kern="1200" baseline="0">
              <a:latin typeface="Tahoma" panose="020B0604030504040204"/>
              <a:ea typeface="華康少女文字W5" pitchFamily="49" charset="-120"/>
            </a:endParaRPr>
          </a:p>
        </p:txBody>
      </p:sp>
      <p:sp>
        <p:nvSpPr>
          <p:cNvPr id="31747" name="矩形 31746"/>
          <p:cNvSpPr/>
          <p:nvPr/>
        </p:nvSpPr>
        <p:spPr>
          <a:xfrm>
            <a:off x="685800" y="1371600"/>
            <a:ext cx="2971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5.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旧</a:t>
            </a:r>
            <a:r>
              <a:rPr lang="zh-TW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衣服</a:t>
            </a:r>
            <a:endParaRPr lang="zh-TW" altLang="en-US" sz="5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1748" name="图片 3174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22925" y="2349500"/>
            <a:ext cx="1979613" cy="1993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3068638"/>
            <a:ext cx="1793875" cy="180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0" name="图片 317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75" y="4508500"/>
            <a:ext cx="1692275" cy="18208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3379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876800" cy="838200"/>
          </a:xfrm>
        </p:spPr>
        <p:txBody>
          <a:bodyPr anchor="b" anchorCtr="1"/>
          <a:lstStyle/>
          <a:p>
            <a:pPr defTabSz="914400">
              <a:buSzTx/>
              <a:buFontTx/>
              <a:buNone/>
            </a:pPr>
            <a:r>
              <a:rPr lang="zh-CN" altLang="en-US" sz="6000" kern="1200" baseline="0">
                <a:latin typeface="Tahoma" panose="020B0604030504040204"/>
                <a:ea typeface="華康少女文字W5" pitchFamily="49" charset="-120"/>
              </a:rPr>
              <a:t>资</a:t>
            </a:r>
            <a:r>
              <a:rPr lang="zh-TW" altLang="en-US" sz="6000" kern="1200" baseline="0">
                <a:latin typeface="Tahoma" panose="020B0604030504040204"/>
                <a:ea typeface="華康少女文字W5" pitchFamily="49" charset="-120"/>
              </a:rPr>
              <a:t>源垃圾有：</a:t>
            </a:r>
            <a:endParaRPr lang="zh-TW" altLang="en-US" sz="6000" kern="1200" baseline="0">
              <a:latin typeface="Tahoma" panose="020B0604030504040204"/>
              <a:ea typeface="華康少女文字W5" pitchFamily="49" charset="-120"/>
            </a:endParaRPr>
          </a:p>
        </p:txBody>
      </p:sp>
      <p:sp>
        <p:nvSpPr>
          <p:cNvPr id="33795" name="矩形 33794"/>
          <p:cNvSpPr/>
          <p:nvPr/>
        </p:nvSpPr>
        <p:spPr>
          <a:xfrm>
            <a:off x="685800" y="1371600"/>
            <a:ext cx="2971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6.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电</a:t>
            </a:r>
            <a:r>
              <a:rPr lang="zh-TW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池</a:t>
            </a:r>
            <a:endParaRPr lang="zh-TW" altLang="en-US" sz="5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3796" name="图片 3379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2819400"/>
            <a:ext cx="2060575" cy="1608138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3797" name="对象 33796"/>
          <p:cNvGraphicFramePr>
            <a:graphicFrameLocks noChangeAspect="1"/>
          </p:cNvGraphicFramePr>
          <p:nvPr/>
        </p:nvGraphicFramePr>
        <p:xfrm>
          <a:off x="3581400" y="4613275"/>
          <a:ext cx="2219325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" r:id="rId2" imgW="2457450" imgH="2000250" progId="Paint.Picture">
                  <p:embed/>
                </p:oleObj>
              </mc:Choice>
              <mc:Fallback>
                <p:oleObj name="" r:id="rId2" imgW="2457450" imgH="2000250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81400" y="4613275"/>
                        <a:ext cx="2219325" cy="180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8" name="图片 3379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152650"/>
            <a:ext cx="2514600" cy="1885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任意多边形 33798">
            <a:hlinkClick r:id="rId5" action="ppaction://hlinksldjump"/>
          </p:cNvPr>
          <p:cNvSpPr/>
          <p:nvPr/>
        </p:nvSpPr>
        <p:spPr>
          <a:xfrm>
            <a:off x="684213" y="5876925"/>
            <a:ext cx="1008062" cy="765175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584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876800" cy="838200"/>
          </a:xfrm>
        </p:spPr>
        <p:txBody>
          <a:bodyPr anchor="b" anchorCtr="1"/>
          <a:lstStyle/>
          <a:p>
            <a:pPr defTabSz="914400">
              <a:buSzTx/>
              <a:buFontTx/>
              <a:buNone/>
            </a:pPr>
            <a:r>
              <a:rPr lang="zh-CN" altLang="en-US" sz="6000" kern="1200" baseline="0">
                <a:latin typeface="Tahoma" panose="020B0604030504040204"/>
                <a:ea typeface="華康少女文字W5" pitchFamily="49" charset="-120"/>
              </a:rPr>
              <a:t>资</a:t>
            </a:r>
            <a:r>
              <a:rPr lang="zh-TW" altLang="en-US" sz="6000" kern="1200" baseline="0">
                <a:latin typeface="Tahoma" panose="020B0604030504040204"/>
                <a:ea typeface="華康少女文字W5" pitchFamily="49" charset="-120"/>
              </a:rPr>
              <a:t>源垃圾有：</a:t>
            </a:r>
            <a:endParaRPr lang="zh-TW" altLang="en-US" sz="6000" kern="1200" baseline="0">
              <a:latin typeface="Tahoma" panose="020B0604030504040204"/>
              <a:ea typeface="華康少女文字W5" pitchFamily="49" charset="-120"/>
            </a:endParaRPr>
          </a:p>
        </p:txBody>
      </p:sp>
      <p:sp>
        <p:nvSpPr>
          <p:cNvPr id="35843" name="矩形 35842"/>
          <p:cNvSpPr/>
          <p:nvPr/>
        </p:nvSpPr>
        <p:spPr>
          <a:xfrm>
            <a:off x="685800" y="1371600"/>
            <a:ext cx="441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7.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灯</a:t>
            </a:r>
            <a:r>
              <a:rPr lang="zh-TW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管、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灯</a:t>
            </a:r>
            <a:r>
              <a:rPr lang="zh-TW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泡</a:t>
            </a:r>
            <a:endParaRPr lang="zh-TW" altLang="en-US" sz="5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5844" name="图片 358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0" y="4572000"/>
            <a:ext cx="2209800" cy="1811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图片 358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724400"/>
            <a:ext cx="2286000" cy="17145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5846" name="对象 35845"/>
          <p:cNvGraphicFramePr>
            <a:graphicFrameLocks noChangeAspect="1"/>
          </p:cNvGraphicFramePr>
          <p:nvPr/>
        </p:nvGraphicFramePr>
        <p:xfrm>
          <a:off x="1781175" y="2643188"/>
          <a:ext cx="5581650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" r:id="rId3" imgW="5581650" imgH="1571625" progId="Paint.Picture">
                  <p:embed/>
                </p:oleObj>
              </mc:Choice>
              <mc:Fallback>
                <p:oleObj name="" r:id="rId3" imgW="5581650" imgH="1571625" progId="Paint.Picture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1175" y="2643188"/>
                        <a:ext cx="5581650" cy="15716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矩形 37890"/>
          <p:cNvSpPr/>
          <p:nvPr/>
        </p:nvSpPr>
        <p:spPr>
          <a:xfrm>
            <a:off x="539750" y="3141663"/>
            <a:ext cx="23622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6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果皮</a:t>
            </a:r>
            <a:endParaRPr lang="zh-TW" altLang="en-US" sz="3600" b="1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7892" name="图片 378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71775" y="2924175"/>
            <a:ext cx="2141538" cy="1227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矩形 37892"/>
          <p:cNvSpPr/>
          <p:nvPr/>
        </p:nvSpPr>
        <p:spPr>
          <a:xfrm>
            <a:off x="539750" y="4149725"/>
            <a:ext cx="23622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CN" sz="3600" b="1">
                <a:solidFill>
                  <a:srgbClr val="FF0000"/>
                </a:solidFill>
                <a:latin typeface="Tahoma" panose="020B0604030504040204"/>
              </a:rPr>
              <a:t>2.</a:t>
            </a:r>
            <a:r>
              <a:rPr lang="zh-CN" altLang="en-US" sz="3600" b="1">
                <a:solidFill>
                  <a:srgbClr val="FF0000"/>
                </a:solidFill>
                <a:latin typeface="Tahoma" panose="020B0604030504040204"/>
              </a:rPr>
              <a:t>菜叶</a:t>
            </a:r>
            <a:endParaRPr lang="zh-CN" altLang="en-US" sz="3600" b="1">
              <a:solidFill>
                <a:srgbClr val="FF0000"/>
              </a:solidFill>
              <a:latin typeface="Tahoma" panose="020B0604030504040204"/>
            </a:endParaRPr>
          </a:p>
        </p:txBody>
      </p:sp>
      <p:pic>
        <p:nvPicPr>
          <p:cNvPr id="37894" name="图片 378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3573463"/>
            <a:ext cx="2160588" cy="14589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5" name="矩形 37894"/>
          <p:cNvSpPr/>
          <p:nvPr/>
        </p:nvSpPr>
        <p:spPr>
          <a:xfrm>
            <a:off x="971550" y="5300663"/>
            <a:ext cx="1989138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TW" sz="3600" b="1">
                <a:solidFill>
                  <a:srgbClr val="FF0000"/>
                </a:solidFill>
                <a:latin typeface="Tahoma" panose="020B0604030504040204"/>
              </a:rPr>
              <a:t>3.</a:t>
            </a:r>
            <a:r>
              <a:rPr lang="zh-TW" altLang="en-US" sz="3600" b="1">
                <a:solidFill>
                  <a:srgbClr val="FF0000"/>
                </a:solidFill>
                <a:latin typeface="Tahoma" panose="020B0604030504040204"/>
              </a:rPr>
              <a:t>剩</a:t>
            </a:r>
            <a:r>
              <a:rPr lang="zh-CN" altLang="en-US" sz="3600" b="1">
                <a:solidFill>
                  <a:srgbClr val="FF0000"/>
                </a:solidFill>
                <a:latin typeface="Tahoma" panose="020B0604030504040204"/>
              </a:rPr>
              <a:t>饭菜</a:t>
            </a:r>
            <a:endParaRPr lang="zh-CN" altLang="en-US" sz="3600" b="1">
              <a:solidFill>
                <a:srgbClr val="FF0000"/>
              </a:solidFill>
              <a:latin typeface="Tahoma" panose="020B0604030504040204"/>
            </a:endParaRPr>
          </a:p>
        </p:txBody>
      </p:sp>
      <p:pic>
        <p:nvPicPr>
          <p:cNvPr id="37896" name="图片 378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5084763"/>
            <a:ext cx="2736850" cy="1608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矩形 37896"/>
          <p:cNvSpPr/>
          <p:nvPr/>
        </p:nvSpPr>
        <p:spPr>
          <a:xfrm>
            <a:off x="0" y="1268413"/>
            <a:ext cx="9318625" cy="16160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TW" altLang="en-US" sz="3600">
                <a:solidFill>
                  <a:srgbClr val="000000"/>
                </a:solidFill>
                <a:latin typeface="Tahoma" panose="020B0604030504040204"/>
              </a:rPr>
              <a:t> </a:t>
            </a:r>
            <a:r>
              <a:rPr lang="zh-CN" altLang="en-US" sz="3600">
                <a:solidFill>
                  <a:srgbClr val="000000"/>
                </a:solidFill>
                <a:latin typeface="Tahoma" panose="020B0604030504040204"/>
              </a:rPr>
              <a:t>　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家中</a:t>
            </a:r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烹调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或食用</a:t>
            </a:r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后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剩下的生、熟食</a:t>
            </a:r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残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渣，包括：</a:t>
            </a:r>
            <a:endParaRPr lang="zh-TW" altLang="zh-CN" sz="3200">
              <a:solidFill>
                <a:srgbClr val="000000"/>
              </a:solidFill>
              <a:latin typeface="Tahoma" panose="020B0604030504040204"/>
              <a:ea typeface="PMingLiU" pitchFamily="18" charset="-120"/>
            </a:endParaRPr>
          </a:p>
          <a:p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菜</a:t>
            </a:r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叶残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渣、果皮、</a:t>
            </a:r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茶叶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、咖啡渣、蛋</a:t>
            </a:r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壳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、魚</a:t>
            </a:r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虾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蟹</a:t>
            </a:r>
            <a:endParaRPr lang="zh-TW" altLang="zh-CN" sz="3200">
              <a:solidFill>
                <a:srgbClr val="000000"/>
              </a:solidFill>
              <a:latin typeface="Tahoma" panose="020B0604030504040204"/>
              <a:ea typeface="PMingLiU" pitchFamily="18" charset="-120"/>
            </a:endParaRPr>
          </a:p>
          <a:p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与贝类残体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、禽畜剩骨及</a:t>
            </a:r>
            <a:r>
              <a:rPr lang="zh-CN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废</a:t>
            </a:r>
            <a:r>
              <a:rPr lang="zh-TW" altLang="en-US" sz="32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食用油等。</a:t>
            </a:r>
            <a:endParaRPr lang="zh-CN" altLang="en-US" sz="3200">
              <a:solidFill>
                <a:srgbClr val="000000"/>
              </a:solidFill>
              <a:latin typeface="Tahoma" panose="020B0604030504040204"/>
              <a:ea typeface="PMingLiU" pitchFamily="18" charset="-120"/>
            </a:endParaRPr>
          </a:p>
        </p:txBody>
      </p:sp>
      <p:sp>
        <p:nvSpPr>
          <p:cNvPr id="37899" name="矩形 37898"/>
          <p:cNvSpPr/>
          <p:nvPr/>
        </p:nvSpPr>
        <p:spPr>
          <a:xfrm>
            <a:off x="2555875" y="404813"/>
            <a:ext cx="3743325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4"/>
                  <a:stretch>
                    <a:fillRect/>
                  </a:stretch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什么是“厨余”？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4"/>
                <a:stretch>
                  <a:fillRect/>
                </a:stretch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900" name="任意多边形 37899">
            <a:hlinkClick r:id="rId5" action="ppaction://hlinksldjump"/>
          </p:cNvPr>
          <p:cNvSpPr/>
          <p:nvPr/>
        </p:nvSpPr>
        <p:spPr>
          <a:xfrm>
            <a:off x="468313" y="6308725"/>
            <a:ext cx="863600" cy="549275"/>
          </a:xfrm>
          <a:custGeom>
            <a:avLst/>
            <a:gdLst>
              <a:gd name="txL" fmla="*/ 3375 w 21600"/>
              <a:gd name="txT" fmla="*/ 5400 h 21600"/>
              <a:gd name="txR" fmla="*/ 18900 w 21600"/>
              <a:gd name="txB" fmla="*/ 16200 h 21600"/>
            </a:gdLst>
            <a:ahLst/>
            <a:cxnLst>
              <a:cxn ang="270">
                <a:pos x="16200" y="0"/>
              </a:cxn>
              <a:cxn ang="180">
                <a:pos x="0" y="10800"/>
              </a:cxn>
              <a:cxn ang="90">
                <a:pos x="16200" y="21600"/>
              </a:cxn>
              <a:cxn ang="0">
                <a:pos x="21600" y="10800"/>
              </a:cxn>
            </a:cxnLst>
            <a:rect l="txL" t="txT" r="txR" b="txB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8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图片 430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48488" y="3933825"/>
            <a:ext cx="1614487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矩形 43011"/>
          <p:cNvSpPr/>
          <p:nvPr/>
        </p:nvSpPr>
        <p:spPr>
          <a:xfrm>
            <a:off x="2411413" y="476250"/>
            <a:ext cx="5040312" cy="1023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  <a:stretch>
                    <a:fillRect/>
                  </a:stretch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什么是一般垃圾？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  <a:stretch>
                  <a:fillRect/>
                </a:stretch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014" name="矩形 43013"/>
          <p:cNvSpPr/>
          <p:nvPr/>
        </p:nvSpPr>
        <p:spPr>
          <a:xfrm>
            <a:off x="1331913" y="1960563"/>
            <a:ext cx="6584950" cy="13001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zh-CN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无</a:t>
            </a:r>
            <a:r>
              <a:rPr lang="zh-TW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法回收再利用的垃圾，</a:t>
            </a:r>
            <a:endParaRPr lang="zh-TW" altLang="zh-CN" sz="3600">
              <a:solidFill>
                <a:srgbClr val="000000"/>
              </a:solidFill>
              <a:latin typeface="Tahoma" panose="020B0604030504040204"/>
              <a:ea typeface="PMingLiU" pitchFamily="18" charset="-120"/>
            </a:endParaRPr>
          </a:p>
          <a:p>
            <a:pPr>
              <a:spcBef>
                <a:spcPct val="20000"/>
              </a:spcBef>
              <a:buClr>
                <a:schemeClr val="tx2"/>
              </a:buClr>
            </a:pPr>
            <a:r>
              <a:rPr lang="zh-TW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如</a:t>
            </a:r>
            <a:r>
              <a:rPr lang="zh-CN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纸</a:t>
            </a:r>
            <a:r>
              <a:rPr lang="zh-TW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尿</a:t>
            </a:r>
            <a:r>
              <a:rPr lang="zh-CN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裤</a:t>
            </a:r>
            <a:r>
              <a:rPr lang="zh-TW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，</a:t>
            </a:r>
            <a:r>
              <a:rPr lang="zh-CN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卫</a:t>
            </a:r>
            <a:r>
              <a:rPr lang="zh-TW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生</a:t>
            </a:r>
            <a:r>
              <a:rPr lang="zh-CN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纸</a:t>
            </a:r>
            <a:r>
              <a:rPr lang="zh-TW" altLang="en-US" sz="3600">
                <a:solidFill>
                  <a:srgbClr val="000000"/>
                </a:solidFill>
                <a:latin typeface="Tahoma" panose="020B0604030504040204"/>
                <a:ea typeface="PMingLiU" pitchFamily="18" charset="-120"/>
              </a:rPr>
              <a:t>，口香糖等。</a:t>
            </a:r>
            <a:endParaRPr lang="zh-TW" altLang="en-US" sz="3600">
              <a:solidFill>
                <a:srgbClr val="000000"/>
              </a:solidFill>
              <a:latin typeface="Tahoma" panose="020B0604030504040204"/>
              <a:ea typeface="PMingLiU" pitchFamily="18" charset="-120"/>
            </a:endParaRPr>
          </a:p>
        </p:txBody>
      </p:sp>
      <p:pic>
        <p:nvPicPr>
          <p:cNvPr id="43015" name="图片 430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200" y="4221163"/>
            <a:ext cx="2225675" cy="167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6" name="图片 430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" y="3860800"/>
            <a:ext cx="2952750" cy="2214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矩形 47107"/>
          <p:cNvSpPr/>
          <p:nvPr/>
        </p:nvSpPr>
        <p:spPr>
          <a:xfrm>
            <a:off x="69850" y="1341438"/>
            <a:ext cx="9074150" cy="13731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１、亚洲的日本是一个世界公认的非常干净的国家。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它们早在六十年代就实行垃圾分类，运转的效果非常好。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太值得我们学习了。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</p:txBody>
      </p:sp>
      <p:sp>
        <p:nvSpPr>
          <p:cNvPr id="47109" name="矩形 47108"/>
          <p:cNvSpPr/>
          <p:nvPr/>
        </p:nvSpPr>
        <p:spPr>
          <a:xfrm>
            <a:off x="2195513" y="188913"/>
            <a:ext cx="5029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二、国外的垃圾处理方法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7110" name="图片 4710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48038" y="2349500"/>
            <a:ext cx="2881312" cy="215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2349500"/>
            <a:ext cx="2555875" cy="2087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2" name="矩形 47111"/>
          <p:cNvSpPr/>
          <p:nvPr/>
        </p:nvSpPr>
        <p:spPr>
          <a:xfrm>
            <a:off x="250825" y="5262563"/>
            <a:ext cx="8362950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２、芬兰建立了先进的垃圾处理厂并已经投入使用。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312400" y="120142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矩形 48133"/>
          <p:cNvSpPr/>
          <p:nvPr/>
        </p:nvSpPr>
        <p:spPr>
          <a:xfrm>
            <a:off x="684213" y="476250"/>
            <a:ext cx="7772400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三、我们又该为校园环境做些什么呢？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35" name="矩形 48134"/>
          <p:cNvSpPr/>
          <p:nvPr/>
        </p:nvSpPr>
        <p:spPr>
          <a:xfrm>
            <a:off x="781050" y="2133600"/>
            <a:ext cx="8362950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１、世界上没有真正的垃圾，只有放错位置的资源。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</p:txBody>
      </p:sp>
      <p:sp>
        <p:nvSpPr>
          <p:cNvPr id="48136" name="矩形 48135"/>
          <p:cNvSpPr/>
          <p:nvPr/>
        </p:nvSpPr>
        <p:spPr>
          <a:xfrm>
            <a:off x="827088" y="3141663"/>
            <a:ext cx="7497762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</a:pPr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２、同学之间讨论“校园保洁行动”该如何推广</a:t>
            </a:r>
            <a:r>
              <a:rPr lang="en-US" altLang="zh-CN" sz="2800" b="1">
                <a:solidFill>
                  <a:srgbClr val="000000"/>
                </a:solidFill>
                <a:latin typeface="Tahoma" panose="020B0604030504040204"/>
              </a:rPr>
              <a:t>?</a:t>
            </a:r>
            <a:endParaRPr lang="en-US" altLang="zh-CN" sz="2800" b="1">
              <a:solidFill>
                <a:srgbClr val="000000"/>
              </a:solidFill>
              <a:latin typeface="Tahoma" panose="020B0604030504040204"/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矩形 50179"/>
          <p:cNvSpPr/>
          <p:nvPr/>
        </p:nvSpPr>
        <p:spPr>
          <a:xfrm>
            <a:off x="3059113" y="549275"/>
            <a:ext cx="3171825" cy="808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1"/>
                  <a:stretch>
                    <a:fillRect/>
                  </a:stretch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流浪者的结局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1"/>
                <a:stretch>
                  <a:fillRect/>
                </a:stretch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50181" name="图片 501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63" y="1125538"/>
            <a:ext cx="2139950" cy="2898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2" name="文本框 50181"/>
          <p:cNvSpPr txBox="1"/>
          <p:nvPr/>
        </p:nvSpPr>
        <p:spPr>
          <a:xfrm>
            <a:off x="0" y="1412875"/>
            <a:ext cx="6584950" cy="22272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　　因为朋友的一个简单动作，我找到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了真正属于我的家，虽然我依然没有手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没有脚，但我却可以循环再用；希望孩子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们都可以弯弯腰，帮垃圾分分类类，为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垃圾找到一个适合它的家。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</p:txBody>
      </p:sp>
      <p:sp>
        <p:nvSpPr>
          <p:cNvPr id="50183" name="矩形 50182"/>
          <p:cNvSpPr/>
          <p:nvPr/>
        </p:nvSpPr>
        <p:spPr>
          <a:xfrm>
            <a:off x="1403350" y="4508500"/>
            <a:ext cx="6048375" cy="18700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感谢您的聆听！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549275"/>
            <a:ext cx="1800225" cy="1273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矩形 3076"/>
          <p:cNvSpPr/>
          <p:nvPr/>
        </p:nvSpPr>
        <p:spPr>
          <a:xfrm>
            <a:off x="3348038" y="836613"/>
            <a:ext cx="424815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  <a:stretch>
                    <a:fillRect/>
                  </a:stretch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流浪者的自述</a:t>
            </a:r>
            <a:endParaRPr lang="zh-CN" altLang="en-US" sz="360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  <a:stretch>
                  <a:fillRect/>
                </a:stretch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8" name="文本框 3077"/>
          <p:cNvSpPr txBox="1"/>
          <p:nvPr/>
        </p:nvSpPr>
        <p:spPr>
          <a:xfrm>
            <a:off x="0" y="1989138"/>
            <a:ext cx="9429750" cy="478948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  <a:latin typeface="Tahoma" panose="020B0604030504040204"/>
              </a:rPr>
              <a:t>　　</a:t>
            </a:r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我曾经被人们捧在手上，挂在心中，我以为，我是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世界上最幸运的人，因为孩子们就是我最好的朋友。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　　我没有手也没有脚，但我的朋友们却从来没嫌弃过我，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时常把我带在身边，挂在心上，让我也忘了没有手、没有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脚的悲哀。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　　但命运跟我开了一个不小的玩笑，我不知道自己做错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了什么，我的孩子们不要我了，我的朋友们都不见了。我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用无助的眼神张望着这个世界，我真希望我能长出一双手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来，哪怕是一双脚。我开始过上了流浪的生活，没有朋友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的我无比凄凉，连风都在玩弄着我，我被吹得左摇右摆，</a:t>
            </a:r>
            <a:endParaRPr lang="zh-CN" altLang="en-US" sz="2800" b="1">
              <a:solidFill>
                <a:srgbClr val="000000"/>
              </a:solidFill>
              <a:latin typeface="Tahoma" panose="020B0604030504040204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ahoma" panose="020B0604030504040204"/>
              </a:rPr>
              <a:t>想找个地方落脚都无比艰难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</a:rPr>
              <a:t>……</a:t>
            </a:r>
            <a:endParaRPr lang="en-US" altLang="zh-CN" sz="2800" b="1">
              <a:solidFill>
                <a:srgbClr val="000000"/>
              </a:solidFill>
              <a:latin typeface="Tahoma" panose="020B0604030504040204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矩形 16387"/>
          <p:cNvSpPr/>
          <p:nvPr/>
        </p:nvSpPr>
        <p:spPr>
          <a:xfrm>
            <a:off x="2124075" y="260350"/>
            <a:ext cx="5256213" cy="528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我们的朋友－－生活垃圾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9" name="图片 163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3644900"/>
            <a:ext cx="2376487" cy="17827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163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3663" y="1268413"/>
            <a:ext cx="2520950" cy="1890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1" name="图片 163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268413"/>
            <a:ext cx="1943100" cy="1943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2" name="图片 163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6600" y="1268413"/>
            <a:ext cx="2868613" cy="1919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图片 1639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3716338"/>
            <a:ext cx="2232025" cy="1673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图片 1639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2000" y="3302000"/>
            <a:ext cx="3302000" cy="355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矩形 20482"/>
          <p:cNvSpPr/>
          <p:nvPr/>
        </p:nvSpPr>
        <p:spPr>
          <a:xfrm>
            <a:off x="1295400" y="1600200"/>
            <a:ext cx="4876800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CN" altLang="en-US" sz="5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资源</a:t>
            </a:r>
            <a:r>
              <a:rPr lang="zh-TW" altLang="en-US" sz="5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垃圾</a:t>
            </a:r>
            <a:endParaRPr lang="zh-TW" altLang="en-US" sz="540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4" name="矩形 20483"/>
          <p:cNvSpPr/>
          <p:nvPr/>
        </p:nvSpPr>
        <p:spPr>
          <a:xfrm>
            <a:off x="1547813" y="4292600"/>
            <a:ext cx="4876800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5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hlinkClick r:id="rId1" action="ppaction://hlinksldjump"/>
              </a:rPr>
              <a:t>一般垃圾</a:t>
            </a:r>
            <a:endParaRPr lang="zh-TW" altLang="en-US" sz="540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485" name="矩形 20484"/>
          <p:cNvSpPr/>
          <p:nvPr/>
        </p:nvSpPr>
        <p:spPr>
          <a:xfrm>
            <a:off x="1763713" y="2997200"/>
            <a:ext cx="2819400" cy="9144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CN" altLang="en-US" sz="5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  <a:hlinkClick r:id="rId2" action="ppaction://hlinksldjump"/>
              </a:rPr>
              <a:t>厨余</a:t>
            </a:r>
            <a:endParaRPr lang="zh-CN" altLang="en-US" sz="540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486" name="图片 2048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325" y="1628775"/>
            <a:ext cx="11430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7" name="图片 204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4076700"/>
            <a:ext cx="110490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9" name="矩形 20488"/>
          <p:cNvSpPr/>
          <p:nvPr/>
        </p:nvSpPr>
        <p:spPr>
          <a:xfrm>
            <a:off x="900113" y="404813"/>
            <a:ext cx="48958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</a:gradFill>
                <a:effectLst>
                  <a:outerShdw dist="35921" dir="2699999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一、垃圾的分类：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</a:gradFill>
              <a:effectLst>
                <a:outerShdw dist="35921" dir="2699999" sy="50000" kx="2115830" algn="bl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1505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>
                <a:ea typeface="標楷體" pitchFamily="65" charset="-120"/>
              </a:rPr>
              <a:t>什么是“资源垃圾”</a:t>
            </a:r>
            <a:r>
              <a:rPr lang="zh-TW" altLang="en-US">
                <a:ea typeface="標楷體" pitchFamily="65" charset="-120"/>
              </a:rPr>
              <a:t>？</a:t>
            </a:r>
            <a:endParaRPr lang="zh-TW" altLang="en-US">
              <a:ea typeface="標楷體" pitchFamily="65" charset="-120"/>
            </a:endParaRPr>
          </a:p>
        </p:txBody>
      </p:sp>
      <p:sp>
        <p:nvSpPr>
          <p:cNvPr id="21507" name="文本占位符 2150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你知道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吗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？我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们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今天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随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手丟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弃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的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铝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罐，五百年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后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它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还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是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会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存在地球上。如果我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们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每天不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断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的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制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造垃圾，不用多久地球可能就被垃圾淹沒了。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还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好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这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些垃圾有百分之四十是可以回收的，所以只要做好垃圾分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类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，不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仅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可以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资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源回收再利用，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还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能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达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到垃圾</a:t>
            </a:r>
            <a:r>
              <a:rPr lang="zh-CN" altLang="en-US" b="1">
                <a:solidFill>
                  <a:srgbClr val="000000"/>
                </a:solidFill>
                <a:ea typeface="標楷體" pitchFamily="65" charset="-120"/>
              </a:rPr>
              <a:t>减</a:t>
            </a:r>
            <a:r>
              <a:rPr lang="zh-TW" altLang="en-US" b="1">
                <a:solidFill>
                  <a:srgbClr val="000000"/>
                </a:solidFill>
                <a:ea typeface="標楷體" pitchFamily="65" charset="-120"/>
              </a:rPr>
              <a:t>量的目的。</a:t>
            </a:r>
            <a:br>
              <a:rPr lang="zh-TW" altLang="en-US" b="1">
                <a:solidFill>
                  <a:srgbClr val="000000"/>
                </a:solidFill>
              </a:rPr>
            </a:br>
            <a:endParaRPr lang="zh-TW" alt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2355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876800" cy="838200"/>
          </a:xfrm>
        </p:spPr>
        <p:txBody>
          <a:bodyPr anchor="b" anchorCtr="1"/>
          <a:lstStyle/>
          <a:p>
            <a:pPr defTabSz="914400">
              <a:buSzTx/>
              <a:buFontTx/>
              <a:buNone/>
            </a:pPr>
            <a:r>
              <a:rPr lang="zh-CN" altLang="en-US" sz="6000" kern="1200" baseline="0">
                <a:latin typeface="Tahoma" panose="020B0604030504040204"/>
                <a:ea typeface="華康少女文字W5" pitchFamily="49" charset="-120"/>
              </a:rPr>
              <a:t>资</a:t>
            </a:r>
            <a:r>
              <a:rPr lang="zh-TW" altLang="en-US" sz="6000" kern="1200" baseline="0">
                <a:latin typeface="Tahoma" panose="020B0604030504040204"/>
                <a:ea typeface="華康少女文字W5" pitchFamily="49" charset="-120"/>
              </a:rPr>
              <a:t>源垃圾有</a:t>
            </a:r>
            <a:r>
              <a:rPr lang="zh-TW" altLang="en-US" sz="6600" kern="1200" baseline="0">
                <a:latin typeface="Tahoma" panose="020B0604030504040204"/>
                <a:ea typeface="華康少女文字W5" pitchFamily="49" charset="-120"/>
              </a:rPr>
              <a:t>：</a:t>
            </a:r>
            <a:endParaRPr lang="zh-TW" altLang="en-US" sz="6600" kern="1200" baseline="0">
              <a:latin typeface="Tahoma" panose="020B0604030504040204"/>
              <a:ea typeface="華康少女文字W5" pitchFamily="49" charset="-120"/>
            </a:endParaRPr>
          </a:p>
        </p:txBody>
      </p:sp>
      <p:sp>
        <p:nvSpPr>
          <p:cNvPr id="23555" name="矩形 23554"/>
          <p:cNvSpPr/>
          <p:nvPr/>
        </p:nvSpPr>
        <p:spPr>
          <a:xfrm>
            <a:off x="685800" y="1371600"/>
            <a:ext cx="23622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1.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纸类</a:t>
            </a:r>
            <a:endParaRPr lang="zh-CN" altLang="en-US" sz="5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3556" name="图片 2355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79838" y="2205038"/>
            <a:ext cx="1743075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7" name="图片 235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5373688"/>
            <a:ext cx="1827212" cy="11064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0" name="图片 235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1863" y="3754438"/>
            <a:ext cx="2447925" cy="1835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61" name="图片 235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88" y="4005263"/>
            <a:ext cx="2736850" cy="1311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2560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876800" cy="838200"/>
          </a:xfrm>
        </p:spPr>
        <p:txBody>
          <a:bodyPr anchor="b" anchorCtr="1"/>
          <a:lstStyle/>
          <a:p>
            <a:pPr defTabSz="914400">
              <a:buSzTx/>
              <a:buFontTx/>
              <a:buNone/>
            </a:pPr>
            <a:r>
              <a:rPr lang="zh-CN" altLang="en-US" sz="6000" kern="1200" baseline="0">
                <a:latin typeface="Tahoma" panose="020B0604030504040204"/>
                <a:ea typeface="華康少女文字W5" pitchFamily="49" charset="-120"/>
              </a:rPr>
              <a:t>资</a:t>
            </a:r>
            <a:r>
              <a:rPr lang="zh-TW" altLang="en-US" sz="6000" kern="1200" baseline="0">
                <a:latin typeface="Tahoma" panose="020B0604030504040204"/>
                <a:ea typeface="華康少女文字W5" pitchFamily="49" charset="-120"/>
              </a:rPr>
              <a:t>源垃圾有</a:t>
            </a:r>
            <a:r>
              <a:rPr lang="zh-TW" altLang="en-US" sz="6600" kern="1200" baseline="0">
                <a:latin typeface="Tahoma" panose="020B0604030504040204"/>
                <a:ea typeface="華康少女文字W5" pitchFamily="49" charset="-120"/>
              </a:rPr>
              <a:t>：</a:t>
            </a:r>
            <a:endParaRPr lang="zh-TW" altLang="en-US" sz="6600" kern="1200" baseline="0">
              <a:latin typeface="Tahoma" panose="020B0604030504040204"/>
              <a:ea typeface="華康少女文字W5" pitchFamily="49" charset="-120"/>
            </a:endParaRPr>
          </a:p>
        </p:txBody>
      </p:sp>
      <p:sp>
        <p:nvSpPr>
          <p:cNvPr id="25603" name="矩形 25602"/>
          <p:cNvSpPr/>
          <p:nvPr/>
        </p:nvSpPr>
        <p:spPr>
          <a:xfrm>
            <a:off x="685800" y="1371600"/>
            <a:ext cx="3276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塑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胶类</a:t>
            </a:r>
            <a:endParaRPr lang="zh-CN" altLang="en-US" sz="5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5604" name="图片 256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7813" y="2781300"/>
            <a:ext cx="1865312" cy="1398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图片 256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2420938"/>
            <a:ext cx="892175" cy="1582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6" name="图片 256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838" y="4581525"/>
            <a:ext cx="2225675" cy="1670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27649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876800" cy="838200"/>
          </a:xfrm>
        </p:spPr>
        <p:txBody>
          <a:bodyPr anchor="b" anchorCtr="1"/>
          <a:lstStyle/>
          <a:p>
            <a:pPr defTabSz="914400">
              <a:buSzTx/>
              <a:buFontTx/>
              <a:buNone/>
            </a:pPr>
            <a:r>
              <a:rPr lang="zh-CN" altLang="en-US" sz="6000" kern="1200" baseline="0">
                <a:latin typeface="Tahoma" panose="020B0604030504040204"/>
                <a:ea typeface="華康少女文字W5" pitchFamily="49" charset="-120"/>
              </a:rPr>
              <a:t>资</a:t>
            </a:r>
            <a:r>
              <a:rPr lang="zh-TW" altLang="en-US" sz="6000" kern="1200" baseline="0">
                <a:latin typeface="Tahoma" panose="020B0604030504040204"/>
                <a:ea typeface="華康少女文字W5" pitchFamily="49" charset="-120"/>
              </a:rPr>
              <a:t>源垃圾有：</a:t>
            </a:r>
            <a:endParaRPr lang="zh-TW" altLang="en-US" sz="6000" kern="1200" baseline="0">
              <a:latin typeface="Tahoma" panose="020B0604030504040204"/>
              <a:ea typeface="華康少女文字W5" pitchFamily="49" charset="-120"/>
            </a:endParaRPr>
          </a:p>
        </p:txBody>
      </p:sp>
      <p:sp>
        <p:nvSpPr>
          <p:cNvPr id="27651" name="矩形 27650"/>
          <p:cNvSpPr/>
          <p:nvPr/>
        </p:nvSpPr>
        <p:spPr>
          <a:xfrm>
            <a:off x="685800" y="1371600"/>
            <a:ext cx="43434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3.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铁</a:t>
            </a:r>
            <a:r>
              <a:rPr lang="zh-TW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罐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、铝</a:t>
            </a:r>
            <a:r>
              <a:rPr lang="zh-TW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罐</a:t>
            </a:r>
            <a:endParaRPr lang="zh-TW" altLang="en-US" sz="5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7652" name="图片 276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124200"/>
            <a:ext cx="2735263" cy="2052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图片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124200"/>
            <a:ext cx="27432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直接连接符 27653"/>
          <p:cNvSpPr/>
          <p:nvPr/>
        </p:nvSpPr>
        <p:spPr>
          <a:xfrm>
            <a:off x="2339975" y="2205038"/>
            <a:ext cx="287338" cy="863600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  <p:sp>
        <p:nvSpPr>
          <p:cNvPr id="27655" name="直接连接符 27654"/>
          <p:cNvSpPr/>
          <p:nvPr/>
        </p:nvSpPr>
        <p:spPr>
          <a:xfrm>
            <a:off x="4356100" y="2133600"/>
            <a:ext cx="1727200" cy="928688"/>
          </a:xfrm>
          <a:prstGeom prst="line">
            <a:avLst/>
          </a:prstGeom>
          <a:ln w="38100" cap="flat" cmpd="sng">
            <a:solidFill>
              <a:schemeClr val="accent2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/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标题 29697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4876800" cy="838200"/>
          </a:xfrm>
        </p:spPr>
        <p:txBody>
          <a:bodyPr anchor="b" anchorCtr="1"/>
          <a:lstStyle/>
          <a:p>
            <a:pPr defTabSz="914400">
              <a:buSzTx/>
              <a:buFontTx/>
              <a:buNone/>
            </a:pPr>
            <a:r>
              <a:rPr lang="zh-CN" altLang="en-US" sz="6000" kern="1200" baseline="0">
                <a:latin typeface="Tahoma" panose="020B0604030504040204"/>
                <a:ea typeface="華康少女文字W5" pitchFamily="49" charset="-120"/>
              </a:rPr>
              <a:t>资</a:t>
            </a:r>
            <a:r>
              <a:rPr lang="zh-TW" altLang="en-US" sz="6000" kern="1200" baseline="0">
                <a:latin typeface="Tahoma" panose="020B0604030504040204"/>
                <a:ea typeface="華康少女文字W5" pitchFamily="49" charset="-120"/>
              </a:rPr>
              <a:t>源垃圾有：</a:t>
            </a:r>
            <a:endParaRPr lang="zh-TW" altLang="en-US" sz="6000" kern="1200" baseline="0">
              <a:latin typeface="Tahoma" panose="020B0604030504040204"/>
              <a:ea typeface="華康少女文字W5" pitchFamily="49" charset="-120"/>
            </a:endParaRPr>
          </a:p>
        </p:txBody>
      </p:sp>
      <p:sp>
        <p:nvSpPr>
          <p:cNvPr id="29699" name="矩形 29698"/>
          <p:cNvSpPr/>
          <p:nvPr/>
        </p:nvSpPr>
        <p:spPr>
          <a:xfrm>
            <a:off x="685800" y="1371600"/>
            <a:ext cx="29718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/>
            <a:r>
              <a:rPr lang="en-US" altLang="zh-TW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4.</a:t>
            </a:r>
            <a:r>
              <a:rPr lang="zh-TW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玻</a:t>
            </a:r>
            <a:r>
              <a:rPr lang="zh-CN" altLang="en-US" sz="540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璃</a:t>
            </a:r>
            <a:endParaRPr lang="zh-CN" altLang="en-US" sz="540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9700" name="图片 2969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80288" y="1989138"/>
            <a:ext cx="862012" cy="2390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图片 297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4508500"/>
            <a:ext cx="2432050" cy="182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图片 297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652963"/>
            <a:ext cx="1120775" cy="1809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图片 297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138" y="2349500"/>
            <a:ext cx="2362200" cy="177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10802.499212598424,&quot;width&quot;:14400}"/>
</p:tagLst>
</file>

<file path=ppt/tags/tag2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KSO_WPP_MARK_KEY" val="53638a43-146a-4028-b126-02b6b61c4d40"/>
  <p:tag name="COMMONDATA" val="eyJoZGlkIjoiYjZkMjZhZjg0MWQxZTYxYmZmYjQwNzUyMTcwYTI5Y2IifQ=="/>
</p:tagLst>
</file>

<file path=ppt/theme/theme1.xml><?xml version="1.0" encoding="utf-8"?>
<a:theme xmlns:a="http://schemas.openxmlformats.org/drawingml/2006/main" name="Ocean">
  <a:themeElements>
    <a:clrScheme name="">
      <a:dk1>
        <a:srgbClr val="FFFFFF"/>
      </a:dk1>
      <a:lt1>
        <a:srgbClr val="000099"/>
      </a:lt1>
      <a:dk2>
        <a:srgbClr val="FFFFFF"/>
      </a:dk2>
      <a:lt2>
        <a:srgbClr val="010199"/>
      </a:lt2>
      <a:accent1>
        <a:srgbClr val="33CCCC"/>
      </a:accent1>
      <a:accent2>
        <a:srgbClr val="00C600"/>
      </a:accent2>
      <a:accent3>
        <a:srgbClr val="AAAACA"/>
      </a:accent3>
      <a:accent4>
        <a:srgbClr val="DCDCDC"/>
      </a:accent4>
      <a:accent5>
        <a:srgbClr val="ADE2E2"/>
      </a:accent5>
      <a:accent6>
        <a:srgbClr val="00B100"/>
      </a:accent6>
      <a:hlink>
        <a:srgbClr val="FFCC00"/>
      </a:hlink>
      <a:folHlink>
        <a:srgbClr val="6699FF"/>
      </a:folHlink>
    </a:clrScheme>
    <a:fontScheme name="">
      <a:majorFont>
        <a:latin typeface="Tahoma"/>
        <a:ea typeface="宋体"/>
        <a:cs typeface="Arial"/>
      </a:majorFont>
      <a:minorFont>
        <a:latin typeface="Tahoma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99"/>
        </a:lt1>
        <a:dk2>
          <a:srgbClr val="FFFFFF"/>
        </a:dk2>
        <a:lt2>
          <a:srgbClr val="010199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CDCDC"/>
        </a:accent4>
        <a:accent5>
          <a:srgbClr val="ADE2E2"/>
        </a:accent5>
        <a:accent6>
          <a:srgbClr val="00B100"/>
        </a:accent6>
        <a:hlink>
          <a:srgbClr val="FFCC00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D93FF"/>
        </a:lt1>
        <a:dk2>
          <a:srgbClr val="FFFFFF"/>
        </a:dk2>
        <a:lt2>
          <a:srgbClr val="000066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CDCDC"/>
        </a:accent4>
        <a:accent5>
          <a:srgbClr val="B9B9FF"/>
        </a:accent5>
        <a:accent6>
          <a:srgbClr val="8989E5"/>
        </a:accent6>
        <a:hlink>
          <a:srgbClr val="FF33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72E88"/>
        </a:lt1>
        <a:dk2>
          <a:srgbClr val="FFFFFF"/>
        </a:dk2>
        <a:lt2>
          <a:srgbClr val="000000"/>
        </a:lt2>
        <a:accent1>
          <a:srgbClr val="FF6600"/>
        </a:accent1>
        <a:accent2>
          <a:srgbClr val="FFCC00"/>
        </a:accent2>
        <a:accent3>
          <a:srgbClr val="B5ACC4"/>
        </a:accent3>
        <a:accent4>
          <a:srgbClr val="DCDCDC"/>
        </a:accent4>
        <a:accent5>
          <a:srgbClr val="FFB9AA"/>
        </a:accent5>
        <a:accent6>
          <a:srgbClr val="E5B700"/>
        </a:accent6>
        <a:hlink>
          <a:srgbClr val="33CCCC"/>
        </a:hlink>
        <a:folHlink>
          <a:srgbClr val="36CC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003366"/>
        </a:lt2>
        <a:accent1>
          <a:srgbClr val="9966FF"/>
        </a:accent1>
        <a:accent2>
          <a:srgbClr val="00CC66"/>
        </a:accent2>
        <a:accent3>
          <a:srgbClr val="B9B9CA"/>
        </a:accent3>
        <a:accent4>
          <a:srgbClr val="DCDCDC"/>
        </a:accent4>
        <a:accent5>
          <a:srgbClr val="CAB9FF"/>
        </a:accent5>
        <a:accent6>
          <a:srgbClr val="00B75B"/>
        </a:accent6>
        <a:hlink>
          <a:srgbClr val="65C8FF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000000"/>
        </a:lt2>
        <a:accent1>
          <a:srgbClr val="B7C533"/>
        </a:accent1>
        <a:accent2>
          <a:srgbClr val="CCCCFF"/>
        </a:accent2>
        <a:accent3>
          <a:srgbClr val="ADB9AA"/>
        </a:accent3>
        <a:accent4>
          <a:srgbClr val="DCDCDC"/>
        </a:accent4>
        <a:accent5>
          <a:srgbClr val="D7DEAD"/>
        </a:accent5>
        <a:accent6>
          <a:srgbClr val="B7B7E5"/>
        </a:accent6>
        <a:hlink>
          <a:srgbClr val="FFFFCC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6B80"/>
        </a:lt1>
        <a:dk2>
          <a:srgbClr val="C1CB75"/>
        </a:dk2>
        <a:lt2>
          <a:srgbClr val="000000"/>
        </a:lt2>
        <a:accent1>
          <a:srgbClr val="6F8406"/>
        </a:accent1>
        <a:accent2>
          <a:srgbClr val="D9E288"/>
        </a:accent2>
        <a:accent3>
          <a:srgbClr val="AABAC1"/>
        </a:accent3>
        <a:accent4>
          <a:srgbClr val="DCDCDC"/>
        </a:accent4>
        <a:accent5>
          <a:srgbClr val="BBC2AA"/>
        </a:accent5>
        <a:accent6>
          <a:srgbClr val="C2CA79"/>
        </a:accent6>
        <a:hlink>
          <a:srgbClr val="00CC00"/>
        </a:hlink>
        <a:folHlink>
          <a:srgbClr val="C0FF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6600"/>
        </a:lt1>
        <a:dk2>
          <a:srgbClr val="FFFFFF"/>
        </a:dk2>
        <a:lt2>
          <a:srgbClr val="5F5F5F"/>
        </a:lt2>
        <a:accent1>
          <a:srgbClr val="CC6600"/>
        </a:accent1>
        <a:accent2>
          <a:srgbClr val="FF6600"/>
        </a:accent2>
        <a:accent3>
          <a:srgbClr val="FFB9AA"/>
        </a:accent3>
        <a:accent4>
          <a:srgbClr val="DCDCDC"/>
        </a:accent4>
        <a:accent5>
          <a:srgbClr val="E2B9AA"/>
        </a:accent5>
        <a:accent6>
          <a:srgbClr val="E55B00"/>
        </a:accent6>
        <a:hlink>
          <a:srgbClr val="FFFF99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FFBA2F"/>
        </a:lt1>
        <a:dk2>
          <a:srgbClr val="A50021"/>
        </a:dk2>
        <a:lt2>
          <a:srgbClr val="000000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CDCDC"/>
        </a:accent4>
        <a:accent5>
          <a:srgbClr val="FFB9AA"/>
        </a:accent5>
        <a:accent6>
          <a:srgbClr val="B75B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WPS 演示</Application>
  <PresentationFormat>On-screen Show (4:3)</PresentationFormat>
  <Paragraphs>102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宋体</vt:lpstr>
      <vt:lpstr>Wingdings</vt:lpstr>
      <vt:lpstr>Tahoma</vt:lpstr>
      <vt:lpstr>標楷體</vt:lpstr>
      <vt:lpstr>華康少女文字W5</vt:lpstr>
      <vt:lpstr>MingLiU-ExtB</vt:lpstr>
      <vt:lpstr>PMingLiU</vt:lpstr>
      <vt:lpstr>微软雅黑</vt:lpstr>
      <vt:lpstr>Arial Unicode MS</vt:lpstr>
      <vt:lpstr>Calibri</vt:lpstr>
      <vt:lpstr>Ocean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什么是“资源垃圾”？</vt:lpstr>
      <vt:lpstr>资源垃圾有：</vt:lpstr>
      <vt:lpstr>资源垃圾有：</vt:lpstr>
      <vt:lpstr>资源垃圾有：</vt:lpstr>
      <vt:lpstr>资源垃圾有：</vt:lpstr>
      <vt:lpstr>资源垃圾有：</vt:lpstr>
      <vt:lpstr>资源垃圾有：</vt:lpstr>
      <vt:lpstr>资源垃圾有：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yzzx</cp:lastModifiedBy>
  <cp:revision>3</cp:revision>
  <cp:lastPrinted>2023-10-26T14:48:00Z</cp:lastPrinted>
  <dcterms:created xsi:type="dcterms:W3CDTF">2023-10-26T14:48:00Z</dcterms:created>
  <dcterms:modified xsi:type="dcterms:W3CDTF">2023-10-31T07:45:55Z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01B68CEB834B4E0CA971431083FAD070</vt:lpwstr>
  </property>
  <property fmtid="{D5CDD505-2E9C-101B-9397-08002B2CF9AE}" pid="7" name="KSOProductBuildVer">
    <vt:lpwstr>2052-11.1.0.12165</vt:lpwstr>
  </property>
</Properties>
</file>