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12"/>
  </p:notesMasterIdLst>
  <p:sldIdLst>
    <p:sldId id="256" r:id="rId5"/>
    <p:sldId id="320" r:id="rId6"/>
    <p:sldId id="299" r:id="rId7"/>
    <p:sldId id="364" r:id="rId8"/>
    <p:sldId id="343" r:id="rId9"/>
    <p:sldId id="399" r:id="rId10"/>
    <p:sldId id="344" r:id="rId11"/>
    <p:sldId id="345" r:id="rId13"/>
    <p:sldId id="348" r:id="rId14"/>
    <p:sldId id="400" r:id="rId15"/>
    <p:sldId id="401" r:id="rId16"/>
    <p:sldId id="413" r:id="rId17"/>
    <p:sldId id="349" r:id="rId18"/>
    <p:sldId id="381" r:id="rId19"/>
    <p:sldId id="429" r:id="rId20"/>
    <p:sldId id="383" r:id="rId21"/>
    <p:sldId id="386" r:id="rId22"/>
    <p:sldId id="402" r:id="rId23"/>
    <p:sldId id="397" r:id="rId24"/>
    <p:sldId id="398" r:id="rId25"/>
    <p:sldId id="422" r:id="rId26"/>
    <p:sldId id="430" r:id="rId27"/>
    <p:sldId id="431" r:id="rId2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54"/>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Master" Target="slideMasters/slideMaster2.xml"/><Relationship Id="rId29" Type="http://schemas.openxmlformats.org/officeDocument/2006/relationships/presProps" Target="presProps.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幻灯片图像占位符 3073"/>
          <p:cNvSpPr/>
          <p:nvPr>
            <p:ph type="sldImg"/>
          </p:nvPr>
        </p:nvSpPr>
        <p:spPr>
          <a:xfrm>
            <a:off x="1050925" y="754063"/>
            <a:ext cx="4572000" cy="3294062"/>
          </a:xfrm>
          <a:prstGeom prst="rect">
            <a:avLst/>
          </a:prstGeom>
          <a:noFill/>
          <a:ln w="1">
            <a:noFill/>
          </a:ln>
        </p:spPr>
      </p:sp>
      <p:sp>
        <p:nvSpPr>
          <p:cNvPr id="4099" name="文本占位符 3074"/>
          <p:cNvSpPr/>
          <p:nvPr>
            <p:ph type="body" sz="quarter"/>
          </p:nvPr>
        </p:nvSpPr>
        <p:spPr>
          <a:xfrm>
            <a:off x="538163" y="4387850"/>
            <a:ext cx="5780087" cy="3952875"/>
          </a:xfrm>
          <a:prstGeom prst="rect">
            <a:avLst/>
          </a:prstGeom>
          <a:noFill/>
          <a:ln w="1">
            <a:noFill/>
          </a:ln>
        </p:spPr>
        <p:txBody>
          <a:bodyPr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6" name="页眉占位符 3075"/>
          <p:cNvSpPr/>
          <p:nvPr>
            <p:ph type="hdr" sz="quarter"/>
          </p:nvPr>
        </p:nvSpPr>
        <p:spPr>
          <a:xfrm>
            <a:off x="0" y="0"/>
            <a:ext cx="2973388" cy="457200"/>
          </a:xfrm>
          <a:prstGeom prst="rect">
            <a:avLst/>
          </a:prstGeom>
          <a:noFill/>
          <a:ln w="1">
            <a:noFill/>
          </a:ln>
        </p:spPr>
        <p:txBody>
          <a:bodyPr/>
          <a:p>
            <a:pPr lvl="0" eaLnBrk="1" fontAlgn="base" latinLnBrk="0" hangingPunct="1"/>
            <a:endParaRPr lang="zh-CN" altLang="en-US" sz="1200" strike="noStrike" noProof="1" dirty="0">
              <a:latin typeface="Arial" panose="020B0604020202020204" pitchFamily="34" charset="0"/>
              <a:ea typeface="宋体" panose="02010600030101010101" pitchFamily="2" charset="-122"/>
            </a:endParaRPr>
          </a:p>
        </p:txBody>
      </p:sp>
      <p:sp>
        <p:nvSpPr>
          <p:cNvPr id="3077" name="日期占位符 3076"/>
          <p:cNvSpPr/>
          <p:nvPr>
            <p:ph type="dt" idx="1"/>
          </p:nvPr>
        </p:nvSpPr>
        <p:spPr>
          <a:xfrm>
            <a:off x="3883025" y="0"/>
            <a:ext cx="2974975" cy="457200"/>
          </a:xfrm>
          <a:prstGeom prst="rect">
            <a:avLst/>
          </a:prstGeom>
          <a:noFill/>
          <a:ln w="1">
            <a:noFill/>
          </a:ln>
        </p:spPr>
        <p:txBody>
          <a:bodyPr/>
          <a:p>
            <a:pPr lvl="0" algn="r" eaLnBrk="1" fontAlgn="base" latinLnBrk="0" hangingPunct="1"/>
            <a:endParaRPr lang="zh-CN" altLang="en-US" sz="1200" strike="noStrike" noProof="1" dirty="0">
              <a:latin typeface="Arial" panose="020B0604020202020204" pitchFamily="34" charset="0"/>
              <a:ea typeface="宋体" panose="02010600030101010101" pitchFamily="2" charset="-122"/>
            </a:endParaRPr>
          </a:p>
        </p:txBody>
      </p:sp>
      <p:sp>
        <p:nvSpPr>
          <p:cNvPr id="3078" name="页脚占位符 3077"/>
          <p:cNvSpPr/>
          <p:nvPr>
            <p:ph type="ftr" sz="quarter" idx="4"/>
          </p:nvPr>
        </p:nvSpPr>
        <p:spPr>
          <a:xfrm>
            <a:off x="0" y="8686800"/>
            <a:ext cx="2973388" cy="457200"/>
          </a:xfrm>
          <a:prstGeom prst="rect">
            <a:avLst/>
          </a:prstGeom>
          <a:noFill/>
          <a:ln w="1">
            <a:noFill/>
          </a:ln>
        </p:spPr>
        <p:txBody>
          <a:bodyPr/>
          <a:p>
            <a:pPr lvl="0" eaLnBrk="1" fontAlgn="base" latinLnBrk="0" hangingPunct="1"/>
            <a:endParaRPr lang="zh-CN" altLang="en-US" sz="1200" strike="noStrike" noProof="1" dirty="0">
              <a:latin typeface="Arial" panose="020B0604020202020204" pitchFamily="34" charset="0"/>
              <a:ea typeface="宋体" panose="02010600030101010101" pitchFamily="2" charset="-122"/>
            </a:endParaRPr>
          </a:p>
        </p:txBody>
      </p:sp>
      <p:sp>
        <p:nvSpPr>
          <p:cNvPr id="3079" name="灯片编号占位符 3078"/>
          <p:cNvSpPr/>
          <p:nvPr>
            <p:ph type="sldNum" sz="quarter" idx="5"/>
          </p:nvPr>
        </p:nvSpPr>
        <p:spPr>
          <a:xfrm>
            <a:off x="3883025" y="8686800"/>
            <a:ext cx="2974975" cy="457200"/>
          </a:xfrm>
          <a:prstGeom prst="rect">
            <a:avLst/>
          </a:prstGeom>
          <a:noFill/>
          <a:ln w="1">
            <a:noFill/>
          </a:ln>
        </p:spPr>
        <p:txBody>
          <a:bodyPr/>
          <a:p>
            <a:pPr lvl="0" algn="r" eaLnBrk="1" fontAlgn="base" latinLnBrk="0" hangingPunct="1"/>
            <a:fld id="{9A0DB2DC-4C9A-4742-B13C-FB6460FD3503}" type="slidenum">
              <a:rPr lang="zh-CN" altLang="en-US" sz="1200" strike="noStrike" noProof="1" dirty="0">
                <a:latin typeface="Arial" panose="020B0604020202020204" pitchFamily="34" charset="0"/>
                <a:ea typeface="宋体" panose="02010600030101010101" pitchFamily="2" charset="-122"/>
                <a:cs typeface="+mn-cs"/>
              </a:rPr>
            </a:fld>
            <a:endParaRPr lang="zh-CN" altLang="en-US" sz="1200" strike="noStrike" noProof="1"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marL="0" lvl="0" indent="0" algn="l" defTabSz="914400" eaLnBrk="0" fontAlgn="base" latinLnBrk="1" hangingPunct="0">
      <a:lnSpc>
        <a:spcPct val="100000"/>
      </a:lnSpc>
      <a:spcBef>
        <a:spcPct val="0"/>
      </a:spcBef>
      <a:spcAft>
        <a:spcPct val="0"/>
      </a:spcAft>
      <a:buNone/>
      <a:defRPr sz="1200" b="1" i="0" u="none" kern="1200">
        <a:solidFill>
          <a:schemeClr val="bg1"/>
        </a:solidFill>
        <a:latin typeface="Calibri" panose="020F0502020204030204" charset="0"/>
      </a:defRPr>
    </a:lvl1pPr>
    <a:lvl2pPr marL="73025" lvl="1" indent="-73025" algn="l" defTabSz="914400" eaLnBrk="0" fontAlgn="base" latinLnBrk="1" hangingPunct="0">
      <a:lnSpc>
        <a:spcPct val="100000"/>
      </a:lnSpc>
      <a:spcBef>
        <a:spcPct val="0"/>
      </a:spcBef>
      <a:spcAft>
        <a:spcPct val="0"/>
      </a:spcAft>
      <a:buNone/>
      <a:defRPr sz="1200" b="1" i="0" u="none" kern="1200">
        <a:solidFill>
          <a:schemeClr val="bg1"/>
        </a:solidFill>
        <a:latin typeface="Calibri" panose="020F0502020204030204" charset="0"/>
        <a:ea typeface="Arial" panose="020B0604020202020204" pitchFamily="34" charset="0"/>
      </a:defRPr>
    </a:lvl2pPr>
    <a:lvl3pPr marL="73025" lvl="2" indent="-73025" algn="l" defTabSz="914400" eaLnBrk="0" fontAlgn="base" latinLnBrk="1" hangingPunct="0">
      <a:lnSpc>
        <a:spcPct val="100000"/>
      </a:lnSpc>
      <a:spcBef>
        <a:spcPct val="0"/>
      </a:spcBef>
      <a:spcAft>
        <a:spcPct val="0"/>
      </a:spcAft>
      <a:buNone/>
      <a:defRPr sz="1200" b="1" i="0" u="none" kern="1200">
        <a:solidFill>
          <a:schemeClr val="bg1"/>
        </a:solidFill>
        <a:latin typeface="Calibri" panose="020F0502020204030204" charset="0"/>
        <a:ea typeface="Arial" panose="020B0604020202020204" pitchFamily="34" charset="0"/>
      </a:defRPr>
    </a:lvl3pPr>
    <a:lvl4pPr marL="73025" lvl="3" indent="-73025" algn="l" defTabSz="914400" eaLnBrk="0" fontAlgn="base" latinLnBrk="1" hangingPunct="0">
      <a:lnSpc>
        <a:spcPct val="100000"/>
      </a:lnSpc>
      <a:spcBef>
        <a:spcPct val="0"/>
      </a:spcBef>
      <a:spcAft>
        <a:spcPct val="0"/>
      </a:spcAft>
      <a:buNone/>
      <a:defRPr sz="1200" b="1" i="0" u="none" kern="1200">
        <a:solidFill>
          <a:schemeClr val="bg1"/>
        </a:solidFill>
        <a:latin typeface="Calibri" panose="020F0502020204030204" charset="0"/>
        <a:ea typeface="Arial" panose="020B0604020202020204" pitchFamily="34" charset="0"/>
      </a:defRPr>
    </a:lvl4pPr>
    <a:lvl5pPr marL="73025" lvl="4" indent="-73025" algn="l" defTabSz="914400" eaLnBrk="0" fontAlgn="base" latinLnBrk="1" hangingPunct="0">
      <a:lnSpc>
        <a:spcPct val="100000"/>
      </a:lnSpc>
      <a:spcBef>
        <a:spcPct val="0"/>
      </a:spcBef>
      <a:spcAft>
        <a:spcPct val="0"/>
      </a:spcAft>
      <a:buNone/>
      <a:defRPr sz="1200" b="1" i="0" u="none" kern="1200">
        <a:solidFill>
          <a:schemeClr val="bg1"/>
        </a:solidFill>
        <a:latin typeface="Calibri" panose="020F0502020204030204" charset="0"/>
        <a:ea typeface="Arial" panose="020B0604020202020204" pitchFamily="34" charset="0"/>
      </a:defRPr>
    </a:lvl5pPr>
    <a:lvl6pPr marL="2286000" lvl="5" indent="-73025" algn="l" defTabSz="914400" eaLnBrk="0" fontAlgn="base" latinLnBrk="1" hangingPunct="0">
      <a:lnSpc>
        <a:spcPct val="100000"/>
      </a:lnSpc>
      <a:spcBef>
        <a:spcPct val="0"/>
      </a:spcBef>
      <a:spcAft>
        <a:spcPct val="0"/>
      </a:spcAft>
      <a:buNone/>
      <a:defRPr sz="1200" b="1" i="0" u="none" kern="1200">
        <a:solidFill>
          <a:schemeClr val="bg1"/>
        </a:solidFill>
        <a:latin typeface="Calibri" panose="020F0502020204030204" charset="0"/>
        <a:ea typeface="Arial" panose="020B0604020202020204" pitchFamily="34" charset="0"/>
      </a:defRPr>
    </a:lvl6pPr>
    <a:lvl7pPr marL="2743200" lvl="6" indent="-73025" algn="l" defTabSz="914400" eaLnBrk="0" fontAlgn="base" latinLnBrk="1" hangingPunct="0">
      <a:lnSpc>
        <a:spcPct val="100000"/>
      </a:lnSpc>
      <a:spcBef>
        <a:spcPct val="0"/>
      </a:spcBef>
      <a:spcAft>
        <a:spcPct val="0"/>
      </a:spcAft>
      <a:buNone/>
      <a:defRPr sz="1200" b="1" i="0" u="none" kern="1200">
        <a:solidFill>
          <a:schemeClr val="bg1"/>
        </a:solidFill>
        <a:latin typeface="Calibri" panose="020F0502020204030204" charset="0"/>
        <a:ea typeface="Arial" panose="020B0604020202020204" pitchFamily="34" charset="0"/>
      </a:defRPr>
    </a:lvl7pPr>
    <a:lvl8pPr marL="3200400" lvl="7" indent="-73025" algn="l" defTabSz="914400" eaLnBrk="0" fontAlgn="base" latinLnBrk="1" hangingPunct="0">
      <a:lnSpc>
        <a:spcPct val="100000"/>
      </a:lnSpc>
      <a:spcBef>
        <a:spcPct val="0"/>
      </a:spcBef>
      <a:spcAft>
        <a:spcPct val="0"/>
      </a:spcAft>
      <a:buNone/>
      <a:defRPr sz="1200" b="1" i="0" u="none" kern="1200">
        <a:solidFill>
          <a:schemeClr val="bg1"/>
        </a:solidFill>
        <a:latin typeface="Calibri" panose="020F0502020204030204" charset="0"/>
        <a:ea typeface="Arial" panose="020B0604020202020204" pitchFamily="34" charset="0"/>
      </a:defRPr>
    </a:lvl8pPr>
    <a:lvl9pPr marL="3657600" lvl="8" indent="-73025" algn="l" defTabSz="914400" eaLnBrk="0" fontAlgn="base" latinLnBrk="1" hangingPunct="0">
      <a:lnSpc>
        <a:spcPct val="100000"/>
      </a:lnSpc>
      <a:spcBef>
        <a:spcPct val="0"/>
      </a:spcBef>
      <a:spcAft>
        <a:spcPct val="0"/>
      </a:spcAft>
      <a:buNone/>
      <a:defRPr sz="1200" b="1" i="0" u="none" kern="1200">
        <a:solidFill>
          <a:schemeClr val="bg1"/>
        </a:solidFill>
        <a:latin typeface="Calibri" panose="020F0502020204030204" charset="0"/>
        <a:ea typeface="Arial" panose="020B0604020202020204" pitchFamily="34"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12290" name="幻灯片图像占位符 11265"/>
          <p:cNvSpPr/>
          <p:nvPr>
            <p:ph type="sldImg"/>
          </p:nvPr>
        </p:nvSpPr>
        <p:spPr/>
      </p:sp>
      <p:sp>
        <p:nvSpPr>
          <p:cNvPr id="12291" name="文本占位符 11266"/>
          <p:cNvSpPr/>
          <p:nvPr>
            <p:ph type="body"/>
          </p:nvPr>
        </p:nvSpPr>
        <p:spPr/>
        <p:txBody>
          <a:bodyPr anchor="t" anchorCtr="0"/>
          <a:p>
            <a:pPr lvl="0"/>
            <a:r>
              <a:rPr lang="zh-CN" altLang="en-US" dirty="0">
                <a:ea typeface="宋体" panose="02010600030101010101" pitchFamily="2" charset="-122"/>
              </a:rPr>
              <a:t>欣赏的：乐观开朗  乐于助人  豪爽大方   热爱运动  热爱劳动   思维活跃   学习勤奋   不打人骂人  不欺负弱小  心灵手巧  端庄文静   爱好广泛   气质优雅</a:t>
            </a:r>
            <a:endParaRPr lang="zh-CN" altLang="en-US" dirty="0">
              <a:ea typeface="宋体" panose="02010600030101010101" pitchFamily="2" charset="-122"/>
            </a:endParaRPr>
          </a:p>
          <a:p>
            <a:pPr lvl="0"/>
            <a:r>
              <a:rPr lang="zh-CN" altLang="en-US" dirty="0">
                <a:ea typeface="宋体" panose="02010600030101010101" pitchFamily="2" charset="-122"/>
              </a:rPr>
              <a:t>反感的：脾气粗暴  懦弱不自信   见利忘义  不守承诺   不守纪律  暴力倾向</a:t>
            </a:r>
            <a:endParaRPr lang="zh-CN" altLang="en-US" dirty="0">
              <a:ea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8" cy="54895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301625" y="609600"/>
            <a:ext cx="6281784" cy="54895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01625" y="1905000"/>
            <a:ext cx="4184968" cy="41941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7408" y="1905000"/>
            <a:ext cx="4184968" cy="41941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8" cy="54895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301625" y="609600"/>
            <a:ext cx="6281784" cy="54895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01625" y="1905000"/>
            <a:ext cx="4184968" cy="41941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7408" y="1905000"/>
            <a:ext cx="4184968" cy="41941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8" cy="54895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301625" y="609600"/>
            <a:ext cx="6281784" cy="54895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01625" y="1905000"/>
            <a:ext cx="4184968" cy="41941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7408" y="1905000"/>
            <a:ext cx="4184968" cy="41941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3" Type="http://schemas.openxmlformats.org/officeDocument/2006/relationships/theme" Target="../theme/theme3.xml"/><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标题 26625"/>
          <p:cNvSpPr>
            <a:spLocks noGrp="1" noRot="1"/>
          </p:cNvSpPr>
          <p:nvPr>
            <p:ph type="title"/>
          </p:nvPr>
        </p:nvSpPr>
        <p:spPr>
          <a:xfrm>
            <a:off x="301625" y="609600"/>
            <a:ext cx="854075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26626"/>
          <p:cNvSpPr>
            <a:spLocks noGrp="1" noRot="1"/>
          </p:cNvSpPr>
          <p:nvPr>
            <p:ph type="body"/>
          </p:nvPr>
        </p:nvSpPr>
        <p:spPr>
          <a:xfrm>
            <a:off x="301625" y="1905000"/>
            <a:ext cx="8540750" cy="4194175"/>
          </a:xfrm>
          <a:prstGeom prst="rect">
            <a:avLst/>
          </a:prstGeom>
          <a:noFill/>
          <a:ln w="9525">
            <a:noFill/>
          </a:ln>
        </p:spPr>
        <p:txBody>
          <a:bodyPr anchor="t" anchorCtr="0"/>
          <a:p>
            <a:pPr lvl="0"/>
            <a:r>
              <a:rPr lang="zh-CN" altLang="en-US"/>
              <a:t>单击此处编辑母版文本样式</a:t>
            </a:r>
            <a:endParaRPr lang="zh-CN" altLang="en-US"/>
          </a:p>
          <a:p>
            <a:pPr lvl="1" indent="114300"/>
            <a:r>
              <a:rPr lang="zh-CN" altLang="en-US"/>
              <a:t>第二级</a:t>
            </a:r>
            <a:endParaRPr lang="zh-CN" altLang="en-US"/>
          </a:p>
          <a:p>
            <a:pPr lvl="2" indent="17145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26627"/>
          <p:cNvSpPr>
            <a:spLocks noGrp="1"/>
          </p:cNvSpPr>
          <p:nvPr>
            <p:ph type="dt" sz="half"/>
          </p:nvPr>
        </p:nvSpPr>
        <p:spPr>
          <a:xfrm>
            <a:off x="301625" y="6245225"/>
            <a:ext cx="2289175" cy="476250"/>
          </a:xfrm>
          <a:prstGeom prst="rect">
            <a:avLst/>
          </a:prstGeom>
          <a:noFill/>
          <a:ln w="9525">
            <a:noFill/>
          </a:ln>
        </p:spPr>
        <p:txBody>
          <a:bodyPr anchor="t"/>
          <a:lstStyle>
            <a:lvl1pPr indent="0">
              <a:defRPr sz="140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29" name="页脚占位符 26628"/>
          <p:cNvSpPr>
            <a:spLocks noGrp="1"/>
          </p:cNvSpPr>
          <p:nvPr>
            <p:ph type="ftr" sz="quarter"/>
          </p:nvPr>
        </p:nvSpPr>
        <p:spPr>
          <a:xfrm>
            <a:off x="3124200" y="6245225"/>
            <a:ext cx="2895600" cy="476250"/>
          </a:xfrm>
          <a:prstGeom prst="rect">
            <a:avLst/>
          </a:prstGeom>
          <a:noFill/>
          <a:ln w="9525">
            <a:noFill/>
          </a:ln>
        </p:spPr>
        <p:txBody>
          <a:bodyPr anchor="t"/>
          <a:lstStyle>
            <a:lvl1pPr indent="0" algn="ctr">
              <a:defRPr sz="140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30" name="灯片编号占位符 26629"/>
          <p:cNvSpPr>
            <a:spLocks noGrp="1"/>
          </p:cNvSpPr>
          <p:nvPr>
            <p:ph type="sldNum" sz="quarter"/>
          </p:nvPr>
        </p:nvSpPr>
        <p:spPr>
          <a:xfrm>
            <a:off x="6553200" y="6245225"/>
            <a:ext cx="2289175" cy="476250"/>
          </a:xfrm>
          <a:prstGeom prst="rect">
            <a:avLst/>
          </a:prstGeom>
          <a:noFill/>
          <a:ln w="9525">
            <a:noFill/>
          </a:ln>
        </p:spPr>
        <p:txBody>
          <a:bodyPr anchor="t"/>
          <a:lstStyle>
            <a:lvl1pPr indent="0"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0" fontAlgn="base" latinLnBrk="1" hangingPunct="0">
        <a:lnSpc>
          <a:spcPct val="100000"/>
        </a:lnSpc>
        <a:spcBef>
          <a:spcPct val="0"/>
        </a:spcBef>
        <a:spcAft>
          <a:spcPct val="0"/>
        </a:spcAft>
        <a:buNone/>
        <a:defRPr kern="1200">
          <a:latin typeface="+mj-lt"/>
          <a:ea typeface="+mj-ea"/>
          <a:cs typeface="+mj-cs"/>
        </a:defRPr>
      </a:lvl1pPr>
    </p:titleStyle>
    <p:body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3200" b="0" i="0" u="none" kern="1200">
          <a:latin typeface="+mn-lt"/>
          <a:ea typeface="+mn-ea"/>
          <a:cs typeface="+mn-cs"/>
        </a:defRPr>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3200" b="0" i="0" u="none" kern="1200">
          <a:latin typeface="+mn-lt"/>
          <a:ea typeface="+mn-ea"/>
          <a:cs typeface="+mn-cs"/>
        </a:defRPr>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Arial" panose="020B0604020202020204" pitchFamily="34" charset="0"/>
          <a:ea typeface="宋体" panose="02010600030101010101" pitchFamily="2" charset="-122"/>
          <a:cs typeface="+mn-cs"/>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400" b="0" i="0" u="none" kern="1200" baseline="0">
          <a:solidFill>
            <a:schemeClr val="tx1"/>
          </a:solidFill>
          <a:latin typeface="Arial" panose="020B0604020202020204" pitchFamily="34" charset="0"/>
          <a:ea typeface="宋体" panose="02010600030101010101" pitchFamily="2" charset="-122"/>
          <a:cs typeface="+mn-cs"/>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5pPr>
      <a:lvl6pPr marL="2514600" lvl="5"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6pPr>
      <a:lvl7pPr marL="2971800" lvl="6"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7pPr>
      <a:lvl8pPr marL="3429000" lvl="7"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8pPr>
      <a:lvl9pPr marL="3886200" lvl="8"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2050" name="标题 26625"/>
          <p:cNvSpPr>
            <a:spLocks noGrp="1" noRot="1"/>
          </p:cNvSpPr>
          <p:nvPr>
            <p:ph type="title"/>
          </p:nvPr>
        </p:nvSpPr>
        <p:spPr>
          <a:xfrm>
            <a:off x="301625" y="609600"/>
            <a:ext cx="854075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2051" name="文本占位符 26626"/>
          <p:cNvSpPr>
            <a:spLocks noGrp="1" noRot="1"/>
          </p:cNvSpPr>
          <p:nvPr>
            <p:ph type="body"/>
          </p:nvPr>
        </p:nvSpPr>
        <p:spPr>
          <a:xfrm>
            <a:off x="301625" y="1905000"/>
            <a:ext cx="8540750" cy="4194175"/>
          </a:xfrm>
          <a:prstGeom prst="rect">
            <a:avLst/>
          </a:prstGeom>
          <a:noFill/>
          <a:ln w="9525">
            <a:noFill/>
          </a:ln>
        </p:spPr>
        <p:txBody>
          <a:bodyPr anchor="t" anchorCtr="0"/>
          <a:p>
            <a:pPr lvl="0"/>
            <a:r>
              <a:rPr lang="zh-CN" altLang="en-US"/>
              <a:t>单击此处编辑母版文本样式</a:t>
            </a:r>
            <a:endParaRPr lang="zh-CN" altLang="en-US"/>
          </a:p>
          <a:p>
            <a:pPr lvl="1" indent="114300"/>
            <a:r>
              <a:rPr lang="zh-CN" altLang="en-US"/>
              <a:t>第二级</a:t>
            </a:r>
            <a:endParaRPr lang="zh-CN" altLang="en-US"/>
          </a:p>
          <a:p>
            <a:pPr lvl="2" indent="17145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2052" name="日期占位符 27651"/>
          <p:cNvSpPr>
            <a:spLocks noGrp="1"/>
          </p:cNvSpPr>
          <p:nvPr>
            <p:ph type="dt" sz="half"/>
          </p:nvPr>
        </p:nvSpPr>
        <p:spPr>
          <a:xfrm>
            <a:off x="301625" y="6245225"/>
            <a:ext cx="2289175" cy="476250"/>
          </a:xfrm>
          <a:prstGeom prst="rect">
            <a:avLst/>
          </a:prstGeom>
          <a:noFill/>
          <a:ln w="9525">
            <a:noFill/>
          </a:ln>
        </p:spPr>
        <p:txBody>
          <a:bodyPr anchor="t"/>
          <a:lstStyle>
            <a:lvl1pPr indent="0">
              <a:defRPr sz="140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2053" name="页脚占位符 27652"/>
          <p:cNvSpPr>
            <a:spLocks noGrp="1"/>
          </p:cNvSpPr>
          <p:nvPr>
            <p:ph type="ftr" sz="quarter"/>
          </p:nvPr>
        </p:nvSpPr>
        <p:spPr>
          <a:xfrm>
            <a:off x="3124200" y="6245225"/>
            <a:ext cx="2895600" cy="476250"/>
          </a:xfrm>
          <a:prstGeom prst="rect">
            <a:avLst/>
          </a:prstGeom>
          <a:noFill/>
          <a:ln w="9525">
            <a:noFill/>
          </a:ln>
        </p:spPr>
        <p:txBody>
          <a:bodyPr anchor="t"/>
          <a:lstStyle>
            <a:lvl1pPr indent="0" algn="ctr">
              <a:defRPr sz="140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2054" name="灯片编号占位符 27653"/>
          <p:cNvSpPr>
            <a:spLocks noGrp="1"/>
          </p:cNvSpPr>
          <p:nvPr>
            <p:ph type="sldNum" sz="quarter"/>
          </p:nvPr>
        </p:nvSpPr>
        <p:spPr>
          <a:xfrm>
            <a:off x="6553200" y="6245225"/>
            <a:ext cx="2289175" cy="476250"/>
          </a:xfrm>
          <a:prstGeom prst="rect">
            <a:avLst/>
          </a:prstGeom>
          <a:noFill/>
          <a:ln w="9525">
            <a:noFill/>
          </a:ln>
        </p:spPr>
        <p:txBody>
          <a:bodyPr anchor="t"/>
          <a:lstStyle>
            <a:lvl1pPr indent="0"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0" fontAlgn="base" latinLnBrk="1" hangingPunct="0">
        <a:lnSpc>
          <a:spcPct val="100000"/>
        </a:lnSpc>
        <a:spcBef>
          <a:spcPct val="0"/>
        </a:spcBef>
        <a:spcAft>
          <a:spcPct val="0"/>
        </a:spcAft>
        <a:buNone/>
        <a:defRPr kern="1200">
          <a:latin typeface="+mj-lt"/>
          <a:ea typeface="+mj-ea"/>
          <a:cs typeface="+mj-cs"/>
        </a:defRPr>
      </a:lvl1pPr>
    </p:titleStyle>
    <p:body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3200" b="0" i="0" u="none" kern="1200">
          <a:latin typeface="+mn-lt"/>
          <a:ea typeface="+mn-ea"/>
          <a:cs typeface="+mn-cs"/>
        </a:defRPr>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3200" b="0" i="0" u="none" kern="1200">
          <a:latin typeface="+mn-lt"/>
          <a:ea typeface="+mn-ea"/>
          <a:cs typeface="+mn-cs"/>
        </a:defRPr>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Arial" panose="020B0604020202020204" pitchFamily="34" charset="0"/>
          <a:ea typeface="宋体" panose="02010600030101010101" pitchFamily="2" charset="-122"/>
          <a:cs typeface="+mn-cs"/>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400" b="0" i="0" u="none" kern="1200" baseline="0">
          <a:solidFill>
            <a:schemeClr val="tx1"/>
          </a:solidFill>
          <a:latin typeface="Arial" panose="020B0604020202020204" pitchFamily="34" charset="0"/>
          <a:ea typeface="宋体" panose="02010600030101010101" pitchFamily="2" charset="-122"/>
          <a:cs typeface="+mn-cs"/>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5pPr>
      <a:lvl6pPr marL="2514600" lvl="5"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6pPr>
      <a:lvl7pPr marL="2971800" lvl="6"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7pPr>
      <a:lvl8pPr marL="3429000" lvl="7"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8pPr>
      <a:lvl9pPr marL="3886200" lvl="8"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3074" name="标题 26625"/>
          <p:cNvSpPr>
            <a:spLocks noGrp="1" noRot="1"/>
          </p:cNvSpPr>
          <p:nvPr>
            <p:ph type="title"/>
          </p:nvPr>
        </p:nvSpPr>
        <p:spPr>
          <a:xfrm>
            <a:off x="301625" y="609600"/>
            <a:ext cx="854075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3075" name="文本占位符 26626"/>
          <p:cNvSpPr>
            <a:spLocks noGrp="1" noRot="1"/>
          </p:cNvSpPr>
          <p:nvPr>
            <p:ph type="body"/>
          </p:nvPr>
        </p:nvSpPr>
        <p:spPr>
          <a:xfrm>
            <a:off x="301625" y="1905000"/>
            <a:ext cx="8540750" cy="4194175"/>
          </a:xfrm>
          <a:prstGeom prst="rect">
            <a:avLst/>
          </a:prstGeom>
          <a:noFill/>
          <a:ln w="9525">
            <a:noFill/>
          </a:ln>
        </p:spPr>
        <p:txBody>
          <a:bodyPr anchor="t" anchorCtr="0"/>
          <a:p>
            <a:pPr lvl="0"/>
            <a:r>
              <a:rPr lang="zh-CN" altLang="en-US"/>
              <a:t>单击此处编辑母版文本样式</a:t>
            </a:r>
            <a:endParaRPr lang="zh-CN" altLang="en-US"/>
          </a:p>
          <a:p>
            <a:pPr lvl="1" indent="114300"/>
            <a:r>
              <a:rPr lang="zh-CN" altLang="en-US"/>
              <a:t>第二级</a:t>
            </a:r>
            <a:endParaRPr lang="zh-CN" altLang="en-US"/>
          </a:p>
          <a:p>
            <a:pPr lvl="2" indent="17145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26627"/>
          <p:cNvSpPr>
            <a:spLocks noGrp="1"/>
          </p:cNvSpPr>
          <p:nvPr>
            <p:ph type="dt" sz="half"/>
          </p:nvPr>
        </p:nvSpPr>
        <p:spPr>
          <a:xfrm>
            <a:off x="301625" y="6245225"/>
            <a:ext cx="2289175" cy="476250"/>
          </a:xfrm>
          <a:prstGeom prst="rect">
            <a:avLst/>
          </a:prstGeom>
          <a:noFill/>
          <a:ln w="9525">
            <a:noFill/>
          </a:ln>
        </p:spPr>
        <p:txBody>
          <a:bodyPr anchor="t"/>
          <a:lstStyle>
            <a:lvl1pPr indent="0">
              <a:defRPr sz="140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29" name="页脚占位符 26628"/>
          <p:cNvSpPr>
            <a:spLocks noGrp="1"/>
          </p:cNvSpPr>
          <p:nvPr>
            <p:ph type="ftr" sz="quarter"/>
          </p:nvPr>
        </p:nvSpPr>
        <p:spPr>
          <a:xfrm>
            <a:off x="3124200" y="6245225"/>
            <a:ext cx="2895600" cy="476250"/>
          </a:xfrm>
          <a:prstGeom prst="rect">
            <a:avLst/>
          </a:prstGeom>
          <a:noFill/>
          <a:ln w="9525">
            <a:noFill/>
          </a:ln>
        </p:spPr>
        <p:txBody>
          <a:bodyPr anchor="t"/>
          <a:lstStyle>
            <a:lvl1pPr indent="0" algn="ctr">
              <a:defRPr sz="140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30" name="灯片编号占位符 26629"/>
          <p:cNvSpPr>
            <a:spLocks noGrp="1"/>
          </p:cNvSpPr>
          <p:nvPr>
            <p:ph type="sldNum" sz="quarter"/>
          </p:nvPr>
        </p:nvSpPr>
        <p:spPr>
          <a:xfrm>
            <a:off x="6553200" y="6245225"/>
            <a:ext cx="2289175" cy="476250"/>
          </a:xfrm>
          <a:prstGeom prst="rect">
            <a:avLst/>
          </a:prstGeom>
          <a:noFill/>
          <a:ln w="9525">
            <a:noFill/>
          </a:ln>
        </p:spPr>
        <p:txBody>
          <a:bodyPr anchor="t"/>
          <a:lstStyle>
            <a:lvl1pPr indent="0"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marL="0" lvl="0" indent="0" algn="ctr" defTabSz="914400" eaLnBrk="0" fontAlgn="base" latinLnBrk="1" hangingPunct="0">
        <a:lnSpc>
          <a:spcPct val="100000"/>
        </a:lnSpc>
        <a:spcBef>
          <a:spcPct val="0"/>
        </a:spcBef>
        <a:spcAft>
          <a:spcPct val="0"/>
        </a:spcAft>
        <a:buNone/>
        <a:defRPr kern="1200">
          <a:latin typeface="+mj-lt"/>
          <a:ea typeface="+mj-ea"/>
          <a:cs typeface="+mj-cs"/>
        </a:defRPr>
      </a:lvl1pPr>
    </p:titleStyle>
    <p:body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3200" b="0" i="0" u="none" kern="1200">
          <a:latin typeface="+mn-lt"/>
          <a:ea typeface="+mn-ea"/>
          <a:cs typeface="+mn-cs"/>
        </a:defRPr>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3200" b="0" i="0" u="none" kern="1200">
          <a:latin typeface="+mn-lt"/>
          <a:ea typeface="+mn-ea"/>
          <a:cs typeface="+mn-cs"/>
        </a:defRPr>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Arial" panose="020B0604020202020204" pitchFamily="34" charset="0"/>
          <a:ea typeface="宋体" panose="02010600030101010101" pitchFamily="2" charset="-122"/>
          <a:cs typeface="+mn-cs"/>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400" b="0" i="0" u="none" kern="1200" baseline="0">
          <a:solidFill>
            <a:schemeClr val="tx1"/>
          </a:solidFill>
          <a:latin typeface="Arial" panose="020B0604020202020204" pitchFamily="34" charset="0"/>
          <a:ea typeface="宋体" panose="02010600030101010101" pitchFamily="2" charset="-122"/>
          <a:cs typeface="+mn-cs"/>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5pPr>
      <a:lvl6pPr marL="2514600" lvl="5"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6pPr>
      <a:lvl7pPr marL="2971800" lvl="6"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7pPr>
      <a:lvl8pPr marL="3429000" lvl="7"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8pPr>
      <a:lvl9pPr marL="3886200" lvl="8"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4098" name="标题 2049"/>
          <p:cNvSpPr>
            <a:spLocks noGrp="1" noRot="1"/>
          </p:cNvSpPr>
          <p:nvPr>
            <p:ph type="ctrTitle" idx="4294967295"/>
          </p:nvPr>
        </p:nvSpPr>
        <p:spPr>
          <a:xfrm>
            <a:off x="684213" y="1062038"/>
            <a:ext cx="7772400" cy="1595437"/>
          </a:xfrm>
        </p:spPr>
        <p:txBody>
          <a:bodyPr anchor="ctr" anchorCtr="0"/>
          <a:lstStyle>
            <a:lvl1pPr lvl="0">
              <a:buClrTx/>
              <a:buSzTx/>
              <a:buFontTx/>
              <a:defRPr/>
            </a:lvl1pPr>
          </a:lstStyle>
          <a:p>
            <a:pPr lvl="0">
              <a:buClrTx/>
              <a:buSzTx/>
              <a:buFontTx/>
            </a:pPr>
            <a:r>
              <a:rPr lang="zh-CN" altLang="en-US" sz="4800" b="1"/>
              <a:t>第十二课   异性交往</a:t>
            </a:r>
            <a:endParaRPr lang="zh-CN" altLang="en-US" sz="4800" b="1"/>
          </a:p>
        </p:txBody>
      </p:sp>
      <p:sp>
        <p:nvSpPr>
          <p:cNvPr id="5123" name="副标题 2050"/>
          <p:cNvSpPr>
            <a:spLocks noGrp="1" noRot="1"/>
          </p:cNvSpPr>
          <p:nvPr>
            <p:ph type="subTitle" idx="4294967295"/>
          </p:nvPr>
        </p:nvSpPr>
        <p:spPr>
          <a:xfrm>
            <a:off x="930275" y="3722688"/>
            <a:ext cx="7280275" cy="1419225"/>
          </a:xfrm>
        </p:spPr>
        <p:txBody>
          <a:bodyPr anchor="t" anchorCtr="0"/>
          <a:lstStyle>
            <a:lvl1pPr marL="0" lvl="0" indent="0" algn="ctr">
              <a:buClr>
                <a:schemeClr val="hlink"/>
              </a:buClr>
              <a:buSzPct val="75000"/>
              <a:buFont typeface="Wingdings" panose="05000000000000000000" pitchFamily="2" charset="2"/>
              <a:defRPr/>
            </a:lvl1pPr>
            <a:lvl2pPr marL="457200" lvl="1" indent="0" algn="ctr">
              <a:buClr>
                <a:schemeClr val="hlink"/>
              </a:buClr>
              <a:buSzPct val="75000"/>
              <a:buFont typeface="Wingdings" panose="05000000000000000000" pitchFamily="2" charset="2"/>
              <a:defRPr/>
            </a:lvl2pPr>
            <a:lvl3pPr marL="914400" lvl="2" indent="0" algn="ctr">
              <a:buClr>
                <a:schemeClr val="accent2"/>
              </a:buClr>
              <a:buSzPct val="85000"/>
              <a:buFont typeface="Wingdings" panose="05000000000000000000" pitchFamily="2" charset="2"/>
              <a:defRPr/>
            </a:lvl3pPr>
            <a:lvl4pPr marL="1371600" lvl="3" indent="0" algn="ctr">
              <a:buClr>
                <a:schemeClr val="hlink"/>
              </a:buClr>
              <a:buSzPct val="85000"/>
              <a:buFont typeface="Wingdings" panose="05000000000000000000" pitchFamily="2" charset="2"/>
              <a:defRPr/>
            </a:lvl4pPr>
            <a:lvl5pPr marL="1828800" lvl="4" indent="0" algn="ctr">
              <a:buClr>
                <a:schemeClr val="accent2"/>
              </a:buClr>
              <a:buSzPct val="90000"/>
              <a:buFont typeface="Wingdings" panose="05000000000000000000" pitchFamily="2" charset="2"/>
              <a:defRPr/>
            </a:lvl5pPr>
          </a:lstStyle>
          <a:p>
            <a:pPr marL="0" lvl="0" indent="0" algn="ctr">
              <a:buNone/>
            </a:pPr>
            <a:r>
              <a:rPr lang="zh-CN" altLang="en-US" b="1">
                <a:solidFill>
                  <a:srgbClr val="003300"/>
                </a:solidFill>
              </a:rPr>
              <a:t>谈   萍</a:t>
            </a:r>
            <a:endParaRPr lang="zh-CN" altLang="en-US" sz="2800" b="1">
              <a:solidFill>
                <a:srgbClr val="003300"/>
              </a:solidFill>
            </a:endParaRPr>
          </a:p>
          <a:p>
            <a:pPr marL="0" lvl="0" indent="0" algn="r">
              <a:buNone/>
            </a:pPr>
            <a:endParaRPr lang="zh-CN" altLang="en-US" sz="2800" b="1">
              <a:solidFill>
                <a:srgbClr val="003300"/>
              </a:solidFill>
            </a:endParaRPr>
          </a:p>
          <a:p>
            <a:pPr marL="0" lvl="0" indent="0" algn="r">
              <a:buNone/>
            </a:pPr>
            <a:endParaRPr lang="zh-CN" altLang="en-US" sz="2800" b="1">
              <a:solidFill>
                <a:srgbClr val="0033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4098"/>
                                        </p:tgtEl>
                                        <p:attrNameLst>
                                          <p:attrName>style.visibility</p:attrName>
                                        </p:attrNameLst>
                                      </p:cBhvr>
                                      <p:to>
                                        <p:strVal val="visible"/>
                                      </p:to>
                                    </p:set>
                                    <p:animEffect transition="in" filter="fade">
                                      <p:cBhvr>
                                        <p:cTn id="7" dur="1000">
                                          <p:stCondLst>
                                            <p:cond delay="0"/>
                                          </p:stCondLst>
                                        </p:cTn>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文本占位符 14338"/>
          <p:cNvSpPr>
            <a:spLocks noGrp="1" noRot="1"/>
          </p:cNvSpPr>
          <p:nvPr>
            <p:ph idx="1"/>
          </p:nvPr>
        </p:nvSpPr>
        <p:spPr>
          <a:xfrm>
            <a:off x="301625" y="838200"/>
            <a:ext cx="8540750" cy="5472113"/>
          </a:xfrm>
        </p:spPr>
        <p:txBody>
          <a:bodyPr anchor="t" anchorCtr="0"/>
          <a:p>
            <a:r>
              <a:rPr lang="zh-CN" altLang="en-US">
                <a:solidFill>
                  <a:schemeClr val="hlink"/>
                </a:solidFill>
              </a:rPr>
              <a:t>案例讨论：</a:t>
            </a:r>
            <a:endParaRPr lang="zh-CN" altLang="en-US">
              <a:solidFill>
                <a:schemeClr val="hlink"/>
              </a:solidFill>
            </a:endParaRPr>
          </a:p>
          <a:p>
            <a:r>
              <a:rPr lang="zh-CN" altLang="en-US" sz="2800">
                <a:solidFill>
                  <a:schemeClr val="hlink"/>
                </a:solidFill>
              </a:rPr>
              <a:t>某校有一男生，从来不敢跟女生正常交往，进入青春期后发现自己产生了一些奇怪的变化。他特别喜欢坐在后面的一位女同学，每天都忍不住回头看，他为自己有这样的心理感到羞耻，又怕其他同学知道了会取笑自己，于是拼命压制自己的想法，但就是忍不住，后来每看一次他就会用小刀在手上划一个口子，直至最后伤痕累累，精神都有些恍惚，不得不求助心理老师和心理医生。</a:t>
            </a:r>
            <a:endParaRPr lang="zh-CN" altLang="en-US" sz="2800">
              <a:solidFill>
                <a:schemeClr val="hlink"/>
              </a:solidFill>
            </a:endParaRPr>
          </a:p>
          <a:p>
            <a:endParaRPr lang="zh-CN" altLang="en-US" sz="2800">
              <a:solidFill>
                <a:schemeClr val="hlink"/>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文本占位符 15362"/>
          <p:cNvSpPr>
            <a:spLocks noGrp="1" noRot="1"/>
          </p:cNvSpPr>
          <p:nvPr>
            <p:ph idx="1"/>
          </p:nvPr>
        </p:nvSpPr>
        <p:spPr>
          <a:xfrm>
            <a:off x="250825" y="623888"/>
            <a:ext cx="8858250" cy="5478462"/>
          </a:xfrm>
        </p:spPr>
        <p:txBody>
          <a:bodyPr anchor="t" anchorCtr="0"/>
          <a:p>
            <a:r>
              <a:rPr lang="zh-CN" altLang="en-US">
                <a:solidFill>
                  <a:schemeClr val="hlink"/>
                </a:solidFill>
              </a:rPr>
              <a:t>结论：</a:t>
            </a:r>
            <a:endParaRPr lang="zh-CN" altLang="en-US">
              <a:solidFill>
                <a:schemeClr val="hlink"/>
              </a:solidFill>
            </a:endParaRPr>
          </a:p>
          <a:p>
            <a:pPr>
              <a:buNone/>
            </a:pPr>
            <a:r>
              <a:rPr lang="zh-CN" altLang="en-US"/>
              <a:t>          </a:t>
            </a:r>
            <a:r>
              <a:rPr lang="zh-CN" altLang="en-US" sz="2800"/>
              <a:t>对异性同学的悄悄关注和朦胧爱慕是青春期正常的心理现象，并非是什么品行堕落。</a:t>
            </a:r>
            <a:endParaRPr lang="zh-CN" altLang="en-US" sz="2800"/>
          </a:p>
          <a:p>
            <a:pPr>
              <a:buNone/>
            </a:pPr>
            <a:r>
              <a:rPr lang="zh-CN" altLang="en-US"/>
              <a:t>         </a:t>
            </a:r>
            <a:r>
              <a:rPr lang="zh-CN" altLang="en-US" sz="2800"/>
              <a:t>解决办法就是通过和异性同学广泛接触和交往来消除对异性的神秘感，增进对异性的了解。否则会导致性情压抑和行为表现异常，影响学习和健康。</a:t>
            </a:r>
            <a:endParaRPr lang="zh-CN" alt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标题 1"/>
          <p:cNvSpPr>
            <a:spLocks noGrp="1" noRot="1"/>
          </p:cNvSpPr>
          <p:nvPr>
            <p:ph type="title"/>
          </p:nvPr>
        </p:nvSpPr>
        <p:spPr>
          <a:xfrm>
            <a:off x="301625" y="1590675"/>
            <a:ext cx="8540750" cy="877888"/>
          </a:xfrm>
        </p:spPr>
        <p:txBody>
          <a:bodyPr anchor="ctr" anchorCtr="0"/>
          <a:p>
            <a:pPr algn="l"/>
            <a:r>
              <a:rPr lang="zh-CN" altLang="en-US" sz="3200">
                <a:solidFill>
                  <a:srgbClr val="FF0000"/>
                </a:solidFill>
              </a:rPr>
              <a:t>异性交往</a:t>
            </a:r>
            <a:r>
              <a:rPr lang="en-US" altLang="zh-CN" sz="3200">
                <a:solidFill>
                  <a:srgbClr val="FF0000"/>
                </a:solidFill>
              </a:rPr>
              <a:t>“</a:t>
            </a:r>
            <a:r>
              <a:rPr lang="zh-CN" altLang="en-US" sz="3200">
                <a:solidFill>
                  <a:srgbClr val="FF0000"/>
                </a:solidFill>
                <a:ea typeface="宋体" panose="02010600030101010101" pitchFamily="2" charset="-122"/>
              </a:rPr>
              <a:t>度</a:t>
            </a:r>
            <a:r>
              <a:rPr lang="en-US" altLang="zh-CN" sz="3200">
                <a:solidFill>
                  <a:srgbClr val="FF0000"/>
                </a:solidFill>
                <a:ea typeface="宋体" panose="02010600030101010101" pitchFamily="2" charset="-122"/>
              </a:rPr>
              <a:t>”</a:t>
            </a:r>
            <a:r>
              <a:rPr lang="zh-CN" altLang="en-US" sz="3200">
                <a:solidFill>
                  <a:srgbClr val="FF0000"/>
                </a:solidFill>
                <a:ea typeface="宋体" panose="02010600030101010101" pitchFamily="2" charset="-122"/>
              </a:rPr>
              <a:t>的把握</a:t>
            </a:r>
            <a:endParaRPr lang="zh-CN" altLang="en-US" sz="3200">
              <a:solidFill>
                <a:srgbClr val="FF0000"/>
              </a:solidFill>
              <a:ea typeface="宋体" panose="02010600030101010101" pitchFamily="2" charset="-122"/>
            </a:endParaRPr>
          </a:p>
        </p:txBody>
      </p:sp>
      <p:sp>
        <p:nvSpPr>
          <p:cNvPr id="17410" name="内容占位符 2"/>
          <p:cNvSpPr>
            <a:spLocks noGrp="1" noRot="1"/>
          </p:cNvSpPr>
          <p:nvPr>
            <p:ph idx="1"/>
          </p:nvPr>
        </p:nvSpPr>
        <p:spPr>
          <a:xfrm>
            <a:off x="301625" y="2960688"/>
            <a:ext cx="8540750" cy="3138487"/>
          </a:xfrm>
        </p:spPr>
        <p:txBody>
          <a:bodyPr anchor="t" anchorCtr="0"/>
          <a:p>
            <a:r>
              <a:rPr lang="en-US" altLang="zh-CN" dirty="0">
                <a:solidFill>
                  <a:srgbClr val="FF0000"/>
                </a:solidFill>
              </a:rPr>
              <a:t>2</a:t>
            </a:r>
            <a:r>
              <a:rPr lang="zh-CN" altLang="en-US" dirty="0">
                <a:solidFill>
                  <a:srgbClr val="FF0000"/>
                </a:solidFill>
              </a:rPr>
              <a:t>、交往过密</a:t>
            </a:r>
            <a:r>
              <a:rPr lang="en-US" altLang="zh-CN" dirty="0">
                <a:solidFill>
                  <a:srgbClr val="FF0000"/>
                </a:solidFill>
              </a:rPr>
              <a:t>——</a:t>
            </a:r>
            <a:r>
              <a:rPr lang="zh-CN" altLang="en-US" dirty="0">
                <a:solidFill>
                  <a:srgbClr val="FF0000"/>
                </a:solidFill>
              </a:rPr>
              <a:t>发生</a:t>
            </a:r>
            <a:r>
              <a:rPr lang="en-US" altLang="zh-CN" dirty="0">
                <a:solidFill>
                  <a:srgbClr val="FF0000"/>
                </a:solidFill>
              </a:rPr>
              <a:t>“</a:t>
            </a:r>
            <a:r>
              <a:rPr lang="zh-CN" altLang="en-US" dirty="0">
                <a:solidFill>
                  <a:srgbClr val="FF0000"/>
                </a:solidFill>
              </a:rPr>
              <a:t>早恋</a:t>
            </a:r>
            <a:r>
              <a:rPr lang="en-US" altLang="zh-CN" dirty="0">
                <a:solidFill>
                  <a:srgbClr val="FF0000"/>
                </a:solidFill>
              </a:rPr>
              <a:t>”</a:t>
            </a:r>
            <a:endParaRPr lang="en-US" altLang="zh-CN" dirty="0">
              <a:solidFill>
                <a:srgbClr val="FF0000"/>
              </a:solidFill>
            </a:endParaRPr>
          </a:p>
          <a:p>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标题 1"/>
          <p:cNvSpPr>
            <a:spLocks noGrp="1" noRot="1"/>
          </p:cNvSpPr>
          <p:nvPr>
            <p:ph type="title" idx="4294967295"/>
          </p:nvPr>
        </p:nvSpPr>
        <p:spPr/>
        <p:txBody>
          <a:bodyPr anchor="ctr" anchorCtr="0"/>
          <a:p>
            <a:endParaRPr lang="zh-CN" altLang="zh-CN"/>
          </a:p>
        </p:txBody>
      </p:sp>
      <p:sp>
        <p:nvSpPr>
          <p:cNvPr id="18434" name="内容占位符 2"/>
          <p:cNvSpPr>
            <a:spLocks noGrp="1" noRot="1"/>
          </p:cNvSpPr>
          <p:nvPr>
            <p:ph idx="4294967295"/>
          </p:nvPr>
        </p:nvSpPr>
        <p:spPr/>
        <p:txBody>
          <a:bodyPr anchor="t" anchorCtr="0"/>
          <a:p>
            <a:endParaRPr lang="zh-CN" altLang="zh-CN"/>
          </a:p>
        </p:txBody>
      </p:sp>
      <p:pic>
        <p:nvPicPr>
          <p:cNvPr id="18435" name="图片 3" descr="1454397568931"/>
          <p:cNvPicPr>
            <a:picLocks noChangeAspect="1"/>
          </p:cNvPicPr>
          <p:nvPr/>
        </p:nvPicPr>
        <p:blipFill>
          <a:blip r:embed="rId1"/>
          <a:stretch>
            <a:fillRect/>
          </a:stretch>
        </p:blipFill>
        <p:spPr>
          <a:xfrm>
            <a:off x="301625" y="352425"/>
            <a:ext cx="8459788" cy="5876925"/>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内容占位符 2"/>
          <p:cNvSpPr>
            <a:spLocks noGrp="1" noRot="1"/>
          </p:cNvSpPr>
          <p:nvPr>
            <p:ph idx="4294967295"/>
          </p:nvPr>
        </p:nvSpPr>
        <p:spPr>
          <a:xfrm>
            <a:off x="301625" y="1485900"/>
            <a:ext cx="8540750" cy="4613275"/>
          </a:xfrm>
        </p:spPr>
        <p:txBody>
          <a:bodyPr anchor="t" anchorCtr="0"/>
          <a:p>
            <a:r>
              <a:rPr lang="en-US" altLang="zh-CN" sz="2800">
                <a:solidFill>
                  <a:schemeClr val="hlink"/>
                </a:solidFill>
              </a:rPr>
              <a:t>“</a:t>
            </a:r>
            <a:r>
              <a:rPr lang="zh-CN" altLang="en-US" sz="2800">
                <a:solidFill>
                  <a:schemeClr val="hlink"/>
                </a:solidFill>
              </a:rPr>
              <a:t>早恋”</a:t>
            </a:r>
            <a:r>
              <a:rPr lang="zh-CN" altLang="en-US" sz="2800"/>
              <a:t>是指发生在生活、经济不能完全独立，同时又比法定结婚年龄小很多的青少年这一特定群体里的恋爱行为。</a:t>
            </a:r>
            <a:endParaRPr lang="zh-CN" altLang="en-US" sz="2800"/>
          </a:p>
          <a:p>
            <a:r>
              <a:rPr lang="zh-CN" altLang="en-US" sz="2800"/>
              <a:t>处于青春期的青少年想去接触异性、了解异性，或者想要取悦异性，以获得对方的青睐，又或者相互吸引、相互仰慕对方，这都属于正常的心理现象。但如果没能理智地对待，错误地把这种对异性的好感和仰慕之情当作爱情，任由其继续发展下去就成了</a:t>
            </a:r>
            <a:r>
              <a:rPr lang="zh-CN" altLang="en-US" sz="2800">
                <a:solidFill>
                  <a:schemeClr val="hlink"/>
                </a:solidFill>
              </a:rPr>
              <a:t>“早恋”</a:t>
            </a:r>
            <a:r>
              <a:rPr lang="zh-CN" altLang="en-US" sz="2800"/>
              <a:t>。</a:t>
            </a:r>
            <a:endParaRPr lang="zh-CN" alt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等腰三角形 1"/>
          <p:cNvSpPr/>
          <p:nvPr/>
        </p:nvSpPr>
        <p:spPr>
          <a:xfrm>
            <a:off x="2868295" y="1797685"/>
            <a:ext cx="3023870" cy="23761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482" name="文本框 3"/>
          <p:cNvSpPr txBox="1"/>
          <p:nvPr/>
        </p:nvSpPr>
        <p:spPr>
          <a:xfrm rot="-10800000" flipV="1">
            <a:off x="3833178" y="1337310"/>
            <a:ext cx="1093787" cy="460375"/>
          </a:xfrm>
          <a:prstGeom prst="rect">
            <a:avLst/>
          </a:prstGeom>
          <a:noFill/>
          <a:ln w="9525">
            <a:noFill/>
          </a:ln>
        </p:spPr>
        <p:txBody>
          <a:bodyPr wrap="square" anchor="t" anchorCtr="0">
            <a:spAutoFit/>
          </a:bodyPr>
          <a:p>
            <a:pPr algn="ctr"/>
            <a:r>
              <a:rPr lang="zh-CN" altLang="en-US" sz="2400">
                <a:solidFill>
                  <a:srgbClr val="FF0000"/>
                </a:solidFill>
                <a:latin typeface="Arial" panose="020B0604020202020204" pitchFamily="34" charset="0"/>
                <a:ea typeface="宋体" panose="02010600030101010101" pitchFamily="2" charset="-122"/>
              </a:rPr>
              <a:t>激情</a:t>
            </a:r>
            <a:endParaRPr lang="zh-CN" altLang="en-US" sz="2400">
              <a:solidFill>
                <a:srgbClr val="FF0000"/>
              </a:solidFill>
              <a:latin typeface="Arial" panose="020B0604020202020204" pitchFamily="34" charset="0"/>
              <a:ea typeface="宋体" panose="02010600030101010101" pitchFamily="2" charset="-122"/>
            </a:endParaRPr>
          </a:p>
        </p:txBody>
      </p:sp>
      <p:sp>
        <p:nvSpPr>
          <p:cNvPr id="20483" name="文本框 4"/>
          <p:cNvSpPr txBox="1"/>
          <p:nvPr/>
        </p:nvSpPr>
        <p:spPr>
          <a:xfrm>
            <a:off x="1841500" y="3861118"/>
            <a:ext cx="835025" cy="460375"/>
          </a:xfrm>
          <a:prstGeom prst="rect">
            <a:avLst/>
          </a:prstGeom>
          <a:noFill/>
          <a:ln w="9525">
            <a:noFill/>
          </a:ln>
        </p:spPr>
        <p:txBody>
          <a:bodyPr wrap="square" anchor="t" anchorCtr="0">
            <a:spAutoFit/>
          </a:bodyPr>
          <a:p>
            <a:r>
              <a:rPr lang="zh-CN" altLang="en-US" sz="2400">
                <a:solidFill>
                  <a:srgbClr val="FF0000"/>
                </a:solidFill>
                <a:latin typeface="Arial" panose="020B0604020202020204" pitchFamily="34" charset="0"/>
                <a:ea typeface="宋体" panose="02010600030101010101" pitchFamily="2" charset="-122"/>
              </a:rPr>
              <a:t>亲昵</a:t>
            </a:r>
            <a:endParaRPr lang="zh-CN" altLang="en-US" sz="2400">
              <a:solidFill>
                <a:srgbClr val="FF0000"/>
              </a:solidFill>
              <a:latin typeface="Arial" panose="020B0604020202020204" pitchFamily="34" charset="0"/>
              <a:ea typeface="宋体" panose="02010600030101010101" pitchFamily="2" charset="-122"/>
            </a:endParaRPr>
          </a:p>
        </p:txBody>
      </p:sp>
      <p:sp>
        <p:nvSpPr>
          <p:cNvPr id="20484" name="文本框 5"/>
          <p:cNvSpPr txBox="1"/>
          <p:nvPr/>
        </p:nvSpPr>
        <p:spPr>
          <a:xfrm>
            <a:off x="6083935" y="3788728"/>
            <a:ext cx="793750" cy="460375"/>
          </a:xfrm>
          <a:prstGeom prst="rect">
            <a:avLst/>
          </a:prstGeom>
          <a:noFill/>
          <a:ln w="9525">
            <a:noFill/>
          </a:ln>
        </p:spPr>
        <p:txBody>
          <a:bodyPr wrap="square" anchor="t" anchorCtr="0">
            <a:spAutoFit/>
          </a:bodyPr>
          <a:p>
            <a:r>
              <a:rPr lang="zh-CN" altLang="en-US" sz="2400">
                <a:solidFill>
                  <a:srgbClr val="FF0000"/>
                </a:solidFill>
                <a:latin typeface="Arial" panose="020B0604020202020204" pitchFamily="34" charset="0"/>
                <a:ea typeface="宋体" panose="02010600030101010101" pitchFamily="2" charset="-122"/>
              </a:rPr>
              <a:t>责任</a:t>
            </a:r>
            <a:endParaRPr lang="zh-CN" altLang="en-US" sz="2400">
              <a:solidFill>
                <a:srgbClr val="FF0000"/>
              </a:solidFill>
              <a:latin typeface="Arial" panose="020B0604020202020204" pitchFamily="34" charset="0"/>
              <a:ea typeface="宋体" panose="02010600030101010101" pitchFamily="2" charset="-122"/>
            </a:endParaRPr>
          </a:p>
        </p:txBody>
      </p:sp>
      <p:sp>
        <p:nvSpPr>
          <p:cNvPr id="20485" name="文本框 6"/>
          <p:cNvSpPr txBox="1"/>
          <p:nvPr/>
        </p:nvSpPr>
        <p:spPr>
          <a:xfrm>
            <a:off x="4073525" y="2765425"/>
            <a:ext cx="612775" cy="801688"/>
          </a:xfrm>
          <a:prstGeom prst="rect">
            <a:avLst/>
          </a:prstGeom>
          <a:noFill/>
          <a:ln w="9525">
            <a:noFill/>
          </a:ln>
        </p:spPr>
        <p:txBody>
          <a:bodyPr vert="eaVert" wrap="none" anchor="t" anchorCtr="0">
            <a:spAutoFit/>
          </a:bodyPr>
          <a:p>
            <a:r>
              <a:rPr lang="zh-CN" altLang="en-US" sz="2800">
                <a:solidFill>
                  <a:srgbClr val="FF0000"/>
                </a:solidFill>
                <a:latin typeface="Arial" panose="020B0604020202020204" pitchFamily="34" charset="0"/>
                <a:ea typeface="宋体" panose="02010600030101010101" pitchFamily="2" charset="-122"/>
              </a:rPr>
              <a:t>爱情</a:t>
            </a:r>
            <a:endParaRPr lang="zh-CN" altLang="en-US" sz="2800">
              <a:solidFill>
                <a:srgbClr val="FF0000"/>
              </a:solidFill>
              <a:latin typeface="Arial" panose="020B0604020202020204" pitchFamily="34" charset="0"/>
              <a:ea typeface="宋体" panose="02010600030101010101" pitchFamily="2" charset="-122"/>
            </a:endParaRPr>
          </a:p>
        </p:txBody>
      </p:sp>
      <p:sp>
        <p:nvSpPr>
          <p:cNvPr id="20486" name="文本框 1"/>
          <p:cNvSpPr txBox="1"/>
          <p:nvPr/>
        </p:nvSpPr>
        <p:spPr>
          <a:xfrm>
            <a:off x="292100" y="5500688"/>
            <a:ext cx="8589963" cy="460375"/>
          </a:xfrm>
          <a:prstGeom prst="rect">
            <a:avLst/>
          </a:prstGeom>
          <a:noFill/>
          <a:ln w="9525">
            <a:noFill/>
          </a:ln>
        </p:spPr>
        <p:txBody>
          <a:bodyPr wrap="square" anchor="t" anchorCtr="0">
            <a:spAutoFit/>
          </a:bodyPr>
          <a:p>
            <a:r>
              <a:rPr lang="zh-CN" altLang="zh-CN" sz="2400">
                <a:solidFill>
                  <a:srgbClr val="FF0000"/>
                </a:solidFill>
                <a:latin typeface="Arial" panose="020B0604020202020204" pitchFamily="34" charset="0"/>
                <a:ea typeface="宋体" panose="02010600030101010101" pitchFamily="2" charset="-122"/>
              </a:rPr>
              <a:t>美国心理学家斯滕博格的爱情三角形理论，三要素缺一不可</a:t>
            </a:r>
            <a:endParaRPr lang="zh-CN" altLang="zh-CN" sz="2400">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6">
                                            <p:txEl>
                                              <p:pRg st="0" end="0"/>
                                            </p:txEl>
                                          </p:spTgt>
                                        </p:tgtEl>
                                        <p:attrNameLst>
                                          <p:attrName>style.visibility</p:attrName>
                                        </p:attrNameLst>
                                      </p:cBhvr>
                                      <p:to>
                                        <p:strVal val="visible"/>
                                      </p:to>
                                    </p:set>
                                    <p:anim calcmode="lin" valueType="num">
                                      <p:cBhvr additive="base">
                                        <p:cTn id="7" dur="500" fill="hold"/>
                                        <p:tgtEl>
                                          <p:spTgt spid="204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5">
                                            <p:txEl>
                                              <p:pRg st="0" end="0"/>
                                            </p:txEl>
                                          </p:spTgt>
                                        </p:tgtEl>
                                        <p:attrNameLst>
                                          <p:attrName>style.visibility</p:attrName>
                                        </p:attrNameLst>
                                      </p:cBhvr>
                                      <p:to>
                                        <p:strVal val="visible"/>
                                      </p:to>
                                    </p:set>
                                    <p:anim calcmode="lin" valueType="num">
                                      <p:cBhvr additive="base">
                                        <p:cTn id="19" dur="500" fill="hold"/>
                                        <p:tgtEl>
                                          <p:spTgt spid="2048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482">
                                            <p:txEl>
                                              <p:pRg st="0" end="0"/>
                                            </p:txEl>
                                          </p:spTgt>
                                        </p:tgtEl>
                                        <p:attrNameLst>
                                          <p:attrName>style.visibility</p:attrName>
                                        </p:attrNameLst>
                                      </p:cBhvr>
                                      <p:to>
                                        <p:strVal val="visible"/>
                                      </p:to>
                                    </p:set>
                                    <p:anim calcmode="lin" valueType="num">
                                      <p:cBhvr additive="base">
                                        <p:cTn id="25"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483">
                                            <p:txEl>
                                              <p:pRg st="0" end="0"/>
                                            </p:txEl>
                                          </p:spTgt>
                                        </p:tgtEl>
                                        <p:attrNameLst>
                                          <p:attrName>style.visibility</p:attrName>
                                        </p:attrNameLst>
                                      </p:cBhvr>
                                      <p:to>
                                        <p:strVal val="visible"/>
                                      </p:to>
                                    </p:set>
                                    <p:anim calcmode="lin" valueType="num">
                                      <p:cBhvr additive="base">
                                        <p:cTn id="31"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484">
                                            <p:txEl>
                                              <p:pRg st="0" end="0"/>
                                            </p:txEl>
                                          </p:spTgt>
                                        </p:tgtEl>
                                        <p:attrNameLst>
                                          <p:attrName>style.visibility</p:attrName>
                                        </p:attrNameLst>
                                      </p:cBhvr>
                                      <p:to>
                                        <p:strVal val="visible"/>
                                      </p:to>
                                    </p:set>
                                    <p:anim calcmode="lin" valueType="num">
                                      <p:cBhvr additive="base">
                                        <p:cTn id="37" dur="500" fill="hold"/>
                                        <p:tgtEl>
                                          <p:spTgt spid="2048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内容占位符 2"/>
          <p:cNvSpPr>
            <a:spLocks noGrp="1" noRot="1"/>
          </p:cNvSpPr>
          <p:nvPr>
            <p:ph idx="4294967295"/>
          </p:nvPr>
        </p:nvSpPr>
        <p:spPr>
          <a:xfrm>
            <a:off x="301625" y="742950"/>
            <a:ext cx="8540750" cy="5356225"/>
          </a:xfrm>
        </p:spPr>
        <p:txBody>
          <a:bodyPr anchor="t" anchorCtr="0"/>
          <a:p>
            <a:pPr>
              <a:lnSpc>
                <a:spcPct val="90000"/>
              </a:lnSpc>
            </a:pPr>
            <a:r>
              <a:rPr lang="zh-CN" altLang="en-US" sz="2800" dirty="0">
                <a:solidFill>
                  <a:schemeClr val="hlink"/>
                </a:solidFill>
              </a:rPr>
              <a:t>心理问卷 ：    《我是否在早恋》</a:t>
            </a:r>
            <a:endParaRPr lang="zh-CN" altLang="en-US" sz="2800" dirty="0">
              <a:solidFill>
                <a:schemeClr val="hlink"/>
              </a:solidFill>
            </a:endParaRPr>
          </a:p>
          <a:p>
            <a:pPr>
              <a:lnSpc>
                <a:spcPct val="90000"/>
              </a:lnSpc>
            </a:pPr>
            <a:endParaRPr lang="zh-CN" altLang="en-US" sz="2400" dirty="0"/>
          </a:p>
          <a:p>
            <a:pPr>
              <a:lnSpc>
                <a:spcPct val="90000"/>
              </a:lnSpc>
            </a:pPr>
            <a:r>
              <a:rPr lang="zh-CN" altLang="en-US" sz="2400" dirty="0"/>
              <a:t>（</a:t>
            </a:r>
            <a:r>
              <a:rPr lang="en-US" altLang="zh-CN" sz="2400" dirty="0"/>
              <a:t>1</a:t>
            </a:r>
            <a:r>
              <a:rPr lang="zh-CN" altLang="en-US" sz="2400" dirty="0"/>
              <a:t>）我喜欢接近异性，与异性交往（）</a:t>
            </a:r>
            <a:endParaRPr lang="zh-CN" altLang="en-US" sz="2400" dirty="0"/>
          </a:p>
          <a:p>
            <a:pPr>
              <a:lnSpc>
                <a:spcPct val="90000"/>
              </a:lnSpc>
            </a:pPr>
            <a:r>
              <a:rPr lang="zh-CN" altLang="en-US" sz="2400" dirty="0"/>
              <a:t>（</a:t>
            </a:r>
            <a:r>
              <a:rPr lang="en-US" altLang="zh-CN" sz="2400" dirty="0"/>
              <a:t>2</a:t>
            </a:r>
            <a:r>
              <a:rPr lang="zh-CN" altLang="en-US" sz="2400" dirty="0"/>
              <a:t>）遇事喜欢向异性倾诉（）</a:t>
            </a:r>
            <a:endParaRPr lang="zh-CN" altLang="en-US" sz="2400" dirty="0"/>
          </a:p>
          <a:p>
            <a:pPr>
              <a:lnSpc>
                <a:spcPct val="90000"/>
              </a:lnSpc>
            </a:pPr>
            <a:r>
              <a:rPr lang="zh-CN" altLang="en-US" sz="2400" dirty="0"/>
              <a:t>（</a:t>
            </a:r>
            <a:r>
              <a:rPr lang="en-US" altLang="zh-CN" sz="2400" dirty="0"/>
              <a:t>3</a:t>
            </a:r>
            <a:r>
              <a:rPr lang="zh-CN" altLang="en-US" sz="2400" dirty="0"/>
              <a:t>）和异性交往总感到拘束，紧张和不安（）</a:t>
            </a:r>
            <a:endParaRPr lang="zh-CN" altLang="en-US" sz="2400" dirty="0"/>
          </a:p>
          <a:p>
            <a:pPr>
              <a:lnSpc>
                <a:spcPct val="90000"/>
              </a:lnSpc>
            </a:pPr>
            <a:r>
              <a:rPr lang="zh-CN" altLang="en-US" sz="2400" dirty="0"/>
              <a:t>（</a:t>
            </a:r>
            <a:r>
              <a:rPr lang="en-US" altLang="zh-CN" sz="2400" dirty="0"/>
              <a:t>4</a:t>
            </a:r>
            <a:r>
              <a:rPr lang="zh-CN" altLang="en-US" sz="2400" dirty="0"/>
              <a:t>）总想见同一个异性（）</a:t>
            </a:r>
            <a:endParaRPr lang="zh-CN" altLang="en-US" sz="2400" dirty="0"/>
          </a:p>
          <a:p>
            <a:pPr>
              <a:lnSpc>
                <a:spcPct val="90000"/>
              </a:lnSpc>
            </a:pPr>
            <a:r>
              <a:rPr lang="zh-CN" altLang="en-US" sz="2400" dirty="0"/>
              <a:t>（</a:t>
            </a:r>
            <a:r>
              <a:rPr lang="en-US" altLang="zh-CN" sz="2400" dirty="0"/>
              <a:t>5</a:t>
            </a:r>
            <a:r>
              <a:rPr lang="zh-CN" altLang="en-US" sz="2400" dirty="0"/>
              <a:t>）在遇见某个异性时会让你心神不宁（）</a:t>
            </a:r>
            <a:endParaRPr lang="zh-CN" altLang="en-US" sz="2400" dirty="0"/>
          </a:p>
          <a:p>
            <a:pPr>
              <a:lnSpc>
                <a:spcPct val="90000"/>
              </a:lnSpc>
            </a:pPr>
            <a:r>
              <a:rPr lang="zh-CN" altLang="en-US" sz="2400" dirty="0"/>
              <a:t>（</a:t>
            </a:r>
            <a:r>
              <a:rPr lang="en-US" altLang="zh-CN" sz="2400" dirty="0"/>
              <a:t>6</a:t>
            </a:r>
            <a:r>
              <a:rPr lang="zh-CN" altLang="en-US" sz="2400" dirty="0"/>
              <a:t>）我觉得与异性一起学习效率会更高（）</a:t>
            </a:r>
            <a:endParaRPr lang="zh-CN" altLang="en-US" sz="2400" dirty="0"/>
          </a:p>
          <a:p>
            <a:pPr>
              <a:lnSpc>
                <a:spcPct val="90000"/>
              </a:lnSpc>
            </a:pPr>
            <a:r>
              <a:rPr lang="zh-CN" altLang="en-US" sz="2400" dirty="0"/>
              <a:t>（</a:t>
            </a:r>
            <a:r>
              <a:rPr lang="en-US" altLang="zh-CN" sz="2400" dirty="0"/>
              <a:t>7</a:t>
            </a:r>
            <a:r>
              <a:rPr lang="zh-CN" altLang="en-US" sz="2400" dirty="0"/>
              <a:t>）经常不由自主地注意同一个异性的一举一动，很想接近他（她），无法集中精力学习。（）</a:t>
            </a:r>
            <a:endParaRPr lang="zh-CN" altLang="en-US" sz="2400" dirty="0"/>
          </a:p>
          <a:p>
            <a:pPr>
              <a:lnSpc>
                <a:spcPct val="90000"/>
              </a:lnSpc>
            </a:pPr>
            <a:r>
              <a:rPr lang="zh-CN" altLang="en-US" sz="2400" dirty="0"/>
              <a:t>（</a:t>
            </a:r>
            <a:r>
              <a:rPr lang="en-US" altLang="zh-CN" sz="2400" dirty="0"/>
              <a:t>8</a:t>
            </a:r>
            <a:r>
              <a:rPr lang="zh-CN" altLang="en-US" sz="2400" dirty="0"/>
              <a:t>）经常与同一个异性单独来往并出入神秘场所（）</a:t>
            </a:r>
            <a:endParaRPr lang="zh-CN" altLang="en-US" sz="2400" dirty="0"/>
          </a:p>
          <a:p>
            <a:pPr>
              <a:lnSpc>
                <a:spcPct val="90000"/>
              </a:lnSpc>
            </a:pPr>
            <a:r>
              <a:rPr lang="zh-CN" altLang="en-US" sz="2400" dirty="0"/>
              <a:t>（</a:t>
            </a:r>
            <a:r>
              <a:rPr lang="en-US" altLang="zh-CN" sz="2400" dirty="0"/>
              <a:t>9</a:t>
            </a:r>
            <a:r>
              <a:rPr lang="zh-CN" altLang="en-US" sz="2400" dirty="0"/>
              <a:t>）我喜欢异性的欣赏，喜欢在异性面前表现自己（）</a:t>
            </a:r>
            <a:endParaRPr lang="zh-CN" altLang="en-US" sz="2400" dirty="0"/>
          </a:p>
          <a:p>
            <a:pPr>
              <a:lnSpc>
                <a:spcPct val="90000"/>
              </a:lnSpc>
              <a:buNone/>
            </a:pPr>
            <a:endParaRPr lang="en-US" altLang="zh-CN"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标题 1"/>
          <p:cNvSpPr>
            <a:spLocks noGrp="1" noRot="1"/>
          </p:cNvSpPr>
          <p:nvPr>
            <p:ph type="title" idx="4294967295"/>
          </p:nvPr>
        </p:nvSpPr>
        <p:spPr>
          <a:xfrm>
            <a:off x="301625" y="117475"/>
            <a:ext cx="8540750" cy="431800"/>
          </a:xfrm>
        </p:spPr>
        <p:txBody>
          <a:bodyPr anchor="ctr" anchorCtr="0"/>
          <a:p>
            <a:pPr algn="l"/>
            <a:r>
              <a:rPr lang="zh-CN" altLang="en-US"/>
              <a:t>早恋的</a:t>
            </a:r>
            <a:endParaRPr lang="zh-CN" altLang="en-US"/>
          </a:p>
        </p:txBody>
      </p:sp>
      <p:graphicFrame>
        <p:nvGraphicFramePr>
          <p:cNvPr id="20483" name="内容占位符 20482"/>
          <p:cNvGraphicFramePr/>
          <p:nvPr>
            <p:ph idx="4294967295"/>
          </p:nvPr>
        </p:nvGraphicFramePr>
        <p:xfrm>
          <a:off x="179388" y="44450"/>
          <a:ext cx="8540750" cy="6916738"/>
        </p:xfrm>
        <a:graphic>
          <a:graphicData uri="http://schemas.openxmlformats.org/drawingml/2006/table">
            <a:tbl>
              <a:tblPr/>
              <a:tblGrid>
                <a:gridCol w="4270375"/>
                <a:gridCol w="4270375"/>
              </a:tblGrid>
              <a:tr h="569913">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zh-CN" altLang="en-US" sz="1800" b="1">
                          <a:solidFill>
                            <a:srgbClr val="FF0000"/>
                          </a:solidFill>
                          <a:ea typeface="宋体" panose="02010600030101010101" pitchFamily="2" charset="-122"/>
                        </a:rPr>
                        <a:t>早恋的得与失</a:t>
                      </a:r>
                      <a:endParaRPr lang="zh-CN" altLang="en-US" sz="1800" b="1">
                        <a:solidFill>
                          <a:srgbClr val="FF0000"/>
                        </a:solidFill>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latinLnBrk="0" hangingPunct="1">
                        <a:spcBef>
                          <a:spcPct val="0"/>
                        </a:spcBef>
                        <a:buClrTx/>
                        <a:buFont typeface="Arial" panose="020B0604020202020204" pitchFamily="34" charset="0"/>
                        <a:buNone/>
                      </a:pPr>
                      <a:endParaRPr lang="zh-CN" altLang="en-US" sz="1800" b="1">
                        <a:solidFill>
                          <a:srgbClr val="FF0000"/>
                        </a:solidFill>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r>
              <a:tr h="639762">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latinLnBrk="0" hangingPunct="1">
                        <a:spcBef>
                          <a:spcPct val="0"/>
                        </a:spcBef>
                        <a:buClrTx/>
                        <a:buFont typeface="Arial" panose="020B0604020202020204" pitchFamily="34" charset="0"/>
                        <a:buNone/>
                      </a:pPr>
                      <a:r>
                        <a:rPr lang="zh-CN" altLang="en-US" sz="1800" b="1">
                          <a:solidFill>
                            <a:srgbClr val="FF0000"/>
                          </a:solidFill>
                          <a:ea typeface="宋体" panose="02010600030101010101" pitchFamily="2" charset="-122"/>
                        </a:rPr>
                        <a:t>得（利）</a:t>
                      </a:r>
                      <a:endParaRPr lang="zh-CN" altLang="en-US" sz="1800" b="1">
                        <a:solidFill>
                          <a:srgbClr val="FF0000"/>
                        </a:solidFill>
                        <a:ea typeface="宋体" panose="02010600030101010101" pitchFamily="2" charset="-122"/>
                      </a:endParaRPr>
                    </a:p>
                    <a:p>
                      <a:pPr marL="0" lvl="0" indent="0" eaLnBrk="1" latinLnBrk="0" hangingPunct="1">
                        <a:spcBef>
                          <a:spcPct val="0"/>
                        </a:spcBef>
                        <a:buClrTx/>
                        <a:buFont typeface="Arial" panose="020B0604020202020204" pitchFamily="34" charset="0"/>
                        <a:buNone/>
                      </a:pPr>
                      <a:endParaRPr lang="zh-CN" altLang="en-US" sz="1800" b="1">
                        <a:solidFill>
                          <a:srgbClr val="FF0000"/>
                        </a:solidFill>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eaLnBrk="1" latinLnBrk="0" hangingPunct="1">
                        <a:spcBef>
                          <a:spcPct val="0"/>
                        </a:spcBef>
                        <a:buClrTx/>
                        <a:buFont typeface="Arial" panose="020B0604020202020204" pitchFamily="34" charset="0"/>
                        <a:buNone/>
                      </a:pPr>
                      <a:r>
                        <a:rPr lang="zh-CN" altLang="en-US" sz="1800" b="1">
                          <a:solidFill>
                            <a:srgbClr val="FF0000"/>
                          </a:solidFill>
                          <a:ea typeface="宋体" panose="02010600030101010101" pitchFamily="2" charset="-122"/>
                        </a:rPr>
                        <a:t>失（弊）</a:t>
                      </a:r>
                      <a:endParaRPr lang="zh-CN" altLang="en-US" sz="1800" b="1">
                        <a:solidFill>
                          <a:srgbClr val="FF0000"/>
                        </a:solidFill>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r>
              <a:tr h="641350">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2000">
                          <a:solidFill>
                            <a:schemeClr val="hlink"/>
                          </a:solidFill>
                          <a:ea typeface="宋体" panose="02010600030101010101" pitchFamily="2" charset="-122"/>
                        </a:rPr>
                        <a:t>1</a:t>
                      </a:r>
                      <a:r>
                        <a:rPr lang="zh-CN" altLang="en-US" sz="2000">
                          <a:solidFill>
                            <a:schemeClr val="hlink"/>
                          </a:solidFill>
                          <a:ea typeface="宋体" panose="02010600030101010101" pitchFamily="2" charset="-122"/>
                        </a:rPr>
                        <a:t>、可以满足自己情感的需要</a:t>
                      </a:r>
                      <a:endParaRPr lang="zh-CN" altLang="en-US" sz="2000">
                        <a:solidFill>
                          <a:schemeClr val="hlink"/>
                        </a:solidFill>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1800">
                          <a:solidFill>
                            <a:srgbClr val="007A77"/>
                          </a:solidFill>
                          <a:ea typeface="宋体" panose="02010600030101010101" pitchFamily="2" charset="-122"/>
                        </a:rPr>
                        <a:t>1</a:t>
                      </a:r>
                      <a:r>
                        <a:rPr lang="zh-CN" altLang="en-US" sz="1800">
                          <a:solidFill>
                            <a:srgbClr val="007A77"/>
                          </a:solidFill>
                          <a:ea typeface="宋体" panose="02010600030101010101" pitchFamily="2" charset="-122"/>
                        </a:rPr>
                        <a:t>、使自己的情感陷入两人世界的狭小圈子里，失去更广泛的情感体验。</a:t>
                      </a:r>
                      <a:endParaRPr lang="zh-CN" altLang="en-US" sz="1800">
                        <a:solidFill>
                          <a:srgbClr val="007A77"/>
                        </a:solidFill>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r>
              <a:tr h="1004888">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2000">
                          <a:solidFill>
                            <a:schemeClr val="hlink"/>
                          </a:solidFill>
                          <a:ea typeface="宋体" panose="02010600030101010101" pitchFamily="2" charset="-122"/>
                        </a:rPr>
                        <a:t>2</a:t>
                      </a:r>
                      <a:r>
                        <a:rPr lang="zh-CN" altLang="en-US" sz="2000">
                          <a:solidFill>
                            <a:schemeClr val="hlink"/>
                          </a:solidFill>
                          <a:ea typeface="宋体" panose="02010600030101010101" pitchFamily="2" charset="-122"/>
                        </a:rPr>
                        <a:t>、得到异性的关心和呵护，可以避免孤独</a:t>
                      </a:r>
                      <a:endParaRPr lang="zh-CN" altLang="en-US" sz="2000">
                        <a:solidFill>
                          <a:schemeClr val="hlink"/>
                        </a:solidFill>
                        <a:ea typeface="宋体" panose="02010600030101010101" pitchFamily="2" charset="-122"/>
                      </a:endParaRPr>
                    </a:p>
                    <a:p>
                      <a:pPr marL="0" lvl="0" indent="0" eaLnBrk="1" latinLnBrk="0" hangingPunct="1">
                        <a:spcBef>
                          <a:spcPct val="0"/>
                        </a:spcBef>
                        <a:buClrTx/>
                        <a:buFont typeface="Arial" panose="020B0604020202020204" pitchFamily="34" charset="0"/>
                        <a:buNone/>
                      </a:pPr>
                      <a:endParaRPr lang="zh-CN" altLang="en-US" sz="2000">
                        <a:solidFill>
                          <a:schemeClr val="hlink"/>
                        </a:solidFill>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1800">
                          <a:solidFill>
                            <a:srgbClr val="007A77"/>
                          </a:solidFill>
                          <a:ea typeface="宋体" panose="02010600030101010101" pitchFamily="2" charset="-122"/>
                        </a:rPr>
                        <a:t>2</a:t>
                      </a:r>
                      <a:r>
                        <a:rPr lang="zh-CN" altLang="en-US" sz="1800">
                          <a:solidFill>
                            <a:srgbClr val="007A77"/>
                          </a:solidFill>
                          <a:ea typeface="宋体" panose="02010600030101010101" pitchFamily="2" charset="-122"/>
                        </a:rPr>
                        <a:t>、失去与更多同学交往机会，在某种程度上使人际关系更加疏远，更感孤独</a:t>
                      </a:r>
                      <a:endParaRPr lang="zh-CN" altLang="en-US" sz="1800">
                        <a:solidFill>
                          <a:srgbClr val="007A77"/>
                        </a:solidFill>
                        <a:ea typeface="宋体" panose="02010600030101010101" pitchFamily="2" charset="-122"/>
                      </a:endParaRPr>
                    </a:p>
                    <a:p>
                      <a:pPr marL="0" lvl="0" indent="0" eaLnBrk="1" latinLnBrk="0" hangingPunct="1">
                        <a:spcBef>
                          <a:spcPct val="0"/>
                        </a:spcBef>
                        <a:buClrTx/>
                        <a:buFont typeface="Arial" panose="020B0604020202020204" pitchFamily="34" charset="0"/>
                        <a:buNone/>
                      </a:pPr>
                      <a:endParaRPr lang="zh-CN" altLang="en-US" sz="1800">
                        <a:solidFill>
                          <a:srgbClr val="007A77"/>
                        </a:solidFill>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r>
              <a:tr h="1192212">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2000">
                          <a:solidFill>
                            <a:schemeClr val="hlink"/>
                          </a:solidFill>
                          <a:latin typeface="Calibri" panose="020F0502020204030204" charset="0"/>
                          <a:ea typeface="宋体" panose="02010600030101010101" pitchFamily="2" charset="-122"/>
                        </a:rPr>
                        <a:t>3</a:t>
                      </a:r>
                      <a:r>
                        <a:rPr lang="zh-CN" altLang="en-US" sz="2000">
                          <a:solidFill>
                            <a:schemeClr val="hlink"/>
                          </a:solidFill>
                          <a:latin typeface="Calibri" panose="020F0502020204030204" charset="0"/>
                          <a:ea typeface="宋体" panose="02010600030101010101" pitchFamily="2" charset="-122"/>
                        </a:rPr>
                        <a:t>、可以互相帮助，共同提高</a:t>
                      </a:r>
                      <a:endParaRPr lang="zh-CN" altLang="en-US" sz="2000">
                        <a:solidFill>
                          <a:schemeClr val="hlink"/>
                        </a:solidFill>
                        <a:latin typeface="Calibri" panose="020F0502020204030204" charset="0"/>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1800">
                          <a:solidFill>
                            <a:srgbClr val="007A77"/>
                          </a:solidFill>
                          <a:latin typeface="Calibri" panose="020F0502020204030204" charset="0"/>
                          <a:ea typeface="宋体" panose="02010600030101010101" pitchFamily="2" charset="-122"/>
                        </a:rPr>
                        <a:t>3</a:t>
                      </a:r>
                      <a:r>
                        <a:rPr lang="zh-CN" altLang="en-US" sz="1800">
                          <a:solidFill>
                            <a:srgbClr val="007A77"/>
                          </a:solidFill>
                          <a:latin typeface="Calibri" panose="020F0502020204030204" charset="0"/>
                          <a:ea typeface="宋体" panose="02010600030101010101" pitchFamily="2" charset="-122"/>
                        </a:rPr>
                        <a:t>、其实中学生自我控制、调节能力是有限的，“早恋”会带来更多的烦恼，使学习成绩下降</a:t>
                      </a:r>
                      <a:endParaRPr lang="zh-CN" altLang="en-US" sz="1800">
                        <a:solidFill>
                          <a:srgbClr val="007A77"/>
                        </a:solidFill>
                        <a:latin typeface="Calibri" panose="020F0502020204030204" charset="0"/>
                        <a:ea typeface="宋体" panose="02010600030101010101" pitchFamily="2" charset="-122"/>
                      </a:endParaRPr>
                    </a:p>
                    <a:p>
                      <a:pPr marL="0" lvl="0" indent="0" eaLnBrk="1" latinLnBrk="0" hangingPunct="1">
                        <a:spcBef>
                          <a:spcPct val="0"/>
                        </a:spcBef>
                        <a:buClrTx/>
                        <a:buFont typeface="Arial" panose="020B0604020202020204" pitchFamily="34" charset="0"/>
                        <a:buNone/>
                      </a:pPr>
                      <a:endParaRPr lang="zh-CN" altLang="en-US" sz="1800">
                        <a:solidFill>
                          <a:srgbClr val="007A77"/>
                        </a:solidFill>
                        <a:latin typeface="Calibri" panose="020F0502020204030204" charset="0"/>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r>
              <a:tr h="914400">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2000">
                          <a:solidFill>
                            <a:schemeClr val="hlink"/>
                          </a:solidFill>
                          <a:latin typeface="Calibri" panose="020F0502020204030204" charset="0"/>
                          <a:ea typeface="宋体" panose="02010600030101010101" pitchFamily="2" charset="-122"/>
                        </a:rPr>
                        <a:t>4</a:t>
                      </a:r>
                      <a:r>
                        <a:rPr lang="zh-CN" altLang="en-US" sz="2000">
                          <a:solidFill>
                            <a:schemeClr val="hlink"/>
                          </a:solidFill>
                          <a:latin typeface="Calibri" panose="020F0502020204030204" charset="0"/>
                          <a:ea typeface="宋体" panose="02010600030101010101" pitchFamily="2" charset="-122"/>
                        </a:rPr>
                        <a:t>、恋爱有助于了解异性</a:t>
                      </a:r>
                      <a:endParaRPr lang="zh-CN" altLang="en-US" sz="2000">
                        <a:solidFill>
                          <a:schemeClr val="hlink"/>
                        </a:solidFill>
                        <a:latin typeface="Calibri" panose="020F0502020204030204" charset="0"/>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1800">
                          <a:solidFill>
                            <a:srgbClr val="007A77"/>
                          </a:solidFill>
                          <a:latin typeface="Calibri" panose="020F0502020204030204" charset="0"/>
                          <a:ea typeface="宋体" panose="02010600030101010101" pitchFamily="2" charset="-122"/>
                        </a:rPr>
                        <a:t>4</a:t>
                      </a:r>
                      <a:r>
                        <a:rPr lang="zh-CN" altLang="en-US" sz="1800">
                          <a:solidFill>
                            <a:srgbClr val="007A77"/>
                          </a:solidFill>
                          <a:latin typeface="Calibri" panose="020F0502020204030204" charset="0"/>
                          <a:ea typeface="宋体" panose="02010600030101010101" pitchFamily="2" charset="-122"/>
                        </a:rPr>
                        <a:t>、恋爱限制了与更多异性交往，阻碍了自己对异性更多更广泛的了解</a:t>
                      </a:r>
                      <a:endParaRPr lang="zh-CN" altLang="en-US" sz="1800">
                        <a:solidFill>
                          <a:srgbClr val="007A77"/>
                        </a:solidFill>
                        <a:latin typeface="Calibri" panose="020F0502020204030204" charset="0"/>
                        <a:ea typeface="宋体" panose="02010600030101010101" pitchFamily="2" charset="-122"/>
                      </a:endParaRPr>
                    </a:p>
                    <a:p>
                      <a:pPr marL="0" lvl="0" indent="0" eaLnBrk="1" latinLnBrk="0" hangingPunct="1">
                        <a:spcBef>
                          <a:spcPct val="0"/>
                        </a:spcBef>
                        <a:buClrTx/>
                        <a:buFont typeface="Arial" panose="020B0604020202020204" pitchFamily="34" charset="0"/>
                        <a:buNone/>
                      </a:pPr>
                      <a:endParaRPr lang="zh-CN" altLang="en-US" sz="1800">
                        <a:solidFill>
                          <a:srgbClr val="007A77"/>
                        </a:solidFill>
                        <a:latin typeface="Calibri" panose="020F0502020204030204" charset="0"/>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r>
              <a:tr h="669925">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2000">
                          <a:solidFill>
                            <a:schemeClr val="hlink"/>
                          </a:solidFill>
                          <a:latin typeface="Calibri" panose="020F0502020204030204" charset="0"/>
                          <a:ea typeface="宋体" panose="02010600030101010101" pitchFamily="2" charset="-122"/>
                        </a:rPr>
                        <a:t>5</a:t>
                      </a:r>
                      <a:r>
                        <a:rPr lang="zh-CN" altLang="en-US" sz="2000">
                          <a:solidFill>
                            <a:schemeClr val="hlink"/>
                          </a:solidFill>
                          <a:latin typeface="Calibri" panose="020F0502020204030204" charset="0"/>
                          <a:ea typeface="宋体" panose="02010600030101010101" pitchFamily="2" charset="-122"/>
                        </a:rPr>
                        <a:t>、恋爱是令人激动的，很浪漫</a:t>
                      </a:r>
                      <a:endParaRPr lang="zh-CN" altLang="en-US" sz="2000">
                        <a:solidFill>
                          <a:schemeClr val="hlink"/>
                        </a:solidFill>
                        <a:latin typeface="Calibri" panose="020F0502020204030204" charset="0"/>
                        <a:ea typeface="宋体" panose="02010600030101010101" pitchFamily="2" charset="-122"/>
                      </a:endParaRPr>
                    </a:p>
                    <a:p>
                      <a:pPr marL="0" lvl="0" indent="0" eaLnBrk="1" latinLnBrk="0" hangingPunct="1">
                        <a:spcBef>
                          <a:spcPct val="0"/>
                        </a:spcBef>
                        <a:buClrTx/>
                        <a:buFont typeface="Arial" panose="020B0604020202020204" pitchFamily="34" charset="0"/>
                        <a:buNone/>
                      </a:pPr>
                      <a:endParaRPr lang="zh-CN" altLang="en-US" sz="1800">
                        <a:solidFill>
                          <a:srgbClr val="007A77"/>
                        </a:solidFill>
                        <a:latin typeface="Calibri" panose="020F0502020204030204" charset="0"/>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1800">
                          <a:solidFill>
                            <a:srgbClr val="007A77"/>
                          </a:solidFill>
                          <a:latin typeface="Calibri" panose="020F0502020204030204" charset="0"/>
                          <a:ea typeface="宋体" panose="02010600030101010101" pitchFamily="2" charset="-122"/>
                        </a:rPr>
                        <a:t>5</a:t>
                      </a:r>
                      <a:r>
                        <a:rPr lang="zh-CN" altLang="en-US" sz="1800">
                          <a:solidFill>
                            <a:srgbClr val="007A77"/>
                          </a:solidFill>
                          <a:latin typeface="Calibri" panose="020F0502020204030204" charset="0"/>
                          <a:ea typeface="宋体" panose="02010600030101010101" pitchFamily="2" charset="-122"/>
                        </a:rPr>
                        <a:t>、使人冲动，心理承受力弱的人控制不好还容易发生越轨行为，导致严重后果。</a:t>
                      </a:r>
                      <a:endParaRPr lang="zh-CN" altLang="en-US" sz="1800">
                        <a:solidFill>
                          <a:srgbClr val="007A77"/>
                        </a:solidFill>
                        <a:latin typeface="Calibri" panose="020F0502020204030204" charset="0"/>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r>
              <a:tr h="639763">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endParaRPr lang="zh-CN" altLang="en-US" sz="1800">
                        <a:solidFill>
                          <a:srgbClr val="007A77"/>
                        </a:solidFill>
                        <a:latin typeface="Calibri" panose="020F0502020204030204" charset="0"/>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1800">
                          <a:solidFill>
                            <a:srgbClr val="007A77"/>
                          </a:solidFill>
                          <a:latin typeface="Calibri" panose="020F0502020204030204" charset="0"/>
                          <a:ea typeface="宋体" panose="02010600030101010101" pitchFamily="2" charset="-122"/>
                        </a:rPr>
                        <a:t>6</a:t>
                      </a:r>
                      <a:r>
                        <a:rPr lang="zh-CN" altLang="en-US" sz="1800">
                          <a:solidFill>
                            <a:srgbClr val="007A77"/>
                          </a:solidFill>
                          <a:latin typeface="Calibri" panose="020F0502020204030204" charset="0"/>
                          <a:ea typeface="宋体" panose="02010600030101010101" pitchFamily="2" charset="-122"/>
                        </a:rPr>
                        <a:t>、中学生缺乏对爱情的真正理解，情感不稳定，恋爱随意性大</a:t>
                      </a:r>
                      <a:endParaRPr lang="zh-CN" altLang="en-US" sz="1800">
                        <a:solidFill>
                          <a:srgbClr val="007A77"/>
                        </a:solidFill>
                        <a:latin typeface="Calibri" panose="020F0502020204030204" charset="0"/>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r>
              <a:tr h="642937">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endParaRPr lang="zh-CN" altLang="en-US" sz="1800">
                        <a:solidFill>
                          <a:srgbClr val="007A77"/>
                        </a:solidFill>
                        <a:latin typeface="Calibri" panose="020F0502020204030204" charset="0"/>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c>
                  <a:txBody>
                    <a:bodyPr wrap="square"/>
                    <a:lstStyle>
                      <a:lvl1pPr marL="342900" lvl="0" indent="-3429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defRPr sz="2800" u="none" kern="1200"/>
                      </a:lvl1pPr>
                      <a:lvl2pPr marL="342900" lvl="1" indent="457200" algn="l" defTabSz="91440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defRPr sz="2400" b="0" i="0" u="none" kern="1200"/>
                      </a:lvl2pPr>
                      <a:lvl3pPr marL="742950" lvl="2" indent="1714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000" b="0" i="0" u="none" kern="1200" baseline="0">
                          <a:solidFill>
                            <a:schemeClr val="tx1"/>
                          </a:solidFill>
                          <a:latin typeface="Arial" panose="020B0604020202020204" pitchFamily="34" charset="0"/>
                          <a:ea typeface="宋体" panose="02010600030101010101" pitchFamily="2" charset="-122"/>
                        </a:defRPr>
                      </a:lvl3pPr>
                      <a:lvl4pPr marL="1143000" lvl="3"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1800" b="0" i="0" u="none" kern="1200" baseline="0">
                          <a:solidFill>
                            <a:schemeClr val="tx1"/>
                          </a:solidFill>
                          <a:latin typeface="Arial" panose="020B0604020202020204" pitchFamily="34" charset="0"/>
                          <a:ea typeface="宋体" panose="02010600030101010101" pitchFamily="2" charset="-122"/>
                        </a:defRPr>
                      </a:lvl4pPr>
                      <a:lvl5pPr marL="1600200" lvl="4"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eaLnBrk="1" latinLnBrk="0" hangingPunct="1">
                        <a:spcBef>
                          <a:spcPct val="0"/>
                        </a:spcBef>
                        <a:buClrTx/>
                        <a:buFont typeface="Arial" panose="020B0604020202020204" pitchFamily="34" charset="0"/>
                        <a:buNone/>
                      </a:pPr>
                      <a:r>
                        <a:rPr lang="en-US" altLang="zh-CN" sz="1800">
                          <a:solidFill>
                            <a:srgbClr val="007A77"/>
                          </a:solidFill>
                          <a:latin typeface="Calibri" panose="020F0502020204030204" charset="0"/>
                          <a:ea typeface="宋体" panose="02010600030101010101" pitchFamily="2" charset="-122"/>
                        </a:rPr>
                        <a:t>7</a:t>
                      </a:r>
                      <a:r>
                        <a:rPr lang="zh-CN" altLang="en-US" sz="1800">
                          <a:solidFill>
                            <a:srgbClr val="007A77"/>
                          </a:solidFill>
                          <a:latin typeface="Calibri" panose="020F0502020204030204" charset="0"/>
                          <a:ea typeface="宋体" panose="02010600030101010101" pitchFamily="2" charset="-122"/>
                        </a:rPr>
                        <a:t>、面对恋爱中的摩擦和挫折，容易采取偏激行为。</a:t>
                      </a:r>
                      <a:endParaRPr lang="zh-CN" altLang="en-US" sz="1800">
                        <a:solidFill>
                          <a:srgbClr val="007A77"/>
                        </a:solidFill>
                        <a:latin typeface="Calibri" panose="020F0502020204030204" charset="0"/>
                        <a:ea typeface="宋体" panose="02010600030101010101" pitchFamily="2" charset="-122"/>
                      </a:endParaRPr>
                    </a:p>
                  </a:txBody>
                  <a:tcPr vert="horz" anchor="t">
                    <a:lnL w="12700" cap="flat" cmpd="sng">
                      <a:solidFill>
                        <a:srgbClr val="007A77"/>
                      </a:solidFill>
                      <a:prstDash val="solid"/>
                      <a:headEnd type="none" w="med" len="med"/>
                      <a:tailEnd type="none" w="med" len="med"/>
                    </a:lnL>
                    <a:lnR w="12700" cap="flat" cmpd="sng">
                      <a:solidFill>
                        <a:srgbClr val="007A77"/>
                      </a:solidFill>
                      <a:prstDash val="solid"/>
                      <a:headEnd type="none" w="med" len="med"/>
                      <a:tailEnd type="none" w="med" len="med"/>
                    </a:lnR>
                    <a:lnT w="12700" cap="flat" cmpd="sng">
                      <a:solidFill>
                        <a:srgbClr val="007A77"/>
                      </a:solidFill>
                      <a:prstDash val="solid"/>
                      <a:headEnd type="none" w="med" len="med"/>
                      <a:tailEnd type="none" w="med" len="med"/>
                    </a:lnT>
                    <a:lnB w="12700" cap="flat" cmpd="sng">
                      <a:solidFill>
                        <a:srgbClr val="007A77"/>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标题 21505"/>
          <p:cNvSpPr>
            <a:spLocks noGrp="1" noRot="1"/>
          </p:cNvSpPr>
          <p:nvPr>
            <p:ph type="title"/>
          </p:nvPr>
        </p:nvSpPr>
        <p:spPr>
          <a:xfrm>
            <a:off x="683260" y="981075"/>
            <a:ext cx="7880985" cy="777240"/>
          </a:xfrm>
        </p:spPr>
        <p:txBody>
          <a:bodyPr anchor="ctr" anchorCtr="0"/>
          <a:p>
            <a:r>
              <a:rPr lang="zh-CN" altLang="zh-CN" sz="2400">
                <a:solidFill>
                  <a:srgbClr val="FF0000"/>
                </a:solidFill>
              </a:rPr>
              <a:t>老师寄语</a:t>
            </a:r>
            <a:endParaRPr lang="zh-CN" altLang="zh-CN" sz="2400">
              <a:solidFill>
                <a:srgbClr val="FF0000"/>
              </a:solidFill>
            </a:endParaRPr>
          </a:p>
        </p:txBody>
      </p:sp>
      <p:sp>
        <p:nvSpPr>
          <p:cNvPr id="23554" name="文本占位符 21506"/>
          <p:cNvSpPr>
            <a:spLocks noGrp="1" noRot="1"/>
          </p:cNvSpPr>
          <p:nvPr>
            <p:ph idx="1"/>
          </p:nvPr>
        </p:nvSpPr>
        <p:spPr>
          <a:xfrm>
            <a:off x="301625" y="1485900"/>
            <a:ext cx="8540750" cy="3960813"/>
          </a:xfrm>
        </p:spPr>
        <p:txBody>
          <a:bodyPr anchor="t" anchorCtr="0"/>
          <a:p>
            <a:endParaRPr lang="en-US" altLang="zh-CN" sz="2400">
              <a:solidFill>
                <a:schemeClr val="hlink"/>
              </a:solidFill>
            </a:endParaRPr>
          </a:p>
          <a:p>
            <a:r>
              <a:rPr lang="zh-CN" altLang="en-US" sz="2400">
                <a:solidFill>
                  <a:schemeClr val="hlink"/>
                </a:solidFill>
              </a:rPr>
              <a:t>一件事我们应不应该做，值不值得去做，衡量利弊得失才可以作出决定，早恋弊大于利、失多于得。当然，渴望美好的爱情并没有错，但俗话说得好：“什么季节开什么花”，中学阶段还不是爱情之花应该盛开的季节，如果这时候就急于品尝“爱情”的甜蜜，可能会终生咀嚼后悔的苦果。十六、七岁是多么美妙的年龄！我们应该把握好这美好时光，去做我们这个年龄该做的事情，心中有爱不轻易去爱，守住那份青春的纯真才最值得！</a:t>
            </a:r>
            <a:endParaRPr lang="zh-CN" altLang="en-US" sz="2400">
              <a:solidFill>
                <a:schemeClr val="hlink"/>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文本占位符 22530"/>
          <p:cNvSpPr>
            <a:spLocks noGrp="1" noRot="1"/>
          </p:cNvSpPr>
          <p:nvPr>
            <p:ph idx="1"/>
          </p:nvPr>
        </p:nvSpPr>
        <p:spPr>
          <a:xfrm>
            <a:off x="301625" y="622300"/>
            <a:ext cx="8734425" cy="5478463"/>
          </a:xfrm>
        </p:spPr>
        <p:txBody>
          <a:bodyPr anchor="t" anchorCtr="0"/>
          <a:p>
            <a:r>
              <a:rPr lang="zh-CN" altLang="en-US">
                <a:solidFill>
                  <a:schemeClr val="hlink"/>
                </a:solidFill>
              </a:rPr>
              <a:t>解决问题的策略</a:t>
            </a:r>
            <a:endParaRPr lang="zh-CN" altLang="en-US">
              <a:solidFill>
                <a:schemeClr val="hlink"/>
              </a:solidFill>
            </a:endParaRPr>
          </a:p>
          <a:p>
            <a:r>
              <a:rPr lang="zh-CN" altLang="en-US" sz="2400">
                <a:solidFill>
                  <a:schemeClr val="hlink"/>
                </a:solidFill>
              </a:rPr>
              <a:t>      树立远大理想，设计好自己的发展蓝图，为自己一生的发展标上明确的阶段性目标。</a:t>
            </a:r>
            <a:endParaRPr lang="zh-CN" altLang="en-US" sz="2400">
              <a:solidFill>
                <a:schemeClr val="hlink"/>
              </a:solidFill>
            </a:endParaRPr>
          </a:p>
          <a:p>
            <a:r>
              <a:rPr lang="zh-CN" altLang="en-US" sz="2400">
                <a:solidFill>
                  <a:schemeClr val="hlink"/>
                </a:solidFill>
              </a:rPr>
              <a:t>      转移注意力，充实自己，用各种活动来占领自己的时间，学会战胜自我。</a:t>
            </a:r>
            <a:endParaRPr lang="zh-CN" altLang="en-US" sz="2400">
              <a:solidFill>
                <a:schemeClr val="hlink"/>
              </a:solidFill>
            </a:endParaRPr>
          </a:p>
          <a:p>
            <a:r>
              <a:rPr lang="zh-CN" altLang="en-US" sz="2400">
                <a:solidFill>
                  <a:schemeClr val="hlink"/>
                </a:solidFill>
              </a:rPr>
              <a:t>      尊重对方，尊重对方的感情，讲清利害关系，保持交往距离。</a:t>
            </a:r>
            <a:endParaRPr lang="zh-CN" altLang="en-US" sz="2400">
              <a:solidFill>
                <a:schemeClr val="hlink"/>
              </a:solidFill>
            </a:endParaRPr>
          </a:p>
          <a:p>
            <a:r>
              <a:rPr lang="zh-CN" altLang="en-US" sz="2400">
                <a:solidFill>
                  <a:schemeClr val="hlink"/>
                </a:solidFill>
              </a:rPr>
              <a:t>      反向思维法：放大对方缺点，缩小对方优点，冷静评价对方。</a:t>
            </a:r>
            <a:endParaRPr lang="zh-CN" altLang="en-US" sz="2400">
              <a:solidFill>
                <a:schemeClr val="hlink"/>
              </a:solidFill>
            </a:endParaRPr>
          </a:p>
          <a:p>
            <a:r>
              <a:rPr lang="zh-CN" altLang="en-US" sz="2400">
                <a:solidFill>
                  <a:schemeClr val="hlink"/>
                </a:solidFill>
              </a:rPr>
              <a:t>      冷处理：尽量避免接触，逐步疏远彼此关系。</a:t>
            </a:r>
            <a:endParaRPr lang="zh-CN" altLang="en-US" sz="2400">
              <a:solidFill>
                <a:schemeClr val="hlink"/>
              </a:solidFill>
            </a:endParaRPr>
          </a:p>
          <a:p>
            <a:r>
              <a:rPr lang="zh-CN" altLang="en-US" sz="2400">
                <a:solidFill>
                  <a:schemeClr val="hlink"/>
                </a:solidFill>
              </a:rPr>
              <a:t>      寻求师长帮助，参考他们意见。</a:t>
            </a:r>
            <a:endParaRPr lang="zh-CN" altLang="en-US" sz="2400">
              <a:solidFill>
                <a:schemeClr val="hlink"/>
              </a:solidFill>
            </a:endParaRPr>
          </a:p>
          <a:p>
            <a:r>
              <a:rPr lang="zh-CN" altLang="en-US" sz="2400">
                <a:solidFill>
                  <a:schemeClr val="hlink"/>
                </a:solidFill>
              </a:rPr>
              <a:t>      广泛交往：扩大与同学特别是异性同学的正常交往。</a:t>
            </a:r>
            <a:endParaRPr lang="zh-CN" altLang="en-US" sz="2400">
              <a:solidFill>
                <a:schemeClr val="hlin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3" name="副标题 2"/>
          <p:cNvSpPr>
            <a:spLocks noGrp="1" noRot="1"/>
          </p:cNvSpPr>
          <p:nvPr>
            <p:ph type="subTitle" idx="4294967295"/>
          </p:nvPr>
        </p:nvSpPr>
        <p:spPr>
          <a:xfrm>
            <a:off x="685800" y="982663"/>
            <a:ext cx="7920038" cy="5191125"/>
          </a:xfrm>
        </p:spPr>
        <p:txBody>
          <a:bodyPr anchor="t" anchorCtr="0"/>
          <a:lstStyle>
            <a:lvl1pPr marL="0" lvl="0" indent="0" algn="ctr">
              <a:buClr>
                <a:schemeClr val="hlink"/>
              </a:buClr>
              <a:buSzPct val="75000"/>
              <a:buFont typeface="Wingdings" panose="05000000000000000000" pitchFamily="2" charset="2"/>
              <a:defRPr/>
            </a:lvl1pPr>
            <a:lvl2pPr marL="457200" lvl="1" indent="0" algn="ctr">
              <a:buClr>
                <a:schemeClr val="hlink"/>
              </a:buClr>
              <a:buSzPct val="75000"/>
              <a:buFont typeface="Wingdings" panose="05000000000000000000" pitchFamily="2" charset="2"/>
              <a:defRPr/>
            </a:lvl2pPr>
            <a:lvl3pPr marL="914400" lvl="2" indent="0" algn="ctr">
              <a:buClr>
                <a:schemeClr val="accent2"/>
              </a:buClr>
              <a:buSzPct val="85000"/>
              <a:buFont typeface="Wingdings" panose="05000000000000000000" pitchFamily="2" charset="2"/>
              <a:defRPr/>
            </a:lvl3pPr>
            <a:lvl4pPr marL="1371600" lvl="3" indent="0" algn="ctr">
              <a:buClr>
                <a:schemeClr val="hlink"/>
              </a:buClr>
              <a:buSzPct val="85000"/>
              <a:buFont typeface="Wingdings" panose="05000000000000000000" pitchFamily="2" charset="2"/>
              <a:defRPr/>
            </a:lvl4pPr>
            <a:lvl5pPr marL="1828800" lvl="4" indent="0" algn="ctr">
              <a:buClr>
                <a:schemeClr val="accent2"/>
              </a:buClr>
              <a:buSzPct val="90000"/>
              <a:buFont typeface="Wingdings" panose="05000000000000000000" pitchFamily="2" charset="2"/>
              <a:defRPr/>
            </a:lvl5pPr>
          </a:lstStyle>
          <a:p>
            <a:pPr marL="0" lvl="0" indent="0" algn="l">
              <a:buNone/>
            </a:pPr>
            <a:r>
              <a:rPr lang="zh-CN" altLang="en-US" dirty="0">
                <a:solidFill>
                  <a:schemeClr val="hlink"/>
                </a:solidFill>
              </a:rPr>
              <a:t>青春期的心理特征</a:t>
            </a:r>
            <a:endParaRPr lang="zh-CN" altLang="en-US" dirty="0">
              <a:solidFill>
                <a:schemeClr val="hlink"/>
              </a:solidFill>
            </a:endParaRPr>
          </a:p>
          <a:p>
            <a:pPr marL="0" lvl="0" indent="0" algn="l">
              <a:buNone/>
            </a:pPr>
            <a:endParaRPr lang="zh-CN" altLang="en-US" dirty="0">
              <a:solidFill>
                <a:schemeClr val="hlink"/>
              </a:solidFill>
            </a:endParaRPr>
          </a:p>
          <a:p>
            <a:pPr marL="0" lvl="0" indent="0" algn="l">
              <a:buNone/>
            </a:pPr>
            <a:r>
              <a:rPr lang="zh-CN" altLang="en-US" sz="2400" dirty="0">
                <a:solidFill>
                  <a:schemeClr val="hlink"/>
                </a:solidFill>
              </a:rPr>
              <a:t>青少年异性交往有三个阶段：</a:t>
            </a:r>
            <a:endParaRPr lang="zh-CN" altLang="en-US" sz="2400" dirty="0">
              <a:solidFill>
                <a:schemeClr val="hlink"/>
              </a:solidFill>
            </a:endParaRPr>
          </a:p>
          <a:p>
            <a:pPr marL="0" lvl="0" indent="0" algn="l">
              <a:buNone/>
            </a:pPr>
            <a:r>
              <a:rPr lang="en-US" altLang="zh-CN" sz="2400" dirty="0"/>
              <a:t>1</a:t>
            </a:r>
            <a:r>
              <a:rPr lang="zh-CN" altLang="en-US" sz="2400" dirty="0">
                <a:ea typeface="宋体" panose="02010600030101010101" pitchFamily="2" charset="-122"/>
              </a:rPr>
              <a:t>、</a:t>
            </a:r>
            <a:r>
              <a:rPr lang="zh-CN" altLang="en-US" sz="2400" dirty="0"/>
              <a:t>两小无猜期（学前和小学低年级，无拘无束一起玩，     性别意识淡薄）</a:t>
            </a:r>
            <a:endParaRPr lang="zh-CN" altLang="en-US" sz="2400" dirty="0"/>
          </a:p>
          <a:p>
            <a:pPr marL="0" lvl="0" indent="0" algn="l">
              <a:buNone/>
            </a:pP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charRg st="10" end="24"/>
                                            </p:txEl>
                                          </p:spTgt>
                                        </p:tgtEl>
                                        <p:attrNameLst>
                                          <p:attrName>style.visibility</p:attrName>
                                        </p:attrNameLst>
                                      </p:cBhvr>
                                      <p:to>
                                        <p:strVal val="visible"/>
                                      </p:to>
                                    </p:set>
                                    <p:anim calcmode="lin" valueType="num">
                                      <p:cBhvr additive="base">
                                        <p:cTn id="7" dur="500" fill="hold"/>
                                        <p:tgtEl>
                                          <p:spTgt spid="5123">
                                            <p:txEl>
                                              <p:charRg st="10" end="2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charRg st="10" end="2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charRg st="24" end="62"/>
                                            </p:txEl>
                                          </p:spTgt>
                                        </p:tgtEl>
                                        <p:attrNameLst>
                                          <p:attrName>style.visibility</p:attrName>
                                        </p:attrNameLst>
                                      </p:cBhvr>
                                      <p:to>
                                        <p:strVal val="visible"/>
                                      </p:to>
                                    </p:set>
                                    <p:anim calcmode="lin" valueType="num">
                                      <p:cBhvr additive="base">
                                        <p:cTn id="13" dur="500" fill="hold"/>
                                        <p:tgtEl>
                                          <p:spTgt spid="5123">
                                            <p:txEl>
                                              <p:charRg st="24" end="6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charRg st="24" end="6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文本占位符 23554"/>
          <p:cNvSpPr>
            <a:spLocks noGrp="1" noRot="1"/>
          </p:cNvSpPr>
          <p:nvPr>
            <p:ph idx="1"/>
          </p:nvPr>
        </p:nvSpPr>
        <p:spPr>
          <a:xfrm>
            <a:off x="301625" y="838200"/>
            <a:ext cx="8540750" cy="5543550"/>
          </a:xfrm>
        </p:spPr>
        <p:txBody>
          <a:bodyPr anchor="t" anchorCtr="0"/>
          <a:p>
            <a:r>
              <a:rPr lang="zh-CN" altLang="en-US" sz="2800">
                <a:solidFill>
                  <a:schemeClr val="hlink"/>
                </a:solidFill>
              </a:rPr>
              <a:t>对于被爱的同学应该如何处理这份感情呢？</a:t>
            </a:r>
            <a:endParaRPr lang="zh-CN" altLang="en-US" sz="2800">
              <a:solidFill>
                <a:schemeClr val="hlink"/>
              </a:solidFill>
            </a:endParaRPr>
          </a:p>
          <a:p>
            <a:endParaRPr lang="zh-CN" altLang="en-US" sz="2400"/>
          </a:p>
          <a:p>
            <a:r>
              <a:rPr lang="zh-CN" altLang="en-US" sz="2400"/>
              <a:t>有一天，某女生在自己的书本中发现本班某男生写给她的纸条，对她表达了爱慕之意，该女同学应怎样处理呢？</a:t>
            </a:r>
            <a:endParaRPr lang="zh-CN" altLang="en-US" sz="2400"/>
          </a:p>
          <a:p>
            <a:r>
              <a:rPr lang="en-US" altLang="zh-CN" sz="2400"/>
              <a:t>A</a:t>
            </a:r>
            <a:r>
              <a:rPr lang="zh-CN" altLang="en-US" sz="2400"/>
              <a:t>、很恼火，把这件事告诉了班主任</a:t>
            </a:r>
            <a:endParaRPr lang="zh-CN" altLang="en-US" sz="2400"/>
          </a:p>
          <a:p>
            <a:r>
              <a:rPr lang="en-US" altLang="zh-CN" sz="2400"/>
              <a:t>B</a:t>
            </a:r>
            <a:r>
              <a:rPr lang="zh-CN" altLang="en-US" sz="2400"/>
              <a:t>、把这件事告诉了同学们，闹得满城风雨</a:t>
            </a:r>
            <a:endParaRPr lang="zh-CN" altLang="en-US" sz="2400"/>
          </a:p>
          <a:p>
            <a:r>
              <a:rPr lang="en-US" altLang="zh-CN" sz="2400"/>
              <a:t>C</a:t>
            </a:r>
            <a:r>
              <a:rPr lang="zh-CN" altLang="en-US" sz="2400"/>
              <a:t>、她接受了，他们开始交往，经常一起出入校园</a:t>
            </a:r>
            <a:endParaRPr lang="zh-CN" altLang="en-US" sz="2400"/>
          </a:p>
          <a:p>
            <a:r>
              <a:rPr lang="en-US" altLang="zh-CN" sz="2400"/>
              <a:t>D</a:t>
            </a:r>
            <a:r>
              <a:rPr lang="zh-CN" altLang="en-US" sz="2400"/>
              <a:t>、她没有接受，但很妥善地处理了这个问题</a:t>
            </a:r>
            <a:endParaRPr lang="zh-CN" altLang="en-US" sz="2400"/>
          </a:p>
          <a:p>
            <a:pPr>
              <a:buNone/>
            </a:pPr>
            <a:r>
              <a:rPr lang="zh-CN" altLang="en-US" sz="2400"/>
              <a:t>    妥善处理问题的原则：</a:t>
            </a:r>
            <a:endParaRPr lang="zh-CN" altLang="en-US" sz="2400"/>
          </a:p>
          <a:p>
            <a:pPr>
              <a:buNone/>
            </a:pPr>
            <a:r>
              <a:rPr lang="zh-CN" altLang="en-US" sz="2400"/>
              <a:t>          </a:t>
            </a:r>
            <a:r>
              <a:rPr lang="en-US" altLang="zh-CN" sz="2400">
                <a:solidFill>
                  <a:srgbClr val="FF0000"/>
                </a:solidFill>
              </a:rPr>
              <a:t>1</a:t>
            </a:r>
            <a:r>
              <a:rPr lang="zh-CN" altLang="en-US" sz="2400">
                <a:solidFill>
                  <a:srgbClr val="FF0000"/>
                </a:solidFill>
                <a:ea typeface="宋体" panose="02010600030101010101" pitchFamily="2" charset="-122"/>
              </a:rPr>
              <a:t>、</a:t>
            </a:r>
            <a:r>
              <a:rPr lang="zh-CN" altLang="en-US" sz="2400">
                <a:solidFill>
                  <a:srgbClr val="FF0000"/>
                </a:solidFill>
              </a:rPr>
              <a:t>本着尊重对方人格，不能羞辱对方为原则</a:t>
            </a:r>
            <a:r>
              <a:rPr lang="zh-CN" altLang="en-US" sz="2400"/>
              <a:t>（这是一份纯洁美好的情感，对方的爱慕没有错，只是时机不对而已）</a:t>
            </a:r>
            <a:endParaRPr lang="zh-CN" altLang="en-US" sz="2400"/>
          </a:p>
          <a:p>
            <a:r>
              <a:rPr lang="zh-CN" altLang="en-US" sz="2400"/>
              <a:t>      </a:t>
            </a:r>
            <a:r>
              <a:rPr lang="en-US" altLang="zh-CN" sz="2400">
                <a:solidFill>
                  <a:srgbClr val="FF0000"/>
                </a:solidFill>
              </a:rPr>
              <a:t>2</a:t>
            </a:r>
            <a:r>
              <a:rPr lang="zh-CN" altLang="en-US" sz="2400">
                <a:solidFill>
                  <a:srgbClr val="FF0000"/>
                </a:solidFill>
                <a:ea typeface="宋体" panose="02010600030101010101" pitchFamily="2" charset="-122"/>
              </a:rPr>
              <a:t>、态度坚决明确。</a:t>
            </a:r>
            <a:endParaRPr lang="zh-CN" altLang="en-US" sz="2400">
              <a:solidFill>
                <a:srgbClr val="FF0000"/>
              </a:solidFill>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内容占位符 2"/>
          <p:cNvSpPr>
            <a:spLocks noGrp="1" noRot="1"/>
          </p:cNvSpPr>
          <p:nvPr>
            <p:ph idx="1"/>
          </p:nvPr>
        </p:nvSpPr>
        <p:spPr>
          <a:xfrm>
            <a:off x="301625" y="369888"/>
            <a:ext cx="8540750" cy="5729287"/>
          </a:xfrm>
        </p:spPr>
        <p:txBody>
          <a:bodyPr anchor="t" anchorCtr="0"/>
          <a:p>
            <a:endParaRPr lang="zh-CN" altLang="en-US">
              <a:solidFill>
                <a:srgbClr val="FF0000"/>
              </a:solidFill>
            </a:endParaRPr>
          </a:p>
          <a:p>
            <a:r>
              <a:rPr lang="zh-CN" altLang="en-US">
                <a:solidFill>
                  <a:srgbClr val="FF0000"/>
                </a:solidFill>
              </a:rPr>
              <a:t>异性交往的分寸</a:t>
            </a:r>
            <a:endParaRPr lang="zh-CN" altLang="en-US">
              <a:solidFill>
                <a:srgbClr val="FF0000"/>
              </a:solidFill>
            </a:endParaRPr>
          </a:p>
          <a:p>
            <a:endParaRPr lang="zh-CN" altLang="en-US" sz="2800">
              <a:solidFill>
                <a:srgbClr val="FF0000"/>
              </a:solidFill>
            </a:endParaRPr>
          </a:p>
          <a:p>
            <a:r>
              <a:rPr lang="zh-CN" altLang="en-US" sz="2800">
                <a:solidFill>
                  <a:srgbClr val="FF0000"/>
                </a:solidFill>
              </a:rPr>
              <a:t>宜主动交往   不宜过分拘谨</a:t>
            </a:r>
            <a:endParaRPr lang="zh-CN" altLang="en-US" sz="2800">
              <a:solidFill>
                <a:srgbClr val="FF0000"/>
              </a:solidFill>
            </a:endParaRPr>
          </a:p>
          <a:p>
            <a:r>
              <a:rPr lang="zh-CN" altLang="en-US" sz="2800">
                <a:solidFill>
                  <a:srgbClr val="FF0000"/>
                </a:solidFill>
              </a:rPr>
              <a:t>宜群体交往   不宜单一交往</a:t>
            </a:r>
            <a:endParaRPr lang="zh-CN" altLang="en-US" sz="2800">
              <a:solidFill>
                <a:srgbClr val="FF0000"/>
              </a:solidFill>
            </a:endParaRPr>
          </a:p>
          <a:p>
            <a:r>
              <a:rPr lang="zh-CN" altLang="en-US" sz="2800">
                <a:solidFill>
                  <a:srgbClr val="FF0000"/>
                </a:solidFill>
              </a:rPr>
              <a:t>宜距离交往   不宜身体接触</a:t>
            </a:r>
            <a:endParaRPr lang="zh-CN" altLang="en-US" sz="2800">
              <a:solidFill>
                <a:srgbClr val="FF0000"/>
              </a:solidFill>
            </a:endParaRPr>
          </a:p>
          <a:p>
            <a:r>
              <a:rPr lang="zh-CN" altLang="en-US" sz="2800">
                <a:solidFill>
                  <a:srgbClr val="FF0000"/>
                </a:solidFill>
              </a:rPr>
              <a:t>宜表达友谊   不宜表达情感</a:t>
            </a:r>
            <a:endParaRPr lang="zh-CN" altLang="en-US" sz="2800">
              <a:solidFill>
                <a:srgbClr val="FF0000"/>
              </a:solidFill>
            </a:endParaRPr>
          </a:p>
          <a:p>
            <a:r>
              <a:rPr lang="zh-CN" altLang="en-US" sz="2800">
                <a:solidFill>
                  <a:srgbClr val="FF0000"/>
                </a:solidFill>
              </a:rPr>
              <a:t>宜自然大方   不宜矫揉造作</a:t>
            </a:r>
            <a:endParaRPr lang="zh-CN" altLang="en-US" sz="2800">
              <a:solidFill>
                <a:srgbClr val="FF0000"/>
              </a:solidFill>
            </a:endParaRPr>
          </a:p>
          <a:p>
            <a:r>
              <a:rPr lang="zh-CN" altLang="en-US" sz="2800">
                <a:solidFill>
                  <a:srgbClr val="FF0000"/>
                </a:solidFill>
              </a:rPr>
              <a:t>宜公共场所   不宜私密场所</a:t>
            </a:r>
            <a:endParaRPr lang="zh-CN" altLang="en-US" sz="2800">
              <a:solidFill>
                <a:srgbClr val="FF0000"/>
              </a:solidFill>
            </a:endParaRPr>
          </a:p>
          <a:p>
            <a:r>
              <a:rPr lang="zh-CN" altLang="en-US" sz="2800">
                <a:solidFill>
                  <a:srgbClr val="FF0000"/>
                </a:solidFill>
              </a:rPr>
              <a:t>宜穿着得体   不宜过分打扮</a:t>
            </a:r>
            <a:endParaRPr lang="zh-CN" altLang="en-US" sz="280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标题 1"/>
          <p:cNvSpPr>
            <a:spLocks noGrp="1" noRot="1"/>
          </p:cNvSpPr>
          <p:nvPr>
            <p:ph type="title"/>
          </p:nvPr>
        </p:nvSpPr>
        <p:spPr>
          <a:xfrm>
            <a:off x="301625" y="979488"/>
            <a:ext cx="8540750" cy="1042987"/>
          </a:xfrm>
        </p:spPr>
        <p:txBody>
          <a:bodyPr anchor="ctr" anchorCtr="0"/>
          <a:p>
            <a:r>
              <a:rPr lang="zh-CN" altLang="en-US" sz="2800">
                <a:solidFill>
                  <a:srgbClr val="FF0000"/>
                </a:solidFill>
              </a:rPr>
              <a:t>早开花的苹果树</a:t>
            </a:r>
            <a:endParaRPr lang="zh-CN" altLang="en-US" sz="2800">
              <a:solidFill>
                <a:srgbClr val="FF0000"/>
              </a:solidFill>
            </a:endParaRPr>
          </a:p>
        </p:txBody>
      </p:sp>
      <p:sp>
        <p:nvSpPr>
          <p:cNvPr id="27650" name="内容占位符 2"/>
          <p:cNvSpPr>
            <a:spLocks noGrp="1" noRot="1"/>
          </p:cNvSpPr>
          <p:nvPr>
            <p:ph idx="1"/>
          </p:nvPr>
        </p:nvSpPr>
        <p:spPr>
          <a:xfrm>
            <a:off x="301625" y="2332038"/>
            <a:ext cx="8540750" cy="3767138"/>
          </a:xfrm>
        </p:spPr>
        <p:txBody>
          <a:bodyPr anchor="t"/>
          <a:p>
            <a:pPr marL="0" marR="0" indent="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pPr>
            <a:r>
              <a:rPr kumimoji="0" lang="en-US" altLang="zh-CN" sz="2400" b="0" i="0" u="none" strike="noStrike" kern="1200" cap="none" spc="0" normalizeH="0" baseline="0" noProof="1">
                <a:latin typeface="+mn-lt"/>
                <a:ea typeface="+mn-ea"/>
                <a:cs typeface="+mn-cs"/>
              </a:rPr>
              <a:t>    </a:t>
            </a:r>
            <a:r>
              <a:rPr kumimoji="0" lang="zh-CN" altLang="en-US" sz="2400" b="0" i="0" u="none" strike="noStrike" kern="1200" cap="none" spc="0" normalizeH="0" baseline="0" noProof="1">
                <a:latin typeface="+mn-lt"/>
                <a:ea typeface="+mn-ea"/>
                <a:cs typeface="+mn-cs"/>
              </a:rPr>
              <a:t>一棵苹果树正在冬天里做梦，一阵暖风把梦儿吹醒。</a:t>
            </a:r>
            <a:endParaRPr kumimoji="0" lang="zh-CN" altLang="en-US" sz="2400" b="0" i="0" u="none" strike="noStrike" kern="1200" cap="none" spc="0" normalizeH="0" baseline="0" noProof="1">
              <a:latin typeface="+mn-lt"/>
              <a:ea typeface="+mn-ea"/>
              <a:cs typeface="+mn-cs"/>
            </a:endParaRPr>
          </a:p>
          <a:p>
            <a:pPr marL="0" marR="0" indent="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0" i="0" u="none" strike="noStrike" kern="1200" cap="none" spc="0" normalizeH="0" baseline="0" noProof="1">
                <a:latin typeface="+mn-lt"/>
                <a:ea typeface="+mn-ea"/>
                <a:cs typeface="+mn-cs"/>
              </a:rPr>
              <a:t>    它误以为春天已经来临，急匆匆把枝头点红。</a:t>
            </a:r>
            <a:endParaRPr kumimoji="0" lang="zh-CN" altLang="en-US" sz="2400" b="0" i="0" u="none" strike="noStrike" kern="1200" cap="none" spc="0" normalizeH="0" baseline="0" noProof="1">
              <a:latin typeface="+mn-lt"/>
              <a:ea typeface="+mn-ea"/>
              <a:cs typeface="+mn-cs"/>
            </a:endParaRPr>
          </a:p>
          <a:p>
            <a:pPr marL="0" marR="0" indent="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0" i="0" u="none" strike="noStrike" kern="1200" cap="none" spc="0" normalizeH="0" baseline="0" noProof="1">
                <a:latin typeface="+mn-lt"/>
                <a:ea typeface="+mn-ea"/>
                <a:cs typeface="+mn-cs"/>
              </a:rPr>
              <a:t>    是你根部积蓄了太多的养分，还是失去理智过于冲动？</a:t>
            </a:r>
            <a:endParaRPr kumimoji="0" lang="zh-CN" altLang="en-US" sz="2400" b="0" i="0" u="none" strike="noStrike" kern="1200" cap="none" spc="0" normalizeH="0" baseline="0" noProof="1">
              <a:latin typeface="+mn-lt"/>
              <a:ea typeface="+mn-ea"/>
              <a:cs typeface="+mn-cs"/>
            </a:endParaRPr>
          </a:p>
          <a:p>
            <a:pPr marL="0" marR="0" indent="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0" i="0" u="none" strike="noStrike" kern="1200" cap="none" spc="0" normalizeH="0" baseline="0" noProof="1">
                <a:latin typeface="+mn-lt"/>
                <a:ea typeface="+mn-ea"/>
                <a:cs typeface="+mn-cs"/>
              </a:rPr>
              <a:t>    也许是你羡慕春的美好，竟忘记遵循的时令</a:t>
            </a:r>
            <a:r>
              <a:rPr kumimoji="0" lang="en-US" altLang="zh-CN" sz="2400" b="0" i="0" u="none" strike="noStrike" kern="1200" cap="none" spc="0" normalizeH="0" baseline="0" noProof="1">
                <a:latin typeface="+mn-lt"/>
                <a:ea typeface="+mn-ea"/>
                <a:cs typeface="+mn-cs"/>
              </a:rPr>
              <a:t>……</a:t>
            </a:r>
            <a:endParaRPr kumimoji="0" lang="en-US" altLang="zh-CN" sz="2400" b="0" i="0" u="none" strike="noStrike" kern="1200" cap="none" spc="0" normalizeH="0" baseline="0" noProof="1">
              <a:latin typeface="+mn-lt"/>
              <a:ea typeface="+mn-ea"/>
              <a:cs typeface="+mn-cs"/>
            </a:endParaRPr>
          </a:p>
          <a:p>
            <a:pPr marL="0" marR="0" indent="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0" i="0" u="none" strike="noStrike" kern="1200" cap="none" spc="0" normalizeH="0" baseline="0" noProof="1">
                <a:latin typeface="+mn-lt"/>
                <a:ea typeface="宋体" panose="02010600030101010101" pitchFamily="2" charset="-122"/>
                <a:cs typeface="+mn-cs"/>
              </a:rPr>
              <a:t>    冻僵的花瓣伴着残梦，瑟缩地在寒风中飘零。</a:t>
            </a:r>
            <a:endParaRPr kumimoji="0" lang="zh-CN" altLang="en-US" sz="2400" b="0" i="0" u="none" strike="noStrike" kern="1200" cap="none" spc="0" normalizeH="0" baseline="0" noProof="1">
              <a:latin typeface="+mn-lt"/>
              <a:ea typeface="宋体" panose="02010600030101010101" pitchFamily="2" charset="-122"/>
              <a:cs typeface="+mn-cs"/>
            </a:endParaRPr>
          </a:p>
          <a:p>
            <a:pPr marL="0" marR="0" indent="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0" i="0" u="none" strike="noStrike" kern="1200" cap="none" spc="0" normalizeH="0" baseline="0" noProof="1">
                <a:latin typeface="+mn-lt"/>
                <a:ea typeface="宋体" panose="02010600030101010101" pitchFamily="2" charset="-122"/>
                <a:cs typeface="+mn-cs"/>
              </a:rPr>
              <a:t>    多么得不偿失啊</a:t>
            </a:r>
            <a:r>
              <a:rPr kumimoji="0" lang="en-US" altLang="zh-CN" sz="2400" b="0" i="0" u="none" strike="noStrike" kern="1200" cap="none" spc="0" normalizeH="0" baseline="0" noProof="1">
                <a:latin typeface="+mn-lt"/>
                <a:ea typeface="宋体" panose="02010600030101010101" pitchFamily="2" charset="-122"/>
                <a:cs typeface="+mn-cs"/>
              </a:rPr>
              <a:t>——</a:t>
            </a:r>
            <a:r>
              <a:rPr kumimoji="0" lang="zh-CN" altLang="en-US" sz="2400" b="0" i="0" u="none" strike="noStrike" kern="1200" cap="none" spc="0" normalizeH="0" baseline="0" noProof="1">
                <a:latin typeface="+mn-lt"/>
                <a:ea typeface="宋体" panose="02010600030101010101" pitchFamily="2" charset="-122"/>
                <a:cs typeface="+mn-cs"/>
              </a:rPr>
              <a:t>减了春的光彩，毁了秋的收成。</a:t>
            </a:r>
            <a:endParaRPr kumimoji="0" lang="zh-CN" altLang="en-US" sz="3200" b="0" i="0" u="none" strike="noStrike" kern="1200" cap="none" spc="0" normalizeH="0" baseline="0" noProof="1">
              <a:latin typeface="+mn-lt"/>
              <a:ea typeface="+mn-ea"/>
              <a:cs typeface="+mn-cs"/>
            </a:endParaRPr>
          </a:p>
          <a:p>
            <a:pPr marL="342900" marR="0" indent="-34290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pPr>
            <a:endParaRPr kumimoji="0" lang="zh-CN" altLang="en-US" sz="3200" b="0" i="0" u="none" strike="noStrike" kern="1200" cap="none" spc="0" normalizeH="0" baseline="0" noProof="1">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1"/>
          <p:cNvSpPr>
            <a:spLocks noGrp="1" noRot="1"/>
          </p:cNvSpPr>
          <p:nvPr>
            <p:ph type="title"/>
          </p:nvPr>
        </p:nvSpPr>
        <p:spPr>
          <a:xfrm>
            <a:off x="301625" y="1250950"/>
            <a:ext cx="8540750" cy="1014413"/>
          </a:xfrm>
        </p:spPr>
        <p:txBody>
          <a:bodyPr anchor="ctr" anchorCtr="0"/>
          <a:p>
            <a:pPr algn="l"/>
            <a:r>
              <a:rPr lang="zh-CN" altLang="en-US" sz="3200">
                <a:solidFill>
                  <a:srgbClr val="FF0000"/>
                </a:solidFill>
              </a:rPr>
              <a:t>寄语同学们</a:t>
            </a:r>
            <a:endParaRPr lang="zh-CN" altLang="en-US" sz="3200">
              <a:solidFill>
                <a:srgbClr val="FF0000"/>
              </a:solidFill>
            </a:endParaRPr>
          </a:p>
        </p:txBody>
      </p:sp>
      <p:sp>
        <p:nvSpPr>
          <p:cNvPr id="28674" name="内容占位符 2"/>
          <p:cNvSpPr>
            <a:spLocks noGrp="1" noRot="1"/>
          </p:cNvSpPr>
          <p:nvPr>
            <p:ph idx="1"/>
          </p:nvPr>
        </p:nvSpPr>
        <p:spPr>
          <a:xfrm>
            <a:off x="542925" y="2446338"/>
            <a:ext cx="7956550" cy="3282950"/>
          </a:xfrm>
        </p:spPr>
        <p:txBody>
          <a:bodyPr anchor="t" anchorCtr="0"/>
          <a:p>
            <a:pPr marL="0" indent="0">
              <a:buNone/>
            </a:pPr>
            <a:r>
              <a:rPr lang="en-US" altLang="zh-CN" sz="2800"/>
              <a:t>       </a:t>
            </a:r>
            <a:r>
              <a:rPr lang="zh-CN" altLang="en-US" sz="2800"/>
              <a:t>早恋有违自然规律，就像你过早采摘下的青苹果，味道总是酸涩的，现在看似美好的情感，它的苦涩可能要用一辈子去咀嚼！因此异性之间一定要自然交往。现阶段你还没有能力去承受一份责任，一份承诺。</a:t>
            </a:r>
            <a:endParaRPr lang="zh-CN" alt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标题 1"/>
          <p:cNvSpPr>
            <a:spLocks noGrp="1" noRot="1"/>
          </p:cNvSpPr>
          <p:nvPr>
            <p:ph type="ctrTitle" idx="4294967295"/>
          </p:nvPr>
        </p:nvSpPr>
        <p:spPr>
          <a:xfrm>
            <a:off x="685800" y="244475"/>
            <a:ext cx="7772400" cy="692150"/>
          </a:xfrm>
        </p:spPr>
        <p:txBody>
          <a:bodyPr anchor="ctr" anchorCtr="0"/>
          <a:lstStyle>
            <a:lvl1pPr lvl="0">
              <a:buClrTx/>
              <a:buSzTx/>
              <a:buFontTx/>
              <a:defRPr/>
            </a:lvl1pPr>
          </a:lstStyle>
          <a:p>
            <a:pPr lvl="0">
              <a:buClrTx/>
              <a:buSzTx/>
              <a:buFontTx/>
            </a:pPr>
            <a:endParaRPr lang="zh-CN" altLang="zh-CN"/>
          </a:p>
        </p:txBody>
      </p:sp>
      <p:sp>
        <p:nvSpPr>
          <p:cNvPr id="7170" name="副标题 2"/>
          <p:cNvSpPr>
            <a:spLocks noGrp="1" noRot="1"/>
          </p:cNvSpPr>
          <p:nvPr>
            <p:ph type="subTitle" idx="4294967295"/>
          </p:nvPr>
        </p:nvSpPr>
        <p:spPr>
          <a:xfrm>
            <a:off x="571500" y="1265238"/>
            <a:ext cx="7886700" cy="4826000"/>
          </a:xfrm>
        </p:spPr>
        <p:txBody>
          <a:bodyPr anchor="t" anchorCtr="0"/>
          <a:lstStyle>
            <a:lvl1pPr marL="0" lvl="0" indent="0" algn="ctr">
              <a:buClr>
                <a:schemeClr val="hlink"/>
              </a:buClr>
              <a:buSzPct val="75000"/>
              <a:buFont typeface="Wingdings" panose="05000000000000000000" pitchFamily="2" charset="2"/>
              <a:defRPr/>
            </a:lvl1pPr>
            <a:lvl2pPr marL="457200" lvl="1" indent="0" algn="ctr">
              <a:buClr>
                <a:schemeClr val="hlink"/>
              </a:buClr>
              <a:buSzPct val="75000"/>
              <a:buFont typeface="Wingdings" panose="05000000000000000000" pitchFamily="2" charset="2"/>
              <a:defRPr/>
            </a:lvl2pPr>
            <a:lvl3pPr marL="914400" lvl="2" indent="0" algn="ctr">
              <a:buClr>
                <a:schemeClr val="accent2"/>
              </a:buClr>
              <a:buSzPct val="85000"/>
              <a:buFont typeface="Wingdings" panose="05000000000000000000" pitchFamily="2" charset="2"/>
              <a:defRPr/>
            </a:lvl3pPr>
            <a:lvl4pPr marL="1371600" lvl="3" indent="0" algn="ctr">
              <a:buClr>
                <a:schemeClr val="hlink"/>
              </a:buClr>
              <a:buSzPct val="85000"/>
              <a:buFont typeface="Wingdings" panose="05000000000000000000" pitchFamily="2" charset="2"/>
              <a:defRPr/>
            </a:lvl4pPr>
            <a:lvl5pPr marL="1828800" lvl="4" indent="0" algn="ctr">
              <a:buClr>
                <a:schemeClr val="accent2"/>
              </a:buClr>
              <a:buSzPct val="90000"/>
              <a:buFont typeface="Wingdings" panose="05000000000000000000" pitchFamily="2" charset="2"/>
              <a:defRPr/>
            </a:lvl5pPr>
          </a:lstStyle>
          <a:p>
            <a:pPr marL="0" lvl="0" indent="0" algn="l">
              <a:buNone/>
            </a:pPr>
            <a:endParaRPr lang="en-US" altLang="zh-CN">
              <a:latin typeface="楷体_GB2312" charset="-122"/>
              <a:ea typeface="楷体_GB2312" charset="-122"/>
            </a:endParaRPr>
          </a:p>
          <a:p>
            <a:pPr marL="0" lvl="0" indent="0" algn="l">
              <a:buNone/>
            </a:pPr>
            <a:endParaRPr lang="en-US" altLang="zh-CN">
              <a:latin typeface="楷体_GB2312" charset="-122"/>
              <a:ea typeface="楷体_GB2312" charset="-122"/>
            </a:endParaRPr>
          </a:p>
        </p:txBody>
      </p:sp>
      <p:pic>
        <p:nvPicPr>
          <p:cNvPr id="7171" name="图片 1" descr="20120620123116_AVRr8.thumb.600_0"/>
          <p:cNvPicPr>
            <a:picLocks noChangeAspect="1"/>
          </p:cNvPicPr>
          <p:nvPr/>
        </p:nvPicPr>
        <p:blipFill>
          <a:blip r:embed="rId1"/>
          <a:stretch>
            <a:fillRect/>
          </a:stretch>
        </p:blipFill>
        <p:spPr>
          <a:xfrm>
            <a:off x="428625" y="244475"/>
            <a:ext cx="8199438" cy="584835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1"/>
          <p:cNvSpPr>
            <a:spLocks noGrp="1" noRot="1"/>
          </p:cNvSpPr>
          <p:nvPr>
            <p:ph type="title" idx="4294967295"/>
          </p:nvPr>
        </p:nvSpPr>
        <p:spPr/>
        <p:txBody>
          <a:bodyPr anchor="ctr" anchorCtr="0"/>
          <a:p>
            <a:endParaRPr lang="zh-CN" altLang="zh-CN"/>
          </a:p>
        </p:txBody>
      </p:sp>
      <p:sp>
        <p:nvSpPr>
          <p:cNvPr id="8194" name="内容占位符 2"/>
          <p:cNvSpPr>
            <a:spLocks noGrp="1" noRot="1"/>
          </p:cNvSpPr>
          <p:nvPr>
            <p:ph idx="4294967295"/>
          </p:nvPr>
        </p:nvSpPr>
        <p:spPr/>
        <p:txBody>
          <a:bodyPr anchor="t" anchorCtr="0"/>
          <a:p>
            <a:endParaRPr lang="zh-CN" altLang="zh-CN"/>
          </a:p>
        </p:txBody>
      </p:sp>
      <p:pic>
        <p:nvPicPr>
          <p:cNvPr id="8195" name="图片 3" descr="20120115184104_UAWmk.thumb.600_0"/>
          <p:cNvPicPr>
            <a:picLocks noChangeAspect="1"/>
          </p:cNvPicPr>
          <p:nvPr/>
        </p:nvPicPr>
        <p:blipFill>
          <a:blip r:embed="rId1"/>
          <a:stretch>
            <a:fillRect/>
          </a:stretch>
        </p:blipFill>
        <p:spPr>
          <a:xfrm>
            <a:off x="301625" y="446088"/>
            <a:ext cx="8316913" cy="5781675"/>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标题 1"/>
          <p:cNvSpPr>
            <a:spLocks noGrp="1" noRot="1"/>
          </p:cNvSpPr>
          <p:nvPr>
            <p:ph type="title" idx="4294967295"/>
          </p:nvPr>
        </p:nvSpPr>
        <p:spPr>
          <a:xfrm>
            <a:off x="301625" y="287338"/>
            <a:ext cx="8540750" cy="433387"/>
          </a:xfrm>
        </p:spPr>
        <p:txBody>
          <a:bodyPr anchor="ctr" anchorCtr="0"/>
          <a:p>
            <a:endParaRPr lang="zh-CN" altLang="zh-CN"/>
          </a:p>
        </p:txBody>
      </p:sp>
      <p:sp>
        <p:nvSpPr>
          <p:cNvPr id="9218" name="内容占位符 2"/>
          <p:cNvSpPr>
            <a:spLocks noGrp="1" noRot="1"/>
          </p:cNvSpPr>
          <p:nvPr>
            <p:ph idx="4294967295"/>
          </p:nvPr>
        </p:nvSpPr>
        <p:spPr>
          <a:xfrm>
            <a:off x="301625" y="923925"/>
            <a:ext cx="8540750" cy="5175250"/>
          </a:xfrm>
        </p:spPr>
        <p:txBody>
          <a:bodyPr anchor="t" anchorCtr="0"/>
          <a:p>
            <a:endParaRPr lang="zh-CN" altLang="zh-CN"/>
          </a:p>
        </p:txBody>
      </p:sp>
      <p:pic>
        <p:nvPicPr>
          <p:cNvPr id="9219" name="图片 3" descr="liangxiaowucai-005"/>
          <p:cNvPicPr>
            <a:picLocks noChangeAspect="1"/>
          </p:cNvPicPr>
          <p:nvPr/>
        </p:nvPicPr>
        <p:blipFill>
          <a:blip r:embed="rId1"/>
          <a:stretch>
            <a:fillRect/>
          </a:stretch>
        </p:blipFill>
        <p:spPr>
          <a:xfrm>
            <a:off x="117475" y="365125"/>
            <a:ext cx="8724900" cy="5486400"/>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9" name="内容占位符 9218"/>
          <p:cNvSpPr>
            <a:spLocks noGrp="1" noRot="1"/>
          </p:cNvSpPr>
          <p:nvPr>
            <p:ph idx="1"/>
          </p:nvPr>
        </p:nvSpPr>
        <p:spPr>
          <a:xfrm>
            <a:off x="301625" y="765175"/>
            <a:ext cx="8540750" cy="5335588"/>
          </a:xfrm>
        </p:spPr>
        <p:txBody>
          <a:bodyPr anchor="t" anchorCtr="0"/>
          <a:p>
            <a:pPr>
              <a:lnSpc>
                <a:spcPct val="90000"/>
              </a:lnSpc>
            </a:pPr>
            <a:endParaRPr lang="en-US" altLang="zh-CN" sz="2800" dirty="0">
              <a:solidFill>
                <a:schemeClr val="hlink"/>
              </a:solidFill>
            </a:endParaRPr>
          </a:p>
          <a:p>
            <a:pPr>
              <a:lnSpc>
                <a:spcPct val="90000"/>
              </a:lnSpc>
            </a:pPr>
            <a:r>
              <a:rPr lang="en-US" altLang="zh-CN" sz="2800" dirty="0">
                <a:solidFill>
                  <a:schemeClr val="hlink"/>
                </a:solidFill>
              </a:rPr>
              <a:t>2</a:t>
            </a:r>
            <a:r>
              <a:rPr lang="zh-CN" altLang="en-US" sz="2800" dirty="0">
                <a:solidFill>
                  <a:schemeClr val="hlink"/>
                </a:solidFill>
              </a:rPr>
              <a:t>、异性含羞期（小学高年级和初中低年级，因生理变化萌生不安、害羞甚至反感心理，不愿与异性交往或把异性交往看</a:t>
            </a:r>
            <a:r>
              <a:rPr lang="zh-CN" altLang="en-US" sz="2800" dirty="0">
                <a:solidFill>
                  <a:schemeClr val="hlink"/>
                </a:solidFill>
                <a:ea typeface="宋体" panose="02010600030101010101" pitchFamily="2" charset="-122"/>
              </a:rPr>
              <a:t>作</a:t>
            </a:r>
            <a:r>
              <a:rPr lang="zh-CN" altLang="en-US" sz="2800" dirty="0">
                <a:solidFill>
                  <a:schemeClr val="hlink"/>
                </a:solidFill>
              </a:rPr>
              <a:t>难为情的事）</a:t>
            </a:r>
            <a:endParaRPr lang="zh-CN" altLang="en-US" sz="2800" dirty="0">
              <a:solidFill>
                <a:schemeClr val="hlink"/>
              </a:solidFill>
            </a:endParaRPr>
          </a:p>
          <a:p>
            <a:pPr>
              <a:lnSpc>
                <a:spcPct val="90000"/>
              </a:lnSpc>
            </a:pPr>
            <a:endParaRPr lang="zh-CN" altLang="en-US" sz="2800" dirty="0">
              <a:solidFill>
                <a:schemeClr val="hlink"/>
              </a:solidFill>
            </a:endParaRPr>
          </a:p>
          <a:p>
            <a:pPr>
              <a:lnSpc>
                <a:spcPct val="90000"/>
              </a:lnSpc>
            </a:pPr>
            <a:r>
              <a:rPr lang="en-US" altLang="zh-CN" sz="2800" dirty="0"/>
              <a:t>3</a:t>
            </a:r>
            <a:r>
              <a:rPr lang="zh-CN" altLang="en-US" sz="2800" dirty="0"/>
              <a:t>、异性相吸期（初中高年级和高中阶段，</a:t>
            </a:r>
            <a:r>
              <a:rPr lang="zh-CN" altLang="en-US" sz="2800" dirty="0">
                <a:ea typeface="宋体" panose="02010600030101010101" pitchFamily="2" charset="-122"/>
              </a:rPr>
              <a:t>随着青春期的到来，与异性接触的愿望</a:t>
            </a:r>
            <a:r>
              <a:rPr lang="zh-CN" altLang="en-US" sz="2800" dirty="0"/>
              <a:t>逐渐</a:t>
            </a:r>
            <a:r>
              <a:rPr lang="zh-CN" altLang="en-US" sz="2800" dirty="0">
                <a:ea typeface="宋体" panose="02010600030101010101" pitchFamily="2" charset="-122"/>
              </a:rPr>
              <a:t>明朗化。愿意与异性接近，喜欢在异性面前表现自己，为了让自己成为受到异性注目和欢迎的人，不惜努力地改变自己，完善自己，这是一个人自我发展自我完善的最佳的心理状态。</a:t>
            </a:r>
            <a:r>
              <a:rPr lang="zh-CN" altLang="zh-CN" sz="2800" dirty="0">
                <a:ea typeface="宋体" panose="02010600030101010101" pitchFamily="2" charset="-122"/>
              </a:rPr>
              <a:t>对异性的态度也有很大变化，开始以善意、友好、欣赏的态度对待异性同学了。</a:t>
            </a:r>
            <a:r>
              <a:rPr lang="zh-CN" altLang="en-US" sz="2800" dirty="0"/>
              <a:t>）</a:t>
            </a:r>
            <a:endParaRPr lang="zh-CN" altLang="en-US" sz="2800" dirty="0"/>
          </a:p>
          <a:p>
            <a:pPr>
              <a:lnSpc>
                <a:spcPct val="90000"/>
              </a:lnSpc>
              <a:buNone/>
            </a:pPr>
            <a:endParaRPr lang="zh-CN" altLang="en-US" sz="2800" dirty="0"/>
          </a:p>
          <a:p>
            <a:pPr>
              <a:lnSpc>
                <a:spcPct val="90000"/>
              </a:lnSpc>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charRg st="1" end="62"/>
                                            </p:txEl>
                                          </p:spTgt>
                                        </p:tgtEl>
                                        <p:attrNameLst>
                                          <p:attrName>style.visibility</p:attrName>
                                        </p:attrNameLst>
                                      </p:cBhvr>
                                      <p:to>
                                        <p:strVal val="visible"/>
                                      </p:to>
                                    </p:set>
                                    <p:anim calcmode="lin" valueType="num">
                                      <p:cBhvr additive="base">
                                        <p:cTn id="7" dur="500" fill="hold"/>
                                        <p:tgtEl>
                                          <p:spTgt spid="9219">
                                            <p:txEl>
                                              <p:charRg st="1" end="6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charRg st="1" end="6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charRg st="63" end="218"/>
                                            </p:txEl>
                                          </p:spTgt>
                                        </p:tgtEl>
                                        <p:attrNameLst>
                                          <p:attrName>style.visibility</p:attrName>
                                        </p:attrNameLst>
                                      </p:cBhvr>
                                      <p:to>
                                        <p:strVal val="visible"/>
                                      </p:to>
                                    </p:set>
                                    <p:anim calcmode="lin" valueType="num">
                                      <p:cBhvr additive="base">
                                        <p:cTn id="13" dur="500" fill="hold"/>
                                        <p:tgtEl>
                                          <p:spTgt spid="9219">
                                            <p:txEl>
                                              <p:charRg st="63" end="21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charRg st="63" end="2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3" name="内容占位符 2"/>
          <p:cNvSpPr>
            <a:spLocks noGrp="1" noRot="1"/>
          </p:cNvSpPr>
          <p:nvPr>
            <p:ph idx="4294967295"/>
          </p:nvPr>
        </p:nvSpPr>
        <p:spPr>
          <a:xfrm>
            <a:off x="301625" y="693738"/>
            <a:ext cx="8540750" cy="5884863"/>
          </a:xfrm>
        </p:spPr>
        <p:txBody>
          <a:bodyPr anchor="t"/>
          <a:p>
            <a:pPr marL="0" marR="0" indent="0" algn="l" defTabSz="914400" rtl="0" eaLnBrk="0" fontAlgn="base" latinLnBrk="1" hangingPunct="0">
              <a:lnSpc>
                <a:spcPct val="80000"/>
              </a:lnSpc>
              <a:spcBef>
                <a:spcPct val="20000"/>
              </a:spcBef>
              <a:spcAft>
                <a:spcPct val="0"/>
              </a:spcAft>
              <a:buClr>
                <a:schemeClr val="hlink"/>
              </a:buClr>
              <a:buSzPct val="75000"/>
              <a:buFont typeface="Wingdings" panose="05000000000000000000" pitchFamily="2" charset="2"/>
              <a:buNone/>
            </a:pPr>
            <a:endParaRPr kumimoji="0" lang="zh-CN" altLang="en-US" sz="2800" b="0" i="0" u="none" strike="noStrike" kern="1200" cap="none" spc="0" normalizeH="0" baseline="0" noProof="1" dirty="0">
              <a:solidFill>
                <a:schemeClr val="hlink"/>
              </a:solidFill>
              <a:latin typeface="+mn-lt"/>
              <a:ea typeface="+mn-ea"/>
              <a:cs typeface="+mn-cs"/>
            </a:endParaRPr>
          </a:p>
          <a:p>
            <a:pPr marL="342900" marR="0" indent="-342900" algn="l" defTabSz="914400" rtl="0" eaLnBrk="0" fontAlgn="base" latinLnBrk="1" hangingPunct="0">
              <a:lnSpc>
                <a:spcPct val="80000"/>
              </a:lnSpc>
              <a:spcBef>
                <a:spcPct val="20000"/>
              </a:spcBef>
              <a:spcAft>
                <a:spcPct val="0"/>
              </a:spcAft>
              <a:buClr>
                <a:schemeClr val="hlink"/>
              </a:buClr>
              <a:buSzPct val="75000"/>
              <a:buFont typeface="Wingdings" panose="05000000000000000000" pitchFamily="2" charset="2"/>
              <a:buChar char="v"/>
            </a:pPr>
            <a:r>
              <a:rPr kumimoji="0" lang="zh-CN" altLang="en-US" sz="3200" b="0" i="0" u="none" strike="noStrike" kern="1200" cap="none" spc="0" normalizeH="0" baseline="0" noProof="1" dirty="0">
                <a:solidFill>
                  <a:schemeClr val="hlink"/>
                </a:solidFill>
                <a:latin typeface="+mn-lt"/>
                <a:ea typeface="+mn-ea"/>
                <a:cs typeface="+mn-cs"/>
              </a:rPr>
              <a:t>讨论：</a:t>
            </a:r>
            <a:endParaRPr kumimoji="0" lang="zh-CN" altLang="en-US" sz="3200" b="0" i="0" u="none" strike="noStrike" kern="1200" cap="none" spc="0" normalizeH="0" baseline="0" noProof="1" dirty="0">
              <a:solidFill>
                <a:schemeClr val="hlink"/>
              </a:solidFill>
              <a:latin typeface="+mn-lt"/>
              <a:ea typeface="+mn-ea"/>
              <a:cs typeface="+mn-cs"/>
            </a:endParaRPr>
          </a:p>
          <a:p>
            <a:pPr marL="342900" marR="0" indent="-342900" algn="l" defTabSz="914400" rtl="0" eaLnBrk="0" fontAlgn="base" latinLnBrk="1" hangingPunct="0">
              <a:lnSpc>
                <a:spcPct val="80000"/>
              </a:lnSpc>
              <a:spcBef>
                <a:spcPct val="20000"/>
              </a:spcBef>
              <a:spcAft>
                <a:spcPct val="0"/>
              </a:spcAft>
              <a:buClr>
                <a:schemeClr val="hlink"/>
              </a:buClr>
              <a:buSzPct val="75000"/>
              <a:buFont typeface="Wingdings" panose="05000000000000000000" pitchFamily="2" charset="2"/>
              <a:buNone/>
            </a:pPr>
            <a:r>
              <a:rPr kumimoji="0" lang="zh-CN" altLang="en-US" sz="3200" b="0" i="0" u="none" strike="noStrike" kern="1200" cap="none" spc="0" normalizeH="0" baseline="0" noProof="1" dirty="0">
                <a:latin typeface="+mn-lt"/>
                <a:ea typeface="+mn-ea"/>
                <a:cs typeface="+mn-cs"/>
              </a:rPr>
              <a:t>          我欣赏的异性同学的特征是：</a:t>
            </a:r>
            <a:r>
              <a:rPr kumimoji="0" lang="en-US" altLang="zh-CN" sz="3200" b="0" i="0" u="none" strike="noStrike" kern="1200" cap="none" spc="0" normalizeH="0" baseline="0" noProof="1" dirty="0">
                <a:latin typeface="+mn-lt"/>
                <a:ea typeface="+mn-ea"/>
                <a:cs typeface="+mn-cs"/>
              </a:rPr>
              <a:t>———</a:t>
            </a:r>
            <a:endParaRPr kumimoji="0" lang="en-US" altLang="zh-CN" sz="3200" b="0" i="0" u="none" strike="noStrike" kern="1200" cap="none" spc="0" normalizeH="0" baseline="0" noProof="1" dirty="0">
              <a:latin typeface="+mn-lt"/>
              <a:ea typeface="+mn-ea"/>
              <a:cs typeface="+mn-cs"/>
            </a:endParaRPr>
          </a:p>
          <a:p>
            <a:pPr marL="342900" marR="0" indent="-342900" algn="l" defTabSz="914400" rtl="0" eaLnBrk="0" fontAlgn="base" latinLnBrk="1" hangingPunct="0">
              <a:lnSpc>
                <a:spcPct val="80000"/>
              </a:lnSpc>
              <a:spcBef>
                <a:spcPct val="20000"/>
              </a:spcBef>
              <a:spcAft>
                <a:spcPct val="0"/>
              </a:spcAft>
              <a:buClr>
                <a:schemeClr val="hlink"/>
              </a:buClr>
              <a:buSzPct val="75000"/>
              <a:buFont typeface="Wingdings" panose="05000000000000000000" pitchFamily="2" charset="2"/>
              <a:buNone/>
            </a:pPr>
            <a:r>
              <a:rPr kumimoji="0" lang="en-US" altLang="zh-CN" sz="3200" b="0" i="0" u="none" strike="noStrike" kern="1200" cap="none" spc="0" normalizeH="0" baseline="0" noProof="1" dirty="0">
                <a:latin typeface="+mn-lt"/>
                <a:ea typeface="+mn-ea"/>
                <a:cs typeface="+mn-cs"/>
              </a:rPr>
              <a:t>          </a:t>
            </a:r>
            <a:r>
              <a:rPr kumimoji="0" lang="zh-CN" altLang="en-US" sz="3200" b="0" i="0" u="none" strike="noStrike" kern="1200" cap="none" spc="0" normalizeH="0" baseline="0" noProof="1" dirty="0">
                <a:latin typeface="+mn-lt"/>
                <a:ea typeface="+mn-ea"/>
                <a:cs typeface="+mn-cs"/>
              </a:rPr>
              <a:t>我反感的异性同学的特征是：</a:t>
            </a:r>
            <a:r>
              <a:rPr kumimoji="0" lang="en-US" altLang="zh-CN" sz="3200" b="0" i="0" u="none" strike="noStrike" kern="1200" cap="none" spc="0" normalizeH="0" baseline="0" noProof="1" dirty="0">
                <a:latin typeface="+mn-lt"/>
                <a:ea typeface="+mn-ea"/>
                <a:cs typeface="+mn-cs"/>
              </a:rPr>
              <a:t>———</a:t>
            </a:r>
            <a:endParaRPr kumimoji="0" lang="en-US" altLang="zh-CN" sz="3200" b="0" i="0" u="none" strike="noStrike" kern="1200" cap="none" spc="0" normalizeH="0" baseline="0" noProof="1" dirty="0">
              <a:latin typeface="+mn-lt"/>
              <a:ea typeface="+mn-ea"/>
              <a:cs typeface="+mn-cs"/>
            </a:endParaRPr>
          </a:p>
          <a:p>
            <a:pPr marL="342900" marR="0" indent="-342900" algn="l" defTabSz="914400" rtl="0" eaLnBrk="0" fontAlgn="base" latinLnBrk="1" hangingPunct="0">
              <a:lnSpc>
                <a:spcPct val="80000"/>
              </a:lnSpc>
              <a:spcBef>
                <a:spcPct val="20000"/>
              </a:spcBef>
              <a:spcAft>
                <a:spcPct val="0"/>
              </a:spcAft>
              <a:buClr>
                <a:schemeClr val="hlink"/>
              </a:buClr>
              <a:buSzPct val="75000"/>
              <a:buFont typeface="Wingdings" panose="05000000000000000000" pitchFamily="2" charset="2"/>
              <a:buNone/>
            </a:pPr>
            <a:r>
              <a:rPr kumimoji="0" lang="en-US" altLang="zh-CN" sz="3200" b="0" i="0" u="none" strike="noStrike" kern="1200" cap="none" spc="0" normalizeH="0" baseline="0" noProof="1" dirty="0">
                <a:latin typeface="+mn-lt"/>
                <a:ea typeface="+mn-ea"/>
                <a:cs typeface="+mn-cs"/>
              </a:rPr>
              <a:t>   </a:t>
            </a:r>
            <a:r>
              <a:rPr kumimoji="0" lang="zh-CN" altLang="en-US" sz="3200" b="0" i="0" u="none" strike="noStrike" kern="1200" cap="none" spc="0" normalizeH="0" baseline="0" noProof="1" dirty="0">
                <a:solidFill>
                  <a:schemeClr val="hlink"/>
                </a:solidFill>
                <a:latin typeface="+mn-lt"/>
                <a:ea typeface="+mn-ea"/>
                <a:cs typeface="+mn-cs"/>
              </a:rPr>
              <a:t>要求：</a:t>
            </a:r>
            <a:endParaRPr kumimoji="0" lang="zh-CN" altLang="en-US" sz="3200" b="0" i="0" u="none" strike="noStrike" kern="1200" cap="none" spc="0" normalizeH="0" baseline="0" noProof="1" dirty="0">
              <a:solidFill>
                <a:schemeClr val="hlink"/>
              </a:solidFill>
              <a:latin typeface="+mn-lt"/>
              <a:ea typeface="+mn-ea"/>
              <a:cs typeface="+mn-cs"/>
            </a:endParaRPr>
          </a:p>
          <a:p>
            <a:pPr marL="342900" marR="0" indent="-342900" algn="l" defTabSz="914400" rtl="0" eaLnBrk="0" fontAlgn="base" latinLnBrk="1" hangingPunct="0">
              <a:lnSpc>
                <a:spcPct val="80000"/>
              </a:lnSpc>
              <a:spcBef>
                <a:spcPct val="20000"/>
              </a:spcBef>
              <a:spcAft>
                <a:spcPct val="0"/>
              </a:spcAft>
              <a:buClr>
                <a:schemeClr val="hlink"/>
              </a:buClr>
              <a:buSzPct val="75000"/>
              <a:buFont typeface="Wingdings" panose="05000000000000000000" pitchFamily="2" charset="2"/>
              <a:buNone/>
            </a:pPr>
            <a:r>
              <a:rPr kumimoji="0" lang="zh-CN" altLang="en-US" sz="3200" b="0" i="0" u="none" strike="noStrike" kern="1200" cap="none" spc="0" normalizeH="0" baseline="0" noProof="1" dirty="0">
                <a:latin typeface="+mn-lt"/>
                <a:ea typeface="+mn-ea"/>
                <a:cs typeface="+mn-cs"/>
              </a:rPr>
              <a:t>          </a:t>
            </a:r>
            <a:r>
              <a:rPr kumimoji="0" lang="en-US" altLang="zh-CN" sz="2400" b="0" i="0" u="none" strike="noStrike" kern="1200" cap="none" spc="0" normalizeH="0" baseline="0" noProof="1" dirty="0">
                <a:latin typeface="+mn-lt"/>
                <a:ea typeface="+mn-ea"/>
                <a:cs typeface="+mn-cs"/>
              </a:rPr>
              <a:t>1</a:t>
            </a:r>
            <a:r>
              <a:rPr kumimoji="0" lang="zh-CN" altLang="en-US" sz="2400" b="0" i="0" u="none" strike="noStrike" kern="1200" cap="none" spc="0" normalizeH="0" baseline="0" noProof="1" dirty="0">
                <a:latin typeface="+mn-lt"/>
                <a:ea typeface="+mn-ea"/>
                <a:cs typeface="+mn-cs"/>
              </a:rPr>
              <a:t>、填写的特征只能是</a:t>
            </a:r>
            <a:r>
              <a:rPr kumimoji="0" lang="zh-CN" altLang="en-US" sz="2400" b="1" i="1" u="sng" strike="noStrike" kern="1200" cap="none" spc="0" normalizeH="0" baseline="0" noProof="1" dirty="0">
                <a:latin typeface="+mn-lt"/>
                <a:ea typeface="+mn-ea"/>
                <a:cs typeface="+mn-cs"/>
              </a:rPr>
              <a:t>心理性格</a:t>
            </a:r>
            <a:r>
              <a:rPr kumimoji="0" lang="zh-CN" altLang="en-US" sz="2400" b="0" i="0" u="none" strike="noStrike" kern="1200" cap="none" spc="0" normalizeH="0" baseline="0" noProof="1" dirty="0">
                <a:latin typeface="+mn-lt"/>
                <a:ea typeface="+mn-ea"/>
                <a:cs typeface="+mn-cs"/>
              </a:rPr>
              <a:t>和</a:t>
            </a:r>
            <a:r>
              <a:rPr kumimoji="0" lang="zh-CN" altLang="en-US" sz="2400" b="1" i="1" u="sng" strike="noStrike" kern="1200" cap="none" spc="0" normalizeH="0" baseline="0" noProof="1" dirty="0">
                <a:latin typeface="+mn-lt"/>
                <a:ea typeface="+mn-ea"/>
                <a:cs typeface="+mn-cs"/>
              </a:rPr>
              <a:t>行为品质</a:t>
            </a:r>
            <a:r>
              <a:rPr kumimoji="0" lang="zh-CN" altLang="en-US" sz="2400" b="0" i="0" u="none" strike="noStrike" kern="1200" cap="none" spc="0" normalizeH="0" baseline="0" noProof="1" dirty="0">
                <a:latin typeface="+mn-lt"/>
                <a:ea typeface="+mn-ea"/>
                <a:cs typeface="+mn-cs"/>
              </a:rPr>
              <a:t>特征，不能是</a:t>
            </a:r>
            <a:r>
              <a:rPr kumimoji="0" lang="zh-CN" altLang="en-US" sz="2400" b="0" i="0" u="sng" strike="noStrike" kern="1200" cap="none" spc="0" normalizeH="0" baseline="0" noProof="1" dirty="0">
                <a:latin typeface="+mn-lt"/>
                <a:ea typeface="+mn-ea"/>
                <a:cs typeface="+mn-cs"/>
              </a:rPr>
              <a:t>容貌形体</a:t>
            </a:r>
            <a:r>
              <a:rPr kumimoji="0" lang="zh-CN" altLang="en-US" sz="2400" b="0" i="0" u="none" strike="noStrike" kern="1200" cap="none" spc="0" normalizeH="0" baseline="0" noProof="1" dirty="0">
                <a:latin typeface="+mn-lt"/>
                <a:ea typeface="+mn-ea"/>
                <a:cs typeface="+mn-cs"/>
              </a:rPr>
              <a:t>特征。</a:t>
            </a:r>
            <a:endParaRPr kumimoji="0" lang="zh-CN" altLang="en-US" sz="2400" b="0" i="0" u="none" strike="noStrike" kern="1200" cap="none" spc="0" normalizeH="0" baseline="0" noProof="1" dirty="0">
              <a:latin typeface="+mn-lt"/>
              <a:ea typeface="+mn-ea"/>
              <a:cs typeface="+mn-cs"/>
            </a:endParaRPr>
          </a:p>
          <a:p>
            <a:pPr marL="342900" marR="0" indent="-342900" algn="l" defTabSz="914400" rtl="0" eaLnBrk="0" fontAlgn="base" latinLnBrk="1" hangingPunct="0">
              <a:lnSpc>
                <a:spcPct val="80000"/>
              </a:lnSpc>
              <a:spcBef>
                <a:spcPct val="20000"/>
              </a:spcBef>
              <a:spcAft>
                <a:spcPct val="0"/>
              </a:spcAft>
              <a:buClr>
                <a:schemeClr val="hlink"/>
              </a:buClr>
              <a:buSzPct val="75000"/>
              <a:buFont typeface="Wingdings" panose="05000000000000000000" pitchFamily="2" charset="2"/>
              <a:buNone/>
            </a:pPr>
            <a:r>
              <a:rPr kumimoji="0" lang="zh-CN" altLang="en-US" sz="3200" b="0" i="0" u="none" strike="noStrike" kern="1200" cap="none" spc="0" normalizeH="0" baseline="0" noProof="1" dirty="0">
                <a:latin typeface="+mn-lt"/>
                <a:ea typeface="+mn-ea"/>
                <a:cs typeface="+mn-cs"/>
              </a:rPr>
              <a:t>          </a:t>
            </a:r>
            <a:r>
              <a:rPr kumimoji="0" lang="en-US" altLang="zh-CN" sz="2400" b="0" i="0" u="none" strike="noStrike" kern="1200" cap="none" spc="0" normalizeH="0" baseline="0" noProof="1" dirty="0">
                <a:latin typeface="+mn-lt"/>
                <a:ea typeface="+mn-ea"/>
                <a:cs typeface="+mn-cs"/>
              </a:rPr>
              <a:t>2</a:t>
            </a:r>
            <a:r>
              <a:rPr kumimoji="0" lang="zh-CN" altLang="en-US" sz="2400" b="0" i="0" u="none" strike="noStrike" kern="1200" cap="none" spc="0" normalizeH="0" baseline="0" noProof="1" dirty="0">
                <a:latin typeface="+mn-lt"/>
                <a:ea typeface="+mn-ea"/>
                <a:cs typeface="+mn-cs"/>
              </a:rPr>
              <a:t>、只能讨论特征，不能提及人名，每人不得猜测或介意某项条款指向于谁。</a:t>
            </a:r>
            <a:endParaRPr kumimoji="0" lang="zh-CN" altLang="en-US" sz="2400" b="0" i="0" u="none" strike="noStrike" kern="1200" cap="none" spc="0" normalizeH="0" baseline="0" noProof="1" dirty="0">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charRg st="1" end="5"/>
                                            </p:txEl>
                                          </p:spTgt>
                                        </p:tgtEl>
                                        <p:attrNameLst>
                                          <p:attrName>style.visibility</p:attrName>
                                        </p:attrNameLst>
                                      </p:cBhvr>
                                      <p:to>
                                        <p:strVal val="visible"/>
                                      </p:to>
                                    </p:set>
                                    <p:anim calcmode="lin" valueType="num">
                                      <p:cBhvr additive="base">
                                        <p:cTn id="7" dur="500" fill="hold"/>
                                        <p:tgtEl>
                                          <p:spTgt spid="10243">
                                            <p:txEl>
                                              <p:charRg st="1"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charRg st="1"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43">
                                            <p:txEl>
                                              <p:charRg st="5" end="32"/>
                                            </p:txEl>
                                          </p:spTgt>
                                        </p:tgtEl>
                                        <p:attrNameLst>
                                          <p:attrName>style.visibility</p:attrName>
                                        </p:attrNameLst>
                                      </p:cBhvr>
                                      <p:to>
                                        <p:strVal val="visible"/>
                                      </p:to>
                                    </p:set>
                                    <p:anim calcmode="lin" valueType="num">
                                      <p:cBhvr additive="base">
                                        <p:cTn id="11" dur="500" fill="hold"/>
                                        <p:tgtEl>
                                          <p:spTgt spid="10243">
                                            <p:txEl>
                                              <p:charRg st="5" end="3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3">
                                            <p:txEl>
                                              <p:charRg st="5" end="3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43">
                                            <p:txEl>
                                              <p:charRg st="32" end="59"/>
                                            </p:txEl>
                                          </p:spTgt>
                                        </p:tgtEl>
                                        <p:attrNameLst>
                                          <p:attrName>style.visibility</p:attrName>
                                        </p:attrNameLst>
                                      </p:cBhvr>
                                      <p:to>
                                        <p:strVal val="visible"/>
                                      </p:to>
                                    </p:set>
                                    <p:anim calcmode="lin" valueType="num">
                                      <p:cBhvr additive="base">
                                        <p:cTn id="15" dur="500" fill="hold"/>
                                        <p:tgtEl>
                                          <p:spTgt spid="10243">
                                            <p:txEl>
                                              <p:charRg st="32" end="5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243">
                                            <p:txEl>
                                              <p:charRg st="32" end="59"/>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243">
                                            <p:txEl>
                                              <p:charRg st="59" end="66"/>
                                            </p:txEl>
                                          </p:spTgt>
                                        </p:tgtEl>
                                        <p:attrNameLst>
                                          <p:attrName>style.visibility</p:attrName>
                                        </p:attrNameLst>
                                      </p:cBhvr>
                                      <p:to>
                                        <p:strVal val="visible"/>
                                      </p:to>
                                    </p:set>
                                    <p:anim calcmode="lin" valueType="num">
                                      <p:cBhvr additive="base">
                                        <p:cTn id="21" dur="500" fill="hold"/>
                                        <p:tgtEl>
                                          <p:spTgt spid="10243">
                                            <p:txEl>
                                              <p:charRg st="59" end="6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243">
                                            <p:txEl>
                                              <p:charRg st="59" end="6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43">
                                            <p:txEl>
                                              <p:charRg st="66" end="109"/>
                                            </p:txEl>
                                          </p:spTgt>
                                        </p:tgtEl>
                                        <p:attrNameLst>
                                          <p:attrName>style.visibility</p:attrName>
                                        </p:attrNameLst>
                                      </p:cBhvr>
                                      <p:to>
                                        <p:strVal val="visible"/>
                                      </p:to>
                                    </p:set>
                                    <p:anim calcmode="lin" valueType="num">
                                      <p:cBhvr additive="base">
                                        <p:cTn id="27" dur="500" fill="hold"/>
                                        <p:tgtEl>
                                          <p:spTgt spid="10243">
                                            <p:txEl>
                                              <p:charRg st="66" end="10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243">
                                            <p:txEl>
                                              <p:charRg st="66" end="10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0243">
                                            <p:txEl>
                                              <p:charRg st="109" end="154"/>
                                            </p:txEl>
                                          </p:spTgt>
                                        </p:tgtEl>
                                        <p:attrNameLst>
                                          <p:attrName>style.visibility</p:attrName>
                                        </p:attrNameLst>
                                      </p:cBhvr>
                                      <p:to>
                                        <p:strVal val="visible"/>
                                      </p:to>
                                    </p:set>
                                    <p:anim calcmode="lin" valueType="num">
                                      <p:cBhvr additive="base">
                                        <p:cTn id="33" dur="500" fill="hold"/>
                                        <p:tgtEl>
                                          <p:spTgt spid="10243">
                                            <p:txEl>
                                              <p:charRg st="109" end="15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243">
                                            <p:txEl>
                                              <p:charRg st="109" end="15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内容占位符 2"/>
          <p:cNvSpPr>
            <a:spLocks noGrp="1" noRot="1"/>
          </p:cNvSpPr>
          <p:nvPr>
            <p:ph idx="4294967295"/>
          </p:nvPr>
        </p:nvSpPr>
        <p:spPr>
          <a:xfrm>
            <a:off x="130175" y="838200"/>
            <a:ext cx="8826500" cy="5260975"/>
          </a:xfrm>
        </p:spPr>
        <p:txBody>
          <a:bodyPr anchor="t" anchorCtr="0"/>
          <a:p>
            <a:r>
              <a:rPr lang="zh-CN" altLang="en-US">
                <a:solidFill>
                  <a:schemeClr val="hlink"/>
                </a:solidFill>
              </a:rPr>
              <a:t>男女同学正常交往的意义</a:t>
            </a:r>
            <a:endParaRPr lang="zh-CN" altLang="en-US">
              <a:solidFill>
                <a:schemeClr val="hlink"/>
              </a:solidFill>
            </a:endParaRPr>
          </a:p>
          <a:p>
            <a:pPr>
              <a:buNone/>
            </a:pPr>
            <a:endParaRPr lang="zh-CN" altLang="en-US">
              <a:solidFill>
                <a:schemeClr val="hlink"/>
              </a:solidFill>
            </a:endParaRPr>
          </a:p>
          <a:p>
            <a:r>
              <a:rPr lang="zh-CN" altLang="en-US" sz="2800"/>
              <a:t>有利于智力上的取长补短</a:t>
            </a:r>
            <a:r>
              <a:rPr lang="zh-CN" altLang="en-US" sz="1800"/>
              <a:t>（男女的智力没有高低之分，却有类型的不同）</a:t>
            </a:r>
            <a:endParaRPr lang="zh-CN" altLang="en-US" sz="1800"/>
          </a:p>
          <a:p>
            <a:r>
              <a:rPr lang="zh-CN" altLang="en-US" sz="2800"/>
              <a:t>有利于情感上互相交流</a:t>
            </a:r>
            <a:r>
              <a:rPr lang="zh-CN" altLang="en-US" sz="1800"/>
              <a:t>（男女同学可以用除爱情外的其他情感交流）</a:t>
            </a:r>
            <a:endParaRPr lang="zh-CN" altLang="en-US" sz="2800"/>
          </a:p>
          <a:p>
            <a:r>
              <a:rPr lang="zh-CN" altLang="en-US" sz="2800"/>
              <a:t>有利于个性上互相丰富</a:t>
            </a:r>
            <a:r>
              <a:rPr lang="zh-CN" altLang="en-US" sz="1800"/>
              <a:t>（交际范围越广泛，个性发展越全面）</a:t>
            </a:r>
            <a:endParaRPr lang="zh-CN" altLang="en-US" sz="2800"/>
          </a:p>
          <a:p>
            <a:r>
              <a:rPr lang="zh-CN" altLang="en-US" sz="2800"/>
              <a:t>有利于活动中互相激励。</a:t>
            </a:r>
            <a:r>
              <a:rPr lang="zh-CN" altLang="en-US" sz="1800"/>
              <a:t>（异性效应）</a:t>
            </a:r>
            <a:endParaRPr lang="zh-CN" altLang="en-US" sz="2800"/>
          </a:p>
          <a:p>
            <a:r>
              <a:rPr lang="zh-CN" altLang="en-US" sz="2800"/>
              <a:t>有利于认识、了解异性，培养良好的异性交往能力，以适应未来的社会生活。</a:t>
            </a:r>
            <a:endParaRPr lang="zh-CN" altLang="en-US" sz="2800"/>
          </a:p>
          <a:p>
            <a:endParaRPr lang="zh-CN" altLang="en-US"/>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0">
                                            <p:txEl>
                                              <p:charRg st="0" end="12"/>
                                            </p:txEl>
                                          </p:spTgt>
                                        </p:tgtEl>
                                        <p:attrNameLst>
                                          <p:attrName>style.visibility</p:attrName>
                                        </p:attrNameLst>
                                      </p:cBhvr>
                                      <p:to>
                                        <p:strVal val="visible"/>
                                      </p:to>
                                    </p:set>
                                    <p:anim calcmode="lin" valueType="num">
                                      <p:cBhvr additive="base">
                                        <p:cTn id="7" dur="500" fill="hold"/>
                                        <p:tgtEl>
                                          <p:spTgt spid="12290">
                                            <p:txEl>
                                              <p:charRg st="0"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0">
                                            <p:txEl>
                                              <p:charRg st="0" end="1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0">
                                            <p:txEl>
                                              <p:charRg st="13" end="46"/>
                                            </p:txEl>
                                          </p:spTgt>
                                        </p:tgtEl>
                                        <p:attrNameLst>
                                          <p:attrName>style.visibility</p:attrName>
                                        </p:attrNameLst>
                                      </p:cBhvr>
                                      <p:to>
                                        <p:strVal val="visible"/>
                                      </p:to>
                                    </p:set>
                                    <p:anim calcmode="lin" valueType="num">
                                      <p:cBhvr additive="base">
                                        <p:cTn id="13" dur="500" fill="hold"/>
                                        <p:tgtEl>
                                          <p:spTgt spid="12290">
                                            <p:txEl>
                                              <p:charRg st="13" end="4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0">
                                            <p:txEl>
                                              <p:charRg st="13" end="4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0">
                                            <p:txEl>
                                              <p:charRg st="46" end="77"/>
                                            </p:txEl>
                                          </p:spTgt>
                                        </p:tgtEl>
                                        <p:attrNameLst>
                                          <p:attrName>style.visibility</p:attrName>
                                        </p:attrNameLst>
                                      </p:cBhvr>
                                      <p:to>
                                        <p:strVal val="visible"/>
                                      </p:to>
                                    </p:set>
                                    <p:anim calcmode="lin" valueType="num">
                                      <p:cBhvr additive="base">
                                        <p:cTn id="19" dur="500" fill="hold"/>
                                        <p:tgtEl>
                                          <p:spTgt spid="12290">
                                            <p:txEl>
                                              <p:charRg st="46" end="7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0">
                                            <p:txEl>
                                              <p:charRg st="46" end="7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0">
                                            <p:txEl>
                                              <p:charRg st="77" end="105"/>
                                            </p:txEl>
                                          </p:spTgt>
                                        </p:tgtEl>
                                        <p:attrNameLst>
                                          <p:attrName>style.visibility</p:attrName>
                                        </p:attrNameLst>
                                      </p:cBhvr>
                                      <p:to>
                                        <p:strVal val="visible"/>
                                      </p:to>
                                    </p:set>
                                    <p:anim calcmode="lin" valueType="num">
                                      <p:cBhvr additive="base">
                                        <p:cTn id="25" dur="500" fill="hold"/>
                                        <p:tgtEl>
                                          <p:spTgt spid="12290">
                                            <p:txEl>
                                              <p:charRg st="77" end="10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0">
                                            <p:txEl>
                                              <p:charRg st="77" end="10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290">
                                            <p:txEl>
                                              <p:charRg st="105" end="123"/>
                                            </p:txEl>
                                          </p:spTgt>
                                        </p:tgtEl>
                                        <p:attrNameLst>
                                          <p:attrName>style.visibility</p:attrName>
                                        </p:attrNameLst>
                                      </p:cBhvr>
                                      <p:to>
                                        <p:strVal val="visible"/>
                                      </p:to>
                                    </p:set>
                                    <p:anim calcmode="lin" valueType="num">
                                      <p:cBhvr additive="base">
                                        <p:cTn id="31" dur="500" fill="hold"/>
                                        <p:tgtEl>
                                          <p:spTgt spid="12290">
                                            <p:txEl>
                                              <p:charRg st="105" end="12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0">
                                            <p:txEl>
                                              <p:charRg st="105" end="12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290">
                                            <p:txEl>
                                              <p:charRg st="123" end="158"/>
                                            </p:txEl>
                                          </p:spTgt>
                                        </p:tgtEl>
                                        <p:attrNameLst>
                                          <p:attrName>style.visibility</p:attrName>
                                        </p:attrNameLst>
                                      </p:cBhvr>
                                      <p:to>
                                        <p:strVal val="visible"/>
                                      </p:to>
                                    </p:set>
                                    <p:anim calcmode="lin" valueType="num">
                                      <p:cBhvr additive="base">
                                        <p:cTn id="37" dur="500" fill="hold"/>
                                        <p:tgtEl>
                                          <p:spTgt spid="12290">
                                            <p:txEl>
                                              <p:charRg st="123" end="15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0">
                                            <p:txEl>
                                              <p:charRg st="123" end="15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5" name="内容占位符 2"/>
          <p:cNvSpPr>
            <a:spLocks noGrp="1" noRot="1"/>
          </p:cNvSpPr>
          <p:nvPr>
            <p:ph idx="4294967295"/>
          </p:nvPr>
        </p:nvSpPr>
        <p:spPr>
          <a:xfrm>
            <a:off x="301625" y="1338263"/>
            <a:ext cx="8540750" cy="4760913"/>
          </a:xfrm>
        </p:spPr>
        <p:txBody>
          <a:bodyPr anchor="t"/>
          <a:p>
            <a:pPr marL="342900" marR="0" indent="-34290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3200" b="0" i="0" u="none" strike="noStrike" kern="1200" cap="none" spc="0" normalizeH="0" baseline="0" noProof="1" dirty="0">
                <a:solidFill>
                  <a:schemeClr val="hlink"/>
                </a:solidFill>
                <a:latin typeface="+mn-lt"/>
                <a:ea typeface="+mn-ea"/>
                <a:cs typeface="+mn-cs"/>
              </a:rPr>
              <a:t>   异性交往“度”的把握</a:t>
            </a:r>
            <a:endParaRPr kumimoji="0" lang="zh-CN" altLang="en-US" sz="3200" b="0" i="0" u="none" strike="noStrike" kern="1200" cap="none" spc="0" normalizeH="0" baseline="0" noProof="1" dirty="0">
              <a:solidFill>
                <a:schemeClr val="hlink"/>
              </a:solidFill>
              <a:latin typeface="+mn-lt"/>
              <a:ea typeface="+mn-ea"/>
              <a:cs typeface="+mn-cs"/>
            </a:endParaRPr>
          </a:p>
          <a:p>
            <a:pPr marL="342900" marR="0" indent="-34290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3200" b="0" i="0" u="none" strike="noStrike" kern="1200" cap="none" spc="0" normalizeH="0" baseline="0" noProof="1" dirty="0">
              <a:solidFill>
                <a:schemeClr val="hlink"/>
              </a:solidFill>
              <a:latin typeface="+mn-lt"/>
              <a:ea typeface="+mn-ea"/>
              <a:cs typeface="+mn-cs"/>
            </a:endParaRPr>
          </a:p>
          <a:p>
            <a:pPr marL="0" marR="0" indent="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3200" b="0" i="0" u="none" strike="noStrike" kern="1200" cap="none" spc="0" normalizeH="0" baseline="0" noProof="1" dirty="0">
                <a:solidFill>
                  <a:schemeClr val="hlink"/>
                </a:solidFill>
                <a:latin typeface="+mn-lt"/>
                <a:ea typeface="+mn-ea"/>
                <a:cs typeface="+mn-cs"/>
              </a:rPr>
              <a:t>    防止两种极端现象：</a:t>
            </a:r>
            <a:endParaRPr kumimoji="0" lang="zh-CN" altLang="en-US" sz="3200" b="0" i="0" u="none" strike="noStrike" kern="1200" cap="none" spc="0" normalizeH="0" baseline="0" noProof="1" dirty="0">
              <a:solidFill>
                <a:schemeClr val="hlink"/>
              </a:solidFill>
              <a:latin typeface="+mn-lt"/>
              <a:ea typeface="+mn-ea"/>
              <a:cs typeface="+mn-cs"/>
            </a:endParaRPr>
          </a:p>
          <a:p>
            <a:pPr marL="342900" marR="0" indent="-34290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pPr>
            <a:r>
              <a:rPr kumimoji="0" lang="en-US" altLang="x-none" sz="3200" b="0" i="0" u="none" strike="noStrike" kern="1200" cap="none" spc="0" normalizeH="0" baseline="0" noProof="1" dirty="0">
                <a:latin typeface="+mn-lt"/>
                <a:ea typeface="+mn-ea"/>
                <a:cs typeface="+mn-cs"/>
              </a:rPr>
              <a:t>1</a:t>
            </a:r>
            <a:r>
              <a:rPr kumimoji="0" lang="zh-CN" altLang="en-US" sz="3200" b="0" i="0" u="none" strike="noStrike" kern="1200" cap="none" spc="0" normalizeH="0" baseline="0" noProof="1" dirty="0">
                <a:latin typeface="+mn-lt"/>
                <a:ea typeface="+mn-ea"/>
                <a:cs typeface="+mn-cs"/>
              </a:rPr>
              <a:t>、拒绝交往</a:t>
            </a:r>
            <a:r>
              <a:rPr kumimoji="0" lang="en-US" altLang="x-none" sz="3200" b="0" i="0" u="none" strike="noStrike" kern="1200" cap="none" spc="0" normalizeH="0" baseline="0" noProof="1" dirty="0">
                <a:latin typeface="Arial" panose="020B0604020202020204" pitchFamily="34" charset="0"/>
                <a:ea typeface="+mn-ea"/>
                <a:cs typeface="+mn-cs"/>
              </a:rPr>
              <a:t>——</a:t>
            </a:r>
            <a:r>
              <a:rPr kumimoji="0" lang="zh-CN" altLang="en-US" sz="3200" b="0" i="0" u="none" strike="noStrike" kern="1200" cap="none" spc="0" normalizeH="0" baseline="0" noProof="1" dirty="0">
                <a:latin typeface="+mn-lt"/>
                <a:ea typeface="+mn-ea"/>
                <a:cs typeface="+mn-cs"/>
              </a:rPr>
              <a:t>压抑性情</a:t>
            </a:r>
            <a:endParaRPr kumimoji="0" lang="zh-CN" altLang="en-US" sz="3200" b="0" i="0" u="none" strike="noStrike" kern="1200" cap="none" spc="0" normalizeH="0" baseline="0" noProof="1" dirty="0">
              <a:latin typeface="+mn-lt"/>
              <a:ea typeface="+mn-ea"/>
              <a:cs typeface="+mn-cs"/>
            </a:endParaRPr>
          </a:p>
          <a:p>
            <a:pPr marL="342900" marR="0" indent="-342900" algn="l" defTabSz="914400" rtl="0" eaLnBrk="0" fontAlgn="base" latinLnBrk="1" hangingPunct="0">
              <a:lnSpc>
                <a:spcPct val="100000"/>
              </a:lnSpc>
              <a:spcBef>
                <a:spcPct val="20000"/>
              </a:spcBef>
              <a:spcAft>
                <a:spcPct val="0"/>
              </a:spcAft>
              <a:buClr>
                <a:schemeClr val="hlink"/>
              </a:buClr>
              <a:buSzPct val="75000"/>
              <a:buFont typeface="Wingdings" panose="05000000000000000000" pitchFamily="2" charset="2"/>
              <a:buChar char="v"/>
            </a:pPr>
            <a:endParaRPr kumimoji="0" lang="en-US" altLang="x-none" sz="3200" b="0" i="0" u="none" strike="noStrike" kern="1200" cap="none" spc="0" normalizeH="0" baseline="0" noProof="1" dirty="0">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charRg st="0" end="14"/>
                                            </p:txEl>
                                          </p:spTgt>
                                        </p:tgtEl>
                                        <p:attrNameLst>
                                          <p:attrName>style.visibility</p:attrName>
                                        </p:attrNameLst>
                                      </p:cBhvr>
                                      <p:to>
                                        <p:strVal val="visible"/>
                                      </p:to>
                                    </p:set>
                                    <p:anim calcmode="lin" valueType="num">
                                      <p:cBhvr additive="base">
                                        <p:cTn id="7" dur="500" fill="hold"/>
                                        <p:tgtEl>
                                          <p:spTgt spid="13315">
                                            <p:txEl>
                                              <p:charRg st="0"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charRg st="0" end="1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charRg st="15" end="29"/>
                                            </p:txEl>
                                          </p:spTgt>
                                        </p:tgtEl>
                                        <p:attrNameLst>
                                          <p:attrName>style.visibility</p:attrName>
                                        </p:attrNameLst>
                                      </p:cBhvr>
                                      <p:to>
                                        <p:strVal val="visible"/>
                                      </p:to>
                                    </p:set>
                                    <p:anim calcmode="lin" valueType="num">
                                      <p:cBhvr additive="base">
                                        <p:cTn id="13" dur="500" fill="hold"/>
                                        <p:tgtEl>
                                          <p:spTgt spid="13315">
                                            <p:txEl>
                                              <p:charRg st="15" end="2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charRg st="15" end="2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charRg st="29" end="42"/>
                                            </p:txEl>
                                          </p:spTgt>
                                        </p:tgtEl>
                                        <p:attrNameLst>
                                          <p:attrName>style.visibility</p:attrName>
                                        </p:attrNameLst>
                                      </p:cBhvr>
                                      <p:to>
                                        <p:strVal val="visible"/>
                                      </p:to>
                                    </p:set>
                                    <p:anim calcmode="lin" valueType="num">
                                      <p:cBhvr additive="base">
                                        <p:cTn id="19" dur="500" fill="hold"/>
                                        <p:tgtEl>
                                          <p:spTgt spid="13315">
                                            <p:txEl>
                                              <p:charRg st="29" end="4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charRg st="29" end="4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诗情画意">
  <a:themeElements>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
        <a:dk1>
          <a:srgbClr val="005FBE"/>
        </a:dk1>
        <a:lt1>
          <a:srgbClr val="FFFFDD"/>
        </a:lt1>
        <a:dk2>
          <a:srgbClr val="2C5884"/>
        </a:dk2>
        <a:lt2>
          <a:srgbClr val="C0C0C0"/>
        </a:lt2>
        <a:accent1>
          <a:srgbClr val="E9F7FF"/>
        </a:accent1>
        <a:accent2>
          <a:srgbClr val="F89400"/>
        </a:accent2>
        <a:accent3>
          <a:srgbClr val="FFFFEB"/>
        </a:accent3>
        <a:accent4>
          <a:srgbClr val="0051A3"/>
        </a:accent4>
        <a:accent5>
          <a:srgbClr val="F2FAFF"/>
        </a:accent5>
        <a:accent6>
          <a:srgbClr val="DE84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
        <a:dk1>
          <a:srgbClr val="5D5D8B"/>
        </a:dk1>
        <a:lt1>
          <a:srgbClr val="DAEADE"/>
        </a:lt1>
        <a:dk2>
          <a:srgbClr val="A25269"/>
        </a:dk2>
        <a:lt2>
          <a:srgbClr val="C0C0C0"/>
        </a:lt2>
        <a:accent1>
          <a:srgbClr val="FFFFDD"/>
        </a:accent1>
        <a:accent2>
          <a:srgbClr val="3399FF"/>
        </a:accent2>
        <a:accent3>
          <a:srgbClr val="E9F2EB"/>
        </a:accent3>
        <a:accent4>
          <a:srgbClr val="4F4F77"/>
        </a:accent4>
        <a:accent5>
          <a:srgbClr val="FFFFEB"/>
        </a:accent5>
        <a:accent6>
          <a:srgbClr val="2D89E5"/>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
        <a:dk1>
          <a:srgbClr val="006666"/>
        </a:dk1>
        <a:lt1>
          <a:srgbClr val="CCECFF"/>
        </a:lt1>
        <a:dk2>
          <a:srgbClr val="336699"/>
        </a:dk2>
        <a:lt2>
          <a:srgbClr val="C0C0C0"/>
        </a:lt2>
        <a:accent1>
          <a:srgbClr val="FFFFCC"/>
        </a:accent1>
        <a:accent2>
          <a:srgbClr val="FF6600"/>
        </a:accent2>
        <a:accent3>
          <a:srgbClr val="E2F4FF"/>
        </a:accent3>
        <a:accent4>
          <a:srgbClr val="005757"/>
        </a:accent4>
        <a:accent5>
          <a:srgbClr val="FFFFE2"/>
        </a:accent5>
        <a:accent6>
          <a:srgbClr val="E55B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
        <a:dk1>
          <a:srgbClr val="0033CC"/>
        </a:dk1>
        <a:lt1>
          <a:srgbClr val="FFE9E9"/>
        </a:lt1>
        <a:dk2>
          <a:srgbClr val="000000"/>
        </a:dk2>
        <a:lt2>
          <a:srgbClr val="C0C0C0"/>
        </a:lt2>
        <a:accent1>
          <a:srgbClr val="D5E5DB"/>
        </a:accent1>
        <a:accent2>
          <a:srgbClr val="3366FF"/>
        </a:accent2>
        <a:accent3>
          <a:srgbClr val="FFF2F2"/>
        </a:accent3>
        <a:accent4>
          <a:srgbClr val="002AAF"/>
        </a:accent4>
        <a:accent5>
          <a:srgbClr val="E6EFEA"/>
        </a:accent5>
        <a:accent6>
          <a:srgbClr val="2D5BE5"/>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
        <a:dk1>
          <a:srgbClr val="336699"/>
        </a:dk1>
        <a:lt1>
          <a:srgbClr val="F4E9E0"/>
        </a:lt1>
        <a:dk2>
          <a:srgbClr val="DC5900"/>
        </a:dk2>
        <a:lt2>
          <a:srgbClr val="C0C0C0"/>
        </a:lt2>
        <a:accent1>
          <a:srgbClr val="E4E4E4"/>
        </a:accent1>
        <a:accent2>
          <a:srgbClr val="3399FF"/>
        </a:accent2>
        <a:accent3>
          <a:srgbClr val="F8F2ED"/>
        </a:accent3>
        <a:accent4>
          <a:srgbClr val="2A5783"/>
        </a:accent4>
        <a:accent5>
          <a:srgbClr val="EFEFEF"/>
        </a:accent5>
        <a:accent6>
          <a:srgbClr val="2D89E5"/>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
        <a:dk1>
          <a:srgbClr val="CC3300"/>
        </a:dk1>
        <a:lt1>
          <a:srgbClr val="E5E5FF"/>
        </a:lt1>
        <a:dk2>
          <a:srgbClr val="565680"/>
        </a:dk2>
        <a:lt2>
          <a:srgbClr val="C0C0C0"/>
        </a:lt2>
        <a:accent1>
          <a:srgbClr val="E6E4EC"/>
        </a:accent1>
        <a:accent2>
          <a:srgbClr val="0066CC"/>
        </a:accent2>
        <a:accent3>
          <a:srgbClr val="EFEFFF"/>
        </a:accent3>
        <a:accent4>
          <a:srgbClr val="AF2A00"/>
        </a:accent4>
        <a:accent5>
          <a:srgbClr val="F0EFF4"/>
        </a:accent5>
        <a:accent6>
          <a:srgbClr val="005BB7"/>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
        <a:dk1>
          <a:srgbClr val="000099"/>
        </a:dk1>
        <a:lt1>
          <a:srgbClr val="FFE2C5"/>
        </a:lt1>
        <a:dk2>
          <a:srgbClr val="007D7A"/>
        </a:dk2>
        <a:lt2>
          <a:srgbClr val="C0C0C0"/>
        </a:lt2>
        <a:accent1>
          <a:srgbClr val="EAEAEA"/>
        </a:accent1>
        <a:accent2>
          <a:srgbClr val="B26EB4"/>
        </a:accent2>
        <a:accent3>
          <a:srgbClr val="FFEEDE"/>
        </a:accent3>
        <a:accent4>
          <a:srgbClr val="000083"/>
        </a:accent4>
        <a:accent5>
          <a:srgbClr val="F2F2F2"/>
        </a:accent5>
        <a:accent6>
          <a:srgbClr val="9F62A1"/>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诗情画意">
  <a:themeElements>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
        <a:dk1>
          <a:srgbClr val="005FBE"/>
        </a:dk1>
        <a:lt1>
          <a:srgbClr val="FFFFDD"/>
        </a:lt1>
        <a:dk2>
          <a:srgbClr val="2C5884"/>
        </a:dk2>
        <a:lt2>
          <a:srgbClr val="C0C0C0"/>
        </a:lt2>
        <a:accent1>
          <a:srgbClr val="E9F7FF"/>
        </a:accent1>
        <a:accent2>
          <a:srgbClr val="F89400"/>
        </a:accent2>
        <a:accent3>
          <a:srgbClr val="FFFFEB"/>
        </a:accent3>
        <a:accent4>
          <a:srgbClr val="0051A3"/>
        </a:accent4>
        <a:accent5>
          <a:srgbClr val="F2FAFF"/>
        </a:accent5>
        <a:accent6>
          <a:srgbClr val="DE84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
        <a:dk1>
          <a:srgbClr val="5D5D8B"/>
        </a:dk1>
        <a:lt1>
          <a:srgbClr val="DAEADE"/>
        </a:lt1>
        <a:dk2>
          <a:srgbClr val="A25269"/>
        </a:dk2>
        <a:lt2>
          <a:srgbClr val="C0C0C0"/>
        </a:lt2>
        <a:accent1>
          <a:srgbClr val="FFFFDD"/>
        </a:accent1>
        <a:accent2>
          <a:srgbClr val="3399FF"/>
        </a:accent2>
        <a:accent3>
          <a:srgbClr val="E9F2EB"/>
        </a:accent3>
        <a:accent4>
          <a:srgbClr val="4F4F77"/>
        </a:accent4>
        <a:accent5>
          <a:srgbClr val="FFFFEB"/>
        </a:accent5>
        <a:accent6>
          <a:srgbClr val="2D89E5"/>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
        <a:dk1>
          <a:srgbClr val="006666"/>
        </a:dk1>
        <a:lt1>
          <a:srgbClr val="CCECFF"/>
        </a:lt1>
        <a:dk2>
          <a:srgbClr val="336699"/>
        </a:dk2>
        <a:lt2>
          <a:srgbClr val="C0C0C0"/>
        </a:lt2>
        <a:accent1>
          <a:srgbClr val="FFFFCC"/>
        </a:accent1>
        <a:accent2>
          <a:srgbClr val="FF6600"/>
        </a:accent2>
        <a:accent3>
          <a:srgbClr val="E2F4FF"/>
        </a:accent3>
        <a:accent4>
          <a:srgbClr val="005757"/>
        </a:accent4>
        <a:accent5>
          <a:srgbClr val="FFFFE2"/>
        </a:accent5>
        <a:accent6>
          <a:srgbClr val="E55B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
        <a:dk1>
          <a:srgbClr val="0033CC"/>
        </a:dk1>
        <a:lt1>
          <a:srgbClr val="FFE9E9"/>
        </a:lt1>
        <a:dk2>
          <a:srgbClr val="000000"/>
        </a:dk2>
        <a:lt2>
          <a:srgbClr val="C0C0C0"/>
        </a:lt2>
        <a:accent1>
          <a:srgbClr val="D5E5DB"/>
        </a:accent1>
        <a:accent2>
          <a:srgbClr val="3366FF"/>
        </a:accent2>
        <a:accent3>
          <a:srgbClr val="FFF2F2"/>
        </a:accent3>
        <a:accent4>
          <a:srgbClr val="002AAF"/>
        </a:accent4>
        <a:accent5>
          <a:srgbClr val="E6EFEA"/>
        </a:accent5>
        <a:accent6>
          <a:srgbClr val="2D5BE5"/>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
        <a:dk1>
          <a:srgbClr val="336699"/>
        </a:dk1>
        <a:lt1>
          <a:srgbClr val="F4E9E0"/>
        </a:lt1>
        <a:dk2>
          <a:srgbClr val="DC5900"/>
        </a:dk2>
        <a:lt2>
          <a:srgbClr val="C0C0C0"/>
        </a:lt2>
        <a:accent1>
          <a:srgbClr val="E4E4E4"/>
        </a:accent1>
        <a:accent2>
          <a:srgbClr val="3399FF"/>
        </a:accent2>
        <a:accent3>
          <a:srgbClr val="F8F2ED"/>
        </a:accent3>
        <a:accent4>
          <a:srgbClr val="2A5783"/>
        </a:accent4>
        <a:accent5>
          <a:srgbClr val="EFEFEF"/>
        </a:accent5>
        <a:accent6>
          <a:srgbClr val="2D89E5"/>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
        <a:dk1>
          <a:srgbClr val="CC3300"/>
        </a:dk1>
        <a:lt1>
          <a:srgbClr val="E5E5FF"/>
        </a:lt1>
        <a:dk2>
          <a:srgbClr val="565680"/>
        </a:dk2>
        <a:lt2>
          <a:srgbClr val="C0C0C0"/>
        </a:lt2>
        <a:accent1>
          <a:srgbClr val="E6E4EC"/>
        </a:accent1>
        <a:accent2>
          <a:srgbClr val="0066CC"/>
        </a:accent2>
        <a:accent3>
          <a:srgbClr val="EFEFFF"/>
        </a:accent3>
        <a:accent4>
          <a:srgbClr val="AF2A00"/>
        </a:accent4>
        <a:accent5>
          <a:srgbClr val="F0EFF4"/>
        </a:accent5>
        <a:accent6>
          <a:srgbClr val="005BB7"/>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
        <a:dk1>
          <a:srgbClr val="000099"/>
        </a:dk1>
        <a:lt1>
          <a:srgbClr val="FFE2C5"/>
        </a:lt1>
        <a:dk2>
          <a:srgbClr val="007D7A"/>
        </a:dk2>
        <a:lt2>
          <a:srgbClr val="C0C0C0"/>
        </a:lt2>
        <a:accent1>
          <a:srgbClr val="EAEAEA"/>
        </a:accent1>
        <a:accent2>
          <a:srgbClr val="B26EB4"/>
        </a:accent2>
        <a:accent3>
          <a:srgbClr val="FFEEDE"/>
        </a:accent3>
        <a:accent4>
          <a:srgbClr val="000083"/>
        </a:accent4>
        <a:accent5>
          <a:srgbClr val="F2F2F2"/>
        </a:accent5>
        <a:accent6>
          <a:srgbClr val="9F62A1"/>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诗情画意">
  <a:themeElements>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
        <a:dk1>
          <a:srgbClr val="005FBE"/>
        </a:dk1>
        <a:lt1>
          <a:srgbClr val="FFFFDD"/>
        </a:lt1>
        <a:dk2>
          <a:srgbClr val="2C5884"/>
        </a:dk2>
        <a:lt2>
          <a:srgbClr val="C0C0C0"/>
        </a:lt2>
        <a:accent1>
          <a:srgbClr val="E9F7FF"/>
        </a:accent1>
        <a:accent2>
          <a:srgbClr val="F89400"/>
        </a:accent2>
        <a:accent3>
          <a:srgbClr val="FFFFEB"/>
        </a:accent3>
        <a:accent4>
          <a:srgbClr val="0051A3"/>
        </a:accent4>
        <a:accent5>
          <a:srgbClr val="F2FAFF"/>
        </a:accent5>
        <a:accent6>
          <a:srgbClr val="DE84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
        <a:dk1>
          <a:srgbClr val="5D5D8B"/>
        </a:dk1>
        <a:lt1>
          <a:srgbClr val="DAEADE"/>
        </a:lt1>
        <a:dk2>
          <a:srgbClr val="A25269"/>
        </a:dk2>
        <a:lt2>
          <a:srgbClr val="C0C0C0"/>
        </a:lt2>
        <a:accent1>
          <a:srgbClr val="FFFFDD"/>
        </a:accent1>
        <a:accent2>
          <a:srgbClr val="3399FF"/>
        </a:accent2>
        <a:accent3>
          <a:srgbClr val="E9F2EB"/>
        </a:accent3>
        <a:accent4>
          <a:srgbClr val="4F4F77"/>
        </a:accent4>
        <a:accent5>
          <a:srgbClr val="FFFFEB"/>
        </a:accent5>
        <a:accent6>
          <a:srgbClr val="2D89E5"/>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
        <a:dk1>
          <a:srgbClr val="006666"/>
        </a:dk1>
        <a:lt1>
          <a:srgbClr val="CCECFF"/>
        </a:lt1>
        <a:dk2>
          <a:srgbClr val="336699"/>
        </a:dk2>
        <a:lt2>
          <a:srgbClr val="C0C0C0"/>
        </a:lt2>
        <a:accent1>
          <a:srgbClr val="FFFFCC"/>
        </a:accent1>
        <a:accent2>
          <a:srgbClr val="FF6600"/>
        </a:accent2>
        <a:accent3>
          <a:srgbClr val="E2F4FF"/>
        </a:accent3>
        <a:accent4>
          <a:srgbClr val="005757"/>
        </a:accent4>
        <a:accent5>
          <a:srgbClr val="FFFFE2"/>
        </a:accent5>
        <a:accent6>
          <a:srgbClr val="E55B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
        <a:dk1>
          <a:srgbClr val="0033CC"/>
        </a:dk1>
        <a:lt1>
          <a:srgbClr val="FFE9E9"/>
        </a:lt1>
        <a:dk2>
          <a:srgbClr val="000000"/>
        </a:dk2>
        <a:lt2>
          <a:srgbClr val="C0C0C0"/>
        </a:lt2>
        <a:accent1>
          <a:srgbClr val="D5E5DB"/>
        </a:accent1>
        <a:accent2>
          <a:srgbClr val="3366FF"/>
        </a:accent2>
        <a:accent3>
          <a:srgbClr val="FFF2F2"/>
        </a:accent3>
        <a:accent4>
          <a:srgbClr val="002AAF"/>
        </a:accent4>
        <a:accent5>
          <a:srgbClr val="E6EFEA"/>
        </a:accent5>
        <a:accent6>
          <a:srgbClr val="2D5BE5"/>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
        <a:dk1>
          <a:srgbClr val="336699"/>
        </a:dk1>
        <a:lt1>
          <a:srgbClr val="F4E9E0"/>
        </a:lt1>
        <a:dk2>
          <a:srgbClr val="DC5900"/>
        </a:dk2>
        <a:lt2>
          <a:srgbClr val="C0C0C0"/>
        </a:lt2>
        <a:accent1>
          <a:srgbClr val="E4E4E4"/>
        </a:accent1>
        <a:accent2>
          <a:srgbClr val="3399FF"/>
        </a:accent2>
        <a:accent3>
          <a:srgbClr val="F8F2ED"/>
        </a:accent3>
        <a:accent4>
          <a:srgbClr val="2A5783"/>
        </a:accent4>
        <a:accent5>
          <a:srgbClr val="EFEFEF"/>
        </a:accent5>
        <a:accent6>
          <a:srgbClr val="2D89E5"/>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
        <a:dk1>
          <a:srgbClr val="CC3300"/>
        </a:dk1>
        <a:lt1>
          <a:srgbClr val="E5E5FF"/>
        </a:lt1>
        <a:dk2>
          <a:srgbClr val="565680"/>
        </a:dk2>
        <a:lt2>
          <a:srgbClr val="C0C0C0"/>
        </a:lt2>
        <a:accent1>
          <a:srgbClr val="E6E4EC"/>
        </a:accent1>
        <a:accent2>
          <a:srgbClr val="0066CC"/>
        </a:accent2>
        <a:accent3>
          <a:srgbClr val="EFEFFF"/>
        </a:accent3>
        <a:accent4>
          <a:srgbClr val="AF2A00"/>
        </a:accent4>
        <a:accent5>
          <a:srgbClr val="F0EFF4"/>
        </a:accent5>
        <a:accent6>
          <a:srgbClr val="005BB7"/>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
        <a:dk1>
          <a:srgbClr val="000099"/>
        </a:dk1>
        <a:lt1>
          <a:srgbClr val="FFE2C5"/>
        </a:lt1>
        <a:dk2>
          <a:srgbClr val="007D7A"/>
        </a:dk2>
        <a:lt2>
          <a:srgbClr val="C0C0C0"/>
        </a:lt2>
        <a:accent1>
          <a:srgbClr val="EAEAEA"/>
        </a:accent1>
        <a:accent2>
          <a:srgbClr val="B26EB4"/>
        </a:accent2>
        <a:accent3>
          <a:srgbClr val="FFEEDE"/>
        </a:accent3>
        <a:accent4>
          <a:srgbClr val="000083"/>
        </a:accent4>
        <a:accent5>
          <a:srgbClr val="F2F2F2"/>
        </a:accent5>
        <a:accent6>
          <a:srgbClr val="9F62A1"/>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CDESIGNL</Template>
  <TotalTime>0</TotalTime>
  <Words>2709</Words>
  <Application>WPS 演示</Application>
  <PresentationFormat>在屏幕上显示</PresentationFormat>
  <Paragraphs>168</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23</vt:i4>
      </vt:variant>
    </vt:vector>
  </HeadingPairs>
  <TitlesOfParts>
    <vt:vector size="34" baseType="lpstr">
      <vt:lpstr>Arial</vt:lpstr>
      <vt:lpstr>宋体</vt:lpstr>
      <vt:lpstr>Wingdings</vt:lpstr>
      <vt:lpstr>Calibri</vt:lpstr>
      <vt:lpstr>楷体_GB2312</vt:lpstr>
      <vt:lpstr>微软雅黑</vt:lpstr>
      <vt:lpstr>Arial Unicode MS</vt:lpstr>
      <vt:lpstr>新宋体</vt:lpstr>
      <vt:lpstr>诗情画意</vt:lpstr>
      <vt:lpstr>1_诗情画意</vt:lpstr>
      <vt:lpstr>2_诗情画意</vt:lpstr>
      <vt:lpstr>第十二课   异性交往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异性交往“度”的把握</vt:lpstr>
      <vt:lpstr>PowerPoint 演示文稿</vt:lpstr>
      <vt:lpstr>PowerPoint 演示文稿</vt:lpstr>
      <vt:lpstr>PowerPoint 演示文稿</vt:lpstr>
      <vt:lpstr>PowerPoint 演示文稿</vt:lpstr>
      <vt:lpstr>早恋的</vt:lpstr>
      <vt:lpstr>老师寄语</vt:lpstr>
      <vt:lpstr>PowerPoint 演示文稿</vt:lpstr>
      <vt:lpstr>PowerPoint 演示文稿</vt:lpstr>
      <vt:lpstr>PowerPoint 演示文稿</vt:lpstr>
      <vt:lpstr>早开花的苹果树</vt:lpstr>
      <vt:lpstr>寄语同学们</vt:lpstr>
    </vt:vector>
  </TitlesOfParts>
  <Company>Micosoft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认识自我  超越自我</dc:title>
  <dc:creator>China User</dc:creator>
  <cp:lastModifiedBy>Administrator</cp:lastModifiedBy>
  <cp:revision>72</cp:revision>
  <dcterms:created xsi:type="dcterms:W3CDTF">2018-03-29T08:39:00Z</dcterms:created>
  <dcterms:modified xsi:type="dcterms:W3CDTF">2022-03-31T07:50:41Z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E890DB16C3CF4A07B5F8E34772E431C2</vt:lpwstr>
  </property>
</Properties>
</file>