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392" r:id="rId5"/>
    <p:sldId id="260" r:id="rId6"/>
    <p:sldId id="262" r:id="rId7"/>
    <p:sldId id="374" r:id="rId8"/>
    <p:sldId id="411" r:id="rId9"/>
    <p:sldId id="410" r:id="rId10"/>
    <p:sldId id="413" r:id="rId11"/>
    <p:sldId id="414" r:id="rId12"/>
    <p:sldId id="375" r:id="rId13"/>
    <p:sldId id="377" r:id="rId14"/>
    <p:sldId id="380" r:id="rId15"/>
    <p:sldId id="382" r:id="rId16"/>
    <p:sldId id="381" r:id="rId17"/>
    <p:sldId id="384" r:id="rId18"/>
    <p:sldId id="427" r:id="rId19"/>
    <p:sldId id="428" r:id="rId20"/>
    <p:sldId id="429" r:id="rId21"/>
    <p:sldId id="430" r:id="rId22"/>
    <p:sldId id="431" r:id="rId23"/>
    <p:sldId id="432" r:id="rId24"/>
    <p:sldId id="360" r:id="rId25"/>
    <p:sldId id="450" r:id="rId26"/>
    <p:sldId id="439" r:id="rId27"/>
    <p:sldId id="373" r:id="rId28"/>
    <p:sldId id="440" r:id="rId29"/>
    <p:sldId id="441" r:id="rId30"/>
    <p:sldId id="372" r:id="rId31"/>
    <p:sldId id="442" r:id="rId32"/>
    <p:sldId id="446" r:id="rId33"/>
    <p:sldId id="453" r:id="rId34"/>
    <p:sldId id="456" r:id="rId35"/>
    <p:sldId id="459" r:id="rId36"/>
    <p:sldId id="460" r:id="rId37"/>
    <p:sldId id="447" r:id="rId38"/>
    <p:sldId id="452" r:id="rId39"/>
    <p:sldId id="455" r:id="rId40"/>
    <p:sldId id="467" r:id="rId41"/>
    <p:sldId id="468" r:id="rId42"/>
    <p:sldId id="469" r:id="rId43"/>
    <p:sldId id="470" r:id="rId44"/>
    <p:sldId id="471" r:id="rId45"/>
    <p:sldId id="472" r:id="rId46"/>
    <p:sldId id="376" r:id="rId47"/>
    <p:sldId id="477" r:id="rId48"/>
    <p:sldId id="474" r:id="rId49"/>
    <p:sldId id="478" r:id="rId50"/>
  </p:sldIdLst>
  <p:sldSz cx="12192000" cy="6858000"/>
  <p:notesSz cx="6858000" cy="9144000"/>
  <p:custDataLst>
    <p:tags r:id="rId5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a Vida Villanueva" initials="M" lastIdx="0" clrIdx="0"/>
  <p:cmAuthor id="2" name="1206988966@qq.com" initials="1" lastIdx="0" clrIdx="2"/>
  <p:cmAuthor id="3" name="幸全" initials="幸" lastIdx="1" clrIdx="0"/>
  <p:cmAuthor id="4" name="姜伟光" initials="姜" lastIdx="0" clrIdx="0"/>
  <p:cmAuthor id="5" name="作者" initials="作" lastIdx="0" clrIdx="1"/>
  <p:cmAuthor id="6" name="lenovo" initials="l" lastIdx="0" clrIdx="0"/>
  <p:cmAuthor id="7" name="pc" initials="p" lastIdx="0" clrIdx="0"/>
  <p:cmAuthor id="8" name="kingsoft" initials="k" lastIdx="0" clrIdx="0"/>
  <p:cmAuthor id="9" name="xiaoxuan Zeng" initials="x" lastIdx="0" clrIdx="0"/>
  <p:cmAuthor id="10" name="宋洁然" initials="宋" lastIdx="0" clrIdx="1"/>
  <p:cmAuthor id="11" name="ming qiu" initials="m" lastIdx="0" clrIdx="1"/>
  <p:cmAuthor id="12" name="Lenovo" initials="L" lastIdx="1" clrIdx="9"/>
  <p:cmAuthor id="13" name="12279" initials="1" lastIdx="1" clrIdx="11"/>
  <p:cmAuthor id="14" name="xtzj" initials="x" lastIdx="0" clrIdx="0"/>
  <p:cmAuthor id="15" name="PPTer_Tang" initials="P" lastIdx="0" clrIdx="0"/>
  <p:cmAuthor id="16" name="viola_yang" initials="v" lastIdx="0" clrIdx="0"/>
  <p:cmAuthor id="17" name="志龙 姜" initials="志" lastIdx="0" clrIdx="0"/>
  <p:cmAuthor id="18" name="SHMILY" initials="S" lastIdx="0" clrIdx="0"/>
  <p:cmAuthor id="19" name="Tracy Chen" initials="T" lastIdx="0" clrIdx="0"/>
  <p:cmAuthor id="20" name="dongwc0205" initials="d" lastIdx="0" clrIdx="15"/>
  <p:cmAuthor id="21" name="Hi_ Young" initials="H" lastIdx="0" clrIdx="0"/>
  <p:cmAuthor id="22" name="pangyt" initials="p" lastIdx="0" clrIdx="0"/>
  <p:cmAuthor id="23" name="easonyoun" initials="e" lastIdx="0" clrIdx="0"/>
  <p:cmAuthor id="24" name="zhouyangfan" initials="z" lastIdx="0" clrIdx="0"/>
  <p:cmAuthor id="25" name="tplife" initials="t" lastIdx="0" clrIdx="0"/>
  <p:cmAuthor id="26" name="??" initials="?" lastIdx="0" clrIdx="0"/>
  <p:cmAuthor id="0" name="Administrator" initials="A" lastIdx="0" clrIdx="0"/>
  <p:cmAuthor id="28" name="何 龙" initials="何" lastIdx="0" clrIdx="25"/>
  <p:cmAuthor id="2001" name="骆倩怡_Znauj26B" initials="authorId_382814100"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gs" Target="tags/tag221.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
        <p:nvSpPr>
          <p:cNvPr id="4" name="灯片编号占位符 3"/>
          <p:cNvSpPr>
            <a:spLocks noGrp="1"/>
          </p:cNvSpPr>
          <p:nvPr>
            <p:ph type="sldNum" sz="quarter" idx="5"/>
          </p:nvPr>
        </p:nvSpPr>
        <p:spPr/>
        <p:txBody>
          <a:bodyPr/>
          <a:lstStyle/>
          <a:p>
            <a:fld id="{2B735503-9D21-443F-BC18-5459550EB72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幻灯片图像占位符 1"/>
          <p:cNvSpPr>
            <a:spLocks noGrp="1" noRot="1" noChangeAspect="1"/>
          </p:cNvSpPr>
          <p:nvPr>
            <p:ph type="sldImg"/>
          </p:nvPr>
        </p:nvSpPr>
        <p:spPr/>
      </p:sp>
      <p:sp>
        <p:nvSpPr>
          <p:cNvPr id="83970" name="备注占位符 2"/>
          <p:cNvSpPr>
            <a:spLocks noGrp="1"/>
          </p:cNvSpPr>
          <p:nvPr>
            <p:ph type="body"/>
          </p:nvPr>
        </p:nvSpPr>
        <p:spPr/>
        <p:txBody>
          <a:bodyPr lIns="91440" tIns="45720" rIns="91440" bIns="45720" anchor="t" anchorCtr="0"/>
          <a:p>
            <a:pPr lvl="0"/>
            <a:endParaRPr lang="zh-CN" altLang="en-US" dirty="0"/>
          </a:p>
        </p:txBody>
      </p:sp>
      <p:sp>
        <p:nvSpPr>
          <p:cNvPr id="4" name="灯片编号占位符 3"/>
          <p:cNvSpPr>
            <a:spLocks noGrp="1"/>
          </p:cNvSpPr>
          <p:nvPr>
            <p:ph type="sldNum" sz="quarter" idx="5"/>
          </p:nvPr>
        </p:nvSpPr>
        <p:spPr/>
        <p:txBody>
          <a:bodyPr lIns="91440" tIns="45720" rIns="91440" bIns="45720" rtlCol="0" anchor="b"/>
          <a:lstStyle/>
          <a:p>
            <a:pPr marL="0" marR="0" lvl="0" indent="0" algn="r" defTabSz="457200" rtl="0" eaLnBrk="1" fontAlgn="auto" latinLnBrk="0" hangingPunct="1">
              <a:lnSpc>
                <a:spcPct val="100000"/>
              </a:lnSpc>
              <a:spcBef>
                <a:spcPts val="0"/>
              </a:spcBef>
              <a:spcAft>
                <a:spcPts val="0"/>
              </a:spcAft>
              <a:buClrTx/>
              <a:buSzTx/>
              <a:buFontTx/>
              <a:buNone/>
              <a:defRPr/>
            </a:pPr>
            <a:fld id="{3EAAC554-C33F-4C55-BC85-1932822F9E73}" type="slidenum">
              <a:rPr kumimoji="0" lang="zh-CN" altLang="en-US" sz="1200" b="0" i="0" u="none" strike="noStrike" kern="1200" cap="none" spc="0" normalizeH="0" baseline="0" noProof="0" smtClean="0">
                <a:ln>
                  <a:noFill/>
                </a:ln>
                <a:solidFill>
                  <a:prstClr val="black"/>
                </a:solidFill>
                <a:effectLst/>
                <a:uLnTx/>
                <a:uFillTx/>
                <a:latin typeface="思源黑体 CN Normal" charset="-122"/>
                <a:ea typeface="思源黑体 CN Normal" charset="-122"/>
                <a:cs typeface="+mn-cs"/>
              </a:rPr>
            </a:fld>
            <a:endParaRPr kumimoji="0" lang="zh-CN" altLang="en-US" sz="1200" b="0" i="0" u="none" strike="noStrike" kern="1200" cap="none" spc="0" normalizeH="0" baseline="0" noProof="0">
              <a:ln>
                <a:noFill/>
              </a:ln>
              <a:solidFill>
                <a:prstClr val="black"/>
              </a:solidFill>
              <a:effectLst/>
              <a:uLnTx/>
              <a:uFillTx/>
              <a:latin typeface="思源黑体 CN Normal" charset="-122"/>
              <a:ea typeface="思源黑体 CN Normal"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5" name="幻灯片图像占位符 1"/>
          <p:cNvSpPr>
            <a:spLocks noGrp="1" noRot="1" noChangeAspect="1" noTextEdit="1"/>
          </p:cNvSpPr>
          <p:nvPr>
            <p:ph type="sldImg"/>
            <p:custDataLst>
              <p:tags r:id="rId3"/>
            </p:custDataLst>
          </p:nvPr>
        </p:nvSpPr>
        <p:spPr/>
      </p:sp>
      <p:sp>
        <p:nvSpPr>
          <p:cNvPr id="3" name="备注占位符 2"/>
          <p:cNvSpPr>
            <a:spLocks noGrp="1"/>
          </p:cNvSpPr>
          <p:nvPr>
            <p:ph type="body" idx="1"/>
            <p:custDataLst>
              <p:tags r:id="rId4"/>
            </p:custDataLst>
          </p:nvPr>
        </p:nvSpPr>
        <p:spPr/>
        <p:txBody>
          <a:bodyPr lIns="91440" tIns="45720" rIns="91440" bIns="45720" rtlCol="0" anchor="t" anchorCtr="0"/>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246787" name="灯片编号占位符 3"/>
          <p:cNvSpPr txBox="1">
            <a:spLocks noGrp="1"/>
          </p:cNvSpPr>
          <p:nvPr>
            <p:custDataLst>
              <p:tags r:id="rId5"/>
            </p:custDataLst>
          </p:nvPr>
        </p:nvSpPr>
        <p:spPr>
          <a:xfrm>
            <a:off x="3884613" y="8685213"/>
            <a:ext cx="2971800" cy="458787"/>
          </a:xfrm>
          <a:prstGeom prst="rect">
            <a:avLst/>
          </a:prstGeom>
          <a:noFill/>
          <a:ln w="9525">
            <a:noFill/>
          </a:ln>
        </p:spPr>
        <p:txBody>
          <a:bodyPr anchor="b" anchorCtr="0"/>
          <a:p>
            <a:pPr lvl="0" algn="r"/>
            <a:fld id="{9A0DB2DC-4C9A-4742-B13C-FB6460FD3503}" type="slidenum">
              <a:rPr lang="zh-CN" altLang="en-US" sz="1200">
                <a:latin typeface="Calibri" panose="020F0502020204030204" charset="0"/>
                <a:ea typeface="宋体" panose="02010600030101010101" pitchFamily="2" charset="-122"/>
              </a:rPr>
            </a:fld>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endParaRPr lang="en-US" altLang="en-US" u="sng">
              <a:solidFill>
                <a:srgbClr val="FF0000"/>
              </a:solidFill>
              <a:latin typeface="黑体" panose="02010609060101010101" pitchFamily="49" charset="-122"/>
              <a:ea typeface="黑体" panose="02010609060101010101" pitchFamily="49" charset="-122"/>
            </a:endParaRPr>
          </a:p>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r>
              <a:rPr lang="zh-CN" altLang="en-US"/>
              <a:t>“一条线”外交战略，即从中国、日本经巴基斯坦、伊朗、土耳其到欧洲再到美国这一条线上的国家联合抗苏，形成国际反霸统一战线。</a:t>
            </a:r>
            <a:endParaRPr lang="zh-CN" altLang="en-US"/>
          </a:p>
          <a:p>
            <a:r>
              <a:rPr lang="zh-CN" altLang="en-US"/>
              <a:t>“一大片”指“一条线”周围的国家，其目的是团结“一条线”和“一大片”的所有国家，共同对付苏联的扩张势头。</a:t>
            </a:r>
            <a:endParaRPr lang="zh-CN" altLang="en-US"/>
          </a:p>
          <a:p>
            <a:r>
              <a:rPr lang="zh-CN" altLang="en-US"/>
              <a:t>20世纪70年代中国实施“一条线、一大片”的外交战略。1973年2月17日，毛泽东在会见美国总统特使基辛格时明确提出“一条线”外交战略。毛泽东说道：“我说要搞一条横线，就是纬度，美国、日本、中国、巴基斯坦、伊朗、土耳其、欧洲。”</a:t>
            </a:r>
            <a:endParaRPr lang="zh-CN" altLang="en-US"/>
          </a:p>
          <a:p>
            <a:r>
              <a:rPr lang="zh-CN" altLang="en-US"/>
              <a:t>1974年1月5日，毛泽东在会见日本外务大臣太平正芳时又提出“一大片”的构想。</a:t>
            </a:r>
            <a:endParaRPr lang="zh-CN" altLang="en-US"/>
          </a:p>
          <a:p>
            <a:endParaRPr lang="zh-CN" altLang="en-US"/>
          </a:p>
          <a:p>
            <a:r>
              <a:rPr lang="zh-CN" altLang="en-US"/>
              <a:t>“一条线、一大片”战略内容之一是，为抵抗苏联对中国的严重威胁，中国撇开与美国在社会制度和意识形态方面的分歧，联合以美国为首的西方国家共同遏制苏联的全球霸权主义行径。</a:t>
            </a:r>
            <a:endParaRPr lang="zh-CN" altLang="en-US"/>
          </a:p>
          <a:p>
            <a:r>
              <a:rPr lang="zh-CN" altLang="en-US"/>
              <a:t>“一条线、一大片”战略内容之二是，中国要联合世界上一切可以联合的力量，包括美国和日本在内，建立最广泛的国际统一战线，共同反对苏联的全球霸权主义行径。</a:t>
            </a:r>
            <a:endParaRPr lang="zh-CN" altLang="en-US"/>
          </a:p>
          <a:p>
            <a:r>
              <a:rPr lang="zh-CN" altLang="en-US"/>
              <a:t>“一条线、一大片”战略内容之三是，虽然联美抗苏，但中国始终注意捍卫国家独立、主权和领土完整，努力维护中国的利益包括国家尊严。</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custDataLst>
              <p:tags r:id="rId3"/>
            </p:custDataLst>
          </p:nvPr>
        </p:nvSpPr>
        <p:spPr/>
      </p:sp>
      <p:sp>
        <p:nvSpPr>
          <p:cNvPr id="3" name="文本占位符 2"/>
          <p:cNvSpPr/>
          <p:nvPr>
            <p:ph type="body" idx="3"/>
            <p:custDataLst>
              <p:tags r:id="rId4"/>
            </p:custDataLst>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幻灯片图像占位符 1"/>
          <p:cNvSpPr>
            <a:spLocks noGrp="1" noRot="1" noChangeAspect="1"/>
          </p:cNvSpPr>
          <p:nvPr>
            <p:ph type="sldImg"/>
            <p:custDataLst>
              <p:tags r:id="rId3"/>
            </p:custDataLst>
          </p:nvPr>
        </p:nvSpPr>
        <p:spPr/>
      </p:sp>
      <p:sp>
        <p:nvSpPr>
          <p:cNvPr id="70658" name="文本占位符 2"/>
          <p:cNvSpPr>
            <a:spLocks noGrp="1"/>
          </p:cNvSpPr>
          <p:nvPr>
            <p:ph type="body"/>
            <p:custDataLst>
              <p:tags r:id="rId4"/>
            </p:custDataLst>
          </p:nvPr>
        </p:nvSpPr>
        <p:spPr/>
        <p:txBody>
          <a:bodyPr lIns="91440" tIns="45720" rIns="91440" bIns="45720" anchor="t" anchorCtr="0"/>
          <a:p>
            <a:pPr lvl="0"/>
            <a:endParaRPr lang="en-US" altLang="en-US" u="sng">
              <a:solidFill>
                <a:srgbClr val="FF0000"/>
              </a:solidFill>
              <a:latin typeface="黑体" panose="02010609060101010101" pitchFamily="49" charset="-122"/>
              <a:ea typeface="黑体" panose="02010609060101010101" pitchFamily="49" charset="-122"/>
            </a:endParaRPr>
          </a:p>
          <a:p>
            <a:pPr lvl="0"/>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幻灯片图像占位符 1"/>
          <p:cNvSpPr>
            <a:spLocks noGrp="1" noRot="1"/>
          </p:cNvSpPr>
          <p:nvPr>
            <p:ph type="sldImg"/>
          </p:nvPr>
        </p:nvSpPr>
        <p:spPr/>
      </p:sp>
      <p:sp>
        <p:nvSpPr>
          <p:cNvPr id="60418"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p:cNvSpPr>
          <p:nvPr>
            <p:ph type="sldImg"/>
          </p:nvPr>
        </p:nvSpPr>
        <p:spPr/>
      </p:sp>
      <p:sp>
        <p:nvSpPr>
          <p:cNvPr id="63490" name="文本占位符 2"/>
          <p:cNvSpPr>
            <a:spLocks noGrp="1"/>
          </p:cNvSpPr>
          <p:nvPr>
            <p:ph type="body"/>
          </p:nvPr>
        </p:nvSpPr>
        <p:spPr/>
        <p:txBody>
          <a:bodyPr lIns="91440" tIns="45720" rIns="91440" bIns="45720" anchor="t" anchorCtr="0"/>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4" Type="http://schemas.openxmlformats.org/officeDocument/2006/relationships/image" Target="../media/image1.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bg>
      <p:bgRef idx="1001">
        <a:schemeClr val="bg1"/>
      </p:bgRef>
    </p:bg>
    <p:spTree>
      <p:nvGrpSpPr>
        <p:cNvPr id="1" name=""/>
        <p:cNvGrpSpPr/>
        <p:nvPr/>
      </p:nvGrpSpPr>
      <p:grpSpPr>
        <a:xfrm>
          <a:off x="0" y="0"/>
          <a:ext cx="0" cy="0"/>
          <a:chOff x="0" y="0"/>
          <a:chExt cx="0" cy="0"/>
        </a:xfrm>
      </p:grpSpPr>
      <p:sp>
        <p:nvSpPr>
          <p:cNvPr id="12" name="išḻiďé"/>
          <p:cNvSpPr/>
          <p:nvPr userDrawn="1"/>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7" name="文本占位符 6"/>
          <p:cNvSpPr>
            <a:spLocks noGrp="1"/>
          </p:cNvSpPr>
          <p:nvPr userDrawn="1">
            <p:ph type="body" sz="quarter" idx="10" hasCustomPrompt="1"/>
          </p:nvPr>
        </p:nvSpPr>
        <p:spPr>
          <a:xfrm>
            <a:off x="6876653" y="6109859"/>
            <a:ext cx="4642248" cy="180659"/>
          </a:xfrm>
        </p:spPr>
        <p:txBody>
          <a:bodyPr vert="horz" wrap="none" lIns="91440" tIns="45720" rIns="91440" bIns="45720" rtlCol="0" anchor="ctr">
            <a:noAutofit/>
          </a:bodyPr>
          <a:lstStyle>
            <a:lvl1pPr marL="0" indent="0" algn="r">
              <a:buNone/>
              <a:defRPr lang="en-US" altLang="zh-CN" sz="750" b="0" dirty="0">
                <a:ln>
                  <a:noFill/>
                </a:ln>
                <a:solidFill>
                  <a:schemeClr val="tx1">
                    <a:lumMod val="85000"/>
                    <a:lumOff val="15000"/>
                  </a:schemeClr>
                </a:solidFill>
                <a:latin typeface="+mj-lt"/>
                <a:ea typeface="+mj-ea"/>
                <a:cs typeface="+mj-cs"/>
              </a:defRPr>
            </a:lvl1pPr>
          </a:lstStyle>
          <a:p>
            <a:pPr marL="0" lvl="0" indent="0">
              <a:buNone/>
            </a:pPr>
            <a:r>
              <a:rPr lang="en-US" altLang="zh-CN" dirty="0"/>
              <a:t>Speaker name and title</a:t>
            </a:r>
            <a:endParaRPr lang="en-US" altLang="zh-CN" dirty="0"/>
          </a:p>
        </p:txBody>
      </p:sp>
      <p:sp>
        <p:nvSpPr>
          <p:cNvPr id="8" name="文本占位符 7"/>
          <p:cNvSpPr>
            <a:spLocks noGrp="1"/>
          </p:cNvSpPr>
          <p:nvPr userDrawn="1">
            <p:ph type="body" sz="quarter" idx="11" hasCustomPrompt="1"/>
          </p:nvPr>
        </p:nvSpPr>
        <p:spPr>
          <a:xfrm>
            <a:off x="673099" y="6109859"/>
            <a:ext cx="3651251" cy="180659"/>
          </a:xfrm>
        </p:spPr>
        <p:txBody>
          <a:bodyPr vert="horz" wrap="none" lIns="91440" tIns="45720" rIns="91440" bIns="45720" rtlCol="0" anchor="ctr">
            <a:noAutofit/>
          </a:bodyPr>
          <a:lstStyle>
            <a:lvl1pPr marL="0" indent="0" algn="l">
              <a:buNone/>
              <a:defRPr lang="zh-CN" altLang="en-US" sz="750" b="0" dirty="0" smtClean="0">
                <a:ln>
                  <a:noFill/>
                </a:ln>
                <a:solidFill>
                  <a:schemeClr val="tx1">
                    <a:lumMod val="85000"/>
                    <a:lumOff val="15000"/>
                  </a:schemeClr>
                </a:solidFill>
                <a:latin typeface="+mj-lt"/>
                <a:ea typeface="+mj-ea"/>
                <a:cs typeface="+mj-cs"/>
              </a:defRPr>
            </a:lvl1pPr>
          </a:lstStyle>
          <a:p>
            <a:pPr marL="0" indent="0"/>
            <a:r>
              <a:rPr lang="en-US" altLang="zh-CN" dirty="0"/>
              <a:t>www.islide.cc</a:t>
            </a:r>
            <a:endParaRPr lang="en-US" altLang="zh-CN" dirty="0"/>
          </a:p>
        </p:txBody>
      </p:sp>
      <p:sp>
        <p:nvSpPr>
          <p:cNvPr id="2" name="标题 1"/>
          <p:cNvSpPr>
            <a:spLocks noGrp="1"/>
          </p:cNvSpPr>
          <p:nvPr userDrawn="1">
            <p:ph type="ctrTitle" hasCustomPrompt="1"/>
          </p:nvPr>
        </p:nvSpPr>
        <p:spPr>
          <a:xfrm>
            <a:off x="673465" y="3536217"/>
            <a:ext cx="10845071" cy="830164"/>
          </a:xfrm>
        </p:spPr>
        <p:txBody>
          <a:bodyPr wrap="square" anchor="b">
            <a:spAutoFit/>
          </a:bodyPr>
          <a:lstStyle>
            <a:lvl1pPr algn="ctr">
              <a:lnSpc>
                <a:spcPct val="120000"/>
              </a:lnSpc>
              <a:defRPr sz="3300" spc="0">
                <a:solidFill>
                  <a:schemeClr val="tx1"/>
                </a:solidFill>
              </a:defRPr>
            </a:lvl1pPr>
          </a:lstStyle>
          <a:p>
            <a:r>
              <a:rPr lang="en-US" altLang="zh-CN" dirty="0"/>
              <a:t>Click to edit Master title style </a:t>
            </a:r>
            <a:endParaRPr lang="zh-CN" altLang="en-US" dirty="0"/>
          </a:p>
        </p:txBody>
      </p:sp>
      <p:sp>
        <p:nvSpPr>
          <p:cNvPr id="3" name="副标题 2"/>
          <p:cNvSpPr>
            <a:spLocks noGrp="1"/>
          </p:cNvSpPr>
          <p:nvPr userDrawn="1">
            <p:ph type="subTitle" idx="1"/>
          </p:nvPr>
        </p:nvSpPr>
        <p:spPr>
          <a:xfrm>
            <a:off x="673099" y="4806560"/>
            <a:ext cx="10845803" cy="590292"/>
          </a:xfrm>
          <a:prstGeom prst="rect">
            <a:avLst/>
          </a:prstGeom>
          <a:noFill/>
        </p:spPr>
        <p:txBody>
          <a:bodyPr anchor="t">
            <a:normAutofit/>
          </a:bodyPr>
          <a:lstStyle>
            <a:lvl1pPr marL="0" indent="0" algn="ctr">
              <a:lnSpc>
                <a:spcPct val="150000"/>
              </a:lnSpc>
              <a:spcBef>
                <a:spcPts val="0"/>
              </a:spcBef>
              <a:buNone/>
              <a:defRPr sz="750" u="none">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ltLang="zh-CN" dirty="0"/>
              <a:t>Click to edit Master subtitle style</a:t>
            </a:r>
            <a:endParaRPr lang="en-US" altLang="zh-CN" dirty="0"/>
          </a:p>
        </p:txBody>
      </p:sp>
      <p:pic>
        <p:nvPicPr>
          <p:cNvPr id="16" name="图片 15"/>
          <p:cNvPicPr>
            <a:picLocks noChangeAspect="1"/>
          </p:cNvPicPr>
          <p:nvPr userDrawn="1"/>
        </p:nvPicPr>
        <p:blipFill rotWithShape="1">
          <a:blip r:embed="rId2" cstate="email">
            <a:grayscl/>
          </a:blip>
          <a:srcRect t="29760" r="39734"/>
          <a:stretch>
            <a:fillRect/>
          </a:stretch>
        </p:blipFill>
        <p:spPr>
          <a:xfrm>
            <a:off x="9533669" y="0"/>
            <a:ext cx="2658332" cy="1969408"/>
          </a:xfrm>
          <a:prstGeom prst="rect">
            <a:avLst/>
          </a:prstGeom>
        </p:spPr>
      </p:pic>
      <p:grpSp>
        <p:nvGrpSpPr>
          <p:cNvPr id="19" name="组合 18"/>
          <p:cNvGrpSpPr/>
          <p:nvPr userDrawn="1"/>
        </p:nvGrpSpPr>
        <p:grpSpPr>
          <a:xfrm flipH="1">
            <a:off x="0" y="2087788"/>
            <a:ext cx="12192000" cy="4770212"/>
            <a:chOff x="0" y="2087788"/>
            <a:chExt cx="12192000" cy="4770212"/>
          </a:xfrm>
        </p:grpSpPr>
        <p:sp>
          <p:nvSpPr>
            <p:cNvPr id="14" name="îṩľïḓè"/>
            <p:cNvSpPr/>
            <p:nvPr userDrawn="1"/>
          </p:nvSpPr>
          <p:spPr>
            <a:xfrm>
              <a:off x="690881" y="2087788"/>
              <a:ext cx="11501119" cy="4770212"/>
            </a:xfrm>
            <a:prstGeom prst="rect">
              <a:avLst/>
            </a:prstGeom>
            <a:blipFill dpi="0" rotWithShape="1">
              <a:blip r:embed="rId3" cstate="email">
                <a:alphaModFix amt="14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7" name="î$lîḑè"/>
            <p:cNvSpPr/>
            <p:nvPr userDrawn="1"/>
          </p:nvSpPr>
          <p:spPr>
            <a:xfrm>
              <a:off x="0" y="2087788"/>
              <a:ext cx="12192000" cy="4770212"/>
            </a:xfrm>
            <a:prstGeom prst="rect">
              <a:avLst/>
            </a:prstGeom>
            <a:blipFill dpi="0" rotWithShape="1">
              <a:blip r:embed="rId4" cstate="email">
                <a:alphaModFix amt="71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23" name="图片 22"/>
          <p:cNvPicPr>
            <a:picLocks noChangeAspect="1"/>
          </p:cNvPicPr>
          <p:nvPr userDrawn="1"/>
        </p:nvPicPr>
        <p:blipFill rotWithShape="1">
          <a:blip r:embed="rId5" cstate="email"/>
          <a:srcRect r="44836" b="57616"/>
          <a:stretch>
            <a:fillRect/>
          </a:stretch>
        </p:blipFill>
        <p:spPr>
          <a:xfrm flipH="1">
            <a:off x="-17783" y="3951299"/>
            <a:ext cx="3783151" cy="290670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标题，文本与内容">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97934" y="228600"/>
            <a:ext cx="11387667" cy="1143000"/>
          </a:xfrm>
        </p:spPr>
        <p:txBody>
          <a:bodyPr/>
          <a:lstStyle/>
          <a:p>
            <a:pPr fontAlgn="auto"/>
            <a:r>
              <a:rPr lang="zh-CN" altLang="en-US" sz="3510"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812800" y="1600200"/>
            <a:ext cx="5334000" cy="4498975"/>
          </a:xfrm>
        </p:spPr>
        <p:txBody>
          <a:bodyPr/>
          <a:lstStyle/>
          <a:p>
            <a:pPr lvl="0" fontAlgn="auto"/>
            <a:r>
              <a:rPr lang="zh-CN" altLang="en-US" sz="1755" strike="noStrike" noProof="1" smtClean="0"/>
              <a:t>单击此处编辑母版文本样式</a:t>
            </a:r>
            <a:endParaRPr lang="zh-CN" altLang="en-US" strike="noStrike" noProof="1" smtClean="0"/>
          </a:p>
          <a:p>
            <a:pPr lvl="1" fontAlgn="auto"/>
            <a:r>
              <a:rPr lang="zh-CN" altLang="en-US" sz="1560" strike="noStrike" noProof="1" smtClean="0"/>
              <a:t>第二级</a:t>
            </a:r>
            <a:endParaRPr lang="zh-CN" altLang="en-US" strike="noStrike" noProof="1" smtClean="0"/>
          </a:p>
          <a:p>
            <a:pPr lvl="2" fontAlgn="auto"/>
            <a:r>
              <a:rPr lang="zh-CN" altLang="en-US" sz="1560" strike="noStrike" noProof="1" smtClean="0"/>
              <a:t>第三级</a:t>
            </a:r>
            <a:endParaRPr lang="zh-CN" altLang="en-US" strike="noStrike" noProof="1" smtClean="0"/>
          </a:p>
          <a:p>
            <a:pPr lvl="3" fontAlgn="auto"/>
            <a:r>
              <a:rPr lang="zh-CN" altLang="en-US" sz="1365" strike="noStrike" noProof="1" smtClean="0"/>
              <a:t>第四级</a:t>
            </a:r>
            <a:endParaRPr lang="zh-CN" altLang="en-US" strike="noStrike" noProof="1" smtClean="0"/>
          </a:p>
          <a:p>
            <a:pPr lvl="4" fontAlgn="auto"/>
            <a:r>
              <a:rPr lang="zh-CN" altLang="en-US" sz="1365" strike="noStrike" noProof="1" smtClean="0"/>
              <a:t>第五级</a:t>
            </a:r>
            <a:endParaRPr lang="zh-CN" altLang="en-US" strike="noStrike" noProof="1"/>
          </a:p>
        </p:txBody>
      </p:sp>
      <p:sp>
        <p:nvSpPr>
          <p:cNvPr id="4" name="内容占位符 3"/>
          <p:cNvSpPr>
            <a:spLocks noGrp="1"/>
          </p:cNvSpPr>
          <p:nvPr>
            <p:ph sz="half" idx="2"/>
          </p:nvPr>
        </p:nvSpPr>
        <p:spPr>
          <a:xfrm>
            <a:off x="6350000" y="1600200"/>
            <a:ext cx="5334000" cy="4498975"/>
          </a:xfrm>
        </p:spPr>
        <p:txBody>
          <a:bodyPr/>
          <a:lstStyle/>
          <a:p>
            <a:pPr lvl="0" fontAlgn="auto"/>
            <a:r>
              <a:rPr lang="zh-CN" altLang="en-US" sz="1755" strike="noStrike" noProof="1" smtClean="0"/>
              <a:t>单击此处编辑母版文本样式</a:t>
            </a:r>
            <a:endParaRPr lang="zh-CN" altLang="en-US" strike="noStrike" noProof="1" smtClean="0"/>
          </a:p>
          <a:p>
            <a:pPr lvl="1" fontAlgn="auto"/>
            <a:r>
              <a:rPr lang="zh-CN" altLang="en-US" sz="1560" strike="noStrike" noProof="1" smtClean="0"/>
              <a:t>第二级</a:t>
            </a:r>
            <a:endParaRPr lang="zh-CN" altLang="en-US" strike="noStrike" noProof="1" smtClean="0"/>
          </a:p>
          <a:p>
            <a:pPr lvl="2" fontAlgn="auto"/>
            <a:r>
              <a:rPr lang="zh-CN" altLang="en-US" sz="1560" strike="noStrike" noProof="1" smtClean="0"/>
              <a:t>第三级</a:t>
            </a:r>
            <a:endParaRPr lang="zh-CN" altLang="en-US" strike="noStrike" noProof="1" smtClean="0"/>
          </a:p>
          <a:p>
            <a:pPr lvl="3" fontAlgn="auto"/>
            <a:r>
              <a:rPr lang="zh-CN" altLang="en-US" sz="1365" strike="noStrike" noProof="1" smtClean="0"/>
              <a:t>第四级</a:t>
            </a:r>
            <a:endParaRPr lang="zh-CN" altLang="en-US" strike="noStrike" noProof="1" smtClean="0"/>
          </a:p>
          <a:p>
            <a:pPr lvl="4" fontAlgn="auto"/>
            <a:r>
              <a:rPr lang="zh-CN" altLang="en-US" sz="1365" strike="noStrike" noProof="1" smtClean="0"/>
              <a:t>第五级</a:t>
            </a:r>
            <a:endParaRPr lang="zh-CN" altLang="en-US" strike="noStrike" noProof="1"/>
          </a:p>
        </p:txBody>
      </p:sp>
      <p:sp>
        <p:nvSpPr>
          <p:cNvPr id="5" name="Rectangle 250"/>
          <p:cNvSpPr>
            <a:spLocks noGrp="1" noChangeArrowheads="1"/>
          </p:cNvSpPr>
          <p:nvPr>
            <p:ph type="dt" sz="half" idx="10"/>
          </p:nvPr>
        </p:nvSpPr>
        <p:spPr>
          <a:xfrm>
            <a:off x="609274" y="6356350"/>
            <a:ext cx="2844366" cy="365125"/>
          </a:xfrm>
          <a:prstGeom prst="rect">
            <a:avLst/>
          </a:prstGeom>
          <a:noFill/>
          <a:ln w="9525">
            <a:noFill/>
          </a:ln>
        </p:spPr>
        <p:txBody>
          <a:bodyPr vert="horz" lIns="91440" tIns="45720" rIns="91440" bIns="45720" rtlCol="0" anchor="ctr">
            <a:normAutofit/>
          </a:bodyPr>
          <a:lstStyle>
            <a:lvl1pPr>
              <a:defRPr/>
            </a:lvl1pPr>
          </a:lstStyle>
          <a:p>
            <a:pPr fontAlgn="auto">
              <a:defRPr/>
            </a:pPr>
            <a:endParaRPr lang="en-US" altLang="zh-CN" strike="noStrike" noProof="1"/>
          </a:p>
        </p:txBody>
      </p:sp>
      <p:sp>
        <p:nvSpPr>
          <p:cNvPr id="6" name="Rectangle 251"/>
          <p:cNvSpPr>
            <a:spLocks noGrp="1" noChangeArrowheads="1"/>
          </p:cNvSpPr>
          <p:nvPr>
            <p:ph type="ftr" sz="quarter" idx="11"/>
          </p:nvPr>
        </p:nvSpPr>
        <p:spPr>
          <a:xfrm>
            <a:off x="4165546" y="6356350"/>
            <a:ext cx="3860909" cy="365125"/>
          </a:xfrm>
          <a:prstGeom prst="rect">
            <a:avLst/>
          </a:prstGeom>
          <a:noFill/>
          <a:ln w="9525">
            <a:noFill/>
          </a:ln>
        </p:spPr>
        <p:txBody>
          <a:bodyPr vert="horz" lIns="91440" tIns="45720" rIns="91440" bIns="45720" rtlCol="0" anchor="ctr">
            <a:normAutofit/>
          </a:bodyPr>
          <a:lstStyle>
            <a:lvl1pPr>
              <a:defRPr/>
            </a:lvl1pPr>
          </a:lstStyle>
          <a:p>
            <a:pPr fontAlgn="auto">
              <a:defRPr/>
            </a:pPr>
            <a:endParaRPr lang="en-US" altLang="zh-CN" strike="noStrike" noProof="1"/>
          </a:p>
        </p:txBody>
      </p:sp>
      <p:sp>
        <p:nvSpPr>
          <p:cNvPr id="7" name="Rectangle 252"/>
          <p:cNvSpPr>
            <a:spLocks noGrp="1" noChangeArrowheads="1"/>
          </p:cNvSpPr>
          <p:nvPr>
            <p:ph type="sldNum" sz="quarter" idx="12"/>
          </p:nvPr>
        </p:nvSpPr>
        <p:spPr>
          <a:xfrm>
            <a:off x="8738360" y="6356350"/>
            <a:ext cx="2844366" cy="365125"/>
          </a:xfrm>
          <a:prstGeom prst="rect">
            <a:avLst/>
          </a:prstGeom>
          <a:noFill/>
          <a:ln w="9525">
            <a:noFill/>
          </a:ln>
        </p:spPr>
        <p:txBody>
          <a:bodyPr vert="horz" lIns="91440" tIns="45720" rIns="91440" bIns="45720" rtlCol="0" anchor="ctr">
            <a:normAutofit/>
          </a:bodyPr>
          <a:lstStyle>
            <a:lvl1pPr>
              <a:defRPr/>
            </a:lvl1pPr>
          </a:lstStyle>
          <a:p>
            <a:pPr fontAlgn="auto">
              <a:defRPr/>
            </a:pPr>
            <a:fld id="{BE7EF264-64D6-4C83-BCAA-3BB5C229BCE6}" type="slidenum">
              <a:rPr lang="zh-CN" altLang="en-US" sz="975" strike="noStrike" noProof="1">
                <a:latin typeface="+mn-lt"/>
                <a:ea typeface="+mn-ea"/>
                <a:cs typeface="+mn-cs"/>
              </a:rPr>
            </a:fld>
            <a:endParaRPr lang="en-US" altLang="zh-CN"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15_自定义版式">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11717" y="6315075"/>
            <a:ext cx="2700867" cy="315913"/>
          </a:xfrm>
          <a:prstGeom prst="rect">
            <a:avLst/>
          </a:prstGeom>
          <a:noFill/>
          <a:ln w="9525">
            <a:noFill/>
          </a:ln>
        </p:spPr>
        <p:txBody>
          <a:bodyPr/>
          <a:lstStyle/>
          <a:p>
            <a:pPr fontAlgn="base"/>
            <a:fld id="{5055197E-51F8-4F36-9388-39B6AD388355}" type="datetimeFigureOut">
              <a:rPr lang="zh-CN" altLang="en-US" strike="noStrike" noProof="1" smtClean="0">
                <a:latin typeface="Calibri" panose="020F050202020403020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a:xfrm>
            <a:off x="4116917" y="6315075"/>
            <a:ext cx="3958167" cy="315913"/>
          </a:xfrm>
          <a:prstGeom prst="rect">
            <a:avLst/>
          </a:prstGeom>
          <a:noFill/>
          <a:ln w="9525">
            <a:noFill/>
          </a:ln>
        </p:spPr>
        <p:txBody>
          <a:bodyPr/>
          <a:lstStyle/>
          <a:p>
            <a:pPr fontAlgn="base"/>
            <a:endParaRPr lang="zh-CN" altLang="en-US" strike="noStrike" noProof="1"/>
          </a:p>
        </p:txBody>
      </p:sp>
      <p:sp>
        <p:nvSpPr>
          <p:cNvPr id="5" name="灯片编号占位符 4"/>
          <p:cNvSpPr>
            <a:spLocks noGrp="1"/>
          </p:cNvSpPr>
          <p:nvPr>
            <p:ph type="sldNum" sz="quarter" idx="12"/>
          </p:nvPr>
        </p:nvSpPr>
        <p:spPr>
          <a:xfrm>
            <a:off x="8877300" y="6315075"/>
            <a:ext cx="2700867" cy="315913"/>
          </a:xfrm>
          <a:prstGeom prst="rect">
            <a:avLst/>
          </a:prstGeom>
          <a:noFill/>
          <a:ln w="9525">
            <a:noFill/>
          </a:ln>
        </p:spPr>
        <p:txBody>
          <a:bodyPr/>
          <a:lstStyle/>
          <a:p>
            <a:pPr fontAlgn="base"/>
            <a:fld id="{4A528D0A-8C1A-498C-9C1B-A4C4E8B7ED30}" type="slidenum">
              <a:rPr lang="zh-CN" altLang="en-US" strike="noStrike" noProof="1" smtClean="0">
                <a:latin typeface="Calibri" panose="020F0502020204030204" charset="0"/>
                <a:ea typeface="宋体" panose="02010600030101010101" pitchFamily="2" charset="-122"/>
                <a:cs typeface="+mn-cs"/>
              </a:rPr>
            </a:fld>
            <a:endParaRPr lang="zh-CN" altLang="en-US" strike="noStrike" noProof="1"/>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两栏内容">
    <p:bg>
      <p:bgPr>
        <a:solidFill>
          <a:schemeClr val="bg1"/>
        </a:solidFill>
        <a:effectLst/>
      </p:bgPr>
    </p:bg>
    <p:spTree>
      <p:nvGrpSpPr>
        <p:cNvPr id="1" name=""/>
        <p:cNvGrpSpPr/>
        <p:nvPr/>
      </p:nvGrpSpPr>
      <p:grpSpPr>
        <a:xfrm>
          <a:off x="0" y="0"/>
          <a:ext cx="0" cy="0"/>
          <a:chOff x="0" y="0"/>
          <a:chExt cx="0" cy="0"/>
        </a:xfrm>
      </p:grpSpPr>
      <p:pic>
        <p:nvPicPr>
          <p:cNvPr id="30722" name="图片 1"/>
          <p:cNvPicPr>
            <a:picLocks noChangeAspect="1"/>
          </p:cNvPicPr>
          <p:nvPr userDrawn="1">
            <p:custDataLst>
              <p:tags r:id="rId2"/>
            </p:custDataLst>
          </p:nvPr>
        </p:nvPicPr>
        <p:blipFill>
          <a:blip r:embed="rId3"/>
          <a:srcRect r="18773" b="153"/>
          <a:stretch>
            <a:fillRect/>
          </a:stretch>
        </p:blipFill>
        <p:spPr>
          <a:xfrm>
            <a:off x="0" y="-92075"/>
            <a:ext cx="12192000" cy="6950075"/>
          </a:xfrm>
          <a:prstGeom prst="rect">
            <a:avLst/>
          </a:prstGeom>
          <a:noFill/>
          <a:ln w="9525">
            <a:noFill/>
          </a:ln>
        </p:spPr>
      </p:pic>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grpSp>
        <p:nvGrpSpPr>
          <p:cNvPr id="5" name="组合 4"/>
          <p:cNvGrpSpPr/>
          <p:nvPr userDrawn="1"/>
        </p:nvGrpSpPr>
        <p:grpSpPr>
          <a:xfrm>
            <a:off x="0" y="2087788"/>
            <a:ext cx="12192000" cy="4770212"/>
            <a:chOff x="0" y="2087788"/>
            <a:chExt cx="12192000" cy="4770212"/>
          </a:xfrm>
        </p:grpSpPr>
        <p:sp>
          <p:nvSpPr>
            <p:cNvPr id="6" name="işlïḋé"/>
            <p:cNvSpPr/>
            <p:nvPr userDrawn="1"/>
          </p:nvSpPr>
          <p:spPr>
            <a:xfrm>
              <a:off x="690881" y="2087788"/>
              <a:ext cx="11501119" cy="4770212"/>
            </a:xfrm>
            <a:prstGeom prst="rect">
              <a:avLst/>
            </a:prstGeom>
            <a:blipFill dpi="0" rotWithShape="1">
              <a:blip r:embed="rId2" cstate="email">
                <a:alphaModFix amt="14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îṩľîḍê"/>
            <p:cNvSpPr/>
            <p:nvPr userDrawn="1"/>
          </p:nvSpPr>
          <p:spPr>
            <a:xfrm>
              <a:off x="0" y="2087788"/>
              <a:ext cx="12192000" cy="4770212"/>
            </a:xfrm>
            <a:prstGeom prst="rect">
              <a:avLst/>
            </a:prstGeom>
            <a:blipFill dpi="0" rotWithShape="1">
              <a:blip r:embed="rId3" cstate="email">
                <a:alphaModFix amt="71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 name="标题 1"/>
          <p:cNvSpPr>
            <a:spLocks noGrp="1"/>
          </p:cNvSpPr>
          <p:nvPr>
            <p:ph type="title"/>
          </p:nvPr>
        </p:nvSpPr>
        <p:spPr>
          <a:xfrm>
            <a:off x="3327400" y="3528513"/>
            <a:ext cx="6515099" cy="535531"/>
          </a:xfrm>
        </p:spPr>
        <p:txBody>
          <a:bodyPr wrap="square" anchor="b">
            <a:spAutoFit/>
          </a:bodyPr>
          <a:lstStyle>
            <a:lvl1pPr>
              <a:defRPr sz="2400"/>
            </a:lvl1pPr>
          </a:lstStyle>
          <a:p>
            <a:r>
              <a:rPr lang="en-US" altLang="zh-CN" dirty="0"/>
              <a:t>Click to edit Master title style</a:t>
            </a:r>
            <a:endParaRPr lang="zh-CN" altLang="en-US" dirty="0"/>
          </a:p>
        </p:txBody>
      </p:sp>
      <p:sp>
        <p:nvSpPr>
          <p:cNvPr id="3" name="文本占位符 2"/>
          <p:cNvSpPr>
            <a:spLocks noGrp="1"/>
          </p:cNvSpPr>
          <p:nvPr>
            <p:ph type="body" idx="1" hasCustomPrompt="1"/>
          </p:nvPr>
        </p:nvSpPr>
        <p:spPr>
          <a:xfrm>
            <a:off x="3327400" y="4091029"/>
            <a:ext cx="6515099" cy="341632"/>
          </a:xfrm>
        </p:spPr>
        <p:txBody>
          <a:bodyPr wrap="square">
            <a:spAutoFit/>
          </a:bodyPr>
          <a:lstStyle>
            <a:lvl1pPr marL="0" indent="0">
              <a:buNone/>
              <a:defRPr sz="135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ltLang="zh-CN" dirty="0"/>
              <a:t>Click to edit Master title style</a:t>
            </a:r>
            <a:endParaRPr lang="en-US" altLang="zh-CN" dirty="0"/>
          </a:p>
        </p:txBody>
      </p:sp>
      <p:pic>
        <p:nvPicPr>
          <p:cNvPr id="8" name="图片 7"/>
          <p:cNvPicPr>
            <a:picLocks noChangeAspect="1"/>
          </p:cNvPicPr>
          <p:nvPr userDrawn="1"/>
        </p:nvPicPr>
        <p:blipFill rotWithShape="1">
          <a:blip r:embed="rId4" cstate="email"/>
          <a:srcRect r="12714" b="9346"/>
          <a:stretch>
            <a:fillRect/>
          </a:stretch>
        </p:blipFill>
        <p:spPr>
          <a:xfrm flipH="1">
            <a:off x="0" y="640935"/>
            <a:ext cx="5986052" cy="6217065"/>
          </a:xfrm>
          <a:prstGeom prst="rect">
            <a:avLst/>
          </a:prstGeom>
        </p:spPr>
      </p:pic>
      <p:sp>
        <p:nvSpPr>
          <p:cNvPr id="11" name="iṡlïḑè"/>
          <p:cNvSpPr/>
          <p:nvPr userDrawn="1"/>
        </p:nvSpPr>
        <p:spPr>
          <a:xfrm>
            <a:off x="9427747" y="2978846"/>
            <a:ext cx="283427" cy="283426"/>
          </a:xfrm>
          <a:prstGeom prst="ellipse">
            <a:avLst/>
          </a:prstGeom>
          <a:no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文本占位符 9"/>
          <p:cNvSpPr>
            <a:spLocks noGrp="1"/>
          </p:cNvSpPr>
          <p:nvPr>
            <p:ph type="body" sz="quarter" idx="10" hasCustomPrompt="1"/>
          </p:nvPr>
        </p:nvSpPr>
        <p:spPr>
          <a:xfrm>
            <a:off x="8404249" y="2043696"/>
            <a:ext cx="1441420" cy="1446550"/>
          </a:xfrm>
        </p:spPr>
        <p:txBody>
          <a:bodyPr wrap="none">
            <a:spAutoFit/>
          </a:bodyPr>
          <a:lstStyle>
            <a:lvl1pPr marL="0" indent="0" algn="r">
              <a:lnSpc>
                <a:spcPct val="100000"/>
              </a:lnSpc>
              <a:buFontTx/>
              <a:buNone/>
              <a:defRPr sz="6600" b="1"/>
            </a:lvl1pPr>
            <a:lvl2pPr marL="342900" indent="0">
              <a:lnSpc>
                <a:spcPct val="100000"/>
              </a:lnSpc>
              <a:buFontTx/>
              <a:buNone/>
              <a:defRPr/>
            </a:lvl2pPr>
            <a:lvl3pPr marL="685800" indent="0">
              <a:lnSpc>
                <a:spcPct val="100000"/>
              </a:lnSpc>
              <a:buFontTx/>
              <a:buNone/>
              <a:defRPr/>
            </a:lvl3pPr>
            <a:lvl4pPr marL="1028700" indent="0">
              <a:lnSpc>
                <a:spcPct val="100000"/>
              </a:lnSpc>
              <a:buFontTx/>
              <a:buNone/>
              <a:defRPr/>
            </a:lvl4pPr>
            <a:lvl5pPr marL="1371600" indent="0">
              <a:lnSpc>
                <a:spcPct val="100000"/>
              </a:lnSpc>
              <a:buFontTx/>
              <a:buNone/>
              <a:defRPr/>
            </a:lvl5pPr>
          </a:lstStyle>
          <a:p>
            <a:pPr lvl="0"/>
            <a:r>
              <a:rPr lang="en-GB" altLang="zh-CN" dirty="0"/>
              <a:t>01</a:t>
            </a:r>
            <a:endParaRPr lang="en-GB" dirty="0"/>
          </a:p>
        </p:txBody>
      </p:sp>
      <p:cxnSp>
        <p:nvCxnSpPr>
          <p:cNvPr id="12" name="直接连接符 11"/>
          <p:cNvCxnSpPr/>
          <p:nvPr userDrawn="1"/>
        </p:nvCxnSpPr>
        <p:spPr>
          <a:xfrm>
            <a:off x="3456033" y="3279775"/>
            <a:ext cx="575491" cy="0"/>
          </a:xfrm>
          <a:prstGeom prst="line">
            <a:avLst/>
          </a:prstGeom>
          <a:ln>
            <a:solidFill>
              <a:schemeClr val="accent2">
                <a:lumMod val="50000"/>
                <a:lumOff val="50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6" name="日期占位符 5"/>
          <p:cNvSpPr>
            <a:spLocks noGrp="1"/>
          </p:cNvSpPr>
          <p:nvPr>
            <p:ph type="dt" sz="half" idx="10"/>
          </p:nvPr>
        </p:nvSpPr>
        <p:spPr>
          <a:xfrm>
            <a:off x="5401732" y="6235704"/>
            <a:ext cx="1388536" cy="206381"/>
          </a:xfrm>
          <a:prstGeom prst="rect">
            <a:avLst/>
          </a:prstGeom>
        </p:spPr>
        <p:txBody>
          <a:bodyPr/>
          <a:lstStyle/>
          <a:p>
            <a:endParaRPr lang="zh-CN" altLang="en-US"/>
          </a:p>
        </p:txBody>
      </p:sp>
      <p:sp>
        <p:nvSpPr>
          <p:cNvPr id="7" name="页脚占位符 6"/>
          <p:cNvSpPr>
            <a:spLocks noGrp="1"/>
          </p:cNvSpPr>
          <p:nvPr>
            <p:ph type="ftr" sz="quarter" idx="11"/>
          </p:nvPr>
        </p:nvSpPr>
        <p:spPr>
          <a:xfrm>
            <a:off x="660403" y="6235704"/>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8" name="灯片编号占位符 7"/>
          <p:cNvSpPr>
            <a:spLocks noGrp="1"/>
          </p:cNvSpPr>
          <p:nvPr>
            <p:ph type="sldNum" sz="quarter" idx="12"/>
          </p:nvPr>
        </p:nvSpPr>
        <p:spPr>
          <a:xfrm>
            <a:off x="8971305" y="6235704"/>
            <a:ext cx="2547595" cy="206381"/>
          </a:xfrm>
          <a:prstGeom prst="rect">
            <a:avLst/>
          </a:prstGeom>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cSld name="末尾幻灯片">
    <p:bg>
      <p:bgPr>
        <a:solidFill>
          <a:schemeClr val="bg1"/>
        </a:solidFill>
        <a:effectLst/>
      </p:bgPr>
    </p:bg>
    <p:spTree>
      <p:nvGrpSpPr>
        <p:cNvPr id="1" name=""/>
        <p:cNvGrpSpPr/>
        <p:nvPr/>
      </p:nvGrpSpPr>
      <p:grpSpPr>
        <a:xfrm>
          <a:off x="0" y="0"/>
          <a:ext cx="0" cy="0"/>
          <a:chOff x="0" y="0"/>
          <a:chExt cx="0" cy="0"/>
        </a:xfrm>
      </p:grpSpPr>
      <p:sp>
        <p:nvSpPr>
          <p:cNvPr id="11" name="iŝļîďê"/>
          <p:cNvSpPr/>
          <p:nvPr/>
        </p:nvSpPr>
        <p:spPr>
          <a:xfrm>
            <a:off x="12191319" y="0"/>
            <a:ext cx="684" cy="13546"/>
          </a:xfrm>
          <a:custGeom>
            <a:avLst/>
            <a:gdLst>
              <a:gd name="connsiteX0" fmla="*/ 0 w 684"/>
              <a:gd name="connsiteY0" fmla="*/ 0 h 13546"/>
              <a:gd name="connsiteX1" fmla="*/ 684 w 684"/>
              <a:gd name="connsiteY1" fmla="*/ 0 h 13546"/>
              <a:gd name="connsiteX2" fmla="*/ 684 w 684"/>
              <a:gd name="connsiteY2" fmla="*/ 13546 h 13546"/>
              <a:gd name="connsiteX3" fmla="*/ 0 w 684"/>
              <a:gd name="connsiteY3" fmla="*/ 0 h 13546"/>
            </a:gdLst>
            <a:ahLst/>
            <a:cxnLst>
              <a:cxn ang="0">
                <a:pos x="connsiteX0" y="connsiteY0"/>
              </a:cxn>
              <a:cxn ang="0">
                <a:pos x="connsiteX1" y="connsiteY1"/>
              </a:cxn>
              <a:cxn ang="0">
                <a:pos x="connsiteX2" y="connsiteY2"/>
              </a:cxn>
              <a:cxn ang="0">
                <a:pos x="connsiteX3" y="connsiteY3"/>
              </a:cxn>
            </a:cxnLst>
            <a:rect l="l" t="t" r="r" b="b"/>
            <a:pathLst>
              <a:path w="684" h="13546">
                <a:moveTo>
                  <a:pt x="0" y="0"/>
                </a:moveTo>
                <a:lnTo>
                  <a:pt x="684" y="0"/>
                </a:lnTo>
                <a:lnTo>
                  <a:pt x="684" y="13546"/>
                </a:lnTo>
                <a:lnTo>
                  <a:pt x="0" y="0"/>
                </a:lnTo>
                <a:close/>
              </a:path>
            </a:pathLst>
          </a:custGeom>
          <a:solidFill>
            <a:schemeClr val="bg1"/>
          </a:solidFill>
          <a:ln w="14015" cap="flat">
            <a:noFill/>
            <a:prstDash val="solid"/>
            <a:miter/>
          </a:ln>
        </p:spPr>
        <p:txBody>
          <a:bodyPr wrap="square" rtlCol="0" anchor="ctr">
            <a:noAutofit/>
          </a:bodyPr>
          <a:lstStyle/>
          <a:p>
            <a:endParaRPr lang="zh-CN" altLang="en-US" sz="1350">
              <a:solidFill>
                <a:schemeClr val="tx1"/>
              </a:solidFill>
            </a:endParaRPr>
          </a:p>
        </p:txBody>
      </p:sp>
      <p:grpSp>
        <p:nvGrpSpPr>
          <p:cNvPr id="6" name="组合 5"/>
          <p:cNvGrpSpPr/>
          <p:nvPr userDrawn="1"/>
        </p:nvGrpSpPr>
        <p:grpSpPr>
          <a:xfrm>
            <a:off x="0" y="2087788"/>
            <a:ext cx="12192000" cy="4770212"/>
            <a:chOff x="0" y="2087788"/>
            <a:chExt cx="12192000" cy="4770212"/>
          </a:xfrm>
        </p:grpSpPr>
        <p:sp>
          <p:nvSpPr>
            <p:cNvPr id="7" name="iSḻíḍê"/>
            <p:cNvSpPr/>
            <p:nvPr userDrawn="1"/>
          </p:nvSpPr>
          <p:spPr>
            <a:xfrm>
              <a:off x="690881" y="2087788"/>
              <a:ext cx="11501119" cy="4770212"/>
            </a:xfrm>
            <a:prstGeom prst="rect">
              <a:avLst/>
            </a:prstGeom>
            <a:blipFill dpi="0" rotWithShape="1">
              <a:blip r:embed="rId2" cstate="email">
                <a:alphaModFix amt="14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íṥļíḓe"/>
            <p:cNvSpPr/>
            <p:nvPr userDrawn="1"/>
          </p:nvSpPr>
          <p:spPr>
            <a:xfrm>
              <a:off x="0" y="2087788"/>
              <a:ext cx="12192000" cy="4770212"/>
            </a:xfrm>
            <a:prstGeom prst="rect">
              <a:avLst/>
            </a:prstGeom>
            <a:blipFill dpi="0" rotWithShape="1">
              <a:blip r:embed="rId3" cstate="email">
                <a:alphaModFix amt="71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3" name="文本占位符 22"/>
          <p:cNvSpPr>
            <a:spLocks noGrp="1"/>
          </p:cNvSpPr>
          <p:nvPr>
            <p:ph type="body" sz="quarter" idx="11" hasCustomPrompt="1"/>
          </p:nvPr>
        </p:nvSpPr>
        <p:spPr>
          <a:xfrm>
            <a:off x="6095999" y="6004834"/>
            <a:ext cx="5422899" cy="258532"/>
          </a:xfrm>
        </p:spPr>
        <p:txBody>
          <a:bodyPr vert="horz" wrap="square" lIns="91440" tIns="45720" rIns="91440" bIns="45720" rtlCol="0" anchor="ctr">
            <a:spAutoFit/>
          </a:bodyPr>
          <a:lstStyle>
            <a:lvl1pPr marL="0" indent="0" algn="r">
              <a:buNone/>
              <a:defRPr lang="zh-CN" altLang="en-US" sz="900" b="0" dirty="0" smtClean="0">
                <a:ln>
                  <a:noFill/>
                </a:ln>
                <a:latin typeface="+mj-lt"/>
                <a:ea typeface="+mj-ea"/>
                <a:cs typeface="+mj-cs"/>
              </a:defRPr>
            </a:lvl1pPr>
          </a:lstStyle>
          <a:p>
            <a:pPr marL="0" indent="0"/>
            <a:r>
              <a:rPr lang="en-US" altLang="zh-CN" dirty="0"/>
              <a:t>Signature</a:t>
            </a:r>
            <a:endParaRPr lang="en-US" altLang="zh-CN" dirty="0"/>
          </a:p>
        </p:txBody>
      </p:sp>
      <p:sp>
        <p:nvSpPr>
          <p:cNvPr id="27" name="文本占位符 26"/>
          <p:cNvSpPr>
            <a:spLocks noGrp="1"/>
          </p:cNvSpPr>
          <p:nvPr>
            <p:ph type="body" sz="quarter" idx="12" hasCustomPrompt="1"/>
          </p:nvPr>
        </p:nvSpPr>
        <p:spPr>
          <a:xfrm>
            <a:off x="660400" y="6004834"/>
            <a:ext cx="5422899" cy="258532"/>
          </a:xfrm>
        </p:spPr>
        <p:txBody>
          <a:bodyPr vert="horz" wrap="square" lIns="91440" tIns="45720" rIns="91440" bIns="45720" rtlCol="0" anchor="ctr">
            <a:spAutoFit/>
          </a:bodyPr>
          <a:lstStyle>
            <a:lvl1pPr marL="0" indent="0" algn="l">
              <a:buNone/>
              <a:defRPr lang="zh-CN" altLang="en-US" sz="900" b="0" dirty="0" smtClean="0">
                <a:ln>
                  <a:noFill/>
                </a:ln>
                <a:latin typeface="+mj-lt"/>
                <a:ea typeface="+mj-ea"/>
                <a:cs typeface="+mj-cs"/>
              </a:defRPr>
            </a:lvl1pPr>
          </a:lstStyle>
          <a:p>
            <a:pPr lvl="0"/>
            <a:r>
              <a:rPr lang="en-US" altLang="zh-CN" dirty="0"/>
              <a:t>Date</a:t>
            </a:r>
            <a:endParaRPr lang="en-US" altLang="zh-CN" dirty="0"/>
          </a:p>
        </p:txBody>
      </p:sp>
      <p:sp>
        <p:nvSpPr>
          <p:cNvPr id="3" name="文本占位符 2"/>
          <p:cNvSpPr>
            <a:spLocks noGrp="1"/>
          </p:cNvSpPr>
          <p:nvPr>
            <p:ph type="body" sz="quarter" idx="13" hasCustomPrompt="1"/>
          </p:nvPr>
        </p:nvSpPr>
        <p:spPr>
          <a:xfrm>
            <a:off x="660399" y="2065342"/>
            <a:ext cx="10858500" cy="2319337"/>
          </a:xfrm>
        </p:spPr>
        <p:txBody>
          <a:bodyPr anchor="b">
            <a:normAutofit/>
          </a:bodyPr>
          <a:lstStyle>
            <a:lvl1pPr marL="0" indent="0" algn="ctr">
              <a:lnSpc>
                <a:spcPct val="120000"/>
              </a:lnSpc>
              <a:spcBef>
                <a:spcPts val="0"/>
              </a:spcBef>
              <a:buNone/>
              <a:defRPr sz="5400" b="1"/>
            </a:lvl1pPr>
          </a:lstStyle>
          <a:p>
            <a:pPr lvl="0"/>
            <a:r>
              <a:rPr lang="en-US" altLang="zh-CN" dirty="0"/>
              <a:t>Thank you</a:t>
            </a:r>
            <a:endParaRPr lang="en-US" altLang="zh-CN" dirty="0"/>
          </a:p>
        </p:txBody>
      </p:sp>
      <p:pic>
        <p:nvPicPr>
          <p:cNvPr id="9" name="图片 8"/>
          <p:cNvPicPr>
            <a:picLocks noChangeAspect="1"/>
          </p:cNvPicPr>
          <p:nvPr userDrawn="1"/>
        </p:nvPicPr>
        <p:blipFill rotWithShape="1">
          <a:blip r:embed="rId4" cstate="email">
            <a:grayscl/>
          </a:blip>
          <a:srcRect t="29760" r="8874"/>
          <a:stretch>
            <a:fillRect/>
          </a:stretch>
        </p:blipFill>
        <p:spPr>
          <a:xfrm flipH="1">
            <a:off x="-1" y="0"/>
            <a:ext cx="4019547" cy="196940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0CFAB158-2681-4AA5-8A4E-5743A41F92E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自定义版式">
    <p:bg>
      <p:bgPr>
        <a:no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3_自定义版式">
    <p:bg>
      <p:bgPr>
        <a:noFill/>
        <a:effectLst/>
      </p:bgPr>
    </p:bg>
    <p:spTree>
      <p:nvGrpSpPr>
        <p:cNvPr id="1" name=""/>
        <p:cNvGrpSpPr/>
        <p:nvPr/>
      </p:nvGrpSpPr>
      <p:grpSpPr>
        <a:xfrm>
          <a:off x="0" y="0"/>
          <a:ext cx="0" cy="0"/>
          <a:chOff x="0" y="0"/>
          <a:chExt cx="0" cy="0"/>
        </a:xfrm>
      </p:grpSpPr>
      <p:sp>
        <p:nvSpPr>
          <p:cNvPr id="11" name="箭头: 五边形 10"/>
          <p:cNvSpPr/>
          <p:nvPr userDrawn="1"/>
        </p:nvSpPr>
        <p:spPr>
          <a:xfrm>
            <a:off x="0" y="679450"/>
            <a:ext cx="10094384" cy="625475"/>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00" strike="noStrike" noProof="1"/>
          </a:p>
        </p:txBody>
      </p:sp>
      <p:graphicFrame>
        <p:nvGraphicFramePr>
          <p:cNvPr id="12" name="表格 7"/>
          <p:cNvGraphicFramePr>
            <a:graphicFrameLocks noGrp="1"/>
          </p:cNvGraphicFramePr>
          <p:nvPr userDrawn="1"/>
        </p:nvGraphicFramePr>
        <p:xfrm>
          <a:off x="0" y="17463"/>
          <a:ext cx="12192000" cy="822325"/>
        </p:xfrm>
        <a:graphic>
          <a:graphicData uri="http://schemas.openxmlformats.org/drawingml/2006/table">
            <a:tbl>
              <a:tblPr firstRow="1" bandRow="1">
                <a:tableStyleId>{5C22544A-7EE6-4342-B048-85BDC9FD1C3A}</a:tableStyleId>
              </a:tblPr>
              <a:tblGrid>
                <a:gridCol w="2438400"/>
                <a:gridCol w="2438400"/>
                <a:gridCol w="2438400"/>
                <a:gridCol w="2438400"/>
                <a:gridCol w="2438400"/>
              </a:tblGrid>
              <a:tr h="822325">
                <a:tc>
                  <a:txBody>
                    <a:bodyPr/>
                    <a:lstStyle/>
                    <a:p>
                      <a:pPr algn="ctr"/>
                      <a:r>
                        <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rPr>
                        <a:t>课标解读</a:t>
                      </a:r>
                      <a:endParaRPr lang="zh-CN" altLang="en-US" sz="2400" b="0" kern="120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五年高频考点</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rPr>
                        <a:t>知识梳理</a:t>
                      </a:r>
                      <a:endParaRPr lang="zh-CN" altLang="en-US" sz="2400" b="0" kern="1200" noProof="0" dirty="0">
                        <a:solidFill>
                          <a:schemeClr val="bg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阶段特征</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rPr>
                        <a:t>命题探究</a:t>
                      </a:r>
                      <a:endParaRPr lang="zh-CN" altLang="en-US" sz="2400" b="0" kern="1200" noProof="0" dirty="0">
                        <a:solidFill>
                          <a:schemeClr val="tx1"/>
                        </a:solidFill>
                        <a:latin typeface="方正粗黑宋简体" panose="02000000000000000000" pitchFamily="2" charset="-122"/>
                        <a:ea typeface="方正粗黑宋简体" panose="02000000000000000000" pitchFamily="2" charset="-122"/>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bg2"/>
                    </a:solidFill>
                  </a:tcPr>
                </a:tc>
              </a:tr>
            </a:tbl>
          </a:graphicData>
        </a:graphic>
      </p:graphicFrame>
      <p:pic>
        <p:nvPicPr>
          <p:cNvPr id="18449" name="图片 2"/>
          <p:cNvPicPr>
            <a:picLocks noChangeAspect="1"/>
          </p:cNvPicPr>
          <p:nvPr userDrawn="1"/>
        </p:nvPicPr>
        <p:blipFill>
          <a:blip r:embed="rId2"/>
          <a:stretch>
            <a:fillRect/>
          </a:stretch>
        </p:blipFill>
        <p:spPr>
          <a:xfrm>
            <a:off x="10399184" y="6550025"/>
            <a:ext cx="1727200" cy="239713"/>
          </a:xfrm>
          <a:prstGeom prst="rect">
            <a:avLst/>
          </a:prstGeom>
          <a:noFill/>
          <a:ln w="9525">
            <a:noFill/>
          </a:ln>
        </p:spPr>
      </p:pic>
      <p:sp>
        <p:nvSpPr>
          <p:cNvPr id="14" name="文本占位符 13"/>
          <p:cNvSpPr>
            <a:spLocks noGrp="1"/>
          </p:cNvSpPr>
          <p:nvPr userDrawn="1">
            <p:ph type="body" sz="quarter" idx="10" hasCustomPrompt="1"/>
          </p:nvPr>
        </p:nvSpPr>
        <p:spPr>
          <a:xfrm>
            <a:off x="852488" y="1819275"/>
            <a:ext cx="9702800" cy="3481388"/>
          </a:xfrm>
          <a:prstGeom prst="rect">
            <a:avLst/>
          </a:prstGeom>
        </p:spPr>
        <p:txBody>
          <a:bodyPr/>
          <a:lstStyle>
            <a:lvl1pPr marL="0" indent="0">
              <a:lnSpc>
                <a:spcPct val="120000"/>
              </a:lnSpc>
              <a:spcBef>
                <a:spcPts val="0"/>
              </a:spcBef>
              <a:buFontTx/>
              <a:buNone/>
              <a:defRPr>
                <a:latin typeface="华文中宋" panose="02010600040101010101" pitchFamily="2" charset="-122"/>
                <a:ea typeface="华文中宋" panose="02010600040101010101" pitchFamily="2" charset="-122"/>
              </a:defRPr>
            </a:lvl1pPr>
            <a:lvl2pPr marL="257175" indent="0">
              <a:buFontTx/>
              <a:buNone/>
              <a:defRPr/>
            </a:lvl2pPr>
            <a:lvl3pPr marL="514350" indent="0">
              <a:buFontTx/>
              <a:buNone/>
              <a:defRPr/>
            </a:lvl3pPr>
            <a:lvl4pPr marL="771525" indent="0">
              <a:buFontTx/>
              <a:buNone/>
              <a:defRPr/>
            </a:lvl4pPr>
            <a:lvl5pPr marL="1028700" indent="0">
              <a:buFontTx/>
              <a:buNone/>
              <a:defRPr/>
            </a:lvl5pPr>
          </a:lstStyle>
          <a:p>
            <a:pPr lvl="0" fontAlgn="base"/>
            <a:r>
              <a:rPr lang="zh-CN" altLang="en-US" strike="noStrike" noProof="1" dirty="0"/>
              <a:t>默认模板字体：华文中宋</a:t>
            </a:r>
            <a:endParaRPr lang="en-US" altLang="zh-CN" strike="noStrike" noProof="1" dirty="0"/>
          </a:p>
          <a:p>
            <a:pPr lvl="0" fontAlgn="base"/>
            <a:r>
              <a:rPr lang="zh-CN" altLang="en-US" strike="noStrike" noProof="1" dirty="0"/>
              <a:t>默认模板字号：</a:t>
            </a:r>
            <a:r>
              <a:rPr lang="en-US" altLang="zh-CN" strike="noStrike" noProof="1" dirty="0"/>
              <a:t>28</a:t>
            </a:r>
            <a:r>
              <a:rPr lang="zh-CN" altLang="en-US" strike="noStrike" noProof="1" dirty="0"/>
              <a:t>号</a:t>
            </a:r>
            <a:endParaRPr lang="en-US" altLang="zh-CN" strike="noStrike" noProof="1" dirty="0"/>
          </a:p>
          <a:p>
            <a:pPr lvl="0" fontAlgn="base"/>
            <a:r>
              <a:rPr lang="zh-CN" altLang="en-US" strike="noStrike" noProof="1" dirty="0"/>
              <a:t>默认模板字距：</a:t>
            </a:r>
            <a:r>
              <a:rPr lang="en-US" altLang="zh-CN" strike="noStrike" noProof="1" dirty="0"/>
              <a:t>1.2</a:t>
            </a:r>
            <a:endParaRPr lang="en-US" altLang="zh-CN" strike="noStrike" noProof="1" dirty="0"/>
          </a:p>
          <a:p>
            <a:pPr lvl="0" fontAlgn="base"/>
            <a:endParaRPr lang="en-US" altLang="zh-CN" strike="noStrike" noProof="1" dirty="0"/>
          </a:p>
          <a:p>
            <a:pPr lvl="0" fontAlgn="base"/>
            <a:r>
              <a:rPr lang="zh-CN" altLang="en-US" strike="noStrike" noProof="1" dirty="0"/>
              <a:t>如需要修改，请转到“母版”修改</a:t>
            </a:r>
            <a:endParaRPr lang="zh-CN" altLang="en-US" strike="noStrike" noProof="1" dirty="0"/>
          </a:p>
        </p:txBody>
      </p:sp>
      <p:sp>
        <p:nvSpPr>
          <p:cNvPr id="17" name="文本占位符 16"/>
          <p:cNvSpPr>
            <a:spLocks noGrp="1"/>
          </p:cNvSpPr>
          <p:nvPr>
            <p:ph type="body" sz="quarter" idx="11"/>
          </p:nvPr>
        </p:nvSpPr>
        <p:spPr>
          <a:xfrm>
            <a:off x="0" y="716048"/>
            <a:ext cx="4077811" cy="550863"/>
          </a:xfrm>
          <a:prstGeom prst="rect">
            <a:avLst/>
          </a:prstGeom>
        </p:spPr>
        <p:txBody>
          <a:bodyPr/>
          <a:lstStyle>
            <a:lvl1pPr marL="0" indent="0">
              <a:lnSpc>
                <a:spcPct val="100000"/>
              </a:lnSpc>
              <a:spcBef>
                <a:spcPts val="0"/>
              </a:spcBef>
              <a:buFontTx/>
              <a:buNone/>
              <a:defRPr lang="zh-CN" altLang="en-US" sz="1575" b="1" kern="1200" dirty="0" smtClean="0">
                <a:solidFill>
                  <a:schemeClr val="bg1"/>
                </a:solidFill>
                <a:latin typeface="+mn-lt"/>
                <a:ea typeface="+mn-ea"/>
                <a:cs typeface="+mn-cs"/>
              </a:defRPr>
            </a:lvl1pPr>
          </a:lstStyle>
          <a:p>
            <a:pPr lvl="0" fontAlgn="base"/>
            <a:endParaRPr lang="zh-CN" altLang="en-US" strike="noStrike" noProof="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image" Target="../media/image2.png"/><Relationship Id="rId13" Type="http://schemas.openxmlformats.org/officeDocument/2006/relationships/image" Target="../media/image3.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îṩlîḋé"/>
          <p:cNvSpPr/>
          <p:nvPr userDrawn="1"/>
        </p:nvSpPr>
        <p:spPr>
          <a:xfrm>
            <a:off x="0" y="2087788"/>
            <a:ext cx="12192000" cy="4770212"/>
          </a:xfrm>
          <a:prstGeom prst="rect">
            <a:avLst/>
          </a:prstGeom>
          <a:blipFill dpi="0" rotWithShape="1">
            <a:blip r:embed="rId13" cstate="email">
              <a:alphaModFix amt="20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标题占位符 1"/>
          <p:cNvSpPr>
            <a:spLocks noGrp="1"/>
          </p:cNvSpPr>
          <p:nvPr>
            <p:ph type="title"/>
          </p:nvPr>
        </p:nvSpPr>
        <p:spPr>
          <a:xfrm>
            <a:off x="660403" y="0"/>
            <a:ext cx="10858500" cy="1028700"/>
          </a:xfrm>
          <a:prstGeom prst="rect">
            <a:avLst/>
          </a:prstGeom>
        </p:spPr>
        <p:txBody>
          <a:bodyPr vert="horz" lIns="91440" tIns="45720" rIns="91440" bIns="45720" rtlCol="0" anchor="b">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60403" y="1130300"/>
            <a:ext cx="10858500" cy="5003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日期占位符 9"/>
          <p:cNvSpPr>
            <a:spLocks noGrp="1"/>
          </p:cNvSpPr>
          <p:nvPr>
            <p:ph type="dt" sz="half" idx="2"/>
          </p:nvPr>
        </p:nvSpPr>
        <p:spPr>
          <a:xfrm>
            <a:off x="5401732" y="6235704"/>
            <a:ext cx="1388536" cy="206381"/>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zh-CN" altLang="en-US"/>
          </a:p>
        </p:txBody>
      </p:sp>
      <p:sp>
        <p:nvSpPr>
          <p:cNvPr id="11" name="页脚占位符 10"/>
          <p:cNvSpPr>
            <a:spLocks noGrp="1"/>
          </p:cNvSpPr>
          <p:nvPr>
            <p:ph type="ftr" sz="quarter" idx="3"/>
          </p:nvPr>
        </p:nvSpPr>
        <p:spPr>
          <a:xfrm>
            <a:off x="660403" y="6235704"/>
            <a:ext cx="4140201" cy="206381"/>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r>
              <a:rPr lang="zh-CN" altLang="en-US"/>
              <a:t>请在插入菜单</a:t>
            </a:r>
            <a:r>
              <a:rPr lang="en-US" altLang="zh-CN"/>
              <a:t>—</a:t>
            </a:r>
            <a:r>
              <a:rPr lang="zh-CN" altLang="en-US"/>
              <a:t>页眉和页脚中修改此文本</a:t>
            </a:r>
            <a:endParaRPr lang="zh-CN" altLang="en-US" dirty="0"/>
          </a:p>
        </p:txBody>
      </p:sp>
      <p:sp>
        <p:nvSpPr>
          <p:cNvPr id="12" name="灯片编号占位符 11"/>
          <p:cNvSpPr>
            <a:spLocks noGrp="1"/>
          </p:cNvSpPr>
          <p:nvPr>
            <p:ph type="sldNum" sz="quarter" idx="4"/>
          </p:nvPr>
        </p:nvSpPr>
        <p:spPr>
          <a:xfrm>
            <a:off x="8971305" y="6235704"/>
            <a:ext cx="2547595" cy="206381"/>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5DD3DB80-B894-403A-B48E-6FDC1A72010E}" type="slidenum">
              <a:rPr lang="zh-CN" altLang="en-US" smtClean="0"/>
            </a:fld>
            <a:endParaRPr lang="zh-CN" altLang="en-US"/>
          </a:p>
        </p:txBody>
      </p:sp>
      <p:sp>
        <p:nvSpPr>
          <p:cNvPr id="8" name="í$ḷïďê"/>
          <p:cNvSpPr/>
          <p:nvPr userDrawn="1"/>
        </p:nvSpPr>
        <p:spPr>
          <a:xfrm>
            <a:off x="690881" y="2087788"/>
            <a:ext cx="11501119" cy="4770212"/>
          </a:xfrm>
          <a:prstGeom prst="rect">
            <a:avLst/>
          </a:prstGeom>
          <a:blipFill dpi="0" rotWithShape="1">
            <a:blip r:embed="rId14" cstate="email">
              <a:alphaModFix amt="5000"/>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3" name="图片 12"/>
          <p:cNvPicPr>
            <a:picLocks noChangeAspect="1"/>
          </p:cNvPicPr>
          <p:nvPr userDrawn="1"/>
        </p:nvPicPr>
        <p:blipFill rotWithShape="1">
          <a:blip r:embed="rId15" cstate="email">
            <a:grayscl/>
          </a:blip>
          <a:srcRect t="7765" r="63628" b="53219"/>
          <a:stretch>
            <a:fillRect/>
          </a:stretch>
        </p:blipFill>
        <p:spPr>
          <a:xfrm>
            <a:off x="10587641" y="5764054"/>
            <a:ext cx="1604359" cy="109394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latinLnBrk="0" hangingPunct="1">
        <a:lnSpc>
          <a:spcPct val="90000"/>
        </a:lnSpc>
        <a:spcBef>
          <a:spcPct val="0"/>
        </a:spcBef>
        <a:buNone/>
        <a:defRPr sz="18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9" Type="http://schemas.openxmlformats.org/officeDocument/2006/relationships/tags" Target="../tags/tag50.xml"/><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8" Type="http://schemas.openxmlformats.org/officeDocument/2006/relationships/slideLayout" Target="../slideLayouts/slideLayout6.xml"/><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image" Target="../media/image7.png"/><Relationship Id="rId13" Type="http://schemas.openxmlformats.org/officeDocument/2006/relationships/tags" Target="../tags/tag54.xml"/><Relationship Id="rId12" Type="http://schemas.openxmlformats.org/officeDocument/2006/relationships/tags" Target="../tags/tag53.xml"/><Relationship Id="rId11" Type="http://schemas.openxmlformats.org/officeDocument/2006/relationships/tags" Target="../tags/tag52.xml"/><Relationship Id="rId10" Type="http://schemas.openxmlformats.org/officeDocument/2006/relationships/tags" Target="../tags/tag51.xml"/><Relationship Id="rId1" Type="http://schemas.openxmlformats.org/officeDocument/2006/relationships/tags" Target="../tags/tag42.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tags" Target="../tags/tag66.xml"/><Relationship Id="rId1" Type="http://schemas.openxmlformats.org/officeDocument/2006/relationships/tags" Target="../tags/tag65.xml"/></Relationships>
</file>

<file path=ppt/slides/_rels/slide13.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5" Type="http://schemas.openxmlformats.org/officeDocument/2006/relationships/notesSlide" Target="../notesSlides/notesSlide5.xml"/><Relationship Id="rId14" Type="http://schemas.openxmlformats.org/officeDocument/2006/relationships/slideLayout" Target="../slideLayouts/slideLayout6.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4.xml"/><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7.xml"/><Relationship Id="rId1" Type="http://schemas.openxmlformats.org/officeDocument/2006/relationships/tags" Target="../tags/tag96.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4.xml"/><Relationship Id="rId2" Type="http://schemas.openxmlformats.org/officeDocument/2006/relationships/tags" Target="../tags/tag102.xml"/><Relationship Id="rId1" Type="http://schemas.openxmlformats.org/officeDocument/2006/relationships/tags" Target="../tags/tag101.xml"/></Relationships>
</file>

<file path=ppt/slides/_rels/slide2.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4" Type="http://schemas.openxmlformats.org/officeDocument/2006/relationships/slideLayout" Target="../slideLayouts/slideLayout6.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6.xml"/><Relationship Id="rId1" Type="http://schemas.openxmlformats.org/officeDocument/2006/relationships/tags" Target="../tags/tag105.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0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0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1.xml"/><Relationship Id="rId1" Type="http://schemas.openxmlformats.org/officeDocument/2006/relationships/tags" Target="../tags/tag11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1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15.xml"/><Relationship Id="rId1" Type="http://schemas.openxmlformats.org/officeDocument/2006/relationships/tags" Target="../tags/tag114.xml"/></Relationships>
</file>

<file path=ppt/slides/_rels/slide29.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4" Type="http://schemas.openxmlformats.org/officeDocument/2006/relationships/notesSlide" Target="../notesSlides/notesSlide8.xml"/><Relationship Id="rId23" Type="http://schemas.openxmlformats.org/officeDocument/2006/relationships/slideLayout" Target="../slideLayouts/slideLayout11.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4.xml"/><Relationship Id="rId3" Type="http://schemas.openxmlformats.org/officeDocument/2006/relationships/tags" Target="../tags/tag138.xml"/><Relationship Id="rId2" Type="http://schemas.openxmlformats.org/officeDocument/2006/relationships/image" Target="NULL" TargetMode="External"/><Relationship Id="rId1" Type="http://schemas.openxmlformats.org/officeDocument/2006/relationships/image" Target="../media/image8.png"/></Relationships>
</file>

<file path=ppt/slides/_rels/slide31.xml.rels><?xml version="1.0" encoding="UTF-8" standalone="yes"?>
<Relationships xmlns="http://schemas.openxmlformats.org/package/2006/relationships"><Relationship Id="rId9" Type="http://schemas.openxmlformats.org/officeDocument/2006/relationships/tags" Target="../tags/tag147.xml"/><Relationship Id="rId8" Type="http://schemas.openxmlformats.org/officeDocument/2006/relationships/tags" Target="../tags/tag146.xml"/><Relationship Id="rId7" Type="http://schemas.openxmlformats.org/officeDocument/2006/relationships/tags" Target="../tags/tag145.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 Id="rId3" Type="http://schemas.openxmlformats.org/officeDocument/2006/relationships/tags" Target="../tags/tag141.xml"/><Relationship Id="rId2" Type="http://schemas.openxmlformats.org/officeDocument/2006/relationships/tags" Target="../tags/tag140.xml"/><Relationship Id="rId15" Type="http://schemas.openxmlformats.org/officeDocument/2006/relationships/slideLayout" Target="../slideLayouts/slideLayout4.xml"/><Relationship Id="rId14" Type="http://schemas.openxmlformats.org/officeDocument/2006/relationships/tags" Target="../tags/tag152.xml"/><Relationship Id="rId13" Type="http://schemas.openxmlformats.org/officeDocument/2006/relationships/tags" Target="../tags/tag151.xml"/><Relationship Id="rId12" Type="http://schemas.openxmlformats.org/officeDocument/2006/relationships/tags" Target="../tags/tag150.xml"/><Relationship Id="rId11" Type="http://schemas.openxmlformats.org/officeDocument/2006/relationships/tags" Target="../tags/tag149.xml"/><Relationship Id="rId10" Type="http://schemas.openxmlformats.org/officeDocument/2006/relationships/tags" Target="../tags/tag148.xml"/><Relationship Id="rId1" Type="http://schemas.openxmlformats.org/officeDocument/2006/relationships/tags" Target="../tags/tag139.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160.xml"/><Relationship Id="rId7" Type="http://schemas.openxmlformats.org/officeDocument/2006/relationships/tags" Target="../tags/tag159.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slide" Target="slide1.xml"/><Relationship Id="rId2" Type="http://schemas.openxmlformats.org/officeDocument/2006/relationships/tags" Target="../tags/tag161.xml"/><Relationship Id="rId1" Type="http://schemas.openxmlformats.org/officeDocument/2006/relationships/image" Target="../media/image9.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5.xml"/><Relationship Id="rId1" Type="http://schemas.openxmlformats.org/officeDocument/2006/relationships/tags" Target="../tags/tag16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12.jpeg"/></Relationships>
</file>

<file path=ppt/slides/_rels/slide39.xml.rels><?xml version="1.0" encoding="UTF-8" standalone="yes"?>
<Relationships xmlns="http://schemas.openxmlformats.org/package/2006/relationships"><Relationship Id="rId9" Type="http://schemas.openxmlformats.org/officeDocument/2006/relationships/tags" Target="../tags/tag174.xml"/><Relationship Id="rId8" Type="http://schemas.openxmlformats.org/officeDocument/2006/relationships/tags" Target="../tags/tag173.xml"/><Relationship Id="rId7" Type="http://schemas.openxmlformats.org/officeDocument/2006/relationships/tags" Target="../tags/tag172.xml"/><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9" Type="http://schemas.openxmlformats.org/officeDocument/2006/relationships/notesSlide" Target="../notesSlides/notesSlide10.xml"/><Relationship Id="rId18" Type="http://schemas.openxmlformats.org/officeDocument/2006/relationships/slideLayout" Target="../slideLayouts/slideLayout6.xml"/><Relationship Id="rId17" Type="http://schemas.openxmlformats.org/officeDocument/2006/relationships/tags" Target="../tags/tag182.xml"/><Relationship Id="rId16" Type="http://schemas.openxmlformats.org/officeDocument/2006/relationships/tags" Target="../tags/tag181.xml"/><Relationship Id="rId15" Type="http://schemas.openxmlformats.org/officeDocument/2006/relationships/tags" Target="../tags/tag180.xml"/><Relationship Id="rId14" Type="http://schemas.openxmlformats.org/officeDocument/2006/relationships/tags" Target="../tags/tag179.xml"/><Relationship Id="rId13" Type="http://schemas.openxmlformats.org/officeDocument/2006/relationships/tags" Target="../tags/tag178.xml"/><Relationship Id="rId12" Type="http://schemas.openxmlformats.org/officeDocument/2006/relationships/tags" Target="../tags/tag177.xml"/><Relationship Id="rId11" Type="http://schemas.openxmlformats.org/officeDocument/2006/relationships/tags" Target="../tags/tag176.xml"/><Relationship Id="rId10" Type="http://schemas.openxmlformats.org/officeDocument/2006/relationships/tags" Target="../tags/tag175.xml"/><Relationship Id="rId1" Type="http://schemas.openxmlformats.org/officeDocument/2006/relationships/tags" Target="../tags/tag166.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3.xml"/></Relationships>
</file>

<file path=ppt/slides/_rels/slide42.xml.rels><?xml version="1.0" encoding="UTF-8" standalone="yes"?>
<Relationships xmlns="http://schemas.openxmlformats.org/package/2006/relationships"><Relationship Id="rId9" Type="http://schemas.openxmlformats.org/officeDocument/2006/relationships/tags" Target="../tags/tag190.xml"/><Relationship Id="rId8" Type="http://schemas.openxmlformats.org/officeDocument/2006/relationships/tags" Target="../tags/tag189.xml"/><Relationship Id="rId7" Type="http://schemas.openxmlformats.org/officeDocument/2006/relationships/image" Target="../media/image15.jpeg"/><Relationship Id="rId6" Type="http://schemas.openxmlformats.org/officeDocument/2006/relationships/tags" Target="../tags/tag188.xml"/><Relationship Id="rId5" Type="http://schemas.openxmlformats.org/officeDocument/2006/relationships/image" Target="../media/image14.png"/><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4" Type="http://schemas.openxmlformats.org/officeDocument/2006/relationships/slideLayout" Target="../slideLayouts/slideLayout6.xml"/><Relationship Id="rId13" Type="http://schemas.openxmlformats.org/officeDocument/2006/relationships/tags" Target="../tags/tag194.xml"/><Relationship Id="rId12" Type="http://schemas.openxmlformats.org/officeDocument/2006/relationships/tags" Target="../tags/tag193.xml"/><Relationship Id="rId11" Type="http://schemas.openxmlformats.org/officeDocument/2006/relationships/tags" Target="../tags/tag192.xml"/><Relationship Id="rId10" Type="http://schemas.openxmlformats.org/officeDocument/2006/relationships/tags" Target="../tags/tag191.xml"/><Relationship Id="rId1" Type="http://schemas.openxmlformats.org/officeDocument/2006/relationships/tags" Target="../tags/tag18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6.xml"/><Relationship Id="rId1" Type="http://schemas.openxmlformats.org/officeDocument/2006/relationships/tags" Target="../tags/tag195.xml"/></Relationships>
</file>

<file path=ppt/slides/_rels/slide44.xml.rels><?xml version="1.0" encoding="UTF-8" standalone="yes"?>
<Relationships xmlns="http://schemas.openxmlformats.org/package/2006/relationships"><Relationship Id="rId9" Type="http://schemas.openxmlformats.org/officeDocument/2006/relationships/tags" Target="../tags/tag205.xml"/><Relationship Id="rId8" Type="http://schemas.openxmlformats.org/officeDocument/2006/relationships/tags" Target="../tags/tag204.xml"/><Relationship Id="rId7" Type="http://schemas.openxmlformats.org/officeDocument/2006/relationships/tags" Target="../tags/tag203.xml"/><Relationship Id="rId6" Type="http://schemas.openxmlformats.org/officeDocument/2006/relationships/tags" Target="../tags/tag202.xml"/><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3" Type="http://schemas.openxmlformats.org/officeDocument/2006/relationships/slideLayout" Target="../slideLayouts/slideLayout6.xml"/><Relationship Id="rId22" Type="http://schemas.openxmlformats.org/officeDocument/2006/relationships/tags" Target="../tags/tag214.xml"/><Relationship Id="rId21" Type="http://schemas.openxmlformats.org/officeDocument/2006/relationships/tags" Target="../tags/tag213.xml"/><Relationship Id="rId20" Type="http://schemas.openxmlformats.org/officeDocument/2006/relationships/tags" Target="../tags/tag212.xml"/><Relationship Id="rId2" Type="http://schemas.openxmlformats.org/officeDocument/2006/relationships/tags" Target="../tags/tag198.xml"/><Relationship Id="rId19" Type="http://schemas.openxmlformats.org/officeDocument/2006/relationships/tags" Target="../tags/tag211.xml"/><Relationship Id="rId18" Type="http://schemas.openxmlformats.org/officeDocument/2006/relationships/image" Target="../media/image19.png"/><Relationship Id="rId17" Type="http://schemas.openxmlformats.org/officeDocument/2006/relationships/tags" Target="../tags/tag210.xml"/><Relationship Id="rId16" Type="http://schemas.openxmlformats.org/officeDocument/2006/relationships/image" Target="../media/image18.png"/><Relationship Id="rId15" Type="http://schemas.openxmlformats.org/officeDocument/2006/relationships/tags" Target="../tags/tag209.xml"/><Relationship Id="rId14" Type="http://schemas.openxmlformats.org/officeDocument/2006/relationships/image" Target="../media/image17.png"/><Relationship Id="rId13" Type="http://schemas.openxmlformats.org/officeDocument/2006/relationships/tags" Target="../tags/tag208.xml"/><Relationship Id="rId12" Type="http://schemas.openxmlformats.org/officeDocument/2006/relationships/image" Target="../media/image16.jpeg"/><Relationship Id="rId11" Type="http://schemas.openxmlformats.org/officeDocument/2006/relationships/tags" Target="../tags/tag207.xml"/><Relationship Id="rId10" Type="http://schemas.openxmlformats.org/officeDocument/2006/relationships/tags" Target="../tags/tag206.xml"/><Relationship Id="rId1" Type="http://schemas.openxmlformats.org/officeDocument/2006/relationships/tags" Target="../tags/tag197.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0" Type="http://schemas.openxmlformats.org/officeDocument/2006/relationships/notesSlide" Target="../notesSlides/notesSlide2.xml"/><Relationship Id="rId1" Type="http://schemas.openxmlformats.org/officeDocument/2006/relationships/tags" Target="../tags/tag2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ïsḻïḓé"/>
        <p:cNvGrpSpPr/>
        <p:nvPr/>
      </p:nvGrpSpPr>
      <p:grpSpPr>
        <a:xfrm>
          <a:off x="0" y="0"/>
          <a:ext cx="0" cy="0"/>
          <a:chOff x="0" y="0"/>
          <a:chExt cx="0" cy="0"/>
        </a:xfrm>
      </p:grpSpPr>
      <p:sp>
        <p:nvSpPr>
          <p:cNvPr id="6" name="išļíḋè"/>
          <p:cNvSpPr txBox="1"/>
          <p:nvPr/>
        </p:nvSpPr>
        <p:spPr>
          <a:xfrm>
            <a:off x="0" y="0"/>
            <a:ext cx="2346960" cy="697230"/>
          </a:xfrm>
          <a:prstGeom prst="rect">
            <a:avLst/>
          </a:prstGeom>
          <a:solidFill>
            <a:schemeClr val="bg2"/>
          </a:solidFill>
        </p:spPr>
        <p:txBody>
          <a:bodyPr wrap="square" rtlCol="0" anchor="ctr" anchorCtr="0">
            <a:noAutofit/>
          </a:bodyPr>
          <a:lstStyle/>
          <a:p>
            <a:pPr algn="ctr"/>
            <a:r>
              <a:rPr lang="en-US" altLang="zh-CN" sz="2800" b="1" dirty="0">
                <a:latin typeface="汉仪颜楷简" panose="00020600040101010101" charset="-122"/>
                <a:ea typeface="汉仪颜楷简" panose="00020600040101010101" charset="-122"/>
              </a:rPr>
              <a:t>2024</a:t>
            </a:r>
            <a:r>
              <a:rPr lang="zh-CN" altLang="en-US" sz="2800" b="1" dirty="0">
                <a:latin typeface="汉仪颜楷简" panose="00020600040101010101" charset="-122"/>
                <a:ea typeface="汉仪颜楷简" panose="00020600040101010101" charset="-122"/>
              </a:rPr>
              <a:t>二轮复习</a:t>
            </a:r>
            <a:endParaRPr lang="zh-CN" altLang="en-US" sz="2800" b="1" dirty="0">
              <a:latin typeface="汉仪颜楷简" panose="00020600040101010101" charset="-122"/>
              <a:ea typeface="汉仪颜楷简" panose="00020600040101010101" charset="-122"/>
            </a:endParaRPr>
          </a:p>
        </p:txBody>
      </p:sp>
      <p:sp>
        <p:nvSpPr>
          <p:cNvPr id="15" name="文本框 14"/>
          <p:cNvSpPr txBox="1"/>
          <p:nvPr/>
        </p:nvSpPr>
        <p:spPr>
          <a:xfrm>
            <a:off x="283210" y="2223453"/>
            <a:ext cx="11635740" cy="1512570"/>
          </a:xfrm>
          <a:prstGeom prst="rect">
            <a:avLst/>
          </a:prstGeom>
          <a:solidFill>
            <a:schemeClr val="bg2"/>
          </a:solidFill>
        </p:spPr>
        <p:txBody>
          <a:bodyPr wrap="square" rtlCol="0" anchor="ctr" anchorCtr="0">
            <a:spAutoFit/>
          </a:bodyPr>
          <a:p>
            <a:pPr>
              <a:lnSpc>
                <a:spcPct val="110000"/>
              </a:lnSpc>
            </a:pPr>
            <a:r>
              <a:rPr lang="en-US" altLang="zh-CN" sz="24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   </a:t>
            </a:r>
            <a:r>
              <a:rPr lang="en-US" altLang="zh-CN" sz="28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 </a:t>
            </a:r>
            <a:r>
              <a:rPr lang="zh-CN" altLang="en-US" sz="40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专题七</a:t>
            </a:r>
            <a:r>
              <a:rPr lang="en-US" altLang="zh-CN" sz="40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 </a:t>
            </a:r>
            <a:endParaRPr lang="en-US" altLang="zh-CN" sz="40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endParaRPr>
          </a:p>
          <a:p>
            <a:pPr>
              <a:lnSpc>
                <a:spcPct val="110000"/>
              </a:lnSpc>
            </a:pPr>
            <a:r>
              <a:rPr lang="en-US" altLang="zh-CN" sz="4000" b="1" dirty="0" smtClean="0">
                <a:solidFill>
                  <a:schemeClr val="tx1"/>
                </a:solidFill>
                <a:latin typeface="汉仪颜楷简" panose="00020600040101010101" charset="-122"/>
                <a:ea typeface="汉仪颜楷简" panose="00020600040101010101" charset="-122"/>
                <a:cs typeface="方正粗黑宋简体" panose="02000000000000000000" pitchFamily="2" charset="-122"/>
                <a:sym typeface="+mn-ea"/>
              </a:rPr>
              <a:t>           </a:t>
            </a:r>
            <a:r>
              <a:rPr lang="zh-CN" altLang="zh-CN" sz="4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现代</a:t>
            </a:r>
            <a:r>
              <a:rPr lang="zh-CN" altLang="zh-CN" sz="4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中国的政治、经济与文化</a:t>
            </a:r>
            <a:r>
              <a:rPr lang="en-US" altLang="zh-CN" sz="4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sym typeface="+mn-ea"/>
              </a:rPr>
              <a:t>   </a:t>
            </a:r>
            <a:endParaRPr lang="zh-CN" altLang="en-US" sz="4400" b="1" dirty="0" smtClean="0">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mj-cs"/>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custDataLst>
              <p:tags r:id="rId1"/>
            </p:custDataLst>
          </p:nvPr>
        </p:nvSpPr>
        <p:spPr>
          <a:xfrm>
            <a:off x="4543967" y="3043139"/>
            <a:ext cx="5029882" cy="789475"/>
          </a:xfrm>
          <a:prstGeom prst="rect">
            <a:avLst/>
          </a:prstGeom>
          <a:solidFill>
            <a:schemeClr val="accent1">
              <a:lumMod val="20000"/>
              <a:lumOff val="80000"/>
            </a:schemeClr>
          </a:solidFill>
        </p:spPr>
        <p:txBody>
          <a:bodyPr wrap="none" lIns="91424" tIns="45710" rIns="91424" bIns="45710" anchor="b" anchorCtr="0">
            <a:noAutofit/>
          </a:bodyPr>
          <a:lstStyle/>
          <a:p>
            <a:pPr algn="ct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改革开放初期（</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20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世纪</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80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年代）</a:t>
            </a:r>
            <a:endPar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r>
              <a:rPr lang="zh-CN" altLang="en-US" sz="2400" b="1">
                <a:solidFill>
                  <a:srgbClr val="0000FF"/>
                </a:solidFill>
                <a:effectLst/>
                <a:latin typeface="楷体" panose="02010609060101010101" charset="-122"/>
                <a:ea typeface="楷体" panose="02010609060101010101" charset="-122"/>
                <a:cs typeface="楷体" panose="02010609060101010101" charset="-122"/>
              </a:rPr>
              <a:t>社会主义法治建设新发展</a:t>
            </a:r>
            <a:endParaRPr lang="zh-CN" altLang="en-US" sz="2400" b="1">
              <a:solidFill>
                <a:srgbClr val="0000FF"/>
              </a:solidFill>
              <a:effectLst/>
              <a:latin typeface="楷体" panose="02010609060101010101" charset="-122"/>
              <a:ea typeface="楷体" panose="02010609060101010101" charset="-122"/>
              <a:cs typeface="楷体" panose="02010609060101010101" charset="-122"/>
            </a:endParaRPr>
          </a:p>
        </p:txBody>
      </p:sp>
      <p:sp>
        <p:nvSpPr>
          <p:cNvPr id="9" name="任意多边形 8"/>
          <p:cNvSpPr/>
          <p:nvPr>
            <p:custDataLst>
              <p:tags r:id="rId2"/>
            </p:custDataLst>
          </p:nvPr>
        </p:nvSpPr>
        <p:spPr>
          <a:xfrm rot="20830776">
            <a:off x="-66675" y="4168775"/>
            <a:ext cx="11113770" cy="1297940"/>
          </a:xfrm>
          <a:custGeom>
            <a:avLst/>
            <a:gdLst>
              <a:gd name="connsiteX0" fmla="*/ 0 w 8892540"/>
              <a:gd name="connsiteY0" fmla="*/ 961390 h 961390"/>
              <a:gd name="connsiteX1" fmla="*/ 1333500 w 8892540"/>
              <a:gd name="connsiteY1" fmla="*/ 389890 h 961390"/>
              <a:gd name="connsiteX2" fmla="*/ 3048000 w 8892540"/>
              <a:gd name="connsiteY2" fmla="*/ 527050 h 961390"/>
              <a:gd name="connsiteX3" fmla="*/ 5227320 w 8892540"/>
              <a:gd name="connsiteY3" fmla="*/ 24130 h 961390"/>
              <a:gd name="connsiteX4" fmla="*/ 6858000 w 8892540"/>
              <a:gd name="connsiteY4" fmla="*/ 671830 h 961390"/>
              <a:gd name="connsiteX5" fmla="*/ 8892540 w 8892540"/>
              <a:gd name="connsiteY5" fmla="*/ 488950 h 9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2540" h="961390">
                <a:moveTo>
                  <a:pt x="0" y="961390"/>
                </a:moveTo>
                <a:cubicBezTo>
                  <a:pt x="412750" y="711835"/>
                  <a:pt x="825500" y="462280"/>
                  <a:pt x="1333500" y="389890"/>
                </a:cubicBezTo>
                <a:cubicBezTo>
                  <a:pt x="1841500" y="317500"/>
                  <a:pt x="2399030" y="588010"/>
                  <a:pt x="3048000" y="527050"/>
                </a:cubicBezTo>
                <a:cubicBezTo>
                  <a:pt x="3696970" y="466090"/>
                  <a:pt x="4592320" y="0"/>
                  <a:pt x="5227320" y="24130"/>
                </a:cubicBezTo>
                <a:cubicBezTo>
                  <a:pt x="5862320" y="48260"/>
                  <a:pt x="6247130" y="594360"/>
                  <a:pt x="6858000" y="671830"/>
                </a:cubicBezTo>
                <a:cubicBezTo>
                  <a:pt x="7468870" y="749300"/>
                  <a:pt x="8180705" y="619125"/>
                  <a:pt x="8892540" y="488950"/>
                </a:cubicBezTo>
              </a:path>
            </a:pathLst>
          </a:custGeom>
          <a:ln w="25400">
            <a:solidFill>
              <a:srgbClr val="C00000"/>
            </a:solidFill>
          </a:ln>
        </p:spPr>
        <p:style>
          <a:lnRef idx="2">
            <a:schemeClr val="dk1"/>
          </a:lnRef>
          <a:fillRef idx="0">
            <a:schemeClr val="dk1"/>
          </a:fillRef>
          <a:effectRef idx="1">
            <a:schemeClr val="dk1"/>
          </a:effectRef>
          <a:fontRef idx="minor">
            <a:schemeClr val="tx1"/>
          </a:fontRef>
        </p:style>
        <p:txBody>
          <a:bodyPr lIns="121898" tIns="60949" rIns="121898" bIns="60949" rtlCol="0" anchor="ctr"/>
          <a:lstStyle/>
          <a:p>
            <a:pPr algn="ctr"/>
            <a:endParaRPr lang="zh-CN" altLang="en-US" sz="3735"/>
          </a:p>
        </p:txBody>
      </p:sp>
      <p:sp>
        <p:nvSpPr>
          <p:cNvPr id="10" name="椭圆 9"/>
          <p:cNvSpPr/>
          <p:nvPr>
            <p:custDataLst>
              <p:tags r:id="rId3"/>
            </p:custDataLst>
          </p:nvPr>
        </p:nvSpPr>
        <p:spPr>
          <a:xfrm>
            <a:off x="1192373" y="5592051"/>
            <a:ext cx="191992" cy="191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8" tIns="60949" rIns="121898" bIns="60949" rtlCol="0" anchor="ctr"/>
          <a:lstStyle/>
          <a:p>
            <a:pPr algn="ctr"/>
            <a:endParaRPr lang="zh-CN" altLang="en-US" sz="3735"/>
          </a:p>
        </p:txBody>
      </p:sp>
      <p:sp>
        <p:nvSpPr>
          <p:cNvPr id="14" name="椭圆 13"/>
          <p:cNvSpPr/>
          <p:nvPr>
            <p:custDataLst>
              <p:tags r:id="rId4"/>
            </p:custDataLst>
          </p:nvPr>
        </p:nvSpPr>
        <p:spPr>
          <a:xfrm>
            <a:off x="3685091" y="5081761"/>
            <a:ext cx="191992" cy="191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8" tIns="60949" rIns="121898" bIns="60949" rtlCol="0" anchor="ctr"/>
          <a:lstStyle/>
          <a:p>
            <a:pPr algn="ctr"/>
            <a:endParaRPr lang="zh-CN" altLang="en-US" sz="3735"/>
          </a:p>
        </p:txBody>
      </p:sp>
      <p:sp>
        <p:nvSpPr>
          <p:cNvPr id="15" name="椭圆 14"/>
          <p:cNvSpPr/>
          <p:nvPr>
            <p:custDataLst>
              <p:tags r:id="rId5"/>
            </p:custDataLst>
          </p:nvPr>
        </p:nvSpPr>
        <p:spPr>
          <a:xfrm>
            <a:off x="6261473" y="3875523"/>
            <a:ext cx="191992" cy="191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8" tIns="60949" rIns="121898" bIns="60949" rtlCol="0" anchor="ctr"/>
          <a:lstStyle/>
          <a:p>
            <a:pPr algn="ctr"/>
            <a:endParaRPr lang="zh-CN" altLang="en-US" sz="3735"/>
          </a:p>
        </p:txBody>
      </p:sp>
      <p:sp>
        <p:nvSpPr>
          <p:cNvPr id="16" name="椭圆 15"/>
          <p:cNvSpPr/>
          <p:nvPr>
            <p:custDataLst>
              <p:tags r:id="rId6"/>
            </p:custDataLst>
          </p:nvPr>
        </p:nvSpPr>
        <p:spPr>
          <a:xfrm>
            <a:off x="9451748" y="4067545"/>
            <a:ext cx="191992" cy="191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8" tIns="60949" rIns="121898" bIns="60949" rtlCol="0" anchor="ctr"/>
          <a:lstStyle/>
          <a:p>
            <a:pPr algn="ctr"/>
            <a:endParaRPr lang="zh-CN" altLang="en-US" sz="3735"/>
          </a:p>
        </p:txBody>
      </p:sp>
      <p:sp>
        <p:nvSpPr>
          <p:cNvPr id="17" name="矩形 16"/>
          <p:cNvSpPr/>
          <p:nvPr>
            <p:custDataLst>
              <p:tags r:id="rId7"/>
            </p:custDataLst>
          </p:nvPr>
        </p:nvSpPr>
        <p:spPr>
          <a:xfrm>
            <a:off x="3158254" y="4687560"/>
            <a:ext cx="3960086" cy="921689"/>
          </a:xfrm>
          <a:prstGeom prst="rect">
            <a:avLst/>
          </a:prstGeom>
          <a:solidFill>
            <a:schemeClr val="accent1">
              <a:lumMod val="20000"/>
              <a:lumOff val="80000"/>
            </a:schemeClr>
          </a:solidFill>
        </p:spPr>
        <p:txBody>
          <a:bodyPr wrap="none" lIns="91424" tIns="45710" rIns="91424" bIns="45710" anchor="b" anchorCtr="0">
            <a:noAutofit/>
          </a:bodyPr>
          <a:lstStyle/>
          <a:p>
            <a:pPr algn="ct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文化大革命</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时期</a:t>
            </a:r>
            <a:endPar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r>
              <a:rPr lang="zh-CN" altLang="en-US" sz="2400" b="1">
                <a:solidFill>
                  <a:srgbClr val="0000FF"/>
                </a:solidFill>
                <a:effectLst/>
                <a:latin typeface="楷体" panose="02010609060101010101" charset="-122"/>
                <a:ea typeface="楷体" panose="02010609060101010101" charset="-122"/>
                <a:cs typeface="楷体" panose="02010609060101010101" charset="-122"/>
              </a:rPr>
              <a:t>社会主义法制遭到严重破坏</a:t>
            </a:r>
            <a:endParaRPr lang="zh-CN" altLang="en-US" sz="2400" b="1">
              <a:solidFill>
                <a:srgbClr val="0000FF"/>
              </a:solidFill>
              <a:effectLst/>
              <a:latin typeface="楷体" panose="02010609060101010101" charset="-122"/>
              <a:ea typeface="楷体" panose="02010609060101010101" charset="-122"/>
              <a:cs typeface="楷体" panose="02010609060101010101" charset="-122"/>
            </a:endParaRPr>
          </a:p>
        </p:txBody>
      </p:sp>
      <p:sp>
        <p:nvSpPr>
          <p:cNvPr id="18" name="矩形 17"/>
          <p:cNvSpPr/>
          <p:nvPr>
            <p:custDataLst>
              <p:tags r:id="rId8"/>
            </p:custDataLst>
          </p:nvPr>
        </p:nvSpPr>
        <p:spPr>
          <a:xfrm>
            <a:off x="7807383" y="4022036"/>
            <a:ext cx="3058102" cy="1252226"/>
          </a:xfrm>
          <a:prstGeom prst="rect">
            <a:avLst/>
          </a:prstGeom>
          <a:solidFill>
            <a:schemeClr val="accent1">
              <a:lumMod val="20000"/>
              <a:lumOff val="80000"/>
            </a:schemeClr>
          </a:solidFill>
        </p:spPr>
        <p:txBody>
          <a:bodyPr wrap="none" lIns="91424" tIns="45710" rIns="91424" bIns="45710" anchor="b" anchorCtr="0">
            <a:noAutofit/>
          </a:bodyPr>
          <a:lstStyle/>
          <a:p>
            <a:pPr algn="ct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20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世纪</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90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年代以来</a:t>
            </a:r>
            <a:endPar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buClrTx/>
              <a:buSzTx/>
              <a:buFontTx/>
            </a:pPr>
            <a:r>
              <a:rPr lang="zh-CN" altLang="en-US" sz="2400" b="1">
                <a:solidFill>
                  <a:srgbClr val="0000FF"/>
                </a:solidFill>
                <a:effectLst/>
                <a:latin typeface="楷体" panose="02010609060101010101" charset="-122"/>
                <a:ea typeface="楷体" panose="02010609060101010101" charset="-122"/>
                <a:cs typeface="楷体" panose="02010609060101010101" charset="-122"/>
              </a:rPr>
              <a:t>法治建设完善时期</a:t>
            </a:r>
            <a:endParaRPr lang="zh-CN" altLang="en-US" sz="2400" b="1">
              <a:solidFill>
                <a:srgbClr val="0000FF"/>
              </a:solidFill>
              <a:effectLst/>
              <a:latin typeface="楷体" panose="02010609060101010101" charset="-122"/>
              <a:ea typeface="楷体" panose="02010609060101010101" charset="-122"/>
              <a:cs typeface="楷体" panose="02010609060101010101" charset="-122"/>
            </a:endParaRPr>
          </a:p>
          <a:p>
            <a:pPr algn="ctr">
              <a:buClrTx/>
              <a:buSzTx/>
              <a:buFontTx/>
            </a:pPr>
            <a:r>
              <a:rPr lang="zh-CN" altLang="en-US" sz="2400" b="1">
                <a:solidFill>
                  <a:srgbClr val="0000FF"/>
                </a:solidFill>
                <a:effectLst/>
                <a:latin typeface="楷体" panose="02010609060101010101" charset="-122"/>
                <a:ea typeface="楷体" panose="02010609060101010101" charset="-122"/>
                <a:cs typeface="楷体" panose="02010609060101010101" charset="-122"/>
              </a:rPr>
              <a:t>（依法治国时期）</a:t>
            </a:r>
            <a:endParaRPr lang="zh-CN" altLang="en-US" sz="2400" b="1">
              <a:solidFill>
                <a:srgbClr val="0000FF"/>
              </a:solidFill>
              <a:effectLst/>
              <a:latin typeface="楷体" panose="02010609060101010101" charset="-122"/>
              <a:ea typeface="楷体" panose="02010609060101010101" charset="-122"/>
              <a:cs typeface="楷体" panose="02010609060101010101" charset="-122"/>
            </a:endParaRPr>
          </a:p>
        </p:txBody>
      </p:sp>
      <p:sp>
        <p:nvSpPr>
          <p:cNvPr id="20" name="矩形 19"/>
          <p:cNvSpPr/>
          <p:nvPr>
            <p:custDataLst>
              <p:tags r:id="rId9"/>
            </p:custDataLst>
          </p:nvPr>
        </p:nvSpPr>
        <p:spPr>
          <a:xfrm>
            <a:off x="3304129" y="5855766"/>
            <a:ext cx="5041900" cy="441325"/>
          </a:xfrm>
          <a:prstGeom prst="rect">
            <a:avLst/>
          </a:prstGeom>
        </p:spPr>
        <p:txBody>
          <a:bodyPr wrap="none" lIns="72566" tIns="36282" rIns="72566" bIns="36282">
            <a:spAutoFit/>
          </a:bodyPr>
          <a:lstStyle/>
          <a:p>
            <a:pPr lvl="0"/>
            <a:r>
              <a:rPr lang="en-US" altLang="zh-CN" sz="2400" b="1">
                <a:solidFill>
                  <a:srgbClr val="FF0000"/>
                </a:solidFill>
                <a:latin typeface="仿宋" panose="02010609060101010101" charset="-122"/>
                <a:ea typeface="仿宋" panose="02010609060101010101" charset="-122"/>
              </a:rPr>
              <a:t>《</a:t>
            </a:r>
            <a:r>
              <a:rPr lang="zh-CN" altLang="en-US" sz="2400" b="1">
                <a:solidFill>
                  <a:srgbClr val="FF0000"/>
                </a:solidFill>
                <a:latin typeface="仿宋" panose="02010609060101010101" charset="-122"/>
                <a:ea typeface="仿宋" panose="02010609060101010101" charset="-122"/>
              </a:rPr>
              <a:t>中国人民政治协商会议共同纲领</a:t>
            </a:r>
            <a:r>
              <a:rPr lang="en-US" altLang="zh-CN" sz="2400" b="1">
                <a:solidFill>
                  <a:srgbClr val="FF0000"/>
                </a:solidFill>
                <a:latin typeface="仿宋" panose="02010609060101010101" charset="-122"/>
                <a:ea typeface="仿宋" panose="02010609060101010101" charset="-122"/>
              </a:rPr>
              <a:t>》</a:t>
            </a:r>
            <a:endParaRPr lang="en-US" altLang="zh-CN" sz="2400" b="1">
              <a:solidFill>
                <a:srgbClr val="FF0000"/>
              </a:solidFill>
              <a:latin typeface="仿宋" panose="02010609060101010101" charset="-122"/>
              <a:ea typeface="仿宋" panose="02010609060101010101" charset="-122"/>
            </a:endParaRPr>
          </a:p>
        </p:txBody>
      </p:sp>
      <p:sp>
        <p:nvSpPr>
          <p:cNvPr id="29" name="矩形 28"/>
          <p:cNvSpPr/>
          <p:nvPr>
            <p:custDataLst>
              <p:tags r:id="rId10"/>
            </p:custDataLst>
          </p:nvPr>
        </p:nvSpPr>
        <p:spPr>
          <a:xfrm>
            <a:off x="2789715" y="6350490"/>
            <a:ext cx="5960110" cy="441325"/>
          </a:xfrm>
          <a:prstGeom prst="rect">
            <a:avLst/>
          </a:prstGeom>
        </p:spPr>
        <p:txBody>
          <a:bodyPr wrap="none" lIns="72566" tIns="36282" rIns="72566" bIns="36282">
            <a:spAutoFit/>
          </a:bodyPr>
          <a:lstStyle/>
          <a:p>
            <a:pPr lvl="0" algn="l">
              <a:buClrTx/>
              <a:buSzTx/>
              <a:buFontTx/>
            </a:pPr>
            <a:r>
              <a:rPr lang="en-US" altLang="zh-CN" sz="2400" b="1">
                <a:solidFill>
                  <a:srgbClr val="FF0000"/>
                </a:solidFill>
                <a:latin typeface="仿宋" panose="02010609060101010101" charset="-122"/>
                <a:ea typeface="仿宋" panose="02010609060101010101" charset="-122"/>
                <a:cs typeface="仿宋" panose="02010609060101010101" charset="-122"/>
                <a:sym typeface="+mn-ea"/>
              </a:rPr>
              <a:t>《中华人民共和国宪法》（“</a:t>
            </a:r>
            <a:r>
              <a:rPr lang="zh-CN" altLang="en-US" sz="2400" b="1" u="sng">
                <a:solidFill>
                  <a:srgbClr val="FF0000"/>
                </a:solidFill>
                <a:latin typeface="仿宋" panose="02010609060101010101" charset="-122"/>
                <a:ea typeface="仿宋" panose="02010609060101010101" charset="-122"/>
                <a:cs typeface="仿宋" panose="02010609060101010101" charset="-122"/>
                <a:sym typeface="+mn-ea"/>
              </a:rPr>
              <a:t>五四宪法</a:t>
            </a:r>
            <a:r>
              <a:rPr lang="en-US" altLang="zh-CN" sz="2400" b="1">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2400" b="1">
              <a:solidFill>
                <a:srgbClr val="FF0000"/>
              </a:solidFill>
              <a:latin typeface="仿宋" panose="02010609060101010101" charset="-122"/>
              <a:ea typeface="仿宋" panose="02010609060101010101" charset="-122"/>
              <a:cs typeface="仿宋" panose="02010609060101010101" charset="-122"/>
              <a:sym typeface="+mn-ea"/>
            </a:endParaRPr>
          </a:p>
        </p:txBody>
      </p:sp>
      <p:sp>
        <p:nvSpPr>
          <p:cNvPr id="41" name="矩形 40"/>
          <p:cNvSpPr/>
          <p:nvPr>
            <p:custDataLst>
              <p:tags r:id="rId11"/>
            </p:custDataLst>
          </p:nvPr>
        </p:nvSpPr>
        <p:spPr>
          <a:xfrm>
            <a:off x="1890930" y="3777661"/>
            <a:ext cx="3780897" cy="810895"/>
          </a:xfrm>
          <a:prstGeom prst="rect">
            <a:avLst/>
          </a:prstGeom>
        </p:spPr>
        <p:txBody>
          <a:bodyPr wrap="square" lIns="72566" tIns="36282" rIns="72566" bIns="36282">
            <a:spAutoFit/>
          </a:bodyPr>
          <a:lstStyle/>
          <a:p>
            <a:r>
              <a:rPr lang="zh-CN" altLang="en-US" sz="2400" b="1">
                <a:solidFill>
                  <a:schemeClr val="tx1"/>
                </a:solidFill>
                <a:latin typeface="楷体" panose="02010609060101010101" charset="-122"/>
                <a:ea typeface="楷体" panose="02010609060101010101" charset="-122"/>
                <a:cs typeface="楷体" panose="02010609060101010101" charset="-122"/>
              </a:rPr>
              <a:t>第四部</a:t>
            </a:r>
            <a:r>
              <a:rPr lang="en-US" altLang="zh-CN" sz="2400" b="1">
                <a:solidFill>
                  <a:schemeClr val="tx1"/>
                </a:solidFill>
                <a:latin typeface="楷体" panose="02010609060101010101" charset="-122"/>
                <a:ea typeface="楷体" panose="02010609060101010101" charset="-122"/>
                <a:cs typeface="楷体" panose="02010609060101010101" charset="-122"/>
              </a:rPr>
              <a:t>《</a:t>
            </a:r>
            <a:r>
              <a:rPr lang="zh-CN" altLang="en-US" sz="2400" b="1">
                <a:solidFill>
                  <a:schemeClr val="tx1"/>
                </a:solidFill>
                <a:latin typeface="楷体" panose="02010609060101010101" charset="-122"/>
                <a:ea typeface="楷体" panose="02010609060101010101" charset="-122"/>
                <a:cs typeface="楷体" panose="02010609060101010101" charset="-122"/>
              </a:rPr>
              <a:t>中华人民共和国宪法</a:t>
            </a:r>
            <a:r>
              <a:rPr lang="en-US" altLang="zh-CN" sz="2400" b="1">
                <a:solidFill>
                  <a:schemeClr val="tx1"/>
                </a:solidFill>
                <a:latin typeface="楷体" panose="02010609060101010101" charset="-122"/>
                <a:ea typeface="楷体" panose="02010609060101010101" charset="-122"/>
                <a:cs typeface="楷体" panose="02010609060101010101" charset="-122"/>
              </a:rPr>
              <a:t>》</a:t>
            </a:r>
            <a:r>
              <a:rPr lang="zh-CN" altLang="en-US" sz="2400" b="1">
                <a:solidFill>
                  <a:schemeClr val="tx1"/>
                </a:solidFill>
                <a:latin typeface="楷体" panose="02010609060101010101" charset="-122"/>
                <a:ea typeface="楷体" panose="02010609060101010101" charset="-122"/>
                <a:cs typeface="楷体" panose="02010609060101010101" charset="-122"/>
              </a:rPr>
              <a:t>（也称</a:t>
            </a:r>
            <a:r>
              <a:rPr lang="en-US" altLang="zh-CN" sz="2400" b="1" u="sng">
                <a:solidFill>
                  <a:schemeClr val="tx1"/>
                </a:solidFill>
                <a:latin typeface="楷体" panose="02010609060101010101" charset="-122"/>
                <a:ea typeface="楷体" panose="02010609060101010101" charset="-122"/>
                <a:cs typeface="楷体" panose="02010609060101010101" charset="-122"/>
              </a:rPr>
              <a:t>82</a:t>
            </a:r>
            <a:r>
              <a:rPr lang="zh-CN" altLang="en-US" sz="2400" b="1" u="sng">
                <a:solidFill>
                  <a:schemeClr val="tx1"/>
                </a:solidFill>
                <a:latin typeface="楷体" panose="02010609060101010101" charset="-122"/>
                <a:ea typeface="楷体" panose="02010609060101010101" charset="-122"/>
                <a:cs typeface="楷体" panose="02010609060101010101" charset="-122"/>
              </a:rPr>
              <a:t>年宪法</a:t>
            </a:r>
            <a:r>
              <a:rPr lang="zh-CN" altLang="en-US" sz="2400" b="1">
                <a:solidFill>
                  <a:schemeClr val="tx1"/>
                </a:solidFill>
                <a:latin typeface="楷体" panose="02010609060101010101" charset="-122"/>
                <a:ea typeface="楷体" panose="02010609060101010101" charset="-122"/>
                <a:cs typeface="楷体" panose="02010609060101010101" charset="-122"/>
              </a:rPr>
              <a:t>）</a:t>
            </a:r>
            <a:endParaRPr lang="zh-CN" altLang="en-US" sz="2400" b="1">
              <a:solidFill>
                <a:schemeClr val="tx1"/>
              </a:solidFill>
              <a:latin typeface="楷体" panose="02010609060101010101" charset="-122"/>
              <a:ea typeface="楷体" panose="02010609060101010101" charset="-122"/>
              <a:cs typeface="楷体" panose="02010609060101010101" charset="-122"/>
            </a:endParaRPr>
          </a:p>
        </p:txBody>
      </p:sp>
      <p:sp>
        <p:nvSpPr>
          <p:cNvPr id="37" name="矩形 36"/>
          <p:cNvSpPr/>
          <p:nvPr>
            <p:custDataLst>
              <p:tags r:id="rId12"/>
            </p:custDataLst>
          </p:nvPr>
        </p:nvSpPr>
        <p:spPr>
          <a:xfrm>
            <a:off x="8446770" y="5273675"/>
            <a:ext cx="3641090" cy="1549400"/>
          </a:xfrm>
          <a:prstGeom prst="rect">
            <a:avLst/>
          </a:prstGeom>
        </p:spPr>
        <p:txBody>
          <a:bodyPr wrap="square" lIns="72566" tIns="36282" rIns="72566" bIns="36282">
            <a:spAutoFit/>
          </a:bodyPr>
          <a:lstStyle/>
          <a:p>
            <a:r>
              <a:rPr lang="zh-CN" altLang="en-US" sz="2400" b="1">
                <a:solidFill>
                  <a:srgbClr val="FF0000"/>
                </a:solidFill>
                <a:latin typeface="楷体" panose="02010609060101010101" charset="-122"/>
                <a:ea typeface="楷体" panose="02010609060101010101" charset="-122"/>
                <a:cs typeface="楷体" panose="02010609060101010101" charset="-122"/>
              </a:rPr>
              <a:t>“</a:t>
            </a:r>
            <a:r>
              <a:rPr lang="zh-CN" altLang="en-US" sz="2400" b="1" u="sng">
                <a:latin typeface="楷体" panose="02010609060101010101" charset="-122"/>
                <a:ea typeface="楷体" panose="02010609060101010101" charset="-122"/>
                <a:cs typeface="楷体" panose="02010609060101010101" charset="-122"/>
              </a:rPr>
              <a:t>依法治国</a:t>
            </a:r>
            <a:r>
              <a:rPr lang="zh-CN" altLang="en-US" sz="2400" b="1">
                <a:solidFill>
                  <a:srgbClr val="FF0000"/>
                </a:solidFill>
                <a:latin typeface="楷体" panose="02010609060101010101" charset="-122"/>
                <a:ea typeface="楷体" panose="02010609060101010101" charset="-122"/>
                <a:cs typeface="楷体" panose="02010609060101010101" charset="-122"/>
              </a:rPr>
              <a:t>，建设社会主义</a:t>
            </a:r>
            <a:r>
              <a:rPr lang="zh-CN" altLang="en-US" sz="2400" b="1" u="sng">
                <a:latin typeface="楷体" panose="02010609060101010101" charset="-122"/>
                <a:ea typeface="楷体" panose="02010609060101010101" charset="-122"/>
                <a:cs typeface="楷体" panose="02010609060101010101" charset="-122"/>
              </a:rPr>
              <a:t>法治国家</a:t>
            </a:r>
            <a:r>
              <a:rPr lang="zh-CN" altLang="en-US" sz="2400" b="1">
                <a:solidFill>
                  <a:srgbClr val="FF0000"/>
                </a:solidFill>
                <a:latin typeface="楷体" panose="02010609060101010101" charset="-122"/>
                <a:ea typeface="楷体" panose="02010609060101010101" charset="-122"/>
                <a:cs typeface="楷体" panose="02010609060101010101" charset="-122"/>
              </a:rPr>
              <a:t>”</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r>
              <a:rPr lang="zh-CN" altLang="en-US" sz="2400" b="1">
                <a:latin typeface="楷体" panose="02010609060101010101" charset="-122"/>
                <a:ea typeface="楷体" panose="02010609060101010101" charset="-122"/>
                <a:cs typeface="楷体" panose="02010609060101010101" charset="-122"/>
              </a:rPr>
              <a:t>到2010年底，</a:t>
            </a:r>
            <a:r>
              <a:rPr lang="zh-CN" altLang="en-US" sz="2400" b="1">
                <a:solidFill>
                  <a:srgbClr val="FF0000"/>
                </a:solidFill>
                <a:latin typeface="楷体" panose="02010609060101010101" charset="-122"/>
                <a:ea typeface="楷体" panose="02010609060101010101" charset="-122"/>
                <a:cs typeface="楷体" panose="02010609060101010101" charset="-122"/>
              </a:rPr>
              <a:t>中国特色社会主义法律体系形成。</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pic>
        <p:nvPicPr>
          <p:cNvPr id="34" name="图片 33" descr="C:/Users/ASUS/AppData/Local/Temp/picturecompress_20210812165705/output_1.pngoutput_1"/>
          <p:cNvPicPr>
            <a:picLocks noChangeAspect="1"/>
          </p:cNvPicPr>
          <p:nvPr>
            <p:custDataLst>
              <p:tags r:id="rId13"/>
            </p:custDataLst>
          </p:nvPr>
        </p:nvPicPr>
        <p:blipFill>
          <a:blip r:embed="rId14">
            <a:lum contrast="-20000"/>
          </a:blip>
          <a:stretch>
            <a:fillRect/>
          </a:stretch>
        </p:blipFill>
        <p:spPr>
          <a:xfrm>
            <a:off x="10802620" y="2542540"/>
            <a:ext cx="1285875" cy="2296795"/>
          </a:xfrm>
          <a:prstGeom prst="rect">
            <a:avLst/>
          </a:prstGeom>
          <a:noFill/>
          <a:ln w="9525">
            <a:noFill/>
          </a:ln>
        </p:spPr>
      </p:pic>
      <p:sp>
        <p:nvSpPr>
          <p:cNvPr id="28" name="文本框 27"/>
          <p:cNvSpPr txBox="1"/>
          <p:nvPr/>
        </p:nvSpPr>
        <p:spPr>
          <a:xfrm>
            <a:off x="211455" y="533400"/>
            <a:ext cx="6050280" cy="486410"/>
          </a:xfrm>
          <a:prstGeom prst="rect">
            <a:avLst/>
          </a:prstGeom>
          <a:noFill/>
          <a:ln w="12700" cmpd="sng">
            <a:noFill/>
            <a:prstDash val="solid"/>
          </a:ln>
        </p:spPr>
        <p:txBody>
          <a:bodyPr wrap="square" rtlCol="0">
            <a:spAutoFit/>
          </a:bodyPr>
          <a:p>
            <a:pPr>
              <a:lnSpc>
                <a:spcPts val="3080"/>
              </a:lnSpc>
            </a:pPr>
            <a:r>
              <a:rPr lang="zh-CN" altLang="en-US" sz="2400" b="1">
                <a:effectLst/>
                <a:latin typeface="楷体" panose="02010609060101010101" charset="-122"/>
                <a:ea typeface="楷体" panose="02010609060101010101" charset="-122"/>
                <a:cs typeface="楷体" panose="02010609060101010101" charset="-122"/>
                <a:sym typeface="+mn-ea"/>
              </a:rPr>
              <a:t>【深化拓展】新中国的</a:t>
            </a:r>
            <a:r>
              <a:rPr sz="2400" b="1">
                <a:solidFill>
                  <a:schemeClr val="tx1"/>
                </a:solidFill>
                <a:effectLst/>
                <a:latin typeface="楷体" panose="02010609060101010101" charset="-122"/>
                <a:ea typeface="楷体" panose="02010609060101010101" charset="-122"/>
                <a:cs typeface="楷体" panose="02010609060101010101" charset="-122"/>
              </a:rPr>
              <a:t>法治建设</a:t>
            </a:r>
            <a:endParaRPr sz="2400" b="1">
              <a:solidFill>
                <a:schemeClr val="tx1"/>
              </a:solidFill>
              <a:effectLst/>
              <a:latin typeface="楷体" panose="02010609060101010101" charset="-122"/>
              <a:ea typeface="楷体" panose="02010609060101010101" charset="-122"/>
              <a:cs typeface="楷体" panose="02010609060101010101" charset="-122"/>
            </a:endParaRPr>
          </a:p>
        </p:txBody>
      </p:sp>
      <p:sp>
        <p:nvSpPr>
          <p:cNvPr id="2" name="文本框 1"/>
          <p:cNvSpPr txBox="1"/>
          <p:nvPr>
            <p:custDataLst>
              <p:tags r:id="rId15"/>
            </p:custDataLst>
          </p:nvPr>
        </p:nvSpPr>
        <p:spPr>
          <a:xfrm>
            <a:off x="0" y="987425"/>
            <a:ext cx="12160885" cy="2066290"/>
          </a:xfrm>
          <a:prstGeom prst="rect">
            <a:avLst/>
          </a:prstGeom>
          <a:noFill/>
        </p:spPr>
        <p:txBody>
          <a:bodyPr wrap="square" rtlCol="0" anchor="t">
            <a:spAutoFit/>
          </a:bodyPr>
          <a:p>
            <a:pPr algn="l" defTabSz="967740">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sym typeface="+mn-ea"/>
              </a:rPr>
              <a:t>⑴20世纪50年代：</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新中国成立初期，法制初创，法律集中在政治领域，主要是建章立制；</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gn="l" defTabSz="967740">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sym typeface="+mn-ea"/>
              </a:rPr>
              <a:t>⑵20世纪80年代</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：我国制定了一批基本法律，中国的法治建设进入新的发展时期。</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gn="l" defTabSz="967740">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sym typeface="+mn-ea"/>
              </a:rPr>
              <a:t>⑶20世纪90年代：</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建立社会主义市场经济体制，对法治建设高要求；</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gn="l" defTabSz="967740">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sym typeface="+mn-ea"/>
              </a:rPr>
              <a:t>⑷中共十八大以来：</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全面依法治国进入新阶段。2020年颁布的《中华人民共和国民</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gn="l" defTabSz="967740">
              <a:lnSpc>
                <a:spcPts val="3080"/>
              </a:lnSpc>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法典》，是一部具有鲜明中国特色、实践特色、时代特色的民法典</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11" name="矩形 10"/>
          <p:cNvSpPr/>
          <p:nvPr>
            <p:custDataLst>
              <p:tags r:id="rId16"/>
            </p:custDataLst>
          </p:nvPr>
        </p:nvSpPr>
        <p:spPr>
          <a:xfrm>
            <a:off x="274320" y="5381687"/>
            <a:ext cx="3029498" cy="970634"/>
          </a:xfrm>
          <a:prstGeom prst="rect">
            <a:avLst/>
          </a:prstGeom>
          <a:solidFill>
            <a:schemeClr val="accent1">
              <a:lumMod val="20000"/>
              <a:lumOff val="80000"/>
            </a:schemeClr>
          </a:solidFill>
        </p:spPr>
        <p:txBody>
          <a:bodyPr wrap="none" lIns="91424" tIns="45710" rIns="91424" bIns="45710" anchor="b" anchorCtr="0">
            <a:noAutofit/>
          </a:bodyPr>
          <a:lstStyle/>
          <a:p>
            <a:pPr algn="ct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20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世纪</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50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年代</a:t>
            </a:r>
            <a:endPar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l">
              <a:buClrTx/>
              <a:buSzTx/>
              <a:buFontTx/>
            </a:pPr>
            <a:r>
              <a:rPr lang="zh-CN" altLang="en-US" sz="2400" b="1">
                <a:solidFill>
                  <a:srgbClr val="0000FF"/>
                </a:solidFill>
                <a:effectLst/>
                <a:latin typeface="楷体" panose="02010609060101010101" charset="-122"/>
                <a:ea typeface="楷体" panose="02010609060101010101" charset="-122"/>
                <a:cs typeface="楷体" panose="02010609060101010101" charset="-122"/>
              </a:rPr>
              <a:t>社会主义法制初创期</a:t>
            </a:r>
            <a:endParaRPr lang="zh-CN" altLang="en-US" sz="2400" b="1">
              <a:solidFill>
                <a:srgbClr val="0000FF"/>
              </a:solidFill>
              <a:effectLst/>
              <a:latin typeface="楷体" panose="02010609060101010101" charset="-122"/>
              <a:ea typeface="楷体" panose="02010609060101010101" charset="-122"/>
              <a:cs typeface="楷体" panose="02010609060101010101" charset="-122"/>
            </a:endParaRPr>
          </a:p>
        </p:txBody>
      </p:sp>
      <p:sp>
        <p:nvSpPr>
          <p:cNvPr id="12" name="文本框 11"/>
          <p:cNvSpPr txBox="1"/>
          <p:nvPr>
            <p:custDataLst>
              <p:tags r:id="rId17"/>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社会主义政治制度与外交</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additive="base">
                                        <p:cTn id="30" dur="500" fill="hold"/>
                                        <p:tgtEl>
                                          <p:spTgt spid="20"/>
                                        </p:tgtEl>
                                        <p:attrNameLst>
                                          <p:attrName>ppt_x</p:attrName>
                                        </p:attrNameLst>
                                      </p:cBhvr>
                                      <p:tavLst>
                                        <p:tav tm="0">
                                          <p:val>
                                            <p:strVal val="#ppt_x"/>
                                          </p:val>
                                        </p:tav>
                                        <p:tav tm="100000">
                                          <p:val>
                                            <p:strVal val="#ppt_x"/>
                                          </p:val>
                                        </p:tav>
                                      </p:tavLst>
                                    </p:anim>
                                    <p:anim calcmode="lin" valueType="num">
                                      <p:cBhvr additive="base">
                                        <p:cTn id="3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p:cTn id="52" dur="500" fill="hold"/>
                                        <p:tgtEl>
                                          <p:spTgt spid="15"/>
                                        </p:tgtEl>
                                        <p:attrNameLst>
                                          <p:attrName>ppt_w</p:attrName>
                                        </p:attrNameLst>
                                      </p:cBhvr>
                                      <p:tavLst>
                                        <p:tav tm="0">
                                          <p:val>
                                            <p:fltVal val="0"/>
                                          </p:val>
                                        </p:tav>
                                        <p:tav tm="100000">
                                          <p:val>
                                            <p:strVal val="#ppt_w"/>
                                          </p:val>
                                        </p:tav>
                                      </p:tavLst>
                                    </p:anim>
                                    <p:anim calcmode="lin" valueType="num">
                                      <p:cBhvr>
                                        <p:cTn id="53" dur="500" fill="hold"/>
                                        <p:tgtEl>
                                          <p:spTgt spid="15"/>
                                        </p:tgtEl>
                                        <p:attrNameLst>
                                          <p:attrName>ppt_h</p:attrName>
                                        </p:attrNameLst>
                                      </p:cBhvr>
                                      <p:tavLst>
                                        <p:tav tm="0">
                                          <p:val>
                                            <p:fltVal val="0"/>
                                          </p:val>
                                        </p:tav>
                                        <p:tav tm="100000">
                                          <p:val>
                                            <p:strVal val="#ppt_h"/>
                                          </p:val>
                                        </p:tav>
                                      </p:tavLst>
                                    </p:anim>
                                    <p:animEffect transition="in" filter="fade">
                                      <p:cBhvr>
                                        <p:cTn id="54" dur="500"/>
                                        <p:tgtEl>
                                          <p:spTgt spid="15"/>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ppt_w</p:attrName>
                                        </p:attrNameLst>
                                      </p:cBhvr>
                                      <p:tavLst>
                                        <p:tav tm="0">
                                          <p:val>
                                            <p:fltVal val="0"/>
                                          </p:val>
                                        </p:tav>
                                        <p:tav tm="100000">
                                          <p:val>
                                            <p:strVal val="#ppt_w"/>
                                          </p:val>
                                        </p:tav>
                                      </p:tavLst>
                                    </p:anim>
                                    <p:anim calcmode="lin" valueType="num">
                                      <p:cBhvr>
                                        <p:cTn id="70" dur="500" fill="hold"/>
                                        <p:tgtEl>
                                          <p:spTgt spid="16"/>
                                        </p:tgtEl>
                                        <p:attrNameLst>
                                          <p:attrName>ppt_h</p:attrName>
                                        </p:attrNameLst>
                                      </p:cBhvr>
                                      <p:tavLst>
                                        <p:tav tm="0">
                                          <p:val>
                                            <p:fltVal val="0"/>
                                          </p:val>
                                        </p:tav>
                                        <p:tav tm="100000">
                                          <p:val>
                                            <p:strVal val="#ppt_h"/>
                                          </p:val>
                                        </p:tav>
                                      </p:tavLst>
                                    </p:anim>
                                    <p:animEffect transition="in" filter="fade">
                                      <p:cBhvr>
                                        <p:cTn id="71" dur="500"/>
                                        <p:tgtEl>
                                          <p:spTgt spid="16"/>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down)">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500" fill="hold"/>
                                        <p:tgtEl>
                                          <p:spTgt spid="37"/>
                                        </p:tgtEl>
                                        <p:attrNameLst>
                                          <p:attrName>ppt_x</p:attrName>
                                        </p:attrNameLst>
                                      </p:cBhvr>
                                      <p:tavLst>
                                        <p:tav tm="0">
                                          <p:val>
                                            <p:strVal val="#ppt_x"/>
                                          </p:val>
                                        </p:tav>
                                        <p:tav tm="100000">
                                          <p:val>
                                            <p:strVal val="#ppt_x"/>
                                          </p:val>
                                        </p:tav>
                                      </p:tavLst>
                                    </p:anim>
                                    <p:anim calcmode="lin" valueType="num">
                                      <p:cBhvr additive="base">
                                        <p:cTn id="8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1000"/>
                                        <p:tgtEl>
                                          <p:spTgt spid="34"/>
                                        </p:tgtEl>
                                      </p:cBhvr>
                                    </p:animEffect>
                                    <p:anim calcmode="lin" valueType="num">
                                      <p:cBhvr>
                                        <p:cTn id="86" dur="1000" fill="hold"/>
                                        <p:tgtEl>
                                          <p:spTgt spid="34"/>
                                        </p:tgtEl>
                                        <p:attrNameLst>
                                          <p:attrName>ppt_x</p:attrName>
                                        </p:attrNameLst>
                                      </p:cBhvr>
                                      <p:tavLst>
                                        <p:tav tm="0">
                                          <p:val>
                                            <p:strVal val="#ppt_x"/>
                                          </p:val>
                                        </p:tav>
                                        <p:tav tm="100000">
                                          <p:val>
                                            <p:strVal val="#ppt_x"/>
                                          </p:val>
                                        </p:tav>
                                      </p:tavLst>
                                    </p:anim>
                                    <p:anim calcmode="lin" valueType="num">
                                      <p:cBhvr>
                                        <p:cTn id="8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9" grpId="0" bldLvl="0" animBg="1"/>
      <p:bldP spid="10" grpId="0" bldLvl="0" animBg="1"/>
      <p:bldP spid="14" grpId="0" bldLvl="0" animBg="1"/>
      <p:bldP spid="15" grpId="0" bldLvl="0" animBg="1"/>
      <p:bldP spid="16" grpId="0" bldLvl="0" animBg="1"/>
      <p:bldP spid="17" grpId="0" bldLvl="0" animBg="1"/>
      <p:bldP spid="18" grpId="0" bldLvl="0" animBg="1"/>
      <p:bldP spid="19" grpId="0" bldLvl="0" animBg="1"/>
      <p:bldP spid="20" grpId="0"/>
      <p:bldP spid="29" grpId="0"/>
      <p:bldP spid="41" grpId="0"/>
      <p:bldP spid="37" grpId="0"/>
      <p:bldP spid="28"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106680" y="1012825"/>
            <a:ext cx="4559300" cy="598805"/>
          </a:xfrm>
          <a:prstGeom prst="rect">
            <a:avLst/>
          </a:prstGeom>
          <a:noFill/>
        </p:spPr>
        <p:txBody>
          <a:bodyPr wrap="square" rtlCol="0" anchor="t">
            <a:noAutofit/>
          </a:bodyPr>
          <a:lstStyle/>
          <a:p>
            <a:pPr>
              <a:lnSpc>
                <a:spcPts val="33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sym typeface="+mn-ea"/>
              </a:rPr>
              <a:t>(1)1949年至20世纪50年代中期：</a:t>
            </a:r>
            <a:endParaRPr lang="en-US" sz="2400" b="1">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29" name="文本框 28"/>
          <p:cNvSpPr txBox="1"/>
          <p:nvPr/>
        </p:nvSpPr>
        <p:spPr>
          <a:xfrm>
            <a:off x="211455" y="528320"/>
            <a:ext cx="10307320" cy="486410"/>
          </a:xfrm>
          <a:prstGeom prst="rect">
            <a:avLst/>
          </a:prstGeom>
          <a:noFill/>
          <a:ln w="12700" cmpd="sng">
            <a:noFill/>
            <a:prstDash val="solid"/>
          </a:ln>
        </p:spPr>
        <p:txBody>
          <a:bodyPr wrap="square" rtlCol="0">
            <a:spAutoFit/>
          </a:bodyPr>
          <a:p>
            <a:pPr>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rPr>
              <a:t>2</a:t>
            </a:r>
            <a:r>
              <a:rPr lang="zh-CN" altLang="en-US" sz="2400" b="1">
                <a:solidFill>
                  <a:schemeClr val="tx1"/>
                </a:solidFill>
                <a:effectLst/>
                <a:latin typeface="楷体" panose="02010609060101010101" charset="-122"/>
                <a:ea typeface="楷体" panose="02010609060101010101" charset="-122"/>
                <a:cs typeface="楷体" panose="02010609060101010101" charset="-122"/>
              </a:rPr>
              <a:t>、</a:t>
            </a:r>
            <a:r>
              <a:rPr sz="2400" b="1">
                <a:solidFill>
                  <a:schemeClr val="tx1"/>
                </a:solidFill>
                <a:effectLst/>
                <a:latin typeface="楷体" panose="02010609060101010101" charset="-122"/>
                <a:ea typeface="楷体" panose="02010609060101010101" charset="-122"/>
                <a:cs typeface="楷体" panose="02010609060101010101" charset="-122"/>
              </a:rPr>
              <a:t>现代中国</a:t>
            </a:r>
            <a:r>
              <a:rPr lang="zh-CN" sz="2400" b="1">
                <a:solidFill>
                  <a:schemeClr val="tx1"/>
                </a:solidFill>
                <a:effectLst/>
                <a:latin typeface="楷体" panose="02010609060101010101" charset="-122"/>
                <a:ea typeface="楷体" panose="02010609060101010101" charset="-122"/>
                <a:cs typeface="楷体" panose="02010609060101010101" charset="-122"/>
              </a:rPr>
              <a:t>的</a:t>
            </a:r>
            <a:r>
              <a:rPr sz="2400" b="1">
                <a:solidFill>
                  <a:schemeClr val="tx1"/>
                </a:solidFill>
                <a:effectLst/>
                <a:latin typeface="楷体" panose="02010609060101010101" charset="-122"/>
                <a:ea typeface="楷体" panose="02010609060101010101" charset="-122"/>
                <a:cs typeface="楷体" panose="02010609060101010101" charset="-122"/>
              </a:rPr>
              <a:t>外交</a:t>
            </a:r>
            <a:r>
              <a:rPr lang="zh-CN" sz="2400" b="1">
                <a:solidFill>
                  <a:schemeClr val="tx1"/>
                </a:solidFill>
                <a:effectLst/>
                <a:latin typeface="楷体" panose="02010609060101010101" charset="-122"/>
                <a:ea typeface="楷体" panose="02010609060101010101" charset="-122"/>
                <a:cs typeface="楷体" panose="02010609060101010101" charset="-122"/>
              </a:rPr>
              <a:t>：</a:t>
            </a:r>
            <a:r>
              <a:rPr lang="zh-CN" altLang="en-US" sz="2400" b="1" dirty="0" smtClean="0">
                <a:solidFill>
                  <a:schemeClr val="tx1"/>
                </a:solidFill>
                <a:latin typeface="楷体" panose="02010609060101010101" charset="-122"/>
                <a:ea typeface="楷体" panose="02010609060101010101" charset="-122"/>
                <a:sym typeface="+mn-ea"/>
              </a:rPr>
              <a:t>独立自主的和平外交</a:t>
            </a:r>
            <a:endParaRPr lang="zh-CN" altLang="en-US" sz="2400" b="1" dirty="0" smtClean="0">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30" name="文本框 29"/>
          <p:cNvSpPr txBox="1"/>
          <p:nvPr>
            <p:custDataLst>
              <p:tags r:id="rId2"/>
            </p:custDataLst>
          </p:nvPr>
        </p:nvSpPr>
        <p:spPr>
          <a:xfrm>
            <a:off x="4665980" y="1012825"/>
            <a:ext cx="5711190" cy="555625"/>
          </a:xfrm>
          <a:prstGeom prst="rect">
            <a:avLst/>
          </a:prstGeom>
          <a:noFill/>
        </p:spPr>
        <p:txBody>
          <a:bodyPr wrap="square" rtlCol="0" anchor="t">
            <a:noAutofit/>
          </a:bodyPr>
          <a:p>
            <a:pPr>
              <a:lnSpc>
                <a:spcPts val="33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sym typeface="+mn-ea"/>
              </a:rPr>
              <a:t>美苏“冷战”</a:t>
            </a:r>
            <a:r>
              <a:rPr lang="en-US" sz="2400" b="1">
                <a:solidFill>
                  <a:schemeClr val="tx1"/>
                </a:solidFill>
                <a:latin typeface="楷体" panose="02010609060101010101" charset="-122"/>
                <a:ea typeface="楷体" panose="02010609060101010101" charset="-122"/>
                <a:cs typeface="楷体" panose="02010609060101010101" charset="-122"/>
                <a:sym typeface="+mn-ea"/>
              </a:rPr>
              <a:t>下的中国外交</a:t>
            </a:r>
            <a:endParaRPr 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31" name="文本框 30"/>
          <p:cNvSpPr txBox="1"/>
          <p:nvPr>
            <p:custDataLst>
              <p:tags r:id="rId3"/>
            </p:custDataLst>
          </p:nvPr>
        </p:nvSpPr>
        <p:spPr>
          <a:xfrm>
            <a:off x="533400" y="1586865"/>
            <a:ext cx="5728970" cy="1085215"/>
          </a:xfrm>
          <a:prstGeom prst="rect">
            <a:avLst/>
          </a:prstGeom>
          <a:solidFill>
            <a:schemeClr val="bg1"/>
          </a:solidFill>
        </p:spPr>
        <p:txBody>
          <a:bodyPr wrap="square" rtlCol="0" anchor="t">
            <a:noAutofit/>
          </a:bodyPr>
          <a:lstStyle/>
          <a:p>
            <a:pPr>
              <a:lnSpc>
                <a:spcPts val="3380"/>
              </a:lnSpc>
              <a:buClrTx/>
              <a:buSzTx/>
              <a:buFontTx/>
            </a:pPr>
            <a:r>
              <a:rPr lang="zh-CN" altLang="en-US" sz="2400" b="1">
                <a:solidFill>
                  <a:schemeClr val="tx1"/>
                </a:solidFill>
                <a:latin typeface="Calibri" panose="020F0502020204030204" charset="0"/>
                <a:ea typeface="楷体" panose="02010609060101010101" charset="-122"/>
                <a:cs typeface="楷体" panose="02010609060101010101" charset="-122"/>
                <a:sym typeface="+mn-ea"/>
              </a:rPr>
              <a:t>①</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政策：</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nSpc>
                <a:spcPts val="3380"/>
              </a:lnSpc>
              <a:buClrTx/>
              <a:buSzTx/>
              <a:buFontTx/>
            </a:pP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革命外交：</a:t>
            </a:r>
            <a:r>
              <a:rPr lang="en-US" sz="2400" b="1">
                <a:solidFill>
                  <a:schemeClr val="tx1"/>
                </a:solidFill>
                <a:latin typeface="楷体" panose="02010609060101010101" charset="-122"/>
                <a:ea typeface="楷体" panose="02010609060101010101" charset="-122"/>
                <a:cs typeface="楷体" panose="02010609060101010101" charset="-122"/>
                <a:sym typeface="+mn-ea"/>
              </a:rPr>
              <a:t>“</a:t>
            </a:r>
            <a:r>
              <a:rPr sz="2400" b="1">
                <a:solidFill>
                  <a:schemeClr val="tx1"/>
                </a:solidFill>
                <a:effectLst/>
                <a:latin typeface="楷体" panose="02010609060101010101" charset="-122"/>
                <a:ea typeface="楷体" panose="02010609060101010101" charset="-122"/>
                <a:cs typeface="楷体" panose="02010609060101010101" charset="-122"/>
                <a:sym typeface="+mn-ea"/>
              </a:rPr>
              <a:t>一边倒</a:t>
            </a:r>
            <a:r>
              <a:rPr lang="en-US" sz="2400" b="1">
                <a:solidFill>
                  <a:schemeClr val="tx1"/>
                </a:solidFill>
                <a:latin typeface="楷体" panose="02010609060101010101" charset="-122"/>
                <a:ea typeface="楷体" panose="02010609060101010101" charset="-122"/>
                <a:cs typeface="楷体" panose="02010609060101010101" charset="-122"/>
                <a:sym typeface="+mn-ea"/>
              </a:rPr>
              <a:t>”(</a:t>
            </a:r>
            <a:r>
              <a:rPr sz="2400" b="1">
                <a:solidFill>
                  <a:schemeClr val="tx1"/>
                </a:solidFill>
                <a:effectLst/>
                <a:latin typeface="楷体" panose="02010609060101010101" charset="-122"/>
                <a:ea typeface="楷体" panose="02010609060101010101" charset="-122"/>
                <a:cs typeface="楷体" panose="02010609060101010101" charset="-122"/>
                <a:sym typeface="+mn-ea"/>
              </a:rPr>
              <a:t>意识形态</a:t>
            </a:r>
            <a:r>
              <a:rPr lang="en-US" sz="2400" b="1">
                <a:solidFill>
                  <a:schemeClr val="tx1"/>
                </a:solidFill>
                <a:latin typeface="楷体" panose="02010609060101010101" charset="-122"/>
                <a:ea typeface="楷体" panose="02010609060101010101" charset="-122"/>
                <a:cs typeface="楷体" panose="02010609060101010101" charset="-122"/>
                <a:sym typeface="+mn-ea"/>
              </a:rPr>
              <a:t>) →→</a:t>
            </a:r>
            <a:endParaRPr 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custDataLst>
              <p:tags r:id="rId4"/>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社会主义政治制度与外交</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3" name="文本框 2"/>
          <p:cNvSpPr txBox="1"/>
          <p:nvPr/>
        </p:nvSpPr>
        <p:spPr>
          <a:xfrm>
            <a:off x="5989320" y="1874520"/>
            <a:ext cx="6096000" cy="958215"/>
          </a:xfrm>
          <a:prstGeom prst="rect">
            <a:avLst/>
          </a:prstGeom>
          <a:noFill/>
        </p:spPr>
        <p:txBody>
          <a:bodyPr wrap="square" rtlCol="0" anchor="t">
            <a:spAutoFit/>
          </a:bodyPr>
          <a:p>
            <a:pPr>
              <a:lnSpc>
                <a:spcPts val="3380"/>
              </a:lnSpc>
              <a:buClrTx/>
              <a:buSzTx/>
              <a:buFontTx/>
            </a:pPr>
            <a:r>
              <a:rPr lang="zh-CN" altLang="en-US" sz="2400" b="1">
                <a:latin typeface="楷体" panose="02010609060101010101" charset="-122"/>
                <a:ea typeface="楷体" panose="02010609060101010101" charset="-122"/>
                <a:cs typeface="楷体" panose="02010609060101010101" charset="-122"/>
                <a:sym typeface="+mn-ea"/>
              </a:rPr>
              <a:t>国家外交：</a:t>
            </a:r>
            <a:r>
              <a:rPr lang="en-US" sz="2400" b="1">
                <a:latin typeface="楷体" panose="02010609060101010101" charset="-122"/>
                <a:ea typeface="楷体" panose="02010609060101010101" charset="-122"/>
                <a:cs typeface="楷体" panose="02010609060101010101" charset="-122"/>
                <a:sym typeface="+mn-ea"/>
              </a:rPr>
              <a:t>“和平共处</a:t>
            </a:r>
            <a:r>
              <a:rPr lang="zh-CN" altLang="en-US" sz="2400" b="1">
                <a:latin typeface="楷体" panose="02010609060101010101" charset="-122"/>
                <a:ea typeface="楷体" panose="02010609060101010101" charset="-122"/>
                <a:cs typeface="楷体" panose="02010609060101010101" charset="-122"/>
                <a:sym typeface="+mn-ea"/>
              </a:rPr>
              <a:t>五项原则</a:t>
            </a:r>
            <a:r>
              <a:rPr lang="en-US" sz="2400" b="1">
                <a:latin typeface="楷体" panose="02010609060101010101" charset="-122"/>
                <a:ea typeface="楷体" panose="02010609060101010101" charset="-122"/>
                <a:cs typeface="楷体" panose="02010609060101010101" charset="-122"/>
                <a:sym typeface="+mn-ea"/>
              </a:rPr>
              <a:t>”“求同存异”(国家利益</a:t>
            </a:r>
            <a:r>
              <a:rPr lang="zh-CN" altLang="en-US" sz="2400" b="1">
                <a:latin typeface="楷体" panose="02010609060101010101" charset="-122"/>
                <a:ea typeface="楷体" panose="02010609060101010101" charset="-122"/>
                <a:cs typeface="楷体" panose="02010609060101010101" charset="-122"/>
                <a:sym typeface="+mn-ea"/>
              </a:rPr>
              <a:t>，超越意识形态</a:t>
            </a:r>
            <a:r>
              <a:rPr lang="en-US" sz="2400" b="1">
                <a:latin typeface="楷体" panose="02010609060101010101" charset="-122"/>
                <a:ea typeface="楷体" panose="02010609060101010101" charset="-122"/>
                <a:cs typeface="楷体" panose="02010609060101010101" charset="-122"/>
                <a:sym typeface="+mn-ea"/>
              </a:rPr>
              <a:t>)</a:t>
            </a:r>
            <a:endParaRPr lang="en-US" altLang="en-US" sz="2400" b="1">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688975" y="2832735"/>
            <a:ext cx="10412095" cy="977265"/>
          </a:xfrm>
          <a:prstGeom prst="rect">
            <a:avLst/>
          </a:prstGeom>
          <a:noFill/>
        </p:spPr>
        <p:txBody>
          <a:bodyPr wrap="square" rtlCol="0" anchor="t">
            <a:spAutoFit/>
          </a:bodyPr>
          <a:p>
            <a:pPr lvl="0" algn="l">
              <a:lnSpc>
                <a:spcPct val="120000"/>
              </a:lnSpc>
              <a:buClrTx/>
              <a:buSzTx/>
              <a:buFontTx/>
            </a:pPr>
            <a:r>
              <a:rPr lang="zh-CN" altLang="en-US" sz="2400" b="1">
                <a:solidFill>
                  <a:schemeClr val="tx1"/>
                </a:solidFill>
                <a:latin typeface="Calibri" panose="020F0502020204030204" charset="0"/>
                <a:ea typeface="楷体" panose="02010609060101010101" charset="-122"/>
                <a:cs typeface="楷体" panose="02010609060101010101" charset="-122"/>
                <a:sym typeface="+mn-ea"/>
              </a:rPr>
              <a:t>②</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成就：</a:t>
            </a:r>
            <a:r>
              <a:rPr lang="zh-CN" altLang="en-US" sz="2400" b="1" noProof="0" dirty="0">
                <a:ln>
                  <a:noFill/>
                </a:ln>
                <a:effectLst/>
                <a:uLnTx/>
                <a:uFillTx/>
                <a:latin typeface="楷体" panose="02010609060101010101" charset="-122"/>
                <a:ea typeface="楷体" panose="02010609060101010101" charset="-122"/>
                <a:cs typeface="+mn-ea"/>
                <a:sym typeface="+mn-lt"/>
              </a:rPr>
              <a:t>与苏联、越南、朝鲜等</a:t>
            </a:r>
            <a:r>
              <a:rPr lang="zh-CN" altLang="en-US" sz="2400" b="1" dirty="0">
                <a:latin typeface="楷体" panose="02010609060101010101" charset="-122"/>
                <a:ea typeface="楷体" panose="02010609060101010101" charset="-122"/>
                <a:cs typeface="+mn-ea"/>
                <a:sym typeface="+mn-lt"/>
              </a:rPr>
              <a:t>人民民主</a:t>
            </a:r>
            <a:r>
              <a:rPr lang="zh-CN" altLang="en-US" sz="2400" b="1" noProof="0" dirty="0">
                <a:ln>
                  <a:noFill/>
                </a:ln>
                <a:effectLst/>
                <a:uLnTx/>
                <a:uFillTx/>
                <a:latin typeface="楷体" panose="02010609060101010101" charset="-122"/>
                <a:ea typeface="楷体" panose="02010609060101010101" charset="-122"/>
                <a:cs typeface="+mn-ea"/>
                <a:sym typeface="+mn-lt"/>
              </a:rPr>
              <a:t>国家建交；与印度、印尼等国建交</a:t>
            </a:r>
            <a:endParaRPr kumimoji="0" lang="en-US" altLang="zh-CN" sz="2400" b="1" i="0" u="none" strike="noStrike" kern="1200" cap="none" spc="0" normalizeH="0" baseline="0" noProof="0" dirty="0">
              <a:ln>
                <a:noFill/>
              </a:ln>
              <a:solidFill>
                <a:schemeClr val="tx1"/>
              </a:solidFill>
              <a:effectLst/>
              <a:uLnTx/>
              <a:uFillTx/>
              <a:latin typeface="楷体" panose="02010609060101010101" charset="-122"/>
              <a:ea typeface="楷体" panose="02010609060101010101" charset="-122"/>
              <a:cs typeface="+mn-ea"/>
              <a:sym typeface="+mn-lt"/>
            </a:endParaRPr>
          </a:p>
          <a:p>
            <a:pPr lvl="0" algn="l">
              <a:lnSpc>
                <a:spcPct val="120000"/>
              </a:lnSpc>
              <a:buClrTx/>
              <a:buSzTx/>
              <a:buFontTx/>
            </a:pP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1954</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a:t>
            </a:r>
            <a:r>
              <a:rPr lang="zh-CN" sz="2400" b="1">
                <a:solidFill>
                  <a:schemeClr val="tx1"/>
                </a:solidFill>
                <a:latin typeface="楷体" panose="02010609060101010101" charset="-122"/>
                <a:ea typeface="楷体" panose="02010609060101010101" charset="-122"/>
                <a:cs typeface="楷体" panose="02010609060101010101" charset="-122"/>
                <a:sym typeface="+mn-ea"/>
              </a:rPr>
              <a:t>日内瓦会议、</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1955</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a:t>
            </a:r>
            <a:r>
              <a:rPr lang="zh-CN" sz="2400" b="1">
                <a:solidFill>
                  <a:schemeClr val="tx1"/>
                </a:solidFill>
                <a:latin typeface="楷体" panose="02010609060101010101" charset="-122"/>
                <a:ea typeface="楷体" panose="02010609060101010101" charset="-122"/>
                <a:cs typeface="楷体" panose="02010609060101010101" charset="-122"/>
                <a:sym typeface="+mn-ea"/>
              </a:rPr>
              <a:t>万隆会议</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5"/>
            </p:custDataLst>
          </p:nvPr>
        </p:nvSpPr>
        <p:spPr>
          <a:xfrm>
            <a:off x="211455" y="3810000"/>
            <a:ext cx="9757410" cy="598805"/>
          </a:xfrm>
          <a:prstGeom prst="rect">
            <a:avLst/>
          </a:prstGeom>
          <a:noFill/>
        </p:spPr>
        <p:txBody>
          <a:bodyPr wrap="square" rtlCol="0" anchor="t">
            <a:noAutofit/>
          </a:bodyPr>
          <a:p>
            <a:pPr>
              <a:lnSpc>
                <a:spcPts val="33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sym typeface="+mn-ea"/>
              </a:rPr>
              <a:t>(2)20世纪50年代中期至60年代末：国</a:t>
            </a:r>
            <a:r>
              <a:rPr lang="zh-CN" sz="2400" b="1">
                <a:solidFill>
                  <a:schemeClr val="tx1"/>
                </a:solidFill>
                <a:effectLst/>
                <a:latin typeface="楷体" panose="02010609060101010101" charset="-122"/>
                <a:ea typeface="楷体" panose="02010609060101010101" charset="-122"/>
                <a:cs typeface="楷体" panose="02010609060101010101" charset="-122"/>
                <a:sym typeface="+mn-ea"/>
              </a:rPr>
              <a:t>内外</a:t>
            </a:r>
            <a:r>
              <a:rPr sz="2400" b="1">
                <a:solidFill>
                  <a:schemeClr val="tx1"/>
                </a:solidFill>
                <a:effectLst/>
                <a:latin typeface="楷体" panose="02010609060101010101" charset="-122"/>
                <a:ea typeface="楷体" panose="02010609060101010101" charset="-122"/>
                <a:cs typeface="楷体" panose="02010609060101010101" charset="-122"/>
                <a:sym typeface="+mn-ea"/>
              </a:rPr>
              <a:t>环境</a:t>
            </a:r>
            <a:r>
              <a:rPr lang="zh-CN" sz="2400" b="1">
                <a:solidFill>
                  <a:schemeClr val="tx1"/>
                </a:solidFill>
                <a:effectLst/>
                <a:latin typeface="楷体" panose="02010609060101010101" charset="-122"/>
                <a:ea typeface="楷体" panose="02010609060101010101" charset="-122"/>
                <a:cs typeface="楷体" panose="02010609060101010101" charset="-122"/>
                <a:sym typeface="+mn-ea"/>
              </a:rPr>
              <a:t>变化下</a:t>
            </a:r>
            <a:r>
              <a:rPr sz="2400" b="1">
                <a:solidFill>
                  <a:schemeClr val="tx1"/>
                </a:solidFill>
                <a:effectLst/>
                <a:latin typeface="楷体" panose="02010609060101010101" charset="-122"/>
                <a:ea typeface="楷体" panose="02010609060101010101" charset="-122"/>
                <a:cs typeface="楷体" panose="02010609060101010101" charset="-122"/>
                <a:sym typeface="+mn-ea"/>
              </a:rPr>
              <a:t>的中国外交</a:t>
            </a:r>
            <a:endParaRPr sz="2400" b="1">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nvSpPr>
        <p:spPr>
          <a:xfrm>
            <a:off x="349885" y="4321175"/>
            <a:ext cx="3989070" cy="1308735"/>
          </a:xfrm>
          <a:prstGeom prst="rect">
            <a:avLst/>
          </a:prstGeom>
          <a:noFill/>
        </p:spPr>
        <p:txBody>
          <a:bodyPr wrap="square" rtlCol="0" anchor="t">
            <a:spAutoFit/>
          </a:bodyPr>
          <a:p>
            <a:pPr algn="l">
              <a:lnSpc>
                <a:spcPct val="110000"/>
              </a:lnSpc>
            </a:pPr>
            <a:r>
              <a:rPr sz="2400" b="1">
                <a:solidFill>
                  <a:schemeClr val="tx1"/>
                </a:solidFill>
                <a:effectLst/>
                <a:latin typeface="Calibri" panose="020F0502020204030204" charset="0"/>
                <a:ea typeface="楷体" panose="02010609060101010101" charset="-122"/>
                <a:cs typeface="宋体" panose="02010600030101010101" pitchFamily="2" charset="-122"/>
                <a:sym typeface="+mn-ea"/>
              </a:rPr>
              <a:t>①</a:t>
            </a:r>
            <a:r>
              <a:rPr lang="zh-CN" sz="2400" b="1">
                <a:solidFill>
                  <a:schemeClr val="tx1"/>
                </a:solidFill>
                <a:effectLst/>
                <a:latin typeface="Calibri" panose="020F0502020204030204" charset="0"/>
                <a:ea typeface="楷体" panose="02010609060101010101" charset="-122"/>
                <a:cs typeface="宋体" panose="02010600030101010101" pitchFamily="2" charset="-122"/>
                <a:sym typeface="+mn-ea"/>
              </a:rPr>
              <a:t>背景：</a:t>
            </a:r>
            <a:endParaRPr lang="zh-CN" sz="2400" b="1">
              <a:solidFill>
                <a:schemeClr val="tx1"/>
              </a:solidFill>
              <a:effectLst/>
              <a:latin typeface="Calibri" panose="020F0502020204030204" charset="0"/>
              <a:ea typeface="楷体" panose="02010609060101010101" charset="-122"/>
              <a:cs typeface="宋体" panose="02010600030101010101" pitchFamily="2" charset="-122"/>
              <a:sym typeface="+mn-ea"/>
            </a:endParaRPr>
          </a:p>
          <a:p>
            <a:pPr algn="l">
              <a:lnSpc>
                <a:spcPct val="110000"/>
              </a:lnSpc>
            </a:pPr>
            <a:r>
              <a:rPr sz="2400" b="1">
                <a:solidFill>
                  <a:schemeClr val="tx1"/>
                </a:solidFill>
                <a:effectLst/>
                <a:latin typeface="楷体" panose="02010609060101010101" charset="-122"/>
                <a:ea typeface="楷体" panose="02010609060101010101" charset="-122"/>
                <a:cs typeface="宋体" panose="02010600030101010101" pitchFamily="2" charset="-122"/>
                <a:sym typeface="+mn-ea"/>
              </a:rPr>
              <a:t>国际：</a:t>
            </a:r>
            <a:r>
              <a:rPr lang="zh-CN" altLang="en-US" sz="2400" b="1">
                <a:solidFill>
                  <a:schemeClr val="tx1"/>
                </a:solidFill>
                <a:latin typeface="楷体" panose="02010609060101010101" charset="-122"/>
                <a:ea typeface="楷体" panose="02010609060101010101" charset="-122"/>
                <a:sym typeface="+mn-ea"/>
              </a:rPr>
              <a:t>美苏威胁国防安全</a:t>
            </a:r>
            <a:endParaRPr lang="zh-CN" altLang="en-US" sz="2400" b="1">
              <a:solidFill>
                <a:schemeClr val="tx1"/>
              </a:solidFill>
              <a:latin typeface="楷体" panose="02010609060101010101" charset="-122"/>
              <a:ea typeface="楷体" panose="02010609060101010101" charset="-122"/>
            </a:endParaRPr>
          </a:p>
          <a:p>
            <a:pPr algn="l">
              <a:lnSpc>
                <a:spcPct val="110000"/>
              </a:lnSpc>
            </a:pPr>
            <a:r>
              <a:rPr sz="2400" b="1">
                <a:solidFill>
                  <a:schemeClr val="tx1"/>
                </a:solidFill>
                <a:effectLst/>
                <a:latin typeface="楷体" panose="02010609060101010101" charset="-122"/>
                <a:ea typeface="楷体" panose="02010609060101010101" charset="-122"/>
                <a:cs typeface="宋体" panose="02010600030101010101" pitchFamily="2" charset="-122"/>
                <a:sym typeface="+mn-ea"/>
              </a:rPr>
              <a:t>国内：</a:t>
            </a:r>
            <a:r>
              <a:rPr lang="zh-CN" altLang="en-US" sz="2400" b="1">
                <a:solidFill>
                  <a:schemeClr val="tx1"/>
                </a:solidFill>
                <a:latin typeface="楷体" panose="02010609060101010101" charset="-122"/>
                <a:ea typeface="楷体" panose="02010609060101010101" charset="-122"/>
                <a:sym typeface="+mn-ea"/>
              </a:rPr>
              <a:t>阶级斗争思维影响</a:t>
            </a:r>
            <a:endParaRPr lang="zh-CN" altLang="en-US" sz="2400" b="1">
              <a:solidFill>
                <a:schemeClr val="tx1"/>
              </a:solidFill>
              <a:latin typeface="楷体" panose="02010609060101010101" charset="-122"/>
              <a:ea typeface="楷体" panose="02010609060101010101" charset="-122"/>
              <a:sym typeface="+mn-ea"/>
            </a:endParaRPr>
          </a:p>
        </p:txBody>
      </p:sp>
      <p:sp>
        <p:nvSpPr>
          <p:cNvPr id="18" name="文本框 17"/>
          <p:cNvSpPr txBox="1"/>
          <p:nvPr/>
        </p:nvSpPr>
        <p:spPr>
          <a:xfrm>
            <a:off x="4665980" y="4321175"/>
            <a:ext cx="7214870" cy="1308735"/>
          </a:xfrm>
          <a:prstGeom prst="rect">
            <a:avLst/>
          </a:prstGeom>
          <a:noFill/>
        </p:spPr>
        <p:txBody>
          <a:bodyPr wrap="square" rtlCol="0" anchor="t">
            <a:spAutoFit/>
          </a:bodyPr>
          <a:p>
            <a:pPr algn="l">
              <a:lnSpc>
                <a:spcPct val="110000"/>
              </a:lnSpc>
            </a:pPr>
            <a:r>
              <a:rPr lang="en-US" sz="2400" b="1">
                <a:solidFill>
                  <a:schemeClr val="tx1"/>
                </a:solidFill>
                <a:latin typeface="Calibri" panose="020F0502020204030204" charset="0"/>
                <a:ea typeface="楷体" panose="02010609060101010101" charset="-122"/>
                <a:cs typeface="楷体" panose="02010609060101010101" charset="-122"/>
                <a:sym typeface="+mn-ea"/>
              </a:rPr>
              <a:t>②</a:t>
            </a:r>
            <a:r>
              <a:rPr lang="zh-CN" altLang="en-US" sz="2400" b="1">
                <a:solidFill>
                  <a:schemeClr val="tx1"/>
                </a:solidFill>
                <a:latin typeface="Calibri" panose="020F0502020204030204" charset="0"/>
                <a:ea typeface="楷体" panose="02010609060101010101" charset="-122"/>
                <a:cs typeface="楷体" panose="02010609060101010101" charset="-122"/>
                <a:sym typeface="+mn-ea"/>
              </a:rPr>
              <a:t>政策：</a:t>
            </a:r>
            <a:endParaRPr lang="zh-CN" altLang="en-US" sz="2400" b="1">
              <a:solidFill>
                <a:schemeClr val="tx1"/>
              </a:solidFill>
              <a:latin typeface="Calibri" panose="020F0502020204030204" charset="0"/>
              <a:ea typeface="楷体" panose="02010609060101010101" charset="-122"/>
              <a:cs typeface="楷体" panose="02010609060101010101" charset="-122"/>
              <a:sym typeface="+mn-ea"/>
            </a:endParaRPr>
          </a:p>
          <a:p>
            <a:pPr algn="l">
              <a:lnSpc>
                <a:spcPct val="110000"/>
              </a:lnSpc>
            </a:pPr>
            <a:r>
              <a:rPr lang="en-US" sz="24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Arial" panose="020B0604020202020204" pitchFamily="34" charset="0"/>
              </a:rPr>
              <a:t>两只拳头打人</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a:t>
            </a:r>
            <a:r>
              <a:rPr lang="en-US" sz="2400" b="1">
                <a:solidFill>
                  <a:schemeClr val="tx1"/>
                </a:solidFill>
                <a:latin typeface="楷体" panose="02010609060101010101" charset="-122"/>
                <a:ea typeface="楷体" panose="02010609060101010101" charset="-122"/>
                <a:cs typeface="仿宋" panose="02010609060101010101" charset="-122"/>
                <a:sym typeface="+mn-ea"/>
              </a:rPr>
              <a:t>反对苏联和美国霸权主义</a:t>
            </a:r>
            <a:r>
              <a:rPr lang="zh-CN" altLang="en-US" sz="2400" b="1">
                <a:solidFill>
                  <a:schemeClr val="tx1"/>
                </a:solidFill>
                <a:latin typeface="楷体" panose="02010609060101010101" charset="-122"/>
                <a:ea typeface="楷体" panose="02010609060101010101" charset="-122"/>
                <a:cs typeface="仿宋"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gn="l">
              <a:lnSpc>
                <a:spcPct val="110000"/>
              </a:lnSpc>
            </a:pPr>
            <a:r>
              <a:rPr lang="zh-CN" altLang="en-US" sz="2400" b="1">
                <a:latin typeface="楷体" panose="02010609060101010101" charset="-122"/>
                <a:ea typeface="楷体" panose="02010609060101010101" charset="-122"/>
                <a:sym typeface="+mn-ea"/>
              </a:rPr>
              <a:t>发展与第三世界的友好关系</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19" name="文本框 18"/>
          <p:cNvSpPr txBox="1"/>
          <p:nvPr/>
        </p:nvSpPr>
        <p:spPr>
          <a:xfrm>
            <a:off x="504190" y="5628005"/>
            <a:ext cx="9464675" cy="1198880"/>
          </a:xfrm>
          <a:prstGeom prst="rect">
            <a:avLst/>
          </a:prstGeom>
          <a:noFill/>
        </p:spPr>
        <p:txBody>
          <a:bodyPr wrap="square" rtlCol="0" anchor="t">
            <a:spAutoFit/>
          </a:bodyPr>
          <a:p>
            <a:r>
              <a:rPr lang="zh-CN" altLang="en-US" sz="2400" b="1">
                <a:solidFill>
                  <a:schemeClr val="tx1"/>
                </a:solidFill>
                <a:latin typeface="Calibri" panose="020F0502020204030204" charset="0"/>
                <a:ea typeface="楷体" panose="02010609060101010101" charset="-122"/>
                <a:cs typeface="楷体" panose="02010609060101010101" charset="-122"/>
                <a:sym typeface="+mn-ea"/>
              </a:rPr>
              <a:t>③成就：</a:t>
            </a:r>
            <a:endParaRPr lang="zh-CN" altLang="en-US" sz="2400" b="1">
              <a:solidFill>
                <a:schemeClr val="tx1"/>
              </a:solidFill>
              <a:latin typeface="Calibri" panose="020F0502020204030204" charset="0"/>
              <a:ea typeface="楷体" panose="02010609060101010101" charset="-122"/>
              <a:cs typeface="楷体" panose="02010609060101010101" charset="-122"/>
              <a:sym typeface="+mn-ea"/>
            </a:endParaRPr>
          </a:p>
          <a:p>
            <a:r>
              <a:rPr lang="zh-CN" altLang="en-US" sz="2400" b="1">
                <a:solidFill>
                  <a:schemeClr val="tx1"/>
                </a:solidFill>
                <a:latin typeface="Calibri" panose="020F0502020204030204" charset="0"/>
                <a:ea typeface="楷体" panose="02010609060101010101" charset="-122"/>
                <a:cs typeface="楷体" panose="02010609060101010101" charset="-122"/>
                <a:sym typeface="+mn-ea"/>
              </a:rPr>
              <a:t> </a:t>
            </a:r>
            <a:r>
              <a:rPr lang="en-US" altLang="zh-CN" sz="2400" b="1">
                <a:solidFill>
                  <a:schemeClr val="tx1"/>
                </a:solidFill>
                <a:latin typeface="Calibri" panose="020F0502020204030204" charset="0"/>
                <a:ea typeface="楷体" panose="02010609060101010101" charset="-122"/>
                <a:cs typeface="楷体" panose="02010609060101010101" charset="-122"/>
                <a:sym typeface="+mn-ea"/>
              </a:rPr>
              <a:t>       </a:t>
            </a:r>
            <a:r>
              <a:rPr lang="zh-CN" altLang="en-US" sz="2400" b="1">
                <a:solidFill>
                  <a:schemeClr val="tx1"/>
                </a:solidFill>
                <a:latin typeface="Calibri" panose="020F0502020204030204" charset="0"/>
                <a:ea typeface="楷体" panose="02010609060101010101" charset="-122"/>
                <a:cs typeface="楷体" panose="02010609060101010101" charset="-122"/>
                <a:sym typeface="+mn-ea"/>
              </a:rPr>
              <a:t>出现了</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以与亚非民族独立国家建交为基本特点的建交高潮。</a:t>
            </a:r>
            <a:endParaRPr lang="zh-CN" altLang="en-US" sz="2400" b="1">
              <a:solidFill>
                <a:schemeClr val="tx1"/>
              </a:solidFill>
              <a:latin typeface="楷体" panose="02010609060101010101" charset="-122"/>
              <a:ea typeface="楷体" panose="02010609060101010101" charset="-122"/>
              <a:cs typeface="楷体" panose="02010609060101010101" charset="-122"/>
            </a:endParaRPr>
          </a:p>
          <a:p>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1964年，中国与法国建交，实现了中国同西方大国关系的突破。</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500" fill="hold"/>
                                        <p:tgtEl>
                                          <p:spTgt spid="18"/>
                                        </p:tgtEl>
                                        <p:attrNameLst>
                                          <p:attrName>ppt_x</p:attrName>
                                        </p:attrNameLst>
                                      </p:cBhvr>
                                      <p:tavLst>
                                        <p:tav tm="0">
                                          <p:val>
                                            <p:strVal val="#ppt_x"/>
                                          </p:val>
                                        </p:tav>
                                        <p:tav tm="100000">
                                          <p:val>
                                            <p:strVal val="#ppt_x"/>
                                          </p:val>
                                        </p:tav>
                                      </p:tavLst>
                                    </p:anim>
                                    <p:anim calcmode="lin" valueType="num">
                                      <p:cBhvr additive="base">
                                        <p:cTn id="5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P spid="30" grpId="0"/>
      <p:bldP spid="31" grpId="0" animBg="1"/>
      <p:bldP spid="31" grpId="1" animBg="1"/>
      <p:bldP spid="3" grpId="0"/>
      <p:bldP spid="3" grpId="1"/>
      <p:bldP spid="4" grpId="0"/>
      <p:bldP spid="4" grpId="1"/>
      <p:bldP spid="5" grpId="0"/>
      <p:bldP spid="5" grpId="1"/>
      <p:bldP spid="16" grpId="0"/>
      <p:bldP spid="16" grpId="1"/>
      <p:bldP spid="18" grpId="0"/>
      <p:bldP spid="18"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0" y="955675"/>
            <a:ext cx="8693785" cy="598805"/>
          </a:xfrm>
          <a:prstGeom prst="rect">
            <a:avLst/>
          </a:prstGeom>
          <a:noFill/>
        </p:spPr>
        <p:txBody>
          <a:bodyPr wrap="square" rtlCol="0" anchor="t">
            <a:noAutofit/>
          </a:bodyPr>
          <a:lstStyle/>
          <a:p>
            <a:pPr>
              <a:lnSpc>
                <a:spcPts val="33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sym typeface="+mn-ea"/>
              </a:rPr>
              <a:t>(3)20世纪70年代：多极化趋势出现下的中国外交</a:t>
            </a:r>
            <a:r>
              <a:rPr lang="zh-CN" sz="2400" b="1">
                <a:solidFill>
                  <a:schemeClr val="tx1"/>
                </a:solidFill>
                <a:effectLst/>
                <a:latin typeface="楷体" panose="02010609060101010101" charset="-122"/>
                <a:ea typeface="楷体" panose="02010609060101010101" charset="-122"/>
                <a:cs typeface="楷体" panose="02010609060101010101" charset="-122"/>
                <a:sym typeface="+mn-ea"/>
              </a:rPr>
              <a:t>新局面</a:t>
            </a:r>
            <a:endParaRPr lang="zh-CN" sz="2400" b="1">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custDataLst>
              <p:tags r:id="rId2"/>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社会主义政治制度与外交</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3" name="文本框 2"/>
          <p:cNvSpPr txBox="1"/>
          <p:nvPr/>
        </p:nvSpPr>
        <p:spPr>
          <a:xfrm>
            <a:off x="211455" y="528320"/>
            <a:ext cx="10307320" cy="486410"/>
          </a:xfrm>
          <a:prstGeom prst="rect">
            <a:avLst/>
          </a:prstGeom>
          <a:noFill/>
          <a:ln w="12700" cmpd="sng">
            <a:noFill/>
            <a:prstDash val="solid"/>
          </a:ln>
        </p:spPr>
        <p:txBody>
          <a:bodyPr wrap="square" rtlCol="0">
            <a:spAutoFit/>
          </a:bodyPr>
          <a:p>
            <a:pPr>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rPr>
              <a:t>2</a:t>
            </a:r>
            <a:r>
              <a:rPr lang="zh-CN" altLang="en-US" sz="2400" b="1">
                <a:solidFill>
                  <a:schemeClr val="tx1"/>
                </a:solidFill>
                <a:effectLst/>
                <a:latin typeface="楷体" panose="02010609060101010101" charset="-122"/>
                <a:ea typeface="楷体" panose="02010609060101010101" charset="-122"/>
                <a:cs typeface="楷体" panose="02010609060101010101" charset="-122"/>
              </a:rPr>
              <a:t>、</a:t>
            </a:r>
            <a:r>
              <a:rPr sz="2400" b="1">
                <a:solidFill>
                  <a:schemeClr val="tx1"/>
                </a:solidFill>
                <a:effectLst/>
                <a:latin typeface="楷体" panose="02010609060101010101" charset="-122"/>
                <a:ea typeface="楷体" panose="02010609060101010101" charset="-122"/>
                <a:cs typeface="楷体" panose="02010609060101010101" charset="-122"/>
              </a:rPr>
              <a:t>现代中国</a:t>
            </a:r>
            <a:r>
              <a:rPr lang="zh-CN" sz="2400" b="1">
                <a:solidFill>
                  <a:schemeClr val="tx1"/>
                </a:solidFill>
                <a:effectLst/>
                <a:latin typeface="楷体" panose="02010609060101010101" charset="-122"/>
                <a:ea typeface="楷体" panose="02010609060101010101" charset="-122"/>
                <a:cs typeface="楷体" panose="02010609060101010101" charset="-122"/>
              </a:rPr>
              <a:t>的</a:t>
            </a:r>
            <a:r>
              <a:rPr sz="2400" b="1">
                <a:solidFill>
                  <a:schemeClr val="tx1"/>
                </a:solidFill>
                <a:effectLst/>
                <a:latin typeface="楷体" panose="02010609060101010101" charset="-122"/>
                <a:ea typeface="楷体" panose="02010609060101010101" charset="-122"/>
                <a:cs typeface="楷体" panose="02010609060101010101" charset="-122"/>
              </a:rPr>
              <a:t>外交</a:t>
            </a:r>
            <a:r>
              <a:rPr lang="zh-CN" sz="2400" b="1">
                <a:solidFill>
                  <a:schemeClr val="tx1"/>
                </a:solidFill>
                <a:effectLst/>
                <a:latin typeface="楷体" panose="02010609060101010101" charset="-122"/>
                <a:ea typeface="楷体" panose="02010609060101010101" charset="-122"/>
                <a:cs typeface="楷体" panose="02010609060101010101" charset="-122"/>
              </a:rPr>
              <a:t>：</a:t>
            </a:r>
            <a:r>
              <a:rPr lang="zh-CN" altLang="en-US" sz="2400" b="1" dirty="0" smtClean="0">
                <a:solidFill>
                  <a:schemeClr val="tx1"/>
                </a:solidFill>
                <a:latin typeface="楷体" panose="02010609060101010101" charset="-122"/>
                <a:ea typeface="楷体" panose="02010609060101010101" charset="-122"/>
                <a:sym typeface="+mn-ea"/>
              </a:rPr>
              <a:t>独立自主的和平外交</a:t>
            </a:r>
            <a:endParaRPr lang="zh-CN" altLang="en-US" sz="2400" b="1" dirty="0" smtClean="0">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16" name="文本框 15"/>
          <p:cNvSpPr txBox="1"/>
          <p:nvPr/>
        </p:nvSpPr>
        <p:spPr>
          <a:xfrm>
            <a:off x="224155" y="1459865"/>
            <a:ext cx="4559935" cy="1308735"/>
          </a:xfrm>
          <a:prstGeom prst="rect">
            <a:avLst/>
          </a:prstGeom>
          <a:noFill/>
        </p:spPr>
        <p:txBody>
          <a:bodyPr wrap="square" rtlCol="0" anchor="t">
            <a:spAutoFit/>
          </a:bodyPr>
          <a:p>
            <a:pPr algn="l">
              <a:lnSpc>
                <a:spcPct val="110000"/>
              </a:lnSpc>
            </a:pPr>
            <a:r>
              <a:rPr sz="2400" b="1">
                <a:solidFill>
                  <a:schemeClr val="tx1"/>
                </a:solidFill>
                <a:effectLst/>
                <a:latin typeface="Calibri" panose="020F0502020204030204" charset="0"/>
                <a:ea typeface="楷体" panose="02010609060101010101" charset="-122"/>
                <a:cs typeface="宋体" panose="02010600030101010101" pitchFamily="2" charset="-122"/>
                <a:sym typeface="+mn-ea"/>
              </a:rPr>
              <a:t>①</a:t>
            </a:r>
            <a:r>
              <a:rPr lang="zh-CN" sz="2400" b="1">
                <a:solidFill>
                  <a:schemeClr val="tx1"/>
                </a:solidFill>
                <a:effectLst/>
                <a:latin typeface="Calibri" panose="020F0502020204030204" charset="0"/>
                <a:ea typeface="楷体" panose="02010609060101010101" charset="-122"/>
                <a:cs typeface="宋体" panose="02010600030101010101" pitchFamily="2" charset="-122"/>
                <a:sym typeface="+mn-ea"/>
              </a:rPr>
              <a:t>背景：</a:t>
            </a:r>
            <a:endParaRPr lang="zh-CN" sz="2400" b="1">
              <a:solidFill>
                <a:schemeClr val="tx1"/>
              </a:solidFill>
              <a:effectLst/>
              <a:latin typeface="Calibri" panose="020F0502020204030204" charset="0"/>
              <a:ea typeface="楷体" panose="02010609060101010101" charset="-122"/>
              <a:cs typeface="宋体" panose="02010600030101010101" pitchFamily="2" charset="-122"/>
              <a:sym typeface="+mn-ea"/>
            </a:endParaRPr>
          </a:p>
          <a:p>
            <a:pPr algn="l">
              <a:lnSpc>
                <a:spcPct val="110000"/>
              </a:lnSpc>
            </a:pPr>
            <a:r>
              <a:rPr sz="2400" b="1">
                <a:solidFill>
                  <a:schemeClr val="tx1"/>
                </a:solidFill>
                <a:effectLst/>
                <a:latin typeface="楷体" panose="02010609060101010101" charset="-122"/>
                <a:ea typeface="楷体" panose="02010609060101010101" charset="-122"/>
                <a:cs typeface="宋体" panose="02010600030101010101" pitchFamily="2" charset="-122"/>
                <a:sym typeface="+mn-ea"/>
              </a:rPr>
              <a:t>国际：</a:t>
            </a:r>
            <a:r>
              <a:rPr sz="2400" b="1">
                <a:effectLst/>
                <a:latin typeface="楷体" panose="02010609060101010101" charset="-122"/>
                <a:ea typeface="楷体" panose="02010609060101010101" charset="-122"/>
                <a:cs typeface="楷体" panose="02010609060101010101" charset="-122"/>
                <a:sym typeface="+mn-ea"/>
              </a:rPr>
              <a:t>多极化趋势</a:t>
            </a:r>
            <a:r>
              <a:rPr lang="zh-CN" sz="2400" b="1">
                <a:effectLst/>
                <a:latin typeface="楷体" panose="02010609060101010101" charset="-122"/>
                <a:ea typeface="楷体" panose="02010609060101010101" charset="-122"/>
                <a:cs typeface="楷体" panose="02010609060101010101" charset="-122"/>
                <a:sym typeface="+mn-ea"/>
              </a:rPr>
              <a:t>的</a:t>
            </a:r>
            <a:r>
              <a:rPr sz="2400" b="1">
                <a:effectLst/>
                <a:latin typeface="楷体" panose="02010609060101010101" charset="-122"/>
                <a:ea typeface="楷体" panose="02010609060101010101" charset="-122"/>
                <a:cs typeface="楷体" panose="02010609060101010101" charset="-122"/>
                <a:sym typeface="+mn-ea"/>
              </a:rPr>
              <a:t>出现</a:t>
            </a:r>
            <a:endParaRPr lang="zh-CN" altLang="en-US" sz="2400" b="1">
              <a:solidFill>
                <a:schemeClr val="tx1"/>
              </a:solidFill>
              <a:latin typeface="楷体" panose="02010609060101010101" charset="-122"/>
              <a:ea typeface="楷体" panose="02010609060101010101" charset="-122"/>
            </a:endParaRPr>
          </a:p>
          <a:p>
            <a:pPr algn="l">
              <a:lnSpc>
                <a:spcPct val="110000"/>
              </a:lnSpc>
            </a:pPr>
            <a:r>
              <a:rPr sz="2400" b="1">
                <a:solidFill>
                  <a:schemeClr val="tx1"/>
                </a:solidFill>
                <a:effectLst/>
                <a:latin typeface="楷体" panose="02010609060101010101" charset="-122"/>
                <a:ea typeface="楷体" panose="02010609060101010101" charset="-122"/>
                <a:cs typeface="宋体" panose="02010600030101010101" pitchFamily="2" charset="-122"/>
                <a:sym typeface="+mn-ea"/>
              </a:rPr>
              <a:t>国内：</a:t>
            </a:r>
            <a:r>
              <a:rPr lang="zh-CN" sz="2400" b="1">
                <a:solidFill>
                  <a:schemeClr val="tx1"/>
                </a:solidFill>
                <a:effectLst/>
                <a:latin typeface="楷体" panose="02010609060101010101" charset="-122"/>
                <a:ea typeface="楷体" panose="02010609060101010101" charset="-122"/>
                <a:cs typeface="宋体" panose="02010600030101010101" pitchFamily="2" charset="-122"/>
                <a:sym typeface="+mn-ea"/>
              </a:rPr>
              <a:t>国家</a:t>
            </a:r>
            <a:r>
              <a:rPr lang="zh-CN" altLang="en-US" sz="2400" b="1">
                <a:solidFill>
                  <a:schemeClr val="tx1"/>
                </a:solidFill>
                <a:latin typeface="楷体" panose="02010609060101010101" charset="-122"/>
                <a:ea typeface="楷体" panose="02010609060101010101" charset="-122"/>
                <a:sym typeface="+mn-ea"/>
              </a:rPr>
              <a:t>综合国力增强</a:t>
            </a:r>
            <a:endParaRPr lang="zh-CN" altLang="en-US" sz="2400" b="1">
              <a:solidFill>
                <a:schemeClr val="tx1"/>
              </a:solidFill>
              <a:latin typeface="楷体" panose="02010609060101010101" charset="-122"/>
              <a:ea typeface="楷体" panose="02010609060101010101" charset="-122"/>
              <a:sym typeface="+mn-ea"/>
            </a:endParaRPr>
          </a:p>
        </p:txBody>
      </p:sp>
      <p:sp>
        <p:nvSpPr>
          <p:cNvPr id="18" name="文本框 17"/>
          <p:cNvSpPr txBox="1"/>
          <p:nvPr/>
        </p:nvSpPr>
        <p:spPr>
          <a:xfrm>
            <a:off x="4217035" y="1554480"/>
            <a:ext cx="7378700" cy="1308735"/>
          </a:xfrm>
          <a:prstGeom prst="rect">
            <a:avLst/>
          </a:prstGeom>
          <a:noFill/>
        </p:spPr>
        <p:txBody>
          <a:bodyPr wrap="square" rtlCol="0" anchor="t">
            <a:spAutoFit/>
          </a:bodyPr>
          <a:p>
            <a:pPr algn="l">
              <a:lnSpc>
                <a:spcPct val="110000"/>
              </a:lnSpc>
            </a:pPr>
            <a:r>
              <a:rPr lang="en-US" sz="2400" b="1">
                <a:solidFill>
                  <a:schemeClr val="tx1"/>
                </a:solidFill>
                <a:latin typeface="Calibri" panose="020F0502020204030204" charset="0"/>
                <a:ea typeface="楷体" panose="02010609060101010101" charset="-122"/>
                <a:cs typeface="楷体" panose="02010609060101010101" charset="-122"/>
                <a:sym typeface="+mn-ea"/>
              </a:rPr>
              <a:t>②</a:t>
            </a:r>
            <a:r>
              <a:rPr lang="zh-CN" altLang="en-US" sz="2400" b="1">
                <a:solidFill>
                  <a:schemeClr val="tx1"/>
                </a:solidFill>
                <a:latin typeface="Calibri" panose="020F0502020204030204" charset="0"/>
                <a:ea typeface="楷体" panose="02010609060101010101" charset="-122"/>
                <a:cs typeface="楷体" panose="02010609060101010101" charset="-122"/>
                <a:sym typeface="+mn-ea"/>
              </a:rPr>
              <a:t>政策：</a:t>
            </a:r>
            <a:endParaRPr lang="zh-CN" altLang="en-US" sz="2400" b="1">
              <a:solidFill>
                <a:schemeClr val="tx1"/>
              </a:solidFill>
              <a:latin typeface="Calibri" panose="020F0502020204030204" charset="0"/>
              <a:ea typeface="楷体" panose="02010609060101010101" charset="-122"/>
              <a:cs typeface="楷体" panose="02010609060101010101" charset="-122"/>
              <a:sym typeface="+mn-ea"/>
            </a:endParaRPr>
          </a:p>
          <a:p>
            <a:pPr>
              <a:lnSpc>
                <a:spcPct val="110000"/>
              </a:lnSpc>
            </a:pPr>
            <a:r>
              <a:rPr sz="2400" b="1">
                <a:solidFill>
                  <a:schemeClr val="tx1"/>
                </a:solidFill>
                <a:effectLst/>
                <a:latin typeface="楷体" panose="02010609060101010101" charset="-122"/>
                <a:ea typeface="楷体" panose="02010609060101010101" charset="-122"/>
                <a:cs typeface="楷体" panose="02010609060101010101" charset="-122"/>
                <a:sym typeface="+mn-ea"/>
              </a:rPr>
              <a:t>“一条线”：</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同一纬度的中、日、美、欧等友好关系</a:t>
            </a:r>
            <a:endParaRPr lang="zh-CN" altLang="en-US" sz="2400" b="1">
              <a:solidFill>
                <a:schemeClr val="tx1"/>
              </a:solidFill>
              <a:latin typeface="楷体" panose="02010609060101010101" charset="-122"/>
              <a:ea typeface="楷体" panose="02010609060101010101" charset="-122"/>
              <a:cs typeface="楷体" panose="02010609060101010101" charset="-122"/>
            </a:endParaRPr>
          </a:p>
          <a:p>
            <a:pPr>
              <a:lnSpc>
                <a:spcPct val="110000"/>
              </a:lnSpc>
            </a:pPr>
            <a:r>
              <a:rPr sz="2400" b="1">
                <a:solidFill>
                  <a:schemeClr val="tx1"/>
                </a:solidFill>
                <a:effectLst/>
                <a:latin typeface="楷体" panose="02010609060101010101" charset="-122"/>
                <a:ea typeface="楷体" panose="02010609060101010101" charset="-122"/>
                <a:cs typeface="楷体" panose="02010609060101010101" charset="-122"/>
                <a:sym typeface="+mn-ea"/>
              </a:rPr>
              <a:t>“一大片”：</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团结亚非拉发展中国家</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nvSpPr>
        <p:spPr>
          <a:xfrm>
            <a:off x="810260" y="2684145"/>
            <a:ext cx="10785475" cy="2120900"/>
          </a:xfrm>
          <a:prstGeom prst="rect">
            <a:avLst/>
          </a:prstGeom>
          <a:noFill/>
        </p:spPr>
        <p:txBody>
          <a:bodyPr wrap="square" rtlCol="0" anchor="t">
            <a:spAutoFit/>
          </a:bodyPr>
          <a:p>
            <a:pPr>
              <a:lnSpc>
                <a:spcPct val="110000"/>
              </a:lnSpc>
            </a:pPr>
            <a:r>
              <a:rPr lang="zh-CN" altLang="en-US" sz="2400" b="1">
                <a:latin typeface="楷体" panose="02010609060101010101" charset="-122"/>
                <a:ea typeface="楷体" panose="02010609060101010101" charset="-122"/>
                <a:cs typeface="楷体" panose="02010609060101010101" charset="-122"/>
                <a:sym typeface="+mn-ea"/>
              </a:rPr>
              <a:t>③成就：</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nSpc>
                <a:spcPct val="110000"/>
              </a:lnSpc>
            </a:pPr>
            <a:r>
              <a:rPr lang="zh-CN" altLang="en-US" sz="2400" b="1">
                <a:latin typeface="楷体" panose="02010609060101010101" charset="-122"/>
                <a:ea typeface="楷体" panose="02010609060101010101" charset="-122"/>
                <a:cs typeface="楷体" panose="02010609060101010101" charset="-122"/>
                <a:sym typeface="+mn-ea"/>
              </a:rPr>
              <a:t> </a:t>
            </a:r>
            <a:r>
              <a:rPr lang="en-US" altLang="zh-CN" sz="2400" b="1">
                <a:latin typeface="楷体" panose="02010609060101010101" charset="-122"/>
                <a:ea typeface="楷体" panose="02010609060101010101" charset="-122"/>
                <a:cs typeface="楷体" panose="02010609060101010101" charset="-122"/>
                <a:sym typeface="+mn-ea"/>
              </a:rPr>
              <a:t> </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sz="2400" b="1">
                <a:solidFill>
                  <a:schemeClr val="tx1"/>
                </a:solidFill>
                <a:effectLst/>
                <a:latin typeface="楷体" panose="02010609060101010101" charset="-122"/>
                <a:ea typeface="楷体" panose="02010609060101010101" charset="-122"/>
                <a:cs typeface="楷体" panose="02010609060101010101" charset="-122"/>
                <a:sym typeface="+mn-ea"/>
              </a:rPr>
              <a:t>1971 年</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，中华人民共和国恢复在联合国的一切合法权利。</a:t>
            </a:r>
            <a:endParaRPr lang="zh-CN" altLang="en-US" sz="2400" b="1">
              <a:solidFill>
                <a:schemeClr val="tx1"/>
              </a:solidFill>
              <a:latin typeface="楷体" panose="02010609060101010101" charset="-122"/>
              <a:ea typeface="楷体" panose="02010609060101010101" charset="-122"/>
              <a:cs typeface="楷体" panose="02010609060101010101" charset="-122"/>
            </a:endParaRPr>
          </a:p>
          <a:p>
            <a:pPr>
              <a:lnSpc>
                <a:spcPct val="110000"/>
              </a:lnSpc>
            </a:pP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sz="2400" b="1">
                <a:solidFill>
                  <a:schemeClr val="tx1"/>
                </a:solidFill>
                <a:effectLst/>
                <a:latin typeface="楷体" panose="02010609060101010101" charset="-122"/>
                <a:ea typeface="楷体" panose="02010609060101010101" charset="-122"/>
                <a:cs typeface="楷体" panose="02010609060101010101" charset="-122"/>
                <a:sym typeface="+mn-ea"/>
              </a:rPr>
              <a:t>1972 年</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，中美开始走向关系正常化，</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1979</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年中美建交</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nSpc>
                <a:spcPct val="110000"/>
              </a:lnSpc>
            </a:pP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1972</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年中日正式建交。</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nSpc>
                <a:spcPct val="110000"/>
              </a:lnSpc>
            </a:pP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出现同中国建交高潮，</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1976</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年</a:t>
            </a:r>
            <a:r>
              <a:rPr lang="zh-CN" altLang="zh-CN" sz="2400" b="1" dirty="0">
                <a:solidFill>
                  <a:schemeClr val="tx1"/>
                </a:solidFill>
                <a:latin typeface="楷体" panose="02010609060101010101" charset="-122"/>
                <a:ea typeface="楷体" panose="02010609060101010101" charset="-122"/>
                <a:cs typeface="楷体" panose="02010609060101010101" charset="-122"/>
                <a:sym typeface="+mn-ea"/>
              </a:rPr>
              <a:t>与中国建交的国家达到</a:t>
            </a:r>
            <a:r>
              <a:rPr lang="en-US" altLang="zh-CN" sz="2400" b="1" dirty="0">
                <a:solidFill>
                  <a:schemeClr val="tx1"/>
                </a:solidFill>
                <a:latin typeface="楷体" panose="02010609060101010101" charset="-122"/>
                <a:ea typeface="楷体" panose="02010609060101010101" charset="-122"/>
                <a:cs typeface="楷体" panose="02010609060101010101" charset="-122"/>
                <a:sym typeface="+mn-ea"/>
              </a:rPr>
              <a:t>111</a:t>
            </a:r>
            <a:r>
              <a:rPr lang="zh-CN" altLang="zh-CN" sz="2400" b="1" dirty="0">
                <a:solidFill>
                  <a:schemeClr val="tx1"/>
                </a:solidFill>
                <a:latin typeface="楷体" panose="02010609060101010101" charset="-122"/>
                <a:ea typeface="楷体" panose="02010609060101010101" charset="-122"/>
                <a:cs typeface="楷体" panose="02010609060101010101" charset="-122"/>
                <a:sym typeface="+mn-ea"/>
              </a:rPr>
              <a:t>个。</a:t>
            </a:r>
            <a:endParaRPr lang="zh-CN" altLang="zh-CN" sz="2400" b="1"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nvSpPr>
        <p:spPr>
          <a:xfrm>
            <a:off x="224155" y="4710430"/>
            <a:ext cx="6096000" cy="524510"/>
          </a:xfrm>
          <a:prstGeom prst="rect">
            <a:avLst/>
          </a:prstGeom>
          <a:noFill/>
        </p:spPr>
        <p:txBody>
          <a:bodyPr wrap="square" rtlCol="0" anchor="t">
            <a:spAutoFit/>
          </a:bodyPr>
          <a:p>
            <a:pPr>
              <a:lnSpc>
                <a:spcPts val="3380"/>
              </a:lnSpc>
              <a:buClrTx/>
              <a:buSzTx/>
              <a:buFontTx/>
            </a:pPr>
            <a:r>
              <a:rPr sz="2400" b="1">
                <a:solidFill>
                  <a:schemeClr val="tx1"/>
                </a:solidFill>
                <a:effectLst/>
                <a:latin typeface="楷体" panose="02010609060101010101" charset="-122"/>
                <a:ea typeface="楷体" panose="02010609060101010101" charset="-122"/>
                <a:cs typeface="宋体" panose="02010600030101010101" pitchFamily="2" charset="-122"/>
                <a:sym typeface="+mn-ea"/>
              </a:rPr>
              <a:t>⑷改革开放后的</a:t>
            </a:r>
            <a:r>
              <a:rPr lang="zh-CN" sz="2400" b="1">
                <a:solidFill>
                  <a:schemeClr val="tx1"/>
                </a:solidFill>
                <a:effectLst/>
                <a:latin typeface="楷体" panose="02010609060101010101" charset="-122"/>
                <a:ea typeface="楷体" panose="02010609060101010101" charset="-122"/>
                <a:cs typeface="宋体" panose="02010600030101010101" pitchFamily="2" charset="-122"/>
                <a:sym typeface="+mn-ea"/>
              </a:rPr>
              <a:t>中国</a:t>
            </a:r>
            <a:r>
              <a:rPr sz="2400" b="1">
                <a:solidFill>
                  <a:schemeClr val="tx1"/>
                </a:solidFill>
                <a:effectLst/>
                <a:latin typeface="楷体" panose="02010609060101010101" charset="-122"/>
                <a:ea typeface="楷体" panose="02010609060101010101" charset="-122"/>
                <a:cs typeface="宋体" panose="02010600030101010101" pitchFamily="2" charset="-122"/>
                <a:sym typeface="+mn-ea"/>
              </a:rPr>
              <a:t>外交</a:t>
            </a:r>
            <a:endParaRPr lang="zh-CN" altLang="en-US" sz="2400" b="1">
              <a:solidFill>
                <a:schemeClr val="tx1"/>
              </a:solidFill>
              <a:effectLst/>
              <a:latin typeface="楷体" panose="02010609060101010101" charset="-122"/>
              <a:ea typeface="楷体" panose="02010609060101010101" charset="-122"/>
              <a:cs typeface="宋体" panose="02010600030101010101" pitchFamily="2" charset="-122"/>
              <a:sym typeface="+mn-ea"/>
            </a:endParaRPr>
          </a:p>
        </p:txBody>
      </p:sp>
      <p:sp>
        <p:nvSpPr>
          <p:cNvPr id="4" name="文本框 3"/>
          <p:cNvSpPr txBox="1"/>
          <p:nvPr/>
        </p:nvSpPr>
        <p:spPr>
          <a:xfrm>
            <a:off x="315595" y="5160645"/>
            <a:ext cx="5295265" cy="1308735"/>
          </a:xfrm>
          <a:prstGeom prst="rect">
            <a:avLst/>
          </a:prstGeom>
          <a:noFill/>
        </p:spPr>
        <p:txBody>
          <a:bodyPr wrap="square" rtlCol="0" anchor="t">
            <a:spAutoFit/>
          </a:bodyPr>
          <a:p>
            <a:pPr algn="l">
              <a:lnSpc>
                <a:spcPct val="110000"/>
              </a:lnSpc>
            </a:pPr>
            <a:r>
              <a:rPr sz="2400" b="1">
                <a:effectLst/>
                <a:latin typeface="Calibri" panose="020F0502020204030204" charset="0"/>
                <a:ea typeface="楷体" panose="02010609060101010101" charset="-122"/>
                <a:cs typeface="宋体" panose="02010600030101010101" pitchFamily="2" charset="-122"/>
                <a:sym typeface="+mn-ea"/>
              </a:rPr>
              <a:t>①</a:t>
            </a:r>
            <a:r>
              <a:rPr lang="zh-CN" sz="2400" b="1">
                <a:effectLst/>
                <a:latin typeface="Calibri" panose="020F0502020204030204" charset="0"/>
                <a:ea typeface="楷体" panose="02010609060101010101" charset="-122"/>
                <a:cs typeface="宋体" panose="02010600030101010101" pitchFamily="2" charset="-122"/>
                <a:sym typeface="+mn-ea"/>
              </a:rPr>
              <a:t>背景：</a:t>
            </a:r>
            <a:endParaRPr lang="zh-CN" sz="2400" b="1">
              <a:solidFill>
                <a:schemeClr val="tx1"/>
              </a:solidFill>
              <a:effectLst/>
              <a:latin typeface="Calibri" panose="020F0502020204030204" charset="0"/>
              <a:ea typeface="楷体" panose="02010609060101010101" charset="-122"/>
              <a:cs typeface="宋体" panose="02010600030101010101" pitchFamily="2" charset="-122"/>
              <a:sym typeface="+mn-ea"/>
            </a:endParaRPr>
          </a:p>
          <a:p>
            <a:pPr algn="l">
              <a:lnSpc>
                <a:spcPct val="110000"/>
              </a:lnSpc>
            </a:pPr>
            <a:r>
              <a:rPr lang="zh-CN" altLang="en-US" sz="2400" b="1">
                <a:latin typeface="楷体" panose="02010609060101010101" charset="-122"/>
                <a:ea typeface="楷体" panose="02010609060101010101" charset="-122"/>
                <a:sym typeface="+mn-ea"/>
              </a:rPr>
              <a:t>国际：和平与发展</a:t>
            </a:r>
            <a:endParaRPr lang="zh-CN" altLang="en-US" sz="2400" b="1">
              <a:latin typeface="楷体" panose="02010609060101010101" charset="-122"/>
              <a:ea typeface="楷体" panose="02010609060101010101" charset="-122"/>
              <a:sym typeface="+mn-ea"/>
            </a:endParaRPr>
          </a:p>
          <a:p>
            <a:pPr algn="l">
              <a:lnSpc>
                <a:spcPct val="110000"/>
              </a:lnSpc>
            </a:pPr>
            <a:r>
              <a:rPr lang="zh-CN" altLang="en-US" sz="2400" b="1">
                <a:latin typeface="楷体" panose="02010609060101010101" charset="-122"/>
                <a:ea typeface="楷体" panose="02010609060101010101" charset="-122"/>
                <a:sym typeface="+mn-ea"/>
              </a:rPr>
              <a:t>国内：为改革开放和现代化建设服务</a:t>
            </a:r>
            <a:endParaRPr lang="zh-CN" altLang="en-US" sz="2400" b="1">
              <a:latin typeface="楷体" panose="02010609060101010101" charset="-122"/>
              <a:ea typeface="楷体" panose="02010609060101010101" charset="-122"/>
              <a:sym typeface="+mn-ea"/>
            </a:endParaRPr>
          </a:p>
        </p:txBody>
      </p:sp>
      <p:sp>
        <p:nvSpPr>
          <p:cNvPr id="6" name="文本框 5"/>
          <p:cNvSpPr txBox="1"/>
          <p:nvPr/>
        </p:nvSpPr>
        <p:spPr>
          <a:xfrm>
            <a:off x="5447665" y="5329555"/>
            <a:ext cx="5536565" cy="970915"/>
          </a:xfrm>
          <a:prstGeom prst="rect">
            <a:avLst/>
          </a:prstGeom>
          <a:noFill/>
        </p:spPr>
        <p:txBody>
          <a:bodyPr wrap="square" rtlCol="0" anchor="t">
            <a:spAutoFit/>
          </a:bodyPr>
          <a:p>
            <a:pPr algn="l">
              <a:lnSpc>
                <a:spcPct val="110000"/>
              </a:lnSpc>
            </a:pPr>
            <a:r>
              <a:rPr lang="en-US" sz="2400" b="1">
                <a:solidFill>
                  <a:schemeClr val="tx1"/>
                </a:solidFill>
                <a:latin typeface="楷体" panose="02010609060101010101" charset="-122"/>
                <a:ea typeface="楷体" panose="02010609060101010101" charset="-122"/>
                <a:cs typeface="楷体" panose="02010609060101010101" charset="-122"/>
                <a:sym typeface="+mn-ea"/>
              </a:rPr>
              <a:t>②</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政策：</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pPr algn="l">
              <a:lnSpc>
                <a:spcPct val="110000"/>
              </a:lnSpc>
            </a:pPr>
            <a:r>
              <a:rPr lang="zh-CN" altLang="en-US" sz="2400" b="1">
                <a:solidFill>
                  <a:schemeClr val="tx1"/>
                </a:solidFill>
                <a:effectLst/>
                <a:latin typeface="楷体" panose="02010609060101010101" charset="-122"/>
                <a:ea typeface="楷体" panose="02010609060101010101" charset="-122"/>
                <a:sym typeface="+mn-ea"/>
              </a:rPr>
              <a:t>遵循</a:t>
            </a:r>
            <a:r>
              <a:rPr lang="zh-CN" altLang="en-US" sz="2800" b="1">
                <a:solidFill>
                  <a:schemeClr val="tx1"/>
                </a:solidFill>
                <a:effectLst/>
                <a:latin typeface="楷体" panose="02010609060101010101" charset="-122"/>
                <a:ea typeface="楷体" panose="02010609060101010101" charset="-122"/>
                <a:sym typeface="+mn-ea"/>
              </a:rPr>
              <a:t>和平</a:t>
            </a:r>
            <a:r>
              <a:rPr lang="zh-CN" altLang="en-US" sz="2400" b="1">
                <a:solidFill>
                  <a:schemeClr val="tx1"/>
                </a:solidFill>
                <a:effectLst/>
                <a:latin typeface="楷体" panose="02010609060101010101" charset="-122"/>
                <a:ea typeface="楷体" panose="02010609060101010101" charset="-122"/>
                <a:sym typeface="+mn-ea"/>
              </a:rPr>
              <a:t>发展理念，开展</a:t>
            </a:r>
            <a:r>
              <a:rPr lang="zh-CN" altLang="en-US" sz="2800" b="1">
                <a:solidFill>
                  <a:schemeClr val="tx1"/>
                </a:solidFill>
                <a:effectLst/>
                <a:latin typeface="楷体" panose="02010609060101010101" charset="-122"/>
                <a:ea typeface="楷体" panose="02010609060101010101" charset="-122"/>
                <a:sym typeface="+mn-ea"/>
              </a:rPr>
              <a:t>全方位</a:t>
            </a:r>
            <a:r>
              <a:rPr lang="zh-CN" altLang="en-US" sz="2400" b="1">
                <a:solidFill>
                  <a:schemeClr val="tx1"/>
                </a:solidFill>
                <a:effectLst/>
                <a:latin typeface="楷体" panose="02010609060101010101" charset="-122"/>
                <a:ea typeface="楷体" panose="02010609060101010101" charset="-122"/>
                <a:sym typeface="+mn-ea"/>
              </a:rPr>
              <a:t>外交</a:t>
            </a:r>
            <a:endParaRPr lang="zh-CN" altLang="en-US" sz="2400" b="1">
              <a:solidFill>
                <a:schemeClr val="tx1"/>
              </a:solidFill>
              <a:effectLst/>
              <a:latin typeface="楷体" panose="02010609060101010101" charset="-122"/>
              <a:ea typeface="楷体" panose="02010609060101010101" charset="-122"/>
              <a:sym typeface="+mn-ea"/>
            </a:endParaRPr>
          </a:p>
        </p:txBody>
      </p:sp>
      <p:sp>
        <p:nvSpPr>
          <p:cNvPr id="7" name="文本框 6"/>
          <p:cNvSpPr txBox="1"/>
          <p:nvPr/>
        </p:nvSpPr>
        <p:spPr>
          <a:xfrm>
            <a:off x="126365" y="5289550"/>
            <a:ext cx="11866880" cy="1568450"/>
          </a:xfrm>
          <a:prstGeom prst="rect">
            <a:avLst/>
          </a:prstGeom>
          <a:solidFill>
            <a:schemeClr val="bg1"/>
          </a:solidFill>
        </p:spPr>
        <p:txBody>
          <a:bodyPr wrap="square" rtlCol="0" anchor="t">
            <a:spAutoFit/>
          </a:bodyPr>
          <a:p>
            <a:r>
              <a:rPr lang="zh-CN" altLang="en-US" sz="2400" b="1">
                <a:latin typeface="楷体" panose="02010609060101010101" charset="-122"/>
                <a:ea typeface="楷体" panose="02010609060101010101" charset="-122"/>
                <a:cs typeface="楷体" panose="02010609060101010101" charset="-122"/>
                <a:sym typeface="+mn-ea"/>
              </a:rPr>
              <a:t>③成就：</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a:p>
            <a:r>
              <a:rPr lang="zh-CN" altLang="en-US" sz="2400" b="1">
                <a:latin typeface="微软雅黑" panose="020B0503020204020204" charset="-122"/>
                <a:ea typeface="微软雅黑" panose="020B0503020204020204"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在</a:t>
            </a:r>
            <a:r>
              <a:rPr lang="en-US" altLang="zh-CN" sz="2400" b="1">
                <a:latin typeface="楷体" panose="02010609060101010101" charset="-122"/>
                <a:ea typeface="楷体" panose="02010609060101010101" charset="-122"/>
                <a:cs typeface="楷体" panose="02010609060101010101" charset="-122"/>
                <a:sym typeface="+mn-ea"/>
              </a:rPr>
              <a:t>20</a:t>
            </a:r>
            <a:r>
              <a:rPr lang="zh-CN" altLang="en-US" sz="2400" b="1">
                <a:latin typeface="楷体" panose="02010609060101010101" charset="-122"/>
                <a:ea typeface="楷体" panose="02010609060101010101" charset="-122"/>
                <a:cs typeface="楷体" panose="02010609060101010101" charset="-122"/>
                <a:sym typeface="+mn-ea"/>
              </a:rPr>
              <a:t>世纪主要是对大国关系的调整。</a:t>
            </a:r>
            <a:r>
              <a:rPr lang="en-US" altLang="zh-CN" sz="2400" b="1">
                <a:latin typeface="楷体" panose="02010609060101010101" charset="-122"/>
                <a:ea typeface="楷体" panose="02010609060101010101" charset="-122"/>
                <a:cs typeface="楷体" panose="02010609060101010101" charset="-122"/>
                <a:sym typeface="+mn-ea"/>
              </a:rPr>
              <a:t>1979</a:t>
            </a:r>
            <a:r>
              <a:rPr lang="zh-CN" altLang="en-US" sz="2400" b="1">
                <a:latin typeface="楷体" panose="02010609060101010101" charset="-122"/>
                <a:ea typeface="楷体" panose="02010609060101010101" charset="-122"/>
                <a:cs typeface="楷体" panose="02010609060101010101" charset="-122"/>
                <a:sym typeface="+mn-ea"/>
              </a:rPr>
              <a:t>年中美正式建交、</a:t>
            </a:r>
            <a:r>
              <a:rPr lang="en-US" altLang="zh-CN" sz="2400" b="1">
                <a:latin typeface="楷体" panose="02010609060101010101" charset="-122"/>
                <a:ea typeface="楷体" panose="02010609060101010101" charset="-122"/>
                <a:cs typeface="楷体" panose="02010609060101010101" charset="-122"/>
                <a:sym typeface="+mn-ea"/>
              </a:rPr>
              <a:t>1989</a:t>
            </a:r>
            <a:r>
              <a:rPr lang="zh-CN" altLang="en-US" sz="2400" b="1">
                <a:latin typeface="楷体" panose="02010609060101010101" charset="-122"/>
                <a:ea typeface="楷体" panose="02010609060101010101" charset="-122"/>
                <a:cs typeface="楷体" panose="02010609060101010101" charset="-122"/>
                <a:sym typeface="+mn-ea"/>
              </a:rPr>
              <a:t>年中苏两国关系正常化。</a:t>
            </a:r>
            <a:r>
              <a:rPr lang="zh-CN" altLang="en-US" sz="2400" b="1">
                <a:latin typeface="微软雅黑" panose="020B0503020204020204" charset="-122"/>
                <a:ea typeface="微软雅黑" panose="020B0503020204020204"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我们着重巩固和发展周边关系。</a:t>
            </a:r>
            <a:r>
              <a:rPr lang="zh-CN" altLang="en-US" sz="2400" b="1">
                <a:latin typeface="微软雅黑" panose="020B0503020204020204" charset="-122"/>
                <a:ea typeface="微软雅黑" panose="020B0503020204020204"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通过一系列组织来推动区域和国际合作。</a:t>
            </a:r>
            <a:r>
              <a:rPr lang="zh-CN" altLang="en-US" sz="2400" b="1">
                <a:latin typeface="微软雅黑" panose="020B0503020204020204" charset="-122"/>
                <a:ea typeface="微软雅黑" panose="020B0503020204020204"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参与以联合国为核心的多边外交。</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6" grpId="0"/>
      <p:bldP spid="16" grpId="1"/>
      <p:bldP spid="18" grpId="0"/>
      <p:bldP spid="18" grpId="1"/>
      <p:bldP spid="8" grpId="0"/>
      <p:bldP spid="8" grpId="1"/>
      <p:bldP spid="9" grpId="0"/>
      <p:bldP spid="9" grpId="1"/>
      <p:bldP spid="4" grpId="0"/>
      <p:bldP spid="4" grpId="1"/>
      <p:bldP spid="6" grpId="0"/>
      <p:bldP spid="6" grpId="1"/>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236855" y="1420495"/>
            <a:ext cx="4312920" cy="524510"/>
          </a:xfrm>
          <a:prstGeom prst="rect">
            <a:avLst/>
          </a:prstGeom>
          <a:noFill/>
          <a:ln w="9525">
            <a:noFill/>
          </a:ln>
        </p:spPr>
        <p:txBody>
          <a:bodyPr wrap="square">
            <a:spAutoFit/>
          </a:bodyPr>
          <a:lstStyle/>
          <a:p>
            <a:pPr>
              <a:lnSpc>
                <a:spcPts val="3380"/>
              </a:lnSpc>
              <a:buClrTx/>
              <a:buSzTx/>
              <a:buFontTx/>
            </a:pPr>
            <a:r>
              <a:rPr sz="2400" b="1">
                <a:solidFill>
                  <a:schemeClr val="tx1"/>
                </a:solidFill>
                <a:effectLst/>
                <a:latin typeface="楷体" panose="02010609060101010101" charset="-122"/>
                <a:ea typeface="楷体" panose="02010609060101010101" charset="-122"/>
                <a:cs typeface="宋体" panose="02010600030101010101" pitchFamily="2" charset="-122"/>
              </a:rPr>
              <a:t>⒜重大理论和实践创新</a:t>
            </a:r>
            <a:r>
              <a:rPr lang="en-US" sz="2400" b="1">
                <a:solidFill>
                  <a:schemeClr val="tx1"/>
                </a:solidFill>
                <a:latin typeface="楷体" panose="02010609060101010101" charset="-122"/>
                <a:ea typeface="楷体" panose="02010609060101010101" charset="-122"/>
                <a:cs typeface="宋体" panose="02010600030101010101" pitchFamily="2" charset="-122"/>
              </a:rPr>
              <a:t>：</a:t>
            </a:r>
            <a:endParaRPr lang="en-US" sz="2400" b="1">
              <a:solidFill>
                <a:schemeClr val="tx1"/>
              </a:solidFill>
              <a:latin typeface="楷体" panose="02010609060101010101" charset="-122"/>
              <a:ea typeface="楷体" panose="02010609060101010101" charset="-122"/>
              <a:cs typeface="宋体" panose="02010600030101010101" pitchFamily="2" charset="-122"/>
            </a:endParaRPr>
          </a:p>
        </p:txBody>
      </p:sp>
      <p:graphicFrame>
        <p:nvGraphicFramePr>
          <p:cNvPr id="6" name="表格 5"/>
          <p:cNvGraphicFramePr>
            <a:graphicFrameLocks noGrp="1"/>
          </p:cNvGraphicFramePr>
          <p:nvPr>
            <p:custDataLst>
              <p:tags r:id="rId2"/>
            </p:custDataLst>
          </p:nvPr>
        </p:nvGraphicFramePr>
        <p:xfrm>
          <a:off x="211455" y="3776345"/>
          <a:ext cx="10984865" cy="2977515"/>
        </p:xfrm>
        <a:graphic>
          <a:graphicData uri="http://schemas.openxmlformats.org/drawingml/2006/table">
            <a:tbl>
              <a:tblPr/>
              <a:tblGrid>
                <a:gridCol w="1494155"/>
                <a:gridCol w="9490710"/>
              </a:tblGrid>
              <a:tr h="992505">
                <a:tc>
                  <a:txBody>
                    <a:bodyPr wrap="square"/>
                    <a:lstStyle/>
                    <a:p>
                      <a:pPr algn="ctr" defTabSz="913130" fontAlgn="ctr">
                        <a:buClrTx/>
                        <a:buSzTx/>
                        <a:buFontTx/>
                        <a:buNone/>
                        <a:tabLst>
                          <a:tab pos="2667000" algn="l"/>
                        </a:tabLst>
                        <a:defRPr/>
                      </a:pPr>
                      <a:r>
                        <a:rPr sz="2400" b="1">
                          <a:solidFill>
                            <a:schemeClr val="tx1"/>
                          </a:solidFill>
                          <a:effectLst/>
                          <a:latin typeface="楷体" panose="02010609060101010101" charset="-122"/>
                          <a:ea typeface="楷体" panose="02010609060101010101" charset="-122"/>
                          <a:cs typeface="宋体" panose="02010600030101010101" pitchFamily="2" charset="-122"/>
                        </a:rPr>
                        <a:t>新的外交定位</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txBody>
                  <a:tcPr marL="72567" marR="72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latin typeface="仿宋" panose="02010609060101010101" charset="-122"/>
                        <a:ea typeface="仿宋" panose="02010609060101010101" charset="-122"/>
                        <a:cs typeface="华文楷体" panose="02010600040101010101" charset="-122"/>
                      </a:endParaRPr>
                    </a:p>
                  </a:txBody>
                  <a:tcPr marL="72567" marR="72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2505">
                <a:tc>
                  <a:txBody>
                    <a:bodyPr wrap="square"/>
                    <a:lstStyle/>
                    <a:p>
                      <a:pPr algn="ctr" defTabSz="913130" fontAlgn="ctr">
                        <a:buClrTx/>
                        <a:buSzTx/>
                        <a:buFontTx/>
                        <a:buNone/>
                        <a:tabLst>
                          <a:tab pos="2667000" algn="l"/>
                        </a:tabLst>
                        <a:defRPr/>
                      </a:pPr>
                      <a:r>
                        <a:rPr sz="2400" b="1">
                          <a:solidFill>
                            <a:schemeClr val="tx1"/>
                          </a:solidFill>
                          <a:effectLst/>
                          <a:latin typeface="楷体" panose="02010609060101010101" charset="-122"/>
                          <a:ea typeface="楷体" panose="02010609060101010101" charset="-122"/>
                          <a:cs typeface="宋体" panose="02010600030101010101" pitchFamily="2" charset="-122"/>
                        </a:rPr>
                        <a:t>新的外交风格</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txBody>
                  <a:tcPr marL="72567" marR="72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latin typeface="仿宋" panose="02010609060101010101" charset="-122"/>
                        <a:ea typeface="仿宋" panose="02010609060101010101" charset="-122"/>
                        <a:cs typeface="华文楷体" panose="02010600040101010101" charset="-122"/>
                      </a:endParaRPr>
                    </a:p>
                  </a:txBody>
                  <a:tcPr marL="72567" marR="72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2505">
                <a:tc>
                  <a:txBody>
                    <a:bodyPr wrap="square"/>
                    <a:lstStyle/>
                    <a:p>
                      <a:pPr algn="ctr" defTabSz="913130" fontAlgn="ctr">
                        <a:buClrTx/>
                        <a:buSzTx/>
                        <a:buFontTx/>
                        <a:buNone/>
                        <a:tabLst>
                          <a:tab pos="2667000" algn="l"/>
                        </a:tabLst>
                        <a:defRPr/>
                      </a:pPr>
                      <a:r>
                        <a:rPr sz="2400" b="1">
                          <a:solidFill>
                            <a:schemeClr val="tx1"/>
                          </a:solidFill>
                          <a:effectLst/>
                          <a:latin typeface="楷体" panose="02010609060101010101" charset="-122"/>
                          <a:ea typeface="楷体" panose="02010609060101010101" charset="-122"/>
                          <a:cs typeface="宋体" panose="02010600030101010101" pitchFamily="2" charset="-122"/>
                        </a:rPr>
                        <a:t>新的国际角色</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txBody>
                  <a:tcPr marL="72567" marR="72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endParaRPr lang="en-US" altLang="en-US" sz="2400" b="1">
                        <a:latin typeface="仿宋" panose="02010609060101010101" charset="-122"/>
                        <a:ea typeface="仿宋" panose="02010609060101010101" charset="-122"/>
                        <a:cs typeface="华文楷体" panose="02010600040101010101" charset="-122"/>
                      </a:endParaRPr>
                    </a:p>
                  </a:txBody>
                  <a:tcPr marL="72567" marR="72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custDataLst>
              <p:tags r:id="rId3"/>
            </p:custDataLst>
          </p:nvPr>
        </p:nvSpPr>
        <p:spPr>
          <a:xfrm>
            <a:off x="1894205" y="3846195"/>
            <a:ext cx="9077325" cy="958215"/>
          </a:xfrm>
          <a:prstGeom prst="rect">
            <a:avLst/>
          </a:prstGeom>
          <a:noFill/>
        </p:spPr>
        <p:txBody>
          <a:bodyPr wrap="square" rtlCol="0">
            <a:spAutoFit/>
          </a:bodyPr>
          <a:lstStyle/>
          <a:p>
            <a:pPr algn="l">
              <a:lnSpc>
                <a:spcPts val="3380"/>
              </a:lnSpc>
              <a:buNone/>
            </a:pPr>
            <a:r>
              <a:rPr lang="en-US" sz="2400" b="1">
                <a:solidFill>
                  <a:schemeClr val="tx1"/>
                </a:solidFill>
                <a:latin typeface="楷体" panose="02010609060101010101" charset="-122"/>
                <a:ea typeface="楷体" panose="02010609060101010101" charset="-122"/>
                <a:cs typeface="楷体" panose="02010609060101010101" charset="-122"/>
                <a:sym typeface="+mn-ea"/>
              </a:rPr>
              <a:t>由以往的“有一定影响力的地区大国</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”转变为“世界大国”</a:t>
            </a:r>
            <a:r>
              <a:rPr lang="en-US" sz="2400" b="1">
                <a:solidFill>
                  <a:schemeClr val="tx1"/>
                </a:solidFill>
                <a:latin typeface="楷体" panose="02010609060101010101" charset="-122"/>
                <a:ea typeface="楷体" panose="02010609060101010101" charset="-122"/>
                <a:cs typeface="楷体" panose="02010609060101010101" charset="-122"/>
                <a:sym typeface="+mn-ea"/>
              </a:rPr>
              <a:t>。</a:t>
            </a:r>
            <a:endParaRPr lang="en-US" sz="2400" b="1">
              <a:solidFill>
                <a:schemeClr val="tx1"/>
              </a:solidFill>
              <a:latin typeface="楷体" panose="02010609060101010101" charset="-122"/>
              <a:ea typeface="楷体" panose="02010609060101010101" charset="-122"/>
              <a:cs typeface="楷体" panose="02010609060101010101" charset="-122"/>
              <a:sym typeface="+mn-ea"/>
            </a:endParaRPr>
          </a:p>
          <a:p>
            <a:pPr algn="l">
              <a:lnSpc>
                <a:spcPts val="3380"/>
              </a:lnSpc>
              <a:buNone/>
            </a:pPr>
            <a:r>
              <a:rPr lang="en-US" sz="2400" b="1">
                <a:solidFill>
                  <a:schemeClr val="tx1"/>
                </a:solidFill>
                <a:latin typeface="楷体" panose="02010609060101010101" charset="-122"/>
                <a:ea typeface="楷体" panose="02010609060101010101" charset="-122"/>
                <a:cs typeface="楷体" panose="02010609060101010101" charset="-122"/>
                <a:sym typeface="+mn-ea"/>
              </a:rPr>
              <a:t>这种转变是改革开放以来中国</a:t>
            </a:r>
            <a:r>
              <a:rPr lang="en-US" sz="2400" b="1">
                <a:solidFill>
                  <a:schemeClr val="tx1"/>
                </a:solidFill>
                <a:effectLst>
                  <a:outerShdw blurRad="38100" dist="38100" dir="2700000" algn="tl">
                    <a:srgbClr val="000000">
                      <a:alpha val="43137"/>
                    </a:srgbClr>
                  </a:outerShdw>
                </a:effectLst>
                <a:latin typeface="楷体" panose="02010609060101010101" charset="-122"/>
                <a:ea typeface="楷体" panose="02010609060101010101" charset="-122"/>
                <a:cs typeface="楷体" panose="02010609060101010101" charset="-122"/>
                <a:sym typeface="+mn-ea"/>
              </a:rPr>
              <a:t>综合国力提高</a:t>
            </a:r>
            <a:r>
              <a:rPr lang="en-US" sz="2400" b="1">
                <a:solidFill>
                  <a:schemeClr val="tx1"/>
                </a:solidFill>
                <a:latin typeface="楷体" panose="02010609060101010101" charset="-122"/>
                <a:ea typeface="楷体" panose="02010609060101010101" charset="-122"/>
                <a:cs typeface="楷体" panose="02010609060101010101" charset="-122"/>
                <a:sym typeface="+mn-ea"/>
              </a:rPr>
              <a:t>的产物</a:t>
            </a:r>
            <a:endParaRPr lang="en-US"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8" name="文本框 7"/>
          <p:cNvSpPr txBox="1"/>
          <p:nvPr>
            <p:custDataLst>
              <p:tags r:id="rId4"/>
            </p:custDataLst>
          </p:nvPr>
        </p:nvSpPr>
        <p:spPr>
          <a:xfrm>
            <a:off x="2008505" y="4836160"/>
            <a:ext cx="9077325" cy="958215"/>
          </a:xfrm>
          <a:prstGeom prst="rect">
            <a:avLst/>
          </a:prstGeom>
          <a:noFill/>
        </p:spPr>
        <p:txBody>
          <a:bodyPr wrap="square" rtlCol="0">
            <a:spAutoFit/>
          </a:bodyPr>
          <a:lstStyle/>
          <a:p>
            <a:pPr>
              <a:lnSpc>
                <a:spcPts val="3380"/>
              </a:lnSpc>
              <a:buNone/>
            </a:pPr>
            <a:r>
              <a:rPr lang="en-US" sz="2400" b="1">
                <a:solidFill>
                  <a:schemeClr val="tx1"/>
                </a:solidFill>
                <a:latin typeface="楷体" panose="02010609060101010101" charset="-122"/>
                <a:ea typeface="楷体" panose="02010609060101010101" charset="-122"/>
                <a:cs typeface="楷体" panose="02010609060101010101" charset="-122"/>
                <a:sym typeface="+mn-ea"/>
              </a:rPr>
              <a:t>中国外交开始由“韬光养晦”向</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“奋发有为”</a:t>
            </a:r>
            <a:r>
              <a:rPr lang="en-US" sz="2400" b="1">
                <a:solidFill>
                  <a:schemeClr val="tx1"/>
                </a:solidFill>
                <a:latin typeface="楷体" panose="02010609060101010101" charset="-122"/>
                <a:ea typeface="楷体" panose="02010609060101010101" charset="-122"/>
                <a:cs typeface="楷体" panose="02010609060101010101" charset="-122"/>
                <a:sym typeface="+mn-ea"/>
              </a:rPr>
              <a:t>转变，强调外交不仅要</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为经济建设服务</a:t>
            </a:r>
            <a:r>
              <a:rPr lang="en-US" sz="2400" b="1">
                <a:solidFill>
                  <a:schemeClr val="tx1"/>
                </a:solidFill>
                <a:latin typeface="楷体" panose="02010609060101010101" charset="-122"/>
                <a:ea typeface="楷体" panose="02010609060101010101" charset="-122"/>
                <a:cs typeface="楷体" panose="02010609060101010101" charset="-122"/>
                <a:sym typeface="+mn-ea"/>
              </a:rPr>
              <a:t>，更要着眼于</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实现中华民族伟大复兴的中国梦</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custDataLst>
              <p:tags r:id="rId5"/>
            </p:custDataLst>
          </p:nvPr>
        </p:nvSpPr>
        <p:spPr>
          <a:xfrm>
            <a:off x="1998345" y="5823585"/>
            <a:ext cx="9077325" cy="958215"/>
          </a:xfrm>
          <a:prstGeom prst="rect">
            <a:avLst/>
          </a:prstGeom>
          <a:noFill/>
        </p:spPr>
        <p:txBody>
          <a:bodyPr wrap="square" rtlCol="0">
            <a:spAutoFit/>
          </a:bodyPr>
          <a:lstStyle/>
          <a:p>
            <a:pPr>
              <a:lnSpc>
                <a:spcPts val="3380"/>
              </a:lnSpc>
              <a:buNone/>
            </a:pPr>
            <a:r>
              <a:rPr lang="en-US" sz="2400" b="1">
                <a:solidFill>
                  <a:schemeClr val="tx1"/>
                </a:solidFill>
                <a:latin typeface="楷体" panose="02010609060101010101" charset="-122"/>
                <a:ea typeface="楷体" panose="02010609060101010101" charset="-122"/>
                <a:cs typeface="楷体" panose="02010609060101010101" charset="-122"/>
                <a:sym typeface="+mn-ea"/>
              </a:rPr>
              <a:t>从强调中国是世界和平的“参与者”，到强调中国是世界和平的</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“引领者”，以更加积极的姿态参与全球治理</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2" name="文本框 1"/>
          <p:cNvSpPr txBox="1"/>
          <p:nvPr>
            <p:custDataLst>
              <p:tags r:id="rId6"/>
            </p:custDataLst>
          </p:nvPr>
        </p:nvSpPr>
        <p:spPr>
          <a:xfrm>
            <a:off x="462280" y="958850"/>
            <a:ext cx="8693785" cy="598805"/>
          </a:xfrm>
          <a:prstGeom prst="rect">
            <a:avLst/>
          </a:prstGeom>
          <a:noFill/>
        </p:spPr>
        <p:txBody>
          <a:bodyPr wrap="square" rtlCol="0" anchor="t">
            <a:noAutofit/>
          </a:bodyPr>
          <a:lstStyle/>
          <a:p>
            <a:pPr>
              <a:lnSpc>
                <a:spcPts val="3380"/>
              </a:lnSpc>
              <a:buClrTx/>
              <a:buSzTx/>
              <a:buFontTx/>
            </a:pPr>
            <a:r>
              <a:rPr sz="2400" b="1">
                <a:solidFill>
                  <a:schemeClr val="tx1"/>
                </a:solidFill>
                <a:effectLst/>
                <a:latin typeface="楷体" panose="02010609060101010101" charset="-122"/>
                <a:ea typeface="楷体" panose="02010609060101010101" charset="-122"/>
                <a:cs typeface="宋体" panose="02010600030101010101" pitchFamily="2" charset="-122"/>
                <a:sym typeface="+mn-ea"/>
              </a:rPr>
              <a:t>⑸中共十八大以来的中国特色大国外交的变化</a:t>
            </a:r>
            <a:endParaRPr sz="2400" b="1">
              <a:solidFill>
                <a:schemeClr val="tx1"/>
              </a:solidFill>
              <a:effectLst/>
              <a:latin typeface="楷体" panose="02010609060101010101" charset="-122"/>
              <a:ea typeface="楷体" panose="02010609060101010101" charset="-122"/>
              <a:cs typeface="宋体" panose="02010600030101010101" pitchFamily="2" charset="-122"/>
              <a:sym typeface="+mn-ea"/>
            </a:endParaRPr>
          </a:p>
        </p:txBody>
      </p:sp>
      <p:sp>
        <p:nvSpPr>
          <p:cNvPr id="13" name="文本框 12"/>
          <p:cNvSpPr txBox="1"/>
          <p:nvPr>
            <p:custDataLst>
              <p:tags r:id="rId7"/>
            </p:custDataLst>
          </p:nvPr>
        </p:nvSpPr>
        <p:spPr>
          <a:xfrm>
            <a:off x="3919855" y="1420495"/>
            <a:ext cx="5586730" cy="524510"/>
          </a:xfrm>
          <a:prstGeom prst="rect">
            <a:avLst/>
          </a:prstGeom>
          <a:noFill/>
          <a:ln w="9525">
            <a:noFill/>
          </a:ln>
        </p:spPr>
        <p:txBody>
          <a:bodyPr wrap="square">
            <a:spAutoFit/>
          </a:bodyPr>
          <a:p>
            <a:pPr>
              <a:lnSpc>
                <a:spcPts val="3380"/>
              </a:lnSpc>
              <a:buClrTx/>
              <a:buSzTx/>
              <a:buFontTx/>
            </a:pPr>
            <a:r>
              <a:rPr lang="en-US" sz="2400" b="1">
                <a:solidFill>
                  <a:schemeClr val="tx1"/>
                </a:solidFill>
                <a:latin typeface="楷体" panose="02010609060101010101" charset="-122"/>
                <a:ea typeface="楷体" panose="02010609060101010101" charset="-122"/>
                <a:cs typeface="宋体" panose="02010600030101010101" pitchFamily="2" charset="-122"/>
              </a:rPr>
              <a:t>习近平外交思想。</a:t>
            </a:r>
            <a:endParaRPr lang="en-US" sz="2400" b="1">
              <a:solidFill>
                <a:schemeClr val="tx1"/>
              </a:solidFill>
              <a:latin typeface="楷体" panose="02010609060101010101" charset="-122"/>
              <a:ea typeface="楷体" panose="02010609060101010101" charset="-122"/>
              <a:cs typeface="宋体" panose="02010600030101010101" pitchFamily="2" charset="-122"/>
            </a:endParaRPr>
          </a:p>
        </p:txBody>
      </p:sp>
      <p:sp>
        <p:nvSpPr>
          <p:cNvPr id="14" name="文本框 13"/>
          <p:cNvSpPr txBox="1"/>
          <p:nvPr>
            <p:custDataLst>
              <p:tags r:id="rId8"/>
            </p:custDataLst>
          </p:nvPr>
        </p:nvSpPr>
        <p:spPr>
          <a:xfrm>
            <a:off x="252730" y="1889760"/>
            <a:ext cx="2221865" cy="524510"/>
          </a:xfrm>
          <a:prstGeom prst="rect">
            <a:avLst/>
          </a:prstGeom>
          <a:noFill/>
          <a:ln w="9525">
            <a:noFill/>
          </a:ln>
        </p:spPr>
        <p:txBody>
          <a:bodyPr wrap="square">
            <a:spAutoFit/>
          </a:bodyPr>
          <a:lstStyle/>
          <a:p>
            <a:pPr>
              <a:lnSpc>
                <a:spcPts val="3380"/>
              </a:lnSpc>
              <a:buClrTx/>
              <a:buSzTx/>
              <a:buFontTx/>
            </a:pPr>
            <a:r>
              <a:rPr sz="2400" b="1">
                <a:solidFill>
                  <a:schemeClr val="tx1"/>
                </a:solidFill>
                <a:effectLst/>
                <a:latin typeface="楷体" panose="02010609060101010101" charset="-122"/>
                <a:ea typeface="楷体" panose="02010609060101010101" charset="-122"/>
                <a:cs typeface="宋体" panose="02010600030101010101" pitchFamily="2" charset="-122"/>
              </a:rPr>
              <a:t>⒝主要内容</a:t>
            </a:r>
            <a:r>
              <a:rPr lang="zh-CN" sz="2400" b="1">
                <a:solidFill>
                  <a:schemeClr val="tx1"/>
                </a:solidFill>
                <a:effectLst/>
                <a:latin typeface="楷体" panose="02010609060101010101" charset="-122"/>
                <a:ea typeface="楷体" panose="02010609060101010101" charset="-122"/>
                <a:cs typeface="宋体" panose="02010600030101010101" pitchFamily="2" charset="-122"/>
              </a:rPr>
              <a:t>：</a:t>
            </a:r>
            <a:endParaRPr lang="zh-CN" sz="2400" b="1">
              <a:solidFill>
                <a:schemeClr val="tx1"/>
              </a:solidFill>
              <a:effectLst/>
              <a:latin typeface="楷体" panose="02010609060101010101" charset="-122"/>
              <a:ea typeface="楷体" panose="02010609060101010101" charset="-122"/>
              <a:cs typeface="宋体" panose="02010600030101010101" pitchFamily="2" charset="-122"/>
            </a:endParaRPr>
          </a:p>
        </p:txBody>
      </p:sp>
      <p:sp>
        <p:nvSpPr>
          <p:cNvPr id="20" name="文本框 19"/>
          <p:cNvSpPr txBox="1"/>
          <p:nvPr>
            <p:custDataLst>
              <p:tags r:id="rId9"/>
            </p:custDataLst>
          </p:nvPr>
        </p:nvSpPr>
        <p:spPr>
          <a:xfrm>
            <a:off x="252730" y="2379980"/>
            <a:ext cx="3672840" cy="1391285"/>
          </a:xfrm>
          <a:prstGeom prst="rect">
            <a:avLst/>
          </a:prstGeom>
          <a:noFill/>
          <a:ln w="9525">
            <a:noFill/>
          </a:ln>
        </p:spPr>
        <p:txBody>
          <a:bodyPr wrap="square">
            <a:spAutoFit/>
          </a:bodyPr>
          <a:p>
            <a:pPr>
              <a:lnSpc>
                <a:spcPts val="3380"/>
              </a:lnSpc>
              <a:buClrTx/>
              <a:buSzTx/>
              <a:buFontTx/>
            </a:pPr>
            <a:r>
              <a:rPr sz="2400" b="1">
                <a:solidFill>
                  <a:schemeClr val="tx1"/>
                </a:solidFill>
                <a:effectLst/>
                <a:latin typeface="楷体" panose="02010609060101010101" charset="-122"/>
                <a:ea typeface="楷体" panose="02010609060101010101" charset="-122"/>
                <a:cs typeface="宋体" panose="02010600030101010101" pitchFamily="2" charset="-122"/>
              </a:rPr>
              <a:t>①外交布局：</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a:p>
            <a:pPr>
              <a:lnSpc>
                <a:spcPts val="3380"/>
              </a:lnSpc>
              <a:buClrTx/>
              <a:buSzTx/>
              <a:buFontTx/>
            </a:pPr>
            <a:r>
              <a:rPr sz="2400" b="1">
                <a:solidFill>
                  <a:schemeClr val="tx1"/>
                </a:solidFill>
                <a:effectLst/>
                <a:latin typeface="楷体" panose="02010609060101010101" charset="-122"/>
                <a:ea typeface="楷体" panose="02010609060101010101" charset="-122"/>
                <a:cs typeface="宋体" panose="02010600030101010101" pitchFamily="2" charset="-122"/>
              </a:rPr>
              <a:t>②中国方案：</a:t>
            </a:r>
            <a:endParaRPr lang="en-US" sz="2400" b="1">
              <a:solidFill>
                <a:schemeClr val="tx1"/>
              </a:solidFill>
              <a:latin typeface="楷体" panose="02010609060101010101" charset="-122"/>
              <a:ea typeface="楷体" panose="02010609060101010101" charset="-122"/>
              <a:cs typeface="宋体" panose="02010600030101010101" pitchFamily="2" charset="-122"/>
            </a:endParaRPr>
          </a:p>
          <a:p>
            <a:pPr>
              <a:lnSpc>
                <a:spcPts val="3380"/>
              </a:lnSpc>
              <a:buClrTx/>
              <a:buSzTx/>
              <a:buFontTx/>
            </a:pPr>
            <a:r>
              <a:rPr sz="2400" b="1">
                <a:solidFill>
                  <a:schemeClr val="tx1"/>
                </a:solidFill>
                <a:effectLst/>
                <a:latin typeface="楷体" panose="02010609060101010101" charset="-122"/>
                <a:ea typeface="楷体" panose="02010609060101010101" charset="-122"/>
                <a:cs typeface="宋体" panose="02010600030101010101" pitchFamily="2" charset="-122"/>
              </a:rPr>
              <a:t>③着眼世界：</a:t>
            </a:r>
            <a:endParaRPr lang="en-US" sz="2400" b="1">
              <a:solidFill>
                <a:schemeClr val="tx1"/>
              </a:solidFill>
              <a:effectLst/>
              <a:latin typeface="楷体" panose="02010609060101010101" charset="-122"/>
              <a:ea typeface="楷体" panose="02010609060101010101" charset="-122"/>
              <a:cs typeface="宋体" panose="02010600030101010101" pitchFamily="2" charset="-122"/>
            </a:endParaRPr>
          </a:p>
        </p:txBody>
      </p:sp>
      <p:sp>
        <p:nvSpPr>
          <p:cNvPr id="21" name="文本框 20"/>
          <p:cNvSpPr txBox="1"/>
          <p:nvPr>
            <p:custDataLst>
              <p:tags r:id="rId10"/>
            </p:custDataLst>
          </p:nvPr>
        </p:nvSpPr>
        <p:spPr>
          <a:xfrm>
            <a:off x="2110740" y="2354580"/>
            <a:ext cx="9205595" cy="524510"/>
          </a:xfrm>
          <a:prstGeom prst="rect">
            <a:avLst/>
          </a:prstGeom>
          <a:noFill/>
          <a:ln w="9525">
            <a:noFill/>
          </a:ln>
        </p:spPr>
        <p:txBody>
          <a:bodyPr wrap="square">
            <a:spAutoFit/>
          </a:bodyPr>
          <a:p>
            <a:pPr>
              <a:lnSpc>
                <a:spcPts val="3380"/>
              </a:lnSpc>
              <a:buClrTx/>
              <a:buSzTx/>
              <a:buFontTx/>
            </a:pPr>
            <a:r>
              <a:rPr lang="en-US" sz="2400" b="1">
                <a:solidFill>
                  <a:schemeClr val="tx1"/>
                </a:solidFill>
                <a:latin typeface="楷体" panose="02010609060101010101" charset="-122"/>
                <a:ea typeface="楷体" panose="02010609060101010101" charset="-122"/>
                <a:cs typeface="宋体" panose="02010600030101010101" pitchFamily="2" charset="-122"/>
              </a:rPr>
              <a:t>中国特色大国外交形成了</a:t>
            </a:r>
            <a:r>
              <a:rPr lang="zh-CN" altLang="en-US" sz="2400" b="1">
                <a:solidFill>
                  <a:schemeClr val="tx1"/>
                </a:solidFill>
                <a:latin typeface="楷体" panose="02010609060101010101" charset="-122"/>
                <a:ea typeface="楷体" panose="02010609060101010101" charset="-122"/>
                <a:cs typeface="宋体" panose="02010600030101010101" pitchFamily="2" charset="-122"/>
              </a:rPr>
              <a:t>全方位、多层次、立体化</a:t>
            </a:r>
            <a:r>
              <a:rPr lang="en-US" sz="2400" b="1">
                <a:solidFill>
                  <a:schemeClr val="tx1"/>
                </a:solidFill>
                <a:latin typeface="楷体" panose="02010609060101010101" charset="-122"/>
                <a:ea typeface="楷体" panose="02010609060101010101" charset="-122"/>
                <a:cs typeface="宋体" panose="02010600030101010101" pitchFamily="2" charset="-122"/>
              </a:rPr>
              <a:t>的外交布局</a:t>
            </a:r>
            <a:r>
              <a:rPr lang="zh-CN" altLang="en-US" sz="2400" b="1">
                <a:solidFill>
                  <a:schemeClr val="tx1"/>
                </a:solidFill>
                <a:latin typeface="楷体" panose="02010609060101010101" charset="-122"/>
                <a:ea typeface="楷体" panose="02010609060101010101" charset="-122"/>
                <a:cs typeface="宋体" panose="02010600030101010101" pitchFamily="2" charset="-122"/>
              </a:rPr>
              <a:t>；</a:t>
            </a:r>
            <a:endParaRPr lang="zh-CN" altLang="en-US" sz="2400" b="1">
              <a:solidFill>
                <a:schemeClr val="tx1"/>
              </a:solidFill>
              <a:latin typeface="楷体" panose="02010609060101010101" charset="-122"/>
              <a:ea typeface="楷体" panose="02010609060101010101" charset="-122"/>
              <a:cs typeface="宋体" panose="02010600030101010101" pitchFamily="2" charset="-122"/>
            </a:endParaRPr>
          </a:p>
        </p:txBody>
      </p:sp>
      <p:sp>
        <p:nvSpPr>
          <p:cNvPr id="22" name="文本框 21"/>
          <p:cNvSpPr txBox="1"/>
          <p:nvPr>
            <p:custDataLst>
              <p:tags r:id="rId11"/>
            </p:custDataLst>
          </p:nvPr>
        </p:nvSpPr>
        <p:spPr>
          <a:xfrm>
            <a:off x="2110740" y="2837180"/>
            <a:ext cx="8644255" cy="524510"/>
          </a:xfrm>
          <a:prstGeom prst="rect">
            <a:avLst/>
          </a:prstGeom>
          <a:noFill/>
          <a:ln w="9525">
            <a:noFill/>
          </a:ln>
        </p:spPr>
        <p:txBody>
          <a:bodyPr wrap="square">
            <a:spAutoFit/>
          </a:bodyPr>
          <a:p>
            <a:pPr>
              <a:lnSpc>
                <a:spcPts val="3380"/>
              </a:lnSpc>
              <a:buClrTx/>
              <a:buSzTx/>
              <a:buFontTx/>
            </a:pPr>
            <a:r>
              <a:rPr lang="en-US" sz="2400" b="1">
                <a:solidFill>
                  <a:schemeClr val="tx1"/>
                </a:solidFill>
                <a:latin typeface="楷体" panose="02010609060101010101" charset="-122"/>
                <a:ea typeface="楷体" panose="02010609060101010101" charset="-122"/>
                <a:cs typeface="宋体" panose="02010600030101010101" pitchFamily="2" charset="-122"/>
              </a:rPr>
              <a:t>针对复杂的国际局势，提出</a:t>
            </a:r>
            <a:r>
              <a:rPr lang="zh-CN" altLang="en-US" sz="2400" b="1">
                <a:solidFill>
                  <a:schemeClr val="tx1"/>
                </a:solidFill>
                <a:latin typeface="楷体" panose="02010609060101010101" charset="-122"/>
                <a:ea typeface="楷体" panose="02010609060101010101" charset="-122"/>
                <a:cs typeface="宋体" panose="02010600030101010101" pitchFamily="2" charset="-122"/>
              </a:rPr>
              <a:t>构建人类命运共同体</a:t>
            </a:r>
            <a:r>
              <a:rPr lang="en-US" sz="2400" b="1">
                <a:solidFill>
                  <a:schemeClr val="tx1"/>
                </a:solidFill>
                <a:latin typeface="楷体" panose="02010609060101010101" charset="-122"/>
                <a:ea typeface="楷体" panose="02010609060101010101" charset="-122"/>
                <a:cs typeface="宋体" panose="02010600030101010101" pitchFamily="2" charset="-122"/>
              </a:rPr>
              <a:t>的发展目标</a:t>
            </a:r>
            <a:r>
              <a:rPr lang="zh-CN" altLang="en-US" sz="2400" b="1">
                <a:solidFill>
                  <a:schemeClr val="tx1"/>
                </a:solidFill>
                <a:latin typeface="楷体" panose="02010609060101010101" charset="-122"/>
                <a:ea typeface="楷体" panose="02010609060101010101" charset="-122"/>
                <a:cs typeface="宋体" panose="02010600030101010101" pitchFamily="2" charset="-122"/>
              </a:rPr>
              <a:t>；</a:t>
            </a:r>
            <a:endParaRPr lang="zh-CN" altLang="en-US" sz="2400" b="1">
              <a:solidFill>
                <a:schemeClr val="tx1"/>
              </a:solidFill>
              <a:latin typeface="楷体" panose="02010609060101010101" charset="-122"/>
              <a:ea typeface="楷体" panose="02010609060101010101" charset="-122"/>
              <a:cs typeface="宋体" panose="02010600030101010101" pitchFamily="2" charset="-122"/>
            </a:endParaRPr>
          </a:p>
        </p:txBody>
      </p:sp>
      <p:sp>
        <p:nvSpPr>
          <p:cNvPr id="26" name="文本框 25"/>
          <p:cNvSpPr txBox="1"/>
          <p:nvPr>
            <p:custDataLst>
              <p:tags r:id="rId12"/>
            </p:custDataLst>
          </p:nvPr>
        </p:nvSpPr>
        <p:spPr>
          <a:xfrm>
            <a:off x="2110740" y="3289300"/>
            <a:ext cx="9537065" cy="524510"/>
          </a:xfrm>
          <a:prstGeom prst="rect">
            <a:avLst/>
          </a:prstGeom>
          <a:noFill/>
          <a:ln w="9525">
            <a:noFill/>
          </a:ln>
        </p:spPr>
        <p:txBody>
          <a:bodyPr wrap="square">
            <a:spAutoFit/>
          </a:bodyPr>
          <a:p>
            <a:pPr>
              <a:lnSpc>
                <a:spcPts val="3380"/>
              </a:lnSpc>
              <a:buClrTx/>
              <a:buSzTx/>
              <a:buFontTx/>
            </a:pPr>
            <a:r>
              <a:rPr lang="zh-CN" altLang="en-US" sz="2400" b="1">
                <a:solidFill>
                  <a:schemeClr val="tx1"/>
                </a:solidFill>
                <a:latin typeface="楷体" panose="02010609060101010101" charset="-122"/>
                <a:ea typeface="楷体" panose="02010609060101010101" charset="-122"/>
                <a:cs typeface="宋体" panose="02010600030101010101" pitchFamily="2" charset="-122"/>
              </a:rPr>
              <a:t>为</a:t>
            </a:r>
            <a:r>
              <a:rPr lang="en-US" sz="2400" b="1">
                <a:solidFill>
                  <a:schemeClr val="tx1"/>
                </a:solidFill>
                <a:latin typeface="楷体" panose="02010609060101010101" charset="-122"/>
                <a:ea typeface="楷体" panose="02010609060101010101" charset="-122"/>
                <a:cs typeface="宋体" panose="02010600030101010101" pitchFamily="2" charset="-122"/>
              </a:rPr>
              <a:t>世界和平发展诸多议题提出并践行</a:t>
            </a:r>
            <a:r>
              <a:rPr lang="zh-CN" altLang="en-US" sz="2400" b="1">
                <a:solidFill>
                  <a:schemeClr val="tx1"/>
                </a:solidFill>
                <a:latin typeface="楷体" panose="02010609060101010101" charset="-122"/>
                <a:ea typeface="楷体" panose="02010609060101010101" charset="-122"/>
                <a:cs typeface="宋体" panose="02010600030101010101" pitchFamily="2" charset="-122"/>
              </a:rPr>
              <a:t>中国方案。</a:t>
            </a:r>
            <a:endParaRPr lang="zh-CN" altLang="en-US" sz="2400" b="1">
              <a:solidFill>
                <a:schemeClr val="tx1"/>
              </a:solidFill>
              <a:latin typeface="楷体" panose="02010609060101010101" charset="-122"/>
              <a:ea typeface="楷体" panose="02010609060101010101" charset="-122"/>
              <a:cs typeface="宋体" panose="02010600030101010101" pitchFamily="2" charset="-122"/>
            </a:endParaRPr>
          </a:p>
        </p:txBody>
      </p:sp>
      <p:sp>
        <p:nvSpPr>
          <p:cNvPr id="3" name="文本框 2"/>
          <p:cNvSpPr txBox="1"/>
          <p:nvPr>
            <p:custDataLst>
              <p:tags r:id="rId13"/>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4" name="文本框 3"/>
          <p:cNvSpPr txBox="1"/>
          <p:nvPr/>
        </p:nvSpPr>
        <p:spPr>
          <a:xfrm>
            <a:off x="211455" y="528320"/>
            <a:ext cx="10307320" cy="486410"/>
          </a:xfrm>
          <a:prstGeom prst="rect">
            <a:avLst/>
          </a:prstGeom>
          <a:noFill/>
          <a:ln w="12700" cmpd="sng">
            <a:noFill/>
            <a:prstDash val="solid"/>
          </a:ln>
        </p:spPr>
        <p:txBody>
          <a:bodyPr wrap="square" rtlCol="0">
            <a:spAutoFit/>
          </a:bodyPr>
          <a:p>
            <a:pPr>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rPr>
              <a:t>2</a:t>
            </a:r>
            <a:r>
              <a:rPr lang="zh-CN" altLang="en-US" sz="2400" b="1">
                <a:solidFill>
                  <a:schemeClr val="tx1"/>
                </a:solidFill>
                <a:effectLst/>
                <a:latin typeface="楷体" panose="02010609060101010101" charset="-122"/>
                <a:ea typeface="楷体" panose="02010609060101010101" charset="-122"/>
                <a:cs typeface="楷体" panose="02010609060101010101" charset="-122"/>
              </a:rPr>
              <a:t>、</a:t>
            </a:r>
            <a:r>
              <a:rPr sz="2400" b="1">
                <a:solidFill>
                  <a:schemeClr val="tx1"/>
                </a:solidFill>
                <a:effectLst/>
                <a:latin typeface="楷体" panose="02010609060101010101" charset="-122"/>
                <a:ea typeface="楷体" panose="02010609060101010101" charset="-122"/>
                <a:cs typeface="楷体" panose="02010609060101010101" charset="-122"/>
              </a:rPr>
              <a:t>现代中国</a:t>
            </a:r>
            <a:r>
              <a:rPr lang="zh-CN" sz="2400" b="1">
                <a:solidFill>
                  <a:schemeClr val="tx1"/>
                </a:solidFill>
                <a:effectLst/>
                <a:latin typeface="楷体" panose="02010609060101010101" charset="-122"/>
                <a:ea typeface="楷体" panose="02010609060101010101" charset="-122"/>
                <a:cs typeface="楷体" panose="02010609060101010101" charset="-122"/>
              </a:rPr>
              <a:t>的</a:t>
            </a:r>
            <a:r>
              <a:rPr sz="2400" b="1">
                <a:solidFill>
                  <a:schemeClr val="tx1"/>
                </a:solidFill>
                <a:effectLst/>
                <a:latin typeface="楷体" panose="02010609060101010101" charset="-122"/>
                <a:ea typeface="楷体" panose="02010609060101010101" charset="-122"/>
                <a:cs typeface="楷体" panose="02010609060101010101" charset="-122"/>
              </a:rPr>
              <a:t>外交</a:t>
            </a:r>
            <a:r>
              <a:rPr lang="zh-CN" sz="2400" b="1">
                <a:solidFill>
                  <a:schemeClr val="tx1"/>
                </a:solidFill>
                <a:effectLst/>
                <a:latin typeface="楷体" panose="02010609060101010101" charset="-122"/>
                <a:ea typeface="楷体" panose="02010609060101010101" charset="-122"/>
                <a:cs typeface="楷体" panose="02010609060101010101" charset="-122"/>
              </a:rPr>
              <a:t>：</a:t>
            </a:r>
            <a:r>
              <a:rPr lang="zh-CN" altLang="en-US" sz="2400" b="1" dirty="0" smtClean="0">
                <a:solidFill>
                  <a:schemeClr val="tx1"/>
                </a:solidFill>
                <a:latin typeface="楷体" panose="02010609060101010101" charset="-122"/>
                <a:ea typeface="楷体" panose="02010609060101010101" charset="-122"/>
                <a:sym typeface="+mn-ea"/>
              </a:rPr>
              <a:t>独立自主的和平外交</a:t>
            </a:r>
            <a:endParaRPr lang="zh-CN" altLang="en-US" sz="2400" b="1" dirty="0" smtClean="0">
              <a:solidFill>
                <a:schemeClr val="tx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linds(horizont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linds(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childTnLst>
                          </p:cTn>
                        </p:par>
                        <p:par>
                          <p:cTn id="37" fill="hold">
                            <p:stCondLst>
                              <p:cond delay="500"/>
                            </p:stCondLst>
                            <p:childTnLst>
                              <p:par>
                                <p:cTn id="38" presetID="3" presetClass="entr" presetSubtype="1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linds(horizontal)">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linds(horizontal)">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blinds(horizontal)">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0" grpId="0"/>
      <p:bldP spid="13" grpId="0"/>
      <p:bldP spid="14" grpId="0"/>
      <p:bldP spid="20" grpId="0"/>
      <p:bldP spid="21" grpId="0"/>
      <p:bldP spid="22"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custDataLst>
              <p:tags r:id="rId1"/>
            </p:custDataLst>
          </p:nvPr>
        </p:nvSpPr>
        <p:spPr>
          <a:xfrm>
            <a:off x="211455" y="1002030"/>
            <a:ext cx="8693785" cy="598805"/>
          </a:xfrm>
          <a:prstGeom prst="rect">
            <a:avLst/>
          </a:prstGeom>
          <a:noFill/>
        </p:spPr>
        <p:txBody>
          <a:bodyPr wrap="square" rtlCol="0" anchor="t">
            <a:noAutofit/>
          </a:bodyPr>
          <a:lstStyle/>
          <a:p>
            <a:pPr>
              <a:lnSpc>
                <a:spcPts val="3380"/>
              </a:lnSpc>
              <a:buClrTx/>
              <a:buSzTx/>
              <a:buFontTx/>
            </a:pPr>
            <a:endParaRPr sz="2400" b="1">
              <a:gradFill>
                <a:gsLst>
                  <a:gs pos="0">
                    <a:srgbClr val="012D86"/>
                  </a:gs>
                  <a:gs pos="100000">
                    <a:srgbClr val="0E2557"/>
                  </a:gs>
                </a:gsLst>
                <a:lin scaled="0"/>
              </a:gradFill>
              <a:effectLst/>
              <a:latin typeface="宋体" panose="02010600030101010101" pitchFamily="2" charset="-122"/>
              <a:cs typeface="宋体" panose="02010600030101010101" pitchFamily="2" charset="-122"/>
              <a:sym typeface="+mn-ea"/>
            </a:endParaRPr>
          </a:p>
        </p:txBody>
      </p:sp>
      <p:sp>
        <p:nvSpPr>
          <p:cNvPr id="8" name="文本框 7"/>
          <p:cNvSpPr txBox="1"/>
          <p:nvPr>
            <p:custDataLst>
              <p:tags r:id="rId2"/>
            </p:custDataLst>
          </p:nvPr>
        </p:nvSpPr>
        <p:spPr>
          <a:xfrm>
            <a:off x="99695" y="1332865"/>
            <a:ext cx="12092305" cy="5356860"/>
          </a:xfrm>
          <a:prstGeom prst="rect">
            <a:avLst/>
          </a:prstGeom>
          <a:noFill/>
          <a:ln w="9525">
            <a:noFill/>
          </a:ln>
        </p:spPr>
        <p:txBody>
          <a:bodyPr wrap="square">
            <a:noAutofit/>
          </a:bodyPr>
          <a:p>
            <a:pPr defTabSz="914400" fontAlgn="auto">
              <a:lnSpc>
                <a:spcPct val="110000"/>
              </a:lnSpc>
              <a:buClrTx/>
              <a:buSzTx/>
              <a:buFontTx/>
            </a:pPr>
            <a:r>
              <a:rPr lang="en-US" sz="2400" b="1" noProof="1">
                <a:solidFill>
                  <a:schemeClr val="tx1"/>
                </a:solidFill>
                <a:effectLst/>
                <a:latin typeface="微软雅黑" panose="020B0503020204020204" charset="-122"/>
                <a:ea typeface="微软雅黑" panose="020B0503020204020204" charset="-122"/>
                <a:cs typeface="楷体" panose="02010609060101010101" charset="-122"/>
              </a:rPr>
              <a:t>⒞</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rPr>
              <a:t>成果：</a:t>
            </a:r>
            <a:endParaRPr lang="en-US" sz="2400" b="1" noProof="1">
              <a:solidFill>
                <a:schemeClr val="tx1"/>
              </a:solidFill>
              <a:effectLst/>
              <a:latin typeface="楷体" panose="02010609060101010101" charset="-122"/>
              <a:ea typeface="楷体" panose="02010609060101010101" charset="-122"/>
              <a:cs typeface="楷体" panose="02010609060101010101" charset="-122"/>
            </a:endParaRPr>
          </a:p>
          <a:p>
            <a:pPr defTabSz="914400" fontAlgn="auto">
              <a:lnSpc>
                <a:spcPct val="110000"/>
              </a:lnSpc>
              <a:buClrTx/>
              <a:buSzTx/>
              <a:buFontTx/>
            </a:pPr>
            <a:r>
              <a:rPr lang="en-US" sz="2400" b="1" noProof="1">
                <a:solidFill>
                  <a:schemeClr val="tx1"/>
                </a:solidFill>
                <a:effectLst/>
                <a:latin typeface="楷体" panose="02010609060101010101" charset="-122"/>
                <a:ea typeface="楷体" panose="02010609060101010101" charset="-122"/>
                <a:cs typeface="楷体" panose="02010609060101010101" charset="-122"/>
              </a:rPr>
              <a:t>A.</a:t>
            </a:r>
            <a:r>
              <a:rPr sz="2400" b="1" noProof="1">
                <a:solidFill>
                  <a:schemeClr val="tx1"/>
                </a:solidFill>
                <a:effectLst/>
                <a:latin typeface="楷体" panose="02010609060101010101" charset="-122"/>
                <a:ea typeface="楷体" panose="02010609060101010101" charset="-122"/>
                <a:cs typeface="楷体" panose="02010609060101010101" charset="-122"/>
              </a:rPr>
              <a:t>中国积极促进全球</a:t>
            </a:r>
            <a:r>
              <a:rPr lang="zh-CN" sz="2400" b="1" noProof="1">
                <a:solidFill>
                  <a:schemeClr val="tx1"/>
                </a:solidFill>
                <a:effectLst/>
                <a:latin typeface="楷体" panose="02010609060101010101" charset="-122"/>
                <a:ea typeface="楷体" panose="02010609060101010101" charset="-122"/>
                <a:cs typeface="楷体" panose="02010609060101010101" charset="-122"/>
              </a:rPr>
              <a:t>环境</a:t>
            </a:r>
            <a:r>
              <a:rPr sz="2400" b="1" noProof="1">
                <a:solidFill>
                  <a:schemeClr val="tx1"/>
                </a:solidFill>
                <a:effectLst/>
                <a:latin typeface="楷体" panose="02010609060101010101" charset="-122"/>
                <a:ea typeface="楷体" panose="02010609060101010101" charset="-122"/>
                <a:cs typeface="楷体" panose="02010609060101010101" charset="-122"/>
              </a:rPr>
              <a:t>治理体系改革</a:t>
            </a:r>
            <a:r>
              <a:rPr lang="zh-CN" sz="2400" b="1" noProof="1">
                <a:solidFill>
                  <a:schemeClr val="tx1"/>
                </a:solidFill>
                <a:effectLst/>
                <a:latin typeface="楷体" panose="02010609060101010101" charset="-122"/>
                <a:ea typeface="楷体" panose="02010609060101010101" charset="-122"/>
                <a:cs typeface="楷体" panose="02010609060101010101" charset="-122"/>
              </a:rPr>
              <a:t>（</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《巴黎协定》）。</a:t>
            </a:r>
            <a:endParaRPr lang="en-US" sz="2400" b="1" noProof="1">
              <a:solidFill>
                <a:schemeClr val="tx1"/>
              </a:solidFill>
              <a:effectLst/>
              <a:latin typeface="楷体" panose="02010609060101010101" charset="-122"/>
              <a:ea typeface="楷体" panose="02010609060101010101" charset="-122"/>
              <a:cs typeface="楷体" panose="02010609060101010101" charset="-122"/>
            </a:endParaRPr>
          </a:p>
          <a:p>
            <a:pPr defTabSz="914400" fontAlgn="auto">
              <a:lnSpc>
                <a:spcPct val="110000"/>
              </a:lnSpc>
              <a:buClrTx/>
              <a:buSzTx/>
              <a:buFontTx/>
            </a:pPr>
            <a:r>
              <a:rPr lang="en-US" sz="2400" b="1" noProof="1">
                <a:solidFill>
                  <a:schemeClr val="tx1"/>
                </a:solidFill>
                <a:effectLst/>
                <a:latin typeface="楷体" panose="02010609060101010101" charset="-122"/>
                <a:ea typeface="楷体" panose="02010609060101010101" charset="-122"/>
                <a:cs typeface="楷体" panose="02010609060101010101" charset="-122"/>
              </a:rPr>
              <a:t>B.2013</a:t>
            </a:r>
            <a:r>
              <a:rPr sz="2400" b="1" noProof="1">
                <a:solidFill>
                  <a:schemeClr val="tx1"/>
                </a:solidFill>
                <a:effectLst/>
                <a:latin typeface="楷体" panose="02010609060101010101" charset="-122"/>
                <a:ea typeface="楷体" panose="02010609060101010101" charset="-122"/>
                <a:cs typeface="楷体" panose="02010609060101010101" charset="-122"/>
              </a:rPr>
              <a:t>倡议的“一带一路”，</a:t>
            </a:r>
            <a:r>
              <a:rPr lang="zh-CN" sz="2400" b="1" noProof="1">
                <a:solidFill>
                  <a:schemeClr val="tx1"/>
                </a:solidFill>
                <a:effectLst/>
                <a:latin typeface="楷体" panose="02010609060101010101" charset="-122"/>
                <a:ea typeface="楷体" panose="02010609060101010101" charset="-122"/>
                <a:cs typeface="楷体" panose="02010609060101010101" charset="-122"/>
              </a:rPr>
              <a:t>秉承</a:t>
            </a:r>
            <a:r>
              <a:rPr sz="2400" b="1" noProof="1">
                <a:solidFill>
                  <a:schemeClr val="tx1"/>
                </a:solidFill>
                <a:effectLst/>
                <a:latin typeface="楷体" panose="02010609060101010101" charset="-122"/>
                <a:ea typeface="楷体" panose="02010609060101010101" charset="-122"/>
                <a:cs typeface="楷体" panose="02010609060101010101" charset="-122"/>
                <a:sym typeface="+mn-ea"/>
              </a:rPr>
              <a:t>共商、共建、共享</a:t>
            </a:r>
            <a:r>
              <a:rPr lang="zh-CN" sz="2400" b="1" noProof="1">
                <a:solidFill>
                  <a:schemeClr val="tx1"/>
                </a:solidFill>
                <a:effectLst/>
                <a:latin typeface="楷体" panose="02010609060101010101" charset="-122"/>
                <a:ea typeface="楷体" panose="02010609060101010101" charset="-122"/>
                <a:cs typeface="楷体" panose="02010609060101010101" charset="-122"/>
                <a:sym typeface="+mn-ea"/>
              </a:rPr>
              <a:t>的原则，为中国与相关国家的经济合作、共同繁荣提供新的平台与动力。</a:t>
            </a:r>
            <a:r>
              <a:rPr lang="en-US" altLang="zh-CN" sz="2400" b="1" noProof="1">
                <a:solidFill>
                  <a:schemeClr val="tx1"/>
                </a:solidFill>
                <a:effectLst/>
                <a:latin typeface="楷体" panose="02010609060101010101" charset="-122"/>
                <a:ea typeface="楷体" panose="02010609060101010101" charset="-122"/>
                <a:cs typeface="楷体" panose="02010609060101010101" charset="-122"/>
                <a:sym typeface="+mn-ea"/>
              </a:rPr>
              <a:t>2015</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mn-ea"/>
              </a:rPr>
              <a:t>成立</a:t>
            </a:r>
            <a:r>
              <a:rPr sz="2400" b="1" noProof="1">
                <a:solidFill>
                  <a:schemeClr val="tx1"/>
                </a:solidFill>
                <a:effectLst/>
                <a:latin typeface="楷体" panose="02010609060101010101" charset="-122"/>
                <a:ea typeface="楷体" panose="02010609060101010101" charset="-122"/>
                <a:cs typeface="楷体" panose="02010609060101010101" charset="-122"/>
                <a:sym typeface="+mn-ea"/>
              </a:rPr>
              <a:t>亚投行</a:t>
            </a:r>
            <a:r>
              <a:rPr lang="zh-CN" sz="2400" b="1" noProof="1">
                <a:solidFill>
                  <a:schemeClr val="tx1"/>
                </a:solidFill>
                <a:effectLst/>
                <a:latin typeface="楷体" panose="02010609060101010101" charset="-122"/>
                <a:ea typeface="楷体" panose="02010609060101010101" charset="-122"/>
                <a:cs typeface="楷体" panose="02010609060101010101" charset="-122"/>
                <a:sym typeface="+mn-ea"/>
              </a:rPr>
              <a:t>，</a:t>
            </a:r>
            <a:r>
              <a:rPr sz="2400" b="1" noProof="1">
                <a:solidFill>
                  <a:schemeClr val="tx1"/>
                </a:solidFill>
                <a:effectLst/>
                <a:latin typeface="楷体" panose="02010609060101010101" charset="-122"/>
                <a:ea typeface="楷体" panose="02010609060101010101" charset="-122"/>
                <a:cs typeface="楷体" panose="02010609060101010101" charset="-122"/>
                <a:sym typeface="+mn-ea"/>
              </a:rPr>
              <a:t>是对既有国际金融体系的有益补充</a:t>
            </a:r>
            <a:r>
              <a:rPr lang="en-US" sz="2400" b="1" noProof="1">
                <a:solidFill>
                  <a:schemeClr val="tx1"/>
                </a:solidFill>
                <a:effectLst/>
                <a:latin typeface="楷体" panose="02010609060101010101" charset="-122"/>
                <a:ea typeface="楷体" panose="02010609060101010101" charset="-122"/>
                <a:cs typeface="楷体" panose="02010609060101010101" charset="-122"/>
                <a:sym typeface="+mn-ea"/>
              </a:rPr>
              <a:t>;</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mn-ea"/>
              </a:rPr>
              <a:t>表明中国正在以自己的发展惠及世界。</a:t>
            </a:r>
            <a:endParaRPr lang="en-US" sz="2400" b="1" noProof="1">
              <a:solidFill>
                <a:schemeClr val="tx1"/>
              </a:solidFill>
              <a:effectLst/>
              <a:latin typeface="楷体" panose="02010609060101010101" charset="-122"/>
              <a:ea typeface="楷体" panose="02010609060101010101" charset="-122"/>
              <a:cs typeface="楷体" panose="02010609060101010101" charset="-122"/>
            </a:endParaRPr>
          </a:p>
          <a:p>
            <a:pPr defTabSz="914400" fontAlgn="auto">
              <a:lnSpc>
                <a:spcPct val="110000"/>
              </a:lnSpc>
              <a:buClrTx/>
              <a:buSzTx/>
              <a:buFontTx/>
            </a:pPr>
            <a:r>
              <a:rPr lang="en-US" altLang="zh-CN"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C.</a:t>
            </a:r>
            <a:r>
              <a:rPr lang="zh-CN" altLang="zh-CN"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2009年首次召开的金砖国家领导人会晤（BRICS）与2015年新开发银行（NDB</a:t>
            </a:r>
            <a:r>
              <a:rPr lang="en-US" altLang="zh-CN"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是金砖国家合作共赢、维护新兴市场国家和发展中国家共同利益的平台。</a:t>
            </a:r>
            <a:endPar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endParaRPr>
          </a:p>
          <a:p>
            <a:pPr defTabSz="914400" fontAlgn="auto">
              <a:lnSpc>
                <a:spcPct val="110000"/>
              </a:lnSpc>
              <a:buClrTx/>
              <a:buSzTx/>
              <a:buFontTx/>
            </a:pPr>
            <a:r>
              <a:rPr lang="en-US" altLang="zh-CN"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D.</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参与二十国集团（</a:t>
            </a:r>
            <a:r>
              <a:rPr lang="en-US" altLang="zh-CN"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1999</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mn-ea"/>
              </a:rPr>
              <a:t>国际经济合作的主要论坛和全球经济治理的新机制）</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微软雅黑" panose="020B0503020204020204" charset="-122"/>
              </a:rPr>
              <a:t>在促进世界经济增长、协调各国宏观经济政策、推动全球经济治理改革等方面发挥积极作用。</a:t>
            </a:r>
            <a:endParaRPr lang="zh-CN" altLang="en-US" sz="2400" b="1" noProof="1">
              <a:solidFill>
                <a:schemeClr val="tx1"/>
              </a:solidFill>
              <a:effectLst/>
              <a:latin typeface="楷体" panose="02010609060101010101" charset="-122"/>
              <a:ea typeface="楷体" panose="02010609060101010101" charset="-122"/>
              <a:cs typeface="楷体" panose="02010609060101010101" charset="-122"/>
            </a:endParaRPr>
          </a:p>
          <a:p>
            <a:pPr defTabSz="914400" fontAlgn="auto">
              <a:lnSpc>
                <a:spcPct val="110000"/>
              </a:lnSpc>
              <a:buClrTx/>
              <a:buSzTx/>
              <a:buFontTx/>
            </a:pPr>
            <a:r>
              <a:rPr lang="en-US" altLang="zh-CN" sz="2400" b="1" noProof="1">
                <a:solidFill>
                  <a:schemeClr val="tx1"/>
                </a:solidFill>
                <a:effectLst/>
                <a:latin typeface="楷体" panose="02010609060101010101" charset="-122"/>
                <a:ea typeface="楷体" panose="02010609060101010101" charset="-122"/>
                <a:cs typeface="楷体" panose="02010609060101010101" charset="-122"/>
                <a:sym typeface="+mn-ea"/>
              </a:rPr>
              <a:t>E.2019</a:t>
            </a:r>
            <a:r>
              <a:rPr lang="zh-CN" altLang="en-US" sz="2400" b="1" noProof="1">
                <a:solidFill>
                  <a:schemeClr val="tx1"/>
                </a:solidFill>
                <a:effectLst/>
                <a:latin typeface="楷体" panose="02010609060101010101" charset="-122"/>
                <a:ea typeface="楷体" panose="02010609060101010101" charset="-122"/>
                <a:cs typeface="楷体" panose="02010609060101010101" charset="-122"/>
                <a:sym typeface="+mn-ea"/>
              </a:rPr>
              <a:t>亚洲文明对话大会，利于深化文明交流互鉴，共建亚洲和人类命运共同体</a:t>
            </a:r>
            <a:endParaRPr lang="zh-CN" sz="2400" b="1" noProof="1">
              <a:solidFill>
                <a:schemeClr val="tx1"/>
              </a:solidFill>
              <a:effectLst/>
              <a:latin typeface="楷体" panose="02010609060101010101" charset="-122"/>
              <a:ea typeface="楷体" panose="02010609060101010101" charset="-122"/>
              <a:cs typeface="楷体" panose="02010609060101010101" charset="-122"/>
              <a:sym typeface="+mn-ea"/>
            </a:endParaRPr>
          </a:p>
          <a:p>
            <a:pPr defTabSz="914400" fontAlgn="auto">
              <a:lnSpc>
                <a:spcPct val="110000"/>
              </a:lnSpc>
              <a:buClrTx/>
              <a:buSzTx/>
              <a:buFontTx/>
            </a:pPr>
            <a:r>
              <a:rPr lang="en-US" altLang="zh-CN" sz="2400" b="1" noProof="1">
                <a:solidFill>
                  <a:schemeClr val="tx1"/>
                </a:solidFill>
                <a:effectLst/>
                <a:latin typeface="楷体" panose="02010609060101010101" charset="-122"/>
                <a:ea typeface="楷体" panose="02010609060101010101" charset="-122"/>
                <a:cs typeface="楷体" panose="02010609060101010101" charset="-122"/>
                <a:sym typeface="+mn-ea"/>
              </a:rPr>
              <a:t>F.</a:t>
            </a:r>
            <a:r>
              <a:rPr lang="zh-CN" altLang="zh-CN" sz="2400" b="1" noProof="1">
                <a:solidFill>
                  <a:srgbClr val="FF0000"/>
                </a:solidFill>
                <a:effectLst/>
                <a:latin typeface="楷体" panose="02010609060101010101" charset="-122"/>
                <a:ea typeface="楷体" panose="02010609060101010101" charset="-122"/>
                <a:cs typeface="楷体" panose="02010609060101010101" charset="-122"/>
                <a:sym typeface="+mn-ea"/>
              </a:rPr>
              <a:t>继续高举和平、发展、合作、共赢的旗帜；推动建设相互尊重、公平正义、合作共赢的新型国际关系</a:t>
            </a:r>
            <a:r>
              <a:rPr lang="zh-CN" altLang="zh-CN" sz="2400" b="1" noProof="1">
                <a:solidFill>
                  <a:schemeClr val="tx1"/>
                </a:solidFill>
                <a:effectLst/>
                <a:latin typeface="楷体" panose="02010609060101010101" charset="-122"/>
                <a:ea typeface="楷体" panose="02010609060101010101" charset="-122"/>
                <a:cs typeface="楷体" panose="02010609060101010101" charset="-122"/>
                <a:sym typeface="+mn-ea"/>
              </a:rPr>
              <a:t>。</a:t>
            </a:r>
            <a:r>
              <a:rPr sz="2400" b="1" noProof="1">
                <a:solidFill>
                  <a:schemeClr val="tx1"/>
                </a:solidFill>
                <a:effectLst/>
                <a:latin typeface="楷体" panose="02010609060101010101" charset="-122"/>
                <a:ea typeface="楷体" panose="02010609060101010101" charset="-122"/>
                <a:cs typeface="楷体" panose="02010609060101010101" charset="-122"/>
                <a:sym typeface="+mn-ea"/>
              </a:rPr>
              <a:t>积极促进</a:t>
            </a:r>
            <a:r>
              <a:rPr sz="2400" b="1" noProof="1">
                <a:solidFill>
                  <a:srgbClr val="FF0000"/>
                </a:solidFill>
                <a:effectLst/>
                <a:latin typeface="楷体" panose="02010609060101010101" charset="-122"/>
                <a:ea typeface="楷体" panose="02010609060101010101" charset="-122"/>
                <a:cs typeface="楷体" panose="02010609060101010101" charset="-122"/>
                <a:sym typeface="+mn-ea"/>
              </a:rPr>
              <a:t>全球治理体系改革与完善</a:t>
            </a:r>
            <a:r>
              <a:rPr lang="zh-CN" sz="2400" b="1" noProof="1">
                <a:solidFill>
                  <a:srgbClr val="FF0000"/>
                </a:solidFill>
                <a:effectLst/>
                <a:latin typeface="楷体" panose="02010609060101010101" charset="-122"/>
                <a:ea typeface="楷体" panose="02010609060101010101" charset="-122"/>
                <a:cs typeface="楷体" panose="02010609060101010101" charset="-122"/>
                <a:sym typeface="+mn-ea"/>
              </a:rPr>
              <a:t>，</a:t>
            </a:r>
            <a:r>
              <a:rPr sz="2400" b="1" noProof="1">
                <a:solidFill>
                  <a:srgbClr val="FF0000"/>
                </a:solidFill>
                <a:effectLst/>
                <a:latin typeface="楷体" panose="02010609060101010101" charset="-122"/>
                <a:ea typeface="楷体" panose="02010609060101010101" charset="-122"/>
                <a:cs typeface="楷体" panose="02010609060101010101" charset="-122"/>
              </a:rPr>
              <a:t>构建人类命运共同体</a:t>
            </a:r>
            <a:r>
              <a:rPr sz="2400" b="1" noProof="1">
                <a:solidFill>
                  <a:schemeClr val="tx1"/>
                </a:solidFill>
                <a:effectLst/>
                <a:latin typeface="楷体" panose="02010609060101010101" charset="-122"/>
                <a:ea typeface="楷体" panose="02010609060101010101" charset="-122"/>
                <a:cs typeface="楷体" panose="02010609060101010101" charset="-122"/>
              </a:rPr>
              <a:t>，为世界和平与发展提供中国方案。</a:t>
            </a:r>
            <a:endParaRPr sz="2400" b="1" noProof="1">
              <a:solidFill>
                <a:schemeClr val="tx1"/>
              </a:solidFill>
              <a:effectLst/>
              <a:latin typeface="楷体" panose="02010609060101010101" charset="-122"/>
              <a:ea typeface="楷体" panose="02010609060101010101" charset="-122"/>
              <a:cs typeface="楷体" panose="02010609060101010101" charset="-122"/>
            </a:endParaRPr>
          </a:p>
          <a:p>
            <a:pPr defTabSz="914400" fontAlgn="auto">
              <a:buClrTx/>
              <a:buSzTx/>
              <a:buFontTx/>
            </a:pPr>
            <a:endParaRPr sz="2400" b="1" noProof="1">
              <a:solidFill>
                <a:schemeClr val="tx1"/>
              </a:solidFill>
              <a:effectLst/>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3"/>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4" name="文本框 3"/>
          <p:cNvSpPr txBox="1"/>
          <p:nvPr/>
        </p:nvSpPr>
        <p:spPr>
          <a:xfrm>
            <a:off x="211455" y="528320"/>
            <a:ext cx="10307320" cy="486410"/>
          </a:xfrm>
          <a:prstGeom prst="rect">
            <a:avLst/>
          </a:prstGeom>
          <a:noFill/>
          <a:ln w="12700" cmpd="sng">
            <a:noFill/>
            <a:prstDash val="solid"/>
          </a:ln>
        </p:spPr>
        <p:txBody>
          <a:bodyPr wrap="square" rtlCol="0">
            <a:spAutoFit/>
          </a:bodyPr>
          <a:p>
            <a:pPr>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rPr>
              <a:t>2</a:t>
            </a:r>
            <a:r>
              <a:rPr lang="zh-CN" altLang="en-US" sz="2400" b="1">
                <a:solidFill>
                  <a:schemeClr val="tx1"/>
                </a:solidFill>
                <a:effectLst/>
                <a:latin typeface="楷体" panose="02010609060101010101" charset="-122"/>
                <a:ea typeface="楷体" panose="02010609060101010101" charset="-122"/>
                <a:cs typeface="楷体" panose="02010609060101010101" charset="-122"/>
              </a:rPr>
              <a:t>、</a:t>
            </a:r>
            <a:r>
              <a:rPr sz="2400" b="1">
                <a:solidFill>
                  <a:schemeClr val="tx1"/>
                </a:solidFill>
                <a:effectLst/>
                <a:latin typeface="楷体" panose="02010609060101010101" charset="-122"/>
                <a:ea typeface="楷体" panose="02010609060101010101" charset="-122"/>
                <a:cs typeface="楷体" panose="02010609060101010101" charset="-122"/>
              </a:rPr>
              <a:t>现代中国</a:t>
            </a:r>
            <a:r>
              <a:rPr lang="zh-CN" sz="2400" b="1">
                <a:solidFill>
                  <a:schemeClr val="tx1"/>
                </a:solidFill>
                <a:effectLst/>
                <a:latin typeface="楷体" panose="02010609060101010101" charset="-122"/>
                <a:ea typeface="楷体" panose="02010609060101010101" charset="-122"/>
                <a:cs typeface="楷体" panose="02010609060101010101" charset="-122"/>
              </a:rPr>
              <a:t>的</a:t>
            </a:r>
            <a:r>
              <a:rPr sz="2400" b="1">
                <a:solidFill>
                  <a:schemeClr val="tx1"/>
                </a:solidFill>
                <a:effectLst/>
                <a:latin typeface="楷体" panose="02010609060101010101" charset="-122"/>
                <a:ea typeface="楷体" panose="02010609060101010101" charset="-122"/>
                <a:cs typeface="楷体" panose="02010609060101010101" charset="-122"/>
              </a:rPr>
              <a:t>外交</a:t>
            </a:r>
            <a:r>
              <a:rPr lang="zh-CN" sz="2400" b="1">
                <a:solidFill>
                  <a:schemeClr val="tx1"/>
                </a:solidFill>
                <a:effectLst/>
                <a:latin typeface="楷体" panose="02010609060101010101" charset="-122"/>
                <a:ea typeface="楷体" panose="02010609060101010101" charset="-122"/>
                <a:cs typeface="楷体" panose="02010609060101010101" charset="-122"/>
              </a:rPr>
              <a:t>：</a:t>
            </a:r>
            <a:r>
              <a:rPr lang="zh-CN" altLang="en-US" sz="2400" b="1" dirty="0" smtClean="0">
                <a:solidFill>
                  <a:schemeClr val="tx1"/>
                </a:solidFill>
                <a:latin typeface="楷体" panose="02010609060101010101" charset="-122"/>
                <a:ea typeface="楷体" panose="02010609060101010101" charset="-122"/>
                <a:sym typeface="+mn-ea"/>
              </a:rPr>
              <a:t>独立自主的和平外交</a:t>
            </a:r>
            <a:endParaRPr lang="zh-CN" altLang="en-US" sz="2400" b="1" dirty="0" smtClean="0">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5" name="文本框 4"/>
          <p:cNvSpPr txBox="1"/>
          <p:nvPr>
            <p:custDataLst>
              <p:tags r:id="rId4"/>
            </p:custDataLst>
          </p:nvPr>
        </p:nvSpPr>
        <p:spPr>
          <a:xfrm>
            <a:off x="462280" y="958850"/>
            <a:ext cx="8693785" cy="598805"/>
          </a:xfrm>
          <a:prstGeom prst="rect">
            <a:avLst/>
          </a:prstGeom>
          <a:noFill/>
        </p:spPr>
        <p:txBody>
          <a:bodyPr wrap="square" rtlCol="0" anchor="t">
            <a:noAutofit/>
          </a:bodyPr>
          <a:p>
            <a:pPr>
              <a:lnSpc>
                <a:spcPts val="3380"/>
              </a:lnSpc>
              <a:buClrTx/>
              <a:buSzTx/>
              <a:buFontTx/>
            </a:pPr>
            <a:r>
              <a:rPr sz="2400" b="1">
                <a:solidFill>
                  <a:schemeClr val="tx1"/>
                </a:solidFill>
                <a:effectLst/>
                <a:latin typeface="楷体" panose="02010609060101010101" charset="-122"/>
                <a:ea typeface="楷体" panose="02010609060101010101" charset="-122"/>
                <a:cs typeface="宋体" panose="02010600030101010101" pitchFamily="2" charset="-122"/>
                <a:sym typeface="+mn-ea"/>
              </a:rPr>
              <a:t>⑸中共十八大以来的中国特色大国外交的变化</a:t>
            </a:r>
            <a:endParaRPr sz="2400" b="1">
              <a:solidFill>
                <a:schemeClr val="tx1"/>
              </a:solidFill>
              <a:effectLst/>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custDataLst>
              <p:tags r:id="rId1"/>
            </p:custDataLst>
          </p:nvPr>
        </p:nvSpPr>
        <p:spPr>
          <a:xfrm>
            <a:off x="119380" y="1153160"/>
            <a:ext cx="11435715" cy="511810"/>
          </a:xfrm>
          <a:prstGeom prst="rect">
            <a:avLst/>
          </a:prstGeom>
          <a:noFill/>
          <a:ln w="9525">
            <a:noFill/>
          </a:ln>
        </p:spPr>
        <p:txBody>
          <a:bodyPr wrap="square">
            <a:spAutoFit/>
          </a:bodyPr>
          <a:lstStyle/>
          <a:p>
            <a:pPr algn="l" defTabSz="914400" eaLnBrk="1" fontAlgn="auto" hangingPunct="1">
              <a:lnSpc>
                <a:spcPts val="3280"/>
              </a:lnSpc>
              <a:buClrTx/>
              <a:buSzTx/>
              <a:buFontTx/>
            </a:pPr>
            <a:r>
              <a:rPr lang="en-US" sz="2400" b="1">
                <a:solidFill>
                  <a:schemeClr val="tx1"/>
                </a:solidFill>
                <a:latin typeface="楷体" panose="02010609060101010101" charset="-122"/>
                <a:ea typeface="楷体" panose="02010609060101010101" charset="-122"/>
                <a:cs typeface="仿宋" panose="02010609060101010101" charset="-122"/>
              </a:rPr>
              <a:t>中国提出构建人类命运共同体的</a:t>
            </a:r>
            <a:r>
              <a:rPr sz="2400" b="1">
                <a:solidFill>
                  <a:schemeClr val="tx1"/>
                </a:solidFill>
                <a:effectLst/>
                <a:latin typeface="楷体" panose="02010609060101010101" charset="-122"/>
                <a:ea typeface="楷体" panose="02010609060101010101" charset="-122"/>
                <a:cs typeface="仿宋" panose="02010609060101010101" charset="-122"/>
              </a:rPr>
              <a:t>背景和时代价值</a:t>
            </a:r>
            <a:endParaRPr sz="2400" b="1">
              <a:solidFill>
                <a:schemeClr val="tx1"/>
              </a:solidFill>
              <a:effectLst/>
              <a:latin typeface="楷体" panose="02010609060101010101" charset="-122"/>
              <a:ea typeface="楷体" panose="02010609060101010101" charset="-122"/>
              <a:cs typeface="仿宋" panose="02010609060101010101" charset="-122"/>
            </a:endParaRPr>
          </a:p>
        </p:txBody>
      </p:sp>
      <p:sp>
        <p:nvSpPr>
          <p:cNvPr id="7" name="文本框 6"/>
          <p:cNvSpPr txBox="1"/>
          <p:nvPr>
            <p:custDataLst>
              <p:tags r:id="rId2"/>
            </p:custDataLst>
          </p:nvPr>
        </p:nvSpPr>
        <p:spPr>
          <a:xfrm>
            <a:off x="236855" y="1577975"/>
            <a:ext cx="2834640" cy="2386965"/>
          </a:xfrm>
          <a:prstGeom prst="rect">
            <a:avLst/>
          </a:prstGeom>
          <a:noFill/>
          <a:ln w="9525">
            <a:noFill/>
          </a:ln>
        </p:spPr>
        <p:txBody>
          <a:bodyPr wrap="square">
            <a:spAutoFit/>
          </a:bodyPr>
          <a:p>
            <a:pPr algn="l" defTabSz="914400" fontAlgn="auto">
              <a:lnSpc>
                <a:spcPts val="35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rPr>
              <a:t>(1)背景</a:t>
            </a:r>
            <a:r>
              <a:rPr lang="zh-CN" sz="2400" b="1">
                <a:solidFill>
                  <a:schemeClr val="tx1"/>
                </a:solidFill>
                <a:effectLst/>
                <a:latin typeface="楷体" panose="02010609060101010101" charset="-122"/>
                <a:ea typeface="楷体" panose="02010609060101010101" charset="-122"/>
                <a:cs typeface="楷体" panose="02010609060101010101" charset="-122"/>
              </a:rPr>
              <a:t>：</a:t>
            </a:r>
            <a:endParaRPr lang="zh-CN" sz="2400" b="1">
              <a:solidFill>
                <a:schemeClr val="tx1"/>
              </a:solidFill>
              <a:effectLst/>
              <a:latin typeface="楷体" panose="02010609060101010101" charset="-122"/>
              <a:ea typeface="楷体" panose="02010609060101010101" charset="-122"/>
              <a:cs typeface="楷体" panose="02010609060101010101" charset="-122"/>
            </a:endParaRPr>
          </a:p>
          <a:p>
            <a:pPr algn="l" defTabSz="914400" fontAlgn="auto">
              <a:lnSpc>
                <a:spcPts val="3580"/>
              </a:lnSpc>
              <a:buClrTx/>
              <a:buSzTx/>
              <a:buFontTx/>
            </a:pPr>
            <a:endParaRPr lang="zh-CN" sz="24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a:p>
            <a:pPr algn="l" defTabSz="914400" fontAlgn="auto">
              <a:lnSpc>
                <a:spcPts val="3580"/>
              </a:lnSpc>
              <a:buClrTx/>
              <a:buSzTx/>
              <a:buFontTx/>
            </a:pPr>
            <a:endParaRPr lang="zh-CN" sz="24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a:p>
            <a:pPr algn="l" defTabSz="914400" fontAlgn="auto">
              <a:lnSpc>
                <a:spcPts val="35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rPr>
              <a:t>    </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fontAlgn="auto">
              <a:lnSpc>
                <a:spcPts val="3580"/>
              </a:lnSpc>
              <a:buClrTx/>
              <a:buSzTx/>
              <a:buFontTx/>
            </a:pPr>
            <a:r>
              <a:rPr sz="2400" b="1">
                <a:solidFill>
                  <a:schemeClr val="tx1"/>
                </a:solidFill>
                <a:effectLst/>
                <a:latin typeface="楷体" panose="02010609060101010101" charset="-122"/>
                <a:ea typeface="楷体" panose="02010609060101010101" charset="-122"/>
                <a:cs typeface="楷体" panose="02010609060101010101" charset="-122"/>
              </a:rPr>
              <a:t>(2)时代价值</a:t>
            </a:r>
            <a:r>
              <a:rPr lang="zh-CN" sz="2400" b="1">
                <a:solidFill>
                  <a:schemeClr val="tx1"/>
                </a:solidFill>
                <a:effectLst/>
                <a:latin typeface="楷体" panose="02010609060101010101" charset="-122"/>
                <a:ea typeface="楷体" panose="02010609060101010101" charset="-122"/>
                <a:cs typeface="楷体" panose="02010609060101010101" charset="-122"/>
              </a:rPr>
              <a:t>：</a:t>
            </a:r>
            <a:r>
              <a:rPr lang="en-US" sz="2400" b="1">
                <a:solidFill>
                  <a:schemeClr val="tx1"/>
                </a:solidFill>
                <a:latin typeface="仿宋" panose="02010609060101010101" charset="-122"/>
                <a:ea typeface="仿宋" panose="02010609060101010101" charset="-122"/>
                <a:cs typeface="仿宋" panose="02010609060101010101" charset="-122"/>
              </a:rPr>
              <a:t>    </a:t>
            </a:r>
            <a:endParaRPr lang="en-US" sz="2400" b="1">
              <a:solidFill>
                <a:schemeClr val="tx1"/>
              </a:solidFill>
              <a:latin typeface="仿宋" panose="02010609060101010101" charset="-122"/>
              <a:ea typeface="仿宋" panose="02010609060101010101" charset="-122"/>
              <a:cs typeface="仿宋" panose="02010609060101010101" charset="-122"/>
            </a:endParaRPr>
          </a:p>
        </p:txBody>
      </p:sp>
      <p:sp>
        <p:nvSpPr>
          <p:cNvPr id="8" name="文本框 7"/>
          <p:cNvSpPr txBox="1"/>
          <p:nvPr>
            <p:custDataLst>
              <p:tags r:id="rId3"/>
            </p:custDataLst>
          </p:nvPr>
        </p:nvSpPr>
        <p:spPr>
          <a:xfrm>
            <a:off x="485140" y="2075815"/>
            <a:ext cx="11435715" cy="1353185"/>
          </a:xfrm>
          <a:prstGeom prst="rect">
            <a:avLst/>
          </a:prstGeom>
          <a:noFill/>
          <a:ln w="9525">
            <a:noFill/>
          </a:ln>
        </p:spPr>
        <p:txBody>
          <a:bodyPr wrap="square">
            <a:spAutoFit/>
          </a:bodyPr>
          <a:p>
            <a:pPr algn="l" defTabSz="914400" eaLnBrk="1" fontAlgn="auto" hangingPunct="1">
              <a:lnSpc>
                <a:spcPts val="32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rPr>
              <a:t>①当今世界处于</a:t>
            </a:r>
            <a:r>
              <a:rPr lang="en-US" sz="2400" b="1">
                <a:solidFill>
                  <a:srgbClr val="FF0000"/>
                </a:solidFill>
                <a:latin typeface="楷体" panose="02010609060101010101" charset="-122"/>
                <a:ea typeface="楷体" panose="02010609060101010101" charset="-122"/>
                <a:cs typeface="楷体" panose="02010609060101010101" charset="-122"/>
              </a:rPr>
              <a:t>大发展、大变革与大调整</a:t>
            </a:r>
            <a:r>
              <a:rPr lang="en-US" sz="2400" b="1">
                <a:solidFill>
                  <a:schemeClr val="tx1"/>
                </a:solidFill>
                <a:latin typeface="楷体" panose="02010609060101010101" charset="-122"/>
                <a:ea typeface="楷体" panose="02010609060101010101" charset="-122"/>
                <a:cs typeface="楷体" panose="02010609060101010101" charset="-122"/>
              </a:rPr>
              <a:t>的时期</a:t>
            </a:r>
            <a:r>
              <a:rPr lang="zh-CN" altLang="en-US" sz="2400" b="1">
                <a:solidFill>
                  <a:schemeClr val="tx1"/>
                </a:solidFill>
                <a:latin typeface="楷体" panose="02010609060101010101" charset="-122"/>
                <a:ea typeface="楷体" panose="02010609060101010101" charset="-122"/>
                <a:cs typeface="楷体" panose="02010609060101010101" charset="-122"/>
              </a:rPr>
              <a:t>；</a:t>
            </a:r>
            <a:r>
              <a:rPr lang="en-US" sz="2400" b="1">
                <a:solidFill>
                  <a:schemeClr val="tx1"/>
                </a:solidFill>
                <a:latin typeface="楷体" panose="02010609060101010101" charset="-122"/>
                <a:ea typeface="楷体" panose="02010609060101010101" charset="-122"/>
                <a:cs typeface="楷体" panose="02010609060101010101" charset="-122"/>
              </a:rPr>
              <a:t>    </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eaLnBrk="1" fontAlgn="auto" hangingPunct="1">
              <a:lnSpc>
                <a:spcPts val="32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rPr>
              <a:t>②</a:t>
            </a:r>
            <a:r>
              <a:rPr lang="en-US" sz="2400" b="1">
                <a:solidFill>
                  <a:srgbClr val="FF0000"/>
                </a:solidFill>
                <a:latin typeface="楷体" panose="02010609060101010101" charset="-122"/>
                <a:ea typeface="楷体" panose="02010609060101010101" charset="-122"/>
                <a:cs typeface="楷体" panose="02010609060101010101" charset="-122"/>
              </a:rPr>
              <a:t>和平与发展</a:t>
            </a:r>
            <a:r>
              <a:rPr lang="en-US" sz="2400" b="1">
                <a:solidFill>
                  <a:schemeClr val="tx1"/>
                </a:solidFill>
                <a:latin typeface="楷体" panose="02010609060101010101" charset="-122"/>
                <a:ea typeface="楷体" panose="02010609060101010101" charset="-122"/>
                <a:cs typeface="楷体" panose="02010609060101010101" charset="-122"/>
              </a:rPr>
              <a:t>仍是</a:t>
            </a:r>
            <a:r>
              <a:rPr lang="en-US" sz="2400" b="1">
                <a:solidFill>
                  <a:srgbClr val="FF0000"/>
                </a:solidFill>
                <a:latin typeface="楷体" panose="02010609060101010101" charset="-122"/>
                <a:ea typeface="楷体" panose="02010609060101010101" charset="-122"/>
                <a:cs typeface="楷体" panose="02010609060101010101" charset="-122"/>
              </a:rPr>
              <a:t>时代</a:t>
            </a:r>
            <a:r>
              <a:rPr lang="en-US" sz="2400" b="1">
                <a:solidFill>
                  <a:schemeClr val="tx1"/>
                </a:solidFill>
                <a:latin typeface="楷体" panose="02010609060101010101" charset="-122"/>
                <a:ea typeface="楷体" panose="02010609060101010101" charset="-122"/>
                <a:cs typeface="楷体" panose="02010609060101010101" charset="-122"/>
              </a:rPr>
              <a:t>的</a:t>
            </a:r>
            <a:r>
              <a:rPr lang="en-US" sz="2400" b="1">
                <a:solidFill>
                  <a:srgbClr val="FF0000"/>
                </a:solidFill>
                <a:latin typeface="楷体" panose="02010609060101010101" charset="-122"/>
                <a:ea typeface="楷体" panose="02010609060101010101" charset="-122"/>
                <a:cs typeface="楷体" panose="02010609060101010101" charset="-122"/>
              </a:rPr>
              <a:t>主题</a:t>
            </a:r>
            <a:r>
              <a:rPr lang="en-US" sz="2400" b="1">
                <a:solidFill>
                  <a:schemeClr val="tx1"/>
                </a:solidFill>
                <a:latin typeface="楷体" panose="02010609060101010101" charset="-122"/>
                <a:ea typeface="楷体" panose="02010609060101010101" charset="-122"/>
                <a:cs typeface="楷体" panose="02010609060101010101" charset="-122"/>
              </a:rPr>
              <a:t>，世界各国相互联系与依存也日益加深</a:t>
            </a:r>
            <a:r>
              <a:rPr lang="zh-CN" altLang="en-US" sz="2400" b="1">
                <a:solidFill>
                  <a:schemeClr val="tx1"/>
                </a:solidFill>
                <a:latin typeface="楷体" panose="02010609060101010101" charset="-122"/>
                <a:ea typeface="楷体" panose="02010609060101010101" charset="-122"/>
                <a:cs typeface="楷体" panose="02010609060101010101" charset="-122"/>
              </a:rPr>
              <a:t>；</a:t>
            </a:r>
            <a:r>
              <a:rPr lang="en-US" sz="2400" b="1">
                <a:solidFill>
                  <a:schemeClr val="tx1"/>
                </a:solidFill>
                <a:latin typeface="楷体" panose="02010609060101010101" charset="-122"/>
                <a:ea typeface="楷体" panose="02010609060101010101" charset="-122"/>
                <a:cs typeface="楷体" panose="02010609060101010101" charset="-122"/>
              </a:rPr>
              <a:t>      </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eaLnBrk="1" fontAlgn="auto" hangingPunct="1">
              <a:lnSpc>
                <a:spcPts val="32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rPr>
              <a:t>③世界面临的</a:t>
            </a:r>
            <a:r>
              <a:rPr lang="en-US" sz="2400" b="1">
                <a:solidFill>
                  <a:srgbClr val="FF0000"/>
                </a:solidFill>
                <a:latin typeface="楷体" panose="02010609060101010101" charset="-122"/>
                <a:ea typeface="楷体" panose="02010609060101010101" charset="-122"/>
                <a:cs typeface="楷体" panose="02010609060101010101" charset="-122"/>
              </a:rPr>
              <a:t>不稳定性与不确定性因素</a:t>
            </a:r>
            <a:r>
              <a:rPr lang="en-US" sz="2400" b="1">
                <a:solidFill>
                  <a:schemeClr val="tx1"/>
                </a:solidFill>
                <a:latin typeface="楷体" panose="02010609060101010101" charset="-122"/>
                <a:ea typeface="楷体" panose="02010609060101010101" charset="-122"/>
                <a:cs typeface="楷体" panose="02010609060101010101" charset="-122"/>
              </a:rPr>
              <a:t>非常</a:t>
            </a:r>
            <a:r>
              <a:rPr lang="en-US" sz="2400" b="1">
                <a:solidFill>
                  <a:srgbClr val="FF0000"/>
                </a:solidFill>
                <a:latin typeface="楷体" panose="02010609060101010101" charset="-122"/>
                <a:ea typeface="楷体" panose="02010609060101010101" charset="-122"/>
                <a:cs typeface="楷体" panose="02010609060101010101" charset="-122"/>
              </a:rPr>
              <a:t>突出</a:t>
            </a:r>
            <a:r>
              <a:rPr lang="en-US" sz="2400" b="1">
                <a:solidFill>
                  <a:schemeClr val="tx1"/>
                </a:solidFill>
                <a:latin typeface="楷体" panose="02010609060101010101" charset="-122"/>
                <a:ea typeface="楷体" panose="02010609060101010101" charset="-122"/>
                <a:cs typeface="楷体" panose="02010609060101010101" charset="-122"/>
              </a:rPr>
              <a:t>，当今人类面临着许多共同的挑战。</a:t>
            </a:r>
            <a:endParaRPr lang="en-US" sz="2400" b="1">
              <a:solidFill>
                <a:schemeClr val="tx1"/>
              </a:solidFill>
              <a:latin typeface="楷体" panose="02010609060101010101" charset="-122"/>
              <a:ea typeface="楷体" panose="02010609060101010101" charset="-122"/>
              <a:cs typeface="楷体" panose="02010609060101010101" charset="-122"/>
            </a:endParaRPr>
          </a:p>
        </p:txBody>
      </p:sp>
      <p:sp>
        <p:nvSpPr>
          <p:cNvPr id="10" name="文本框 9"/>
          <p:cNvSpPr txBox="1"/>
          <p:nvPr>
            <p:custDataLst>
              <p:tags r:id="rId4"/>
            </p:custDataLst>
          </p:nvPr>
        </p:nvSpPr>
        <p:spPr>
          <a:xfrm>
            <a:off x="2522855" y="3564890"/>
            <a:ext cx="11435715" cy="2194560"/>
          </a:xfrm>
          <a:prstGeom prst="rect">
            <a:avLst/>
          </a:prstGeom>
          <a:noFill/>
          <a:ln w="9525">
            <a:noFill/>
          </a:ln>
        </p:spPr>
        <p:txBody>
          <a:bodyPr wrap="square">
            <a:spAutoFit/>
          </a:bodyPr>
          <a:p>
            <a:pPr algn="l" defTabSz="914400" eaLnBrk="1" fontAlgn="auto" hangingPunct="1">
              <a:lnSpc>
                <a:spcPts val="32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rPr>
              <a:t>①继承和发展了新中国不同时期重大外交思想和主张</a:t>
            </a:r>
            <a:r>
              <a:rPr lang="zh-CN" altLang="en-US" sz="2400" b="1">
                <a:solidFill>
                  <a:schemeClr val="tx1"/>
                </a:solidFill>
                <a:latin typeface="楷体" panose="02010609060101010101" charset="-122"/>
                <a:ea typeface="楷体" panose="02010609060101010101" charset="-122"/>
                <a:cs typeface="楷体" panose="02010609060101010101" charset="-122"/>
              </a:rPr>
              <a:t>；</a:t>
            </a:r>
            <a:r>
              <a:rPr lang="en-US" sz="2400" b="1">
                <a:solidFill>
                  <a:schemeClr val="tx1"/>
                </a:solidFill>
                <a:latin typeface="楷体" panose="02010609060101010101" charset="-122"/>
                <a:ea typeface="楷体" panose="02010609060101010101" charset="-122"/>
                <a:cs typeface="楷体" panose="02010609060101010101" charset="-122"/>
              </a:rPr>
              <a:t>    </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eaLnBrk="1" fontAlgn="auto" hangingPunct="1">
              <a:lnSpc>
                <a:spcPts val="32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rPr>
              <a:t>②反映了中外优秀文化和全人类的共同价值追求</a:t>
            </a:r>
            <a:r>
              <a:rPr lang="zh-CN" altLang="en-US" sz="2400" b="1">
                <a:solidFill>
                  <a:schemeClr val="tx1"/>
                </a:solidFill>
                <a:latin typeface="楷体" panose="02010609060101010101" charset="-122"/>
                <a:ea typeface="楷体" panose="02010609060101010101" charset="-122"/>
                <a:cs typeface="楷体" panose="02010609060101010101" charset="-122"/>
              </a:rPr>
              <a:t>；</a:t>
            </a:r>
            <a:r>
              <a:rPr lang="en-US" sz="2400" b="1">
                <a:solidFill>
                  <a:schemeClr val="tx1"/>
                </a:solidFill>
                <a:latin typeface="楷体" panose="02010609060101010101" charset="-122"/>
                <a:ea typeface="楷体" panose="02010609060101010101" charset="-122"/>
                <a:cs typeface="楷体" panose="02010609060101010101" charset="-122"/>
              </a:rPr>
              <a:t>    </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eaLnBrk="1" fontAlgn="auto" hangingPunct="1">
              <a:lnSpc>
                <a:spcPts val="32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rPr>
              <a:t>③适应了新时代中国与世界关系的历史性变化</a:t>
            </a:r>
            <a:r>
              <a:rPr lang="zh-CN" altLang="en-US" sz="2400" b="1">
                <a:solidFill>
                  <a:schemeClr val="tx1"/>
                </a:solidFill>
                <a:latin typeface="楷体" panose="02010609060101010101" charset="-122"/>
                <a:ea typeface="楷体" panose="02010609060101010101" charset="-122"/>
                <a:cs typeface="楷体" panose="02010609060101010101" charset="-122"/>
              </a:rPr>
              <a:t>；</a:t>
            </a:r>
            <a:r>
              <a:rPr lang="en-US" sz="2400" b="1">
                <a:solidFill>
                  <a:schemeClr val="tx1"/>
                </a:solidFill>
                <a:latin typeface="楷体" panose="02010609060101010101" charset="-122"/>
                <a:ea typeface="楷体" panose="02010609060101010101" charset="-122"/>
                <a:cs typeface="楷体" panose="02010609060101010101" charset="-122"/>
              </a:rPr>
              <a:t>    </a:t>
            </a:r>
            <a:endParaRPr lang="en-US" sz="2400" b="1">
              <a:solidFill>
                <a:schemeClr val="tx1"/>
              </a:solidFill>
              <a:latin typeface="楷体" panose="02010609060101010101" charset="-122"/>
              <a:ea typeface="楷体" panose="02010609060101010101" charset="-122"/>
              <a:cs typeface="楷体" panose="02010609060101010101" charset="-122"/>
            </a:endParaRPr>
          </a:p>
          <a:p>
            <a:pPr algn="l" defTabSz="914400" eaLnBrk="1" fontAlgn="auto" hangingPunct="1">
              <a:lnSpc>
                <a:spcPts val="3280"/>
              </a:lnSpc>
              <a:buClrTx/>
              <a:buSzTx/>
              <a:buFontTx/>
            </a:pPr>
            <a:r>
              <a:rPr lang="en-US" sz="2400" b="1">
                <a:solidFill>
                  <a:schemeClr val="tx1"/>
                </a:solidFill>
                <a:latin typeface="楷体" panose="02010609060101010101" charset="-122"/>
                <a:ea typeface="楷体" panose="02010609060101010101" charset="-122"/>
                <a:cs typeface="楷体" panose="02010609060101010101" charset="-122"/>
              </a:rPr>
              <a:t>④指明了未来世界发展和人类前进的</a:t>
            </a:r>
            <a:r>
              <a:rPr lang="en-US" sz="2400" b="1">
                <a:solidFill>
                  <a:schemeClr val="tx1"/>
                </a:solidFill>
                <a:latin typeface="楷体" panose="02010609060101010101" charset="-122"/>
                <a:ea typeface="楷体" panose="02010609060101010101" charset="-122"/>
                <a:cs typeface="楷体" panose="02010609060101010101" charset="-122"/>
              </a:rPr>
              <a:t>方向。</a:t>
            </a:r>
            <a:r>
              <a:rPr lang="en-US" sz="2400" b="1">
                <a:solidFill>
                  <a:schemeClr val="tx1"/>
                </a:solidFill>
                <a:latin typeface="仿宋" panose="02010609060101010101" charset="-122"/>
                <a:ea typeface="仿宋" panose="02010609060101010101" charset="-122"/>
                <a:cs typeface="仿宋" panose="02010609060101010101" charset="-122"/>
              </a:rPr>
              <a:t>
</a:t>
            </a:r>
            <a:endParaRPr lang="en-US" sz="2400" b="1">
              <a:solidFill>
                <a:schemeClr val="tx1"/>
              </a:solidFill>
              <a:latin typeface="仿宋" panose="02010609060101010101" charset="-122"/>
              <a:ea typeface="仿宋" panose="02010609060101010101" charset="-122"/>
              <a:cs typeface="仿宋" panose="02010609060101010101" charset="-122"/>
            </a:endParaRPr>
          </a:p>
        </p:txBody>
      </p:sp>
      <p:sp>
        <p:nvSpPr>
          <p:cNvPr id="2" name="文本框 1"/>
          <p:cNvSpPr txBox="1"/>
          <p:nvPr>
            <p:custDataLst>
              <p:tags r:id="rId5"/>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4" name="文本框 3"/>
          <p:cNvSpPr txBox="1"/>
          <p:nvPr/>
        </p:nvSpPr>
        <p:spPr>
          <a:xfrm>
            <a:off x="211455" y="528320"/>
            <a:ext cx="10307320" cy="486410"/>
          </a:xfrm>
          <a:prstGeom prst="rect">
            <a:avLst/>
          </a:prstGeom>
          <a:noFill/>
          <a:ln w="12700" cmpd="sng">
            <a:noFill/>
            <a:prstDash val="solid"/>
          </a:ln>
        </p:spPr>
        <p:txBody>
          <a:bodyPr wrap="square" rtlCol="0">
            <a:spAutoFit/>
          </a:bodyPr>
          <a:p>
            <a:pPr>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rPr>
              <a:t>2</a:t>
            </a:r>
            <a:r>
              <a:rPr lang="zh-CN" altLang="en-US" sz="2400" b="1">
                <a:solidFill>
                  <a:schemeClr val="tx1"/>
                </a:solidFill>
                <a:effectLst/>
                <a:latin typeface="楷体" panose="02010609060101010101" charset="-122"/>
                <a:ea typeface="楷体" panose="02010609060101010101" charset="-122"/>
                <a:cs typeface="楷体" panose="02010609060101010101" charset="-122"/>
              </a:rPr>
              <a:t>、</a:t>
            </a:r>
            <a:r>
              <a:rPr sz="2400" b="1">
                <a:solidFill>
                  <a:schemeClr val="tx1"/>
                </a:solidFill>
                <a:effectLst/>
                <a:latin typeface="楷体" panose="02010609060101010101" charset="-122"/>
                <a:ea typeface="楷体" panose="02010609060101010101" charset="-122"/>
                <a:cs typeface="楷体" panose="02010609060101010101" charset="-122"/>
              </a:rPr>
              <a:t>现代中国</a:t>
            </a:r>
            <a:r>
              <a:rPr lang="zh-CN" sz="2400" b="1">
                <a:solidFill>
                  <a:schemeClr val="tx1"/>
                </a:solidFill>
                <a:effectLst/>
                <a:latin typeface="楷体" panose="02010609060101010101" charset="-122"/>
                <a:ea typeface="楷体" panose="02010609060101010101" charset="-122"/>
                <a:cs typeface="楷体" panose="02010609060101010101" charset="-122"/>
              </a:rPr>
              <a:t>的</a:t>
            </a:r>
            <a:r>
              <a:rPr sz="2400" b="1">
                <a:solidFill>
                  <a:schemeClr val="tx1"/>
                </a:solidFill>
                <a:effectLst/>
                <a:latin typeface="楷体" panose="02010609060101010101" charset="-122"/>
                <a:ea typeface="楷体" panose="02010609060101010101" charset="-122"/>
                <a:cs typeface="楷体" panose="02010609060101010101" charset="-122"/>
              </a:rPr>
              <a:t>外交</a:t>
            </a:r>
            <a:r>
              <a:rPr lang="zh-CN" sz="2400" b="1">
                <a:solidFill>
                  <a:schemeClr val="tx1"/>
                </a:solidFill>
                <a:effectLst/>
                <a:latin typeface="楷体" panose="02010609060101010101" charset="-122"/>
                <a:ea typeface="楷体" panose="02010609060101010101" charset="-122"/>
                <a:cs typeface="楷体" panose="02010609060101010101" charset="-122"/>
              </a:rPr>
              <a:t>：</a:t>
            </a:r>
            <a:r>
              <a:rPr lang="zh-CN" altLang="en-US" sz="2400" b="1" dirty="0" smtClean="0">
                <a:solidFill>
                  <a:schemeClr val="tx1"/>
                </a:solidFill>
                <a:latin typeface="楷体" panose="02010609060101010101" charset="-122"/>
                <a:ea typeface="楷体" panose="02010609060101010101" charset="-122"/>
                <a:sym typeface="+mn-ea"/>
              </a:rPr>
              <a:t>独立自主的和平外交</a:t>
            </a:r>
            <a:endParaRPr lang="zh-CN" altLang="en-US" sz="2400" b="1" dirty="0" smtClean="0">
              <a:solidFill>
                <a:schemeClr val="tx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linds(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93675" y="3542665"/>
            <a:ext cx="11804015" cy="3192780"/>
          </a:xfrm>
          <a:prstGeom prst="rect">
            <a:avLst/>
          </a:prstGeom>
          <a:solidFill>
            <a:schemeClr val="bg1"/>
          </a:solidFill>
          <a:ln w="19050">
            <a:noFill/>
          </a:ln>
        </p:spPr>
        <p:txBody>
          <a:bodyPr wrap="square" anchor="t" anchorCtr="0">
            <a:spAutoFit/>
          </a:bodyPr>
          <a:p>
            <a:pPr fontAlgn="ctr">
              <a:lnSpc>
                <a:spcPct val="120000"/>
              </a:lnSpc>
            </a:pPr>
            <a:r>
              <a:rPr lang="zh-CN" altLang="en-US" sz="2400" b="1">
                <a:solidFill>
                  <a:schemeClr val="tx1"/>
                </a:solidFill>
                <a:latin typeface="楷体" panose="02010609060101010101" charset="-122"/>
                <a:ea typeface="楷体" panose="02010609060101010101" charset="-122"/>
                <a:cs typeface="楷体" panose="02010609060101010101" charset="-122"/>
                <a:sym typeface="宋体" panose="02010600030101010101" pitchFamily="2" charset="-122"/>
              </a:rPr>
              <a:t>对</a:t>
            </a:r>
            <a:r>
              <a:rPr lang="zh-CN" altLang="en-US" sz="2400" b="1">
                <a:solidFill>
                  <a:schemeClr val="tx1"/>
                </a:solidFill>
                <a:latin typeface="楷体" panose="02010609060101010101" charset="-122"/>
                <a:ea typeface="楷体" panose="02010609060101010101" charset="-122"/>
                <a:sym typeface="宋体" panose="02010600030101010101" pitchFamily="2" charset="-122"/>
              </a:rPr>
              <a:t>国家间关系的规律性认识</a:t>
            </a:r>
            <a:endParaRPr lang="zh-CN" altLang="en-US" sz="2400" b="1">
              <a:solidFill>
                <a:schemeClr val="tx1"/>
              </a:solidFill>
              <a:latin typeface="楷体" panose="02010609060101010101" charset="-122"/>
              <a:ea typeface="楷体" panose="02010609060101010101" charset="-122"/>
              <a:sym typeface="宋体" panose="02010600030101010101" pitchFamily="2" charset="-122"/>
            </a:endParaRPr>
          </a:p>
          <a:p>
            <a:pPr fontAlgn="ctr">
              <a:lnSpc>
                <a:spcPct val="120000"/>
              </a:lnSpc>
            </a:pPr>
            <a:r>
              <a:rPr lang="en-US" altLang="zh-CN" sz="2400" b="1">
                <a:solidFill>
                  <a:schemeClr val="tx1"/>
                </a:solidFill>
                <a:latin typeface="Calibri" panose="020F0502020204030204" charset="0"/>
                <a:ea typeface="楷体" panose="02010609060101010101" charset="-122"/>
                <a:cs typeface="楷体" panose="02010609060101010101" charset="-122"/>
              </a:rPr>
              <a:t>①</a:t>
            </a:r>
            <a:r>
              <a:rPr lang="zh-CN" altLang="en-US" sz="2400" b="1">
                <a:solidFill>
                  <a:schemeClr val="tx1"/>
                </a:solidFill>
                <a:latin typeface="楷体" panose="02010609060101010101" charset="-122"/>
                <a:ea typeface="楷体" panose="02010609060101010101" charset="-122"/>
                <a:cs typeface="楷体" panose="02010609060101010101" charset="-122"/>
              </a:rPr>
              <a:t>国家间关系的根本出发点是维护本国利益，一切外交活动都围绕国家利益展开。共同利益是国家间合作的基础，利益相悖是国家间摩擦的根源。</a:t>
            </a:r>
            <a:endParaRPr lang="zh-CN" altLang="en-US" sz="2400" b="1">
              <a:solidFill>
                <a:schemeClr val="tx1"/>
              </a:solidFill>
              <a:latin typeface="楷体" panose="02010609060101010101" charset="-122"/>
              <a:ea typeface="楷体" panose="02010609060101010101" charset="-122"/>
              <a:cs typeface="楷体" panose="02010609060101010101" charset="-122"/>
            </a:endParaRPr>
          </a:p>
          <a:p>
            <a:pPr fontAlgn="ctr">
              <a:lnSpc>
                <a:spcPct val="120000"/>
              </a:lnSpc>
            </a:pPr>
            <a:r>
              <a:rPr lang="en-US" altLang="zh-CN" sz="2400" b="1">
                <a:solidFill>
                  <a:schemeClr val="tx1"/>
                </a:solidFill>
                <a:latin typeface="Calibri" panose="020F0502020204030204" charset="0"/>
                <a:ea typeface="楷体" panose="02010609060101010101" charset="-122"/>
                <a:cs typeface="楷体" panose="02010609060101010101" charset="-122"/>
              </a:rPr>
              <a:t>②</a:t>
            </a:r>
            <a:r>
              <a:rPr lang="zh-CN" altLang="en-US" sz="2400" b="1">
                <a:solidFill>
                  <a:schemeClr val="tx1"/>
                </a:solidFill>
                <a:latin typeface="楷体" panose="02010609060101010101" charset="-122"/>
                <a:ea typeface="楷体" panose="02010609060101010101" charset="-122"/>
                <a:cs typeface="楷体" panose="02010609060101010101" charset="-122"/>
              </a:rPr>
              <a:t>国家间关系的发展变化还受到国家综合实力和国际形势等的影响。</a:t>
            </a:r>
            <a:endParaRPr lang="zh-CN" altLang="en-US" sz="2400" b="1">
              <a:solidFill>
                <a:schemeClr val="tx1"/>
              </a:solidFill>
              <a:latin typeface="楷体" panose="02010609060101010101" charset="-122"/>
              <a:ea typeface="楷体" panose="02010609060101010101" charset="-122"/>
              <a:cs typeface="楷体" panose="02010609060101010101" charset="-122"/>
            </a:endParaRPr>
          </a:p>
          <a:p>
            <a:pPr fontAlgn="ctr">
              <a:lnSpc>
                <a:spcPct val="120000"/>
              </a:lnSpc>
            </a:pPr>
            <a:r>
              <a:rPr lang="en-US" altLang="zh-CN" sz="2400" b="1">
                <a:solidFill>
                  <a:schemeClr val="tx1"/>
                </a:solidFill>
                <a:latin typeface="Calibri" panose="020F0502020204030204" charset="0"/>
                <a:ea typeface="楷体" panose="02010609060101010101" charset="-122"/>
                <a:cs typeface="楷体" panose="02010609060101010101" charset="-122"/>
              </a:rPr>
              <a:t>③</a:t>
            </a:r>
            <a:r>
              <a:rPr lang="zh-CN" altLang="en-US" sz="2400" b="1">
                <a:solidFill>
                  <a:schemeClr val="tx1"/>
                </a:solidFill>
                <a:latin typeface="楷体" panose="02010609060101010101" charset="-122"/>
                <a:ea typeface="楷体" panose="02010609060101010101" charset="-122"/>
                <a:cs typeface="楷体" panose="02010609060101010101" charset="-122"/>
              </a:rPr>
              <a:t>国家间关系表现形式多种多样，既有敌对和战争，也有各种形式的友好往来。</a:t>
            </a:r>
            <a:endParaRPr lang="zh-CN" altLang="en-US" sz="2400" b="1">
              <a:solidFill>
                <a:schemeClr val="tx1"/>
              </a:solidFill>
              <a:latin typeface="楷体" panose="02010609060101010101" charset="-122"/>
              <a:ea typeface="楷体" panose="02010609060101010101" charset="-122"/>
              <a:cs typeface="楷体" panose="02010609060101010101" charset="-122"/>
            </a:endParaRPr>
          </a:p>
          <a:p>
            <a:pPr fontAlgn="ctr">
              <a:lnSpc>
                <a:spcPct val="120000"/>
              </a:lnSpc>
            </a:pPr>
            <a:r>
              <a:rPr lang="en-US" altLang="zh-CN" sz="2400" b="1">
                <a:solidFill>
                  <a:schemeClr val="tx1"/>
                </a:solidFill>
                <a:latin typeface="楷体" panose="02010609060101010101" charset="-122"/>
                <a:ea typeface="楷体" panose="02010609060101010101" charset="-122"/>
                <a:cs typeface="楷体" panose="02010609060101010101" charset="-122"/>
              </a:rPr>
              <a:t>④</a:t>
            </a:r>
            <a:r>
              <a:rPr lang="zh-CN" altLang="en-US" sz="2400" b="1">
                <a:solidFill>
                  <a:schemeClr val="tx1"/>
                </a:solidFill>
                <a:latin typeface="楷体" panose="02010609060101010101" charset="-122"/>
                <a:ea typeface="楷体" panose="02010609060101010101" charset="-122"/>
                <a:cs typeface="楷体" panose="02010609060101010101" charset="-122"/>
              </a:rPr>
              <a:t>国家间关系的演变还受制于各国的历史传统、意识形态、地缘政治以及国内政治势力的斗争等</a:t>
            </a:r>
            <a:r>
              <a:rPr lang="zh-CN" altLang="en-US" sz="2400" b="1">
                <a:solidFill>
                  <a:schemeClr val="tx1"/>
                </a:solidFill>
                <a:latin typeface="楷体" panose="02010609060101010101" charset="-122"/>
                <a:ea typeface="楷体" panose="02010609060101010101" charset="-122"/>
              </a:rPr>
              <a:t>。</a:t>
            </a:r>
            <a:endParaRPr lang="zh-CN" altLang="en-US" sz="2400" b="1">
              <a:solidFill>
                <a:schemeClr val="tx1"/>
              </a:solidFill>
              <a:latin typeface="楷体" panose="02010609060101010101" charset="-122"/>
              <a:ea typeface="楷体" panose="02010609060101010101" charset="-122"/>
            </a:endParaRPr>
          </a:p>
        </p:txBody>
      </p:sp>
      <p:sp>
        <p:nvSpPr>
          <p:cNvPr id="14" name="文本框 13"/>
          <p:cNvSpPr txBox="1"/>
          <p:nvPr/>
        </p:nvSpPr>
        <p:spPr>
          <a:xfrm>
            <a:off x="178435" y="961390"/>
            <a:ext cx="11895455" cy="2701925"/>
          </a:xfrm>
          <a:prstGeom prst="rect">
            <a:avLst/>
          </a:prstGeom>
          <a:noFill/>
          <a:ln w="9525">
            <a:noFill/>
          </a:ln>
        </p:spPr>
        <p:txBody>
          <a:bodyPr wrap="square" anchor="t" anchorCtr="0"/>
          <a:p>
            <a:pPr>
              <a:lnSpc>
                <a:spcPct val="120000"/>
              </a:lnSpc>
              <a:buClrTx/>
              <a:buFontTx/>
            </a:pPr>
            <a:r>
              <a:rPr lang="zh-CN" sz="2400" b="1">
                <a:solidFill>
                  <a:schemeClr val="tx1"/>
                </a:solidFill>
                <a:latin typeface="楷体" panose="02010609060101010101" charset="-122"/>
                <a:ea typeface="楷体" panose="02010609060101010101" charset="-122"/>
                <a:cs typeface="仿宋" panose="02010609060101010101" charset="-122"/>
                <a:sym typeface="微软雅黑" panose="020B0503020204020204" charset="-122"/>
              </a:rPr>
              <a:t>新中国外交取得巨大成就的原因</a:t>
            </a:r>
            <a:endParaRPr lang="zh-CN" sz="2400" b="1">
              <a:solidFill>
                <a:schemeClr val="tx1"/>
              </a:solidFill>
              <a:latin typeface="楷体" panose="02010609060101010101" charset="-122"/>
              <a:ea typeface="楷体" panose="02010609060101010101" charset="-122"/>
              <a:cs typeface="仿宋" panose="02010609060101010101" charset="-122"/>
              <a:sym typeface="微软雅黑" panose="020B0503020204020204" charset="-122"/>
            </a:endParaRPr>
          </a:p>
          <a:p>
            <a:pPr>
              <a:lnSpc>
                <a:spcPct val="120000"/>
              </a:lnSpc>
              <a:buClrTx/>
              <a:buFontTx/>
            </a:pPr>
            <a:r>
              <a:rPr lang="zh-CN" altLang="zh-CN" sz="2400" b="1">
                <a:solidFill>
                  <a:schemeClr val="tx1"/>
                </a:solidFill>
                <a:latin typeface="楷体" panose="02010609060101010101" charset="-122"/>
                <a:ea typeface="楷体" panose="02010609060101010101" charset="-122"/>
                <a:cs typeface="楷体" panose="02010609060101010101" charset="-122"/>
              </a:rPr>
              <a:t>(1)中国共产党的正确领导以及综合国力的增强。</a:t>
            </a:r>
            <a:endParaRPr lang="zh-CN" altLang="zh-CN" sz="2400" b="1">
              <a:solidFill>
                <a:schemeClr val="tx1"/>
              </a:solidFill>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a:solidFill>
                  <a:schemeClr val="tx1"/>
                </a:solidFill>
                <a:latin typeface="楷体" panose="02010609060101010101" charset="-122"/>
                <a:ea typeface="楷体" panose="02010609060101010101" charset="-122"/>
                <a:cs typeface="楷体" panose="02010609060101010101" charset="-122"/>
              </a:rPr>
              <a:t>(2)实事求是，与时俱进。准确把握国际关系的复杂多变和主要矛盾，制定出正确的外交方针和政策。</a:t>
            </a:r>
            <a:endParaRPr lang="zh-CN" altLang="zh-CN" sz="2400" b="1">
              <a:solidFill>
                <a:schemeClr val="tx1"/>
              </a:solidFill>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a:solidFill>
                  <a:schemeClr val="tx1"/>
                </a:solidFill>
                <a:latin typeface="楷体" panose="02010609060101010101" charset="-122"/>
                <a:ea typeface="楷体" panose="02010609060101010101" charset="-122"/>
                <a:cs typeface="楷体" panose="02010609060101010101" charset="-122"/>
              </a:rPr>
              <a:t>(3)超越意识形态处理国家间关系，奉行独立自主的和平外交政策。</a:t>
            </a:r>
            <a:endParaRPr lang="zh-CN" altLang="zh-CN" sz="2400" b="1">
              <a:solidFill>
                <a:schemeClr val="tx1"/>
              </a:solidFill>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a:solidFill>
                  <a:schemeClr val="tx1"/>
                </a:solidFill>
                <a:latin typeface="楷体" panose="02010609060101010101" charset="-122"/>
                <a:ea typeface="楷体" panose="02010609060101010101" charset="-122"/>
                <a:cs typeface="楷体" panose="02010609060101010101" charset="-122"/>
              </a:rPr>
              <a:t>(4)创造性地走上了符合本国国情的和平发展道路</a:t>
            </a:r>
            <a:endParaRPr lang="zh-CN" altLang="zh-CN" sz="2400" b="1">
              <a:solidFill>
                <a:schemeClr val="tx1"/>
              </a:solidFill>
              <a:latin typeface="楷体" panose="02010609060101010101" charset="-122"/>
              <a:ea typeface="楷体" panose="02010609060101010101" charset="-122"/>
              <a:cs typeface="楷体" panose="02010609060101010101" charset="-122"/>
            </a:endParaRPr>
          </a:p>
        </p:txBody>
      </p:sp>
      <p:sp>
        <p:nvSpPr>
          <p:cNvPr id="3" name="文本框 2"/>
          <p:cNvSpPr txBox="1"/>
          <p:nvPr>
            <p:custDataLst>
              <p:tags r:id="rId1"/>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178435" y="569595"/>
            <a:ext cx="10307320" cy="486410"/>
          </a:xfrm>
          <a:prstGeom prst="rect">
            <a:avLst/>
          </a:prstGeom>
          <a:noFill/>
          <a:ln w="12700" cmpd="sng">
            <a:noFill/>
            <a:prstDash val="solid"/>
          </a:ln>
        </p:spPr>
        <p:txBody>
          <a:bodyPr wrap="square" rtlCol="0">
            <a:spAutoFit/>
          </a:bodyPr>
          <a:p>
            <a:pPr>
              <a:lnSpc>
                <a:spcPts val="3080"/>
              </a:lnSpc>
            </a:pPr>
            <a:r>
              <a:rPr lang="en-US" sz="2400" b="1">
                <a:solidFill>
                  <a:schemeClr val="tx1"/>
                </a:solidFill>
                <a:effectLst/>
                <a:latin typeface="楷体" panose="02010609060101010101" charset="-122"/>
                <a:ea typeface="楷体" panose="02010609060101010101" charset="-122"/>
                <a:cs typeface="楷体" panose="02010609060101010101" charset="-122"/>
              </a:rPr>
              <a:t>2</a:t>
            </a:r>
            <a:r>
              <a:rPr lang="zh-CN" altLang="en-US" sz="2400" b="1">
                <a:solidFill>
                  <a:schemeClr val="tx1"/>
                </a:solidFill>
                <a:effectLst/>
                <a:latin typeface="楷体" panose="02010609060101010101" charset="-122"/>
                <a:ea typeface="楷体" panose="02010609060101010101" charset="-122"/>
                <a:cs typeface="楷体" panose="02010609060101010101" charset="-122"/>
              </a:rPr>
              <a:t>、</a:t>
            </a:r>
            <a:r>
              <a:rPr sz="2400" b="1">
                <a:solidFill>
                  <a:schemeClr val="tx1"/>
                </a:solidFill>
                <a:effectLst/>
                <a:latin typeface="楷体" panose="02010609060101010101" charset="-122"/>
                <a:ea typeface="楷体" panose="02010609060101010101" charset="-122"/>
                <a:cs typeface="楷体" panose="02010609060101010101" charset="-122"/>
              </a:rPr>
              <a:t>现代中国</a:t>
            </a:r>
            <a:r>
              <a:rPr lang="zh-CN" sz="2400" b="1">
                <a:solidFill>
                  <a:schemeClr val="tx1"/>
                </a:solidFill>
                <a:effectLst/>
                <a:latin typeface="楷体" panose="02010609060101010101" charset="-122"/>
                <a:ea typeface="楷体" panose="02010609060101010101" charset="-122"/>
                <a:cs typeface="楷体" panose="02010609060101010101" charset="-122"/>
              </a:rPr>
              <a:t>的</a:t>
            </a:r>
            <a:r>
              <a:rPr sz="2400" b="1">
                <a:solidFill>
                  <a:schemeClr val="tx1"/>
                </a:solidFill>
                <a:effectLst/>
                <a:latin typeface="楷体" panose="02010609060101010101" charset="-122"/>
                <a:ea typeface="楷体" panose="02010609060101010101" charset="-122"/>
                <a:cs typeface="楷体" panose="02010609060101010101" charset="-122"/>
              </a:rPr>
              <a:t>外交</a:t>
            </a:r>
            <a:r>
              <a:rPr lang="zh-CN" sz="2400" b="1">
                <a:solidFill>
                  <a:schemeClr val="tx1"/>
                </a:solidFill>
                <a:effectLst/>
                <a:latin typeface="楷体" panose="02010609060101010101" charset="-122"/>
                <a:ea typeface="楷体" panose="02010609060101010101" charset="-122"/>
                <a:cs typeface="楷体" panose="02010609060101010101" charset="-122"/>
              </a:rPr>
              <a:t>：</a:t>
            </a:r>
            <a:r>
              <a:rPr lang="zh-CN" altLang="en-US" sz="2400" b="1" dirty="0" smtClean="0">
                <a:solidFill>
                  <a:schemeClr val="tx1"/>
                </a:solidFill>
                <a:latin typeface="楷体" panose="02010609060101010101" charset="-122"/>
                <a:ea typeface="楷体" panose="02010609060101010101" charset="-122"/>
                <a:sym typeface="+mn-ea"/>
              </a:rPr>
              <a:t>独立自主的和平外交</a:t>
            </a:r>
            <a:endParaRPr lang="zh-CN" altLang="en-US" sz="2400" b="1" dirty="0" smtClean="0">
              <a:solidFill>
                <a:schemeClr val="tx1"/>
              </a:solidFill>
              <a:effectLst/>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animBg="1"/>
      <p:bldP spid="14" grpId="0" build="p"/>
      <p:bldP spid="1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p:nvPr>
            <p:custDataLst>
              <p:tags r:id="rId1"/>
            </p:custDataLst>
          </p:nvPr>
        </p:nvGraphicFramePr>
        <p:xfrm>
          <a:off x="67945" y="1197610"/>
          <a:ext cx="11997055" cy="5372735"/>
        </p:xfrm>
        <a:graphic>
          <a:graphicData uri="http://schemas.openxmlformats.org/drawingml/2006/table">
            <a:tbl>
              <a:tblPr firstRow="1" bandRow="1">
                <a:tableStyleId>{5940675A-B579-460E-94D1-54222C63F5DA}</a:tableStyleId>
              </a:tblPr>
              <a:tblGrid>
                <a:gridCol w="738505"/>
                <a:gridCol w="1299210"/>
                <a:gridCol w="1482725"/>
                <a:gridCol w="8476615"/>
              </a:tblGrid>
              <a:tr h="597535">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 </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特征</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时间</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表现</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62735">
                <a:tc rowSpan="3">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中美关系</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对抗</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楷体" panose="02010609060101010101" charset="-122"/>
                        </a:rPr>
                        <a:t>新中国成立到20世纪60年代末</a:t>
                      </a:r>
                      <a:endParaRPr lang="en-US"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chemeClr val="accent2"/>
                          </a:solidFill>
                          <a:latin typeface="楷体" panose="02010609060101010101" charset="-122"/>
                          <a:ea typeface="楷体" panose="02010609060101010101" charset="-122"/>
                          <a:cs typeface="楷体" panose="02010609060101010101" charset="-122"/>
                        </a:rPr>
                        <a:t>①</a:t>
                      </a:r>
                      <a:r>
                        <a:rPr lang="en-US" sz="2400" b="1">
                          <a:solidFill>
                            <a:schemeClr val="accent2"/>
                          </a:solidFill>
                          <a:latin typeface="楷体" panose="02010609060101010101" charset="-122"/>
                          <a:ea typeface="楷体" panose="02010609060101010101" charset="-122"/>
                          <a:cs typeface="楷体" panose="02010609060101010101" charset="-122"/>
                          <a:sym typeface="+mn-ea"/>
                        </a:rPr>
                        <a:t>第二次世界大战后，美国推行“扶蒋反共”；</a:t>
                      </a:r>
                      <a:r>
                        <a:rPr lang="en-US" sz="2400" b="1">
                          <a:solidFill>
                            <a:schemeClr val="accent2"/>
                          </a:solidFill>
                          <a:latin typeface="楷体" panose="02010609060101010101" charset="-122"/>
                          <a:ea typeface="楷体" panose="02010609060101010101" charset="-122"/>
                          <a:cs typeface="楷体" panose="02010609060101010101" charset="-122"/>
                          <a:sym typeface="+mn-ea"/>
                        </a:rPr>
                        <a:t>②</a:t>
                      </a:r>
                      <a:r>
                        <a:rPr lang="en-US" sz="2400" b="1">
                          <a:solidFill>
                            <a:schemeClr val="accent2"/>
                          </a:solidFill>
                          <a:latin typeface="楷体" panose="02010609060101010101" charset="-122"/>
                          <a:ea typeface="楷体" panose="02010609060101010101" charset="-122"/>
                          <a:cs typeface="楷体" panose="02010609060101010101" charset="-122"/>
                          <a:sym typeface="+mn-ea"/>
                        </a:rPr>
                        <a:t>新中国成立后，</a:t>
                      </a:r>
                      <a:r>
                        <a:rPr lang="en-US" sz="2400" b="1">
                          <a:solidFill>
                            <a:schemeClr val="accent2"/>
                          </a:solidFill>
                          <a:latin typeface="楷体" panose="02010609060101010101" charset="-122"/>
                          <a:ea typeface="楷体" panose="02010609060101010101" charset="-122"/>
                          <a:cs typeface="楷体" panose="02010609060101010101" charset="-122"/>
                        </a:rPr>
                        <a:t>中美在</a:t>
                      </a:r>
                      <a:r>
                        <a:rPr lang="en-US" sz="2400" b="1">
                          <a:solidFill>
                            <a:srgbClr val="FF0000"/>
                          </a:solidFill>
                          <a:latin typeface="楷体" panose="02010609060101010101" charset="-122"/>
                          <a:ea typeface="楷体" panose="02010609060101010101" charset="-122"/>
                          <a:cs typeface="楷体" panose="02010609060101010101" charset="-122"/>
                        </a:rPr>
                        <a:t>意识形态和国家利益</a:t>
                      </a:r>
                      <a:r>
                        <a:rPr lang="en-US" sz="2400" b="1">
                          <a:solidFill>
                            <a:schemeClr val="accent2"/>
                          </a:solidFill>
                          <a:latin typeface="楷体" panose="02010609060101010101" charset="-122"/>
                          <a:ea typeface="楷体" panose="02010609060101010101" charset="-122"/>
                          <a:cs typeface="楷体" panose="02010609060101010101" charset="-122"/>
                        </a:rPr>
                        <a:t>上的矛盾和冲突</a:t>
                      </a:r>
                      <a:r>
                        <a:rPr lang="zh-CN" sz="2400" b="1">
                          <a:solidFill>
                            <a:schemeClr val="accent2"/>
                          </a:solidFill>
                          <a:latin typeface="楷体" panose="02010609060101010101" charset="-122"/>
                          <a:ea typeface="楷体" panose="02010609060101010101" charset="-122"/>
                          <a:cs typeface="楷体" panose="02010609060101010101" charset="-122"/>
                        </a:rPr>
                        <a:t>，美国</a:t>
                      </a:r>
                      <a:r>
                        <a:rPr lang="en-US" sz="2400" b="1">
                          <a:solidFill>
                            <a:schemeClr val="accent2"/>
                          </a:solidFill>
                          <a:latin typeface="楷体" panose="02010609060101010101" charset="-122"/>
                          <a:ea typeface="楷体" panose="02010609060101010101" charset="-122"/>
                          <a:cs typeface="楷体" panose="02010609060101010101" charset="-122"/>
                        </a:rPr>
                        <a:t>推行</a:t>
                      </a:r>
                      <a:r>
                        <a:rPr lang="zh-CN" altLang="en-US" sz="2400" b="1">
                          <a:solidFill>
                            <a:schemeClr val="accent2"/>
                          </a:solidFill>
                          <a:latin typeface="楷体" panose="02010609060101010101" charset="-122"/>
                          <a:ea typeface="楷体" panose="02010609060101010101" charset="-122"/>
                          <a:cs typeface="楷体" panose="02010609060101010101" charset="-122"/>
                        </a:rPr>
                        <a:t>敌视、</a:t>
                      </a:r>
                      <a:r>
                        <a:rPr lang="en-US" sz="2400" b="1">
                          <a:solidFill>
                            <a:schemeClr val="accent2"/>
                          </a:solidFill>
                          <a:latin typeface="楷体" panose="02010609060101010101" charset="-122"/>
                          <a:ea typeface="楷体" panose="02010609060101010101" charset="-122"/>
                          <a:cs typeface="楷体" panose="02010609060101010101" charset="-122"/>
                        </a:rPr>
                        <a:t>孤立中国的政策</a:t>
                      </a:r>
                      <a:r>
                        <a:rPr lang="zh-CN" altLang="en-US" sz="2400" b="1">
                          <a:solidFill>
                            <a:schemeClr val="accent2"/>
                          </a:solidFill>
                          <a:latin typeface="楷体" panose="02010609060101010101" charset="-122"/>
                          <a:ea typeface="楷体" panose="02010609060101010101" charset="-122"/>
                          <a:cs typeface="楷体" panose="02010609060101010101" charset="-122"/>
                        </a:rPr>
                        <a:t>（侵越战争）；</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3639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2400" b="1">
                          <a:solidFill>
                            <a:schemeClr val="accent2"/>
                          </a:solidFill>
                          <a:latin typeface="楷体" panose="02010609060101010101" charset="-122"/>
                          <a:ea typeface="楷体" panose="02010609060101010101" charset="-122"/>
                          <a:cs typeface="楷体" panose="02010609060101010101" charset="-122"/>
                        </a:rPr>
                        <a:t> 走向缓和，正常化</a:t>
                      </a:r>
                      <a:endParaRPr lang="en-US"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楷体" panose="02010609060101010101" charset="-122"/>
                        </a:rPr>
                        <a:t>20世纪70年代到80年代</a:t>
                      </a:r>
                      <a:endParaRPr lang="en-US"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400" b="1">
                          <a:solidFill>
                            <a:srgbClr val="FF0000"/>
                          </a:solidFill>
                          <a:latin typeface="楷体" panose="02010609060101010101" charset="-122"/>
                          <a:ea typeface="楷体" panose="02010609060101010101" charset="-122"/>
                          <a:cs typeface="宋体" panose="02010600030101010101" pitchFamily="2" charset="-122"/>
                        </a:rPr>
                        <a:t>国家利益</a:t>
                      </a:r>
                      <a:r>
                        <a:rPr lang="zh-CN" altLang="en-US" sz="2400" b="1">
                          <a:solidFill>
                            <a:schemeClr val="accent2"/>
                          </a:solidFill>
                          <a:latin typeface="楷体" panose="02010609060101010101" charset="-122"/>
                          <a:ea typeface="楷体" panose="02010609060101010101" charset="-122"/>
                          <a:cs typeface="宋体" panose="02010600030101010101" pitchFamily="2" charset="-122"/>
                        </a:rPr>
                        <a:t>：</a:t>
                      </a:r>
                      <a:r>
                        <a:rPr lang="en-US" sz="2400" b="1">
                          <a:solidFill>
                            <a:schemeClr val="accent2"/>
                          </a:solidFill>
                          <a:latin typeface="楷体" panose="02010609060101010101" charset="-122"/>
                          <a:ea typeface="楷体" panose="02010609060101010101" charset="-122"/>
                          <a:cs typeface="宋体" panose="02010600030101010101" pitchFamily="2" charset="-122"/>
                        </a:rPr>
                        <a:t>①</a:t>
                      </a:r>
                      <a:r>
                        <a:rPr lang="en-US" sz="2400" b="1">
                          <a:solidFill>
                            <a:schemeClr val="accent2"/>
                          </a:solidFill>
                          <a:latin typeface="楷体" panose="02010609060101010101" charset="-122"/>
                          <a:ea typeface="楷体" panose="02010609060101010101" charset="-122"/>
                          <a:cs typeface="Times New Roman" panose="02020603050405020304" charset="0"/>
                        </a:rPr>
                        <a:t>美国方面：美国孤立中国政策失败；在美苏争霸中美国处于守势；美国深陷越南战争的泥潭。</a:t>
                      </a:r>
                      <a:r>
                        <a:rPr lang="zh-CN" altLang="en-US" sz="2400" b="1">
                          <a:solidFill>
                            <a:schemeClr val="accent2"/>
                          </a:solidFill>
                          <a:latin typeface="楷体" panose="02010609060101010101" charset="-122"/>
                          <a:ea typeface="楷体" panose="02010609060101010101" charset="-122"/>
                          <a:cs typeface="Times New Roman" panose="02020603050405020304" charset="0"/>
                        </a:rPr>
                        <a:t>经济</a:t>
                      </a:r>
                      <a:r>
                        <a:rPr lang="en-US" altLang="zh-CN" sz="2400" b="1">
                          <a:solidFill>
                            <a:schemeClr val="accent2"/>
                          </a:solidFill>
                          <a:latin typeface="楷体" panose="02010609060101010101" charset="-122"/>
                          <a:ea typeface="楷体" panose="02010609060101010101" charset="-122"/>
                          <a:cs typeface="Times New Roman" panose="02020603050405020304" charset="0"/>
                        </a:rPr>
                        <a:t>“</a:t>
                      </a:r>
                      <a:r>
                        <a:rPr lang="zh-CN" altLang="en-US" sz="2400" b="1">
                          <a:solidFill>
                            <a:schemeClr val="accent2"/>
                          </a:solidFill>
                          <a:latin typeface="楷体" panose="02010609060101010101" charset="-122"/>
                          <a:ea typeface="楷体" panose="02010609060101010101" charset="-122"/>
                          <a:cs typeface="Times New Roman" panose="02020603050405020304" charset="0"/>
                        </a:rPr>
                        <a:t>滞涨</a:t>
                      </a:r>
                      <a:r>
                        <a:rPr lang="en-US" altLang="zh-CN" sz="2400" b="1">
                          <a:solidFill>
                            <a:schemeClr val="accent2"/>
                          </a:solidFill>
                          <a:latin typeface="楷体" panose="02010609060101010101" charset="-122"/>
                          <a:ea typeface="楷体" panose="02010609060101010101" charset="-122"/>
                          <a:cs typeface="Times New Roman" panose="02020603050405020304" charset="0"/>
                        </a:rPr>
                        <a:t>”</a:t>
                      </a:r>
                      <a:r>
                        <a:rPr lang="zh-CN" altLang="en-US" sz="2400" b="1">
                          <a:solidFill>
                            <a:schemeClr val="accent2"/>
                          </a:solidFill>
                          <a:latin typeface="楷体" panose="02010609060101010101" charset="-122"/>
                          <a:ea typeface="楷体" panose="02010609060101010101" charset="-122"/>
                          <a:cs typeface="Times New Roman" panose="02020603050405020304" charset="0"/>
                        </a:rPr>
                        <a:t>（多极化趋势）</a:t>
                      </a:r>
                      <a:r>
                        <a:rPr lang="en-US" sz="2400" b="1">
                          <a:solidFill>
                            <a:schemeClr val="accent2"/>
                          </a:solidFill>
                          <a:latin typeface="楷体" panose="02010609060101010101" charset="-122"/>
                          <a:ea typeface="楷体" panose="02010609060101010101" charset="-122"/>
                          <a:cs typeface="宋体" panose="02010600030101010101" pitchFamily="2" charset="-122"/>
                        </a:rPr>
                        <a:t>②</a:t>
                      </a:r>
                      <a:r>
                        <a:rPr lang="en-US" sz="2400" b="1">
                          <a:solidFill>
                            <a:schemeClr val="accent2"/>
                          </a:solidFill>
                          <a:latin typeface="楷体" panose="02010609060101010101" charset="-122"/>
                          <a:ea typeface="楷体" panose="02010609060101010101" charset="-122"/>
                          <a:cs typeface="Times New Roman" panose="02020603050405020304" charset="0"/>
                        </a:rPr>
                        <a:t>中国方面：中国国际地位提高；面临来自苏联的威胁；和平解决台湾问题的需要</a:t>
                      </a:r>
                      <a:r>
                        <a:rPr lang="zh-CN" altLang="en-US" sz="2400" b="1">
                          <a:solidFill>
                            <a:schemeClr val="accent2"/>
                          </a:solidFill>
                          <a:latin typeface="楷体" panose="02010609060101010101" charset="-122"/>
                          <a:ea typeface="楷体" panose="02010609060101010101" charset="-122"/>
                          <a:cs typeface="Times New Roman" panose="02020603050405020304" charset="0"/>
                        </a:rPr>
                        <a:t>；</a:t>
                      </a:r>
                      <a:endParaRPr lang="zh-CN"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7607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2400" b="1">
                          <a:solidFill>
                            <a:schemeClr val="accent2"/>
                          </a:solidFill>
                          <a:latin typeface="楷体" panose="02010609060101010101" charset="-122"/>
                          <a:ea typeface="楷体" panose="02010609060101010101" charset="-122"/>
                          <a:cs typeface="楷体" panose="02010609060101010101" charset="-122"/>
                        </a:rPr>
                        <a:t> 时而紧张、时而缓和</a:t>
                      </a:r>
                      <a:endParaRPr lang="en-US"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楷体" panose="02010609060101010101" charset="-122"/>
                        </a:rPr>
                        <a:t>20世纪90年代以来</a:t>
                      </a:r>
                      <a:endParaRPr lang="en-US"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chemeClr val="accent2"/>
                          </a:solidFill>
                          <a:latin typeface="楷体" panose="02010609060101010101" charset="-122"/>
                          <a:ea typeface="楷体" panose="02010609060101010101" charset="-122"/>
                          <a:cs typeface="宋体" panose="02010600030101010101" pitchFamily="2" charset="-122"/>
                        </a:rPr>
                        <a:t>①</a:t>
                      </a:r>
                      <a:r>
                        <a:rPr lang="en-US" sz="2400" b="1">
                          <a:solidFill>
                            <a:schemeClr val="accent2"/>
                          </a:solidFill>
                          <a:latin typeface="楷体" panose="02010609060101010101" charset="-122"/>
                          <a:ea typeface="楷体" panose="02010609060101010101" charset="-122"/>
                          <a:cs typeface="Times New Roman" panose="02020603050405020304" charset="0"/>
                        </a:rPr>
                        <a:t>中美之间存在</a:t>
                      </a:r>
                      <a:r>
                        <a:rPr lang="en-US" sz="2400" b="1">
                          <a:solidFill>
                            <a:srgbClr val="FF0000"/>
                          </a:solidFill>
                          <a:latin typeface="楷体" panose="02010609060101010101" charset="-122"/>
                          <a:ea typeface="楷体" panose="02010609060101010101" charset="-122"/>
                          <a:cs typeface="Times New Roman" panose="02020603050405020304" charset="0"/>
                        </a:rPr>
                        <a:t>利益冲突</a:t>
                      </a:r>
                      <a:r>
                        <a:rPr lang="zh-CN" altLang="en-US" sz="2400" b="1">
                          <a:solidFill>
                            <a:schemeClr val="accent2"/>
                          </a:solidFill>
                          <a:latin typeface="楷体" panose="02010609060101010101" charset="-122"/>
                          <a:ea typeface="楷体" panose="02010609060101010101" charset="-122"/>
                          <a:cs typeface="Times New Roman" panose="02020603050405020304" charset="0"/>
                        </a:rPr>
                        <a:t>（社会制度、台湾问题、霸权主义）</a:t>
                      </a:r>
                      <a:r>
                        <a:rPr lang="en-US" sz="2400" b="1">
                          <a:solidFill>
                            <a:schemeClr val="accent2"/>
                          </a:solidFill>
                          <a:latin typeface="楷体" panose="02010609060101010101" charset="-122"/>
                          <a:ea typeface="楷体" panose="02010609060101010101" charset="-122"/>
                          <a:cs typeface="Times New Roman" panose="02020603050405020304" charset="0"/>
                        </a:rPr>
                        <a:t>。</a:t>
                      </a:r>
                      <a:r>
                        <a:rPr lang="en-US" sz="2400" b="1">
                          <a:solidFill>
                            <a:schemeClr val="accent2"/>
                          </a:solidFill>
                          <a:latin typeface="楷体" panose="02010609060101010101" charset="-122"/>
                          <a:ea typeface="楷体" panose="02010609060101010101" charset="-122"/>
                          <a:cs typeface="宋体" panose="02010600030101010101" pitchFamily="2" charset="-122"/>
                        </a:rPr>
                        <a:t>②</a:t>
                      </a:r>
                      <a:r>
                        <a:rPr lang="en-US" sz="2400" b="1">
                          <a:solidFill>
                            <a:schemeClr val="accent2"/>
                          </a:solidFill>
                          <a:latin typeface="楷体" panose="02010609060101010101" charset="-122"/>
                          <a:ea typeface="楷体" panose="02010609060101010101" charset="-122"/>
                          <a:cs typeface="Times New Roman" panose="02020603050405020304" charset="0"/>
                        </a:rPr>
                        <a:t>中美之间也存在着共同的政治经济利益</a:t>
                      </a:r>
                      <a:r>
                        <a:rPr lang="en-US" sz="2400" b="1">
                          <a:solidFill>
                            <a:schemeClr val="accent2"/>
                          </a:solidFill>
                          <a:latin typeface="楷体" panose="02010609060101010101" charset="-122"/>
                          <a:ea typeface="楷体" panose="02010609060101010101" charset="-122"/>
                          <a:cs typeface="宋体" panose="02010600030101010101" pitchFamily="2" charset="-122"/>
                        </a:rPr>
                        <a:t>，</a:t>
                      </a:r>
                      <a:r>
                        <a:rPr lang="en-US" sz="2400" b="1">
                          <a:solidFill>
                            <a:schemeClr val="accent2"/>
                          </a:solidFill>
                          <a:latin typeface="楷体" panose="02010609060101010101" charset="-122"/>
                          <a:ea typeface="楷体" panose="02010609060101010101" charset="-122"/>
                          <a:cs typeface="Times New Roman" panose="02020603050405020304" charset="0"/>
                        </a:rPr>
                        <a:t>中美都是联合国安理会常任理事国</a:t>
                      </a:r>
                      <a:r>
                        <a:rPr lang="en-US" sz="2400" b="1">
                          <a:solidFill>
                            <a:schemeClr val="accent2"/>
                          </a:solidFill>
                          <a:latin typeface="楷体" panose="02010609060101010101" charset="-122"/>
                          <a:ea typeface="楷体" panose="02010609060101010101" charset="-122"/>
                          <a:cs typeface="宋体" panose="02010600030101010101" pitchFamily="2" charset="-122"/>
                        </a:rPr>
                        <a:t>，</a:t>
                      </a:r>
                      <a:r>
                        <a:rPr lang="en-US" sz="2400" b="1">
                          <a:solidFill>
                            <a:schemeClr val="accent2"/>
                          </a:solidFill>
                          <a:latin typeface="楷体" panose="02010609060101010101" charset="-122"/>
                          <a:ea typeface="楷体" panose="02010609060101010101" charset="-122"/>
                          <a:cs typeface="Times New Roman" panose="02020603050405020304" charset="0"/>
                        </a:rPr>
                        <a:t>对世界和平与发展都负有重大责任</a:t>
                      </a:r>
                      <a:r>
                        <a:rPr lang="zh-CN" altLang="en-US" sz="2400" b="1">
                          <a:solidFill>
                            <a:schemeClr val="accent2"/>
                          </a:solidFill>
                          <a:latin typeface="楷体" panose="02010609060101010101" charset="-122"/>
                          <a:ea typeface="楷体" panose="02010609060101010101" charset="-122"/>
                          <a:cs typeface="Times New Roman" panose="02020603050405020304" charset="0"/>
                        </a:rPr>
                        <a:t>。</a:t>
                      </a:r>
                      <a:endParaRPr lang="zh-CN"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67945" y="590550"/>
            <a:ext cx="7967980" cy="481965"/>
          </a:xfrm>
          <a:prstGeom prst="rect">
            <a:avLst/>
          </a:prstGeom>
          <a:noFill/>
        </p:spPr>
        <p:txBody>
          <a:bodyPr wrap="square" rtlCol="0" anchor="t">
            <a:noAutofit/>
          </a:bodyPr>
          <a:p>
            <a:r>
              <a:rPr lang="zh-CN" altLang="en-US" sz="2400" b="1">
                <a:effectLst/>
                <a:latin typeface="楷体" panose="02010609060101010101" charset="-122"/>
                <a:ea typeface="楷体" panose="02010609060101010101" charset="-122"/>
                <a:cs typeface="楷体" panose="02010609060101010101" charset="-122"/>
                <a:sym typeface="+mn-ea"/>
              </a:rPr>
              <a:t>【深化拓展】</a:t>
            </a:r>
            <a:r>
              <a:rPr lang="zh-CN" altLang="zh-CN" sz="2400" b="1">
                <a:latin typeface="楷体" panose="02010609060101010101" charset="-122"/>
                <a:ea typeface="楷体" panose="02010609060101010101" charset="-122"/>
                <a:sym typeface="+mn-ea"/>
              </a:rPr>
              <a:t>新中国成立后的中美关系的发展历程</a:t>
            </a:r>
            <a:endParaRPr lang="zh-CN" altLang="en-US" sz="2400" b="1">
              <a:latin typeface="楷体" panose="02010609060101010101" charset="-122"/>
              <a:ea typeface="楷体" panose="02010609060101010101" charset="-122"/>
            </a:endParaRPr>
          </a:p>
          <a:p>
            <a:endParaRPr lang="zh-CN" altLang="en-US" sz="2400" b="1">
              <a:effectLst/>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2"/>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88900" y="520700"/>
            <a:ext cx="8724265" cy="481965"/>
          </a:xfrm>
          <a:prstGeom prst="rect">
            <a:avLst/>
          </a:prstGeom>
          <a:noFill/>
        </p:spPr>
        <p:txBody>
          <a:bodyPr wrap="square" rtlCol="0" anchor="t">
            <a:noAutofit/>
          </a:bodyPr>
          <a:p>
            <a:r>
              <a:rPr lang="zh-CN" altLang="en-US" sz="2400" b="1">
                <a:effectLst/>
                <a:latin typeface="楷体" panose="02010609060101010101" charset="-122"/>
                <a:ea typeface="楷体" panose="02010609060101010101" charset="-122"/>
                <a:cs typeface="楷体" panose="02010609060101010101" charset="-122"/>
                <a:sym typeface="+mn-ea"/>
              </a:rPr>
              <a:t>【深化拓展】</a:t>
            </a:r>
            <a:r>
              <a:rPr lang="zh-CN" altLang="zh-CN" sz="2400" b="1">
                <a:latin typeface="楷体" panose="02010609060101010101" charset="-122"/>
                <a:ea typeface="楷体" panose="02010609060101010101" charset="-122"/>
                <a:sym typeface="+mn-ea"/>
              </a:rPr>
              <a:t>新中国成立后的</a:t>
            </a:r>
            <a:r>
              <a:rPr lang="zh-CN" altLang="zh-CN" sz="2400" b="1">
                <a:latin typeface="楷体" panose="02010609060101010101" charset="-122"/>
                <a:ea typeface="楷体" panose="02010609060101010101" charset="-122"/>
                <a:cs typeface="楷体" panose="02010609060101010101" charset="-122"/>
                <a:sym typeface="+mn-ea"/>
              </a:rPr>
              <a:t>中苏</a:t>
            </a:r>
            <a:r>
              <a:rPr lang="en-US" altLang="zh-CN" sz="2400" b="1">
                <a:latin typeface="楷体" panose="02010609060101010101" charset="-122"/>
                <a:ea typeface="楷体" panose="02010609060101010101" charset="-122"/>
                <a:cs typeface="楷体" panose="02010609060101010101" charset="-122"/>
                <a:sym typeface="+mn-ea"/>
              </a:rPr>
              <a:t>(</a:t>
            </a:r>
            <a:r>
              <a:rPr lang="zh-CN" altLang="zh-CN" sz="2400" b="1">
                <a:latin typeface="楷体" panose="02010609060101010101" charset="-122"/>
                <a:ea typeface="楷体" panose="02010609060101010101" charset="-122"/>
                <a:cs typeface="楷体" panose="02010609060101010101" charset="-122"/>
                <a:sym typeface="+mn-ea"/>
              </a:rPr>
              <a:t>俄</a:t>
            </a:r>
            <a:r>
              <a:rPr lang="en-US" altLang="zh-CN" sz="2400" b="1">
                <a:latin typeface="楷体" panose="02010609060101010101" charset="-122"/>
                <a:ea typeface="楷体" panose="02010609060101010101" charset="-122"/>
                <a:cs typeface="楷体" panose="02010609060101010101" charset="-122"/>
                <a:sym typeface="+mn-ea"/>
              </a:rPr>
              <a:t>)</a:t>
            </a:r>
            <a:r>
              <a:rPr lang="zh-CN" altLang="zh-CN" sz="2400" b="1">
                <a:latin typeface="楷体" panose="02010609060101010101" charset="-122"/>
                <a:ea typeface="楷体" panose="02010609060101010101" charset="-122"/>
                <a:cs typeface="楷体" panose="02010609060101010101" charset="-122"/>
                <a:sym typeface="+mn-ea"/>
              </a:rPr>
              <a:t>的发展历程</a:t>
            </a:r>
            <a:endParaRPr lang="zh-CN" altLang="en-US" sz="2400" b="1">
              <a:latin typeface="楷体" panose="02010609060101010101" charset="-122"/>
              <a:ea typeface="楷体" panose="02010609060101010101" charset="-122"/>
              <a:cs typeface="楷体" panose="02010609060101010101" charset="-122"/>
            </a:endParaRPr>
          </a:p>
          <a:p>
            <a:endParaRPr lang="zh-CN" altLang="en-US" sz="2400" b="1">
              <a:effectLst/>
              <a:latin typeface="楷体" panose="02010609060101010101" charset="-122"/>
              <a:ea typeface="楷体" panose="02010609060101010101" charset="-122"/>
              <a:cs typeface="楷体" panose="02010609060101010101" charset="-122"/>
              <a:sym typeface="+mn-ea"/>
            </a:endParaRPr>
          </a:p>
        </p:txBody>
      </p:sp>
      <p:graphicFrame>
        <p:nvGraphicFramePr>
          <p:cNvPr id="4" name="表格 3"/>
          <p:cNvGraphicFramePr/>
          <p:nvPr>
            <p:custDataLst>
              <p:tags r:id="rId1"/>
            </p:custDataLst>
          </p:nvPr>
        </p:nvGraphicFramePr>
        <p:xfrm>
          <a:off x="88900" y="1600200"/>
          <a:ext cx="12103100" cy="5150485"/>
        </p:xfrm>
        <a:graphic>
          <a:graphicData uri="http://schemas.openxmlformats.org/drawingml/2006/table">
            <a:tbl>
              <a:tblPr firstRow="1" bandRow="1">
                <a:tableStyleId>{5940675A-B579-460E-94D1-54222C63F5DA}</a:tableStyleId>
              </a:tblPr>
              <a:tblGrid>
                <a:gridCol w="866775"/>
                <a:gridCol w="751840"/>
                <a:gridCol w="1673860"/>
                <a:gridCol w="8810625"/>
              </a:tblGrid>
              <a:tr h="1837055">
                <a:tc rowSpan="3">
                  <a:txBody>
                    <a:bodyPr/>
                    <a:p>
                      <a:pPr indent="0" algn="ctr">
                        <a:buNone/>
                      </a:pPr>
                      <a:r>
                        <a:rPr lang="en-US" sz="2400" b="1">
                          <a:solidFill>
                            <a:schemeClr val="accent2"/>
                          </a:solidFill>
                          <a:latin typeface="楷体" panose="02010609060101010101" charset="-122"/>
                          <a:ea typeface="楷体" panose="02010609060101010101" charset="-122"/>
                          <a:cs typeface="楷体" panose="02010609060101010101" charset="-122"/>
                        </a:rPr>
                        <a:t>中苏(俄)关系</a:t>
                      </a:r>
                      <a:endParaRPr lang="en-US" sz="2400" b="1">
                        <a:solidFill>
                          <a:schemeClr val="accent2"/>
                        </a:solidFill>
                        <a:latin typeface="楷体" panose="02010609060101010101" charset="-122"/>
                        <a:ea typeface="楷体" panose="02010609060101010101" charset="-122"/>
                        <a:cs typeface="楷体" panose="02010609060101010101" charset="-122"/>
                      </a:endParaRPr>
                    </a:p>
                    <a:p>
                      <a:pPr indent="0" algn="ctr">
                        <a:buNone/>
                      </a:pPr>
                      <a:r>
                        <a:rPr lang="en-US" altLang="zh-CN" sz="2400" b="1">
                          <a:solidFill>
                            <a:schemeClr val="accent2"/>
                          </a:solidFill>
                          <a:latin typeface="楷体" panose="02010609060101010101" charset="-122"/>
                          <a:ea typeface="楷体" panose="02010609060101010101" charset="-122"/>
                          <a:cs typeface="楷体" panose="02010609060101010101" charset="-122"/>
                        </a:rPr>
                        <a:t> </a:t>
                      </a:r>
                      <a:endParaRPr lang="en-US" altLang="zh-CN" sz="2400" b="1">
                        <a:solidFill>
                          <a:schemeClr val="accent2"/>
                        </a:solidFill>
                        <a:latin typeface="楷体" panose="02010609060101010101" charset="-122"/>
                        <a:ea typeface="楷体" panose="02010609060101010101" charset="-122"/>
                        <a:cs typeface="楷体" panose="02010609060101010101" charset="-122"/>
                      </a:endParaRPr>
                    </a:p>
                    <a:p>
                      <a:pPr indent="0" algn="ctr">
                        <a:buNone/>
                      </a:pPr>
                      <a:r>
                        <a:rPr lang="en-US" altLang="zh-CN" sz="2400" b="1">
                          <a:solidFill>
                            <a:schemeClr val="accent2"/>
                          </a:solidFill>
                          <a:latin typeface="楷体" panose="02010609060101010101" charset="-122"/>
                          <a:ea typeface="楷体" panose="02010609060101010101" charset="-122"/>
                          <a:cs typeface="楷体" panose="02010609060101010101" charset="-122"/>
                        </a:rPr>
                        <a:t> </a:t>
                      </a:r>
                      <a:endParaRPr lang="en-US" altLang="zh-CN"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友好合作</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楷体" panose="02010609060101010101" charset="-122"/>
                        </a:rPr>
                        <a:t>从新中国成立初到20世纪50年代末</a:t>
                      </a:r>
                      <a:endParaRPr lang="en-US"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chemeClr val="accent2"/>
                          </a:solidFill>
                          <a:latin typeface="楷体" panose="02010609060101010101" charset="-122"/>
                          <a:ea typeface="楷体" panose="02010609060101010101" charset="-122"/>
                          <a:cs typeface="楷体" panose="02010609060101010101" charset="-122"/>
                        </a:rPr>
                        <a:t>①</a:t>
                      </a:r>
                      <a:r>
                        <a:rPr lang="zh-CN" altLang="en-US" sz="2400" b="1">
                          <a:solidFill>
                            <a:schemeClr val="accent2"/>
                          </a:solidFill>
                          <a:latin typeface="楷体" panose="02010609060101010101" charset="-122"/>
                          <a:ea typeface="楷体" panose="02010609060101010101" charset="-122"/>
                          <a:cs typeface="楷体" panose="02010609060101010101" charset="-122"/>
                        </a:rPr>
                        <a:t>苏联：</a:t>
                      </a:r>
                      <a:r>
                        <a:rPr lang="en-US" sz="2400" b="1">
                          <a:solidFill>
                            <a:schemeClr val="accent2"/>
                          </a:solidFill>
                          <a:latin typeface="楷体" panose="02010609060101010101" charset="-122"/>
                          <a:ea typeface="楷体" panose="02010609060101010101" charset="-122"/>
                          <a:cs typeface="楷体" panose="02010609060101010101" charset="-122"/>
                        </a:rPr>
                        <a:t>新中国成立后，第一个和中国建交。1950年，签订《中苏友好同盟互助条约》，给予中国大量的经济、技术上的援助②中国</a:t>
                      </a:r>
                      <a:r>
                        <a:rPr lang="zh-CN" altLang="en-US" sz="2400" b="1">
                          <a:solidFill>
                            <a:schemeClr val="accent2"/>
                          </a:solidFill>
                          <a:latin typeface="楷体" panose="02010609060101010101" charset="-122"/>
                          <a:ea typeface="楷体" panose="02010609060101010101" charset="-122"/>
                          <a:cs typeface="楷体" panose="02010609060101010101" charset="-122"/>
                        </a:rPr>
                        <a:t>：</a:t>
                      </a:r>
                      <a:r>
                        <a:rPr lang="en-US" sz="2400" b="1">
                          <a:solidFill>
                            <a:schemeClr val="accent2"/>
                          </a:solidFill>
                          <a:latin typeface="楷体" panose="02010609060101010101" charset="-122"/>
                          <a:ea typeface="楷体" panose="02010609060101010101" charset="-122"/>
                          <a:cs typeface="楷体" panose="02010609060101010101" charset="-122"/>
                        </a:rPr>
                        <a:t>采取“一边倒”的外交政策。在国际事务中，坚定地站在了以苏联为首的社会主义阵营一边；在社会主义建设中</a:t>
                      </a:r>
                      <a:r>
                        <a:rPr lang="zh-CN" altLang="en-US" sz="2400" b="1">
                          <a:solidFill>
                            <a:schemeClr val="accent2"/>
                          </a:solidFill>
                          <a:latin typeface="楷体" panose="02010609060101010101" charset="-122"/>
                          <a:ea typeface="楷体" panose="02010609060101010101" charset="-122"/>
                          <a:cs typeface="楷体" panose="02010609060101010101" charset="-122"/>
                        </a:rPr>
                        <a:t>照搬</a:t>
                      </a:r>
                      <a:r>
                        <a:rPr lang="en-US" sz="2400" b="1">
                          <a:solidFill>
                            <a:schemeClr val="accent2"/>
                          </a:solidFill>
                          <a:latin typeface="楷体" panose="02010609060101010101" charset="-122"/>
                          <a:ea typeface="楷体" panose="02010609060101010101" charset="-122"/>
                          <a:cs typeface="楷体" panose="02010609060101010101" charset="-122"/>
                        </a:rPr>
                        <a:t>苏联模式，</a:t>
                      </a:r>
                      <a:r>
                        <a:rPr lang="zh-CN" altLang="en-US" sz="2400" b="1">
                          <a:solidFill>
                            <a:schemeClr val="accent2"/>
                          </a:solidFill>
                          <a:latin typeface="楷体" panose="02010609060101010101" charset="-122"/>
                          <a:ea typeface="楷体" panose="02010609060101010101" charset="-122"/>
                          <a:cs typeface="楷体" panose="02010609060101010101" charset="-122"/>
                        </a:rPr>
                        <a:t>推行</a:t>
                      </a:r>
                      <a:r>
                        <a:rPr lang="en-US" sz="2400" b="1">
                          <a:solidFill>
                            <a:schemeClr val="accent2"/>
                          </a:solidFill>
                          <a:latin typeface="楷体" panose="02010609060101010101" charset="-122"/>
                          <a:ea typeface="楷体" panose="02010609060101010101" charset="-122"/>
                          <a:cs typeface="楷体" panose="02010609060101010101" charset="-122"/>
                        </a:rPr>
                        <a:t>高度集中的计划经济体制</a:t>
                      </a:r>
                      <a:r>
                        <a:rPr lang="zh-CN" altLang="en-US" sz="2400" b="1">
                          <a:solidFill>
                            <a:schemeClr val="accent2"/>
                          </a:solidFill>
                          <a:latin typeface="楷体" panose="02010609060101010101" charset="-122"/>
                          <a:ea typeface="楷体" panose="02010609060101010101" charset="-122"/>
                          <a:cs typeface="楷体" panose="02010609060101010101" charset="-122"/>
                        </a:rPr>
                        <a:t>；</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13205">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对抗和僵持</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楷体" panose="02010609060101010101" charset="-122"/>
                        </a:rPr>
                        <a:t>20世纪50年代末60年代初至80年代中期</a:t>
                      </a:r>
                      <a:endParaRPr lang="en-US"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chemeClr val="accent2"/>
                          </a:solidFill>
                          <a:latin typeface="楷体" panose="02010609060101010101" charset="-122"/>
                          <a:ea typeface="楷体" panose="02010609060101010101" charset="-122"/>
                          <a:cs typeface="楷体" panose="02010609060101010101" charset="-122"/>
                        </a:rPr>
                        <a:t>①为与美国争霸，赫鲁晓夫提出要在中国建立长波电台和联合舰队的建议，遭到中国拒绝，中苏关系开始恶化。②1960年，苏联撕毁全部经济技术合作的协议。③中苏边境甚至发生武装冲突，从北面构成对中国的威胁</a:t>
                      </a:r>
                      <a:r>
                        <a:rPr lang="zh-CN" altLang="en-US" sz="2400" b="1">
                          <a:solidFill>
                            <a:schemeClr val="accent2"/>
                          </a:solidFill>
                          <a:latin typeface="楷体" panose="02010609060101010101" charset="-122"/>
                          <a:ea typeface="楷体" panose="02010609060101010101" charset="-122"/>
                          <a:cs typeface="楷体" panose="02010609060101010101" charset="-122"/>
                        </a:rPr>
                        <a:t>（三线建设，备战、备荒）；</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00225">
                <a:tc vMerge="1">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恢复</a:t>
                      </a:r>
                      <a:r>
                        <a:rPr lang="en-US" sz="2400" b="1">
                          <a:solidFill>
                            <a:schemeClr val="accent2"/>
                          </a:solidFill>
                          <a:latin typeface="楷体" panose="02010609060101010101" charset="-122"/>
                          <a:ea typeface="楷体" panose="02010609060101010101" charset="-122"/>
                          <a:cs typeface="宋体" panose="02010600030101010101" pitchFamily="2" charset="-122"/>
                        </a:rPr>
                        <a:t>正常化</a:t>
                      </a:r>
                      <a:endParaRPr lang="en-US" altLang="en-US" sz="2400" b="1">
                        <a:solidFill>
                          <a:schemeClr val="accent2"/>
                        </a:solidFill>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楷体" panose="02010609060101010101" charset="-122"/>
                        </a:rPr>
                        <a:t>从20世纪80年代末至今</a:t>
                      </a:r>
                      <a:endParaRPr lang="en-US"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solidFill>
                            <a:schemeClr val="accent2"/>
                          </a:solidFill>
                          <a:latin typeface="楷体" panose="02010609060101010101" charset="-122"/>
                          <a:ea typeface="楷体" panose="02010609060101010101" charset="-122"/>
                          <a:cs typeface="楷体" panose="02010609060101010101" charset="-122"/>
                        </a:rPr>
                        <a:t>①1985年，戈尔巴乔夫上台后，美苏争霸中处于劣势，对外政策转向收缩，开始同中国实现关系正常化。②苏联解体后， 中俄关系稳定发展，形成了一种以“不结盟、不对抗、不针对第三国”为主要原则的新型国家关系，为世界和平与安全作出了贡献</a:t>
                      </a:r>
                      <a:r>
                        <a:rPr lang="zh-CN" altLang="en-US" sz="2400" b="1">
                          <a:solidFill>
                            <a:schemeClr val="accent2"/>
                          </a:solidFill>
                          <a:latin typeface="楷体" panose="02010609060101010101" charset="-122"/>
                          <a:ea typeface="楷体" panose="02010609060101010101" charset="-122"/>
                          <a:cs typeface="楷体" panose="02010609060101010101" charset="-122"/>
                        </a:rPr>
                        <a:t>。</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custDataLst>
              <p:tags r:id="rId2"/>
            </p:custDataLst>
          </p:nvPr>
        </p:nvGraphicFramePr>
        <p:xfrm>
          <a:off x="88900" y="1002665"/>
          <a:ext cx="12103100" cy="597535"/>
        </p:xfrm>
        <a:graphic>
          <a:graphicData uri="http://schemas.openxmlformats.org/drawingml/2006/table">
            <a:tbl>
              <a:tblPr firstRow="1" bandRow="1">
                <a:tableStyleId>{5940675A-B579-460E-94D1-54222C63F5DA}</a:tableStyleId>
              </a:tblPr>
              <a:tblGrid>
                <a:gridCol w="881380"/>
                <a:gridCol w="753745"/>
                <a:gridCol w="1664335"/>
                <a:gridCol w="8803640"/>
              </a:tblGrid>
              <a:tr h="597535">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 </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特征</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时间</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solidFill>
                            <a:schemeClr val="accent2"/>
                          </a:solidFill>
                          <a:latin typeface="楷体" panose="02010609060101010101" charset="-122"/>
                          <a:ea typeface="楷体" panose="02010609060101010101" charset="-122"/>
                          <a:cs typeface="Times New Roman" panose="02020603050405020304" charset="0"/>
                        </a:rPr>
                        <a:t>表现</a:t>
                      </a:r>
                      <a:endParaRPr lang="en-US" altLang="en-US" sz="2400" b="1">
                        <a:solidFill>
                          <a:schemeClr val="accent2"/>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custDataLst>
              <p:tags r:id="rId3"/>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custDataLst>
              <p:tags r:id="rId1"/>
            </p:custDataLst>
          </p:nvPr>
        </p:nvGraphicFramePr>
        <p:xfrm>
          <a:off x="283845" y="1156970"/>
          <a:ext cx="11741150" cy="5603875"/>
        </p:xfrm>
        <a:graphic>
          <a:graphicData uri="http://schemas.openxmlformats.org/drawingml/2006/table">
            <a:tbl>
              <a:tblPr/>
              <a:tblGrid>
                <a:gridCol w="1988820"/>
                <a:gridCol w="9752330"/>
              </a:tblGrid>
              <a:tr h="443230">
                <a:tc>
                  <a:txBody>
                    <a:bodyPr/>
                    <a:lstStyle/>
                    <a:p>
                      <a:pPr>
                        <a:buNone/>
                      </a:pPr>
                      <a:r>
                        <a:rPr lang="zh-CN" altLang="en-US" sz="2400" b="1">
                          <a:solidFill>
                            <a:srgbClr val="000000"/>
                          </a:solidFill>
                          <a:latin typeface="楷体" panose="02010609060101010101" charset="-122"/>
                          <a:ea typeface="楷体" panose="02010609060101010101" charset="-122"/>
                        </a:rPr>
                        <a:t>时期</a:t>
                      </a:r>
                      <a:endParaRPr lang="zh-CN" altLang="en-US" sz="2400" b="1">
                        <a:solidFill>
                          <a:srgbClr val="000000"/>
                        </a:solidFill>
                        <a:latin typeface="楷体" panose="02010609060101010101" charset="-122"/>
                        <a:ea typeface="楷体" panose="02010609060101010101" charset="-122"/>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algn="ctr">
                        <a:buClrTx/>
                        <a:buSzTx/>
                        <a:buFontTx/>
                        <a:buNone/>
                      </a:pPr>
                      <a:r>
                        <a:rPr lang="zh-CN" altLang="en-US" sz="2400" b="1">
                          <a:solidFill>
                            <a:schemeClr val="tx1"/>
                          </a:solidFill>
                          <a:latin typeface="楷体" panose="02010609060101010101" charset="-122"/>
                          <a:ea typeface="楷体" panose="02010609060101010101" charset="-122"/>
                        </a:rPr>
                        <a:t>表现</a:t>
                      </a:r>
                      <a:endParaRPr lang="zh-CN" altLang="en-US" sz="2400" b="1">
                        <a:solidFill>
                          <a:schemeClr val="tx1"/>
                        </a:solidFill>
                        <a:effectLst/>
                        <a:latin typeface="楷体" panose="02010609060101010101" charset="-122"/>
                        <a:ea typeface="楷体" panose="02010609060101010101" charset="-122"/>
                        <a:cs typeface="仿宋" panose="02010609060101010101" charset="-122"/>
                      </a:endParaRPr>
                    </a:p>
                  </a:txBody>
                  <a:tcPr marL="54425" marR="5442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1320165">
                <a:tc>
                  <a:txBody>
                    <a:bodyPr/>
                    <a:lstStyle/>
                    <a:p>
                      <a:pPr indent="0" algn="ctr" fontAlgn="auto">
                        <a:lnSpc>
                          <a:spcPct val="100000"/>
                        </a:lnSpc>
                        <a:buNone/>
                      </a:pPr>
                      <a:r>
                        <a:rPr lang="zh-CN" altLang="en-US" sz="2400" b="1">
                          <a:solidFill>
                            <a:srgbClr val="000000"/>
                          </a:solidFill>
                          <a:latin typeface="楷体" panose="02010609060101010101" charset="-122"/>
                          <a:ea typeface="楷体" panose="02010609060101010101" charset="-122"/>
                          <a:cs typeface="楷体" panose="02010609060101010101" charset="-122"/>
                        </a:rPr>
                        <a:t>鸦片战争</a:t>
                      </a:r>
                      <a:endParaRPr lang="en-US" altLang="zh-CN" sz="2400" b="1">
                        <a:latin typeface="楷体" panose="02010609060101010101" charset="-122"/>
                        <a:ea typeface="楷体" panose="02010609060101010101" charset="-122"/>
                        <a:cs typeface="楷体" panose="02010609060101010101" charset="-122"/>
                      </a:endParaRPr>
                    </a:p>
                    <a:p>
                      <a:pPr indent="0" fontAlgn="auto">
                        <a:lnSpc>
                          <a:spcPct val="100000"/>
                        </a:lnSpc>
                        <a:buNone/>
                      </a:pPr>
                      <a:r>
                        <a:rPr lang="zh-CN" altLang="en-US" sz="2400" b="1">
                          <a:solidFill>
                            <a:srgbClr val="000000"/>
                          </a:solidFill>
                          <a:latin typeface="楷体" panose="02010609060101010101" charset="-122"/>
                          <a:ea typeface="楷体" panose="02010609060101010101" charset="-122"/>
                          <a:cs typeface="楷体" panose="02010609060101010101" charset="-122"/>
                        </a:rPr>
                        <a:t>（</a:t>
                      </a:r>
                      <a:r>
                        <a:rPr lang="en-US" altLang="zh-CN" sz="2400" b="1">
                          <a:solidFill>
                            <a:srgbClr val="000000"/>
                          </a:solidFill>
                          <a:latin typeface="楷体" panose="02010609060101010101" charset="-122"/>
                          <a:ea typeface="楷体" panose="02010609060101010101" charset="-122"/>
                          <a:cs typeface="楷体" panose="02010609060101010101" charset="-122"/>
                        </a:rPr>
                        <a:t>1840—1844</a:t>
                      </a:r>
                      <a:r>
                        <a:rPr lang="zh-CN" altLang="en-US" sz="2400" b="1">
                          <a:solidFill>
                            <a:srgbClr val="000000"/>
                          </a:solidFill>
                          <a:latin typeface="楷体" panose="02010609060101010101" charset="-122"/>
                          <a:ea typeface="楷体" panose="02010609060101010101" charset="-122"/>
                          <a:cs typeface="楷体" panose="02010609060101010101" charset="-122"/>
                        </a:rPr>
                        <a:t>）</a:t>
                      </a:r>
                      <a:endParaRPr lang="zh-CN" altLang="en-US" sz="2400" b="1">
                        <a:solidFill>
                          <a:srgbClr val="000000"/>
                        </a:solidFill>
                        <a:latin typeface="楷体" panose="02010609060101010101" charset="-122"/>
                        <a:ea typeface="楷体" panose="02010609060101010101" charset="-122"/>
                        <a:cs typeface="楷体" panose="02010609060101010101" charset="-122"/>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zh-CN" altLang="en-US" sz="2400" b="1" kern="100">
                        <a:solidFill>
                          <a:sysClr val="windowText" lastClr="000000"/>
                        </a:solidFill>
                        <a:effectLst/>
                        <a:latin typeface="楷体" panose="02010609060101010101" charset="-122"/>
                        <a:ea typeface="楷体" panose="02010609060101010101" charset="-122"/>
                        <a:cs typeface="Times New Roman" panose="02020603050405020304"/>
                        <a:sym typeface="+mn-ea"/>
                      </a:endParaRPr>
                    </a:p>
                  </a:txBody>
                  <a:tcPr marL="54425" marR="5442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38935">
                <a:tc>
                  <a:txBody>
                    <a:bodyPr/>
                    <a:lstStyle/>
                    <a:p>
                      <a:pPr indent="0" fontAlgn="auto">
                        <a:lnSpc>
                          <a:spcPct val="100000"/>
                        </a:lnSpc>
                        <a:buNone/>
                      </a:pPr>
                      <a:r>
                        <a:rPr lang="zh-CN" altLang="en-US" sz="2400" b="1">
                          <a:solidFill>
                            <a:srgbClr val="000000"/>
                          </a:solidFill>
                          <a:latin typeface="楷体" panose="02010609060101010101" charset="-122"/>
                          <a:ea typeface="楷体" panose="02010609060101010101" charset="-122"/>
                          <a:cs typeface="楷体" panose="02010609060101010101" charset="-122"/>
                        </a:rPr>
                        <a:t>第二次鸦片战争</a:t>
                      </a:r>
                      <a:r>
                        <a:rPr lang="en-US" altLang="zh-CN" sz="2400" b="1">
                          <a:solidFill>
                            <a:srgbClr val="000000"/>
                          </a:solidFill>
                          <a:latin typeface="楷体" panose="02010609060101010101" charset="-122"/>
                          <a:ea typeface="楷体" panose="02010609060101010101" charset="-122"/>
                          <a:cs typeface="楷体" panose="02010609060101010101" charset="-122"/>
                        </a:rPr>
                        <a:t>(1856-1860)</a:t>
                      </a:r>
                      <a:endParaRPr lang="en-US" altLang="zh-CN" sz="2400" b="1">
                        <a:solidFill>
                          <a:srgbClr val="000000"/>
                        </a:solidFill>
                        <a:latin typeface="楷体" panose="02010609060101010101" charset="-122"/>
                        <a:ea typeface="楷体" panose="02010609060101010101" charset="-122"/>
                        <a:cs typeface="楷体" panose="02010609060101010101" charset="-122"/>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zh-CN" altLang="en-US" sz="2400" b="1" kern="100">
                        <a:solidFill>
                          <a:sysClr val="windowText" lastClr="000000"/>
                        </a:solidFill>
                        <a:effectLst/>
                        <a:latin typeface="楷体" panose="02010609060101010101" charset="-122"/>
                        <a:ea typeface="楷体" panose="02010609060101010101" charset="-122"/>
                        <a:cs typeface="Courier New" panose="02070309020205020404"/>
                      </a:endParaRPr>
                    </a:p>
                  </a:txBody>
                  <a:tcPr marL="54425" marR="5442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66470">
                <a:tc>
                  <a:txBody>
                    <a:bodyPr/>
                    <a:lstStyle/>
                    <a:p>
                      <a:pPr indent="0" fontAlgn="auto">
                        <a:lnSpc>
                          <a:spcPct val="100000"/>
                        </a:lnSpc>
                        <a:buNone/>
                      </a:pPr>
                      <a:r>
                        <a:rPr lang="zh-CN" altLang="en-US" sz="2400" b="1">
                          <a:solidFill>
                            <a:srgbClr val="000000"/>
                          </a:solidFill>
                          <a:latin typeface="楷体" panose="02010609060101010101" charset="-122"/>
                          <a:ea typeface="楷体" panose="02010609060101010101" charset="-122"/>
                          <a:cs typeface="楷体" panose="02010609060101010101" charset="-122"/>
                        </a:rPr>
                        <a:t>中法战争（</a:t>
                      </a:r>
                      <a:r>
                        <a:rPr lang="en-US" altLang="zh-CN" sz="2400" b="1">
                          <a:solidFill>
                            <a:srgbClr val="000000"/>
                          </a:solidFill>
                          <a:latin typeface="楷体" panose="02010609060101010101" charset="-122"/>
                          <a:ea typeface="楷体" panose="02010609060101010101" charset="-122"/>
                          <a:cs typeface="楷体" panose="02010609060101010101" charset="-122"/>
                        </a:rPr>
                        <a:t>1883—1885</a:t>
                      </a:r>
                      <a:r>
                        <a:rPr lang="zh-CN" altLang="en-US" sz="2400" b="1">
                          <a:solidFill>
                            <a:srgbClr val="000000"/>
                          </a:solidFill>
                          <a:latin typeface="楷体" panose="02010609060101010101" charset="-122"/>
                          <a:ea typeface="楷体" panose="02010609060101010101" charset="-122"/>
                          <a:cs typeface="楷体" panose="02010609060101010101" charset="-122"/>
                        </a:rPr>
                        <a:t>）</a:t>
                      </a:r>
                      <a:endParaRPr lang="zh-CN" altLang="en-US" sz="2400" b="1">
                        <a:solidFill>
                          <a:srgbClr val="000000"/>
                        </a:solidFill>
                        <a:latin typeface="楷体" panose="02010609060101010101" charset="-122"/>
                        <a:ea typeface="楷体" panose="02010609060101010101" charset="-122"/>
                        <a:cs typeface="楷体" panose="02010609060101010101" charset="-122"/>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zh-CN" altLang="en-US" sz="2400" b="1" kern="100">
                        <a:gradFill>
                          <a:gsLst>
                            <a:gs pos="0">
                              <a:srgbClr val="012D86"/>
                            </a:gs>
                            <a:gs pos="100000">
                              <a:srgbClr val="0E2557"/>
                            </a:gs>
                          </a:gsLst>
                          <a:lin scaled="0"/>
                        </a:gradFill>
                        <a:effectLst/>
                        <a:latin typeface="楷体" panose="02010609060101010101" charset="-122"/>
                        <a:ea typeface="楷体" panose="02010609060101010101" charset="-122"/>
                        <a:cs typeface="宋体" panose="02010600030101010101" pitchFamily="2" charset="-122"/>
                        <a:sym typeface="+mn-ea"/>
                      </a:endParaRPr>
                    </a:p>
                  </a:txBody>
                  <a:tcPr marL="54425" marR="5442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235075">
                <a:tc>
                  <a:txBody>
                    <a:bodyPr/>
                    <a:lstStyle/>
                    <a:p>
                      <a:pPr indent="0" fontAlgn="auto">
                        <a:lnSpc>
                          <a:spcPct val="100000"/>
                        </a:lnSpc>
                        <a:buNone/>
                      </a:pP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八国联军侵华战争</a:t>
                      </a:r>
                      <a:endParaRPr lang="en-US" altLang="zh-CN" sz="2400" b="1">
                        <a:solidFill>
                          <a:srgbClr val="000000"/>
                        </a:solidFill>
                        <a:latin typeface="楷体" panose="02010609060101010101" charset="-122"/>
                        <a:ea typeface="楷体" panose="02010609060101010101" charset="-122"/>
                        <a:cs typeface="楷体" panose="02010609060101010101" charset="-122"/>
                        <a:sym typeface="+mn-ea"/>
                      </a:endParaRPr>
                    </a:p>
                    <a:p>
                      <a:pPr indent="0" fontAlgn="auto">
                        <a:lnSpc>
                          <a:spcPct val="100000"/>
                        </a:lnSpc>
                        <a:buNone/>
                      </a:pPr>
                      <a:r>
                        <a:rPr lang="zh-CN" altLang="en-US" sz="2400" b="1">
                          <a:solidFill>
                            <a:srgbClr val="000000"/>
                          </a:solidFill>
                          <a:latin typeface="楷体" panose="02010609060101010101" charset="-122"/>
                          <a:ea typeface="楷体" panose="02010609060101010101" charset="-122"/>
                          <a:cs typeface="楷体" panose="02010609060101010101" charset="-122"/>
                          <a:sym typeface="+mn-ea"/>
                        </a:rPr>
                        <a:t>（</a:t>
                      </a:r>
                      <a:r>
                        <a:rPr lang="en-US" altLang="zh-CN" sz="2400" b="1">
                          <a:solidFill>
                            <a:srgbClr val="000000"/>
                          </a:solidFill>
                          <a:latin typeface="楷体" panose="02010609060101010101" charset="-122"/>
                          <a:ea typeface="楷体" panose="02010609060101010101" charset="-122"/>
                          <a:cs typeface="楷体" panose="02010609060101010101" charset="-122"/>
                          <a:sym typeface="+mn-ea"/>
                        </a:rPr>
                        <a:t>1900—1901</a:t>
                      </a:r>
                      <a:r>
                        <a:rPr lang="zh-CN" altLang="en-US" sz="2400" b="1">
                          <a:solidFill>
                            <a:srgbClr val="000000"/>
                          </a:solidFill>
                          <a:latin typeface="楷体" panose="02010609060101010101" charset="-122"/>
                          <a:ea typeface="楷体" panose="02010609060101010101" charset="-122"/>
                          <a:cs typeface="楷体" panose="02010609060101010101" charset="-122"/>
                        </a:rPr>
                        <a:t>）</a:t>
                      </a:r>
                      <a:endParaRPr lang="zh-CN" altLang="en-US" sz="2400" b="1">
                        <a:solidFill>
                          <a:srgbClr val="000000"/>
                        </a:solidFill>
                        <a:latin typeface="楷体" panose="02010609060101010101" charset="-122"/>
                        <a:ea typeface="楷体" panose="02010609060101010101" charset="-122"/>
                        <a:cs typeface="楷体" panose="02010609060101010101" charset="-122"/>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zh-CN" altLang="en-US" sz="2400" b="1" kern="100">
                        <a:gradFill>
                          <a:gsLst>
                            <a:gs pos="0">
                              <a:srgbClr val="012D86"/>
                            </a:gs>
                            <a:gs pos="100000">
                              <a:srgbClr val="0E2557"/>
                            </a:gs>
                          </a:gsLst>
                          <a:lin scaled="0"/>
                        </a:gradFill>
                        <a:effectLst/>
                        <a:latin typeface="楷体" panose="02010609060101010101" charset="-122"/>
                        <a:ea typeface="楷体" panose="02010609060101010101" charset="-122"/>
                        <a:cs typeface="宋体" panose="02010600030101010101" pitchFamily="2" charset="-122"/>
                        <a:sym typeface="+mn-ea"/>
                      </a:endParaRPr>
                    </a:p>
                  </a:txBody>
                  <a:tcPr marL="54425" marR="5442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2291715" y="1610360"/>
            <a:ext cx="9733280" cy="1198880"/>
          </a:xfrm>
          <a:prstGeom prst="rect">
            <a:avLst/>
          </a:prstGeom>
          <a:noFill/>
          <a:ln w="9525">
            <a:noFill/>
          </a:ln>
        </p:spPr>
        <p:txBody>
          <a:bodyPr wrap="square" anchor="t" anchorCtr="0">
            <a:spAutoFit/>
          </a:bodyPr>
          <a:p>
            <a:pPr>
              <a:buClrTx/>
              <a:buFontTx/>
            </a:pPr>
            <a:r>
              <a:rPr lang="zh-CN" altLang="zh-CN" sz="2400" b="1">
                <a:solidFill>
                  <a:schemeClr val="tx1"/>
                </a:solidFill>
                <a:latin typeface="楷体" panose="02010609060101010101" charset="-122"/>
                <a:ea typeface="楷体" panose="02010609060101010101" charset="-122"/>
              </a:rPr>
              <a:t>迫使清政府签订了《黄埔条约》，不仅获得了英美获得的侵略权益，还获得了法国天主教在通商口岸自由传教、修建坟地、清朝地方政府负责保护教堂和坟地的权利。</a:t>
            </a:r>
            <a:endParaRPr lang="zh-CN" altLang="zh-CN" sz="2400" b="1">
              <a:solidFill>
                <a:schemeClr val="tx1"/>
              </a:solidFill>
              <a:latin typeface="楷体" panose="02010609060101010101" charset="-122"/>
              <a:ea typeface="楷体" panose="02010609060101010101" charset="-122"/>
            </a:endParaRPr>
          </a:p>
        </p:txBody>
      </p:sp>
      <p:sp>
        <p:nvSpPr>
          <p:cNvPr id="5" name="文本框 4"/>
          <p:cNvSpPr txBox="1"/>
          <p:nvPr/>
        </p:nvSpPr>
        <p:spPr>
          <a:xfrm>
            <a:off x="2292350" y="2903855"/>
            <a:ext cx="9899650" cy="1428750"/>
          </a:xfrm>
          <a:prstGeom prst="rect">
            <a:avLst/>
          </a:prstGeom>
          <a:noFill/>
          <a:ln w="9525">
            <a:noFill/>
          </a:ln>
        </p:spPr>
        <p:txBody>
          <a:bodyPr wrap="square" anchor="t" anchorCtr="0"/>
          <a:p>
            <a:pPr>
              <a:buClrTx/>
              <a:buFontTx/>
            </a:pPr>
            <a:r>
              <a:rPr lang="zh-CN" altLang="zh-CN" sz="2400" b="1">
                <a:solidFill>
                  <a:schemeClr val="tx1"/>
                </a:solidFill>
                <a:latin typeface="楷体" panose="02010609060101010101" charset="-122"/>
                <a:ea typeface="楷体" panose="02010609060101010101" charset="-122"/>
                <a:cs typeface="楷体" panose="02010609060101010101" charset="-122"/>
              </a:rPr>
              <a:t>法国通过了《天津条约》(1858)、《北京条约》(1860)掠夺了更多的侵略权益，如获得大量赔款、新开放了一系列通商口岸、外国公使进驻北京、外国人可以到中国内陆传教、游历、经商，军舰和商船可以在长江各口岸自由航行等特权。</a:t>
            </a:r>
            <a:endParaRPr lang="zh-CN" altLang="zh-CN" sz="2400" b="1">
              <a:solidFill>
                <a:schemeClr val="tx1"/>
              </a:solidFill>
              <a:latin typeface="楷体" panose="02010609060101010101" charset="-122"/>
              <a:ea typeface="楷体" panose="02010609060101010101" charset="-122"/>
              <a:cs typeface="楷体" panose="02010609060101010101" charset="-122"/>
            </a:endParaRPr>
          </a:p>
        </p:txBody>
      </p:sp>
      <p:sp>
        <p:nvSpPr>
          <p:cNvPr id="6" name="文本框 5"/>
          <p:cNvSpPr txBox="1"/>
          <p:nvPr/>
        </p:nvSpPr>
        <p:spPr>
          <a:xfrm>
            <a:off x="2376170" y="4624705"/>
            <a:ext cx="9648825" cy="729615"/>
          </a:xfrm>
          <a:prstGeom prst="rect">
            <a:avLst/>
          </a:prstGeom>
          <a:noFill/>
          <a:ln w="9525">
            <a:noFill/>
          </a:ln>
        </p:spPr>
        <p:txBody>
          <a:bodyPr wrap="square" anchor="t" anchorCtr="0"/>
          <a:p>
            <a:pPr>
              <a:buClrTx/>
              <a:buFontTx/>
            </a:pPr>
            <a:r>
              <a:rPr lang="zh-CN" altLang="zh-CN" sz="2400" b="1">
                <a:solidFill>
                  <a:schemeClr val="tx1"/>
                </a:solidFill>
                <a:latin typeface="楷体" panose="02010609060101010101" charset="-122"/>
                <a:ea typeface="楷体" panose="02010609060101010101" charset="-122"/>
              </a:rPr>
              <a:t>随着第二次工业革命的开展，法国加强了对我国西南地区的侵略，爆发中法战争。签订《中法新约》，法国侵入中国的西南地区。</a:t>
            </a:r>
            <a:endParaRPr lang="zh-CN" altLang="zh-CN" sz="2400" b="1">
              <a:solidFill>
                <a:schemeClr val="tx1"/>
              </a:solidFill>
              <a:latin typeface="楷体" panose="02010609060101010101" charset="-122"/>
              <a:ea typeface="楷体" panose="02010609060101010101" charset="-122"/>
            </a:endParaRPr>
          </a:p>
        </p:txBody>
      </p:sp>
      <p:sp>
        <p:nvSpPr>
          <p:cNvPr id="8" name="文本框 7"/>
          <p:cNvSpPr txBox="1"/>
          <p:nvPr/>
        </p:nvSpPr>
        <p:spPr>
          <a:xfrm>
            <a:off x="2376170" y="5647055"/>
            <a:ext cx="9649460" cy="915670"/>
          </a:xfrm>
          <a:prstGeom prst="rect">
            <a:avLst/>
          </a:prstGeom>
          <a:noFill/>
          <a:ln w="9525">
            <a:noFill/>
          </a:ln>
        </p:spPr>
        <p:txBody>
          <a:bodyPr wrap="square" anchor="t" anchorCtr="0"/>
          <a:p>
            <a:pPr>
              <a:buClrTx/>
              <a:buFontTx/>
            </a:pPr>
            <a:r>
              <a:rPr lang="zh-CN" altLang="zh-CN" sz="2400" b="1">
                <a:solidFill>
                  <a:schemeClr val="tx1"/>
                </a:solidFill>
                <a:latin typeface="楷体" panose="02010609060101010101" charset="-122"/>
                <a:ea typeface="楷体" panose="02010609060101010101" charset="-122"/>
                <a:cs typeface="楷体" panose="02010609060101010101" charset="-122"/>
              </a:rPr>
              <a:t>参与瓜分中国的狂潮和八国联军侵华战争。1900年英、法、德等八国联军侵华，1901年，《辛丑条约》。中国最终沦陷为半殖民地半封建社会。</a:t>
            </a:r>
            <a:endParaRPr lang="zh-CN" altLang="zh-CN" sz="2400" b="1">
              <a:solidFill>
                <a:schemeClr val="tx1"/>
              </a:solidFill>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67945" y="675005"/>
            <a:ext cx="8724265" cy="481965"/>
          </a:xfrm>
          <a:prstGeom prst="rect">
            <a:avLst/>
          </a:prstGeom>
          <a:noFill/>
        </p:spPr>
        <p:txBody>
          <a:bodyPr wrap="square" rtlCol="0" anchor="t">
            <a:noAutofit/>
          </a:bodyPr>
          <a:p>
            <a:r>
              <a:rPr lang="zh-CN" altLang="en-US" sz="2400" b="1">
                <a:effectLst/>
                <a:latin typeface="楷体" panose="02010609060101010101" charset="-122"/>
                <a:ea typeface="楷体" panose="02010609060101010101" charset="-122"/>
                <a:cs typeface="楷体" panose="02010609060101010101" charset="-122"/>
                <a:sym typeface="+mn-ea"/>
              </a:rPr>
              <a:t>【深化拓展】</a:t>
            </a:r>
            <a:r>
              <a:rPr lang="zh-CN" sz="2400" b="1">
                <a:latin typeface="楷体" panose="02010609060101010101" charset="-122"/>
                <a:ea typeface="楷体" panose="02010609060101010101" charset="-122"/>
                <a:sym typeface="+mn-ea"/>
              </a:rPr>
              <a:t>中法关系</a:t>
            </a:r>
            <a:r>
              <a:rPr lang="zh-CN" altLang="zh-CN" sz="2400" b="1">
                <a:latin typeface="楷体" panose="02010609060101010101" charset="-122"/>
                <a:ea typeface="楷体" panose="02010609060101010101" charset="-122"/>
                <a:cs typeface="楷体" panose="02010609060101010101" charset="-122"/>
                <a:sym typeface="+mn-ea"/>
              </a:rPr>
              <a:t>的发展历程</a:t>
            </a:r>
            <a:endParaRPr lang="zh-CN" altLang="en-US" sz="2400" b="1">
              <a:latin typeface="楷体" panose="02010609060101010101" charset="-122"/>
              <a:ea typeface="楷体" panose="02010609060101010101" charset="-122"/>
              <a:cs typeface="楷体" panose="02010609060101010101" charset="-122"/>
            </a:endParaRPr>
          </a:p>
          <a:p>
            <a:endParaRPr lang="zh-CN" altLang="en-US" sz="2400" b="1">
              <a:effectLst/>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custDataLst>
              <p:tags r:id="rId2"/>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 name="圆角矩形 81"/>
          <p:cNvSpPr/>
          <p:nvPr>
            <p:custDataLst>
              <p:tags r:id="rId1"/>
            </p:custDataLst>
          </p:nvPr>
        </p:nvSpPr>
        <p:spPr>
          <a:xfrm>
            <a:off x="3844925" y="724535"/>
            <a:ext cx="3324225" cy="48387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sz="22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rPr>
              <a:t>社会主义制度的优越性</a:t>
            </a:r>
            <a:endParaRPr lang="zh-CN" altLang="en-US" sz="2200" b="1">
              <a:solidFill>
                <a:srgbClr val="000000"/>
              </a:solidFill>
              <a:latin typeface="仿宋" panose="02010609060101010101" charset="-122"/>
              <a:ea typeface="仿宋" panose="02010609060101010101" charset="-122"/>
            </a:endParaRPr>
          </a:p>
        </p:txBody>
      </p:sp>
      <p:sp>
        <p:nvSpPr>
          <p:cNvPr id="83" name="右箭头 82"/>
          <p:cNvSpPr/>
          <p:nvPr/>
        </p:nvSpPr>
        <p:spPr>
          <a:xfrm>
            <a:off x="2186940" y="880745"/>
            <a:ext cx="1471930" cy="236220"/>
          </a:xfrm>
          <a:prstGeom prst="rightArrow">
            <a:avLst/>
          </a:prstGeom>
          <a:noFill/>
        </p:spPr>
        <p:style>
          <a:lnRef idx="2">
            <a:srgbClr val="014AE0">
              <a:lumMod val="75000"/>
            </a:srgbClr>
          </a:lnRef>
          <a:fillRef idx="1">
            <a:srgbClr val="014AE0"/>
          </a:fillRef>
          <a:effectRef idx="0">
            <a:srgbClr val="FFFFFF"/>
          </a:effectRef>
          <a:fontRef idx="minor">
            <a:srgbClr val="FFFFFF"/>
          </a:fontRef>
        </p:style>
        <p:txBody>
          <a:bodyPr rtlCol="0" anchor="ctr"/>
          <a:p>
            <a:pPr algn="ctr"/>
            <a:endParaRPr lang="zh-CN" altLang="en-US">
              <a:solidFill>
                <a:srgbClr val="FFFFFF"/>
              </a:solidFill>
              <a:latin typeface="OPPOSans L" charset="0"/>
              <a:ea typeface="OPPOSans L" charset="0"/>
            </a:endParaRPr>
          </a:p>
        </p:txBody>
      </p:sp>
      <p:sp>
        <p:nvSpPr>
          <p:cNvPr id="84" name="右箭头 83"/>
          <p:cNvSpPr/>
          <p:nvPr/>
        </p:nvSpPr>
        <p:spPr>
          <a:xfrm>
            <a:off x="7421880" y="880745"/>
            <a:ext cx="1471930" cy="236220"/>
          </a:xfrm>
          <a:prstGeom prst="rightArrow">
            <a:avLst/>
          </a:prstGeom>
          <a:noFill/>
        </p:spPr>
        <p:style>
          <a:lnRef idx="2">
            <a:srgbClr val="014AE0">
              <a:lumMod val="75000"/>
            </a:srgbClr>
          </a:lnRef>
          <a:fillRef idx="1">
            <a:srgbClr val="014AE0"/>
          </a:fillRef>
          <a:effectRef idx="0">
            <a:srgbClr val="FFFFFF"/>
          </a:effectRef>
          <a:fontRef idx="minor">
            <a:srgbClr val="FFFFFF"/>
          </a:fontRef>
        </p:style>
        <p:txBody>
          <a:bodyPr rtlCol="0" anchor="ctr"/>
          <a:p>
            <a:pPr algn="ctr"/>
            <a:endParaRPr lang="zh-CN" altLang="en-US">
              <a:solidFill>
                <a:srgbClr val="FFFFFF"/>
              </a:solidFill>
              <a:latin typeface="OPPOSans L" charset="0"/>
              <a:ea typeface="OPPOSans L" charset="0"/>
            </a:endParaRPr>
          </a:p>
        </p:txBody>
      </p:sp>
      <p:grpSp>
        <p:nvGrpSpPr>
          <p:cNvPr id="76" name="组合 75"/>
          <p:cNvGrpSpPr/>
          <p:nvPr/>
        </p:nvGrpSpPr>
        <p:grpSpPr>
          <a:xfrm rot="10800000">
            <a:off x="1790700" y="1259205"/>
            <a:ext cx="7630414" cy="431841"/>
            <a:chOff x="3622" y="4892"/>
            <a:chExt cx="3661" cy="584"/>
          </a:xfrm>
        </p:grpSpPr>
        <p:grpSp>
          <p:nvGrpSpPr>
            <p:cNvPr id="77" name="组合 76"/>
            <p:cNvGrpSpPr/>
            <p:nvPr/>
          </p:nvGrpSpPr>
          <p:grpSpPr>
            <a:xfrm rot="0">
              <a:off x="3622" y="4892"/>
              <a:ext cx="3661" cy="350"/>
              <a:chOff x="2075" y="7612"/>
              <a:chExt cx="12649" cy="350"/>
            </a:xfrm>
          </p:grpSpPr>
          <p:cxnSp>
            <p:nvCxnSpPr>
              <p:cNvPr id="78" name="直接连接符 77"/>
              <p:cNvCxnSpPr/>
              <p:nvPr>
                <p:custDataLst>
                  <p:tags r:id="rId2"/>
                </p:custDataLst>
              </p:nvPr>
            </p:nvCxnSpPr>
            <p:spPr>
              <a:xfrm>
                <a:off x="2075" y="7746"/>
                <a:ext cx="46" cy="202"/>
              </a:xfrm>
              <a:prstGeom prst="line">
                <a:avLst/>
              </a:prstGeom>
              <a:ln w="2857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79" name="直接连接符 78"/>
              <p:cNvCxnSpPr/>
              <p:nvPr>
                <p:custDataLst>
                  <p:tags r:id="rId3"/>
                </p:custDataLst>
              </p:nvPr>
            </p:nvCxnSpPr>
            <p:spPr>
              <a:xfrm flipH="1">
                <a:off x="14710" y="7612"/>
                <a:ext cx="14" cy="302"/>
              </a:xfrm>
              <a:prstGeom prst="line">
                <a:avLst/>
              </a:prstGeom>
              <a:ln w="2857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cxnSp>
            <p:nvCxnSpPr>
              <p:cNvPr id="80" name="直接连接符 79"/>
              <p:cNvCxnSpPr/>
              <p:nvPr>
                <p:custDataLst>
                  <p:tags r:id="rId4"/>
                </p:custDataLst>
              </p:nvPr>
            </p:nvCxnSpPr>
            <p:spPr>
              <a:xfrm flipV="1">
                <a:off x="2122" y="7914"/>
                <a:ext cx="12573" cy="48"/>
              </a:xfrm>
              <a:prstGeom prst="line">
                <a:avLst/>
              </a:prstGeom>
              <a:ln w="2857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cxnSp>
          <p:nvCxnSpPr>
            <p:cNvPr id="81" name="直接连接符 80"/>
            <p:cNvCxnSpPr/>
            <p:nvPr>
              <p:custDataLst>
                <p:tags r:id="rId5"/>
              </p:custDataLst>
            </p:nvPr>
          </p:nvCxnSpPr>
          <p:spPr>
            <a:xfrm flipH="1">
              <a:off x="5444" y="5192"/>
              <a:ext cx="1" cy="284"/>
            </a:xfrm>
            <a:prstGeom prst="line">
              <a:avLst/>
            </a:prstGeom>
            <a:ln w="28575" cmpd="sng">
              <a:solidFill>
                <a:schemeClr val="accent1">
                  <a:shade val="50000"/>
                </a:schemeClr>
              </a:solidFill>
              <a:prstDash val="solid"/>
            </a:ln>
          </p:spPr>
          <p:style>
            <a:lnRef idx="2">
              <a:schemeClr val="accent1"/>
            </a:lnRef>
            <a:fillRef idx="0">
              <a:srgbClr val="FFFFFF"/>
            </a:fillRef>
            <a:effectRef idx="0">
              <a:srgbClr val="FFFFFF"/>
            </a:effectRef>
            <a:fontRef idx="minor">
              <a:schemeClr val="tx1"/>
            </a:fontRef>
          </p:style>
        </p:cxnSp>
      </p:grpSp>
      <p:sp>
        <p:nvSpPr>
          <p:cNvPr id="22" name="圆角矩形 21"/>
          <p:cNvSpPr/>
          <p:nvPr>
            <p:custDataLst>
              <p:tags r:id="rId6"/>
            </p:custDataLst>
          </p:nvPr>
        </p:nvSpPr>
        <p:spPr>
          <a:xfrm>
            <a:off x="1422400" y="1680845"/>
            <a:ext cx="1657985" cy="396875"/>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lnSpc>
                <a:spcPts val="2400"/>
              </a:lnSpc>
            </a:pPr>
            <a:r>
              <a:rPr lang="zh-CN"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rPr>
              <a:t>政治</a:t>
            </a:r>
            <a:endParaRPr lang="zh-CN" altLang="en-US"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p:txBody>
      </p:sp>
      <p:sp>
        <p:nvSpPr>
          <p:cNvPr id="23" name="圆角矩形 22"/>
          <p:cNvSpPr/>
          <p:nvPr>
            <p:custDataLst>
              <p:tags r:id="rId7"/>
            </p:custDataLst>
          </p:nvPr>
        </p:nvSpPr>
        <p:spPr>
          <a:xfrm>
            <a:off x="4785995" y="1680845"/>
            <a:ext cx="1393190" cy="349885"/>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rPr>
              <a:t>经济</a:t>
            </a:r>
            <a:endParaRPr lang="zh-CN" altLang="en-US"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p:txBody>
      </p:sp>
      <p:sp>
        <p:nvSpPr>
          <p:cNvPr id="28" name="圆角矩形 27"/>
          <p:cNvSpPr/>
          <p:nvPr>
            <p:custDataLst>
              <p:tags r:id="rId8"/>
            </p:custDataLst>
          </p:nvPr>
        </p:nvSpPr>
        <p:spPr>
          <a:xfrm>
            <a:off x="8323580" y="1588770"/>
            <a:ext cx="1591945" cy="46101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altLang="en-US"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rPr>
              <a:t>文化</a:t>
            </a:r>
            <a:endParaRPr lang="zh-CN" altLang="en-US"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p:txBody>
      </p:sp>
      <p:grpSp>
        <p:nvGrpSpPr>
          <p:cNvPr id="19" name="组合 18"/>
          <p:cNvGrpSpPr/>
          <p:nvPr/>
        </p:nvGrpSpPr>
        <p:grpSpPr>
          <a:xfrm>
            <a:off x="1192530" y="2487930"/>
            <a:ext cx="2199640" cy="1480820"/>
            <a:chOff x="1720" y="4083"/>
            <a:chExt cx="3464" cy="2332"/>
          </a:xfrm>
        </p:grpSpPr>
        <p:sp>
          <p:nvSpPr>
            <p:cNvPr id="10" name="圆角矩形 9"/>
            <p:cNvSpPr/>
            <p:nvPr>
              <p:custDataLst>
                <p:tags r:id="rId9"/>
              </p:custDataLst>
            </p:nvPr>
          </p:nvSpPr>
          <p:spPr>
            <a:xfrm>
              <a:off x="1720" y="4083"/>
              <a:ext cx="3464" cy="2332"/>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lnSpc>
                  <a:spcPts val="2400"/>
                </a:lnSpc>
              </a:pPr>
              <a:r>
                <a:rPr lang="zh-CN" altLang="en-US" sz="2000" b="1">
                  <a:solidFill>
                    <a:schemeClr val="tx1"/>
                  </a:solidFill>
                  <a:effectLst/>
                  <a:latin typeface="楷体" panose="02010609060101010101" charset="-122"/>
                  <a:ea typeface="楷体" panose="02010609060101010101" charset="-122"/>
                  <a:cs typeface="仿宋" panose="02010609060101010101" charset="-122"/>
                </a:rPr>
                <a:t>新民主主义国家</a:t>
              </a:r>
              <a:endParaRPr lang="zh-CN" altLang="en-US"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a:p>
              <a:pPr algn="l">
                <a:lnSpc>
                  <a:spcPts val="2400"/>
                </a:lnSpc>
              </a:pPr>
              <a:endParaRPr lang="zh-CN" altLang="en-US"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a:p>
              <a:pPr algn="l">
                <a:lnSpc>
                  <a:spcPts val="2400"/>
                </a:lnSpc>
              </a:pPr>
              <a:r>
                <a:rPr lang="zh-CN" altLang="en-US" sz="2000" b="1">
                  <a:solidFill>
                    <a:schemeClr val="tx1"/>
                  </a:solidFill>
                  <a:effectLst/>
                  <a:latin typeface="楷体" panose="02010609060101010101" charset="-122"/>
                  <a:ea typeface="楷体" panose="02010609060101010101" charset="-122"/>
                  <a:cs typeface="仿宋" panose="02010609060101010101" charset="-122"/>
                </a:rPr>
                <a:t>社会主义三大民主制度（建立、发展）、外交</a:t>
              </a:r>
              <a:endParaRPr lang="zh-CN" altLang="en-US" sz="2000" b="1">
                <a:solidFill>
                  <a:schemeClr val="tx1"/>
                </a:solidFill>
                <a:effectLst/>
                <a:latin typeface="楷体" panose="02010609060101010101" charset="-122"/>
                <a:ea typeface="楷体" panose="02010609060101010101" charset="-122"/>
                <a:cs typeface="仿宋" panose="02010609060101010101" charset="-122"/>
              </a:endParaRPr>
            </a:p>
          </p:txBody>
        </p:sp>
        <p:cxnSp>
          <p:nvCxnSpPr>
            <p:cNvPr id="16" name="直接箭头连接符 15"/>
            <p:cNvCxnSpPr/>
            <p:nvPr/>
          </p:nvCxnSpPr>
          <p:spPr>
            <a:xfrm>
              <a:off x="3148" y="4537"/>
              <a:ext cx="38" cy="602"/>
            </a:xfrm>
            <a:prstGeom prst="straightConnector1">
              <a:avLst/>
            </a:prstGeom>
            <a:ln w="22225"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grpSp>
      <p:grpSp>
        <p:nvGrpSpPr>
          <p:cNvPr id="20" name="组合 19"/>
          <p:cNvGrpSpPr/>
          <p:nvPr/>
        </p:nvGrpSpPr>
        <p:grpSpPr>
          <a:xfrm>
            <a:off x="4195445" y="2359660"/>
            <a:ext cx="2759710" cy="1734185"/>
            <a:chOff x="6449" y="3881"/>
            <a:chExt cx="4346" cy="2731"/>
          </a:xfrm>
        </p:grpSpPr>
        <p:sp>
          <p:nvSpPr>
            <p:cNvPr id="24" name="圆角矩形 23"/>
            <p:cNvSpPr/>
            <p:nvPr>
              <p:custDataLst>
                <p:tags r:id="rId10"/>
              </p:custDataLst>
            </p:nvPr>
          </p:nvSpPr>
          <p:spPr>
            <a:xfrm>
              <a:off x="6449" y="3881"/>
              <a:ext cx="4346" cy="2731"/>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endParaRPr lang="zh-CN" altLang="en-US" sz="2000" b="1">
                <a:solidFill>
                  <a:schemeClr val="tx1"/>
                </a:solidFill>
                <a:effectLst/>
                <a:latin typeface="楷体" panose="02010609060101010101" charset="-122"/>
                <a:ea typeface="楷体" panose="02010609060101010101" charset="-122"/>
                <a:cs typeface="仿宋" panose="02010609060101010101" charset="-122"/>
              </a:endParaRPr>
            </a:p>
            <a:p>
              <a:pPr algn="l"/>
              <a:r>
                <a:rPr lang="zh-CN" altLang="en-US" sz="2000" b="1">
                  <a:solidFill>
                    <a:schemeClr val="tx1"/>
                  </a:solidFill>
                  <a:effectLst/>
                  <a:latin typeface="楷体" panose="02010609060101010101" charset="-122"/>
                  <a:ea typeface="楷体" panose="02010609060101010101" charset="-122"/>
                  <a:cs typeface="仿宋" panose="02010609060101010101" charset="-122"/>
                </a:rPr>
                <a:t>社会主义经济建设探索</a:t>
              </a:r>
              <a:endParaRPr lang="zh-CN" altLang="en-US" sz="2000" b="1">
                <a:solidFill>
                  <a:schemeClr val="tx1"/>
                </a:solidFill>
                <a:effectLst/>
                <a:latin typeface="楷体" panose="02010609060101010101" charset="-122"/>
                <a:ea typeface="楷体" panose="02010609060101010101" charset="-122"/>
                <a:cs typeface="仿宋" panose="02010609060101010101" charset="-122"/>
              </a:endParaRPr>
            </a:p>
            <a:p>
              <a:pPr algn="l"/>
              <a:endParaRPr lang="zh-CN" altLang="en-US"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a:p>
              <a:pPr algn="l"/>
              <a:r>
                <a:rPr lang="zh-CN" altLang="en-US" sz="2000" b="1">
                  <a:solidFill>
                    <a:schemeClr val="tx1"/>
                  </a:solidFill>
                  <a:effectLst/>
                  <a:latin typeface="楷体" panose="02010609060101010101" charset="-122"/>
                  <a:ea typeface="楷体" panose="02010609060101010101" charset="-122"/>
                  <a:cs typeface="仿宋" panose="02010609060101010101" charset="-122"/>
                </a:rPr>
                <a:t>改革开放，中国特色社会主义建设道路</a:t>
              </a:r>
              <a:endParaRPr lang="zh-CN" altLang="en-US" sz="2000" b="1">
                <a:solidFill>
                  <a:schemeClr val="tx1"/>
                </a:solidFill>
                <a:effectLst/>
                <a:latin typeface="楷体" panose="02010609060101010101" charset="-122"/>
                <a:ea typeface="楷体" panose="02010609060101010101" charset="-122"/>
                <a:cs typeface="仿宋" panose="02010609060101010101" charset="-122"/>
              </a:endParaRPr>
            </a:p>
          </p:txBody>
        </p:sp>
        <p:cxnSp>
          <p:nvCxnSpPr>
            <p:cNvPr id="17" name="直接箭头连接符 16"/>
            <p:cNvCxnSpPr/>
            <p:nvPr>
              <p:custDataLst>
                <p:tags r:id="rId11"/>
              </p:custDataLst>
            </p:nvPr>
          </p:nvCxnSpPr>
          <p:spPr>
            <a:xfrm flipH="1">
              <a:off x="8107" y="4896"/>
              <a:ext cx="11" cy="567"/>
            </a:xfrm>
            <a:prstGeom prst="straightConnector1">
              <a:avLst/>
            </a:prstGeom>
            <a:ln w="22225"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grpSp>
      <p:sp>
        <p:nvSpPr>
          <p:cNvPr id="15" name="圆角矩形 14"/>
          <p:cNvSpPr/>
          <p:nvPr>
            <p:custDataLst>
              <p:tags r:id="rId12"/>
            </p:custDataLst>
          </p:nvPr>
        </p:nvSpPr>
        <p:spPr>
          <a:xfrm>
            <a:off x="7600315" y="2319655"/>
            <a:ext cx="2911475" cy="175133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l"/>
            <a:endParaRPr lang="zh-CN" altLang="en-US" sz="20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a:p>
            <a:pPr algn="l"/>
            <a:r>
              <a:rPr lang="zh-CN" altLang="en-US" sz="2000" b="1">
                <a:solidFill>
                  <a:schemeClr val="tx1"/>
                </a:solidFill>
                <a:effectLst/>
                <a:latin typeface="楷体" panose="02010609060101010101" charset="-122"/>
                <a:ea typeface="楷体" panose="02010609060101010101" charset="-122"/>
                <a:cs typeface="仿宋" panose="02010609060101010101" charset="-122"/>
              </a:rPr>
              <a:t>中国特色社会主义理论</a:t>
            </a:r>
            <a:endParaRPr lang="zh-CN" altLang="en-US" sz="2000" b="1">
              <a:solidFill>
                <a:schemeClr val="tx1"/>
              </a:solidFill>
              <a:effectLst/>
              <a:latin typeface="楷体" panose="02010609060101010101" charset="-122"/>
              <a:ea typeface="楷体" panose="02010609060101010101" charset="-122"/>
              <a:cs typeface="仿宋" panose="02010609060101010101" charset="-122"/>
            </a:endParaRPr>
          </a:p>
          <a:p>
            <a:pPr algn="l"/>
            <a:r>
              <a:rPr lang="zh-CN" altLang="en-US" sz="2000" b="1">
                <a:solidFill>
                  <a:schemeClr val="tx1"/>
                </a:solidFill>
                <a:effectLst/>
                <a:latin typeface="楷体" panose="02010609060101010101" charset="-122"/>
                <a:ea typeface="楷体" panose="02010609060101010101" charset="-122"/>
                <a:cs typeface="仿宋" panose="02010609060101010101" charset="-122"/>
              </a:rPr>
              <a:t>中国社会主义精神文明建设</a:t>
            </a:r>
            <a:endParaRPr lang="zh-CN" altLang="en-US" sz="2000" b="1">
              <a:solidFill>
                <a:schemeClr val="tx1"/>
              </a:solidFill>
              <a:effectLst/>
              <a:latin typeface="楷体" panose="02010609060101010101" charset="-122"/>
              <a:ea typeface="楷体" panose="02010609060101010101" charset="-122"/>
              <a:cs typeface="仿宋" panose="02010609060101010101" charset="-122"/>
            </a:endParaRPr>
          </a:p>
          <a:p>
            <a:pPr algn="l"/>
            <a:endParaRPr lang="zh-CN" altLang="en-US" sz="2000" b="1">
              <a:solidFill>
                <a:schemeClr val="tx1"/>
              </a:solidFill>
              <a:effectLst/>
              <a:latin typeface="楷体" panose="02010609060101010101" charset="-122"/>
              <a:ea typeface="楷体" panose="02010609060101010101" charset="-122"/>
              <a:cs typeface="仿宋" panose="02010609060101010101" charset="-122"/>
            </a:endParaRPr>
          </a:p>
        </p:txBody>
      </p:sp>
      <p:sp>
        <p:nvSpPr>
          <p:cNvPr id="29" name="圆角矩形 28"/>
          <p:cNvSpPr/>
          <p:nvPr>
            <p:custDataLst>
              <p:tags r:id="rId13"/>
            </p:custDataLst>
          </p:nvPr>
        </p:nvSpPr>
        <p:spPr>
          <a:xfrm>
            <a:off x="4492625" y="4544695"/>
            <a:ext cx="3107690" cy="386080"/>
          </a:xfrm>
          <a:prstGeom prst="roundRect">
            <a:avLst/>
          </a:prstGeom>
          <a:noFill/>
          <a:ln>
            <a:solidFill>
              <a:srgbClr val="B5CBE7">
                <a:lumMod val="50000"/>
              </a:srgbClr>
            </a:solidFill>
          </a:ln>
        </p:spPr>
        <p:style>
          <a:lnRef idx="2">
            <a:srgbClr val="5B9BD5">
              <a:lumMod val="75000"/>
            </a:srgbClr>
          </a:lnRef>
          <a:fillRef idx="1">
            <a:srgbClr val="5B9BD5"/>
          </a:fillRef>
          <a:effectRef idx="0">
            <a:srgbClr val="FFFFFF"/>
          </a:effectRef>
          <a:fontRef idx="minor">
            <a:srgbClr val="FFFFFF"/>
          </a:fontRef>
        </p:style>
        <p:txBody>
          <a:bodyPr rtlCol="0" anchor="ctr"/>
          <a:p>
            <a:pPr algn="ctr"/>
            <a:r>
              <a:rPr lang="zh-CN" sz="22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rPr>
              <a:t>中华民族伟大复兴</a:t>
            </a:r>
            <a:endParaRPr lang="zh-CN" sz="2200" b="1">
              <a:gradFill>
                <a:gsLst>
                  <a:gs pos="0">
                    <a:srgbClr val="012D86"/>
                  </a:gs>
                  <a:gs pos="100000">
                    <a:srgbClr val="0E2557"/>
                  </a:gs>
                </a:gsLst>
                <a:lin scaled="0"/>
              </a:gradFill>
              <a:effectLst/>
              <a:latin typeface="仿宋" panose="02010609060101010101" charset="-122"/>
              <a:ea typeface="仿宋" panose="02010609060101010101" charset="-122"/>
              <a:cs typeface="仿宋" panose="02010609060101010101" charset="-122"/>
            </a:endParaRPr>
          </a:p>
        </p:txBody>
      </p:sp>
      <p:cxnSp>
        <p:nvCxnSpPr>
          <p:cNvPr id="53" name="直接箭头连接符 52"/>
          <p:cNvCxnSpPr/>
          <p:nvPr/>
        </p:nvCxnSpPr>
        <p:spPr>
          <a:xfrm flipH="1">
            <a:off x="2096770" y="2115820"/>
            <a:ext cx="2540" cy="334010"/>
          </a:xfrm>
          <a:prstGeom prst="straightConnector1">
            <a:avLst/>
          </a:prstGeom>
          <a:ln w="22225"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36" name="直接箭头连接符 35"/>
          <p:cNvCxnSpPr/>
          <p:nvPr/>
        </p:nvCxnSpPr>
        <p:spPr>
          <a:xfrm flipH="1">
            <a:off x="5389245" y="2049780"/>
            <a:ext cx="7620" cy="335280"/>
          </a:xfrm>
          <a:prstGeom prst="straightConnector1">
            <a:avLst/>
          </a:prstGeom>
          <a:ln w="22225"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37" name="直接箭头连接符 36"/>
          <p:cNvCxnSpPr/>
          <p:nvPr/>
        </p:nvCxnSpPr>
        <p:spPr>
          <a:xfrm>
            <a:off x="9105900" y="2030730"/>
            <a:ext cx="10160" cy="288925"/>
          </a:xfrm>
          <a:prstGeom prst="straightConnector1">
            <a:avLst/>
          </a:prstGeom>
          <a:ln w="22225"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42" name="直接箭头连接符 41"/>
          <p:cNvCxnSpPr/>
          <p:nvPr/>
        </p:nvCxnSpPr>
        <p:spPr>
          <a:xfrm flipH="1">
            <a:off x="6616065" y="4000500"/>
            <a:ext cx="2560320" cy="416560"/>
          </a:xfrm>
          <a:prstGeom prst="straightConnector1">
            <a:avLst/>
          </a:prstGeom>
          <a:ln w="22225"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sp>
        <p:nvSpPr>
          <p:cNvPr id="2" name="文本框 1"/>
          <p:cNvSpPr txBox="1"/>
          <p:nvPr/>
        </p:nvSpPr>
        <p:spPr>
          <a:xfrm>
            <a:off x="2704465" y="28575"/>
            <a:ext cx="7753350" cy="645160"/>
          </a:xfrm>
          <a:prstGeom prst="rect">
            <a:avLst/>
          </a:prstGeom>
          <a:noFill/>
        </p:spPr>
        <p:txBody>
          <a:bodyPr wrap="square" rtlCol="0" anchor="t">
            <a:spAutoFit/>
          </a:bodyPr>
          <a:p>
            <a:r>
              <a:rPr lang="zh-CN" altLang="zh-CN" sz="3600" b="1">
                <a:effectLst>
                  <a:outerShdw blurRad="38100" dist="38100" dir="2700000" algn="tl">
                    <a:srgbClr val="000000">
                      <a:alpha val="43137"/>
                    </a:srgbClr>
                  </a:outerShdw>
                </a:effectLst>
                <a:latin typeface="楷体" panose="02010609060101010101" charset="-122"/>
                <a:ea typeface="楷体" panose="02010609060101010101" charset="-122"/>
                <a:sym typeface="+mn-ea"/>
              </a:rPr>
              <a:t>现代中国的政治、经济、文化</a:t>
            </a:r>
            <a:endParaRPr lang="zh-CN" altLang="zh-CN" sz="3600" b="1">
              <a:effectLst>
                <a:outerShdw blurRad="38100" dist="38100" dir="2700000" algn="tl">
                  <a:srgbClr val="000000">
                    <a:alpha val="43137"/>
                  </a:srgbClr>
                </a:outerShdw>
              </a:effectLst>
              <a:latin typeface="楷体" panose="02010609060101010101" charset="-122"/>
              <a:ea typeface="楷体" panose="02010609060101010101" charset="-122"/>
              <a:sym typeface="+mn-ea"/>
            </a:endParaRPr>
          </a:p>
        </p:txBody>
      </p:sp>
      <p:cxnSp>
        <p:nvCxnSpPr>
          <p:cNvPr id="4" name="直接箭头连接符 3"/>
          <p:cNvCxnSpPr/>
          <p:nvPr/>
        </p:nvCxnSpPr>
        <p:spPr>
          <a:xfrm>
            <a:off x="5596890" y="4138930"/>
            <a:ext cx="30480" cy="393700"/>
          </a:xfrm>
          <a:prstGeom prst="straightConnector1">
            <a:avLst/>
          </a:prstGeom>
          <a:ln w="22225"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cxnSp>
        <p:nvCxnSpPr>
          <p:cNvPr id="5" name="直接箭头连接符 4"/>
          <p:cNvCxnSpPr/>
          <p:nvPr/>
        </p:nvCxnSpPr>
        <p:spPr>
          <a:xfrm>
            <a:off x="2775585" y="4009390"/>
            <a:ext cx="1717040" cy="494030"/>
          </a:xfrm>
          <a:prstGeom prst="straightConnector1">
            <a:avLst/>
          </a:prstGeom>
          <a:ln w="22225" cmpd="sng">
            <a:solidFill>
              <a:schemeClr val="accent1">
                <a:shade val="50000"/>
              </a:schemeClr>
            </a:solidFill>
            <a:prstDash val="solid"/>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linds(horizontal)">
                                      <p:cBhvr>
                                        <p:cTn id="15" dur="500"/>
                                        <p:tgtEl>
                                          <p:spTgt spid="53"/>
                                        </p:tgtEl>
                                      </p:cBhvr>
                                    </p:animEffect>
                                  </p:childTnLst>
                                </p:cTn>
                              </p:par>
                              <p:par>
                                <p:cTn id="16" presetID="3" presetClass="entr" presetSubtype="1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blinds(horizontal)">
                                      <p:cBhvr>
                                        <p:cTn id="18" dur="500"/>
                                        <p:tgtEl>
                                          <p:spTgt spid="19"/>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linds(horizontal)">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blinds(horizontal)">
                                      <p:cBhvr>
                                        <p:cTn id="26" dur="500"/>
                                        <p:tgtEl>
                                          <p:spTgt spid="36"/>
                                        </p:tgtEl>
                                      </p:cBhvr>
                                    </p:animEffect>
                                  </p:childTnLst>
                                </p:cTn>
                              </p:par>
                              <p:par>
                                <p:cTn id="27" presetID="3" presetClass="entr" presetSubtype="1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linds(horizont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linds(horizont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blinds(horizontal)">
                                      <p:cBhvr>
                                        <p:cTn id="39" dur="500"/>
                                        <p:tgtEl>
                                          <p:spTgt spid="37"/>
                                        </p:tgtEl>
                                      </p:cBhvr>
                                    </p:animEffect>
                                  </p:childTnLst>
                                </p:cTn>
                              </p:par>
                              <p:par>
                                <p:cTn id="40" presetID="3" presetClass="entr" presetSubtype="1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blinds(horizontal)">
                                      <p:cBhvr>
                                        <p:cTn id="42" dur="5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blinds(horizontal)">
                                      <p:cBhvr>
                                        <p:cTn id="47" dur="500"/>
                                        <p:tgtEl>
                                          <p:spTgt spid="83"/>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blinds(horizontal)">
                                      <p:cBhvr>
                                        <p:cTn id="50" dur="500"/>
                                        <p:tgtEl>
                                          <p:spTgt spid="82"/>
                                        </p:tgtEl>
                                      </p:cBhvr>
                                    </p:animEffect>
                                  </p:childTnLst>
                                </p:cTn>
                              </p:par>
                              <p:par>
                                <p:cTn id="51" presetID="3" presetClass="entr" presetSubtype="10" fill="hold"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blinds(horizontal)">
                                      <p:cBhvr>
                                        <p:cTn id="53" dur="500"/>
                                        <p:tgtEl>
                                          <p:spTgt spid="76"/>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84"/>
                                        </p:tgtEl>
                                        <p:attrNameLst>
                                          <p:attrName>style.visibility</p:attrName>
                                        </p:attrNameLst>
                                      </p:cBhvr>
                                      <p:to>
                                        <p:strVal val="visible"/>
                                      </p:to>
                                    </p:set>
                                    <p:animEffect transition="in" filter="blinds(horizontal)">
                                      <p:cBhvr>
                                        <p:cTn id="56" dur="500"/>
                                        <p:tgtEl>
                                          <p:spTgt spid="84"/>
                                        </p:tgtEl>
                                      </p:cBhvr>
                                    </p:animEffect>
                                  </p:childTnLst>
                                </p:cTn>
                              </p:par>
                              <p:par>
                                <p:cTn id="57" presetID="3" presetClass="entr" presetSubtype="1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linds(horizontal)">
                                      <p:cBhvr>
                                        <p:cTn id="59" dur="500"/>
                                        <p:tgtEl>
                                          <p:spTgt spid="4"/>
                                        </p:tgtEl>
                                      </p:cBhvr>
                                    </p:animEffect>
                                  </p:childTnLst>
                                </p:cTn>
                              </p:par>
                              <p:par>
                                <p:cTn id="60" presetID="3" presetClass="entr" presetSubtype="10" fill="hold"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linds(horizont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2" grpId="0" bldLvl="0" animBg="1"/>
      <p:bldP spid="23" grpId="0" bldLvl="0" animBg="1"/>
      <p:bldP spid="28" grpId="0" bldLvl="0" animBg="1"/>
      <p:bldP spid="83" grpId="0" bldLvl="0" animBg="1"/>
      <p:bldP spid="82" grpId="0" bldLvl="0" animBg="1"/>
      <p:bldP spid="8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a:graphicFrameLocks noGrp="1"/>
          </p:cNvGraphicFramePr>
          <p:nvPr>
            <p:custDataLst>
              <p:tags r:id="rId1"/>
            </p:custDataLst>
          </p:nvPr>
        </p:nvGraphicFramePr>
        <p:xfrm>
          <a:off x="69215" y="1156970"/>
          <a:ext cx="11848465" cy="3557905"/>
        </p:xfrm>
        <a:graphic>
          <a:graphicData uri="http://schemas.openxmlformats.org/drawingml/2006/table">
            <a:tbl>
              <a:tblPr>
                <a:effectLst/>
                <a:tableStyleId>{5940675A-B579-460E-94D1-54222C63F5DA}</a:tableStyleId>
              </a:tblPr>
              <a:tblGrid>
                <a:gridCol w="1223010"/>
                <a:gridCol w="10625455"/>
              </a:tblGrid>
              <a:tr h="454025">
                <a:tc>
                  <a:txBody>
                    <a:bodyPr/>
                    <a:lstStyle/>
                    <a:p>
                      <a:pPr>
                        <a:buNone/>
                      </a:pPr>
                      <a:r>
                        <a:rPr lang="zh-CN" altLang="en-US" sz="2400" b="1">
                          <a:solidFill>
                            <a:srgbClr val="000000"/>
                          </a:solidFill>
                          <a:latin typeface="楷体" panose="02010609060101010101" charset="-122"/>
                          <a:ea typeface="楷体" panose="02010609060101010101" charset="-122"/>
                        </a:rPr>
                        <a:t>时间</a:t>
                      </a:r>
                      <a:endParaRPr lang="zh-CN" altLang="en-US" sz="2400" b="1">
                        <a:solidFill>
                          <a:srgbClr val="000000"/>
                        </a:solidFill>
                        <a:latin typeface="楷体" panose="02010609060101010101" charset="-122"/>
                        <a:ea typeface="楷体" panose="02010609060101010101" charset="-122"/>
                      </a:endParaRPr>
                    </a:p>
                  </a:txBody>
                  <a:tcPr marL="68580" marR="68580" marT="34290" marB="3429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a:lstStyle/>
                    <a:p>
                      <a:pPr algn="ctr">
                        <a:buClrTx/>
                        <a:buSzTx/>
                        <a:buFontTx/>
                        <a:buNone/>
                      </a:pPr>
                      <a:r>
                        <a:rPr lang="zh-CN" altLang="en-US" sz="2400" b="1">
                          <a:solidFill>
                            <a:srgbClr val="000000"/>
                          </a:solidFill>
                          <a:latin typeface="楷体" panose="02010609060101010101" charset="-122"/>
                          <a:ea typeface="楷体" panose="02010609060101010101" charset="-122"/>
                        </a:rPr>
                        <a:t>表现</a:t>
                      </a:r>
                      <a:endParaRPr lang="zh-CN" altLang="en-US" sz="2400" b="1">
                        <a:solidFill>
                          <a:srgbClr val="000000"/>
                        </a:solidFill>
                        <a:effectLst/>
                        <a:latin typeface="楷体" panose="02010609060101010101" charset="-122"/>
                        <a:ea typeface="楷体" panose="02010609060101010101" charset="-122"/>
                        <a:cs typeface="仿宋" panose="02010609060101010101" charset="-122"/>
                      </a:endParaRPr>
                    </a:p>
                  </a:txBody>
                  <a:tcPr marL="54425" marR="5442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1517015">
                <a:tc>
                  <a:txBody>
                    <a:bodyPr/>
                    <a:lstStyle/>
                    <a:p>
                      <a:pPr algn="just">
                        <a:lnSpc>
                          <a:spcPct val="130000"/>
                        </a:lnSpc>
                        <a:buNone/>
                      </a:pPr>
                      <a:r>
                        <a:rPr lang="en-US" altLang="zh-CN" sz="2400" b="1" kern="100">
                          <a:effectLst/>
                          <a:latin typeface="楷体" panose="02010609060101010101" charset="-122"/>
                          <a:ea typeface="楷体" panose="02010609060101010101" charset="-122"/>
                        </a:rPr>
                        <a:t>1964</a:t>
                      </a:r>
                      <a:endParaRPr lang="en-US" altLang="zh-CN" sz="2400" b="1" kern="100">
                        <a:effectLst/>
                        <a:latin typeface="楷体" panose="02010609060101010101" charset="-122"/>
                        <a:ea typeface="楷体" panose="02010609060101010101"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zh-CN" altLang="en-US" sz="2400" b="1" kern="100">
                        <a:solidFill>
                          <a:sysClr val="windowText" lastClr="000000"/>
                        </a:solidFill>
                        <a:effectLst/>
                        <a:latin typeface="楷体" panose="02010609060101010101" charset="-122"/>
                        <a:ea typeface="楷体" panose="02010609060101010101" charset="-122"/>
                        <a:cs typeface="Times New Roman" panose="02020603050405020304"/>
                        <a:sym typeface="宋体" panose="02010600030101010101" pitchFamily="2" charset="-122"/>
                      </a:endParaRPr>
                    </a:p>
                  </a:txBody>
                  <a:tcPr marL="54425" marR="5442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98475">
                <a:tc>
                  <a:txBody>
                    <a:bodyPr/>
                    <a:lstStyle/>
                    <a:p>
                      <a:pPr algn="just">
                        <a:lnSpc>
                          <a:spcPct val="130000"/>
                        </a:lnSpc>
                        <a:buNone/>
                      </a:pPr>
                      <a:r>
                        <a:rPr lang="en-US" altLang="zh-CN" sz="2400" b="1" kern="100">
                          <a:effectLst/>
                          <a:latin typeface="楷体" panose="02010609060101010101" charset="-122"/>
                          <a:ea typeface="楷体" panose="02010609060101010101" charset="-122"/>
                        </a:rPr>
                        <a:t>1997</a:t>
                      </a:r>
                      <a:endParaRPr lang="en-US" altLang="zh-CN" sz="2400" b="1" kern="100">
                        <a:effectLst/>
                        <a:latin typeface="楷体" panose="02010609060101010101" charset="-122"/>
                        <a:ea typeface="楷体" panose="02010609060101010101"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zh-CN" altLang="en-US" sz="2400" b="1" kern="100">
                        <a:solidFill>
                          <a:sysClr val="windowText" lastClr="000000"/>
                        </a:solidFill>
                        <a:effectLst/>
                        <a:latin typeface="楷体" panose="02010609060101010101" charset="-122"/>
                        <a:ea typeface="楷体" panose="02010609060101010101" charset="-122"/>
                        <a:cs typeface="Courier New" panose="02070309020205020404"/>
                      </a:endParaRPr>
                    </a:p>
                  </a:txBody>
                  <a:tcPr marL="54425" marR="5442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88390">
                <a:tc>
                  <a:txBody>
                    <a:bodyPr/>
                    <a:lstStyle/>
                    <a:p>
                      <a:pPr algn="just">
                        <a:lnSpc>
                          <a:spcPct val="130000"/>
                        </a:lnSpc>
                        <a:buNone/>
                      </a:pPr>
                      <a:r>
                        <a:rPr lang="en-US" altLang="zh-CN" sz="2400" b="1" kern="100">
                          <a:effectLst/>
                          <a:latin typeface="楷体" panose="02010609060101010101" charset="-122"/>
                          <a:ea typeface="楷体" panose="02010609060101010101" charset="-122"/>
                        </a:rPr>
                        <a:t>2012</a:t>
                      </a:r>
                      <a:endParaRPr lang="en-US" altLang="zh-CN" sz="2400" b="1" kern="100">
                        <a:effectLst/>
                        <a:latin typeface="楷体" panose="02010609060101010101" charset="-122"/>
                        <a:ea typeface="楷体" panose="02010609060101010101" charset="-122"/>
                      </a:endParaRPr>
                    </a:p>
                  </a:txBody>
                  <a:tcPr marL="51435" marR="51435"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l">
                        <a:buNone/>
                      </a:pPr>
                      <a:endParaRPr lang="zh-CN" altLang="en-US" sz="2400" b="1" kern="100">
                        <a:gradFill>
                          <a:gsLst>
                            <a:gs pos="0">
                              <a:srgbClr val="012D86"/>
                            </a:gs>
                            <a:gs pos="100000">
                              <a:srgbClr val="0E2557"/>
                            </a:gs>
                          </a:gsLst>
                          <a:lin scaled="0"/>
                        </a:gradFill>
                        <a:effectLst/>
                        <a:latin typeface="楷体" panose="02010609060101010101" charset="-122"/>
                        <a:ea typeface="楷体" panose="02010609060101010101" charset="-122"/>
                        <a:cs typeface="宋体" panose="02010600030101010101" pitchFamily="2" charset="-122"/>
                        <a:sym typeface="宋体" panose="02010600030101010101" pitchFamily="2" charset="-122"/>
                      </a:endParaRPr>
                    </a:p>
                  </a:txBody>
                  <a:tcPr marL="54425" marR="5442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4" name="矩形 23"/>
          <p:cNvSpPr/>
          <p:nvPr/>
        </p:nvSpPr>
        <p:spPr>
          <a:xfrm>
            <a:off x="5086350" y="4264025"/>
            <a:ext cx="2060575" cy="877888"/>
          </a:xfrm>
          <a:prstGeom prst="rect">
            <a:avLst/>
          </a:prstGeom>
        </p:spPr>
        <p:txBody>
          <a:bodyPr wrap="square" lIns="0" tIns="0" rIns="0" bIns="0">
            <a:noAutofit/>
          </a:bodyPr>
          <a:lstStyle/>
          <a:p>
            <a:pPr fontAlgn="base">
              <a:lnSpc>
                <a:spcPct val="120000"/>
              </a:lnSpc>
            </a:pPr>
            <a:r>
              <a:rPr lang="zh-CN" altLang="en-US" sz="1350" strike="noStrike" noProof="1">
                <a:solidFill>
                  <a:schemeClr val="bg1"/>
                </a:solidFill>
                <a:latin typeface="黑体" panose="02010609060101010101" pitchFamily="49" charset="-122"/>
                <a:ea typeface="黑体" panose="02010609060101010101" pitchFamily="49" charset="-122"/>
                <a:cs typeface="+mn-cs"/>
              </a:rPr>
              <a:t>稿定</a:t>
            </a:r>
            <a:r>
              <a:rPr lang="en-US" altLang="zh-CN" sz="1350" strike="noStrike" noProof="1">
                <a:solidFill>
                  <a:schemeClr val="bg1"/>
                </a:solidFill>
                <a:latin typeface="黑体" panose="02010609060101010101" pitchFamily="49" charset="-122"/>
                <a:ea typeface="黑体" panose="02010609060101010101" pitchFamily="49" charset="-122"/>
                <a:cs typeface="+mn-cs"/>
              </a:rPr>
              <a:t>PPT</a:t>
            </a:r>
            <a:r>
              <a:rPr lang="zh-CN" altLang="en-US" sz="1350" strike="noStrike" noProof="1">
                <a:solidFill>
                  <a:schemeClr val="bg1"/>
                </a:solidFill>
                <a:latin typeface="黑体" panose="02010609060101010101" pitchFamily="49" charset="-122"/>
                <a:ea typeface="黑体" panose="02010609060101010101" pitchFamily="49" charset="-122"/>
                <a:cs typeface="+mn-cs"/>
              </a:rPr>
              <a:t>，海量素材持续更新，上千款模板选择总有一款适合你</a:t>
            </a:r>
            <a:endParaRPr lang="zh-CN" altLang="en-US" sz="1350" strike="noStrike" noProof="1">
              <a:solidFill>
                <a:schemeClr val="bg1"/>
              </a:solidFill>
              <a:latin typeface="黑体" panose="02010609060101010101" pitchFamily="49" charset="-122"/>
              <a:ea typeface="黑体" panose="02010609060101010101" pitchFamily="49" charset="-122"/>
            </a:endParaRPr>
          </a:p>
        </p:txBody>
      </p:sp>
      <p:sp>
        <p:nvSpPr>
          <p:cNvPr id="30" name="文本框 29"/>
          <p:cNvSpPr txBox="1"/>
          <p:nvPr/>
        </p:nvSpPr>
        <p:spPr>
          <a:xfrm>
            <a:off x="6351048" y="3145683"/>
            <a:ext cx="781464" cy="692498"/>
          </a:xfrm>
          <a:prstGeom prst="rect">
            <a:avLst/>
          </a:prstGeom>
          <a:noFill/>
        </p:spPr>
        <p:txBody>
          <a:bodyPr wrap="none" lIns="0" tIns="0" rIns="0" bIns="0" rtlCol="0">
            <a:noAutofit/>
          </a:bodyPr>
          <a:lstStyle/>
          <a:p>
            <a:r>
              <a:rPr lang="en-US" altLang="zh-CN" sz="4500" noProof="1">
                <a:ln>
                  <a:solidFill>
                    <a:schemeClr val="bg1"/>
                  </a:solidFill>
                </a:ln>
                <a:noFill/>
                <a:latin typeface="黑体" panose="02010609060101010101" pitchFamily="49" charset="-122"/>
                <a:ea typeface="黑体" panose="02010609060101010101" pitchFamily="49" charset="-122"/>
                <a:cs typeface="+mn-cs"/>
              </a:rPr>
              <a:t>02</a:t>
            </a:r>
            <a:endParaRPr lang="zh-CN" altLang="en-US" sz="4500" noProof="1">
              <a:ln>
                <a:solidFill>
                  <a:schemeClr val="bg1"/>
                </a:solidFill>
              </a:ln>
              <a:noFill/>
              <a:latin typeface="黑体" panose="02010609060101010101" pitchFamily="49" charset="-122"/>
              <a:ea typeface="黑体" panose="02010609060101010101" pitchFamily="49" charset="-122"/>
            </a:endParaRPr>
          </a:p>
        </p:txBody>
      </p:sp>
      <p:sp>
        <p:nvSpPr>
          <p:cNvPr id="7" name="文本框 6"/>
          <p:cNvSpPr txBox="1"/>
          <p:nvPr/>
        </p:nvSpPr>
        <p:spPr>
          <a:xfrm>
            <a:off x="1210310" y="1671320"/>
            <a:ext cx="10475595" cy="1568450"/>
          </a:xfrm>
          <a:prstGeom prst="rect">
            <a:avLst/>
          </a:prstGeom>
          <a:noFill/>
          <a:ln w="9525">
            <a:noFill/>
          </a:ln>
        </p:spPr>
        <p:txBody>
          <a:bodyPr wrap="square" anchor="t" anchorCtr="0">
            <a:spAutoFit/>
          </a:bodyPr>
          <a:p>
            <a:pPr>
              <a:buClrTx/>
              <a:buFontTx/>
            </a:pPr>
            <a:r>
              <a:rPr lang="zh-CN" altLang="zh-CN" sz="2400" b="1">
                <a:solidFill>
                  <a:schemeClr val="accent2"/>
                </a:solidFill>
                <a:latin typeface="楷体" panose="02010609060101010101" charset="-122"/>
                <a:ea typeface="楷体" panose="02010609060101010101" charset="-122"/>
                <a:cs typeface="楷体" panose="02010609060101010101" charset="-122"/>
              </a:rPr>
              <a:t>法国成为</a:t>
            </a:r>
            <a:r>
              <a:rPr lang="zh-CN" altLang="zh-CN" sz="2400" b="1">
                <a:solidFill>
                  <a:srgbClr val="FF0000"/>
                </a:solidFill>
                <a:latin typeface="楷体" panose="02010609060101010101" charset="-122"/>
                <a:ea typeface="楷体" panose="02010609060101010101" charset="-122"/>
                <a:cs typeface="楷体" panose="02010609060101010101" charset="-122"/>
              </a:rPr>
              <a:t>第一个与新中国建交的西方大国</a:t>
            </a:r>
            <a:r>
              <a:rPr lang="zh-CN" altLang="zh-CN" sz="2400" b="1">
                <a:solidFill>
                  <a:schemeClr val="accent2"/>
                </a:solidFill>
                <a:latin typeface="楷体" panose="02010609060101010101" charset="-122"/>
                <a:ea typeface="楷体" panose="02010609060101010101" charset="-122"/>
                <a:cs typeface="楷体" panose="02010609060101010101" charset="-122"/>
              </a:rPr>
              <a:t>， 实现了中国同西方大国关系的突破，这不仅掀开了东西方两个大国间平等交往、友好合作的崭新历史篇章，也为不同社会制度国家间在和平共处五项原则基础上建立正常外交关系提供了一个范例。</a:t>
            </a:r>
            <a:endParaRPr lang="zh-CN" altLang="zh-CN" sz="2400" b="1">
              <a:solidFill>
                <a:schemeClr val="accent2"/>
              </a:solidFill>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1933575" y="3145473"/>
            <a:ext cx="7229475" cy="544512"/>
          </a:xfrm>
          <a:prstGeom prst="rect">
            <a:avLst/>
          </a:prstGeom>
          <a:noFill/>
          <a:ln w="9525">
            <a:noFill/>
          </a:ln>
        </p:spPr>
        <p:txBody>
          <a:bodyPr wrap="square" anchor="t" anchorCtr="0"/>
          <a:p>
            <a:pPr>
              <a:lnSpc>
                <a:spcPts val="3375"/>
              </a:lnSpc>
              <a:buClrTx/>
              <a:buFontTx/>
            </a:pPr>
            <a:r>
              <a:rPr lang="zh-CN" altLang="zh-CN" sz="2400" b="1">
                <a:latin typeface="楷体" panose="02010609060101010101" charset="-122"/>
                <a:ea typeface="楷体" panose="02010609060101010101" charset="-122"/>
              </a:rPr>
              <a:t>法国</a:t>
            </a:r>
            <a:r>
              <a:rPr lang="zh-CN" altLang="zh-CN" sz="2400" b="1">
                <a:solidFill>
                  <a:srgbClr val="FF0000"/>
                </a:solidFill>
                <a:latin typeface="楷体" panose="02010609060101010101" charset="-122"/>
                <a:ea typeface="楷体" panose="02010609060101010101" charset="-122"/>
              </a:rPr>
              <a:t>第一个与中国建立全面伙伴关系</a:t>
            </a:r>
            <a:r>
              <a:rPr lang="zh-CN" altLang="zh-CN" sz="2400" b="1">
                <a:latin typeface="楷体" panose="02010609060101010101" charset="-122"/>
                <a:ea typeface="楷体" panose="02010609060101010101" charset="-122"/>
              </a:rPr>
              <a:t>的</a:t>
            </a:r>
            <a:r>
              <a:rPr lang="zh-CN" altLang="zh-CN" sz="2400" b="1">
                <a:solidFill>
                  <a:srgbClr val="FF0000"/>
                </a:solidFill>
                <a:latin typeface="楷体" panose="02010609060101010101" charset="-122"/>
                <a:ea typeface="楷体" panose="02010609060101010101" charset="-122"/>
              </a:rPr>
              <a:t>西方国家</a:t>
            </a:r>
            <a:r>
              <a:rPr lang="zh-CN" altLang="zh-CN" sz="2400" b="1">
                <a:latin typeface="楷体" panose="02010609060101010101" charset="-122"/>
                <a:ea typeface="楷体" panose="02010609060101010101" charset="-122"/>
              </a:rPr>
              <a:t>。</a:t>
            </a:r>
            <a:endParaRPr lang="zh-CN" altLang="zh-CN" sz="2400" b="1">
              <a:latin typeface="楷体" panose="02010609060101010101" charset="-122"/>
              <a:ea typeface="楷体" panose="02010609060101010101" charset="-122"/>
            </a:endParaRPr>
          </a:p>
        </p:txBody>
      </p:sp>
      <p:sp>
        <p:nvSpPr>
          <p:cNvPr id="9" name="文本框 8"/>
          <p:cNvSpPr txBox="1"/>
          <p:nvPr/>
        </p:nvSpPr>
        <p:spPr>
          <a:xfrm>
            <a:off x="1271905" y="3689985"/>
            <a:ext cx="10645775" cy="1268095"/>
          </a:xfrm>
          <a:prstGeom prst="rect">
            <a:avLst/>
          </a:prstGeom>
          <a:noFill/>
          <a:ln w="9525">
            <a:noFill/>
          </a:ln>
        </p:spPr>
        <p:txBody>
          <a:bodyPr wrap="square" anchor="t" anchorCtr="0"/>
          <a:p>
            <a:pPr>
              <a:buClrTx/>
              <a:buFontTx/>
            </a:pPr>
            <a:r>
              <a:rPr lang="zh-CN" altLang="zh-CN" sz="2400" b="1">
                <a:latin typeface="楷体" panose="02010609060101010101" charset="-122"/>
                <a:ea typeface="楷体" panose="02010609060101010101" charset="-122"/>
                <a:cs typeface="楷体" panose="02010609060101010101" charset="-122"/>
              </a:rPr>
              <a:t>中共十八大以来，在习近平外交思想指导下，中国拓宽与发达国家的合作领域，妥善处理分歧，与 俄、法国、德国、英国等世界主要国家的关系稳步发展。</a:t>
            </a:r>
            <a:endParaRPr lang="zh-CN" altLang="zh-CN"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67945" y="675005"/>
            <a:ext cx="8724265" cy="481965"/>
          </a:xfrm>
          <a:prstGeom prst="rect">
            <a:avLst/>
          </a:prstGeom>
          <a:noFill/>
        </p:spPr>
        <p:txBody>
          <a:bodyPr wrap="square" rtlCol="0" anchor="t">
            <a:noAutofit/>
          </a:bodyPr>
          <a:p>
            <a:r>
              <a:rPr lang="zh-CN" altLang="en-US" sz="2400" b="1">
                <a:latin typeface="楷体" panose="02010609060101010101" charset="-122"/>
                <a:ea typeface="楷体" panose="02010609060101010101" charset="-122"/>
                <a:cs typeface="楷体" panose="02010609060101010101" charset="-122"/>
                <a:sym typeface="+mn-ea"/>
              </a:rPr>
              <a:t>【深化拓展】</a:t>
            </a:r>
            <a:r>
              <a:rPr lang="zh-CN" sz="2400" b="1">
                <a:latin typeface="楷体" panose="02010609060101010101" charset="-122"/>
                <a:ea typeface="楷体" panose="02010609060101010101" charset="-122"/>
                <a:sym typeface="+mn-ea"/>
              </a:rPr>
              <a:t>中法关系</a:t>
            </a:r>
            <a:r>
              <a:rPr lang="zh-CN" altLang="zh-CN" sz="2400" b="1">
                <a:latin typeface="楷体" panose="02010609060101010101" charset="-122"/>
                <a:ea typeface="楷体" panose="02010609060101010101" charset="-122"/>
                <a:cs typeface="楷体" panose="02010609060101010101" charset="-122"/>
                <a:sym typeface="+mn-ea"/>
              </a:rPr>
              <a:t>的发展历程</a:t>
            </a:r>
            <a:endParaRPr lang="zh-CN" altLang="en-US" sz="2400" b="1">
              <a:latin typeface="楷体" panose="02010609060101010101" charset="-122"/>
              <a:ea typeface="楷体" panose="02010609060101010101" charset="-122"/>
              <a:cs typeface="楷体" panose="02010609060101010101" charset="-122"/>
            </a:endParaRPr>
          </a:p>
          <a:p>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2"/>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100" name="文本框 99"/>
          <p:cNvSpPr txBox="1"/>
          <p:nvPr/>
        </p:nvSpPr>
        <p:spPr>
          <a:xfrm>
            <a:off x="390525" y="4784725"/>
            <a:ext cx="11295380" cy="1938020"/>
          </a:xfrm>
          <a:prstGeom prst="rect">
            <a:avLst/>
          </a:prstGeom>
          <a:noFill/>
          <a:ln w="9525">
            <a:noFill/>
          </a:ln>
        </p:spPr>
        <p:txBody>
          <a:bodyPr wrap="square">
            <a:spAutoFit/>
          </a:bodyPr>
          <a:p>
            <a:pPr marL="200025" indent="-200025"/>
            <a:r>
              <a:rPr lang="en-US" sz="2400" b="1">
                <a:latin typeface="楷体" panose="02010609060101010101" charset="-122"/>
                <a:ea typeface="楷体" panose="02010609060101010101" charset="-122"/>
                <a:cs typeface="楷体" panose="02010609060101010101" charset="-122"/>
              </a:rPr>
              <a:t>1963</a:t>
            </a:r>
            <a:r>
              <a:rPr lang="zh-CN" sz="2400" b="1">
                <a:latin typeface="楷体" panose="02010609060101010101" charset="-122"/>
                <a:ea typeface="楷体" panose="02010609060101010101" charset="-122"/>
                <a:cs typeface="楷体" panose="02010609060101010101" charset="-122"/>
              </a:rPr>
              <a:t>年周恩来总理接见法国前总理富尔时说：“莫斯科三国（备注：苏美英）部分禁核试验条约，你们没有签字，我们也反对。”“我们都赞成在国际上应该维护世界和平，不允许几个大国垄断世界事务。”这表明</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．中法建交共同反对美苏霸权主义</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．西方孤立中国政策宣告失败</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．中国与西方关系突破迎来新契机</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．中国已打破美苏大国核垄断</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500" fill="hold"/>
                                        <p:tgtEl>
                                          <p:spTgt spid="100"/>
                                        </p:tgtEl>
                                        <p:attrNameLst>
                                          <p:attrName>ppt_x</p:attrName>
                                        </p:attrNameLst>
                                      </p:cBhvr>
                                      <p:tavLst>
                                        <p:tav tm="0">
                                          <p:val>
                                            <p:strVal val="#ppt_x"/>
                                          </p:val>
                                        </p:tav>
                                        <p:tav tm="100000">
                                          <p:val>
                                            <p:strVal val="#ppt_x"/>
                                          </p:val>
                                        </p:tav>
                                      </p:tavLst>
                                    </p:anim>
                                    <p:anim calcmode="lin" valueType="num">
                                      <p:cBhvr additive="base">
                                        <p:cTn id="2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0" grpId="0"/>
      <p:bldP spid="10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矩形 23"/>
          <p:cNvSpPr/>
          <p:nvPr/>
        </p:nvSpPr>
        <p:spPr>
          <a:xfrm>
            <a:off x="5086350" y="4264025"/>
            <a:ext cx="2060575" cy="877888"/>
          </a:xfrm>
          <a:prstGeom prst="rect">
            <a:avLst/>
          </a:prstGeom>
        </p:spPr>
        <p:txBody>
          <a:bodyPr wrap="square" lIns="0" tIns="0" rIns="0" bIns="0">
            <a:noAutofit/>
          </a:bodyPr>
          <a:lstStyle/>
          <a:p>
            <a:pPr fontAlgn="base">
              <a:lnSpc>
                <a:spcPct val="120000"/>
              </a:lnSpc>
            </a:pPr>
            <a:r>
              <a:rPr lang="zh-CN" altLang="en-US" sz="1350" strike="noStrike" noProof="1">
                <a:solidFill>
                  <a:schemeClr val="bg1"/>
                </a:solidFill>
                <a:latin typeface="黑体" panose="02010609060101010101" pitchFamily="49" charset="-122"/>
                <a:ea typeface="黑体" panose="02010609060101010101" pitchFamily="49" charset="-122"/>
                <a:cs typeface="+mn-cs"/>
              </a:rPr>
              <a:t>稿定</a:t>
            </a:r>
            <a:r>
              <a:rPr lang="en-US" altLang="zh-CN" sz="1350" strike="noStrike" noProof="1">
                <a:solidFill>
                  <a:schemeClr val="bg1"/>
                </a:solidFill>
                <a:latin typeface="黑体" panose="02010609060101010101" pitchFamily="49" charset="-122"/>
                <a:ea typeface="黑体" panose="02010609060101010101" pitchFamily="49" charset="-122"/>
                <a:cs typeface="+mn-cs"/>
              </a:rPr>
              <a:t>PPT</a:t>
            </a:r>
            <a:r>
              <a:rPr lang="zh-CN" altLang="en-US" sz="1350" strike="noStrike" noProof="1">
                <a:solidFill>
                  <a:schemeClr val="bg1"/>
                </a:solidFill>
                <a:latin typeface="黑体" panose="02010609060101010101" pitchFamily="49" charset="-122"/>
                <a:ea typeface="黑体" panose="02010609060101010101" pitchFamily="49" charset="-122"/>
                <a:cs typeface="+mn-cs"/>
              </a:rPr>
              <a:t>，海量素材持续更新，上千款模板选择总有一款适合你</a:t>
            </a:r>
            <a:endParaRPr lang="zh-CN" altLang="en-US" sz="1350" strike="noStrike" noProof="1">
              <a:solidFill>
                <a:schemeClr val="bg1"/>
              </a:solidFill>
              <a:latin typeface="黑体" panose="02010609060101010101" pitchFamily="49" charset="-122"/>
              <a:ea typeface="黑体" panose="02010609060101010101" pitchFamily="49" charset="-122"/>
            </a:endParaRPr>
          </a:p>
        </p:txBody>
      </p:sp>
      <p:sp>
        <p:nvSpPr>
          <p:cNvPr id="30" name="文本框 29"/>
          <p:cNvSpPr txBox="1"/>
          <p:nvPr/>
        </p:nvSpPr>
        <p:spPr>
          <a:xfrm>
            <a:off x="6351048" y="3145683"/>
            <a:ext cx="781464" cy="692498"/>
          </a:xfrm>
          <a:prstGeom prst="rect">
            <a:avLst/>
          </a:prstGeom>
          <a:noFill/>
        </p:spPr>
        <p:txBody>
          <a:bodyPr wrap="none" lIns="0" tIns="0" rIns="0" bIns="0" rtlCol="0">
            <a:noAutofit/>
          </a:bodyPr>
          <a:lstStyle/>
          <a:p>
            <a:r>
              <a:rPr lang="en-US" altLang="zh-CN" sz="4500" noProof="1">
                <a:ln>
                  <a:solidFill>
                    <a:schemeClr val="bg1"/>
                  </a:solidFill>
                </a:ln>
                <a:noFill/>
                <a:latin typeface="黑体" panose="02010609060101010101" pitchFamily="49" charset="-122"/>
                <a:ea typeface="黑体" panose="02010609060101010101" pitchFamily="49" charset="-122"/>
                <a:cs typeface="+mn-cs"/>
              </a:rPr>
              <a:t>02</a:t>
            </a:r>
            <a:endParaRPr lang="zh-CN" altLang="en-US" sz="4500" noProof="1">
              <a:ln>
                <a:solidFill>
                  <a:schemeClr val="bg1"/>
                </a:solidFill>
              </a:ln>
              <a:noFill/>
              <a:latin typeface="黑体" panose="02010609060101010101" pitchFamily="49" charset="-122"/>
              <a:ea typeface="黑体" panose="02010609060101010101" pitchFamily="49" charset="-122"/>
            </a:endParaRPr>
          </a:p>
        </p:txBody>
      </p:sp>
      <p:sp>
        <p:nvSpPr>
          <p:cNvPr id="7" name="文本框 6"/>
          <p:cNvSpPr txBox="1"/>
          <p:nvPr/>
        </p:nvSpPr>
        <p:spPr>
          <a:xfrm>
            <a:off x="389890" y="1015365"/>
            <a:ext cx="8907780" cy="2277110"/>
          </a:xfrm>
          <a:prstGeom prst="rect">
            <a:avLst/>
          </a:prstGeom>
          <a:noFill/>
          <a:ln w="9525">
            <a:noFill/>
          </a:ln>
        </p:spPr>
        <p:txBody>
          <a:bodyPr wrap="square" anchor="t" anchorCtr="0"/>
          <a:p>
            <a:pPr>
              <a:buClrTx/>
              <a:buFontTx/>
            </a:pPr>
            <a:r>
              <a:rPr lang="zh-CN" altLang="zh-CN" sz="2400" b="1">
                <a:solidFill>
                  <a:schemeClr val="accent2"/>
                </a:solidFill>
                <a:latin typeface="楷体" panose="02010609060101010101" charset="-122"/>
                <a:ea typeface="楷体" panose="02010609060101010101" charset="-122"/>
                <a:cs typeface="楷体" panose="02010609060101010101" charset="-122"/>
              </a:rPr>
              <a:t>原因：</a:t>
            </a:r>
            <a:endParaRPr lang="zh-CN" altLang="zh-CN" sz="2400" b="1">
              <a:solidFill>
                <a:schemeClr val="accent2"/>
              </a:solidFill>
              <a:latin typeface="楷体" panose="02010609060101010101" charset="-122"/>
              <a:ea typeface="楷体" panose="02010609060101010101" charset="-122"/>
              <a:cs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cs typeface="楷体" panose="02010609060101010101" charset="-122"/>
              </a:rPr>
              <a:t>①美国企图控制欧洲；欧洲开始走向一体化；</a:t>
            </a:r>
            <a:endParaRPr lang="zh-CN" altLang="zh-CN" sz="2400" b="1">
              <a:solidFill>
                <a:schemeClr val="accent2"/>
              </a:solidFill>
              <a:latin typeface="楷体" panose="02010609060101010101" charset="-122"/>
              <a:ea typeface="楷体" panose="02010609060101010101" charset="-122"/>
              <a:cs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cs typeface="楷体" panose="02010609060101010101" charset="-122"/>
              </a:rPr>
              <a:t>②法国实力增强，开始谋求独立自主的外交；</a:t>
            </a:r>
            <a:endParaRPr lang="zh-CN" altLang="zh-CN" sz="2400" b="1">
              <a:solidFill>
                <a:schemeClr val="accent2"/>
              </a:solidFill>
              <a:latin typeface="楷体" panose="02010609060101010101" charset="-122"/>
              <a:ea typeface="楷体" panose="02010609060101010101" charset="-122"/>
              <a:cs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cs typeface="楷体" panose="02010609060101010101" charset="-122"/>
              </a:rPr>
              <a:t>③中苏关系破裂；</a:t>
            </a:r>
            <a:r>
              <a:rPr lang="en-US" altLang="zh-CN" sz="2400" b="1">
                <a:solidFill>
                  <a:schemeClr val="accent2"/>
                </a:solidFill>
                <a:latin typeface="楷体" panose="02010609060101010101" charset="-122"/>
                <a:ea typeface="楷体" panose="02010609060101010101" charset="-122"/>
                <a:cs typeface="楷体" panose="02010609060101010101" charset="-122"/>
              </a:rPr>
              <a:t>       </a:t>
            </a:r>
            <a:endParaRPr lang="en-US" altLang="zh-CN" sz="2400" b="1">
              <a:solidFill>
                <a:schemeClr val="accent2"/>
              </a:solidFill>
              <a:latin typeface="楷体" panose="02010609060101010101" charset="-122"/>
              <a:ea typeface="楷体" panose="02010609060101010101" charset="-122"/>
              <a:cs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cs typeface="楷体" panose="02010609060101010101" charset="-122"/>
              </a:rPr>
              <a:t>④中国外交思想的完善；</a:t>
            </a:r>
            <a:endParaRPr lang="zh-CN" altLang="zh-CN" sz="2400" b="1">
              <a:solidFill>
                <a:schemeClr val="accent2"/>
              </a:solidFill>
              <a:latin typeface="楷体" panose="02010609060101010101" charset="-122"/>
              <a:ea typeface="楷体" panose="02010609060101010101" charset="-122"/>
              <a:cs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cs typeface="楷体" panose="02010609060101010101" charset="-122"/>
              </a:rPr>
              <a:t>⑤新中国国力增强，国际地位提高。</a:t>
            </a:r>
            <a:endParaRPr lang="zh-CN" altLang="zh-CN" sz="2400" b="1">
              <a:solidFill>
                <a:schemeClr val="accent2"/>
              </a:solidFill>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389890" y="3228975"/>
            <a:ext cx="10179050" cy="2305050"/>
          </a:xfrm>
          <a:prstGeom prst="rect">
            <a:avLst/>
          </a:prstGeom>
          <a:noFill/>
          <a:ln w="9525">
            <a:noFill/>
          </a:ln>
        </p:spPr>
        <p:txBody>
          <a:bodyPr wrap="square" anchor="t" anchorCtr="0"/>
          <a:p>
            <a:pPr>
              <a:buClrTx/>
              <a:buFontTx/>
            </a:pPr>
            <a:r>
              <a:rPr lang="zh-CN" altLang="zh-CN" sz="2400" b="1">
                <a:solidFill>
                  <a:schemeClr val="accent2"/>
                </a:solidFill>
                <a:latin typeface="楷体" panose="02010609060101010101" charset="-122"/>
                <a:ea typeface="楷体" panose="02010609060101010101" charset="-122"/>
              </a:rPr>
              <a:t>意义：</a:t>
            </a:r>
            <a:endParaRPr lang="zh-CN" altLang="zh-CN" sz="2400" b="1">
              <a:solidFill>
                <a:schemeClr val="accent2"/>
              </a:solidFill>
              <a:latin typeface="楷体" panose="02010609060101010101" charset="-122"/>
              <a:ea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rPr>
              <a:t>①中法建交打破了美国长期以来孤立中国的政策；</a:t>
            </a:r>
            <a:endParaRPr lang="zh-CN" altLang="zh-CN" sz="2400" b="1">
              <a:solidFill>
                <a:schemeClr val="accent2"/>
              </a:solidFill>
              <a:latin typeface="楷体" panose="02010609060101010101" charset="-122"/>
              <a:ea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rPr>
              <a:t>②有利于中国外交局面的改善；</a:t>
            </a:r>
            <a:endParaRPr lang="zh-CN" altLang="zh-CN" sz="2400" b="1">
              <a:solidFill>
                <a:schemeClr val="accent2"/>
              </a:solidFill>
              <a:latin typeface="楷体" panose="02010609060101010101" charset="-122"/>
              <a:ea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rPr>
              <a:t>③冲击了两极格局，推动了世界格局多极化趋势的出现；</a:t>
            </a:r>
            <a:endParaRPr lang="zh-CN" altLang="zh-CN" sz="2400" b="1">
              <a:solidFill>
                <a:schemeClr val="accent2"/>
              </a:solidFill>
              <a:latin typeface="楷体" panose="02010609060101010101" charset="-122"/>
              <a:ea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rPr>
              <a:t>④有助于提高新中国的国际地位；有助于法国实现独立自主的外交目标</a:t>
            </a:r>
            <a:endParaRPr lang="zh-CN" altLang="zh-CN" sz="2400" b="1">
              <a:solidFill>
                <a:schemeClr val="accent2"/>
              </a:solidFill>
              <a:latin typeface="楷体" panose="02010609060101010101" charset="-122"/>
              <a:ea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rPr>
              <a:t>⑤有利于不同社会制度国家的合作和世界和平。</a:t>
            </a:r>
            <a:endParaRPr lang="zh-CN" altLang="zh-CN" sz="2400" b="1">
              <a:solidFill>
                <a:schemeClr val="accent2"/>
              </a:solidFill>
              <a:latin typeface="楷体" panose="02010609060101010101" charset="-122"/>
              <a:ea typeface="楷体" panose="02010609060101010101" charset="-122"/>
            </a:endParaRPr>
          </a:p>
        </p:txBody>
      </p:sp>
      <p:sp>
        <p:nvSpPr>
          <p:cNvPr id="9" name="文本框 8"/>
          <p:cNvSpPr txBox="1"/>
          <p:nvPr/>
        </p:nvSpPr>
        <p:spPr>
          <a:xfrm>
            <a:off x="251460" y="5455920"/>
            <a:ext cx="11401425" cy="1320800"/>
          </a:xfrm>
          <a:prstGeom prst="rect">
            <a:avLst/>
          </a:prstGeom>
          <a:noFill/>
          <a:ln w="9525">
            <a:noFill/>
          </a:ln>
        </p:spPr>
        <p:txBody>
          <a:bodyPr wrap="square" anchor="t" anchorCtr="0"/>
          <a:p>
            <a:pPr>
              <a:buClrTx/>
              <a:buFontTx/>
            </a:pPr>
            <a:r>
              <a:rPr lang="zh-CN" altLang="zh-CN" sz="2400" b="1">
                <a:solidFill>
                  <a:schemeClr val="accent2"/>
                </a:solidFill>
                <a:latin typeface="楷体" panose="02010609060101010101" charset="-122"/>
                <a:ea typeface="楷体" panose="02010609060101010101" charset="-122"/>
              </a:rPr>
              <a:t>启示：</a:t>
            </a:r>
            <a:endParaRPr lang="zh-CN" altLang="zh-CN" sz="2400" b="1">
              <a:solidFill>
                <a:schemeClr val="accent2"/>
              </a:solidFill>
              <a:latin typeface="楷体" panose="02010609060101010101" charset="-122"/>
              <a:ea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rPr>
              <a:t>①不同政治制度和意识形态国家可以友好相处；</a:t>
            </a:r>
            <a:endParaRPr lang="zh-CN" altLang="zh-CN" sz="2400" b="1">
              <a:solidFill>
                <a:schemeClr val="accent2"/>
              </a:solidFill>
              <a:latin typeface="楷体" panose="02010609060101010101" charset="-122"/>
              <a:ea typeface="楷体" panose="02010609060101010101" charset="-122"/>
            </a:endParaRPr>
          </a:p>
          <a:p>
            <a:pPr>
              <a:buClrTx/>
              <a:buFontTx/>
            </a:pPr>
            <a:r>
              <a:rPr lang="zh-CN" altLang="zh-CN" sz="2400" b="1">
                <a:solidFill>
                  <a:schemeClr val="accent2"/>
                </a:solidFill>
                <a:latin typeface="楷体" panose="02010609060101010101" charset="-122"/>
                <a:ea typeface="楷体" panose="02010609060101010101" charset="-122"/>
              </a:rPr>
              <a:t>②</a:t>
            </a:r>
            <a:r>
              <a:rPr lang="zh-CN" altLang="zh-CN" sz="2400" b="1">
                <a:solidFill>
                  <a:schemeClr val="accent2"/>
                </a:solidFill>
                <a:latin typeface="楷体" panose="02010609060101010101" charset="-122"/>
                <a:ea typeface="楷体" panose="02010609060101010101" charset="-122"/>
                <a:sym typeface="+mn-ea"/>
              </a:rPr>
              <a:t>新时期的中法关系将更好造福于世界人民，共同构筑更美好、更和谐的世界</a:t>
            </a:r>
            <a:endParaRPr lang="zh-CN" altLang="zh-CN" sz="2400" b="1">
              <a:solidFill>
                <a:schemeClr val="accent2"/>
              </a:solidFill>
              <a:latin typeface="楷体" panose="02010609060101010101" charset="-122"/>
              <a:ea typeface="楷体" panose="02010609060101010101" charset="-122"/>
            </a:endParaRPr>
          </a:p>
        </p:txBody>
      </p:sp>
      <p:sp>
        <p:nvSpPr>
          <p:cNvPr id="2" name="文本框 1"/>
          <p:cNvSpPr txBox="1"/>
          <p:nvPr/>
        </p:nvSpPr>
        <p:spPr>
          <a:xfrm>
            <a:off x="67945" y="610870"/>
            <a:ext cx="8724265" cy="481965"/>
          </a:xfrm>
          <a:prstGeom prst="rect">
            <a:avLst/>
          </a:prstGeom>
          <a:noFill/>
        </p:spPr>
        <p:txBody>
          <a:bodyPr wrap="square" rtlCol="0" anchor="t">
            <a:noAutofit/>
          </a:bodyPr>
          <a:p>
            <a:r>
              <a:rPr lang="zh-CN" altLang="en-US" sz="2400" b="1">
                <a:effectLst/>
                <a:latin typeface="楷体" panose="02010609060101010101" charset="-122"/>
                <a:ea typeface="楷体" panose="02010609060101010101" charset="-122"/>
                <a:cs typeface="楷体" panose="02010609060101010101" charset="-122"/>
                <a:sym typeface="+mn-ea"/>
              </a:rPr>
              <a:t>【深化拓展】</a:t>
            </a:r>
            <a:r>
              <a:rPr lang="en-US" altLang="zh-CN" sz="2400" b="1">
                <a:effectLst/>
                <a:latin typeface="楷体" panose="02010609060101010101" charset="-122"/>
                <a:ea typeface="楷体" panose="02010609060101010101" charset="-122"/>
                <a:cs typeface="楷体" panose="02010609060101010101" charset="-122"/>
                <a:sym typeface="+mn-ea"/>
              </a:rPr>
              <a:t>1964</a:t>
            </a:r>
            <a:r>
              <a:rPr lang="zh-CN" altLang="en-US" sz="2400" b="1">
                <a:effectLst/>
                <a:latin typeface="楷体" panose="02010609060101010101" charset="-122"/>
                <a:ea typeface="楷体" panose="02010609060101010101" charset="-122"/>
                <a:cs typeface="楷体" panose="02010609060101010101" charset="-122"/>
                <a:sym typeface="+mn-ea"/>
              </a:rPr>
              <a:t>年</a:t>
            </a:r>
            <a:r>
              <a:rPr lang="zh-CN" sz="2400" b="1">
                <a:latin typeface="楷体" panose="02010609060101010101" charset="-122"/>
                <a:ea typeface="楷体" panose="02010609060101010101" charset="-122"/>
                <a:sym typeface="+mn-ea"/>
              </a:rPr>
              <a:t>中法建交</a:t>
            </a:r>
            <a:endParaRPr lang="zh-CN" altLang="en-US" sz="2400" b="1">
              <a:effectLst/>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custDataLst>
              <p:tags r:id="rId1"/>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7" grpId="1"/>
      <p:bldP spid="8" grpId="0" build="p"/>
      <p:bldP spid="8" grpId="1"/>
      <p:bldP spid="9" grpId="0" build="p"/>
      <p:bldP spid="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社会主义制度的发展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46081" name="文本框 99"/>
          <p:cNvSpPr txBox="1"/>
          <p:nvPr/>
        </p:nvSpPr>
        <p:spPr>
          <a:xfrm>
            <a:off x="187960" y="734060"/>
            <a:ext cx="11576685" cy="1958340"/>
          </a:xfrm>
          <a:prstGeom prst="rect">
            <a:avLst/>
          </a:prstGeom>
          <a:noFill/>
          <a:ln w="9525">
            <a:noFill/>
          </a:ln>
        </p:spPr>
        <p:txBody>
          <a:bodyPr anchor="t" anchorCtr="0"/>
          <a:p>
            <a:pPr marL="266700" indent="-266700">
              <a:lnSpc>
                <a:spcPct val="120000"/>
              </a:lnSpc>
            </a:pPr>
            <a:r>
              <a:rPr lang="zh-CN" altLang="zh-CN" sz="2400" b="1">
                <a:latin typeface="楷体" panose="02010609060101010101" charset="-122"/>
                <a:ea typeface="楷体" panose="02010609060101010101" charset="-122"/>
                <a:cs typeface="楷体" panose="02010609060101010101" charset="-122"/>
              </a:rPr>
              <a:t>（</a:t>
            </a:r>
            <a:r>
              <a:rPr lang="en-US" altLang="zh-CN" sz="2400" b="1">
                <a:latin typeface="楷体" panose="02010609060101010101" charset="-122"/>
                <a:ea typeface="楷体" panose="02010609060101010101" charset="-122"/>
                <a:cs typeface="楷体" panose="02010609060101010101" charset="-122"/>
              </a:rPr>
              <a:t>2022</a:t>
            </a:r>
            <a:r>
              <a:rPr lang="zh-CN" altLang="zh-CN" sz="2400" b="1">
                <a:latin typeface="楷体" panose="02010609060101010101" charset="-122"/>
                <a:ea typeface="楷体" panose="02010609060101010101" charset="-122"/>
                <a:cs typeface="楷体" panose="02010609060101010101" charset="-122"/>
              </a:rPr>
              <a:t>·江苏）</a:t>
            </a:r>
            <a:r>
              <a:rPr lang="en-US" altLang="zh-CN" sz="2400" b="1">
                <a:solidFill>
                  <a:schemeClr val="accent2"/>
                </a:solidFill>
                <a:latin typeface="楷体" panose="02010609060101010101" charset="-122"/>
                <a:ea typeface="楷体" panose="02010609060101010101" charset="-122"/>
                <a:cs typeface="楷体" panose="02010609060101010101" charset="-122"/>
              </a:rPr>
              <a:t>1951</a:t>
            </a:r>
            <a:r>
              <a:rPr lang="zh-CN" altLang="zh-CN" sz="2400" b="1">
                <a:solidFill>
                  <a:schemeClr val="accent2"/>
                </a:solidFill>
                <a:latin typeface="楷体" panose="02010609060101010101" charset="-122"/>
                <a:ea typeface="楷体" panose="02010609060101010101" charset="-122"/>
                <a:cs typeface="楷体" panose="02010609060101010101" charset="-122"/>
              </a:rPr>
              <a:t>年</a:t>
            </a:r>
            <a:r>
              <a:rPr lang="en-US" altLang="zh-CN" sz="2400" b="1">
                <a:solidFill>
                  <a:schemeClr val="accent2"/>
                </a:solidFill>
                <a:latin typeface="楷体" panose="02010609060101010101" charset="-122"/>
                <a:ea typeface="楷体" panose="02010609060101010101" charset="-122"/>
                <a:cs typeface="楷体" panose="02010609060101010101" charset="-122"/>
              </a:rPr>
              <a:t>3</a:t>
            </a:r>
            <a:r>
              <a:rPr lang="zh-CN" altLang="zh-CN" sz="2400" b="1">
                <a:solidFill>
                  <a:schemeClr val="accent2"/>
                </a:solidFill>
                <a:latin typeface="楷体" panose="02010609060101010101" charset="-122"/>
                <a:ea typeface="楷体" panose="02010609060101010101" charset="-122"/>
                <a:cs typeface="楷体" panose="02010609060101010101" charset="-122"/>
              </a:rPr>
              <a:t>月</a:t>
            </a:r>
            <a:r>
              <a:rPr lang="en-US" altLang="zh-CN" sz="2400" b="1">
                <a:solidFill>
                  <a:schemeClr val="accent2"/>
                </a:solidFill>
                <a:latin typeface="楷体" panose="02010609060101010101" charset="-122"/>
                <a:ea typeface="楷体" panose="02010609060101010101" charset="-122"/>
                <a:cs typeface="楷体" panose="02010609060101010101" charset="-122"/>
              </a:rPr>
              <a:t>18</a:t>
            </a:r>
            <a:r>
              <a:rPr lang="zh-CN" altLang="zh-CN" sz="2400" b="1">
                <a:solidFill>
                  <a:schemeClr val="accent2"/>
                </a:solidFill>
                <a:latin typeface="楷体" panose="02010609060101010101" charset="-122"/>
                <a:ea typeface="楷体" panose="02010609060101010101" charset="-122"/>
                <a:cs typeface="楷体" panose="02010609060101010101" charset="-122"/>
              </a:rPr>
              <a:t>日，毛泽东致函邓小平等领导同志：“民主人士及大学教授愿意去看土改的，</a:t>
            </a:r>
            <a:r>
              <a:rPr lang="zh-CN" altLang="zh-CN" sz="2400" b="1">
                <a:latin typeface="楷体" panose="02010609060101010101" charset="-122"/>
                <a:ea typeface="楷体" panose="02010609060101010101" charset="-122"/>
                <a:cs typeface="楷体" panose="02010609060101010101" charset="-122"/>
              </a:rPr>
              <a:t>应放手让他们去看……吴景超、朱光潜等去西安附近看土改，影响很好，要将这样的事例教育我们的干部。”在这里，毛泽东指示（　　）</a:t>
            </a:r>
            <a:endParaRPr lang="en-US" altLang="zh-CN" sz="2400" b="1">
              <a:latin typeface="楷体" panose="02010609060101010101" charset="-122"/>
              <a:ea typeface="楷体" panose="02010609060101010101" charset="-122"/>
              <a:cs typeface="楷体" panose="02010609060101010101" charset="-122"/>
            </a:endParaRPr>
          </a:p>
          <a:p>
            <a:pPr marL="266700" indent="-266700">
              <a:lnSpc>
                <a:spcPct val="120000"/>
              </a:lnSpc>
            </a:pPr>
            <a:r>
              <a:rPr lang="en-US" altLang="zh-CN" sz="2400" b="1">
                <a:latin typeface="楷体" panose="02010609060101010101" charset="-122"/>
                <a:ea typeface="楷体" panose="02010609060101010101" charset="-122"/>
                <a:cs typeface="楷体" panose="02010609060101010101" charset="-122"/>
              </a:rPr>
              <a:t>A</a:t>
            </a:r>
            <a:r>
              <a:rPr lang="zh-CN" altLang="zh-CN" sz="2400" b="1">
                <a:latin typeface="楷体" panose="02010609060101010101" charset="-122"/>
                <a:ea typeface="楷体" panose="02010609060101010101" charset="-122"/>
                <a:cs typeface="楷体" panose="02010609060101010101" charset="-122"/>
              </a:rPr>
              <a:t>．应赋予人大代表以充分的权力</a:t>
            </a:r>
            <a:r>
              <a:rPr lang="en-US" altLang="zh-CN" sz="2400" b="1">
                <a:latin typeface="楷体" panose="02010609060101010101" charset="-122"/>
                <a:ea typeface="楷体" panose="02010609060101010101" charset="-122"/>
                <a:cs typeface="楷体" panose="02010609060101010101" charset="-122"/>
              </a:rPr>
              <a:t>     B</a:t>
            </a:r>
            <a:r>
              <a:rPr lang="zh-CN" altLang="zh-CN" sz="2400" b="1">
                <a:latin typeface="楷体" panose="02010609060101010101" charset="-122"/>
                <a:ea typeface="楷体" panose="02010609060101010101" charset="-122"/>
                <a:cs typeface="楷体" panose="02010609060101010101" charset="-122"/>
              </a:rPr>
              <a:t>．贯彻“长期共存，互相监督”方针</a:t>
            </a:r>
            <a:endParaRPr lang="en-US" altLang="zh-CN" sz="2400" b="1">
              <a:latin typeface="楷体" panose="02010609060101010101" charset="-122"/>
              <a:ea typeface="楷体" panose="02010609060101010101" charset="-122"/>
              <a:cs typeface="楷体" panose="02010609060101010101" charset="-122"/>
            </a:endParaRPr>
          </a:p>
          <a:p>
            <a:pPr marL="266700" indent="-266700">
              <a:lnSpc>
                <a:spcPct val="120000"/>
              </a:lnSpc>
            </a:pPr>
            <a:r>
              <a:rPr lang="en-US" altLang="zh-CN" sz="2400" b="1">
                <a:latin typeface="楷体" panose="02010609060101010101" charset="-122"/>
                <a:ea typeface="楷体" panose="02010609060101010101" charset="-122"/>
                <a:cs typeface="楷体" panose="02010609060101010101" charset="-122"/>
              </a:rPr>
              <a:t>C</a:t>
            </a:r>
            <a:r>
              <a:rPr lang="zh-CN" altLang="zh-CN" sz="2400" b="1">
                <a:latin typeface="楷体" panose="02010609060101010101" charset="-122"/>
                <a:ea typeface="楷体" panose="02010609060101010101" charset="-122"/>
                <a:cs typeface="楷体" panose="02010609060101010101" charset="-122"/>
              </a:rPr>
              <a:t>．为建立人民民主政权进行调研</a:t>
            </a:r>
            <a:r>
              <a:rPr lang="en-US" altLang="zh-CN" sz="2400" b="1">
                <a:latin typeface="楷体" panose="02010609060101010101" charset="-122"/>
                <a:ea typeface="楷体" panose="02010609060101010101" charset="-122"/>
                <a:cs typeface="楷体" panose="02010609060101010101" charset="-122"/>
              </a:rPr>
              <a:t>     D</a:t>
            </a:r>
            <a:r>
              <a:rPr lang="zh-CN" altLang="zh-CN" sz="2400" b="1">
                <a:latin typeface="楷体" panose="02010609060101010101" charset="-122"/>
                <a:ea typeface="楷体" panose="02010609060101010101" charset="-122"/>
                <a:cs typeface="楷体" panose="02010609060101010101" charset="-122"/>
              </a:rPr>
              <a:t>．为政治协商、参政议政树立典型</a:t>
            </a:r>
            <a:endParaRPr lang="zh-CN" altLang="zh-CN" sz="2400" b="1">
              <a:latin typeface="楷体" panose="02010609060101010101" charset="-122"/>
              <a:ea typeface="楷体" panose="02010609060101010101" charset="-122"/>
              <a:cs typeface="楷体" panose="02010609060101010101" charset="-122"/>
            </a:endParaRPr>
          </a:p>
        </p:txBody>
      </p:sp>
      <p:sp>
        <p:nvSpPr>
          <p:cNvPr id="3" name="文本框 2"/>
          <p:cNvSpPr txBox="1"/>
          <p:nvPr/>
        </p:nvSpPr>
        <p:spPr>
          <a:xfrm>
            <a:off x="188595" y="3188970"/>
            <a:ext cx="12003405" cy="2968625"/>
          </a:xfrm>
          <a:prstGeom prst="rect">
            <a:avLst/>
          </a:prstGeom>
          <a:noFill/>
          <a:ln w="9525">
            <a:noFill/>
          </a:ln>
        </p:spPr>
        <p:txBody>
          <a:bodyPr wrap="square">
            <a:spAutoFit/>
          </a:bodyPr>
          <a:p>
            <a:pPr marL="266700" indent="-266700">
              <a:lnSpc>
                <a:spcPct val="13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2022</a:t>
            </a:r>
            <a:r>
              <a:rPr lang="zh-CN" sz="2400" b="1">
                <a:latin typeface="楷体" panose="02010609060101010101" charset="-122"/>
                <a:ea typeface="楷体" panose="02010609060101010101" charset="-122"/>
                <a:cs typeface="楷体" panose="02010609060101010101" charset="-122"/>
              </a:rPr>
              <a:t>·北京）</a:t>
            </a:r>
            <a:r>
              <a:rPr lang="en-US" sz="2400" b="1">
                <a:latin typeface="楷体" panose="02010609060101010101" charset="-122"/>
                <a:ea typeface="楷体" panose="02010609060101010101" charset="-122"/>
                <a:cs typeface="楷体" panose="02010609060101010101" charset="-122"/>
              </a:rPr>
              <a:t>1950</a:t>
            </a:r>
            <a:r>
              <a:rPr lang="zh-CN" sz="2400" b="1">
                <a:latin typeface="楷体" panose="02010609060101010101" charset="-122"/>
                <a:ea typeface="楷体" panose="02010609060101010101" charset="-122"/>
                <a:cs typeface="楷体" panose="02010609060101010101" charset="-122"/>
              </a:rPr>
              <a:t>年，教育部要求各高校“废除政治上的反动课程”，开设“辩证唯物论与历史唯物论”等课程；</a:t>
            </a:r>
            <a:r>
              <a:rPr lang="en-US" sz="2400" b="1">
                <a:latin typeface="楷体" panose="02010609060101010101" charset="-122"/>
                <a:ea typeface="楷体" panose="02010609060101010101" charset="-122"/>
                <a:cs typeface="楷体" panose="02010609060101010101" charset="-122"/>
              </a:rPr>
              <a:t>1956</a:t>
            </a:r>
            <a:r>
              <a:rPr lang="zh-CN" sz="2400" b="1">
                <a:latin typeface="楷体" panose="02010609060101010101" charset="-122"/>
                <a:ea typeface="楷体" panose="02010609060101010101" charset="-122"/>
                <a:cs typeface="楷体" panose="02010609060101010101" charset="-122"/>
              </a:rPr>
              <a:t>年，“马列主义基础”和“中国革命史”被列入高校必修课。这些高校课程的调整（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．贯彻了新民主主义和社会主义教育方针</a:t>
            </a:r>
            <a:r>
              <a:rPr lang="en-US" sz="2400" b="1">
                <a:latin typeface="楷体" panose="02010609060101010101" charset="-122"/>
                <a:ea typeface="楷体" panose="02010609060101010101" charset="-122"/>
                <a:cs typeface="楷体" panose="02010609060101010101" charset="-122"/>
              </a:rPr>
              <a:t>B</a:t>
            </a:r>
            <a:r>
              <a:rPr lang="zh-CN" sz="2400" b="1">
                <a:latin typeface="楷体" panose="02010609060101010101" charset="-122"/>
                <a:ea typeface="楷体" panose="02010609060101010101" charset="-122"/>
                <a:cs typeface="楷体" panose="02010609060101010101" charset="-122"/>
              </a:rPr>
              <a:t>．标志着国家“科教兴国”发展战略形成</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．成为社会主义“三大改造”的思想基础</a:t>
            </a:r>
            <a:r>
              <a:rPr lang="en-US" sz="2400" b="1">
                <a:latin typeface="楷体" panose="02010609060101010101" charset="-122"/>
                <a:ea typeface="楷体" panose="02010609060101010101" charset="-122"/>
                <a:cs typeface="楷体" panose="02010609060101010101" charset="-122"/>
              </a:rPr>
              <a:t>D</a:t>
            </a:r>
            <a:r>
              <a:rPr lang="zh-CN" sz="2400" b="1">
                <a:latin typeface="楷体" panose="02010609060101010101" charset="-122"/>
                <a:ea typeface="楷体" panose="02010609060101010101" charset="-122"/>
                <a:cs typeface="楷体" panose="02010609060101010101" charset="-122"/>
              </a:rPr>
              <a:t>．推行了“百花齐放</a:t>
            </a:r>
            <a:r>
              <a:rPr lang="en-US" sz="2400" b="1">
                <a:latin typeface="楷体" panose="02010609060101010101" charset="-122"/>
                <a:ea typeface="楷体" panose="02010609060101010101" charset="-122"/>
                <a:cs typeface="楷体" panose="02010609060101010101" charset="-122"/>
              </a:rPr>
              <a:t>”“</a:t>
            </a:r>
            <a:r>
              <a:rPr lang="zh-CN" sz="2400" b="1">
                <a:latin typeface="楷体" panose="02010609060101010101" charset="-122"/>
                <a:ea typeface="楷体" panose="02010609060101010101" charset="-122"/>
                <a:cs typeface="楷体" panose="02010609060101010101" charset="-122"/>
              </a:rPr>
              <a:t>百家争鸣”的方针</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26390" y="3561080"/>
            <a:ext cx="11263630" cy="2759710"/>
          </a:xfrm>
          <a:prstGeom prst="rect">
            <a:avLst/>
          </a:prstGeom>
          <a:noFill/>
          <a:ln w="9525">
            <a:noFill/>
          </a:ln>
        </p:spPr>
        <p:txBody>
          <a:bodyPr wrap="square">
            <a:noAutofit/>
          </a:bodyPr>
          <a:p>
            <a:pPr marL="200025" indent="-200025">
              <a:lnSpc>
                <a:spcPct val="12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2023</a:t>
            </a:r>
            <a:r>
              <a:rPr lang="zh-CN" sz="2400" b="1">
                <a:latin typeface="楷体" panose="02010609060101010101" charset="-122"/>
                <a:ea typeface="楷体" panose="02010609060101010101" charset="-122"/>
                <a:cs typeface="楷体" panose="02010609060101010101" charset="-122"/>
              </a:rPr>
              <a:t>·山东）新中国成立以来，中国十分重视与周边国家的交往：</a:t>
            </a:r>
            <a:r>
              <a:rPr lang="en-US" sz="2400" b="1">
                <a:latin typeface="楷体" panose="02010609060101010101" charset="-122"/>
                <a:ea typeface="楷体" panose="02010609060101010101" charset="-122"/>
                <a:cs typeface="楷体" panose="02010609060101010101" charset="-122"/>
              </a:rPr>
              <a:t>20</a:t>
            </a:r>
            <a:r>
              <a:rPr lang="zh-CN" sz="2400" b="1">
                <a:latin typeface="楷体" panose="02010609060101010101" charset="-122"/>
                <a:ea typeface="楷体" panose="02010609060101010101" charset="-122"/>
                <a:cs typeface="楷体" panose="02010609060101010101" charset="-122"/>
              </a:rPr>
              <a:t>世纪</a:t>
            </a:r>
            <a:r>
              <a:rPr lang="en-US" sz="2400" b="1">
                <a:latin typeface="楷体" panose="02010609060101010101" charset="-122"/>
                <a:ea typeface="楷体" panose="02010609060101010101" charset="-122"/>
                <a:cs typeface="楷体" panose="02010609060101010101" charset="-122"/>
              </a:rPr>
              <a:t>50</a:t>
            </a:r>
            <a:r>
              <a:rPr lang="zh-CN" sz="2400" b="1">
                <a:latin typeface="楷体" panose="02010609060101010101" charset="-122"/>
                <a:ea typeface="楷体" panose="02010609060101010101" charset="-122"/>
                <a:cs typeface="楷体" panose="02010609060101010101" charset="-122"/>
              </a:rPr>
              <a:t>年代，提出和平共处五项原则；</a:t>
            </a:r>
            <a:r>
              <a:rPr lang="en-US" sz="2400" b="1">
                <a:latin typeface="楷体" panose="02010609060101010101" charset="-122"/>
                <a:ea typeface="楷体" panose="02010609060101010101" charset="-122"/>
                <a:cs typeface="楷体" panose="02010609060101010101" charset="-122"/>
              </a:rPr>
              <a:t>2003</a:t>
            </a:r>
            <a:r>
              <a:rPr lang="zh-CN" sz="2400" b="1">
                <a:latin typeface="楷体" panose="02010609060101010101" charset="-122"/>
                <a:ea typeface="楷体" panose="02010609060101010101" charset="-122"/>
                <a:cs typeface="楷体" panose="02010609060101010101" charset="-122"/>
              </a:rPr>
              <a:t>年，提出“睦邻、安邻、富邻”的周边外交政策；中共十八大以来，坚持“与邻为善、以邻为伴”的外交方针，突出体现“亲、诚、惠、容”的外交理念。这主要是为了（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．消除分歧增进互信</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．构建均衡发展格局</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．深化合作共谋发展</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．改善全球治理体系</a:t>
            </a:r>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400685" y="727710"/>
            <a:ext cx="11422380" cy="2526665"/>
          </a:xfrm>
          <a:prstGeom prst="rect">
            <a:avLst/>
          </a:prstGeom>
          <a:noFill/>
          <a:ln w="9525">
            <a:noFill/>
          </a:ln>
        </p:spPr>
        <p:txBody>
          <a:bodyPr wrap="square">
            <a:spAutoFit/>
          </a:bodyPr>
          <a:p>
            <a:pPr marL="266700" indent="-266700">
              <a:lnSpc>
                <a:spcPct val="11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2020</a:t>
            </a:r>
            <a:r>
              <a:rPr lang="zh-CN" sz="2400" b="1">
                <a:latin typeface="楷体" panose="02010609060101010101" charset="-122"/>
                <a:ea typeface="楷体" panose="02010609060101010101" charset="-122"/>
                <a:cs typeface="楷体" panose="02010609060101010101" charset="-122"/>
              </a:rPr>
              <a:t>·江苏）建国初期，一位老大爷谈到种痘运动说：“现在的国家真好，共产党毛主席处处关心我们，从解放后，没听说哪个地方闹天花，也看不见有麻子的孩子啦。我家的四个孩子，要是在过去请‘花先生’栽‘花’，顶少也得一石来粮。”这则材料作为例证，可用来说明（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．社会主义改造成效显著</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．新中国获得民众政治认同</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．民主政治建设扎实推进</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．卫生防疫体系的全面建立</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îśľîḍe"/>
        <p:cNvGrpSpPr/>
        <p:nvPr/>
      </p:nvGrpSpPr>
      <p:grpSpPr>
        <a:xfrm>
          <a:off x="0" y="0"/>
          <a:ext cx="0" cy="0"/>
          <a:chOff x="0" y="0"/>
          <a:chExt cx="0" cy="0"/>
        </a:xfrm>
      </p:grpSpPr>
      <p:sp>
        <p:nvSpPr>
          <p:cNvPr id="8" name="文本框 7"/>
          <p:cNvSpPr txBox="1"/>
          <p:nvPr/>
        </p:nvSpPr>
        <p:spPr>
          <a:xfrm>
            <a:off x="1136015" y="2960370"/>
            <a:ext cx="9823450" cy="1753235"/>
          </a:xfrm>
          <a:prstGeom prst="rect">
            <a:avLst/>
          </a:prstGeom>
          <a:solidFill>
            <a:schemeClr val="bg1"/>
          </a:solidFill>
        </p:spPr>
        <p:txBody>
          <a:bodyPr wrap="square" rtlCol="0">
            <a:spAutoFit/>
          </a:bodyPr>
          <a:p>
            <a:pPr algn="l">
              <a:lnSpc>
                <a:spcPct val="150000"/>
              </a:lnSpc>
            </a:pPr>
            <a:r>
              <a:rPr lang="en-US" altLang="zh-CN" sz="3600" b="1">
                <a:latin typeface="楷体" panose="02010609060101010101" charset="-122"/>
                <a:ea typeface="楷体" panose="02010609060101010101" charset="-122"/>
                <a:sym typeface="+mn-ea"/>
              </a:rPr>
              <a:t>      </a:t>
            </a:r>
            <a:r>
              <a:rPr lang="zh-CN" sz="3600" b="1">
                <a:latin typeface="楷体" panose="02010609060101010101" charset="-122"/>
                <a:ea typeface="楷体" panose="02010609060101010101" charset="-122"/>
                <a:sym typeface="+mn-ea"/>
              </a:rPr>
              <a:t>二、现代中国的经济</a:t>
            </a:r>
            <a:endParaRPr lang="zh-CN" sz="3600" b="1">
              <a:latin typeface="楷体" panose="02010609060101010101" charset="-122"/>
              <a:ea typeface="楷体" panose="02010609060101010101" charset="-122"/>
              <a:sym typeface="+mn-ea"/>
            </a:endParaRPr>
          </a:p>
          <a:p>
            <a:pPr algn="l">
              <a:lnSpc>
                <a:spcPct val="150000"/>
              </a:lnSpc>
            </a:pPr>
            <a:r>
              <a:rPr lang="zh-CN" sz="3600" b="1">
                <a:latin typeface="楷体" panose="02010609060101010101" charset="-122"/>
                <a:ea typeface="楷体" panose="02010609060101010101" charset="-122"/>
                <a:sym typeface="+mn-ea"/>
              </a:rPr>
              <a:t> </a:t>
            </a:r>
            <a:r>
              <a:rPr lang="en-US" altLang="zh-CN" sz="3600" b="1">
                <a:latin typeface="楷体" panose="02010609060101010101" charset="-122"/>
                <a:ea typeface="楷体" panose="02010609060101010101" charset="-122"/>
                <a:sym typeface="+mn-ea"/>
              </a:rPr>
              <a:t>              ——</a:t>
            </a:r>
            <a:r>
              <a:rPr lang="zh-CN" altLang="en-US" sz="3600" b="1">
                <a:latin typeface="楷体" panose="02010609060101010101" charset="-122"/>
                <a:ea typeface="楷体" panose="02010609060101010101" charset="-122"/>
                <a:sym typeface="+mn-ea"/>
              </a:rPr>
              <a:t>社会主义经济建设的探索</a:t>
            </a:r>
            <a:endParaRPr lang="zh-CN" altLang="en-US" sz="3600" b="1">
              <a:latin typeface="楷体" panose="02010609060101010101" charset="-122"/>
              <a:ea typeface="楷体" panose="02010609060101010101" charset="-122"/>
              <a:cs typeface="+mj-cs"/>
              <a:sym typeface="宋体" panose="02010600030101010101" pitchFamily="2"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graphicFrame>
        <p:nvGraphicFramePr>
          <p:cNvPr id="5" name="表格 4"/>
          <p:cNvGraphicFramePr/>
          <p:nvPr>
            <p:custDataLst>
              <p:tags r:id="rId2"/>
            </p:custDataLst>
          </p:nvPr>
        </p:nvGraphicFramePr>
        <p:xfrm>
          <a:off x="71755" y="988060"/>
          <a:ext cx="12008485" cy="5906135"/>
        </p:xfrm>
        <a:graphic>
          <a:graphicData uri="http://schemas.openxmlformats.org/drawingml/2006/table">
            <a:tbl>
              <a:tblPr/>
              <a:tblGrid>
                <a:gridCol w="1341120"/>
                <a:gridCol w="10667365"/>
              </a:tblGrid>
              <a:tr h="419735">
                <a:tc>
                  <a:txBody>
                    <a:bodyPr/>
                    <a:p>
                      <a:pPr indent="0" algn="ctr">
                        <a:buNone/>
                      </a:pPr>
                      <a:r>
                        <a:rPr lang="zh-CN" altLang="en-US" sz="2400" b="1">
                          <a:latin typeface="楷体" panose="02010609060101010101" charset="-122"/>
                          <a:ea typeface="楷体" panose="02010609060101010101" charset="-122"/>
                          <a:cs typeface="Times New Roman" panose="02020603050405020304" charset="0"/>
                        </a:rPr>
                        <a:t>阶段</a:t>
                      </a:r>
                      <a:endParaRPr lang="zh-CN"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400" b="1">
                          <a:latin typeface="楷体" panose="02010609060101010101" charset="-122"/>
                          <a:ea typeface="楷体" panose="02010609060101010101" charset="-122"/>
                          <a:cs typeface="楷体" panose="02010609060101010101" charset="-122"/>
                        </a:rPr>
                        <a:t>表现</a:t>
                      </a:r>
                      <a:endParaRPr lang="zh-CN" altLang="en-US" sz="2400" b="1">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94560">
                <a:tc>
                  <a:txBody>
                    <a:bodyPr/>
                    <a:p>
                      <a:pPr indent="0" algn="ctr">
                        <a:buNone/>
                      </a:pPr>
                      <a:r>
                        <a:rPr lang="en-US" sz="2400" b="1">
                          <a:latin typeface="楷体" panose="02010609060101010101" charset="-122"/>
                          <a:ea typeface="楷体" panose="02010609060101010101" charset="-122"/>
                          <a:cs typeface="Times New Roman" panose="02020603050405020304" charset="0"/>
                        </a:rPr>
                        <a:t>新民主主义向社会主义过渡时期</a:t>
                      </a:r>
                      <a:endParaRPr lang="en-US"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楷体" panose="02010609060101010101" charset="-122"/>
                          <a:ea typeface="楷体" panose="02010609060101010101" charset="-122"/>
                          <a:cs typeface="楷体" panose="02010609060101010101" charset="-122"/>
                        </a:rPr>
                        <a:t>(1)国民经济的恢复：</a:t>
                      </a:r>
                      <a:endParaRPr lang="en-US" sz="2400" b="1">
                        <a:latin typeface="楷体" panose="02010609060101010101" charset="-122"/>
                        <a:ea typeface="楷体" panose="02010609060101010101" charset="-122"/>
                        <a:cs typeface="楷体" panose="02010609060101010101" charset="-122"/>
                      </a:endParaRPr>
                    </a:p>
                    <a:p>
                      <a:pPr indent="0">
                        <a:buNone/>
                      </a:pPr>
                      <a:r>
                        <a:rPr lang="en-US" sz="2400" b="1">
                          <a:latin typeface="楷体" panose="02010609060101010101" charset="-122"/>
                          <a:ea typeface="楷体" panose="02010609060101010101" charset="-122"/>
                          <a:cs typeface="楷体" panose="02010609060101010101" charset="-122"/>
                        </a:rPr>
                        <a:t>土地改革</a:t>
                      </a:r>
                      <a:r>
                        <a:rPr lang="zh-CN" altLang="en-US"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稳定物价，</a:t>
                      </a:r>
                      <a:r>
                        <a:rPr lang="zh-CN" altLang="en-US" sz="2400" b="1">
                          <a:latin typeface="楷体" panose="02010609060101010101" charset="-122"/>
                          <a:ea typeface="楷体" panose="02010609060101010101" charset="-122"/>
                          <a:cs typeface="楷体" panose="02010609060101010101" charset="-122"/>
                        </a:rPr>
                        <a:t>统一财经；</a:t>
                      </a:r>
                      <a:r>
                        <a:rPr lang="en-US" sz="2400" b="1">
                          <a:latin typeface="楷体" panose="02010609060101010101" charset="-122"/>
                          <a:ea typeface="楷体" panose="02010609060101010101" charset="-122"/>
                          <a:cs typeface="楷体" panose="02010609060101010101" charset="-122"/>
                        </a:rPr>
                        <a:t>“银元之战”“米棉之战”</a:t>
                      </a:r>
                      <a:r>
                        <a:rPr lang="zh-CN" altLang="en-US" sz="2400" b="1">
                          <a:latin typeface="楷体" panose="02010609060101010101" charset="-122"/>
                          <a:ea typeface="楷体" panose="02010609060101010101" charset="-122"/>
                          <a:cs typeface="楷体" panose="02010609060101010101" charset="-122"/>
                        </a:rPr>
                        <a:t>；合理调整工商业</a:t>
                      </a:r>
                      <a:r>
                        <a:rPr lang="zh-CN" altLang="en-US" sz="2400" b="1">
                          <a:solidFill>
                            <a:srgbClr val="FF0000"/>
                          </a:solidFill>
                          <a:latin typeface="楷体" panose="02010609060101010101" charset="-122"/>
                          <a:ea typeface="楷体" panose="02010609060101010101" charset="-122"/>
                          <a:cs typeface="楷体" panose="02010609060101010101" charset="-122"/>
                        </a:rPr>
                        <a:t>（</a:t>
                      </a:r>
                      <a:r>
                        <a:rPr lang="zh-CN" altLang="en-US" sz="2400" b="1">
                          <a:solidFill>
                            <a:srgbClr val="FF0000"/>
                          </a:solidFill>
                          <a:latin typeface="楷体" panose="02010609060101010101" charset="-122"/>
                          <a:ea typeface="楷体" panose="02010609060101010101" charset="-122"/>
                          <a:cs typeface="楷体" panose="02010609060101010101" charset="-122"/>
                          <a:sym typeface="宋体" panose="02010600030101010101" pitchFamily="2" charset="-122"/>
                        </a:rPr>
                        <a:t>重点是调整公私关系和劳资关系）</a:t>
                      </a:r>
                      <a:r>
                        <a:rPr lang="en-US" sz="2400" b="1">
                          <a:latin typeface="楷体" panose="02010609060101010101" charset="-122"/>
                          <a:ea typeface="楷体" panose="02010609060101010101" charset="-122"/>
                          <a:cs typeface="楷体" panose="02010609060101010101" charset="-122"/>
                        </a:rPr>
                        <a:t>。</a:t>
                      </a:r>
                      <a:endParaRPr lang="en-US" sz="2400" b="1">
                        <a:latin typeface="楷体" panose="02010609060101010101" charset="-122"/>
                        <a:ea typeface="楷体" panose="02010609060101010101" charset="-122"/>
                        <a:cs typeface="楷体" panose="02010609060101010101" charset="-122"/>
                      </a:endParaRPr>
                    </a:p>
                    <a:p>
                      <a:pPr indent="0">
                        <a:buNone/>
                      </a:pPr>
                      <a:r>
                        <a:rPr lang="en-US" sz="2400" b="1">
                          <a:latin typeface="楷体" panose="02010609060101010101" charset="-122"/>
                          <a:ea typeface="楷体" panose="02010609060101010101" charset="-122"/>
                          <a:cs typeface="楷体" panose="02010609060101010101" charset="-122"/>
                        </a:rPr>
                        <a:t>(2)社会主义建设的起步：</a:t>
                      </a:r>
                      <a:endParaRPr lang="en-US" sz="2400" b="1">
                        <a:latin typeface="楷体" panose="02010609060101010101" charset="-122"/>
                        <a:ea typeface="楷体" panose="02010609060101010101" charset="-122"/>
                        <a:cs typeface="楷体" panose="02010609060101010101" charset="-122"/>
                      </a:endParaRPr>
                    </a:p>
                    <a:p>
                      <a:pPr indent="0">
                        <a:buNone/>
                      </a:pPr>
                      <a:r>
                        <a:rPr lang="en-US" sz="2400" b="1">
                          <a:latin typeface="楷体" panose="02010609060101010101" charset="-122"/>
                          <a:ea typeface="楷体" panose="02010609060101010101" charset="-122"/>
                          <a:cs typeface="楷体" panose="02010609060101010101" charset="-122"/>
                        </a:rPr>
                        <a:t>过渡时期总路线；实施一五计划，优先发展重工业；社会主义三大改造，社会主义经济体系在中国基本建立</a:t>
                      </a:r>
                      <a:r>
                        <a:rPr lang="zh-CN" altLang="en-US" sz="2400" b="1">
                          <a:latin typeface="楷体" panose="02010609060101010101" charset="-122"/>
                          <a:ea typeface="楷体" panose="02010609060101010101" charset="-122"/>
                          <a:cs typeface="楷体" panose="02010609060101010101" charset="-122"/>
                        </a:rPr>
                        <a:t>；实行计划经济体制（</a:t>
                      </a:r>
                      <a:r>
                        <a:rPr lang="en-US" sz="2400" b="1">
                          <a:latin typeface="楷体" panose="02010609060101010101" charset="-122"/>
                          <a:ea typeface="楷体" panose="02010609060101010101" charset="-122"/>
                          <a:cs typeface="楷体" panose="02010609060101010101" charset="-122"/>
                          <a:sym typeface="+mn-ea"/>
                        </a:rPr>
                        <a:t>统购统销</a:t>
                      </a:r>
                      <a:r>
                        <a:rPr lang="zh-CN" altLang="en-US" sz="2400" b="1">
                          <a:latin typeface="楷体" panose="02010609060101010101" charset="-122"/>
                          <a:ea typeface="楷体" panose="02010609060101010101" charset="-122"/>
                          <a:cs typeface="楷体" panose="02010609060101010101" charset="-122"/>
                          <a:sym typeface="+mn-ea"/>
                        </a:rPr>
                        <a:t>政策）</a:t>
                      </a:r>
                      <a:r>
                        <a:rPr lang="en-US" sz="2400" b="1">
                          <a:latin typeface="楷体" panose="02010609060101010101" charset="-122"/>
                          <a:ea typeface="楷体" panose="02010609060101010101" charset="-122"/>
                          <a:cs typeface="楷体" panose="02010609060101010101" charset="-122"/>
                          <a:sym typeface="+mn-ea"/>
                        </a:rPr>
                        <a:t>。</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21355">
                <a:tc>
                  <a:txBody>
                    <a:bodyPr/>
                    <a:p>
                      <a:pPr indent="0" algn="ctr">
                        <a:buNone/>
                      </a:pPr>
                      <a:r>
                        <a:rPr lang="en-US" sz="2400" b="1">
                          <a:latin typeface="楷体" panose="02010609060101010101" charset="-122"/>
                          <a:ea typeface="楷体" panose="02010609060101010101" charset="-122"/>
                          <a:cs typeface="Times New Roman" panose="02020603050405020304" charset="0"/>
                          <a:sym typeface="+mn-ea"/>
                        </a:rPr>
                        <a:t>社会主义建设的曲折发展时期</a:t>
                      </a:r>
                      <a:endParaRPr lang="en-US" altLang="en-US" sz="2400" b="1">
                        <a:latin typeface="楷体" panose="02010609060101010101" charset="-122"/>
                        <a:ea typeface="楷体" panose="02010609060101010101" charset="-122"/>
                        <a:cs typeface="Times New Roman" panose="02020603050405020304" charset="0"/>
                      </a:endParaRPr>
                    </a:p>
                    <a:p>
                      <a:pPr indent="0" algn="ctr">
                        <a:buNone/>
                      </a:pPr>
                      <a:endParaRPr lang="en-US"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2400" b="1">
                          <a:latin typeface="楷体" panose="02010609060101010101" charset="-122"/>
                          <a:ea typeface="楷体" panose="02010609060101010101" charset="-122"/>
                          <a:cs typeface="楷体" panose="02010609060101010101" charset="-122"/>
                          <a:sym typeface="+mn-ea"/>
                        </a:rPr>
                        <a:t>(1)社会主义建设</a:t>
                      </a:r>
                      <a:r>
                        <a:rPr lang="zh-CN" altLang="en-US" sz="2400" b="1">
                          <a:latin typeface="楷体" panose="02010609060101010101" charset="-122"/>
                          <a:ea typeface="楷体" panose="02010609060101010101" charset="-122"/>
                          <a:cs typeface="楷体" panose="02010609060101010101" charset="-122"/>
                          <a:sym typeface="+mn-ea"/>
                        </a:rPr>
                        <a:t>道路</a:t>
                      </a:r>
                      <a:r>
                        <a:rPr lang="en-US" sz="2400" b="1">
                          <a:latin typeface="楷体" panose="02010609060101010101" charset="-122"/>
                          <a:ea typeface="楷体" panose="02010609060101010101" charset="-122"/>
                          <a:cs typeface="楷体" panose="02010609060101010101" charset="-122"/>
                          <a:sym typeface="+mn-ea"/>
                        </a:rPr>
                        <a:t>的探索：</a:t>
                      </a:r>
                      <a:endParaRPr lang="en-US" sz="2400" b="1">
                        <a:latin typeface="楷体" panose="02010609060101010101" charset="-122"/>
                        <a:ea typeface="楷体" panose="02010609060101010101" charset="-122"/>
                        <a:cs typeface="楷体" panose="02010609060101010101" charset="-122"/>
                        <a:sym typeface="+mn-ea"/>
                      </a:endParaRPr>
                    </a:p>
                    <a:p>
                      <a:pPr indent="0">
                        <a:buNone/>
                      </a:pPr>
                      <a:r>
                        <a:rPr lang="en-US" sz="2400" b="1">
                          <a:latin typeface="Calibri" panose="020F0502020204030204" charset="0"/>
                          <a:ea typeface="楷体" panose="02010609060101010101" charset="-122"/>
                          <a:cs typeface="楷体" panose="02010609060101010101" charset="-122"/>
                          <a:sym typeface="+mn-ea"/>
                        </a:rPr>
                        <a:t>①</a:t>
                      </a:r>
                      <a:r>
                        <a:rPr lang="en-US" sz="2400" b="1">
                          <a:latin typeface="楷体" panose="02010609060101010101" charset="-122"/>
                          <a:ea typeface="楷体" panose="02010609060101010101" charset="-122"/>
                          <a:cs typeface="楷体" panose="02010609060101010101" charset="-122"/>
                          <a:sym typeface="+mn-ea"/>
                        </a:rPr>
                        <a:t>中共八大确定经济建设方针，在综合平衡中稳步前进；</a:t>
                      </a:r>
                      <a:r>
                        <a:rPr lang="en-US" sz="2400" b="1">
                          <a:latin typeface="Calibri" panose="020F0502020204030204" charset="0"/>
                          <a:ea typeface="楷体" panose="02010609060101010101" charset="-122"/>
                          <a:cs typeface="楷体" panose="02010609060101010101" charset="-122"/>
                          <a:sym typeface="+mn-ea"/>
                        </a:rPr>
                        <a:t>②</a:t>
                      </a:r>
                      <a:r>
                        <a:rPr lang="en-US" sz="2400" b="1">
                          <a:latin typeface="楷体" panose="02010609060101010101" charset="-122"/>
                          <a:ea typeface="楷体" panose="02010609060101010101" charset="-122"/>
                          <a:cs typeface="楷体" panose="02010609060101010101" charset="-122"/>
                          <a:sym typeface="+mn-ea"/>
                        </a:rPr>
                        <a:t>1958.5提出社会主义建设总路线，掀起“大跃进”和人民公社化运动，片面追求经济建设高速度，忽视了客观经济规律</a:t>
                      </a:r>
                      <a:r>
                        <a:rPr lang="zh-CN" altLang="en-US" sz="2400" b="1">
                          <a:latin typeface="楷体" panose="02010609060101010101" charset="-122"/>
                          <a:ea typeface="楷体" panose="02010609060101010101" charset="-122"/>
                          <a:cs typeface="楷体" panose="02010609060101010101" charset="-122"/>
                          <a:sym typeface="+mn-ea"/>
                        </a:rPr>
                        <a:t>，超越农村生产力实际</a:t>
                      </a:r>
                      <a:r>
                        <a:rPr lang="en-US" sz="2400" b="1">
                          <a:latin typeface="楷体" panose="02010609060101010101" charset="-122"/>
                          <a:ea typeface="楷体" panose="02010609060101010101" charset="-122"/>
                          <a:cs typeface="楷体" panose="02010609060101010101" charset="-122"/>
                          <a:sym typeface="+mn-ea"/>
                        </a:rPr>
                        <a:t>；经济发生严重困难；</a:t>
                      </a:r>
                      <a:endParaRPr lang="en-US" sz="2400" b="1">
                        <a:latin typeface="楷体" panose="02010609060101010101" charset="-122"/>
                        <a:ea typeface="楷体" panose="02010609060101010101" charset="-122"/>
                        <a:cs typeface="楷体" panose="02010609060101010101" charset="-122"/>
                        <a:sym typeface="+mn-ea"/>
                      </a:endParaRPr>
                    </a:p>
                    <a:p>
                      <a:pPr indent="0">
                        <a:buNone/>
                      </a:pPr>
                      <a:r>
                        <a:rPr lang="en-US" sz="2400" b="1">
                          <a:solidFill>
                            <a:srgbClr val="FF0000"/>
                          </a:solidFill>
                          <a:latin typeface="Calibri" panose="020F0502020204030204" charset="0"/>
                          <a:ea typeface="楷体" panose="02010609060101010101" charset="-122"/>
                          <a:cs typeface="楷体" panose="02010609060101010101" charset="-122"/>
                          <a:sym typeface="+mn-ea"/>
                        </a:rPr>
                        <a:t>③</a:t>
                      </a:r>
                      <a:r>
                        <a:rPr lang="en-US" sz="2400" b="1">
                          <a:solidFill>
                            <a:srgbClr val="FF0000"/>
                          </a:solidFill>
                          <a:latin typeface="楷体" panose="02010609060101010101" charset="-122"/>
                          <a:ea typeface="楷体" panose="02010609060101010101" charset="-122"/>
                          <a:cs typeface="楷体" panose="02010609060101010101" charset="-122"/>
                          <a:sym typeface="+mn-ea"/>
                        </a:rPr>
                        <a:t>1960年</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冬</a:t>
                      </a:r>
                      <a:r>
                        <a:rPr lang="en-US" sz="2400" b="1">
                          <a:solidFill>
                            <a:srgbClr val="FF0000"/>
                          </a:solidFill>
                          <a:latin typeface="楷体" panose="02010609060101010101" charset="-122"/>
                          <a:ea typeface="楷体" panose="02010609060101010101" charset="-122"/>
                          <a:cs typeface="楷体" panose="02010609060101010101" charset="-122"/>
                          <a:sym typeface="+mn-ea"/>
                        </a:rPr>
                        <a:t>，</a:t>
                      </a:r>
                      <a:r>
                        <a:rPr lang="en-US" sz="2400" b="1">
                          <a:latin typeface="楷体" panose="02010609060101010101" charset="-122"/>
                          <a:ea typeface="楷体" panose="02010609060101010101" charset="-122"/>
                          <a:cs typeface="楷体" panose="02010609060101010101" charset="-122"/>
                          <a:sym typeface="+mn-ea"/>
                        </a:rPr>
                        <a:t>“调整、巩固、充实、提高”</a:t>
                      </a:r>
                      <a:r>
                        <a:rPr lang="en-US" sz="2400" b="1">
                          <a:solidFill>
                            <a:srgbClr val="FF0000"/>
                          </a:solidFill>
                          <a:latin typeface="楷体" panose="02010609060101010101" charset="-122"/>
                          <a:ea typeface="楷体" panose="02010609060101010101" charset="-122"/>
                          <a:cs typeface="楷体" panose="02010609060101010101" charset="-122"/>
                          <a:sym typeface="+mn-ea"/>
                        </a:rPr>
                        <a:t>八字方针</a:t>
                      </a:r>
                      <a:r>
                        <a:rPr lang="en-US" sz="2400" b="1">
                          <a:latin typeface="楷体" panose="02010609060101010101" charset="-122"/>
                          <a:ea typeface="楷体" panose="02010609060101010101" charset="-122"/>
                          <a:cs typeface="楷体" panose="02010609060101010101" charset="-122"/>
                          <a:sym typeface="+mn-ea"/>
                        </a:rPr>
                        <a:t>，促进1962国民经济恢复</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1965</a:t>
                      </a:r>
                      <a:r>
                        <a:rPr lang="zh-CN" altLang="en-US" sz="2400" b="1">
                          <a:latin typeface="楷体" panose="02010609060101010101" charset="-122"/>
                          <a:ea typeface="楷体" panose="02010609060101010101" charset="-122"/>
                          <a:cs typeface="楷体" panose="02010609060101010101" charset="-122"/>
                          <a:sym typeface="+mn-ea"/>
                        </a:rPr>
                        <a:t>调整任务基本完成</a:t>
                      </a:r>
                      <a:r>
                        <a:rPr lang="en-US" sz="2400" b="1">
                          <a:latin typeface="楷体" panose="02010609060101010101" charset="-122"/>
                          <a:ea typeface="楷体" panose="02010609060101010101" charset="-122"/>
                          <a:cs typeface="楷体" panose="02010609060101010101" charset="-122"/>
                          <a:sym typeface="+mn-ea"/>
                        </a:rPr>
                        <a:t>；1964建设“四个现代化”目标</a:t>
                      </a:r>
                      <a:r>
                        <a:rPr lang="zh-CN" altLang="en-US" sz="2400" b="1">
                          <a:latin typeface="楷体" panose="02010609060101010101" charset="-122"/>
                          <a:ea typeface="楷体" panose="02010609060101010101" charset="-122"/>
                          <a:cs typeface="楷体" panose="02010609060101010101" charset="-122"/>
                          <a:sym typeface="+mn-ea"/>
                        </a:rPr>
                        <a:t>。</a:t>
                      </a:r>
                      <a:r>
                        <a:rPr lang="zh-CN" altLang="en-US" sz="2400" b="1">
                          <a:latin typeface="微软雅黑" panose="020B0503020204020204" charset="-122"/>
                          <a:ea typeface="微软雅黑" panose="020B0503020204020204" charset="-122"/>
                          <a:cs typeface="楷体" panose="02010609060101010101" charset="-122"/>
                          <a:sym typeface="+mn-ea"/>
                        </a:rPr>
                        <a:t>④</a:t>
                      </a:r>
                      <a:r>
                        <a:rPr lang="en-US" sz="2400" b="1">
                          <a:latin typeface="楷体" panose="02010609060101010101" charset="-122"/>
                          <a:ea typeface="楷体" panose="02010609060101010101" charset="-122"/>
                          <a:cs typeface="楷体" panose="02010609060101010101" charset="-122"/>
                          <a:sym typeface="+mn-ea"/>
                        </a:rPr>
                        <a:t>“左”倾错误发展，“文革”国民经济遭到严重破坏。</a:t>
                      </a:r>
                      <a:endParaRPr lang="en-US" sz="2400" b="1">
                        <a:latin typeface="楷体" panose="02010609060101010101" charset="-122"/>
                        <a:ea typeface="楷体" panose="02010609060101010101" charset="-122"/>
                        <a:cs typeface="楷体" panose="02010609060101010101" charset="-122"/>
                        <a:sym typeface="+mn-ea"/>
                      </a:endParaRPr>
                    </a:p>
                    <a:p>
                      <a:pPr indent="0">
                        <a:buNone/>
                      </a:pPr>
                      <a:r>
                        <a:rPr lang="en-US" sz="2400" b="1">
                          <a:latin typeface="楷体" panose="02010609060101010101" charset="-122"/>
                          <a:ea typeface="楷体" panose="02010609060101010101" charset="-122"/>
                          <a:cs typeface="楷体" panose="02010609060101010101" charset="-122"/>
                          <a:sym typeface="+mn-ea"/>
                        </a:rPr>
                        <a:t>(2)生活水平：物资匮乏，生活必需品凭</a:t>
                      </a:r>
                      <a:r>
                        <a:rPr lang="en-US" sz="2400" b="1">
                          <a:latin typeface="楷体" panose="02010609060101010101" charset="-122"/>
                          <a:ea typeface="楷体" panose="02010609060101010101" charset="-122"/>
                          <a:cs typeface="楷体" panose="02010609060101010101" charset="-122"/>
                          <a:sym typeface="+mn-ea"/>
                        </a:rPr>
                        <a:t>票证计划供应。生活水平差距不大，但总体比较低。</a:t>
                      </a:r>
                      <a:endParaRPr lang="en-US" altLang="en-US" sz="2400" b="1">
                        <a:latin typeface="楷体" panose="02010609060101010101" charset="-122"/>
                        <a:ea typeface="楷体" panose="02010609060101010101" charset="-122"/>
                        <a:cs typeface="楷体" panose="02010609060101010101"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71755" y="527685"/>
            <a:ext cx="7374255" cy="460375"/>
          </a:xfrm>
          <a:prstGeom prst="rect">
            <a:avLst/>
          </a:prstGeom>
          <a:noFill/>
        </p:spPr>
        <p:txBody>
          <a:bodyPr wrap="square" rtlCol="0" anchor="t">
            <a:spAutoFit/>
          </a:bodyPr>
          <a:p>
            <a:pPr algn="l"/>
            <a:r>
              <a:rPr lang="zh-CN" altLang="zh-CN" sz="2400" b="1">
                <a:latin typeface="楷体" panose="02010609060101010101" charset="-122"/>
                <a:ea typeface="楷体" panose="02010609060101010101" charset="-122"/>
                <a:sym typeface="+mn-ea"/>
              </a:rPr>
              <a:t>（一）中国特色社会主义建设道路的探索</a:t>
            </a:r>
            <a:r>
              <a:rPr lang="zh-CN" altLang="en-US" sz="2400" b="1">
                <a:latin typeface="楷体" panose="02010609060101010101" charset="-122"/>
                <a:ea typeface="楷体" panose="02010609060101010101" charset="-122"/>
                <a:sym typeface="+mn-ea"/>
              </a:rPr>
              <a:t>历程</a:t>
            </a:r>
            <a:endParaRPr lang="zh-CN" altLang="en-US" sz="2400" b="1">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51765" y="902335"/>
            <a:ext cx="11852275" cy="2306955"/>
          </a:xfrm>
          <a:prstGeom prst="rect">
            <a:avLst/>
          </a:prstGeom>
          <a:noFill/>
        </p:spPr>
        <p:txBody>
          <a:bodyPr wrap="square" rtlCol="0" anchor="t">
            <a:spAutoFit/>
          </a:bodyPr>
          <a:p>
            <a:pPr marR="0" indent="0" defTabSz="914400" fontAlgn="base">
              <a:lnSpc>
                <a:spcPct val="100000"/>
              </a:lnSpc>
              <a:spcBef>
                <a:spcPts val="0"/>
              </a:spcBef>
              <a:spcAft>
                <a:spcPct val="0"/>
              </a:spcAft>
              <a:buClrTx/>
              <a:buSzTx/>
              <a:buFontTx/>
              <a:buNone/>
            </a:pPr>
            <a:r>
              <a:rPr lang="zh-CN" altLang="en-US" sz="2400" b="1">
                <a:latin typeface="楷体" panose="02010609060101010101" charset="-122"/>
                <a:ea typeface="楷体" panose="02010609060101010101" charset="-122"/>
                <a:cs typeface="楷体" panose="02010609060101010101" charset="-122"/>
                <a:sym typeface="+mn-ea"/>
              </a:rPr>
              <a:t>【重点突出】一五计划（</a:t>
            </a:r>
            <a:r>
              <a:rPr lang="en-US" altLang="zh-CN" sz="2400" b="1">
                <a:latin typeface="楷体" panose="02010609060101010101" charset="-122"/>
                <a:ea typeface="楷体" panose="02010609060101010101" charset="-122"/>
                <a:cs typeface="楷体" panose="02010609060101010101" charset="-122"/>
                <a:sym typeface="+mn-ea"/>
              </a:rPr>
              <a:t>1953--1957</a:t>
            </a:r>
            <a:r>
              <a:rPr lang="zh-CN" altLang="en-US" sz="2400" b="1">
                <a:latin typeface="楷体" panose="02010609060101010101" charset="-122"/>
                <a:ea typeface="楷体" panose="02010609060101010101" charset="-122"/>
                <a:cs typeface="楷体" panose="02010609060101010101" charset="-122"/>
                <a:sym typeface="+mn-ea"/>
              </a:rPr>
              <a:t>）</a:t>
            </a:r>
            <a:endParaRPr kumimoji="0" lang="zh-CN" altLang="en-US" sz="2400" b="1" i="0" kern="1200" cap="none" spc="0" normalizeH="0" baseline="0" noProof="1">
              <a:latin typeface="楷体" panose="02010609060101010101" charset="-122"/>
              <a:ea typeface="楷体" panose="02010609060101010101" charset="-122"/>
              <a:cs typeface="楷体" panose="02010609060101010101" charset="-122"/>
              <a:sym typeface="+mn-ea"/>
            </a:endParaRPr>
          </a:p>
          <a:p>
            <a:pPr marR="0" indent="0" defTabSz="914400" fontAlgn="base">
              <a:lnSpc>
                <a:spcPct val="100000"/>
              </a:lnSpc>
              <a:spcBef>
                <a:spcPts val="0"/>
              </a:spcBef>
              <a:spcAft>
                <a:spcPct val="0"/>
              </a:spcAft>
              <a:buClrTx/>
              <a:buSzTx/>
              <a:buFontTx/>
              <a:buNone/>
            </a:pPr>
            <a:r>
              <a:rPr lang="en-US" altLang="zh-CN" sz="2400" b="1" dirty="0">
                <a:latin typeface="楷体" panose="02010609060101010101" charset="-122"/>
                <a:ea typeface="楷体" panose="02010609060101010101" charset="-122"/>
                <a:cs typeface="楷体" panose="02010609060101010101" charset="-122"/>
                <a:sym typeface="+mn-ea"/>
              </a:rPr>
              <a:t>A.</a:t>
            </a:r>
            <a:r>
              <a:rPr lang="zh-CN" altLang="en-US" sz="2400" b="1" dirty="0">
                <a:latin typeface="楷体" panose="02010609060101010101" charset="-122"/>
                <a:ea typeface="楷体" panose="02010609060101010101" charset="-122"/>
                <a:cs typeface="楷体" panose="02010609060101010101" charset="-122"/>
                <a:sym typeface="+mn-ea"/>
              </a:rPr>
              <a:t>特点：</a:t>
            </a:r>
            <a:r>
              <a:rPr lang="zh-CN" altLang="en-US" sz="2400" b="1">
                <a:latin typeface="楷体" panose="02010609060101010101" charset="-122"/>
                <a:ea typeface="楷体" panose="02010609060101010101" charset="-122"/>
                <a:cs typeface="楷体" panose="02010609060101010101" charset="-122"/>
                <a:sym typeface="+mn-ea"/>
              </a:rPr>
              <a:t>优先发展重工业</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工</a:t>
            </a:r>
            <a:r>
              <a:rPr lang="zh-CN" altLang="en-US" sz="2400" b="1" dirty="0">
                <a:latin typeface="楷体" panose="02010609060101010101" charset="-122"/>
                <a:ea typeface="楷体" panose="02010609060101010101" charset="-122"/>
                <a:cs typeface="楷体" panose="02010609060101010101" charset="-122"/>
                <a:sym typeface="+mn-ea"/>
              </a:rPr>
              <a:t>业化和改造并举</a:t>
            </a:r>
            <a:r>
              <a:rPr lang="en-US" altLang="zh-CN" sz="2400" b="1" dirty="0">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主要集中在东北地区；</a:t>
            </a:r>
            <a:endParaRPr kumimoji="0" lang="zh-CN" altLang="en-US" sz="2400" b="1" i="0" kern="1200" cap="none" spc="0" normalizeH="0" baseline="0" noProof="1">
              <a:latin typeface="楷体" panose="02010609060101010101" charset="-122"/>
              <a:ea typeface="楷体" panose="02010609060101010101" charset="-122"/>
              <a:cs typeface="楷体" panose="02010609060101010101" charset="-122"/>
              <a:sym typeface="+mn-ea"/>
            </a:endParaRPr>
          </a:p>
          <a:p>
            <a:pPr marR="0" indent="0" defTabSz="914400" fontAlgn="base">
              <a:lnSpc>
                <a:spcPct val="100000"/>
              </a:lnSpc>
              <a:spcBef>
                <a:spcPts val="0"/>
              </a:spcBef>
              <a:spcAft>
                <a:spcPct val="0"/>
              </a:spcAft>
              <a:buClrTx/>
              <a:buSzTx/>
              <a:buFontTx/>
              <a:buNone/>
            </a:pPr>
            <a:r>
              <a:rPr lang="en-US" altLang="zh-CN" sz="2400" b="1">
                <a:latin typeface="楷体" panose="02010609060101010101" charset="-122"/>
                <a:ea typeface="楷体" panose="02010609060101010101" charset="-122"/>
                <a:cs typeface="楷体" panose="02010609060101010101" charset="-122"/>
                <a:sym typeface="+mn-ea"/>
              </a:rPr>
              <a:t>B.</a:t>
            </a:r>
            <a:r>
              <a:rPr lang="zh-CN" altLang="en-US" sz="2400" b="1">
                <a:latin typeface="楷体" panose="02010609060101010101" charset="-122"/>
                <a:ea typeface="楷体" panose="02010609060101010101" charset="-122"/>
                <a:cs typeface="楷体" panose="02010609060101010101" charset="-122"/>
                <a:sym typeface="+mn-ea"/>
              </a:rPr>
              <a:t>东北地区</a:t>
            </a:r>
            <a:r>
              <a:rPr lang="zh-CN" altLang="en-US" sz="2400" b="1" smtClean="0">
                <a:latin typeface="楷体" panose="02010609060101010101" charset="-122"/>
                <a:ea typeface="楷体" panose="02010609060101010101" charset="-122"/>
                <a:cs typeface="楷体" panose="02010609060101010101" charset="-122"/>
                <a:sym typeface="+mn-ea"/>
              </a:rPr>
              <a:t>原因：重工业基础</a:t>
            </a:r>
            <a:r>
              <a:rPr lang="zh-CN" altLang="en-US" sz="2400" b="1">
                <a:latin typeface="楷体" panose="02010609060101010101" charset="-122"/>
                <a:ea typeface="楷体" panose="02010609060101010101" charset="-122"/>
                <a:cs typeface="楷体" panose="02010609060101010101" charset="-122"/>
                <a:sym typeface="+mn-ea"/>
              </a:rPr>
              <a:t>优越，自然、地理条件优越；靠近苏联易受援助；</a:t>
            </a:r>
            <a:endParaRPr kumimoji="0" lang="zh-CN" altLang="en-US" sz="2400" b="1" i="0" kern="1200" cap="none" spc="0" normalizeH="0" baseline="0" noProof="1">
              <a:latin typeface="楷体" panose="02010609060101010101" charset="-122"/>
              <a:ea typeface="楷体" panose="02010609060101010101" charset="-122"/>
              <a:cs typeface="楷体" panose="02010609060101010101" charset="-122"/>
              <a:sym typeface="+mn-ea"/>
            </a:endParaRPr>
          </a:p>
          <a:p>
            <a:pPr marR="0" indent="0" defTabSz="914400" fontAlgn="base">
              <a:lnSpc>
                <a:spcPct val="100000"/>
              </a:lnSpc>
              <a:spcBef>
                <a:spcPts val="0"/>
              </a:spcBef>
              <a:spcAft>
                <a:spcPct val="0"/>
              </a:spcAft>
              <a:buClrTx/>
              <a:buSzTx/>
              <a:buFontTx/>
              <a:buNone/>
            </a:pPr>
            <a:r>
              <a:rPr lang="en-US" altLang="zh-CN" sz="2400" b="1">
                <a:latin typeface="楷体" panose="02010609060101010101" charset="-122"/>
                <a:ea typeface="楷体" panose="02010609060101010101" charset="-122"/>
                <a:cs typeface="楷体" panose="02010609060101010101" charset="-122"/>
                <a:sym typeface="+mn-ea"/>
              </a:rPr>
              <a:t>C.</a:t>
            </a:r>
            <a:r>
              <a:rPr lang="zh-CN" altLang="en-US" sz="2400" b="1">
                <a:latin typeface="楷体" panose="02010609060101010101" charset="-122"/>
                <a:ea typeface="楷体" panose="02010609060101010101" charset="-122"/>
                <a:cs typeface="楷体" panose="02010609060101010101" charset="-122"/>
                <a:sym typeface="+mn-ea"/>
              </a:rPr>
              <a:t>成就：工矿业成就突出：鞍山钢铁公司三大工厂；长春第一汽车制造厂；沈阳飞机制造厂、沈阳机床厂</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dirty="0">
                <a:latin typeface="楷体" panose="02010609060101010101" charset="-122"/>
                <a:ea typeface="楷体" panose="02010609060101010101" charset="-122"/>
                <a:cs typeface="楷体" panose="02010609060101010101" charset="-122"/>
                <a:sym typeface="+mn-ea"/>
              </a:rPr>
              <a:t>（交通：武汉长江大桥）</a:t>
            </a:r>
            <a:endParaRPr kumimoji="0" lang="zh-CN" altLang="en-US" sz="2400" b="1" i="0" kern="1200" cap="none" spc="0" normalizeH="0" baseline="0" noProof="1" dirty="0">
              <a:latin typeface="楷体" panose="02010609060101010101" charset="-122"/>
              <a:ea typeface="楷体" panose="02010609060101010101" charset="-122"/>
              <a:cs typeface="楷体" panose="02010609060101010101" charset="-122"/>
            </a:endParaRPr>
          </a:p>
          <a:p>
            <a:pPr marR="0" indent="0" defTabSz="914400" fontAlgn="base">
              <a:lnSpc>
                <a:spcPct val="100000"/>
              </a:lnSpc>
              <a:spcBef>
                <a:spcPts val="0"/>
              </a:spcBef>
              <a:spcAft>
                <a:spcPct val="0"/>
              </a:spcAft>
              <a:buClrTx/>
              <a:buSzTx/>
              <a:buFontTx/>
              <a:buNone/>
            </a:pPr>
            <a:r>
              <a:rPr lang="en-US" altLang="zh-CN" sz="2400" b="1">
                <a:latin typeface="楷体" panose="02010609060101010101" charset="-122"/>
                <a:ea typeface="楷体" panose="02010609060101010101" charset="-122"/>
                <a:cs typeface="楷体" panose="02010609060101010101" charset="-122"/>
                <a:sym typeface="+mn-ea"/>
              </a:rPr>
              <a:t>D.</a:t>
            </a:r>
            <a:r>
              <a:rPr lang="zh-CN" altLang="en-US" sz="2400" b="1">
                <a:latin typeface="楷体" panose="02010609060101010101" charset="-122"/>
                <a:ea typeface="楷体" panose="02010609060101010101" charset="-122"/>
                <a:cs typeface="楷体" panose="02010609060101010101" charset="-122"/>
                <a:sym typeface="+mn-ea"/>
              </a:rPr>
              <a:t>意义：</a:t>
            </a:r>
            <a:r>
              <a:rPr lang="zh-CN" altLang="en-US" sz="2400" b="1">
                <a:highlight>
                  <a:srgbClr val="FFFF00"/>
                </a:highlight>
                <a:latin typeface="楷体" panose="02010609060101010101" charset="-122"/>
                <a:ea typeface="楷体" panose="02010609060101010101" charset="-122"/>
                <a:cs typeface="楷体" panose="02010609060101010101" charset="-122"/>
                <a:sym typeface="+mn-ea"/>
              </a:rPr>
              <a:t>我国开始改变工业落后的面貌，为社会主义工业化奠定了初步基础。</a:t>
            </a:r>
            <a:endParaRPr lang="zh-CN" altLang="en-US" sz="2400" b="1">
              <a:highlight>
                <a:srgbClr val="FFFF00"/>
              </a:highlight>
              <a:latin typeface="楷体" panose="02010609060101010101" charset="-122"/>
              <a:ea typeface="楷体" panose="02010609060101010101" charset="-122"/>
              <a:cs typeface="楷体" panose="02010609060101010101" charset="-122"/>
              <a:sym typeface="+mn-ea"/>
            </a:endParaRPr>
          </a:p>
        </p:txBody>
      </p:sp>
      <p:sp>
        <p:nvSpPr>
          <p:cNvPr id="12" name="文本框 11"/>
          <p:cNvSpPr txBox="1"/>
          <p:nvPr>
            <p:custDataLst>
              <p:tags r:id="rId1"/>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6" name="内容占位符 5"/>
          <p:cNvSpPr>
            <a:spLocks noGrp="1"/>
          </p:cNvSpPr>
          <p:nvPr>
            <p:ph idx="1"/>
          </p:nvPr>
        </p:nvSpPr>
        <p:spPr>
          <a:xfrm>
            <a:off x="151765" y="3082290"/>
            <a:ext cx="11851640" cy="2318385"/>
          </a:xfrm>
        </p:spPr>
        <p:txBody>
          <a:bodyPr>
            <a:noAutofit/>
          </a:bodyPr>
          <a:p>
            <a:pPr marL="0" marR="0" indent="0" algn="l" defTabSz="914400" rtl="0" fontAlgn="auto">
              <a:lnSpc>
                <a:spcPct val="100000"/>
              </a:lnSpc>
              <a:spcBef>
                <a:spcPts val="0"/>
              </a:spcBef>
              <a:spcAft>
                <a:spcPct val="0"/>
              </a:spcAft>
              <a:buClrTx/>
              <a:buSzTx/>
              <a:buFontTx/>
              <a:buNone/>
            </a:pPr>
            <a:r>
              <a:rPr kumimoji="0" lang="zh-CN" altLang="en-US" sz="2400" b="1" i="0" u="none" strike="noStrike" kern="1200" cap="none" spc="0" normalizeH="0" baseline="0" noProof="1">
                <a:solidFill>
                  <a:schemeClr val="accent2"/>
                </a:solidFill>
                <a:latin typeface="楷体" panose="02010609060101010101" charset="-122"/>
                <a:ea typeface="楷体" panose="02010609060101010101" charset="-122"/>
                <a:cs typeface="楷体" panose="02010609060101010101" charset="-122"/>
                <a:sym typeface="+mn-ea"/>
              </a:rPr>
              <a:t>新中国</a:t>
            </a:r>
            <a:r>
              <a:rPr kumimoji="0" lang="zh-CN" sz="2400" b="1" i="0" u="none" strike="noStrike" kern="1200" cap="none" spc="0" normalizeH="0" baseline="0" noProof="1">
                <a:solidFill>
                  <a:schemeClr val="accent2"/>
                </a:solidFill>
                <a:latin typeface="楷体" panose="02010609060101010101" charset="-122"/>
                <a:ea typeface="楷体" panose="02010609060101010101" charset="-122"/>
                <a:cs typeface="楷体" panose="02010609060101010101" charset="-122"/>
                <a:sym typeface="+mn-ea"/>
              </a:rPr>
              <a:t>成立初期工业化建设的特点</a:t>
            </a:r>
            <a:endParaRPr kumimoji="0" lang="en-US" sz="2400" b="1" i="0" u="none" strike="noStrike" kern="1200" cap="none" spc="0" normalizeH="0" baseline="0" noProof="1">
              <a:solidFill>
                <a:schemeClr val="accent2"/>
              </a:solidFill>
              <a:latin typeface="楷体" panose="02010609060101010101" charset="-122"/>
              <a:ea typeface="楷体" panose="02010609060101010101" charset="-122"/>
              <a:cs typeface="楷体" panose="02010609060101010101" charset="-122"/>
              <a:sym typeface="+mn-ea"/>
            </a:endParaRPr>
          </a:p>
          <a:p>
            <a:pPr marL="0" marR="0" indent="0" algn="l" defTabSz="914400" rtl="0" fontAlgn="auto">
              <a:lnSpc>
                <a:spcPct val="100000"/>
              </a:lnSpc>
              <a:spcBef>
                <a:spcPts val="0"/>
              </a:spcBef>
              <a:spcAft>
                <a:spcPct val="0"/>
              </a:spcAft>
              <a:buClrTx/>
              <a:buSzTx/>
              <a:buFontTx/>
              <a:buNone/>
            </a:pPr>
            <a:r>
              <a:rPr kumimoji="0" lang="en-US" sz="2400" b="1" i="0" u="none" strike="noStrike" kern="1200" cap="none" spc="0" normalizeH="0" baseline="0" noProof="1">
                <a:solidFill>
                  <a:schemeClr val="accent2"/>
                </a:solidFill>
                <a:latin typeface="楷体" panose="02010609060101010101" charset="-122"/>
                <a:ea typeface="楷体" panose="02010609060101010101" charset="-122"/>
                <a:cs typeface="楷体" panose="02010609060101010101" charset="-122"/>
                <a:sym typeface="+mn-ea"/>
              </a:rPr>
              <a:t>(1)</a:t>
            </a:r>
            <a:r>
              <a:rPr kumimoji="0" lang="zh-CN" sz="2400" b="1" i="0" u="none" strike="noStrike" kern="1200" cap="none" spc="0" normalizeH="0" baseline="0" noProof="1">
                <a:solidFill>
                  <a:schemeClr val="accent2"/>
                </a:solidFill>
                <a:latin typeface="楷体" panose="02010609060101010101" charset="-122"/>
                <a:ea typeface="楷体" panose="02010609060101010101" charset="-122"/>
                <a:cs typeface="楷体" panose="02010609060101010101" charset="-122"/>
                <a:sym typeface="+mn-ea"/>
              </a:rPr>
              <a:t>剧烈的社会变革是新中国工业化的重要社会背景。</a:t>
            </a:r>
            <a:endParaRPr kumimoji="0" lang="en-US" sz="2400" b="1" i="0" u="none" strike="noStrike" kern="1200" cap="none" spc="0" normalizeH="0" baseline="0" noProof="1">
              <a:solidFill>
                <a:schemeClr val="accent2"/>
              </a:solidFill>
              <a:latin typeface="楷体" panose="02010609060101010101" charset="-122"/>
              <a:ea typeface="楷体" panose="02010609060101010101" charset="-122"/>
              <a:cs typeface="楷体" panose="02010609060101010101" charset="-122"/>
            </a:endParaRPr>
          </a:p>
          <a:p>
            <a:pPr marL="0" marR="0" indent="0" algn="l" defTabSz="914400" rtl="0" eaLnBrk="1" fontAlgn="auto" latinLnBrk="0" hangingPunct="1">
              <a:lnSpc>
                <a:spcPct val="100000"/>
              </a:lnSpc>
              <a:spcBef>
                <a:spcPts val="0"/>
              </a:spcBef>
              <a:spcAft>
                <a:spcPct val="0"/>
              </a:spcAft>
              <a:buClrTx/>
              <a:buSzTx/>
              <a:buFontTx/>
              <a:buNone/>
            </a:pPr>
            <a:r>
              <a:rPr lang="en-US" sz="2400" b="1">
                <a:solidFill>
                  <a:schemeClr val="accent2"/>
                </a:solidFill>
                <a:highlight>
                  <a:srgbClr val="000000">
                    <a:alpha val="0"/>
                  </a:srgbClr>
                </a:highlight>
                <a:latin typeface="楷体" panose="02010609060101010101" charset="-122"/>
                <a:ea typeface="楷体" panose="02010609060101010101" charset="-122"/>
                <a:cs typeface="楷体" panose="02010609060101010101" charset="-122"/>
                <a:sym typeface="+mn-ea"/>
              </a:rPr>
              <a:t>(2)</a:t>
            </a:r>
            <a:r>
              <a:rPr lang="zh-CN" sz="2400" b="1">
                <a:solidFill>
                  <a:schemeClr val="accent2"/>
                </a:solidFill>
                <a:highlight>
                  <a:srgbClr val="000000">
                    <a:alpha val="0"/>
                  </a:srgbClr>
                </a:highlight>
                <a:latin typeface="楷体" panose="02010609060101010101" charset="-122"/>
                <a:ea typeface="楷体" panose="02010609060101010101" charset="-122"/>
                <a:cs typeface="楷体" panose="02010609060101010101" charset="-122"/>
                <a:sym typeface="+mn-ea"/>
              </a:rPr>
              <a:t>外交环境深刻影响了工业化建设的方向和方式。</a:t>
            </a:r>
            <a:endParaRPr kumimoji="0" lang="en-US" sz="2400" b="1" i="0" u="none" strike="noStrike" kern="1200" cap="none" spc="0" normalizeH="0" baseline="0" noProof="1">
              <a:solidFill>
                <a:schemeClr val="accent2"/>
              </a:solidFill>
              <a:highlight>
                <a:srgbClr val="000000">
                  <a:alpha val="0"/>
                </a:srgbClr>
              </a:highlight>
              <a:latin typeface="楷体" panose="02010609060101010101" charset="-122"/>
              <a:ea typeface="楷体" panose="02010609060101010101" charset="-122"/>
              <a:cs typeface="楷体" panose="02010609060101010101" charset="-122"/>
            </a:endParaRPr>
          </a:p>
          <a:p>
            <a:pPr marL="0" marR="0" indent="0" algn="l" defTabSz="914400" rtl="0" eaLnBrk="1" fontAlgn="auto" latinLnBrk="0" hangingPunct="1">
              <a:lnSpc>
                <a:spcPct val="100000"/>
              </a:lnSpc>
              <a:spcBef>
                <a:spcPts val="0"/>
              </a:spcBef>
              <a:spcAft>
                <a:spcPct val="0"/>
              </a:spcAft>
              <a:buClrTx/>
              <a:buSzTx/>
              <a:buFontTx/>
              <a:buNone/>
            </a:pPr>
            <a:r>
              <a:rPr lang="en-US" sz="2400" b="1">
                <a:solidFill>
                  <a:schemeClr val="accent2"/>
                </a:solidFill>
                <a:highlight>
                  <a:srgbClr val="000000">
                    <a:alpha val="0"/>
                  </a:srgbClr>
                </a:highlight>
                <a:latin typeface="楷体" panose="02010609060101010101" charset="-122"/>
                <a:ea typeface="楷体" panose="02010609060101010101" charset="-122"/>
                <a:cs typeface="楷体" panose="02010609060101010101" charset="-122"/>
                <a:sym typeface="+mn-ea"/>
              </a:rPr>
              <a:t>(3)</a:t>
            </a:r>
            <a:r>
              <a:rPr lang="zh-CN" sz="2400" b="1">
                <a:solidFill>
                  <a:schemeClr val="accent2"/>
                </a:solidFill>
                <a:effectLst>
                  <a:outerShdw blurRad="38100" dist="19050" dir="2700000" algn="tl" rotWithShape="0">
                    <a:schemeClr val="dk1">
                      <a:alpha val="40000"/>
                    </a:schemeClr>
                  </a:outerShdw>
                </a:effectLst>
                <a:highlight>
                  <a:srgbClr val="000000">
                    <a:alpha val="0"/>
                  </a:srgbClr>
                </a:highlight>
                <a:latin typeface="楷体" panose="02010609060101010101" charset="-122"/>
                <a:ea typeface="楷体" panose="02010609060101010101" charset="-122"/>
                <a:cs typeface="楷体" panose="02010609060101010101" charset="-122"/>
                <a:sym typeface="+mn-ea"/>
              </a:rPr>
              <a:t>群众运动式的</a:t>
            </a:r>
            <a:r>
              <a:rPr lang="zh-CN" sz="2400" b="1">
                <a:solidFill>
                  <a:schemeClr val="accent2"/>
                </a:solidFill>
                <a:highlight>
                  <a:srgbClr val="000000">
                    <a:alpha val="0"/>
                  </a:srgbClr>
                </a:highlight>
                <a:latin typeface="楷体" panose="02010609060101010101" charset="-122"/>
                <a:ea typeface="楷体" panose="02010609060101010101" charset="-122"/>
                <a:cs typeface="楷体" panose="02010609060101010101" charset="-122"/>
                <a:sym typeface="+mn-ea"/>
              </a:rPr>
              <a:t>经济建设模式对工业化建设产生了复杂影响。</a:t>
            </a:r>
            <a:endParaRPr kumimoji="0" lang="zh-CN" sz="2400" b="1" i="0" u="none" strike="noStrike" kern="1200" cap="none" spc="0" normalizeH="0" baseline="0" noProof="1">
              <a:solidFill>
                <a:schemeClr val="accent2"/>
              </a:solidFill>
              <a:highlight>
                <a:srgbClr val="000000">
                  <a:alpha val="0"/>
                </a:srgbClr>
              </a:highlight>
              <a:latin typeface="楷体" panose="02010609060101010101" charset="-122"/>
              <a:ea typeface="楷体" panose="02010609060101010101" charset="-122"/>
              <a:cs typeface="楷体" panose="02010609060101010101" charset="-122"/>
            </a:endParaRPr>
          </a:p>
          <a:p>
            <a:pPr marL="0" marR="0" indent="0" algn="l" defTabSz="914400" rtl="0" eaLnBrk="1" fontAlgn="auto" latinLnBrk="0" hangingPunct="1">
              <a:lnSpc>
                <a:spcPct val="100000"/>
              </a:lnSpc>
              <a:spcBef>
                <a:spcPts val="0"/>
              </a:spcBef>
              <a:spcAft>
                <a:spcPct val="0"/>
              </a:spcAft>
              <a:buClrTx/>
              <a:buSzTx/>
              <a:buFontTx/>
              <a:buNone/>
            </a:pPr>
            <a:r>
              <a:rPr lang="en-US" sz="2400" b="1">
                <a:solidFill>
                  <a:schemeClr val="accent2"/>
                </a:solidFill>
                <a:highlight>
                  <a:srgbClr val="000000">
                    <a:alpha val="0"/>
                  </a:srgbClr>
                </a:highlight>
                <a:latin typeface="楷体" panose="02010609060101010101" charset="-122"/>
                <a:ea typeface="楷体" panose="02010609060101010101" charset="-122"/>
                <a:cs typeface="楷体" panose="02010609060101010101" charset="-122"/>
                <a:sym typeface="+mn-ea"/>
              </a:rPr>
              <a:t>(4)</a:t>
            </a:r>
            <a:r>
              <a:rPr lang="zh-CN" sz="2400" b="1">
                <a:solidFill>
                  <a:schemeClr val="accent2"/>
                </a:solidFill>
                <a:highlight>
                  <a:srgbClr val="000000">
                    <a:alpha val="0"/>
                  </a:srgbClr>
                </a:highlight>
                <a:latin typeface="楷体" panose="02010609060101010101" charset="-122"/>
                <a:ea typeface="楷体" panose="02010609060101010101" charset="-122"/>
                <a:cs typeface="楷体" panose="02010609060101010101" charset="-122"/>
                <a:sym typeface="+mn-ea"/>
              </a:rPr>
              <a:t>政府主导的计划经济模式促进了工业化进程。</a:t>
            </a:r>
            <a:endParaRPr kumimoji="0" lang="zh-CN" altLang="en-US" sz="2400" b="1" i="0" u="none" strike="noStrike" kern="1200" cap="none" spc="0" normalizeH="0" baseline="0" noProof="1">
              <a:solidFill>
                <a:schemeClr val="accent2"/>
              </a:solidFill>
              <a:highlight>
                <a:srgbClr val="000000">
                  <a:alpha val="0"/>
                </a:srgbClr>
              </a:highlight>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71755" y="527685"/>
            <a:ext cx="7374255" cy="460375"/>
          </a:xfrm>
          <a:prstGeom prst="rect">
            <a:avLst/>
          </a:prstGeom>
          <a:noFill/>
        </p:spPr>
        <p:txBody>
          <a:bodyPr wrap="square" rtlCol="0" anchor="t">
            <a:spAutoFit/>
          </a:bodyPr>
          <a:p>
            <a:r>
              <a:rPr lang="zh-CN" altLang="zh-CN" sz="2400" b="1">
                <a:latin typeface="楷体" panose="02010609060101010101" charset="-122"/>
                <a:ea typeface="楷体" panose="02010609060101010101" charset="-122"/>
                <a:sym typeface="+mn-ea"/>
              </a:rPr>
              <a:t>（一）中国特色社会主义建设道路的探索</a:t>
            </a:r>
            <a:r>
              <a:rPr lang="zh-CN" altLang="en-US" sz="2400" b="1">
                <a:latin typeface="楷体" panose="02010609060101010101" charset="-122"/>
                <a:ea typeface="楷体" panose="02010609060101010101" charset="-122"/>
                <a:sym typeface="+mn-ea"/>
              </a:rPr>
              <a:t>历程</a:t>
            </a:r>
            <a:endParaRPr lang="zh-CN" altLang="en-US" sz="2400" b="1">
              <a:latin typeface="楷体" panose="02010609060101010101" charset="-122"/>
              <a:ea typeface="楷体" panose="02010609060101010101" charset="-122"/>
              <a:sym typeface="+mn-ea"/>
            </a:endParaRPr>
          </a:p>
        </p:txBody>
      </p:sp>
      <p:sp>
        <p:nvSpPr>
          <p:cNvPr id="2" name="文本框 1"/>
          <p:cNvSpPr txBox="1"/>
          <p:nvPr/>
        </p:nvSpPr>
        <p:spPr>
          <a:xfrm>
            <a:off x="151765" y="4869815"/>
            <a:ext cx="11967210" cy="1822450"/>
          </a:xfrm>
          <a:prstGeom prst="rect">
            <a:avLst/>
          </a:prstGeom>
          <a:noFill/>
          <a:ln w="9525">
            <a:noFill/>
          </a:ln>
        </p:spPr>
        <p:txBody>
          <a:bodyPr wrap="square">
            <a:noAutofit/>
          </a:bodyPr>
          <a:p>
            <a:pPr marL="266700" indent="-266700"/>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2021</a:t>
            </a:r>
            <a:r>
              <a:rPr lang="zh-CN" sz="2400" b="1">
                <a:latin typeface="楷体" panose="02010609060101010101" charset="-122"/>
                <a:ea typeface="楷体" panose="02010609060101010101" charset="-122"/>
                <a:cs typeface="楷体" panose="02010609060101010101" charset="-122"/>
              </a:rPr>
              <a:t>·湖北）</a:t>
            </a:r>
            <a:r>
              <a:rPr lang="en-US" sz="2400" b="1">
                <a:latin typeface="楷体" panose="02010609060101010101" charset="-122"/>
                <a:ea typeface="楷体" panose="02010609060101010101" charset="-122"/>
                <a:cs typeface="楷体" panose="02010609060101010101" charset="-122"/>
              </a:rPr>
              <a:t>1957</a:t>
            </a:r>
            <a:r>
              <a:rPr lang="zh-CN" sz="2400" b="1">
                <a:latin typeface="楷体" panose="02010609060101010101" charset="-122"/>
                <a:ea typeface="楷体" panose="02010609060101010101" charset="-122"/>
                <a:cs typeface="楷体" panose="02010609060101010101" charset="-122"/>
              </a:rPr>
              <a:t>年，外国专家沙博理参观西安时，获悉城市人口从解放初不足</a:t>
            </a:r>
            <a:r>
              <a:rPr lang="en-US" sz="2400" b="1">
                <a:latin typeface="楷体" panose="02010609060101010101" charset="-122"/>
                <a:ea typeface="楷体" panose="02010609060101010101" charset="-122"/>
                <a:cs typeface="楷体" panose="02010609060101010101" charset="-122"/>
              </a:rPr>
              <a:t>50</a:t>
            </a:r>
            <a:r>
              <a:rPr lang="zh-CN" sz="2400" b="1">
                <a:latin typeface="楷体" panose="02010609060101010101" charset="-122"/>
                <a:ea typeface="楷体" panose="02010609060101010101" charset="-122"/>
                <a:cs typeface="楷体" panose="02010609060101010101" charset="-122"/>
              </a:rPr>
              <a:t>万增加到</a:t>
            </a:r>
            <a:r>
              <a:rPr lang="en-US" sz="2400" b="1">
                <a:latin typeface="楷体" panose="02010609060101010101" charset="-122"/>
                <a:ea typeface="楷体" panose="02010609060101010101" charset="-122"/>
                <a:cs typeface="楷体" panose="02010609060101010101" charset="-122"/>
              </a:rPr>
              <a:t>150</a:t>
            </a:r>
            <a:r>
              <a:rPr lang="zh-CN" sz="2400" b="1">
                <a:latin typeface="楷体" panose="02010609060101010101" charset="-122"/>
                <a:ea typeface="楷体" panose="02010609060101010101" charset="-122"/>
                <a:cs typeface="楷体" panose="02010609060101010101" charset="-122"/>
              </a:rPr>
              <a:t>万。在访问已建成的六家国营纺织厂中的一家时，他得知“该厂使用的每一件机器都是中国自造的”。他由此感到这座古城“重新兴盛起来了”。这说明（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．“一五”计划初步改变社会面貌     </a:t>
            </a:r>
            <a:r>
              <a:rPr lang="en-US" sz="2400" b="1">
                <a:latin typeface="楷体" panose="02010609060101010101" charset="-122"/>
                <a:ea typeface="楷体" panose="02010609060101010101" charset="-122"/>
                <a:cs typeface="楷体" panose="02010609060101010101" charset="-122"/>
              </a:rPr>
              <a:t>B</a:t>
            </a:r>
            <a:r>
              <a:rPr lang="zh-CN" sz="2400" b="1">
                <a:latin typeface="楷体" panose="02010609060101010101" charset="-122"/>
                <a:ea typeface="楷体" panose="02010609060101010101" charset="-122"/>
                <a:cs typeface="楷体" panose="02010609060101010101" charset="-122"/>
              </a:rPr>
              <a:t>．西安成为内地省会开放城市</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．社会主义市场经济体制完全建立</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．城市经济体制改革全面展开</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p:bldP spid="6" grpId="0" build="p"/>
      <p:bldP spid="6" grpId="1"/>
      <p:bldP spid="2" grpId="0"/>
      <p:bldP spid="2"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6540" y="914400"/>
            <a:ext cx="6658610" cy="521970"/>
          </a:xfrm>
          <a:prstGeom prst="rect">
            <a:avLst/>
          </a:prstGeom>
          <a:noFill/>
        </p:spPr>
        <p:txBody>
          <a:bodyPr wrap="square" rtlCol="0" anchor="t">
            <a:spAutoFit/>
          </a:bodyPr>
          <a:p>
            <a:r>
              <a:rPr lang="zh-CN" altLang="en-US" sz="2400" b="1">
                <a:latin typeface="楷体" panose="02010609060101010101" charset="-122"/>
                <a:ea typeface="楷体" panose="02010609060101010101" charset="-122"/>
                <a:cs typeface="楷体" panose="02010609060101010101" charset="-122"/>
                <a:sym typeface="+mn-ea"/>
              </a:rPr>
              <a:t>【深化拓展】</a:t>
            </a:r>
            <a:r>
              <a:rPr lang="zh-CN" altLang="zh-CN" sz="2400" b="1">
                <a:solidFill>
                  <a:schemeClr val="accent2"/>
                </a:solidFill>
                <a:latin typeface="楷体" panose="02010609060101010101" charset="-122"/>
                <a:ea typeface="楷体" panose="02010609060101010101" charset="-122"/>
                <a:sym typeface="宋体" panose="02010600030101010101" pitchFamily="2" charset="-122"/>
              </a:rPr>
              <a:t>新中国实行计划经济体制的原因</a:t>
            </a:r>
            <a:r>
              <a:rPr lang="en-US" altLang="zh-CN" sz="2800" b="1">
                <a:solidFill>
                  <a:srgbClr val="FF0000"/>
                </a:solidFill>
                <a:latin typeface="宋体" panose="02010600030101010101" pitchFamily="2" charset="-122"/>
                <a:sym typeface="宋体" panose="02010600030101010101" pitchFamily="2" charset="-122"/>
              </a:rPr>
              <a:t> </a:t>
            </a:r>
            <a:endParaRPr lang="en-US" altLang="zh-CN" sz="2800" b="1">
              <a:solidFill>
                <a:srgbClr val="FF0000"/>
              </a:solidFill>
              <a:latin typeface="宋体" panose="02010600030101010101" pitchFamily="2" charset="-122"/>
              <a:sym typeface="宋体" panose="02010600030101010101" pitchFamily="2" charset="-122"/>
            </a:endParaRPr>
          </a:p>
        </p:txBody>
      </p:sp>
      <p:sp>
        <p:nvSpPr>
          <p:cNvPr id="12" name="文本框 11"/>
          <p:cNvSpPr txBox="1"/>
          <p:nvPr>
            <p:custDataLst>
              <p:tags r:id="rId1"/>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7" name="文本框 6"/>
          <p:cNvSpPr txBox="1"/>
          <p:nvPr/>
        </p:nvSpPr>
        <p:spPr>
          <a:xfrm>
            <a:off x="71755" y="527685"/>
            <a:ext cx="7374255" cy="460375"/>
          </a:xfrm>
          <a:prstGeom prst="rect">
            <a:avLst/>
          </a:prstGeom>
          <a:noFill/>
        </p:spPr>
        <p:txBody>
          <a:bodyPr wrap="square" rtlCol="0" anchor="t">
            <a:spAutoFit/>
          </a:bodyPr>
          <a:p>
            <a:r>
              <a:rPr lang="zh-CN" altLang="zh-CN" sz="2400" b="1">
                <a:latin typeface="楷体" panose="02010609060101010101" charset="-122"/>
                <a:ea typeface="楷体" panose="02010609060101010101" charset="-122"/>
                <a:sym typeface="+mn-ea"/>
              </a:rPr>
              <a:t>（一）中国特色社会主义建设道路的探索</a:t>
            </a:r>
            <a:r>
              <a:rPr lang="zh-CN" altLang="en-US" sz="2400" b="1">
                <a:latin typeface="楷体" panose="02010609060101010101" charset="-122"/>
                <a:ea typeface="楷体" panose="02010609060101010101" charset="-122"/>
                <a:sym typeface="+mn-ea"/>
              </a:rPr>
              <a:t>历程</a:t>
            </a:r>
            <a:endParaRPr lang="zh-CN" altLang="en-US" sz="2400" b="1">
              <a:latin typeface="楷体" panose="02010609060101010101" charset="-122"/>
              <a:ea typeface="楷体" panose="02010609060101010101" charset="-122"/>
              <a:sym typeface="+mn-ea"/>
            </a:endParaRPr>
          </a:p>
        </p:txBody>
      </p:sp>
      <p:sp>
        <p:nvSpPr>
          <p:cNvPr id="5" name="文本框 4"/>
          <p:cNvSpPr txBox="1"/>
          <p:nvPr/>
        </p:nvSpPr>
        <p:spPr>
          <a:xfrm>
            <a:off x="360680" y="1436370"/>
            <a:ext cx="8246745" cy="2526665"/>
          </a:xfrm>
          <a:prstGeom prst="rect">
            <a:avLst/>
          </a:prstGeom>
          <a:noFill/>
        </p:spPr>
        <p:txBody>
          <a:bodyPr wrap="square" rtlCol="0" anchor="t">
            <a:spAutoFit/>
          </a:bodyPr>
          <a:p>
            <a:pPr indent="0">
              <a:lnSpc>
                <a:spcPct val="110000"/>
              </a:lnSpc>
              <a:buNone/>
            </a:pPr>
            <a:r>
              <a:rPr 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sym typeface="+mn-ea"/>
              </a:rPr>
              <a:t>①社会主义工业化建设的需要</a:t>
            </a:r>
            <a:endParaRPr lang="en-US" alt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endParaRPr>
          </a:p>
          <a:p>
            <a:pPr indent="0">
              <a:lnSpc>
                <a:spcPct val="110000"/>
              </a:lnSpc>
              <a:buNone/>
            </a:pPr>
            <a:r>
              <a:rPr 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sym typeface="+mn-ea"/>
              </a:rPr>
              <a:t>②保障人民群众基本生活的需要</a:t>
            </a:r>
            <a:endParaRPr 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sym typeface="+mn-ea"/>
            </a:endParaRPr>
          </a:p>
          <a:p>
            <a:pPr indent="0">
              <a:lnSpc>
                <a:spcPct val="110000"/>
              </a:lnSpc>
              <a:buNone/>
            </a:pPr>
            <a:r>
              <a:rPr 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sym typeface="+mn-ea"/>
              </a:rPr>
              <a:t>③苏联社会主义计划经济体制的影响</a:t>
            </a:r>
            <a:endParaRPr lang="en-US" alt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endParaRPr>
          </a:p>
          <a:p>
            <a:pPr indent="0">
              <a:lnSpc>
                <a:spcPct val="110000"/>
              </a:lnSpc>
              <a:buNone/>
            </a:pPr>
            <a:r>
              <a:rPr 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sym typeface="+mn-ea"/>
              </a:rPr>
              <a:t>④战争年代新民主主义经济的影响</a:t>
            </a:r>
            <a:endParaRPr lang="en-US" alt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endParaRPr>
          </a:p>
          <a:p>
            <a:pPr indent="0">
              <a:lnSpc>
                <a:spcPct val="110000"/>
              </a:lnSpc>
              <a:buNone/>
            </a:pPr>
            <a:r>
              <a:rPr 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sym typeface="+mn-ea"/>
              </a:rPr>
              <a:t>⑤马克思主义经济理论</a:t>
            </a:r>
            <a:r>
              <a:rPr lang="zh-CN" alt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sym typeface="+mn-ea"/>
              </a:rPr>
              <a:t>影响</a:t>
            </a:r>
            <a:endParaRPr lang="en-US" altLang="en-US" sz="2400" b="1">
              <a:solidFill>
                <a:schemeClr val="accent2"/>
              </a:solidFill>
              <a:highlight>
                <a:srgbClr val="000000">
                  <a:alpha val="0"/>
                </a:srgbClr>
              </a:highlight>
              <a:latin typeface="楷体" panose="02010609060101010101" charset="-122"/>
              <a:ea typeface="楷体" panose="02010609060101010101" charset="-122"/>
              <a:cs typeface="宋体" panose="02010600030101010101" pitchFamily="2" charset="-122"/>
              <a:sym typeface="+mn-ea"/>
            </a:endParaRPr>
          </a:p>
          <a:p>
            <a:pPr indent="0">
              <a:lnSpc>
                <a:spcPct val="110000"/>
              </a:lnSpc>
              <a:buNone/>
            </a:pPr>
            <a:r>
              <a:rPr lang="en-US" altLang="en-US" sz="2400" b="1">
                <a:solidFill>
                  <a:schemeClr val="accent2"/>
                </a:solidFill>
                <a:highlight>
                  <a:srgbClr val="000000">
                    <a:alpha val="0"/>
                  </a:srgbClr>
                </a:highlight>
                <a:latin typeface="楷体" panose="02010609060101010101" charset="-122"/>
                <a:ea typeface="楷体" panose="02010609060101010101" charset="-122"/>
                <a:cs typeface="宋体" panose="02010600030101010101" pitchFamily="2" charset="-122"/>
                <a:sym typeface="+mn-ea"/>
              </a:rPr>
              <a:t>⑥</a:t>
            </a:r>
            <a:r>
              <a:rPr 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sym typeface="+mn-ea"/>
              </a:rPr>
              <a:t>西方国家对新中国的经济封锁等</a:t>
            </a:r>
            <a:endParaRPr lang="en-US" altLang="en-US" sz="2400" b="1">
              <a:solidFill>
                <a:schemeClr val="accent2"/>
              </a:solidFill>
              <a:highlight>
                <a:srgbClr val="000000">
                  <a:alpha val="0"/>
                </a:srgbClr>
              </a:highlight>
              <a:latin typeface="楷体" panose="02010609060101010101" charset="-122"/>
              <a:ea typeface="楷体" panose="02010609060101010101" charset="-122"/>
              <a:cs typeface="Times New Roman" panose="02020603050405020304" charset="0"/>
              <a:sym typeface="+mn-ea"/>
            </a:endParaRPr>
          </a:p>
        </p:txBody>
      </p:sp>
      <p:sp>
        <p:nvSpPr>
          <p:cNvPr id="100" name="文本框 99"/>
          <p:cNvSpPr txBox="1"/>
          <p:nvPr/>
        </p:nvSpPr>
        <p:spPr>
          <a:xfrm>
            <a:off x="0" y="5039360"/>
            <a:ext cx="11527155" cy="1751965"/>
          </a:xfrm>
          <a:prstGeom prst="rect">
            <a:avLst/>
          </a:prstGeom>
          <a:noFill/>
          <a:ln w="9525">
            <a:noFill/>
          </a:ln>
        </p:spPr>
        <p:txBody>
          <a:bodyPr wrap="square">
            <a:spAutoFit/>
          </a:bodyPr>
          <a:p>
            <a:pPr marL="266700" indent="-266700">
              <a:lnSpc>
                <a:spcPct val="9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2022</a:t>
            </a:r>
            <a:r>
              <a:rPr lang="zh-CN" sz="2400" b="1">
                <a:latin typeface="楷体" panose="02010609060101010101" charset="-122"/>
                <a:ea typeface="楷体" panose="02010609060101010101" charset="-122"/>
                <a:cs typeface="楷体" panose="02010609060101010101" charset="-122"/>
              </a:rPr>
              <a:t>·湖北）</a:t>
            </a:r>
            <a:r>
              <a:rPr lang="en-US" sz="2400" b="1">
                <a:latin typeface="楷体" panose="02010609060101010101" charset="-122"/>
                <a:ea typeface="楷体" panose="02010609060101010101" charset="-122"/>
                <a:cs typeface="楷体" panose="02010609060101010101" charset="-122"/>
              </a:rPr>
              <a:t>1960</a:t>
            </a:r>
            <a:r>
              <a:rPr lang="zh-CN" sz="2400" b="1">
                <a:latin typeface="楷体" panose="02010609060101010101" charset="-122"/>
                <a:ea typeface="楷体" panose="02010609060101010101" charset="-122"/>
                <a:cs typeface="楷体" panose="02010609060101010101" charset="-122"/>
              </a:rPr>
              <a:t>年，我国科研经费支出比</a:t>
            </a:r>
            <a:r>
              <a:rPr lang="en-US" sz="2400" b="1">
                <a:latin typeface="楷体" panose="02010609060101010101" charset="-122"/>
                <a:ea typeface="楷体" panose="02010609060101010101" charset="-122"/>
                <a:cs typeface="楷体" panose="02010609060101010101" charset="-122"/>
              </a:rPr>
              <a:t>1952</a:t>
            </a:r>
            <a:r>
              <a:rPr lang="zh-CN" sz="2400" b="1">
                <a:latin typeface="楷体" panose="02010609060101010101" charset="-122"/>
                <a:ea typeface="楷体" panose="02010609060101010101" charset="-122"/>
                <a:cs typeface="楷体" panose="02010609060101010101" charset="-122"/>
              </a:rPr>
              <a:t>年增长近</a:t>
            </a:r>
            <a:r>
              <a:rPr lang="en-US" sz="2400" b="1">
                <a:latin typeface="楷体" panose="02010609060101010101" charset="-122"/>
                <a:ea typeface="楷体" panose="02010609060101010101" charset="-122"/>
                <a:cs typeface="楷体" panose="02010609060101010101" charset="-122"/>
              </a:rPr>
              <a:t>60</a:t>
            </a:r>
            <a:r>
              <a:rPr lang="zh-CN" sz="2400" b="1">
                <a:latin typeface="楷体" panose="02010609060101010101" charset="-122"/>
                <a:ea typeface="楷体" panose="02010609060101010101" charset="-122"/>
                <a:cs typeface="楷体" panose="02010609060101010101" charset="-122"/>
              </a:rPr>
              <a:t>倍，全国全民所有制单位科技人员达</a:t>
            </a:r>
            <a:r>
              <a:rPr lang="en-US" sz="2400" b="1">
                <a:latin typeface="楷体" panose="02010609060101010101" charset="-122"/>
                <a:ea typeface="楷体" panose="02010609060101010101" charset="-122"/>
                <a:cs typeface="楷体" panose="02010609060101010101" charset="-122"/>
              </a:rPr>
              <a:t>196</a:t>
            </a: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9</a:t>
            </a:r>
            <a:r>
              <a:rPr lang="zh-CN" sz="2400" b="1">
                <a:latin typeface="楷体" panose="02010609060101010101" charset="-122"/>
                <a:ea typeface="楷体" panose="02010609060101010101" charset="-122"/>
                <a:cs typeface="楷体" panose="02010609060101010101" charset="-122"/>
              </a:rPr>
              <a:t>万人，平均每万人中有科技人员</a:t>
            </a:r>
            <a:r>
              <a:rPr lang="en-US" sz="2400" b="1">
                <a:latin typeface="楷体" panose="02010609060101010101" charset="-122"/>
                <a:ea typeface="楷体" panose="02010609060101010101" charset="-122"/>
                <a:cs typeface="楷体" panose="02010609060101010101" charset="-122"/>
              </a:rPr>
              <a:t>30</a:t>
            </a:r>
            <a:r>
              <a:rPr lang="zh-CN" sz="2400" b="1">
                <a:latin typeface="楷体" panose="02010609060101010101" charset="-122"/>
                <a:ea typeface="楷体" panose="02010609060101010101" charset="-122"/>
                <a:cs typeface="楷体" panose="02010609060101010101" charset="-122"/>
              </a:rPr>
              <a:t>名，比</a:t>
            </a:r>
            <a:r>
              <a:rPr lang="en-US" sz="2400" b="1">
                <a:latin typeface="楷体" panose="02010609060101010101" charset="-122"/>
                <a:ea typeface="楷体" panose="02010609060101010101" charset="-122"/>
                <a:cs typeface="楷体" panose="02010609060101010101" charset="-122"/>
              </a:rPr>
              <a:t>1952</a:t>
            </a:r>
            <a:r>
              <a:rPr lang="zh-CN" sz="2400" b="1">
                <a:latin typeface="楷体" panose="02010609060101010101" charset="-122"/>
                <a:ea typeface="楷体" panose="02010609060101010101" charset="-122"/>
                <a:cs typeface="楷体" panose="02010609060101010101" charset="-122"/>
              </a:rPr>
              <a:t>年增长</a:t>
            </a:r>
            <a:r>
              <a:rPr lang="en-US" sz="2400" b="1">
                <a:latin typeface="楷体" panose="02010609060101010101" charset="-122"/>
                <a:ea typeface="楷体" panose="02010609060101010101" charset="-122"/>
                <a:cs typeface="楷体" panose="02010609060101010101" charset="-122"/>
              </a:rPr>
              <a:t>3</a:t>
            </a:r>
            <a:r>
              <a:rPr lang="zh-CN" sz="2400" b="1">
                <a:latin typeface="楷体" panose="02010609060101010101" charset="-122"/>
                <a:ea typeface="楷体" panose="02010609060101010101" charset="-122"/>
                <a:cs typeface="楷体" panose="02010609060101010101" charset="-122"/>
              </a:rPr>
              <a:t>倍。上述变化的直接原因是（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．苏联对中国的援助</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．海外科研人员归国</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．“双百”方针的提出                </a:t>
            </a:r>
            <a:r>
              <a:rPr lang="en-US" sz="2400" b="1">
                <a:latin typeface="楷体" panose="02010609060101010101" charset="-122"/>
                <a:ea typeface="楷体" panose="02010609060101010101" charset="-122"/>
                <a:cs typeface="楷体" panose="02010609060101010101" charset="-122"/>
              </a:rPr>
              <a:t>D</a:t>
            </a:r>
            <a:r>
              <a:rPr lang="zh-CN" sz="2400" b="1">
                <a:latin typeface="楷体" panose="02010609060101010101" charset="-122"/>
                <a:ea typeface="楷体" panose="02010609060101010101" charset="-122"/>
                <a:cs typeface="楷体" panose="02010609060101010101" charset="-122"/>
              </a:rPr>
              <a:t>．两个五年计划实施</a:t>
            </a:r>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5267960" y="1334770"/>
            <a:ext cx="6789420" cy="2094230"/>
          </a:xfrm>
          <a:prstGeom prst="rect">
            <a:avLst/>
          </a:prstGeom>
          <a:solidFill>
            <a:schemeClr val="bg1"/>
          </a:solidFill>
          <a:ln w="9525">
            <a:noFill/>
          </a:ln>
        </p:spPr>
        <p:txBody>
          <a:bodyPr wrap="square">
            <a:noAutofit/>
          </a:bodyPr>
          <a:p>
            <a:pPr marL="266700" indent="-266700">
              <a:lnSpc>
                <a:spcPct val="9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2021</a:t>
            </a:r>
            <a:r>
              <a:rPr lang="zh-CN" sz="2400" b="1">
                <a:latin typeface="楷体" panose="02010609060101010101" charset="-122"/>
                <a:ea typeface="楷体" panose="02010609060101010101" charset="-122"/>
                <a:cs typeface="楷体" panose="02010609060101010101" charset="-122"/>
              </a:rPr>
              <a:t>·辽宁）</a:t>
            </a:r>
            <a:r>
              <a:rPr lang="en-US" sz="2400" b="1">
                <a:latin typeface="楷体" panose="02010609060101010101" charset="-122"/>
                <a:ea typeface="楷体" panose="02010609060101010101" charset="-122"/>
                <a:cs typeface="楷体" panose="02010609060101010101" charset="-122"/>
              </a:rPr>
              <a:t>1954</a:t>
            </a:r>
            <a:r>
              <a:rPr lang="zh-CN" sz="2400" b="1">
                <a:latin typeface="楷体" panose="02010609060101010101" charset="-122"/>
                <a:ea typeface="楷体" panose="02010609060101010101" charset="-122"/>
                <a:cs typeface="楷体" panose="02010609060101010101" charset="-122"/>
              </a:rPr>
              <a:t>年</a:t>
            </a:r>
            <a:r>
              <a:rPr lang="en-US" sz="2400" b="1">
                <a:latin typeface="楷体" panose="02010609060101010101" charset="-122"/>
                <a:ea typeface="楷体" panose="02010609060101010101" charset="-122"/>
                <a:cs typeface="楷体" panose="02010609060101010101" charset="-122"/>
              </a:rPr>
              <a:t>4</a:t>
            </a:r>
            <a:r>
              <a:rPr lang="zh-CN" sz="2400" b="1">
                <a:latin typeface="楷体" panose="02010609060101010101" charset="-122"/>
                <a:ea typeface="楷体" panose="02010609060101010101" charset="-122"/>
                <a:cs typeface="楷体" panose="02010609060101010101" charset="-122"/>
              </a:rPr>
              <a:t>月</a:t>
            </a:r>
            <a:r>
              <a:rPr lang="en-US" sz="2400" b="1">
                <a:latin typeface="楷体" panose="02010609060101010101" charset="-122"/>
                <a:ea typeface="楷体" panose="02010609060101010101" charset="-122"/>
                <a:cs typeface="楷体" panose="02010609060101010101" charset="-122"/>
              </a:rPr>
              <a:t>15</a:t>
            </a:r>
            <a:r>
              <a:rPr lang="zh-CN" sz="2400" b="1">
                <a:latin typeface="楷体" panose="02010609060101010101" charset="-122"/>
                <a:ea typeface="楷体" panose="02010609060101010101" charset="-122"/>
                <a:cs typeface="楷体" panose="02010609060101010101" charset="-122"/>
              </a:rPr>
              <a:t>日，由中华全国总工会主办，历时三个月的鞍钢技术革新展览会在北京举行。展览会展示了鞍钢技术革新和基本建设的成就，会上劳模张明山、王崇伦等</a:t>
            </a:r>
            <a:r>
              <a:rPr lang="en-US" sz="2400" b="1">
                <a:latin typeface="楷体" panose="02010609060101010101" charset="-122"/>
                <a:ea typeface="楷体" panose="02010609060101010101" charset="-122"/>
                <a:cs typeface="楷体" panose="02010609060101010101" charset="-122"/>
              </a:rPr>
              <a:t>7</a:t>
            </a:r>
            <a:r>
              <a:rPr lang="zh-CN" sz="2400" b="1">
                <a:latin typeface="楷体" panose="02010609060101010101" charset="-122"/>
                <a:ea typeface="楷体" panose="02010609060101010101" charset="-122"/>
                <a:cs typeface="楷体" panose="02010609060101010101" charset="-122"/>
              </a:rPr>
              <a:t>人还建议在全国开展技术革新运动，各地纷纷赴京参观学习，由此推动了全国性生产热潮。这表明当时我国（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．国民经济调整任务基本完成</a:t>
            </a:r>
            <a:r>
              <a:rPr lang="en-US" sz="2400" b="1">
                <a:latin typeface="楷体" panose="02010609060101010101" charset="-122"/>
                <a:ea typeface="楷体" panose="02010609060101010101" charset="-122"/>
                <a:cs typeface="楷体" panose="02010609060101010101" charset="-122"/>
              </a:rPr>
              <a:t>        </a:t>
            </a:r>
            <a:endParaRPr lang="en-US" sz="2400" b="1">
              <a:latin typeface="楷体" panose="02010609060101010101" charset="-122"/>
              <a:ea typeface="楷体" panose="02010609060101010101" charset="-122"/>
              <a:cs typeface="楷体" panose="02010609060101010101" charset="-122"/>
            </a:endParaRPr>
          </a:p>
          <a:p>
            <a:pPr marL="266700" indent="-266700">
              <a:lnSpc>
                <a:spcPct val="90000"/>
              </a:lnSpc>
            </a:pP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．学习苏联经验开展技术革新运动</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．初步建立了独立的工业体系</a:t>
            </a:r>
            <a:r>
              <a:rPr lang="en-US" sz="2400" b="1">
                <a:latin typeface="楷体" panose="02010609060101010101" charset="-122"/>
                <a:ea typeface="楷体" panose="02010609060101010101" charset="-122"/>
                <a:cs typeface="楷体" panose="02010609060101010101" charset="-122"/>
              </a:rPr>
              <a:t>         </a:t>
            </a:r>
            <a:endParaRPr lang="en-US" sz="2400" b="1">
              <a:latin typeface="楷体" panose="02010609060101010101" charset="-122"/>
              <a:ea typeface="楷体" panose="02010609060101010101" charset="-122"/>
              <a:cs typeface="楷体" panose="02010609060101010101" charset="-122"/>
            </a:endParaRPr>
          </a:p>
          <a:p>
            <a:pPr marL="266700" indent="-266700">
              <a:lnSpc>
                <a:spcPct val="90000"/>
              </a:lnSpc>
            </a:pP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．工业化建设激发劳动者生产热情</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p:bldP spid="2" grpId="0" bldLvl="0" animBg="1"/>
      <p:bldP spid="2"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graphicFrame>
        <p:nvGraphicFramePr>
          <p:cNvPr id="5" name="表格 4"/>
          <p:cNvGraphicFramePr/>
          <p:nvPr>
            <p:custDataLst>
              <p:tags r:id="rId2"/>
            </p:custDataLst>
          </p:nvPr>
        </p:nvGraphicFramePr>
        <p:xfrm>
          <a:off x="71755" y="988060"/>
          <a:ext cx="12008485" cy="5906135"/>
        </p:xfrm>
        <a:graphic>
          <a:graphicData uri="http://schemas.openxmlformats.org/drawingml/2006/table">
            <a:tbl>
              <a:tblPr/>
              <a:tblGrid>
                <a:gridCol w="1341120"/>
                <a:gridCol w="10667365"/>
              </a:tblGrid>
              <a:tr h="419735">
                <a:tc>
                  <a:txBody>
                    <a:bodyPr/>
                    <a:p>
                      <a:pPr indent="0" algn="ctr">
                        <a:buNone/>
                      </a:pPr>
                      <a:r>
                        <a:rPr lang="zh-CN" altLang="en-US" sz="2400" b="1">
                          <a:latin typeface="楷体" panose="02010609060101010101" charset="-122"/>
                          <a:ea typeface="楷体" panose="02010609060101010101" charset="-122"/>
                          <a:cs typeface="Times New Roman" panose="02020603050405020304" charset="0"/>
                        </a:rPr>
                        <a:t>阶段</a:t>
                      </a:r>
                      <a:endParaRPr lang="zh-CN"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zh-CN" altLang="en-US" sz="2400" b="1">
                          <a:latin typeface="楷体" panose="02010609060101010101" charset="-122"/>
                          <a:ea typeface="楷体" panose="02010609060101010101" charset="-122"/>
                          <a:cs typeface="楷体" panose="02010609060101010101" charset="-122"/>
                        </a:rPr>
                        <a:t>表现</a:t>
                      </a:r>
                      <a:endParaRPr lang="zh-CN" altLang="en-US" sz="2400" b="1">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94560">
                <a:tc>
                  <a:txBody>
                    <a:bodyPr/>
                    <a:p>
                      <a:pPr indent="0" algn="ctr">
                        <a:lnSpc>
                          <a:spcPct val="110000"/>
                        </a:lnSpc>
                        <a:buNone/>
                      </a:pPr>
                      <a:r>
                        <a:rPr lang="en-US" sz="2400" b="1">
                          <a:latin typeface="楷体" panose="02010609060101010101" charset="-122"/>
                          <a:ea typeface="楷体" panose="02010609060101010101" charset="-122"/>
                          <a:cs typeface="Times New Roman" panose="02020603050405020304" charset="0"/>
                          <a:sym typeface="+mn-ea"/>
                        </a:rPr>
                        <a:t>社会主义现代化建设新时期</a:t>
                      </a:r>
                      <a:endParaRPr lang="en-US" altLang="en-US" sz="2400" b="1">
                        <a:latin typeface="楷体" panose="02010609060101010101" charset="-122"/>
                        <a:ea typeface="楷体" panose="02010609060101010101" charset="-122"/>
                        <a:cs typeface="Times New Roman" panose="02020603050405020304" charset="0"/>
                      </a:endParaRPr>
                    </a:p>
                    <a:p>
                      <a:pPr indent="0" algn="ctr">
                        <a:buNone/>
                      </a:pPr>
                      <a:endParaRPr lang="en-US"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10000"/>
                        </a:lnSpc>
                        <a:buNone/>
                      </a:pPr>
                      <a:r>
                        <a:rPr lang="en-US" altLang="zh-CN" sz="2400" b="1">
                          <a:latin typeface="楷体" panose="02010609060101010101" charset="-122"/>
                          <a:ea typeface="楷体" panose="02010609060101010101" charset="-122"/>
                          <a:cs typeface="楷体" panose="02010609060101010101" charset="-122"/>
                          <a:sym typeface="+mn-ea"/>
                        </a:rPr>
                        <a:t>①1978</a:t>
                      </a:r>
                      <a:r>
                        <a:rPr lang="zh-CN" altLang="en-US" sz="2400" b="1">
                          <a:latin typeface="楷体" panose="02010609060101010101" charset="-122"/>
                          <a:ea typeface="楷体" panose="02010609060101010101" charset="-122"/>
                          <a:cs typeface="楷体" panose="02010609060101010101" charset="-122"/>
                          <a:sym typeface="+mn-ea"/>
                        </a:rPr>
                        <a:t>年十一届三中全会做出</a:t>
                      </a:r>
                      <a:r>
                        <a:rPr lang="en-US" sz="2400" b="1">
                          <a:latin typeface="楷体" panose="02010609060101010101" charset="-122"/>
                          <a:ea typeface="楷体" panose="02010609060101010101" charset="-122"/>
                          <a:cs typeface="楷体" panose="02010609060101010101" charset="-122"/>
                          <a:sym typeface="+mn-ea"/>
                        </a:rPr>
                        <a:t>工作</a:t>
                      </a:r>
                      <a:r>
                        <a:rPr lang="zh-CN" altLang="en-US" sz="2400" b="1">
                          <a:latin typeface="楷体" panose="02010609060101010101" charset="-122"/>
                          <a:ea typeface="楷体" panose="02010609060101010101" charset="-122"/>
                          <a:cs typeface="楷体" panose="02010609060101010101" charset="-122"/>
                          <a:sym typeface="+mn-ea"/>
                        </a:rPr>
                        <a:t>重心</a:t>
                      </a:r>
                      <a:r>
                        <a:rPr lang="en-US" sz="2400" b="1">
                          <a:latin typeface="楷体" panose="02010609060101010101" charset="-122"/>
                          <a:ea typeface="楷体" panose="02010609060101010101" charset="-122"/>
                          <a:cs typeface="楷体" panose="02010609060101010101" charset="-122"/>
                          <a:sym typeface="+mn-ea"/>
                        </a:rPr>
                        <a:t>转移、实行改革开放决策</a:t>
                      </a:r>
                      <a:r>
                        <a:rPr lang="zh-CN" altLang="en-US" sz="2400" b="1">
                          <a:latin typeface="楷体" panose="02010609060101010101" charset="-122"/>
                          <a:ea typeface="楷体" panose="02010609060101010101" charset="-122"/>
                          <a:cs typeface="楷体" panose="02010609060101010101" charset="-122"/>
                          <a:sym typeface="+mn-ea"/>
                        </a:rPr>
                        <a:t>：</a:t>
                      </a:r>
                      <a:r>
                        <a:rPr lang="en-US" sz="2400" b="1">
                          <a:latin typeface="楷体" panose="02010609060101010101" charset="-122"/>
                          <a:ea typeface="楷体" panose="02010609060101010101" charset="-122"/>
                          <a:cs typeface="楷体" panose="02010609060101010101" charset="-122"/>
                          <a:sym typeface="+mn-ea"/>
                        </a:rPr>
                        <a:t>家庭联产承包责任制在农村逐步推广；城市经济体制改革；1980设4个经济特区；1984开放14个沿海港口城市；</a:t>
                      </a:r>
                      <a:endParaRPr lang="en-US" sz="2400" b="1">
                        <a:latin typeface="楷体" panose="02010609060101010101" charset="-122"/>
                        <a:ea typeface="楷体" panose="02010609060101010101" charset="-122"/>
                        <a:cs typeface="楷体" panose="02010609060101010101" charset="-122"/>
                        <a:sym typeface="+mn-ea"/>
                      </a:endParaRPr>
                    </a:p>
                    <a:p>
                      <a:pPr indent="0">
                        <a:lnSpc>
                          <a:spcPct val="110000"/>
                        </a:lnSpc>
                        <a:buNone/>
                      </a:pPr>
                      <a:r>
                        <a:rPr lang="en-US" sz="2400" b="1">
                          <a:latin typeface="楷体" panose="02010609060101010101" charset="-122"/>
                          <a:ea typeface="楷体" panose="02010609060101010101" charset="-122"/>
                          <a:cs typeface="楷体" panose="02010609060101010101" charset="-122"/>
                          <a:sym typeface="+mn-ea"/>
                        </a:rPr>
                        <a:t>②十二大邓小平提出“建设有中国特色的社会主义”重大命题；</a:t>
                      </a:r>
                      <a:endParaRPr lang="en-US" sz="2400" b="1">
                        <a:latin typeface="楷体" panose="02010609060101010101" charset="-122"/>
                        <a:ea typeface="楷体" panose="02010609060101010101" charset="-122"/>
                        <a:cs typeface="楷体" panose="02010609060101010101" charset="-122"/>
                        <a:sym typeface="+mn-ea"/>
                      </a:endParaRPr>
                    </a:p>
                    <a:p>
                      <a:pPr indent="0">
                        <a:lnSpc>
                          <a:spcPct val="110000"/>
                        </a:lnSpc>
                        <a:buNone/>
                      </a:pPr>
                      <a:r>
                        <a:rPr lang="en-US" sz="2400" b="1">
                          <a:latin typeface="楷体" panose="02010609060101010101" charset="-122"/>
                          <a:ea typeface="楷体" panose="02010609060101010101" charset="-122"/>
                          <a:cs typeface="楷体" panose="02010609060101010101" charset="-122"/>
                          <a:sym typeface="+mn-ea"/>
                        </a:rPr>
                        <a:t>③十三大提出社会主义初级阶段的理论，确立“一个中心，两个基本点”的基本路线；</a:t>
                      </a:r>
                      <a:endParaRPr lang="en-US" sz="2400" b="1">
                        <a:latin typeface="楷体" panose="02010609060101010101" charset="-122"/>
                        <a:ea typeface="楷体" panose="02010609060101010101" charset="-122"/>
                        <a:cs typeface="楷体" panose="02010609060101010101" charset="-122"/>
                        <a:sym typeface="+mn-ea"/>
                      </a:endParaRPr>
                    </a:p>
                    <a:p>
                      <a:pPr indent="0">
                        <a:lnSpc>
                          <a:spcPct val="110000"/>
                        </a:lnSpc>
                        <a:buNone/>
                      </a:pPr>
                      <a:r>
                        <a:rPr lang="en-US" sz="2400" b="1">
                          <a:latin typeface="楷体" panose="02010609060101010101" charset="-122"/>
                          <a:ea typeface="楷体" panose="02010609060101010101" charset="-122"/>
                          <a:cs typeface="楷体" panose="02010609060101010101" charset="-122"/>
                          <a:sym typeface="+mn-ea"/>
                        </a:rPr>
                        <a:t>④1992年南方谈话；1992</a:t>
                      </a:r>
                      <a:r>
                        <a:rPr lang="zh-CN" altLang="en-US" sz="2400" b="1">
                          <a:latin typeface="楷体" panose="02010609060101010101" charset="-122"/>
                          <a:ea typeface="楷体" panose="02010609060101010101" charset="-122"/>
                          <a:cs typeface="楷体" panose="02010609060101010101" charset="-122"/>
                          <a:sym typeface="+mn-ea"/>
                        </a:rPr>
                        <a:t>年中共</a:t>
                      </a:r>
                      <a:r>
                        <a:rPr lang="en-US" sz="2400" b="1">
                          <a:solidFill>
                            <a:srgbClr val="FF0000"/>
                          </a:solidFill>
                          <a:latin typeface="楷体" panose="02010609060101010101" charset="-122"/>
                          <a:ea typeface="楷体" panose="02010609060101010101" charset="-122"/>
                          <a:cs typeface="楷体" panose="02010609060101010101" charset="-122"/>
                          <a:sym typeface="+mn-ea"/>
                        </a:rPr>
                        <a:t>十四大明确提出经济体制改革的目标是建立社会主义市场经济体制；1993</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提出</a:t>
                      </a:r>
                      <a:r>
                        <a:rPr lang="en-US" sz="2400" b="1">
                          <a:solidFill>
                            <a:srgbClr val="FF0000"/>
                          </a:solidFill>
                          <a:latin typeface="楷体" panose="02010609060101010101" charset="-122"/>
                          <a:ea typeface="楷体" panose="02010609060101010101" charset="-122"/>
                          <a:cs typeface="楷体" panose="02010609060101010101" charset="-122"/>
                          <a:sym typeface="+mn-ea"/>
                        </a:rPr>
                        <a:t>建立现代企业制度；</a:t>
                      </a:r>
                      <a:r>
                        <a:rPr lang="en-US" sz="2400" b="1">
                          <a:latin typeface="楷体" panose="02010609060101010101" charset="-122"/>
                          <a:ea typeface="楷体" panose="02010609060101010101" charset="-122"/>
                          <a:cs typeface="楷体" panose="02010609060101010101" charset="-122"/>
                          <a:sym typeface="+mn-ea"/>
                        </a:rPr>
                        <a:t>“引进来”和“走出去”相结合的开放战略；</a:t>
                      </a:r>
                      <a:endParaRPr lang="en-US" sz="2400" b="1">
                        <a:latin typeface="楷体" panose="02010609060101010101" charset="-122"/>
                        <a:ea typeface="楷体" panose="02010609060101010101" charset="-122"/>
                        <a:cs typeface="楷体" panose="02010609060101010101" charset="-122"/>
                        <a:sym typeface="+mn-ea"/>
                      </a:endParaRPr>
                    </a:p>
                    <a:p>
                      <a:pPr indent="0">
                        <a:lnSpc>
                          <a:spcPct val="110000"/>
                        </a:lnSpc>
                        <a:buNone/>
                      </a:pPr>
                      <a:r>
                        <a:rPr lang="en-US" sz="2400" b="1">
                          <a:latin typeface="楷体" panose="02010609060101010101" charset="-122"/>
                          <a:ea typeface="楷体" panose="02010609060101010101" charset="-122"/>
                          <a:cs typeface="楷体" panose="02010609060101010101" charset="-122"/>
                          <a:sym typeface="+mn-ea"/>
                        </a:rPr>
                        <a:t>⑤2001年12正式加入世贸；</a:t>
                      </a:r>
                      <a:endParaRPr lang="en-US" sz="2400" b="1">
                        <a:latin typeface="楷体" panose="02010609060101010101" charset="-122"/>
                        <a:ea typeface="楷体" panose="02010609060101010101" charset="-122"/>
                        <a:cs typeface="楷体" panose="02010609060101010101" charset="-122"/>
                        <a:sym typeface="+mn-ea"/>
                      </a:endParaRPr>
                    </a:p>
                    <a:p>
                      <a:pPr indent="0">
                        <a:lnSpc>
                          <a:spcPct val="110000"/>
                        </a:lnSpc>
                        <a:buNone/>
                      </a:pPr>
                      <a:r>
                        <a:rPr lang="en-US" sz="2400" b="1">
                          <a:solidFill>
                            <a:schemeClr val="accent1"/>
                          </a:solidFill>
                          <a:latin typeface="楷体" panose="02010609060101010101" charset="-122"/>
                          <a:ea typeface="楷体" panose="02010609060101010101" charset="-122"/>
                          <a:cs typeface="楷体" panose="02010609060101010101" charset="-122"/>
                          <a:sym typeface="+mn-ea"/>
                        </a:rPr>
                        <a:t>⑥21世纪，</a:t>
                      </a:r>
                      <a:r>
                        <a:rPr lang="zh-CN" altLang="en-US" sz="2400" b="1">
                          <a:solidFill>
                            <a:schemeClr val="accent1"/>
                          </a:solidFill>
                          <a:latin typeface="楷体" panose="02010609060101010101" charset="-122"/>
                          <a:ea typeface="楷体" panose="02010609060101010101" charset="-122"/>
                          <a:cs typeface="楷体" panose="02010609060101010101" charset="-122"/>
                          <a:sym typeface="+mn-ea"/>
                        </a:rPr>
                        <a:t>社会主义市场经济体制基本建立</a:t>
                      </a:r>
                      <a:r>
                        <a:rPr lang="zh-CN" altLang="en-US" sz="2400" b="1">
                          <a:latin typeface="楷体" panose="02010609060101010101" charset="-122"/>
                          <a:ea typeface="楷体" panose="02010609060101010101" charset="-122"/>
                          <a:cs typeface="楷体" panose="02010609060101010101" charset="-122"/>
                          <a:sym typeface="+mn-ea"/>
                        </a:rPr>
                        <a:t>；</a:t>
                      </a:r>
                      <a:r>
                        <a:rPr lang="en-US" sz="2400" b="1">
                          <a:latin typeface="楷体" panose="02010609060101010101" charset="-122"/>
                          <a:ea typeface="楷体" panose="02010609060101010101" charset="-122"/>
                          <a:cs typeface="楷体" panose="02010609060101010101" charset="-122"/>
                          <a:sym typeface="+mn-ea"/>
                        </a:rPr>
                        <a:t>改革开放向重点领域和关键环节稳步推进；2010年，中国成为仅次于美国的第二大经济体；基础设施建设走在世界前列；成为国际货币基金组织第三大成员，推进人民币的国际化</a:t>
                      </a:r>
                      <a:endParaRPr lang="en-US" altLang="en-US" sz="2400" b="1">
                        <a:latin typeface="楷体" panose="02010609060101010101" charset="-122"/>
                        <a:ea typeface="楷体" panose="02010609060101010101" charset="-122"/>
                        <a:cs typeface="楷体" panose="02010609060101010101" charset="-122"/>
                        <a:sym typeface="+mn-ea"/>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71755" y="527685"/>
            <a:ext cx="7374255" cy="460375"/>
          </a:xfrm>
          <a:prstGeom prst="rect">
            <a:avLst/>
          </a:prstGeom>
          <a:noFill/>
        </p:spPr>
        <p:txBody>
          <a:bodyPr wrap="square" rtlCol="0" anchor="t">
            <a:spAutoFit/>
          </a:bodyPr>
          <a:p>
            <a:pPr algn="l"/>
            <a:r>
              <a:rPr lang="zh-CN" altLang="zh-CN" sz="2400" b="1">
                <a:latin typeface="楷体" panose="02010609060101010101" charset="-122"/>
                <a:ea typeface="楷体" panose="02010609060101010101" charset="-122"/>
                <a:sym typeface="+mn-ea"/>
              </a:rPr>
              <a:t>（一）中国特色社会主义建设道路的探索</a:t>
            </a:r>
            <a:r>
              <a:rPr lang="zh-CN" altLang="en-US" sz="2400" b="1">
                <a:latin typeface="楷体" panose="02010609060101010101" charset="-122"/>
                <a:ea typeface="楷体" panose="02010609060101010101" charset="-122"/>
                <a:sym typeface="+mn-ea"/>
              </a:rPr>
              <a:t>历程</a:t>
            </a:r>
            <a:endParaRPr lang="zh-CN" altLang="en-US" sz="2400" b="1">
              <a:latin typeface="楷体" panose="02010609060101010101" charset="-122"/>
              <a:ea typeface="楷体" panose="02010609060101010101" charset="-122"/>
              <a:sym typeface="+mn-ea"/>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2761" name="Group 249"/>
          <p:cNvGraphicFramePr>
            <a:graphicFrameLocks noGrp="1"/>
          </p:cNvGraphicFramePr>
          <p:nvPr>
            <p:custDataLst>
              <p:tags r:id="rId1"/>
            </p:custDataLst>
          </p:nvPr>
        </p:nvGraphicFramePr>
        <p:xfrm>
          <a:off x="92710" y="1084580"/>
          <a:ext cx="11977370" cy="5709285"/>
        </p:xfrm>
        <a:graphic>
          <a:graphicData uri="http://schemas.openxmlformats.org/drawingml/2006/table">
            <a:tbl>
              <a:tblPr/>
              <a:tblGrid>
                <a:gridCol w="1816735"/>
                <a:gridCol w="1120140"/>
                <a:gridCol w="2348230"/>
                <a:gridCol w="2586990"/>
                <a:gridCol w="1125855"/>
                <a:gridCol w="2979420"/>
              </a:tblGrid>
              <a:tr h="596265">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rPr>
                        <a:t>名称</a:t>
                      </a: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时间</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背景</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内容</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实质</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影响</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50000"/>
                      </a:schemeClr>
                    </a:solidFill>
                  </a:tcPr>
                </a:tc>
              </a:tr>
              <a:tr h="878840">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rPr>
                        <a:t>土地</a:t>
                      </a: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rPr>
                        <a:t>改革</a:t>
                      </a: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46000"/>
                      </a:schemeClr>
                    </a:solid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4715">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农业</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合作化</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46000"/>
                      </a:schemeClr>
                    </a:solid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5860">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人民</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公社化</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46000"/>
                      </a:schemeClr>
                    </a:solid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en-US" altLang="zh-CN"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4885">
                <a:tc>
                  <a:txBody>
                    <a:bodyPr/>
                    <a:p>
                      <a:pPr marL="0" marR="0" lvl="0" indent="0" algn="ctr"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rPr>
                        <a:t>家庭联产承包责任制</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46000"/>
                      </a:schemeClr>
                    </a:solid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995045">
                <a:tc>
                  <a:txBody>
                    <a:bodyPr/>
                    <a:p>
                      <a:pPr marR="0" lvl="0" indent="0" algn="l" defTabSz="914400" rtl="0" fontAlgn="base">
                        <a:lnSpc>
                          <a:spcPct val="100000"/>
                        </a:lnSpc>
                        <a:spcBef>
                          <a:spcPts val="0"/>
                        </a:spcBef>
                        <a:spcAft>
                          <a:spcPct val="0"/>
                        </a:spcAft>
                        <a:buClr>
                          <a:schemeClr val="hlink"/>
                        </a:buClr>
                        <a:buSzPct val="70000"/>
                        <a:buFont typeface="Wingdings" panose="05000000000000000000" pitchFamily="2" charset="2"/>
                        <a:buNone/>
                      </a:pPr>
                      <a:r>
                        <a:rPr lang="zh-CN" altLang="en-US" sz="2400" b="1">
                          <a:solidFill>
                            <a:schemeClr val="accent2"/>
                          </a:solidFill>
                          <a:effectLst/>
                          <a:latin typeface="楷体" panose="02010609060101010101" charset="-122"/>
                          <a:ea typeface="楷体" panose="02010609060101010101" charset="-122"/>
                          <a:sym typeface="+mn-ea"/>
                        </a:rPr>
                        <a:t>流转土地承包经营权</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sym typeface="+mn-ea"/>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alpha val="46000"/>
                      </a:schemeClr>
                    </a:solid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r>
                        <a:rPr kumimoji="0" lang="en-US" altLang="zh-CN" sz="2400" b="1" i="0" u="none" strike="noStrike" cap="none" normalizeH="0" baseline="0" smtClean="0">
                          <a:ln>
                            <a:noFill/>
                          </a:ln>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rPr>
                        <a:t>2014</a:t>
                      </a: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rPr>
                        <a:t>三权分置</a:t>
                      </a:r>
                      <a:endParaRPr kumimoji="0" lang="zh-CN" altLang="en-US" sz="2400" b="1" i="0" u="none" strike="noStrike" cap="none" normalizeH="0" baseline="0" smtClean="0">
                        <a:ln>
                          <a:noFill/>
                        </a:ln>
                        <a:solidFill>
                          <a:schemeClr val="accent2"/>
                        </a:solidFill>
                        <a:effectLst/>
                        <a:latin typeface="楷体" panose="02010609060101010101" charset="-122"/>
                        <a:ea typeface="楷体" panose="02010609060101010101" charset="-122"/>
                        <a:cs typeface="楷体" panose="02010609060101010101" charset="-122"/>
                        <a:sym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sym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R="0" lvl="0" indent="0" algn="l" defTabSz="914400" rtl="0" fontAlgn="base">
                        <a:lnSpc>
                          <a:spcPct val="90000"/>
                        </a:lnSpc>
                        <a:spcBef>
                          <a:spcPts val="0"/>
                        </a:spcBef>
                        <a:spcAft>
                          <a:spcPct val="0"/>
                        </a:spcAft>
                        <a:buClr>
                          <a:schemeClr val="hlink"/>
                        </a:buClr>
                        <a:buSzPct val="70000"/>
                        <a:buFont typeface="Wingdings" panose="05000000000000000000" pitchFamily="2" charset="2"/>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cs typeface="楷体" panose="02010609060101010101" charset="-122"/>
                        <a:sym typeface="+mn-ea"/>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vMerge="1">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00000"/>
                        </a:lnSpc>
                        <a:spcBef>
                          <a:spcPts val="0"/>
                        </a:spcBef>
                        <a:spcAft>
                          <a:spcPct val="0"/>
                        </a:spcAft>
                        <a:buClrTx/>
                        <a:buSzTx/>
                        <a:buFontTx/>
                        <a:buNone/>
                      </a:pPr>
                      <a:endParaRPr kumimoji="0" lang="zh-CN" altLang="en-US" sz="2400" b="1" i="0" u="none" strike="noStrike" cap="none" normalizeH="0" baseline="0" dirty="0" smtClean="0">
                        <a:ln>
                          <a:noFill/>
                        </a:ln>
                        <a:solidFill>
                          <a:schemeClr val="accent2"/>
                        </a:solidFill>
                        <a:effectLst/>
                        <a:latin typeface="楷体" panose="02010609060101010101" charset="-122"/>
                        <a:ea typeface="楷体" panose="02010609060101010101" charset="-122"/>
                        <a:cs typeface="楷体" panose="02010609060101010101" charset="-122"/>
                        <a:sym typeface="+mn-ea"/>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文本框 2"/>
          <p:cNvSpPr txBox="1"/>
          <p:nvPr>
            <p:custDataLst>
              <p:tags r:id="rId2"/>
            </p:custDataLst>
          </p:nvPr>
        </p:nvSpPr>
        <p:spPr>
          <a:xfrm>
            <a:off x="1928495" y="1774825"/>
            <a:ext cx="1210310" cy="704850"/>
          </a:xfrm>
          <a:prstGeom prst="rect">
            <a:avLst/>
          </a:prstGeom>
          <a:noFill/>
          <a:ln w="9525">
            <a:noFill/>
          </a:ln>
        </p:spPr>
        <p:txBody>
          <a:bodyPr wrap="square" anchor="t" anchorCtr="0"/>
          <a:p>
            <a:r>
              <a:rPr lang="en-US" altLang="zh-CN" sz="2400" b="1" dirty="0">
                <a:solidFill>
                  <a:schemeClr val="accent2"/>
                </a:solidFill>
                <a:latin typeface="楷体" panose="02010609060101010101" charset="-122"/>
                <a:ea typeface="楷体" panose="02010609060101010101" charset="-122"/>
                <a:sym typeface="Arial" panose="020B0604020202020204" pitchFamily="34" charset="0"/>
              </a:rPr>
              <a:t>1950-1952</a:t>
            </a:r>
            <a:endParaRPr lang="en-US" altLang="zh-CN" sz="2400" b="1" dirty="0">
              <a:solidFill>
                <a:schemeClr val="accent2"/>
              </a:solidFill>
              <a:latin typeface="楷体" panose="02010609060101010101" charset="-122"/>
              <a:ea typeface="楷体" panose="02010609060101010101" charset="-122"/>
              <a:sym typeface="Arial" panose="020B0604020202020204" pitchFamily="34" charset="0"/>
            </a:endParaRPr>
          </a:p>
        </p:txBody>
      </p:sp>
      <p:sp>
        <p:nvSpPr>
          <p:cNvPr id="4" name="文本框 3"/>
          <p:cNvSpPr txBox="1"/>
          <p:nvPr>
            <p:custDataLst>
              <p:tags r:id="rId3"/>
            </p:custDataLst>
          </p:nvPr>
        </p:nvSpPr>
        <p:spPr>
          <a:xfrm>
            <a:off x="1928495" y="2628900"/>
            <a:ext cx="1277620" cy="615315"/>
          </a:xfrm>
          <a:prstGeom prst="rect">
            <a:avLst/>
          </a:prstGeom>
          <a:noFill/>
          <a:ln w="9525">
            <a:noFill/>
          </a:ln>
        </p:spPr>
        <p:txBody>
          <a:bodyPr wrap="square" anchor="t" anchorCtr="0"/>
          <a:p>
            <a:r>
              <a:rPr lang="en-US" altLang="zh-CN" sz="2400" b="1">
                <a:solidFill>
                  <a:schemeClr val="accent2"/>
                </a:solidFill>
                <a:latin typeface="楷体" panose="02010609060101010101" charset="-122"/>
                <a:ea typeface="楷体" panose="02010609060101010101" charset="-122"/>
                <a:sym typeface="Arial" panose="020B0604020202020204" pitchFamily="34" charset="0"/>
              </a:rPr>
              <a:t>1953-1956</a:t>
            </a:r>
            <a:endParaRPr lang="en-US" altLang="zh-CN" sz="2400" b="1">
              <a:solidFill>
                <a:schemeClr val="accent2"/>
              </a:solidFill>
              <a:latin typeface="楷体" panose="02010609060101010101" charset="-122"/>
              <a:ea typeface="楷体" panose="02010609060101010101" charset="-122"/>
              <a:sym typeface="Arial" panose="020B0604020202020204" pitchFamily="34" charset="0"/>
            </a:endParaRPr>
          </a:p>
        </p:txBody>
      </p:sp>
      <p:sp>
        <p:nvSpPr>
          <p:cNvPr id="6" name="文本框 5"/>
          <p:cNvSpPr txBox="1"/>
          <p:nvPr>
            <p:custDataLst>
              <p:tags r:id="rId4"/>
            </p:custDataLst>
          </p:nvPr>
        </p:nvSpPr>
        <p:spPr>
          <a:xfrm>
            <a:off x="1928495" y="3597275"/>
            <a:ext cx="1276985" cy="711200"/>
          </a:xfrm>
          <a:prstGeom prst="rect">
            <a:avLst/>
          </a:prstGeom>
          <a:noFill/>
          <a:ln w="9525">
            <a:noFill/>
          </a:ln>
        </p:spPr>
        <p:txBody>
          <a:bodyPr wrap="square" anchor="t" anchorCtr="0"/>
          <a:p>
            <a:r>
              <a:rPr lang="en-US" altLang="zh-CN" sz="2400" b="1">
                <a:solidFill>
                  <a:schemeClr val="accent2"/>
                </a:solidFill>
                <a:latin typeface="楷体" panose="02010609060101010101" charset="-122"/>
                <a:ea typeface="楷体" panose="02010609060101010101" charset="-122"/>
                <a:sym typeface="Arial" panose="020B0604020202020204" pitchFamily="34" charset="0"/>
              </a:rPr>
              <a:t>1958-1978</a:t>
            </a:r>
            <a:endParaRPr lang="en-US" altLang="zh-CN" sz="2400" b="1">
              <a:solidFill>
                <a:schemeClr val="accent2"/>
              </a:solidFill>
              <a:latin typeface="楷体" panose="02010609060101010101" charset="-122"/>
              <a:ea typeface="楷体" panose="02010609060101010101" charset="-122"/>
              <a:sym typeface="Arial" panose="020B0604020202020204" pitchFamily="34" charset="0"/>
            </a:endParaRPr>
          </a:p>
        </p:txBody>
      </p:sp>
      <p:sp>
        <p:nvSpPr>
          <p:cNvPr id="7" name="文本框 6"/>
          <p:cNvSpPr txBox="1"/>
          <p:nvPr>
            <p:custDataLst>
              <p:tags r:id="rId5"/>
            </p:custDataLst>
          </p:nvPr>
        </p:nvSpPr>
        <p:spPr>
          <a:xfrm>
            <a:off x="1948180" y="4748530"/>
            <a:ext cx="1057910" cy="668020"/>
          </a:xfrm>
          <a:prstGeom prst="rect">
            <a:avLst/>
          </a:prstGeom>
          <a:noFill/>
          <a:ln w="9525">
            <a:noFill/>
          </a:ln>
        </p:spPr>
        <p:txBody>
          <a:bodyPr wrap="none" anchor="t" anchorCtr="0"/>
          <a:p>
            <a:pPr>
              <a:buClr>
                <a:schemeClr val="hlink"/>
              </a:buClr>
              <a:buSzPct val="70000"/>
              <a:buFont typeface="Wingdings" panose="05000000000000000000" pitchFamily="2" charset="2"/>
            </a:pPr>
            <a:r>
              <a:rPr lang="en-US" altLang="zh-CN" sz="2400" b="1">
                <a:solidFill>
                  <a:schemeClr val="accent2"/>
                </a:solidFill>
                <a:latin typeface="楷体" panose="02010609060101010101" charset="-122"/>
                <a:ea typeface="楷体" panose="02010609060101010101" charset="-122"/>
                <a:cs typeface="楷体" panose="02010609060101010101" charset="-122"/>
                <a:sym typeface="Arial" panose="020B0604020202020204" pitchFamily="34" charset="0"/>
              </a:rPr>
              <a:t>1978-</a:t>
            </a:r>
            <a:endParaRPr lang="en-US" altLang="zh-CN" sz="2400" b="1">
              <a:solidFill>
                <a:schemeClr val="accent2"/>
              </a:solidFill>
              <a:latin typeface="楷体" panose="02010609060101010101" charset="-122"/>
              <a:ea typeface="楷体" panose="02010609060101010101" charset="-122"/>
              <a:cs typeface="楷体" panose="02010609060101010101" charset="-122"/>
              <a:sym typeface="Arial" panose="020B0604020202020204" pitchFamily="34" charset="0"/>
            </a:endParaRPr>
          </a:p>
          <a:p>
            <a:pPr>
              <a:buClr>
                <a:schemeClr val="hlink"/>
              </a:buClr>
              <a:buSzPct val="70000"/>
              <a:buFont typeface="Wingdings" panose="05000000000000000000" pitchFamily="2" charset="2"/>
            </a:pPr>
            <a:r>
              <a:rPr lang="zh-CN" altLang="en-US" sz="2400" b="1">
                <a:solidFill>
                  <a:schemeClr val="accent2"/>
                </a:solidFill>
                <a:latin typeface="楷体" panose="02010609060101010101" charset="-122"/>
                <a:ea typeface="楷体" panose="02010609060101010101" charset="-122"/>
                <a:cs typeface="楷体" panose="02010609060101010101" charset="-122"/>
                <a:sym typeface="Arial" panose="020B0604020202020204" pitchFamily="34" charset="0"/>
              </a:rPr>
              <a:t>今</a:t>
            </a:r>
            <a:endParaRPr lang="zh-CN" altLang="en-US" sz="2400" b="1">
              <a:solidFill>
                <a:schemeClr val="accent2"/>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8" name="文本框 7"/>
          <p:cNvSpPr txBox="1"/>
          <p:nvPr>
            <p:custDataLst>
              <p:tags r:id="rId6"/>
            </p:custDataLst>
          </p:nvPr>
        </p:nvSpPr>
        <p:spPr>
          <a:xfrm>
            <a:off x="3042920" y="1689100"/>
            <a:ext cx="2539365" cy="870585"/>
          </a:xfrm>
          <a:prstGeom prst="rect">
            <a:avLst/>
          </a:prstGeom>
          <a:noFill/>
          <a:ln w="9525">
            <a:noFill/>
          </a:ln>
        </p:spPr>
        <p:txBody>
          <a:bodyPr wrap="square" anchor="t" anchorCtr="0"/>
          <a:p>
            <a:pPr>
              <a:lnSpc>
                <a:spcPct val="80000"/>
              </a:lnSpc>
            </a:pPr>
            <a:r>
              <a:rPr lang="zh-CN" altLang="en-US" sz="2400" b="1" dirty="0">
                <a:solidFill>
                  <a:schemeClr val="accent2"/>
                </a:solidFill>
                <a:latin typeface="楷体" panose="02010609060101010101" charset="-122"/>
                <a:ea typeface="楷体" panose="02010609060101010101" charset="-122"/>
                <a:sym typeface="Arial" panose="020B0604020202020204" pitchFamily="34" charset="0"/>
              </a:rPr>
              <a:t>封建地主土地制度严重阻碍了生产力的发展</a:t>
            </a:r>
            <a:endParaRPr lang="zh-CN" altLang="en-US" sz="2400" b="1" dirty="0">
              <a:solidFill>
                <a:schemeClr val="accent2"/>
              </a:solidFill>
              <a:latin typeface="楷体" panose="02010609060101010101" charset="-122"/>
              <a:ea typeface="楷体" panose="02010609060101010101" charset="-122"/>
              <a:sym typeface="Arial" panose="020B0604020202020204" pitchFamily="34" charset="0"/>
            </a:endParaRPr>
          </a:p>
        </p:txBody>
      </p:sp>
      <p:sp>
        <p:nvSpPr>
          <p:cNvPr id="9" name="文本框 8"/>
          <p:cNvSpPr txBox="1"/>
          <p:nvPr>
            <p:custDataLst>
              <p:tags r:id="rId7"/>
            </p:custDataLst>
          </p:nvPr>
        </p:nvSpPr>
        <p:spPr>
          <a:xfrm>
            <a:off x="2990850" y="2603500"/>
            <a:ext cx="2419350" cy="838200"/>
          </a:xfrm>
          <a:prstGeom prst="rect">
            <a:avLst/>
          </a:prstGeom>
          <a:noFill/>
          <a:ln w="9525">
            <a:noFill/>
          </a:ln>
        </p:spPr>
        <p:txBody>
          <a:bodyPr wrap="square" anchor="t" anchorCtr="0"/>
          <a:p>
            <a:pPr>
              <a:lnSpc>
                <a:spcPct val="80000"/>
              </a:lnSpc>
            </a:pP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建立社会主义制度</a:t>
            </a:r>
            <a:r>
              <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小农经济难满足工业化需要</a:t>
            </a:r>
            <a:endPar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10" name="文本框 9"/>
          <p:cNvSpPr txBox="1"/>
          <p:nvPr>
            <p:custDataLst>
              <p:tags r:id="rId8"/>
            </p:custDataLst>
          </p:nvPr>
        </p:nvSpPr>
        <p:spPr>
          <a:xfrm>
            <a:off x="2968625" y="3648075"/>
            <a:ext cx="2522220" cy="864870"/>
          </a:xfrm>
          <a:prstGeom prst="rect">
            <a:avLst/>
          </a:prstGeom>
          <a:noFill/>
          <a:ln w="9525">
            <a:noFill/>
          </a:ln>
        </p:spPr>
        <p:txBody>
          <a:bodyPr wrap="square" anchor="t" anchorCtr="0"/>
          <a:p>
            <a:pPr>
              <a:lnSpc>
                <a:spcPct val="90000"/>
              </a:lnSpc>
              <a:buClr>
                <a:schemeClr val="hlink"/>
              </a:buClr>
              <a:buSzPct val="70000"/>
              <a:buFont typeface="Wingdings" panose="05000000000000000000" pitchFamily="2" charset="2"/>
            </a:pPr>
            <a:r>
              <a:rPr lang="zh-CN" altLang="en-US" sz="2400" b="1" dirty="0">
                <a:solidFill>
                  <a:schemeClr val="accent2"/>
                </a:solidFill>
                <a:latin typeface="楷体" panose="02010609060101010101" charset="-122"/>
                <a:ea typeface="楷体" panose="02010609060101010101" charset="-122"/>
                <a:sym typeface="Arial" panose="020B0604020202020204" pitchFamily="34" charset="0"/>
              </a:rPr>
              <a:t>错误认为提高公有化规模程度可以促进生产力</a:t>
            </a:r>
            <a:endParaRPr lang="zh-CN" altLang="en-US" sz="2400" b="1" dirty="0">
              <a:solidFill>
                <a:schemeClr val="accent2"/>
              </a:solidFill>
              <a:latin typeface="楷体" panose="02010609060101010101" charset="-122"/>
              <a:ea typeface="楷体" panose="02010609060101010101" charset="-122"/>
              <a:sym typeface="Arial" panose="020B0604020202020204" pitchFamily="34" charset="0"/>
            </a:endParaRPr>
          </a:p>
        </p:txBody>
      </p:sp>
      <p:sp>
        <p:nvSpPr>
          <p:cNvPr id="11" name="文本框 10"/>
          <p:cNvSpPr txBox="1"/>
          <p:nvPr>
            <p:custDataLst>
              <p:tags r:id="rId9"/>
            </p:custDataLst>
          </p:nvPr>
        </p:nvSpPr>
        <p:spPr>
          <a:xfrm>
            <a:off x="3042920" y="4719320"/>
            <a:ext cx="2366645" cy="873125"/>
          </a:xfrm>
          <a:prstGeom prst="rect">
            <a:avLst/>
          </a:prstGeom>
          <a:noFill/>
          <a:ln w="9525">
            <a:noFill/>
          </a:ln>
        </p:spPr>
        <p:txBody>
          <a:bodyPr wrap="square" anchor="t" anchorCtr="0"/>
          <a:p>
            <a:pPr>
              <a:buClr>
                <a:schemeClr val="hlink"/>
              </a:buClr>
              <a:buSzPct val="70000"/>
              <a:buFont typeface="Wingdings" panose="05000000000000000000" pitchFamily="2" charset="2"/>
            </a:pPr>
            <a:r>
              <a:rPr lang="zh-CN" altLang="en-US" sz="2400" b="1" dirty="0">
                <a:latin typeface="楷体" panose="02010609060101010101" charset="-122"/>
                <a:ea typeface="楷体" panose="02010609060101010101" charset="-122"/>
                <a:sym typeface="Arial" panose="020B0604020202020204" pitchFamily="34" charset="0"/>
              </a:rPr>
              <a:t>改革开放，人民公社体制弊端</a:t>
            </a:r>
            <a:endParaRPr lang="zh-CN" altLang="en-US" sz="2400" b="1" dirty="0">
              <a:latin typeface="楷体" panose="02010609060101010101" charset="-122"/>
              <a:ea typeface="楷体" panose="02010609060101010101" charset="-122"/>
              <a:sym typeface="Arial" panose="020B0604020202020204" pitchFamily="34" charset="0"/>
            </a:endParaRPr>
          </a:p>
        </p:txBody>
      </p:sp>
      <p:sp>
        <p:nvSpPr>
          <p:cNvPr id="12" name="文本框 11"/>
          <p:cNvSpPr txBox="1"/>
          <p:nvPr>
            <p:custDataLst>
              <p:tags r:id="rId10"/>
            </p:custDataLst>
          </p:nvPr>
        </p:nvSpPr>
        <p:spPr>
          <a:xfrm>
            <a:off x="5306060" y="1803400"/>
            <a:ext cx="2672080" cy="602615"/>
          </a:xfrm>
          <a:prstGeom prst="rect">
            <a:avLst/>
          </a:prstGeom>
          <a:noFill/>
          <a:ln w="9525">
            <a:noFill/>
          </a:ln>
        </p:spPr>
        <p:txBody>
          <a:bodyPr wrap="square" anchor="t" anchorCtr="0"/>
          <a:p>
            <a:pPr>
              <a:lnSpc>
                <a:spcPct val="80000"/>
              </a:lnSpc>
              <a:buClr>
                <a:schemeClr val="hlink"/>
              </a:buClr>
              <a:buSzPct val="70000"/>
              <a:buFont typeface="Wingdings" panose="05000000000000000000" pitchFamily="2" charset="2"/>
            </a:pPr>
            <a:r>
              <a:rPr lang="zh-CN" altLang="en-US" sz="2400" b="1" dirty="0">
                <a:solidFill>
                  <a:schemeClr val="accent2"/>
                </a:solidFill>
                <a:latin typeface="楷体" panose="02010609060101010101" charset="-122"/>
                <a:ea typeface="楷体" panose="02010609060101010101" charset="-122"/>
                <a:sym typeface="Arial" panose="020B0604020202020204" pitchFamily="34" charset="0"/>
              </a:rPr>
              <a:t>废除封建土地制度，实行农民土地制度</a:t>
            </a:r>
            <a:endParaRPr lang="zh-CN" altLang="en-US" sz="2400" b="1" dirty="0">
              <a:solidFill>
                <a:schemeClr val="accent2"/>
              </a:solidFill>
              <a:latin typeface="楷体" panose="02010609060101010101" charset="-122"/>
              <a:ea typeface="楷体" panose="02010609060101010101" charset="-122"/>
              <a:sym typeface="Arial" panose="020B0604020202020204" pitchFamily="34" charset="0"/>
            </a:endParaRPr>
          </a:p>
        </p:txBody>
      </p:sp>
      <p:sp>
        <p:nvSpPr>
          <p:cNvPr id="13" name="文本框 12"/>
          <p:cNvSpPr txBox="1"/>
          <p:nvPr>
            <p:custDataLst>
              <p:tags r:id="rId11"/>
            </p:custDataLst>
          </p:nvPr>
        </p:nvSpPr>
        <p:spPr>
          <a:xfrm>
            <a:off x="5409565" y="2628265"/>
            <a:ext cx="2387600" cy="692150"/>
          </a:xfrm>
          <a:prstGeom prst="rect">
            <a:avLst/>
          </a:prstGeom>
          <a:noFill/>
          <a:ln w="9525">
            <a:noFill/>
          </a:ln>
        </p:spPr>
        <p:txBody>
          <a:bodyPr wrap="square" anchor="t" anchorCtr="0"/>
          <a:p>
            <a:pPr>
              <a:lnSpc>
                <a:spcPct val="80000"/>
              </a:lnSpc>
            </a:pPr>
            <a:r>
              <a:rPr lang="zh-CN" altLang="en-US" sz="2400" b="1" dirty="0">
                <a:latin typeface="楷体" panose="02010609060101010101" charset="-122"/>
                <a:ea typeface="楷体" panose="02010609060101010101" charset="-122"/>
                <a:sym typeface="Arial" panose="020B0604020202020204" pitchFamily="34" charset="0"/>
              </a:rPr>
              <a:t>将小农土地私有制转化为公有制</a:t>
            </a:r>
            <a:endParaRPr lang="zh-CN" altLang="en-US" sz="2400" b="1" dirty="0">
              <a:latin typeface="楷体" panose="02010609060101010101" charset="-122"/>
              <a:ea typeface="楷体" panose="02010609060101010101" charset="-122"/>
              <a:sym typeface="Arial" panose="020B0604020202020204" pitchFamily="34" charset="0"/>
            </a:endParaRPr>
          </a:p>
        </p:txBody>
      </p:sp>
      <p:sp>
        <p:nvSpPr>
          <p:cNvPr id="14" name="文本框 13"/>
          <p:cNvSpPr txBox="1"/>
          <p:nvPr>
            <p:custDataLst>
              <p:tags r:id="rId12"/>
            </p:custDataLst>
          </p:nvPr>
        </p:nvSpPr>
        <p:spPr>
          <a:xfrm>
            <a:off x="5410200" y="3720465"/>
            <a:ext cx="2496185" cy="701675"/>
          </a:xfrm>
          <a:prstGeom prst="rect">
            <a:avLst/>
          </a:prstGeom>
          <a:noFill/>
          <a:ln w="9525">
            <a:noFill/>
          </a:ln>
        </p:spPr>
        <p:txBody>
          <a:bodyPr wrap="square" anchor="t" anchorCtr="0"/>
          <a:p>
            <a:pPr>
              <a:buClr>
                <a:schemeClr val="hlink"/>
              </a:buClr>
              <a:buSzPct val="70000"/>
              <a:buFont typeface="Wingdings" panose="05000000000000000000" pitchFamily="2" charset="2"/>
            </a:pPr>
            <a:r>
              <a:rPr lang="zh-CN" altLang="en-US" sz="2400" b="1" dirty="0">
                <a:solidFill>
                  <a:schemeClr val="accent2"/>
                </a:solidFill>
                <a:latin typeface="楷体" panose="02010609060101010101" charset="-122"/>
                <a:ea typeface="楷体" panose="02010609060101010101" charset="-122"/>
                <a:sym typeface="Arial" panose="020B0604020202020204" pitchFamily="34" charset="0"/>
              </a:rPr>
              <a:t>提高公有化规模和程度</a:t>
            </a:r>
            <a:endParaRPr lang="zh-CN" altLang="en-US" sz="2400" b="1" dirty="0">
              <a:solidFill>
                <a:schemeClr val="accent2"/>
              </a:solidFill>
              <a:latin typeface="楷体" panose="02010609060101010101" charset="-122"/>
              <a:ea typeface="楷体" panose="02010609060101010101" charset="-122"/>
              <a:sym typeface="Arial" panose="020B0604020202020204" pitchFamily="34" charset="0"/>
            </a:endParaRPr>
          </a:p>
        </p:txBody>
      </p:sp>
      <p:sp>
        <p:nvSpPr>
          <p:cNvPr id="15" name="文本框 14"/>
          <p:cNvSpPr txBox="1"/>
          <p:nvPr>
            <p:custDataLst>
              <p:tags r:id="rId13"/>
            </p:custDataLst>
          </p:nvPr>
        </p:nvSpPr>
        <p:spPr>
          <a:xfrm>
            <a:off x="5410200" y="4592955"/>
            <a:ext cx="2496820" cy="1167130"/>
          </a:xfrm>
          <a:prstGeom prst="rect">
            <a:avLst/>
          </a:prstGeom>
          <a:noFill/>
          <a:ln w="9525">
            <a:noFill/>
          </a:ln>
        </p:spPr>
        <p:txBody>
          <a:bodyPr wrap="square" anchor="t" anchorCtr="0"/>
          <a:p>
            <a:pPr>
              <a:lnSpc>
                <a:spcPct val="90000"/>
              </a:lnSpc>
              <a:buClr>
                <a:schemeClr val="hlink"/>
              </a:buClr>
              <a:buSzPct val="70000"/>
              <a:buFont typeface="Wingdings" panose="05000000000000000000" pitchFamily="2" charset="2"/>
            </a:pP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土地公有制为基础,农民获得生产和分配自主权</a:t>
            </a:r>
            <a:endPar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16" name="文本框 15"/>
          <p:cNvSpPr txBox="1"/>
          <p:nvPr>
            <p:custDataLst>
              <p:tags r:id="rId14"/>
            </p:custDataLst>
          </p:nvPr>
        </p:nvSpPr>
        <p:spPr>
          <a:xfrm>
            <a:off x="8014970" y="1774825"/>
            <a:ext cx="1046480" cy="676275"/>
          </a:xfrm>
          <a:prstGeom prst="rect">
            <a:avLst/>
          </a:prstGeom>
          <a:noFill/>
          <a:ln w="9525">
            <a:noFill/>
          </a:ln>
        </p:spPr>
        <p:txBody>
          <a:bodyPr wrap="square" anchor="t" anchorCtr="0"/>
          <a:p>
            <a:r>
              <a:rPr lang="zh-CN" altLang="en-US" sz="2400" b="1" dirty="0">
                <a:solidFill>
                  <a:schemeClr val="accent2"/>
                </a:solidFill>
                <a:latin typeface="楷体" panose="02010609060101010101" charset="-122"/>
                <a:ea typeface="楷体" panose="02010609060101010101" charset="-122"/>
                <a:sym typeface="Arial" panose="020B0604020202020204" pitchFamily="34" charset="0"/>
              </a:rPr>
              <a:t>民主革命</a:t>
            </a:r>
            <a:endParaRPr lang="zh-CN" altLang="en-US" sz="2400" b="1" dirty="0">
              <a:solidFill>
                <a:schemeClr val="accent2"/>
              </a:solidFill>
              <a:latin typeface="楷体" panose="02010609060101010101" charset="-122"/>
              <a:ea typeface="楷体" panose="02010609060101010101" charset="-122"/>
              <a:sym typeface="Arial" panose="020B0604020202020204" pitchFamily="34" charset="0"/>
            </a:endParaRPr>
          </a:p>
        </p:txBody>
      </p:sp>
      <p:sp>
        <p:nvSpPr>
          <p:cNvPr id="17" name="文本框 16"/>
          <p:cNvSpPr txBox="1"/>
          <p:nvPr>
            <p:custDataLst>
              <p:tags r:id="rId15"/>
            </p:custDataLst>
          </p:nvPr>
        </p:nvSpPr>
        <p:spPr>
          <a:xfrm>
            <a:off x="7940675" y="2606040"/>
            <a:ext cx="1120775" cy="895350"/>
          </a:xfrm>
          <a:prstGeom prst="rect">
            <a:avLst/>
          </a:prstGeom>
          <a:noFill/>
          <a:ln w="9525">
            <a:noFill/>
          </a:ln>
        </p:spPr>
        <p:txBody>
          <a:bodyPr wrap="square" anchor="t" anchorCtr="0"/>
          <a:p>
            <a:pPr>
              <a:lnSpc>
                <a:spcPct val="90000"/>
              </a:lnSpc>
            </a:pPr>
            <a:r>
              <a:rPr lang="zh-CN" altLang="en-US" sz="2400" b="1" dirty="0">
                <a:latin typeface="楷体" panose="02010609060101010101" charset="-122"/>
                <a:ea typeface="楷体" panose="02010609060101010101" charset="-122"/>
                <a:sym typeface="Arial" panose="020B0604020202020204" pitchFamily="34" charset="0"/>
              </a:rPr>
              <a:t>社会主义革命</a:t>
            </a:r>
            <a:endParaRPr lang="zh-CN" altLang="en-US" sz="2400" b="1" dirty="0">
              <a:latin typeface="楷体" panose="02010609060101010101" charset="-122"/>
              <a:ea typeface="楷体" panose="02010609060101010101" charset="-122"/>
              <a:sym typeface="Arial" panose="020B0604020202020204" pitchFamily="34" charset="0"/>
            </a:endParaRPr>
          </a:p>
        </p:txBody>
      </p:sp>
      <p:sp>
        <p:nvSpPr>
          <p:cNvPr id="18" name="文本框 17"/>
          <p:cNvSpPr txBox="1"/>
          <p:nvPr>
            <p:custDataLst>
              <p:tags r:id="rId16"/>
            </p:custDataLst>
          </p:nvPr>
        </p:nvSpPr>
        <p:spPr>
          <a:xfrm>
            <a:off x="7907655" y="3596640"/>
            <a:ext cx="1228725" cy="918845"/>
          </a:xfrm>
          <a:prstGeom prst="rect">
            <a:avLst/>
          </a:prstGeom>
          <a:noFill/>
          <a:ln w="9525">
            <a:noFill/>
          </a:ln>
        </p:spPr>
        <p:txBody>
          <a:bodyPr wrap="square" anchor="t" anchorCtr="0"/>
          <a:p>
            <a:pPr>
              <a:lnSpc>
                <a:spcPct val="90000"/>
              </a:lnSpc>
            </a:pPr>
            <a:r>
              <a:rPr lang="zh-CN" altLang="en-US" sz="2400" b="1">
                <a:solidFill>
                  <a:schemeClr val="accent2"/>
                </a:solidFill>
                <a:latin typeface="楷体" panose="02010609060101010101" charset="-122"/>
                <a:ea typeface="楷体" panose="02010609060101010101" charset="-122"/>
                <a:sym typeface="Arial" panose="020B0604020202020204" pitchFamily="34" charset="0"/>
              </a:rPr>
              <a:t>超越生产力</a:t>
            </a:r>
            <a:endParaRPr lang="zh-CN" altLang="en-US" sz="2400" b="1">
              <a:solidFill>
                <a:schemeClr val="accent2"/>
              </a:solidFill>
              <a:latin typeface="楷体" panose="02010609060101010101" charset="-122"/>
              <a:ea typeface="楷体" panose="02010609060101010101" charset="-122"/>
              <a:sym typeface="Arial" panose="020B0604020202020204" pitchFamily="34" charset="0"/>
            </a:endParaRPr>
          </a:p>
        </p:txBody>
      </p:sp>
      <p:sp>
        <p:nvSpPr>
          <p:cNvPr id="19" name="文本框 18"/>
          <p:cNvSpPr txBox="1"/>
          <p:nvPr>
            <p:custDataLst>
              <p:tags r:id="rId17"/>
            </p:custDataLst>
          </p:nvPr>
        </p:nvSpPr>
        <p:spPr>
          <a:xfrm>
            <a:off x="7906385" y="5017770"/>
            <a:ext cx="1315720" cy="1485900"/>
          </a:xfrm>
          <a:prstGeom prst="rect">
            <a:avLst/>
          </a:prstGeom>
          <a:noFill/>
          <a:ln w="9525">
            <a:noFill/>
          </a:ln>
        </p:spPr>
        <p:txBody>
          <a:bodyPr wrap="square" anchor="t" anchorCtr="0"/>
          <a:p>
            <a:pPr>
              <a:lnSpc>
                <a:spcPct val="90000"/>
              </a:lnSpc>
              <a:buClr>
                <a:schemeClr val="hlink"/>
              </a:buClr>
              <a:buSzPct val="70000"/>
              <a:buFont typeface="Wingdings" panose="05000000000000000000" pitchFamily="2" charset="2"/>
            </a:pPr>
            <a:r>
              <a:rPr lang="zh-CN" altLang="en-US" sz="2400" b="1">
                <a:latin typeface="楷体" panose="02010609060101010101" charset="-122"/>
                <a:ea typeface="楷体" panose="02010609060101010101" charset="-122"/>
                <a:sym typeface="Arial" panose="020B0604020202020204" pitchFamily="34" charset="0"/>
              </a:rPr>
              <a:t>社会主义制度自我</a:t>
            </a:r>
            <a:r>
              <a:rPr lang="zh-CN" altLang="en-US" sz="2400" b="1" dirty="0">
                <a:latin typeface="楷体" panose="02010609060101010101" charset="-122"/>
                <a:ea typeface="楷体" panose="02010609060101010101" charset="-122"/>
                <a:sym typeface="Arial" panose="020B0604020202020204" pitchFamily="34" charset="0"/>
              </a:rPr>
              <a:t>完善</a:t>
            </a:r>
            <a:endParaRPr lang="zh-CN" altLang="en-US" sz="2400" b="1" dirty="0">
              <a:latin typeface="楷体" panose="02010609060101010101" charset="-122"/>
              <a:ea typeface="楷体" panose="02010609060101010101" charset="-122"/>
              <a:sym typeface="Arial" panose="020B0604020202020204" pitchFamily="34" charset="0"/>
            </a:endParaRPr>
          </a:p>
        </p:txBody>
      </p:sp>
      <p:sp>
        <p:nvSpPr>
          <p:cNvPr id="20" name="文本框 19"/>
          <p:cNvSpPr txBox="1"/>
          <p:nvPr>
            <p:custDataLst>
              <p:tags r:id="rId18"/>
            </p:custDataLst>
          </p:nvPr>
        </p:nvSpPr>
        <p:spPr>
          <a:xfrm>
            <a:off x="9061450" y="1698625"/>
            <a:ext cx="2999740" cy="876300"/>
          </a:xfrm>
          <a:prstGeom prst="rect">
            <a:avLst/>
          </a:prstGeom>
          <a:noFill/>
          <a:ln w="9525">
            <a:noFill/>
          </a:ln>
        </p:spPr>
        <p:txBody>
          <a:bodyPr wrap="square" anchor="t" anchorCtr="0"/>
          <a:p>
            <a:pPr>
              <a:lnSpc>
                <a:spcPct val="80000"/>
              </a:lnSpc>
              <a:buClrTx/>
              <a:buFontTx/>
            </a:pPr>
            <a:r>
              <a:rPr lang="zh-CN" altLang="en-US" sz="2400" b="1" dirty="0">
                <a:solidFill>
                  <a:schemeClr val="accent2"/>
                </a:solidFill>
                <a:latin typeface="楷体" panose="02010609060101010101" charset="-122"/>
                <a:ea typeface="楷体" panose="02010609060101010101" charset="-122"/>
                <a:sym typeface="Arial" panose="020B0604020202020204" pitchFamily="34" charset="0"/>
              </a:rPr>
              <a:t>废除封建土地制度，为农村经济发展和工业化开辟道路</a:t>
            </a:r>
            <a:endParaRPr lang="zh-CN" altLang="en-US" sz="2400" b="1" dirty="0">
              <a:solidFill>
                <a:schemeClr val="accent2"/>
              </a:solidFill>
              <a:latin typeface="楷体" panose="02010609060101010101" charset="-122"/>
              <a:ea typeface="楷体" panose="02010609060101010101" charset="-122"/>
              <a:sym typeface="Arial" panose="020B0604020202020204" pitchFamily="34" charset="0"/>
            </a:endParaRPr>
          </a:p>
        </p:txBody>
      </p:sp>
      <p:sp>
        <p:nvSpPr>
          <p:cNvPr id="21" name="文本框 20"/>
          <p:cNvSpPr txBox="1"/>
          <p:nvPr>
            <p:custDataLst>
              <p:tags r:id="rId19"/>
            </p:custDataLst>
          </p:nvPr>
        </p:nvSpPr>
        <p:spPr>
          <a:xfrm>
            <a:off x="9136380" y="2658110"/>
            <a:ext cx="2371090" cy="730250"/>
          </a:xfrm>
          <a:prstGeom prst="rect">
            <a:avLst/>
          </a:prstGeom>
          <a:noFill/>
          <a:ln w="9525">
            <a:noFill/>
          </a:ln>
        </p:spPr>
        <p:txBody>
          <a:bodyPr wrap="square" anchor="t" anchorCtr="0"/>
          <a:p>
            <a:pPr>
              <a:lnSpc>
                <a:spcPct val="90000"/>
              </a:lnSpc>
              <a:buClr>
                <a:schemeClr val="hlink"/>
              </a:buClr>
              <a:buSzPct val="70000"/>
              <a:buFont typeface="Wingdings" panose="05000000000000000000" pitchFamily="2" charset="2"/>
            </a:pPr>
            <a:r>
              <a:rPr lang="zh-CN" altLang="en-US" sz="2400" b="1" dirty="0">
                <a:solidFill>
                  <a:schemeClr val="accent2"/>
                </a:solidFill>
                <a:latin typeface="楷体" panose="02010609060101010101" charset="-122"/>
                <a:ea typeface="楷体" panose="02010609060101010101" charset="-122"/>
                <a:sym typeface="Arial" panose="020B0604020202020204" pitchFamily="34" charset="0"/>
              </a:rPr>
              <a:t>解放生产力，促进农村经济发展</a:t>
            </a:r>
            <a:endParaRPr lang="zh-CN" altLang="en-US" sz="2400" b="1" dirty="0">
              <a:solidFill>
                <a:schemeClr val="accent2"/>
              </a:solidFill>
              <a:latin typeface="楷体" panose="02010609060101010101" charset="-122"/>
              <a:ea typeface="楷体" panose="02010609060101010101" charset="-122"/>
              <a:sym typeface="Arial" panose="020B0604020202020204" pitchFamily="34" charset="0"/>
            </a:endParaRPr>
          </a:p>
        </p:txBody>
      </p:sp>
      <p:sp>
        <p:nvSpPr>
          <p:cNvPr id="22" name="文本框 21"/>
          <p:cNvSpPr txBox="1"/>
          <p:nvPr>
            <p:custDataLst>
              <p:tags r:id="rId20"/>
            </p:custDataLst>
          </p:nvPr>
        </p:nvSpPr>
        <p:spPr>
          <a:xfrm>
            <a:off x="9137650" y="3501390"/>
            <a:ext cx="2847340" cy="812800"/>
          </a:xfrm>
          <a:prstGeom prst="rect">
            <a:avLst/>
          </a:prstGeom>
          <a:noFill/>
          <a:ln w="9525">
            <a:noFill/>
          </a:ln>
        </p:spPr>
        <p:txBody>
          <a:bodyPr wrap="square" anchor="t" anchorCtr="0"/>
          <a:p>
            <a:pPr>
              <a:lnSpc>
                <a:spcPct val="90000"/>
              </a:lnSpc>
              <a:buClrTx/>
              <a:buFontTx/>
            </a:pPr>
            <a:r>
              <a:rPr lang="zh-CN" altLang="en-US" sz="2400" b="1" dirty="0">
                <a:solidFill>
                  <a:schemeClr val="accent2"/>
                </a:solidFill>
                <a:latin typeface="楷体" panose="02010609060101010101" charset="-122"/>
                <a:ea typeface="楷体" panose="02010609060101010101" charset="-122"/>
                <a:cs typeface="楷体" panose="02010609060101010101" charset="-122"/>
                <a:sym typeface="Arial" panose="020B0604020202020204" pitchFamily="34" charset="0"/>
              </a:rPr>
              <a:t>超越生产力水平，挫伤积极性</a:t>
            </a:r>
            <a:r>
              <a:rPr lang="en-US" altLang="zh-CN" sz="2400" b="1" dirty="0">
                <a:solidFill>
                  <a:schemeClr val="accent2"/>
                </a:solidFill>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a:solidFill>
                  <a:schemeClr val="accent2"/>
                </a:solidFill>
                <a:latin typeface="楷体" panose="02010609060101010101" charset="-122"/>
                <a:ea typeface="楷体" panose="02010609060101010101" charset="-122"/>
                <a:cs typeface="楷体" panose="02010609060101010101" charset="-122"/>
                <a:sym typeface="Arial" panose="020B0604020202020204" pitchFamily="34" charset="0"/>
              </a:rPr>
              <a:t>破坏经济发展</a:t>
            </a:r>
            <a:endParaRPr lang="zh-CN" altLang="en-US" sz="2400" b="1" dirty="0">
              <a:solidFill>
                <a:schemeClr val="accent2"/>
              </a:solidFill>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3" name="文本框 22"/>
          <p:cNvSpPr txBox="1"/>
          <p:nvPr>
            <p:custDataLst>
              <p:tags r:id="rId21"/>
            </p:custDataLst>
          </p:nvPr>
        </p:nvSpPr>
        <p:spPr>
          <a:xfrm>
            <a:off x="9061450" y="4610735"/>
            <a:ext cx="3009265" cy="839470"/>
          </a:xfrm>
          <a:prstGeom prst="rect">
            <a:avLst/>
          </a:prstGeom>
          <a:noFill/>
          <a:ln w="9525">
            <a:noFill/>
          </a:ln>
        </p:spPr>
        <p:txBody>
          <a:bodyPr wrap="square" anchor="t" anchorCtr="0"/>
          <a:p>
            <a:pPr>
              <a:lnSpc>
                <a:spcPct val="90000"/>
              </a:lnSpc>
              <a:buClrTx/>
              <a:buFontTx/>
            </a:pP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调动积极性</a:t>
            </a:r>
            <a:r>
              <a:rPr lang="en-US" altLang="zh-CN" sz="2400" b="1" dirty="0">
                <a:latin typeface="楷体" panose="02010609060101010101" charset="-122"/>
                <a:ea typeface="楷体" panose="02010609060101010101" charset="-122"/>
                <a:cs typeface="楷体" panose="02010609060101010101" charset="-122"/>
                <a:sym typeface="Arial" panose="020B0604020202020204" pitchFamily="34" charset="0"/>
              </a:rPr>
              <a:t>,</a:t>
            </a:r>
            <a:r>
              <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rPr>
              <a:t>推动农业发展，推动城市经济改革</a:t>
            </a:r>
            <a:endParaRPr lang="zh-CN" altLang="en-US" sz="2400" b="1" dirty="0">
              <a:latin typeface="楷体" panose="02010609060101010101" charset="-122"/>
              <a:ea typeface="楷体" panose="02010609060101010101" charset="-122"/>
              <a:cs typeface="楷体" panose="02010609060101010101" charset="-122"/>
              <a:sym typeface="Arial" panose="020B0604020202020204" pitchFamily="34" charset="0"/>
            </a:endParaRPr>
          </a:p>
        </p:txBody>
      </p:sp>
      <p:sp>
        <p:nvSpPr>
          <p:cNvPr id="2" name="文本框 1"/>
          <p:cNvSpPr txBox="1"/>
          <p:nvPr/>
        </p:nvSpPr>
        <p:spPr>
          <a:xfrm>
            <a:off x="9137650" y="5618480"/>
            <a:ext cx="2923540" cy="1064895"/>
          </a:xfrm>
          <a:prstGeom prst="rect">
            <a:avLst/>
          </a:prstGeom>
          <a:noFill/>
        </p:spPr>
        <p:txBody>
          <a:bodyPr wrap="square" rtlCol="0" anchor="t">
            <a:noAutofit/>
          </a:bodyPr>
          <a:p>
            <a:pPr marL="0" marR="0" lvl="0" indent="0" algn="l" defTabSz="914400" rtl="0" eaLnBrk="1" fontAlgn="base" latinLnBrk="0" hangingPunct="1">
              <a:lnSpc>
                <a:spcPct val="90000"/>
              </a:lnSpc>
              <a:spcBef>
                <a:spcPts val="0"/>
              </a:spcBef>
              <a:spcAft>
                <a:spcPct val="0"/>
              </a:spcAft>
              <a:buClrTx/>
              <a:buSzTx/>
              <a:buFontTx/>
              <a:buNone/>
            </a:pPr>
            <a:r>
              <a:rPr lang="zh-CN" altLang="en-US" sz="2400" b="1" smtClean="0">
                <a:solidFill>
                  <a:schemeClr val="accent2"/>
                </a:solidFill>
                <a:effectLst/>
                <a:latin typeface="楷体" panose="02010609060101010101" charset="-122"/>
                <a:ea typeface="楷体" panose="02010609060101010101" charset="-122"/>
                <a:sym typeface="+mn-ea"/>
              </a:rPr>
              <a:t>适应了社会主义市场经济，进一步推动农业生产的发展</a:t>
            </a:r>
            <a:endParaRPr lang="zh-CN" altLang="en-US" sz="2400" b="1" smtClean="0">
              <a:solidFill>
                <a:schemeClr val="accent2"/>
              </a:solidFill>
              <a:effectLst/>
              <a:latin typeface="楷体" panose="02010609060101010101" charset="-122"/>
              <a:ea typeface="楷体" panose="02010609060101010101" charset="-122"/>
              <a:sym typeface="+mn-ea"/>
            </a:endParaRPr>
          </a:p>
        </p:txBody>
      </p:sp>
      <p:sp>
        <p:nvSpPr>
          <p:cNvPr id="5" name="文本框 4"/>
          <p:cNvSpPr txBox="1"/>
          <p:nvPr/>
        </p:nvSpPr>
        <p:spPr>
          <a:xfrm>
            <a:off x="5307330" y="5649595"/>
            <a:ext cx="2707005" cy="1012825"/>
          </a:xfrm>
          <a:prstGeom prst="rect">
            <a:avLst/>
          </a:prstGeom>
          <a:noFill/>
        </p:spPr>
        <p:txBody>
          <a:bodyPr wrap="square" rtlCol="0" anchor="t">
            <a:noAutofit/>
          </a:bodyPr>
          <a:p>
            <a:pPr marR="0" lvl="0" indent="0" algn="l" defTabSz="914400" rtl="0" fontAlgn="base">
              <a:lnSpc>
                <a:spcPct val="90000"/>
              </a:lnSpc>
              <a:spcBef>
                <a:spcPts val="0"/>
              </a:spcBef>
              <a:spcAft>
                <a:spcPct val="0"/>
              </a:spcAft>
              <a:buClr>
                <a:schemeClr val="hlink"/>
              </a:buClr>
              <a:buSzPct val="70000"/>
              <a:buFont typeface="Wingdings" panose="05000000000000000000" pitchFamily="2" charset="2"/>
              <a:buNone/>
            </a:pPr>
            <a:r>
              <a:rPr lang="zh-CN" altLang="en-US" sz="2400" b="1">
                <a:solidFill>
                  <a:schemeClr val="accent2"/>
                </a:solidFill>
                <a:effectLst/>
                <a:latin typeface="楷体" panose="02010609060101010101" charset="-122"/>
                <a:ea typeface="楷体" panose="02010609060101010101" charset="-122"/>
                <a:sym typeface="+mn-ea"/>
              </a:rPr>
              <a:t>公有制为前提，允许流转土地经营权，适度规模经营</a:t>
            </a:r>
            <a:endParaRPr lang="zh-CN" altLang="en-US" sz="2400" b="1">
              <a:solidFill>
                <a:schemeClr val="accent2"/>
              </a:solidFill>
              <a:effectLst/>
              <a:latin typeface="楷体" panose="02010609060101010101" charset="-122"/>
              <a:ea typeface="楷体" panose="02010609060101010101" charset="-122"/>
              <a:sym typeface="+mn-ea"/>
            </a:endParaRPr>
          </a:p>
        </p:txBody>
      </p:sp>
      <p:sp>
        <p:nvSpPr>
          <p:cNvPr id="24" name="文本框 23"/>
          <p:cNvSpPr txBox="1"/>
          <p:nvPr/>
        </p:nvSpPr>
        <p:spPr>
          <a:xfrm>
            <a:off x="3042920" y="5649595"/>
            <a:ext cx="2263140" cy="829945"/>
          </a:xfrm>
          <a:prstGeom prst="rect">
            <a:avLst/>
          </a:prstGeom>
          <a:noFill/>
        </p:spPr>
        <p:txBody>
          <a:bodyPr wrap="square" rtlCol="0">
            <a:spAutoFit/>
          </a:bodyPr>
          <a:p>
            <a:r>
              <a:rPr lang="zh-CN" altLang="en-US" sz="2400" b="1">
                <a:latin typeface="楷体" panose="02010609060101010101" charset="-122"/>
                <a:ea typeface="楷体" panose="02010609060101010101" charset="-122"/>
              </a:rPr>
              <a:t>发展现代农业的需要</a:t>
            </a:r>
            <a:endParaRPr lang="zh-CN" altLang="en-US" sz="2400" b="1">
              <a:latin typeface="楷体" panose="02010609060101010101" charset="-122"/>
              <a:ea typeface="楷体" panose="02010609060101010101" charset="-122"/>
            </a:endParaRPr>
          </a:p>
        </p:txBody>
      </p:sp>
      <p:sp>
        <p:nvSpPr>
          <p:cNvPr id="26" name="文本框 25"/>
          <p:cNvSpPr txBox="1"/>
          <p:nvPr/>
        </p:nvSpPr>
        <p:spPr>
          <a:xfrm>
            <a:off x="169545" y="628650"/>
            <a:ext cx="6096000" cy="460375"/>
          </a:xfrm>
          <a:prstGeom prst="rect">
            <a:avLst/>
          </a:prstGeom>
          <a:noFill/>
        </p:spPr>
        <p:txBody>
          <a:bodyPr wrap="square" rtlCol="0" anchor="t">
            <a:spAutoFit/>
          </a:bodyPr>
          <a:p>
            <a:r>
              <a:rPr lang="zh-CN" altLang="en-US" sz="2400" b="1">
                <a:effectLst/>
                <a:latin typeface="楷体" panose="02010609060101010101" charset="-122"/>
                <a:ea typeface="楷体" panose="02010609060101010101" charset="-122"/>
                <a:cs typeface="楷体" panose="02010609060101010101" charset="-122"/>
                <a:sym typeface="+mn-ea"/>
              </a:rPr>
              <a:t>【深化拓展】</a:t>
            </a:r>
            <a:r>
              <a:rPr lang="zh-CN" altLang="en-US" sz="2400" b="1">
                <a:effectLst>
                  <a:outerShdw blurRad="38100" dist="19050" dir="2700000" algn="tl" rotWithShape="0">
                    <a:schemeClr val="dk1">
                      <a:alpha val="40000"/>
                    </a:schemeClr>
                  </a:outerShdw>
                </a:effectLst>
                <a:latin typeface="楷体" panose="02010609060101010101" charset="-122"/>
                <a:ea typeface="楷体" panose="02010609060101010101" charset="-122"/>
                <a:sym typeface="Arial" panose="020B0604020202020204" pitchFamily="34" charset="0"/>
              </a:rPr>
              <a:t>建国后农村生产关系的调整</a:t>
            </a:r>
            <a:endParaRPr lang="zh-CN" altLang="en-US" sz="2400" b="1">
              <a:effectLst>
                <a:outerShdw blurRad="38100" dist="19050" dir="2700000" algn="tl" rotWithShape="0">
                  <a:schemeClr val="dk1">
                    <a:alpha val="40000"/>
                  </a:schemeClr>
                </a:outerShdw>
              </a:effectLst>
              <a:latin typeface="楷体" panose="02010609060101010101" charset="-122"/>
              <a:ea typeface="楷体" panose="02010609060101010101" charset="-122"/>
              <a:sym typeface="Arial" panose="020B0604020202020204" pitchFamily="34" charset="0"/>
            </a:endParaRPr>
          </a:p>
        </p:txBody>
      </p:sp>
      <p:sp>
        <p:nvSpPr>
          <p:cNvPr id="27" name="文本框 26"/>
          <p:cNvSpPr txBox="1"/>
          <p:nvPr>
            <p:custDataLst>
              <p:tags r:id="rId22"/>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linds(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blinds(horizontal)">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blinds(horizontal)">
                                      <p:cBhvr>
                                        <p:cTn id="62" dur="500"/>
                                        <p:tgtEl>
                                          <p:spTgt spid="1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linds(horizont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blinds(horizontal)">
                                      <p:cBhvr>
                                        <p:cTn id="77" dur="500"/>
                                        <p:tgtEl>
                                          <p:spTgt spid="2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blinds(horizontal)">
                                      <p:cBhvr>
                                        <p:cTn id="82" dur="500"/>
                                        <p:tgtEl>
                                          <p:spTgt spid="7"/>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blinds(horizontal)">
                                      <p:cBhvr>
                                        <p:cTn id="87" dur="500"/>
                                        <p:tgtEl>
                                          <p:spTgt spid="11"/>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blinds(horizontal)">
                                      <p:cBhvr>
                                        <p:cTn id="92" dur="500"/>
                                        <p:tgtEl>
                                          <p:spTgt spid="15"/>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blinds(horizontal)">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blinds(horizontal)">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ppt_x"/>
                                          </p:val>
                                        </p:tav>
                                        <p:tav tm="100000">
                                          <p:val>
                                            <p:strVal val="#ppt_x"/>
                                          </p:val>
                                        </p:tav>
                                      </p:tavLst>
                                    </p:anim>
                                    <p:anim calcmode="lin" valueType="num">
                                      <p:cBhvr additive="base">
                                        <p:cTn id="10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5"/>
                                        </p:tgtEl>
                                        <p:attrNameLst>
                                          <p:attrName>style.visibility</p:attrName>
                                        </p:attrNameLst>
                                      </p:cBhvr>
                                      <p:to>
                                        <p:strVal val="visible"/>
                                      </p:to>
                                    </p:set>
                                    <p:anim calcmode="lin" valueType="num">
                                      <p:cBhvr additive="base">
                                        <p:cTn id="113" dur="500" fill="hold"/>
                                        <p:tgtEl>
                                          <p:spTgt spid="5"/>
                                        </p:tgtEl>
                                        <p:attrNameLst>
                                          <p:attrName>ppt_x</p:attrName>
                                        </p:attrNameLst>
                                      </p:cBhvr>
                                      <p:tavLst>
                                        <p:tav tm="0">
                                          <p:val>
                                            <p:strVal val="#ppt_x"/>
                                          </p:val>
                                        </p:tav>
                                        <p:tav tm="100000">
                                          <p:val>
                                            <p:strVal val="#ppt_x"/>
                                          </p:val>
                                        </p:tav>
                                      </p:tavLst>
                                    </p:anim>
                                    <p:anim calcmode="lin" valueType="num">
                                      <p:cBhvr additive="base">
                                        <p:cTn id="1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2"/>
                                        </p:tgtEl>
                                        <p:attrNameLst>
                                          <p:attrName>style.visibility</p:attrName>
                                        </p:attrNameLst>
                                      </p:cBhvr>
                                      <p:to>
                                        <p:strVal val="visible"/>
                                      </p:to>
                                    </p:set>
                                    <p:anim calcmode="lin" valueType="num">
                                      <p:cBhvr additive="base">
                                        <p:cTn id="119" dur="500" fill="hold"/>
                                        <p:tgtEl>
                                          <p:spTgt spid="2"/>
                                        </p:tgtEl>
                                        <p:attrNameLst>
                                          <p:attrName>ppt_x</p:attrName>
                                        </p:attrNameLst>
                                      </p:cBhvr>
                                      <p:tavLst>
                                        <p:tav tm="0">
                                          <p:val>
                                            <p:strVal val="#ppt_x"/>
                                          </p:val>
                                        </p:tav>
                                        <p:tav tm="100000">
                                          <p:val>
                                            <p:strVal val="#ppt_x"/>
                                          </p:val>
                                        </p:tav>
                                      </p:tavLst>
                                    </p:anim>
                                    <p:anim calcmode="lin" valueType="num">
                                      <p:cBhvr additive="base">
                                        <p:cTn id="1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4" grpId="1"/>
      <p:bldP spid="5" grpId="0"/>
      <p:bldP spid="5" grpId="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ïSḷïḓè"/>
        <p:cNvGrpSpPr/>
        <p:nvPr/>
      </p:nvGrpSpPr>
      <p:grpSpPr>
        <a:xfrm>
          <a:off x="0" y="0"/>
          <a:ext cx="0" cy="0"/>
          <a:chOff x="0" y="0"/>
          <a:chExt cx="0" cy="0"/>
        </a:xfrm>
      </p:grpSpPr>
      <p:sp>
        <p:nvSpPr>
          <p:cNvPr id="14" name="文本框 13"/>
          <p:cNvSpPr txBox="1"/>
          <p:nvPr>
            <p:custDataLst>
              <p:tags r:id="rId1"/>
            </p:custDataLst>
          </p:nvPr>
        </p:nvSpPr>
        <p:spPr>
          <a:xfrm>
            <a:off x="2967355" y="1437005"/>
            <a:ext cx="7121525" cy="718185"/>
          </a:xfrm>
          <a:prstGeom prst="rect">
            <a:avLst/>
          </a:prstGeom>
          <a:noFill/>
        </p:spPr>
        <p:txBody>
          <a:bodyPr wrap="square" rtlCol="0" anchor="t">
            <a:noAutofit/>
          </a:bodyPr>
          <a:p>
            <a:pPr>
              <a:lnSpc>
                <a:spcPct val="110000"/>
              </a:lnSpc>
            </a:pPr>
            <a:r>
              <a:rPr lang="zh-CN" altLang="zh-CN" sz="4000" b="1">
                <a:effectLst>
                  <a:outerShdw blurRad="38100" dist="38100" dir="2700000" algn="tl">
                    <a:srgbClr val="000000">
                      <a:alpha val="43137"/>
                    </a:srgbClr>
                  </a:outerShdw>
                </a:effectLst>
                <a:latin typeface="楷体" panose="02010609060101010101" charset="-122"/>
                <a:ea typeface="楷体" panose="02010609060101010101" charset="-122"/>
                <a:sym typeface="+mn-ea"/>
              </a:rPr>
              <a:t>现代中国的政治、经济与文化</a:t>
            </a:r>
            <a:endParaRPr lang="zh-CN" altLang="zh-CN" sz="4000" b="1" dirty="0">
              <a:solidFill>
                <a:schemeClr val="tx1"/>
              </a:solidFill>
              <a:latin typeface="楷体" panose="02010609060101010101" charset="-122"/>
              <a:ea typeface="楷体" panose="02010609060101010101" charset="-122"/>
              <a:cs typeface="+mj-cs"/>
              <a:sym typeface="宋体" panose="02010600030101010101" pitchFamily="2" charset="-122"/>
            </a:endParaRPr>
          </a:p>
        </p:txBody>
      </p:sp>
      <p:sp>
        <p:nvSpPr>
          <p:cNvPr id="3" name="文本框 2"/>
          <p:cNvSpPr txBox="1"/>
          <p:nvPr/>
        </p:nvSpPr>
        <p:spPr>
          <a:xfrm>
            <a:off x="386715" y="2639060"/>
            <a:ext cx="11236325" cy="615950"/>
          </a:xfrm>
          <a:prstGeom prst="rect">
            <a:avLst/>
          </a:prstGeom>
          <a:noFill/>
        </p:spPr>
        <p:txBody>
          <a:bodyPr wrap="square" rtlCol="0">
            <a:noAutofit/>
          </a:bodyPr>
          <a:p>
            <a:r>
              <a:rPr lang="zh-CN" sz="3600" b="1">
                <a:latin typeface="楷体" panose="02010609060101010101" charset="-122"/>
                <a:ea typeface="楷体" panose="02010609060101010101" charset="-122"/>
                <a:sym typeface="+mn-ea"/>
              </a:rPr>
              <a:t>一、现代中国的政治</a:t>
            </a:r>
            <a:r>
              <a:rPr lang="en-US" altLang="zh-CN" sz="3600" b="1">
                <a:latin typeface="楷体" panose="02010609060101010101" charset="-122"/>
                <a:ea typeface="楷体" panose="02010609060101010101" charset="-122"/>
                <a:sym typeface="+mn-ea"/>
              </a:rPr>
              <a:t>——</a:t>
            </a:r>
            <a:r>
              <a:rPr lang="zh-CN" altLang="en-US" sz="3600" b="1">
                <a:latin typeface="楷体" panose="02010609060101010101" charset="-122"/>
                <a:ea typeface="楷体" panose="02010609060101010101" charset="-122"/>
                <a:sym typeface="+mn-ea"/>
              </a:rPr>
              <a:t>社会主义政治制度与外交</a:t>
            </a:r>
            <a:endParaRPr lang="zh-CN" altLang="en-US" sz="3600" b="1">
              <a:latin typeface="楷体" panose="02010609060101010101" charset="-122"/>
              <a:ea typeface="楷体" panose="02010609060101010101" charset="-122"/>
              <a:cs typeface="+mj-cs"/>
              <a:sym typeface="+mn-ea"/>
            </a:endParaRPr>
          </a:p>
        </p:txBody>
      </p:sp>
      <p:sp>
        <p:nvSpPr>
          <p:cNvPr id="10" name="文本框 9"/>
          <p:cNvSpPr txBox="1"/>
          <p:nvPr>
            <p:custDataLst>
              <p:tags r:id="rId2"/>
            </p:custDataLst>
          </p:nvPr>
        </p:nvSpPr>
        <p:spPr>
          <a:xfrm>
            <a:off x="386715" y="3738880"/>
            <a:ext cx="10768330" cy="643890"/>
          </a:xfrm>
          <a:prstGeom prst="rect">
            <a:avLst/>
          </a:prstGeom>
          <a:noFill/>
        </p:spPr>
        <p:txBody>
          <a:bodyPr wrap="square" rtlCol="0">
            <a:noAutofit/>
          </a:bodyPr>
          <a:p>
            <a:r>
              <a:rPr lang="zh-CN" sz="3600" b="1">
                <a:latin typeface="楷体" panose="02010609060101010101" charset="-122"/>
                <a:ea typeface="楷体" panose="02010609060101010101" charset="-122"/>
                <a:sym typeface="+mn-ea"/>
              </a:rPr>
              <a:t>二、现代中国的经济</a:t>
            </a:r>
            <a:r>
              <a:rPr lang="en-US" altLang="zh-CN" sz="3600" b="1">
                <a:latin typeface="楷体" panose="02010609060101010101" charset="-122"/>
                <a:ea typeface="楷体" panose="02010609060101010101" charset="-122"/>
                <a:sym typeface="+mn-ea"/>
              </a:rPr>
              <a:t>——</a:t>
            </a:r>
            <a:r>
              <a:rPr lang="zh-CN" altLang="en-US" sz="3600" b="1">
                <a:latin typeface="楷体" panose="02010609060101010101" charset="-122"/>
                <a:ea typeface="楷体" panose="02010609060101010101" charset="-122"/>
                <a:sym typeface="+mn-ea"/>
              </a:rPr>
              <a:t>社会主义经济建设的探索</a:t>
            </a:r>
            <a:endParaRPr lang="zh-CN" altLang="en-US" sz="3600" kern="0" dirty="0">
              <a:solidFill>
                <a:schemeClr val="accent2">
                  <a:lumMod val="50000"/>
                </a:schemeClr>
              </a:solidFill>
              <a:effectLst>
                <a:reflection blurRad="6350" stA="50000" endA="300" endPos="50000" dist="29997" dir="5400000" sy="-100000" algn="bl" rotWithShape="0"/>
              </a:effectLst>
              <a:latin typeface="Arial" panose="020B0604020202020204"/>
              <a:ea typeface="微软雅黑" panose="020B0503020204020204" charset="-122"/>
              <a:cs typeface="+mn-ea"/>
              <a:sym typeface="+mn-lt"/>
            </a:endParaRPr>
          </a:p>
          <a:p>
            <a:endParaRPr lang="zh-CN" altLang="en-US" sz="3600" b="1" noProof="0">
              <a:ln>
                <a:noFill/>
              </a:ln>
              <a:solidFill>
                <a:schemeClr val="tx1"/>
              </a:solidFill>
              <a:effectLst/>
              <a:uLnTx/>
              <a:uFillTx/>
              <a:latin typeface="楷体" panose="02010609060101010101" charset="-122"/>
              <a:ea typeface="楷体" panose="02010609060101010101" charset="-122"/>
              <a:cs typeface="+mj-cs"/>
              <a:sym typeface="宋体" panose="02010600030101010101" pitchFamily="2" charset="-122"/>
            </a:endParaRPr>
          </a:p>
        </p:txBody>
      </p:sp>
      <p:sp>
        <p:nvSpPr>
          <p:cNvPr id="7" name="ïsḻîḓè"/>
          <p:cNvSpPr txBox="1"/>
          <p:nvPr>
            <p:custDataLst>
              <p:tags r:id="rId3"/>
            </p:custDataLst>
          </p:nvPr>
        </p:nvSpPr>
        <p:spPr>
          <a:xfrm>
            <a:off x="199390" y="1252220"/>
            <a:ext cx="2167255" cy="521970"/>
          </a:xfrm>
          <a:prstGeom prst="rect">
            <a:avLst/>
          </a:prstGeom>
          <a:noFill/>
        </p:spPr>
        <p:txBody>
          <a:bodyPr wrap="square" rtlCol="0">
            <a:spAutoFit/>
          </a:bodyPr>
          <a:p>
            <a:pPr algn="r"/>
            <a:r>
              <a:rPr lang="tr-TR" sz="2800" b="1" dirty="0">
                <a:solidFill>
                  <a:schemeClr val="accent1"/>
                </a:solidFill>
                <a:cs typeface="+mn-ea"/>
                <a:sym typeface="+mn-lt"/>
              </a:rPr>
              <a:t>CONTEN</a:t>
            </a:r>
            <a:r>
              <a:rPr lang="tr-TR" sz="300" b="1" dirty="0">
                <a:solidFill>
                  <a:schemeClr val="accent1"/>
                </a:solidFill>
                <a:cs typeface="+mn-ea"/>
                <a:sym typeface="+mn-lt"/>
              </a:rPr>
              <a:t>  </a:t>
            </a:r>
            <a:r>
              <a:rPr lang="tr-TR" sz="2800" b="1" dirty="0">
                <a:solidFill>
                  <a:schemeClr val="accent1"/>
                </a:solidFill>
                <a:cs typeface="+mn-ea"/>
                <a:sym typeface="+mn-lt"/>
              </a:rPr>
              <a:t>TS</a:t>
            </a:r>
            <a:endParaRPr lang="tr-TR" sz="2800" b="1" dirty="0">
              <a:solidFill>
                <a:schemeClr val="accent1"/>
              </a:solidFill>
              <a:cs typeface="+mn-ea"/>
              <a:sym typeface="+mn-lt"/>
            </a:endParaRPr>
          </a:p>
        </p:txBody>
      </p:sp>
      <p:sp>
        <p:nvSpPr>
          <p:cNvPr id="2" name="文本框 1"/>
          <p:cNvSpPr txBox="1"/>
          <p:nvPr>
            <p:custDataLst>
              <p:tags r:id="rId4"/>
            </p:custDataLst>
          </p:nvPr>
        </p:nvSpPr>
        <p:spPr>
          <a:xfrm>
            <a:off x="386715" y="4800600"/>
            <a:ext cx="11419840" cy="643890"/>
          </a:xfrm>
          <a:prstGeom prst="rect">
            <a:avLst/>
          </a:prstGeom>
          <a:noFill/>
        </p:spPr>
        <p:txBody>
          <a:bodyPr wrap="square" rtlCol="0">
            <a:noAutofit/>
          </a:bodyPr>
          <a:p>
            <a:r>
              <a:rPr lang="zh-CN" sz="3600" b="1">
                <a:latin typeface="楷体" panose="02010609060101010101" charset="-122"/>
                <a:ea typeface="楷体" panose="02010609060101010101" charset="-122"/>
                <a:sym typeface="+mn-ea"/>
              </a:rPr>
              <a:t>三、现代中国的文化</a:t>
            </a:r>
            <a:r>
              <a:rPr lang="en-US" altLang="zh-CN" sz="3600" b="1">
                <a:latin typeface="楷体" panose="02010609060101010101" charset="-122"/>
                <a:ea typeface="楷体" panose="02010609060101010101" charset="-122"/>
                <a:sym typeface="+mn-ea"/>
              </a:rPr>
              <a:t>——</a:t>
            </a:r>
            <a:r>
              <a:rPr lang="zh-CN" altLang="en-US" sz="3600" b="1">
                <a:latin typeface="楷体" panose="02010609060101010101" charset="-122"/>
                <a:ea typeface="楷体" panose="02010609060101010101" charset="-122"/>
                <a:sym typeface="+mn-ea"/>
              </a:rPr>
              <a:t>中国特色社会主义理论的发展</a:t>
            </a:r>
            <a:endParaRPr lang="zh-CN" altLang="en-US" sz="3600" kern="0" dirty="0">
              <a:solidFill>
                <a:schemeClr val="accent2">
                  <a:lumMod val="50000"/>
                </a:schemeClr>
              </a:solidFill>
              <a:effectLst>
                <a:reflection blurRad="6350" stA="50000" endA="300" endPos="50000" dist="29997" dir="5400000" sy="-100000" algn="bl" rotWithShape="0"/>
              </a:effectLst>
              <a:latin typeface="Arial" panose="020B0604020202020204"/>
              <a:ea typeface="微软雅黑" panose="020B0503020204020204" charset="-122"/>
              <a:cs typeface="+mn-ea"/>
              <a:sym typeface="+mn-lt"/>
            </a:endParaRPr>
          </a:p>
          <a:p>
            <a:endParaRPr lang="zh-CN" altLang="en-US" sz="3600" b="1" noProof="0">
              <a:ln>
                <a:noFill/>
              </a:ln>
              <a:solidFill>
                <a:schemeClr val="tx1"/>
              </a:solidFill>
              <a:effectLst/>
              <a:uLnTx/>
              <a:uFillTx/>
              <a:latin typeface="楷体" panose="02010609060101010101" charset="-122"/>
              <a:ea typeface="楷体" panose="02010609060101010101" charset="-122"/>
              <a:cs typeface="+mj-cs"/>
              <a:sym typeface="宋体" panose="02010600030101010101" pitchFamily="2" charset="-122"/>
            </a:endParaRPr>
          </a:p>
        </p:txBody>
      </p:sp>
    </p:spTree>
    <p:custDataLst>
      <p:tags r:id="rId5"/>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文本框 24"/>
          <p:cNvSpPr txBox="1"/>
          <p:nvPr/>
        </p:nvSpPr>
        <p:spPr>
          <a:xfrm>
            <a:off x="109220" y="649605"/>
            <a:ext cx="6936105" cy="469265"/>
          </a:xfrm>
          <a:prstGeom prst="rect">
            <a:avLst/>
          </a:prstGeom>
          <a:solidFill>
            <a:schemeClr val="bg1"/>
          </a:solidFill>
          <a:ln w="9525">
            <a:noFill/>
          </a:ln>
        </p:spPr>
        <p:txBody>
          <a:bodyPr wrap="square" anchor="t" anchorCtr="0"/>
          <a:p>
            <a:pPr defTabSz="802005" eaLnBrk="0" hangingPunct="0"/>
            <a:r>
              <a:rPr lang="zh-CN" altLang="en-US" sz="2400" b="1">
                <a:solidFill>
                  <a:schemeClr val="accent2"/>
                </a:solidFill>
                <a:latin typeface="楷体" panose="02010609060101010101" charset="-122"/>
                <a:ea typeface="楷体" panose="02010609060101010101" charset="-122"/>
                <a:sym typeface="Arial" panose="020B0604020202020204" pitchFamily="34" charset="0"/>
              </a:rPr>
              <a:t>【知识拓展】农村经济体制改革的四个阶段</a:t>
            </a:r>
            <a:endParaRPr lang="zh-CN" altLang="en-US" sz="2400" b="1">
              <a:solidFill>
                <a:schemeClr val="accent2"/>
              </a:solidFill>
              <a:latin typeface="楷体" panose="02010609060101010101" charset="-122"/>
              <a:ea typeface="楷体" panose="02010609060101010101" charset="-122"/>
              <a:sym typeface="Arial" panose="020B0604020202020204" pitchFamily="34" charset="0"/>
            </a:endParaRPr>
          </a:p>
        </p:txBody>
      </p:sp>
      <p:sp>
        <p:nvSpPr>
          <p:cNvPr id="6" name="文本框 5"/>
          <p:cNvSpPr txBox="1"/>
          <p:nvPr/>
        </p:nvSpPr>
        <p:spPr>
          <a:xfrm>
            <a:off x="236220" y="1241425"/>
            <a:ext cx="11707495" cy="2833370"/>
          </a:xfrm>
          <a:prstGeom prst="rect">
            <a:avLst/>
          </a:prstGeom>
          <a:noFill/>
          <a:ln w="9525">
            <a:noFill/>
          </a:ln>
        </p:spPr>
        <p:txBody>
          <a:bodyPr wrap="square" anchor="t" anchorCtr="0"/>
          <a:p>
            <a:pPr>
              <a:lnSpc>
                <a:spcPct val="120000"/>
              </a:lnSpc>
            </a:pPr>
            <a:r>
              <a:rPr lang="zh-CN" altLang="en-US" sz="2400" b="1">
                <a:solidFill>
                  <a:schemeClr val="accent2"/>
                </a:solidFill>
                <a:latin typeface="楷体" panose="02010609060101010101" charset="-122"/>
                <a:ea typeface="楷体" panose="02010609060101010101" charset="-122"/>
                <a:cs typeface="楷体" panose="02010609060101010101" charset="-122"/>
              </a:rPr>
              <a:t>①第一阶段</a:t>
            </a:r>
            <a:r>
              <a:rPr lang="zh-CN" altLang="en-US" sz="2400" b="1">
                <a:solidFill>
                  <a:schemeClr val="accent2"/>
                </a:solidFill>
                <a:latin typeface="楷体" panose="02010609060101010101" charset="-122"/>
                <a:ea typeface="楷体" panose="02010609060101010101" charset="-122"/>
                <a:cs typeface="楷体" panose="02010609060101010101" charset="-122"/>
                <a:sym typeface="宋体" panose="02010600030101010101" pitchFamily="2" charset="-122"/>
              </a:rPr>
              <a:t>(1978-1984)</a:t>
            </a:r>
            <a:r>
              <a:rPr lang="zh-CN" altLang="en-US" sz="2400" b="1">
                <a:solidFill>
                  <a:schemeClr val="accent2"/>
                </a:solidFill>
                <a:latin typeface="楷体" panose="02010609060101010101" charset="-122"/>
                <a:ea typeface="楷体" panose="02010609060101010101" charset="-122"/>
                <a:cs typeface="楷体" panose="02010609060101010101" charset="-122"/>
              </a:rPr>
              <a:t>：家庭联产承包责任制，核心是</a:t>
            </a:r>
            <a:r>
              <a:rPr lang="en-US" altLang="zh-CN" sz="2400" b="1">
                <a:solidFill>
                  <a:schemeClr val="accent2"/>
                </a:solidFill>
                <a:latin typeface="楷体" panose="02010609060101010101" charset="-122"/>
                <a:ea typeface="楷体" panose="02010609060101010101" charset="-122"/>
                <a:cs typeface="楷体" panose="02010609060101010101" charset="-122"/>
              </a:rPr>
              <a:t>“</a:t>
            </a:r>
            <a:r>
              <a:rPr lang="zh-CN" altLang="en-US" sz="2400" b="1">
                <a:solidFill>
                  <a:schemeClr val="accent2"/>
                </a:solidFill>
                <a:latin typeface="楷体" panose="02010609060101010101" charset="-122"/>
                <a:ea typeface="楷体" panose="02010609060101010101" charset="-122"/>
                <a:cs typeface="楷体" panose="02010609060101010101" charset="-122"/>
              </a:rPr>
              <a:t>分田单干”；</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pPr>
              <a:lnSpc>
                <a:spcPct val="120000"/>
              </a:lnSpc>
            </a:pP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pPr>
              <a:lnSpc>
                <a:spcPct val="120000"/>
              </a:lnSpc>
            </a:pP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pPr>
              <a:lnSpc>
                <a:spcPct val="120000"/>
              </a:lnSpc>
            </a:pP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pPr>
              <a:lnSpc>
                <a:spcPct val="120000"/>
              </a:lnSpc>
            </a:pP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pPr>
              <a:lnSpc>
                <a:spcPct val="120000"/>
              </a:lnSpc>
            </a:pP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pPr>
              <a:lnSpc>
                <a:spcPct val="120000"/>
              </a:lnSpc>
            </a:pPr>
            <a:endParaRPr lang="zh-CN" altLang="en-US" sz="2400" b="1">
              <a:solidFill>
                <a:schemeClr val="accent2"/>
              </a:solidFill>
              <a:latin typeface="楷体" panose="02010609060101010101" charset="-122"/>
              <a:ea typeface="楷体" panose="02010609060101010101" charset="-122"/>
              <a:cs typeface="楷体" panose="02010609060101010101" charset="-122"/>
            </a:endParaRPr>
          </a:p>
          <a:p>
            <a:pPr>
              <a:lnSpc>
                <a:spcPct val="120000"/>
              </a:lnSpc>
            </a:pPr>
            <a:r>
              <a:rPr lang="zh-CN" altLang="en-US" sz="2400" b="1">
                <a:solidFill>
                  <a:schemeClr val="accent2"/>
                </a:solidFill>
                <a:latin typeface="楷体" panose="02010609060101010101" charset="-122"/>
                <a:ea typeface="楷体" panose="02010609060101010101" charset="-122"/>
                <a:cs typeface="楷体" panose="02010609060101010101" charset="-122"/>
                <a:sym typeface="宋体" panose="02010600030101010101" pitchFamily="2" charset="-122"/>
              </a:rPr>
              <a:t>②第二阶段(198</a:t>
            </a:r>
            <a:r>
              <a:rPr lang="en-US" altLang="zh-CN" sz="2400" b="1">
                <a:solidFill>
                  <a:schemeClr val="accent2"/>
                </a:solidFill>
                <a:latin typeface="楷体" panose="02010609060101010101" charset="-122"/>
                <a:ea typeface="楷体" panose="02010609060101010101" charset="-122"/>
                <a:cs typeface="楷体" panose="02010609060101010101" charset="-122"/>
                <a:sym typeface="宋体" panose="02010600030101010101" pitchFamily="2" charset="-122"/>
              </a:rPr>
              <a:t>4</a:t>
            </a:r>
            <a:r>
              <a:rPr lang="zh-CN" altLang="en-US" sz="2400" b="1">
                <a:solidFill>
                  <a:schemeClr val="accent2"/>
                </a:solidFill>
                <a:latin typeface="楷体" panose="02010609060101010101" charset="-122"/>
                <a:ea typeface="楷体" panose="02010609060101010101" charset="-122"/>
                <a:cs typeface="楷体" panose="02010609060101010101" charset="-122"/>
                <a:sym typeface="宋体" panose="02010600030101010101" pitchFamily="2" charset="-122"/>
              </a:rPr>
              <a:t>-1992)：发展乡镇企业，核心是准许农民“离土不离乡”，本质是把部分农民从土地上解放出来；</a:t>
            </a:r>
            <a:endParaRPr lang="zh-CN" altLang="en-US" sz="2400" b="1">
              <a:solidFill>
                <a:schemeClr val="accent2"/>
              </a:solidFill>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20000"/>
              </a:lnSpc>
            </a:pPr>
            <a:r>
              <a:rPr lang="zh-CN" altLang="en-US" sz="2400" b="1">
                <a:solidFill>
                  <a:schemeClr val="accent2"/>
                </a:solidFill>
                <a:latin typeface="楷体" panose="02010609060101010101" charset="-122"/>
                <a:ea typeface="楷体" panose="02010609060101010101" charset="-122"/>
                <a:cs typeface="楷体" panose="02010609060101010101" charset="-122"/>
                <a:sym typeface="宋体" panose="02010600030101010101" pitchFamily="2" charset="-122"/>
              </a:rPr>
              <a:t>③第三阶段(1993-2005)：核心内容是准许农民“离土又离乡”，本质是把农民从乡村解放出来允许农民在广阔的空间和领域创业发展；</a:t>
            </a:r>
            <a:endParaRPr lang="zh-CN" altLang="en-US" sz="2400" b="1">
              <a:solidFill>
                <a:schemeClr val="accent2"/>
              </a:solidFill>
              <a:latin typeface="楷体" panose="02010609060101010101" charset="-122"/>
              <a:ea typeface="楷体" panose="02010609060101010101" charset="-122"/>
              <a:cs typeface="楷体" panose="02010609060101010101" charset="-122"/>
              <a:sym typeface="宋体" panose="02010600030101010101" pitchFamily="2" charset="-122"/>
            </a:endParaRPr>
          </a:p>
          <a:p>
            <a:pPr>
              <a:lnSpc>
                <a:spcPct val="120000"/>
              </a:lnSpc>
            </a:pPr>
            <a:r>
              <a:rPr lang="zh-CN" altLang="en-US" sz="2400" b="1">
                <a:solidFill>
                  <a:schemeClr val="accent2"/>
                </a:solidFill>
                <a:latin typeface="楷体" panose="02010609060101010101" charset="-122"/>
                <a:ea typeface="楷体" panose="02010609060101010101" charset="-122"/>
                <a:cs typeface="楷体" panose="02010609060101010101" charset="-122"/>
                <a:sym typeface="宋体" panose="02010600030101010101" pitchFamily="2" charset="-122"/>
              </a:rPr>
              <a:t>④第四阶段(2006-        )：建设社会主义新农村，乡村振兴</a:t>
            </a:r>
            <a:r>
              <a:rPr lang="zh-CN" altLang="en-US" sz="2400">
                <a:latin typeface="楷体" panose="02010609060101010101" charset="-122"/>
                <a:ea typeface="楷体" panose="02010609060101010101" charset="-122"/>
                <a:cs typeface="楷体" panose="02010609060101010101" charset="-122"/>
                <a:sym typeface="宋体" panose="02010600030101010101" pitchFamily="2" charset="-122"/>
              </a:rPr>
              <a:t>。</a:t>
            </a:r>
            <a:endParaRPr lang="zh-CN" altLang="en-US" sz="2400">
              <a:latin typeface="楷体" panose="02010609060101010101" charset="-122"/>
              <a:ea typeface="楷体" panose="02010609060101010101" charset="-122"/>
              <a:cs typeface="楷体" panose="02010609060101010101" charset="-122"/>
              <a:sym typeface="宋体" panose="02010600030101010101" pitchFamily="2" charset="-122"/>
            </a:endParaRPr>
          </a:p>
        </p:txBody>
      </p:sp>
      <p:pic>
        <p:nvPicPr>
          <p:cNvPr id="62467" name="图片 -2147482612" descr="2022YLXTS-101.TIF"/>
          <p:cNvPicPr>
            <a:picLocks noChangeAspect="1"/>
          </p:cNvPicPr>
          <p:nvPr/>
        </p:nvPicPr>
        <p:blipFill>
          <a:blip r:embed="rId1" r:link="rId2"/>
          <a:stretch>
            <a:fillRect/>
          </a:stretch>
        </p:blipFill>
        <p:spPr>
          <a:xfrm>
            <a:off x="1273810" y="1811655"/>
            <a:ext cx="8643938" cy="2433638"/>
          </a:xfrm>
          <a:prstGeom prst="rect">
            <a:avLst/>
          </a:prstGeom>
          <a:noFill/>
          <a:ln w="9525">
            <a:noFill/>
          </a:ln>
        </p:spPr>
      </p:pic>
      <p:sp>
        <p:nvSpPr>
          <p:cNvPr id="27" name="文本框 26"/>
          <p:cNvSpPr txBox="1"/>
          <p:nvPr>
            <p:custDataLst>
              <p:tags r:id="rId3"/>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2467"/>
                                        </p:tgtEl>
                                        <p:attrNameLst>
                                          <p:attrName>style.visibility</p:attrName>
                                        </p:attrNameLst>
                                      </p:cBhvr>
                                      <p:to>
                                        <p:strVal val="visible"/>
                                      </p:to>
                                    </p:set>
                                    <p:anim calcmode="lin" valueType="num">
                                      <p:cBhvr additive="base">
                                        <p:cTn id="35" dur="500" fill="hold"/>
                                        <p:tgtEl>
                                          <p:spTgt spid="62467"/>
                                        </p:tgtEl>
                                        <p:attrNameLst>
                                          <p:attrName>ppt_x</p:attrName>
                                        </p:attrNameLst>
                                      </p:cBhvr>
                                      <p:tavLst>
                                        <p:tav tm="0">
                                          <p:val>
                                            <p:strVal val="#ppt_x"/>
                                          </p:val>
                                        </p:tav>
                                        <p:tav tm="100000">
                                          <p:val>
                                            <p:strVal val="#ppt_x"/>
                                          </p:val>
                                        </p:tav>
                                      </p:tavLst>
                                    </p:anim>
                                    <p:anim calcmode="lin" valueType="num">
                                      <p:cBhvr additive="base">
                                        <p:cTn id="36" dur="500" fill="hold"/>
                                        <p:tgtEl>
                                          <p:spTgt spid="6246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custDataLst>
              <p:tags r:id="rId1"/>
            </p:custDataLst>
          </p:nvPr>
        </p:nvGraphicFramePr>
        <p:xfrm>
          <a:off x="114935" y="692150"/>
          <a:ext cx="8084820" cy="6047740"/>
        </p:xfrm>
        <a:graphic>
          <a:graphicData uri="http://schemas.openxmlformats.org/drawingml/2006/table">
            <a:tbl>
              <a:tblPr firstRow="1" bandRow="1">
                <a:tableStyleId>{5940675A-B579-460E-94D1-54222C63F5DA}</a:tableStyleId>
              </a:tblPr>
              <a:tblGrid>
                <a:gridCol w="1691640"/>
                <a:gridCol w="1689735"/>
                <a:gridCol w="4703445"/>
              </a:tblGrid>
              <a:tr h="393700">
                <a:tc>
                  <a:txBody>
                    <a:bodyPr wrap="square"/>
                    <a:lstStyle/>
                    <a:p>
                      <a:pPr indent="0" algn="ctr">
                        <a:buNone/>
                      </a:pPr>
                      <a:r>
                        <a:rPr lang="en-US" sz="2400" b="1">
                          <a:solidFill>
                            <a:schemeClr val="tx1"/>
                          </a:solidFill>
                          <a:latin typeface="楷体" panose="02010609060101010101" charset="-122"/>
                          <a:ea typeface="楷体" panose="02010609060101010101" charset="-122"/>
                          <a:cs typeface="黑体" panose="02010609060101010101" pitchFamily="49" charset="-122"/>
                        </a:rPr>
                        <a:t>项目</a:t>
                      </a:r>
                      <a:endParaRPr lang="en-US" altLang="en-US" sz="2400" b="1">
                        <a:solidFill>
                          <a:schemeClr val="tx1"/>
                        </a:solidFill>
                        <a:latin typeface="楷体" panose="02010609060101010101" charset="-122"/>
                        <a:ea typeface="楷体" panose="02010609060101010101" charset="-122"/>
                        <a:cs typeface="黑体" panose="02010609060101010101" pitchFamily="49"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buNone/>
                      </a:pPr>
                      <a:r>
                        <a:rPr lang="en-US" sz="2400" b="1">
                          <a:solidFill>
                            <a:schemeClr val="tx1"/>
                          </a:solidFill>
                          <a:latin typeface="楷体" panose="02010609060101010101" charset="-122"/>
                          <a:ea typeface="楷体" panose="02010609060101010101" charset="-122"/>
                          <a:cs typeface="黑体" panose="02010609060101010101" pitchFamily="49" charset="-122"/>
                        </a:rPr>
                        <a:t>改革前</a:t>
                      </a:r>
                      <a:endParaRPr lang="en-US" altLang="en-US" sz="2400" b="1">
                        <a:solidFill>
                          <a:schemeClr val="tx1"/>
                        </a:solidFill>
                        <a:latin typeface="楷体" panose="02010609060101010101" charset="-122"/>
                        <a:ea typeface="楷体" panose="02010609060101010101" charset="-122"/>
                        <a:cs typeface="黑体" panose="02010609060101010101" pitchFamily="49" charset="-122"/>
                      </a:endParaRPr>
                    </a:p>
                  </a:txBody>
                  <a:tcPr marL="51426" marR="51426"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buNone/>
                      </a:pPr>
                      <a:r>
                        <a:rPr lang="zh-CN" altLang="en-US" sz="2400" b="1">
                          <a:solidFill>
                            <a:schemeClr val="tx1"/>
                          </a:solidFill>
                          <a:latin typeface="楷体" panose="02010609060101010101" charset="-122"/>
                          <a:ea typeface="楷体" panose="02010609060101010101" charset="-122"/>
                          <a:cs typeface="黑体" panose="02010609060101010101" pitchFamily="49" charset="-122"/>
                        </a:rPr>
                        <a:t>改革后</a:t>
                      </a:r>
                      <a:endParaRPr lang="zh-CN" altLang="en-US" sz="2400" b="1">
                        <a:solidFill>
                          <a:schemeClr val="tx1"/>
                        </a:solidFill>
                        <a:latin typeface="楷体" panose="02010609060101010101" charset="-122"/>
                        <a:ea typeface="楷体" panose="02010609060101010101" charset="-122"/>
                        <a:cs typeface="黑体" panose="02010609060101010101" pitchFamily="49" charset="-122"/>
                      </a:endParaRPr>
                    </a:p>
                  </a:txBody>
                  <a:tcPr marL="51426" marR="51426"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r>
              <a:tr h="1195705">
                <a:tc>
                  <a:txBody>
                    <a:bodyPr wrap="square"/>
                    <a:lstStyle/>
                    <a:p>
                      <a:pPr indent="0" algn="l">
                        <a:lnSpc>
                          <a:spcPct val="12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经营方式和分配方式</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l">
                        <a:lnSpc>
                          <a:spcPct val="11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人民公社</a:t>
                      </a:r>
                      <a:r>
                        <a:rPr lang="zh-CN" altLang="en-US" sz="2400" b="1">
                          <a:solidFill>
                            <a:schemeClr val="tx1"/>
                          </a:solidFill>
                          <a:latin typeface="楷体" panose="02010609060101010101" charset="-122"/>
                          <a:ea typeface="楷体" panose="02010609060101010101" charset="-122"/>
                          <a:cs typeface="宋体" panose="02010600030101010101" pitchFamily="2" charset="-122"/>
                        </a:rPr>
                        <a:t>集体生产，统一分配</a:t>
                      </a:r>
                      <a:endParaRPr lang="zh-CN"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lnSpc>
                          <a:spcPct val="110000"/>
                        </a:lnSpc>
                        <a:buNone/>
                      </a:pPr>
                      <a:endParaRPr lang="zh-CN"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67410">
                <a:tc>
                  <a:txBody>
                    <a:bodyPr wrap="square"/>
                    <a:lstStyle/>
                    <a:p>
                      <a:pPr indent="0" algn="ctr">
                        <a:lnSpc>
                          <a:spcPct val="120000"/>
                        </a:lnSpc>
                        <a:buNone/>
                      </a:pPr>
                      <a:r>
                        <a:rPr lang="en-US" sz="2400" b="1">
                          <a:solidFill>
                            <a:schemeClr val="tx1"/>
                          </a:solidFill>
                          <a:latin typeface="楷体" panose="02010609060101010101" charset="-122"/>
                          <a:ea typeface="楷体" panose="02010609060101010101" charset="-122"/>
                          <a:cs typeface="楷体" panose="02010609060101010101" charset="-122"/>
                        </a:rPr>
                        <a:t>管理方式 </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人民公社</a:t>
                      </a:r>
                      <a:endParaRPr lang="en-US" sz="2400" b="1">
                        <a:solidFill>
                          <a:schemeClr val="tx1"/>
                        </a:solidFill>
                        <a:latin typeface="楷体" panose="02010609060101010101" charset="-122"/>
                        <a:ea typeface="楷体" panose="02010609060101010101" charset="-122"/>
                        <a:cs typeface="宋体" panose="02010600030101010101" pitchFamily="2" charset="-122"/>
                      </a:endParaRPr>
                    </a:p>
                    <a:p>
                      <a:pPr indent="0" algn="ctr">
                        <a:lnSpc>
                          <a:spcPct val="11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生产大队</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lnSpc>
                          <a:spcPct val="110000"/>
                        </a:lnSpc>
                        <a:buNone/>
                      </a:pP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60170">
                <a:tc>
                  <a:txBody>
                    <a:bodyPr wrap="square"/>
                    <a:lstStyle/>
                    <a:p>
                      <a:pPr indent="0" algn="ctr">
                        <a:lnSpc>
                          <a:spcPct val="12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流通体制</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统购统销</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lnSpc>
                          <a:spcPct val="110000"/>
                        </a:lnSpc>
                        <a:buNone/>
                      </a:pP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5345">
                <a:tc>
                  <a:txBody>
                    <a:bodyPr wrap="square"/>
                    <a:lstStyle/>
                    <a:p>
                      <a:pPr indent="0" algn="ctr">
                        <a:lnSpc>
                          <a:spcPct val="12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产业结构</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农业</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lnSpc>
                          <a:spcPct val="110000"/>
                        </a:lnSpc>
                        <a:buNone/>
                      </a:pP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91540">
                <a:tc rowSpan="2">
                  <a:txBody>
                    <a:bodyPr wrap="square"/>
                    <a:lstStyle/>
                    <a:p>
                      <a:pPr indent="0" algn="ctr">
                        <a:lnSpc>
                          <a:spcPct val="12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建设社会主义新农村</a:t>
                      </a:r>
                      <a:endParaRPr 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1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lnSpc>
                          <a:spcPct val="110000"/>
                        </a:lnSpc>
                        <a:buNone/>
                      </a:pP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3710">
                <a:tc vMerge="1">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lnSpc>
                          <a:spcPct val="120000"/>
                        </a:lnSpc>
                        <a:buNone/>
                      </a:pPr>
                      <a:r>
                        <a:rPr lang="en-US" sz="2400" b="1">
                          <a:solidFill>
                            <a:schemeClr val="tx1"/>
                          </a:solidFill>
                          <a:latin typeface="楷体" panose="02010609060101010101" charset="-122"/>
                          <a:ea typeface="楷体" panose="02010609060101010101" charset="-122"/>
                          <a:cs typeface="宋体" panose="02010600030101010101" pitchFamily="2" charset="-122"/>
                        </a:rPr>
                        <a:t>——</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20000"/>
                        <a:lumOff val="80000"/>
                      </a:schemeClr>
                    </a:solidFill>
                  </a:tcPr>
                </a:tc>
                <a:tc>
                  <a:txBody>
                    <a:bodyPr wrap="square"/>
                    <a:lstStyle/>
                    <a:p>
                      <a:pPr indent="0" algn="ctr">
                        <a:lnSpc>
                          <a:spcPct val="110000"/>
                        </a:lnSpc>
                        <a:buNone/>
                      </a:pP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custDataLst>
              <p:tags r:id="rId2"/>
            </p:custDataLst>
          </p:nvPr>
        </p:nvSpPr>
        <p:spPr>
          <a:xfrm>
            <a:off x="3549015" y="1358900"/>
            <a:ext cx="4650740" cy="829945"/>
          </a:xfrm>
          <a:prstGeom prst="rect">
            <a:avLst/>
          </a:prstGeom>
          <a:noFill/>
        </p:spPr>
        <p:txBody>
          <a:bodyPr wrap="square" rtlCol="0" anchor="t">
            <a:spAutoFit/>
          </a:bodyPr>
          <a:lstStyle/>
          <a:p>
            <a:r>
              <a:rPr lang="zh-CN" sz="2400" b="1" noProof="1">
                <a:solidFill>
                  <a:schemeClr val="tx1"/>
                </a:solidFill>
                <a:latin typeface="楷体" panose="02010609060101010101" charset="-122"/>
                <a:ea typeface="楷体" panose="02010609060101010101" charset="-122"/>
                <a:cs typeface="楷体" panose="02010609060101010101" charset="-122"/>
              </a:rPr>
              <a:t>1982年全面实行</a:t>
            </a:r>
            <a:r>
              <a:rPr lang="zh-CN" altLang="en-US" sz="2400" b="1" noProof="1">
                <a:solidFill>
                  <a:schemeClr val="tx1"/>
                </a:solidFill>
                <a:latin typeface="楷体" panose="02010609060101010101" charset="-122"/>
                <a:ea typeface="楷体" panose="02010609060101010101" charset="-122"/>
                <a:cs typeface="楷体" panose="02010609060101010101" charset="-122"/>
              </a:rPr>
              <a:t>，家庭联产承包责任制，分户经营，自负盈亏</a:t>
            </a:r>
            <a:endParaRPr lang="zh-CN" altLang="en-US" sz="2400" b="1" noProof="1">
              <a:solidFill>
                <a:schemeClr val="tx1"/>
              </a:solidFill>
              <a:latin typeface="楷体" panose="02010609060101010101" charset="-122"/>
              <a:ea typeface="楷体" panose="02010609060101010101" charset="-122"/>
              <a:cs typeface="楷体" panose="02010609060101010101" charset="-122"/>
            </a:endParaRPr>
          </a:p>
        </p:txBody>
      </p:sp>
      <p:sp>
        <p:nvSpPr>
          <p:cNvPr id="6" name="文本框 5"/>
          <p:cNvSpPr txBox="1"/>
          <p:nvPr>
            <p:custDataLst>
              <p:tags r:id="rId3"/>
            </p:custDataLst>
          </p:nvPr>
        </p:nvSpPr>
        <p:spPr>
          <a:xfrm>
            <a:off x="3549015" y="2381250"/>
            <a:ext cx="4650740" cy="749300"/>
          </a:xfrm>
          <a:prstGeom prst="rect">
            <a:avLst/>
          </a:prstGeom>
          <a:noFill/>
        </p:spPr>
        <p:txBody>
          <a:bodyPr wrap="square" rtlCol="0" anchor="t">
            <a:noAutofit/>
          </a:bodyPr>
          <a:lstStyle/>
          <a:p>
            <a:r>
              <a:rPr lang="zh-CN" sz="2400" b="1" noProof="1">
                <a:solidFill>
                  <a:schemeClr val="tx1"/>
                </a:solidFill>
                <a:latin typeface="楷体" panose="02010609060101010101" charset="-122"/>
                <a:ea typeface="楷体" panose="02010609060101010101" charset="-122"/>
                <a:cs typeface="楷体" panose="02010609060101010101" charset="-122"/>
              </a:rPr>
              <a:t>1983年</a:t>
            </a:r>
            <a:r>
              <a:rPr lang="zh-CN" altLang="en-US" sz="2400" b="1" noProof="1">
                <a:solidFill>
                  <a:schemeClr val="tx1"/>
                </a:solidFill>
                <a:latin typeface="楷体" panose="02010609060101010101" charset="-122"/>
                <a:ea typeface="楷体" panose="02010609060101010101" charset="-122"/>
                <a:cs typeface="楷体" panose="02010609060101010101" charset="-122"/>
              </a:rPr>
              <a:t>，建立乡、镇政府、村民委员会</a:t>
            </a:r>
            <a:endParaRPr lang="zh-CN" altLang="en-US" sz="2400" b="1" noProof="1">
              <a:solidFill>
                <a:schemeClr val="tx1"/>
              </a:solidFill>
              <a:latin typeface="楷体" panose="02010609060101010101" charset="-122"/>
              <a:ea typeface="楷体" panose="02010609060101010101" charset="-122"/>
              <a:cs typeface="楷体" panose="02010609060101010101" charset="-122"/>
            </a:endParaRPr>
          </a:p>
        </p:txBody>
      </p:sp>
      <p:sp>
        <p:nvSpPr>
          <p:cNvPr id="7" name="文本框 6"/>
          <p:cNvSpPr txBox="1"/>
          <p:nvPr>
            <p:custDataLst>
              <p:tags r:id="rId4"/>
            </p:custDataLst>
          </p:nvPr>
        </p:nvSpPr>
        <p:spPr>
          <a:xfrm>
            <a:off x="3549015" y="3245485"/>
            <a:ext cx="4478020" cy="1085215"/>
          </a:xfrm>
          <a:prstGeom prst="rect">
            <a:avLst/>
          </a:prstGeom>
          <a:noFill/>
        </p:spPr>
        <p:txBody>
          <a:bodyPr wrap="square" rtlCol="0" anchor="t">
            <a:noAutofit/>
          </a:bodyPr>
          <a:lstStyle/>
          <a:p>
            <a:r>
              <a:rPr lang="zh-CN" sz="2400" b="1" noProof="1">
                <a:solidFill>
                  <a:schemeClr val="tx1"/>
                </a:solidFill>
                <a:latin typeface="楷体" panose="02010609060101010101" charset="-122"/>
                <a:ea typeface="楷体" panose="02010609060101010101" charset="-122"/>
                <a:cs typeface="楷体" panose="02010609060101010101" charset="-122"/>
              </a:rPr>
              <a:t>198</a:t>
            </a:r>
            <a:r>
              <a:rPr lang="en-US" altLang="zh-CN" sz="2400" b="1" noProof="1">
                <a:solidFill>
                  <a:schemeClr val="tx1"/>
                </a:solidFill>
                <a:latin typeface="楷体" panose="02010609060101010101" charset="-122"/>
                <a:ea typeface="楷体" panose="02010609060101010101" charset="-122"/>
                <a:cs typeface="楷体" panose="02010609060101010101" charset="-122"/>
              </a:rPr>
              <a:t>4</a:t>
            </a:r>
            <a:r>
              <a:rPr lang="zh-CN" sz="2400" b="1" noProof="1">
                <a:solidFill>
                  <a:schemeClr val="tx1"/>
                </a:solidFill>
                <a:latin typeface="楷体" panose="02010609060101010101" charset="-122"/>
                <a:ea typeface="楷体" panose="02010609060101010101" charset="-122"/>
                <a:cs typeface="楷体" panose="02010609060101010101" charset="-122"/>
              </a:rPr>
              <a:t>年</a:t>
            </a:r>
            <a:r>
              <a:rPr lang="zh-CN" altLang="en-US" sz="2400" b="1" noProof="1">
                <a:solidFill>
                  <a:schemeClr val="tx1"/>
                </a:solidFill>
                <a:latin typeface="楷体" panose="02010609060101010101" charset="-122"/>
                <a:ea typeface="楷体" panose="02010609060101010101" charset="-122"/>
                <a:cs typeface="楷体" panose="02010609060101010101" charset="-122"/>
              </a:rPr>
              <a:t>以来，国家减少农产品统购统销的范围和数量，逐步开放农村市场</a:t>
            </a:r>
            <a:endParaRPr lang="zh-CN" altLang="en-US" sz="2400" b="1" noProof="1">
              <a:solidFill>
                <a:schemeClr val="tx1"/>
              </a:solidFill>
              <a:latin typeface="楷体" panose="02010609060101010101" charset="-122"/>
              <a:ea typeface="楷体" panose="02010609060101010101" charset="-122"/>
              <a:cs typeface="楷体" panose="02010609060101010101" charset="-122"/>
            </a:endParaRPr>
          </a:p>
        </p:txBody>
      </p:sp>
      <p:sp>
        <p:nvSpPr>
          <p:cNvPr id="8" name="文本框 7"/>
          <p:cNvSpPr txBox="1"/>
          <p:nvPr>
            <p:custDataLst>
              <p:tags r:id="rId5"/>
            </p:custDataLst>
          </p:nvPr>
        </p:nvSpPr>
        <p:spPr>
          <a:xfrm>
            <a:off x="3549015" y="4550410"/>
            <a:ext cx="4662805" cy="848360"/>
          </a:xfrm>
          <a:prstGeom prst="rect">
            <a:avLst/>
          </a:prstGeom>
          <a:noFill/>
        </p:spPr>
        <p:txBody>
          <a:bodyPr wrap="square" rtlCol="0" anchor="t">
            <a:noAutofit/>
          </a:bodyPr>
          <a:lstStyle/>
          <a:p>
            <a:r>
              <a:rPr lang="zh-CN" altLang="en-US" sz="2400" b="1" noProof="1">
                <a:solidFill>
                  <a:schemeClr val="tx1"/>
                </a:solidFill>
                <a:latin typeface="楷体" panose="02010609060101010101" charset="-122"/>
                <a:ea typeface="楷体" panose="02010609060101010101" charset="-122"/>
                <a:cs typeface="楷体" panose="02010609060101010101" charset="-122"/>
              </a:rPr>
              <a:t>积极发展多种经营，</a:t>
            </a:r>
            <a:r>
              <a:rPr lang="zh-CN" sz="2400" b="1" noProof="1">
                <a:solidFill>
                  <a:schemeClr val="tx1"/>
                </a:solidFill>
                <a:latin typeface="楷体" panose="02010609060101010101" charset="-122"/>
                <a:ea typeface="楷体" panose="02010609060101010101" charset="-122"/>
                <a:cs typeface="楷体" panose="02010609060101010101" charset="-122"/>
              </a:rPr>
              <a:t>1984年</a:t>
            </a:r>
            <a:r>
              <a:rPr lang="zh-CN" altLang="en-US" sz="2400" b="1" noProof="1">
                <a:solidFill>
                  <a:schemeClr val="tx1"/>
                </a:solidFill>
                <a:latin typeface="楷体" panose="02010609060101010101" charset="-122"/>
                <a:ea typeface="楷体" panose="02010609060101010101" charset="-122"/>
                <a:cs typeface="楷体" panose="02010609060101010101" charset="-122"/>
              </a:rPr>
              <a:t>大力发展乡镇企业</a:t>
            </a:r>
            <a:endParaRPr lang="zh-CN" altLang="en-US" sz="2400" b="1" noProof="1">
              <a:solidFill>
                <a:schemeClr val="tx1"/>
              </a:solidFill>
              <a:latin typeface="楷体" panose="02010609060101010101" charset="-122"/>
              <a:ea typeface="楷体" panose="02010609060101010101" charset="-122"/>
              <a:cs typeface="楷体" panose="02010609060101010101" charset="-122"/>
            </a:endParaRPr>
          </a:p>
        </p:txBody>
      </p:sp>
      <p:sp>
        <p:nvSpPr>
          <p:cNvPr id="9" name="文本框 8"/>
          <p:cNvSpPr txBox="1"/>
          <p:nvPr>
            <p:custDataLst>
              <p:tags r:id="rId6"/>
            </p:custDataLst>
          </p:nvPr>
        </p:nvSpPr>
        <p:spPr>
          <a:xfrm>
            <a:off x="3648075" y="5495925"/>
            <a:ext cx="3716015" cy="748665"/>
          </a:xfrm>
          <a:prstGeom prst="rect">
            <a:avLst/>
          </a:prstGeom>
          <a:noFill/>
        </p:spPr>
        <p:txBody>
          <a:bodyPr wrap="square" rtlCol="0" anchor="t">
            <a:noAutofit/>
          </a:bodyPr>
          <a:lstStyle/>
          <a:p>
            <a:r>
              <a:rPr lang="zh-CN" sz="2400" b="1" noProof="1">
                <a:solidFill>
                  <a:schemeClr val="tx1"/>
                </a:solidFill>
                <a:latin typeface="楷体" panose="02010609060101010101" charset="-122"/>
                <a:ea typeface="楷体" panose="02010609060101010101" charset="-122"/>
                <a:cs typeface="楷体" panose="02010609060101010101" charset="-122"/>
              </a:rPr>
              <a:t>2006年</a:t>
            </a:r>
            <a:r>
              <a:rPr lang="zh-CN" altLang="en-US" sz="2400" b="1" noProof="1">
                <a:solidFill>
                  <a:schemeClr val="tx1"/>
                </a:solidFill>
                <a:latin typeface="楷体" panose="02010609060101010101" charset="-122"/>
                <a:ea typeface="楷体" panose="02010609060101010101" charset="-122"/>
                <a:cs typeface="楷体" panose="02010609060101010101" charset="-122"/>
              </a:rPr>
              <a:t>取消农业税；</a:t>
            </a:r>
            <a:endParaRPr lang="zh-CN" altLang="en-US" sz="2400" b="1" noProof="1">
              <a:solidFill>
                <a:schemeClr val="tx1"/>
              </a:solidFill>
              <a:latin typeface="楷体" panose="02010609060101010101" charset="-122"/>
              <a:ea typeface="楷体" panose="02010609060101010101" charset="-122"/>
              <a:cs typeface="楷体" panose="02010609060101010101" charset="-122"/>
            </a:endParaRPr>
          </a:p>
          <a:p>
            <a:r>
              <a:rPr lang="zh-CN" sz="2400" b="1" noProof="1">
                <a:solidFill>
                  <a:schemeClr val="tx1"/>
                </a:solidFill>
                <a:latin typeface="楷体" panose="02010609060101010101" charset="-122"/>
                <a:ea typeface="楷体" panose="02010609060101010101" charset="-122"/>
                <a:cs typeface="楷体" panose="02010609060101010101" charset="-122"/>
              </a:rPr>
              <a:t>201</a:t>
            </a:r>
            <a:r>
              <a:rPr lang="en-US" altLang="zh-CN" sz="2400" b="1" noProof="1">
                <a:solidFill>
                  <a:schemeClr val="tx1"/>
                </a:solidFill>
                <a:latin typeface="楷体" panose="02010609060101010101" charset="-122"/>
                <a:ea typeface="楷体" panose="02010609060101010101" charset="-122"/>
                <a:cs typeface="楷体" panose="02010609060101010101" charset="-122"/>
              </a:rPr>
              <a:t>4</a:t>
            </a:r>
            <a:r>
              <a:rPr lang="zh-CN" sz="2400" b="1" noProof="1">
                <a:solidFill>
                  <a:schemeClr val="tx1"/>
                </a:solidFill>
                <a:latin typeface="楷体" panose="02010609060101010101" charset="-122"/>
                <a:ea typeface="楷体" panose="02010609060101010101" charset="-122"/>
                <a:cs typeface="楷体" panose="02010609060101010101" charset="-122"/>
              </a:rPr>
              <a:t>年</a:t>
            </a:r>
            <a:r>
              <a:rPr lang="zh-CN" altLang="en-US" sz="2400" b="1" noProof="1">
                <a:solidFill>
                  <a:schemeClr val="tx1"/>
                </a:solidFill>
                <a:latin typeface="楷体" panose="02010609060101010101" charset="-122"/>
                <a:ea typeface="楷体" panose="02010609060101010101" charset="-122"/>
                <a:cs typeface="楷体" panose="02010609060101010101" charset="-122"/>
              </a:rPr>
              <a:t>“三权分置”</a:t>
            </a:r>
            <a:endParaRPr lang="zh-CN" altLang="en-US" sz="2400" b="1" noProof="1">
              <a:solidFill>
                <a:schemeClr val="tx1"/>
              </a:solidFill>
              <a:latin typeface="楷体" panose="02010609060101010101" charset="-122"/>
              <a:ea typeface="楷体" panose="02010609060101010101" charset="-122"/>
              <a:cs typeface="楷体" panose="02010609060101010101" charset="-122"/>
            </a:endParaRPr>
          </a:p>
        </p:txBody>
      </p:sp>
      <p:sp>
        <p:nvSpPr>
          <p:cNvPr id="10" name="文本框 9"/>
          <p:cNvSpPr txBox="1"/>
          <p:nvPr>
            <p:custDataLst>
              <p:tags r:id="rId7"/>
            </p:custDataLst>
          </p:nvPr>
        </p:nvSpPr>
        <p:spPr>
          <a:xfrm>
            <a:off x="3549650" y="6341110"/>
            <a:ext cx="4476750" cy="398780"/>
          </a:xfrm>
          <a:prstGeom prst="rect">
            <a:avLst/>
          </a:prstGeom>
          <a:noFill/>
        </p:spPr>
        <p:txBody>
          <a:bodyPr wrap="square" rtlCol="0" anchor="t">
            <a:noAutofit/>
          </a:bodyPr>
          <a:lstStyle/>
          <a:p>
            <a:r>
              <a:rPr lang="zh-CN" sz="2400" b="1" noProof="1">
                <a:solidFill>
                  <a:schemeClr val="tx1"/>
                </a:solidFill>
                <a:latin typeface="楷体" panose="02010609060101010101" charset="-122"/>
                <a:ea typeface="楷体" panose="02010609060101010101" charset="-122"/>
                <a:cs typeface="楷体" panose="02010609060101010101" charset="-122"/>
              </a:rPr>
              <a:t>2017年</a:t>
            </a:r>
            <a:r>
              <a:rPr sz="2400" b="1" noProof="1">
                <a:solidFill>
                  <a:schemeClr val="tx1"/>
                </a:solidFill>
                <a:latin typeface="楷体" panose="02010609060101010101" charset="-122"/>
                <a:ea typeface="楷体" panose="02010609060101010101" charset="-122"/>
                <a:cs typeface="楷体" panose="02010609060101010101" charset="-122"/>
              </a:rPr>
              <a:t>实施</a:t>
            </a:r>
            <a:r>
              <a:rPr lang="zh-CN" altLang="en-US" sz="2400" b="1" noProof="1">
                <a:solidFill>
                  <a:schemeClr val="tx1"/>
                </a:solidFill>
                <a:latin typeface="楷体" panose="02010609060101010101" charset="-122"/>
                <a:ea typeface="楷体" panose="02010609060101010101" charset="-122"/>
                <a:cs typeface="楷体" panose="02010609060101010101" charset="-122"/>
              </a:rPr>
              <a:t>乡村振兴战略</a:t>
            </a:r>
            <a:endParaRPr lang="zh-CN" altLang="en-US" sz="2400" b="1" noProof="1">
              <a:solidFill>
                <a:schemeClr val="tx1"/>
              </a:solidFill>
              <a:latin typeface="楷体" panose="02010609060101010101" charset="-122"/>
              <a:ea typeface="楷体" panose="02010609060101010101" charset="-122"/>
              <a:cs typeface="楷体" panose="02010609060101010101" charset="-122"/>
            </a:endParaRPr>
          </a:p>
        </p:txBody>
      </p:sp>
      <p:sp>
        <p:nvSpPr>
          <p:cNvPr id="11" name="文本框 10"/>
          <p:cNvSpPr txBox="1"/>
          <p:nvPr>
            <p:custDataLst>
              <p:tags r:id="rId8"/>
            </p:custDataLst>
          </p:nvPr>
        </p:nvSpPr>
        <p:spPr>
          <a:xfrm>
            <a:off x="8266430" y="1349375"/>
            <a:ext cx="3729355" cy="460375"/>
          </a:xfrm>
          <a:prstGeom prst="rect">
            <a:avLst/>
          </a:prstGeom>
          <a:solidFill>
            <a:schemeClr val="bg1"/>
          </a:solidFill>
        </p:spPr>
        <p:txBody>
          <a:bodyPr wrap="square" rtlCol="0" anchor="t">
            <a:spAutoFit/>
          </a:bodyPr>
          <a:lstStyle/>
          <a:p>
            <a:r>
              <a:rPr lang="zh-CN" altLang="en-US" sz="2400" b="1" noProof="1">
                <a:solidFill>
                  <a:schemeClr val="tx1"/>
                </a:solidFill>
                <a:latin typeface="楷体" panose="02010609060101010101" charset="-122"/>
                <a:ea typeface="楷体" panose="02010609060101010101" charset="-122"/>
                <a:cs typeface="+mn-cs"/>
              </a:rPr>
              <a:t>调动了农民的生产积极性</a:t>
            </a:r>
            <a:endParaRPr lang="zh-CN" altLang="en-US" sz="2400" b="1" noProof="1">
              <a:solidFill>
                <a:schemeClr val="tx1"/>
              </a:solidFill>
              <a:latin typeface="楷体" panose="02010609060101010101" charset="-122"/>
              <a:ea typeface="楷体" panose="02010609060101010101" charset="-122"/>
              <a:cs typeface="+mn-cs"/>
            </a:endParaRPr>
          </a:p>
        </p:txBody>
      </p:sp>
      <p:sp>
        <p:nvSpPr>
          <p:cNvPr id="12" name="文本框 11"/>
          <p:cNvSpPr txBox="1"/>
          <p:nvPr>
            <p:custDataLst>
              <p:tags r:id="rId9"/>
            </p:custDataLst>
          </p:nvPr>
        </p:nvSpPr>
        <p:spPr>
          <a:xfrm>
            <a:off x="8256905" y="2381250"/>
            <a:ext cx="3738245" cy="460375"/>
          </a:xfrm>
          <a:prstGeom prst="rect">
            <a:avLst/>
          </a:prstGeom>
          <a:solidFill>
            <a:schemeClr val="bg1"/>
          </a:solidFill>
        </p:spPr>
        <p:txBody>
          <a:bodyPr wrap="square" rtlCol="0" anchor="t">
            <a:spAutoFit/>
          </a:bodyPr>
          <a:lstStyle/>
          <a:p>
            <a:r>
              <a:rPr lang="zh-CN" altLang="en-US" sz="2400" b="1" noProof="1">
                <a:solidFill>
                  <a:schemeClr val="tx1"/>
                </a:solidFill>
                <a:latin typeface="楷体" panose="02010609060101010101" charset="-122"/>
                <a:ea typeface="楷体" panose="02010609060101010101" charset="-122"/>
                <a:cs typeface="+mn-cs"/>
              </a:rPr>
              <a:t>完善了农村基层治理体系</a:t>
            </a:r>
            <a:endParaRPr lang="zh-CN" altLang="en-US" sz="2400" b="1" noProof="1">
              <a:solidFill>
                <a:schemeClr val="tx1"/>
              </a:solidFill>
              <a:latin typeface="楷体" panose="02010609060101010101" charset="-122"/>
              <a:ea typeface="楷体" panose="02010609060101010101" charset="-122"/>
              <a:cs typeface="+mn-cs"/>
            </a:endParaRPr>
          </a:p>
        </p:txBody>
      </p:sp>
      <p:sp>
        <p:nvSpPr>
          <p:cNvPr id="13" name="文本框 12"/>
          <p:cNvSpPr txBox="1"/>
          <p:nvPr>
            <p:custDataLst>
              <p:tags r:id="rId10"/>
            </p:custDataLst>
          </p:nvPr>
        </p:nvSpPr>
        <p:spPr>
          <a:xfrm>
            <a:off x="8216900" y="3500755"/>
            <a:ext cx="3778885" cy="829945"/>
          </a:xfrm>
          <a:prstGeom prst="rect">
            <a:avLst/>
          </a:prstGeom>
          <a:solidFill>
            <a:schemeClr val="bg1"/>
          </a:solidFill>
        </p:spPr>
        <p:txBody>
          <a:bodyPr wrap="square" rtlCol="0" anchor="t">
            <a:spAutoFit/>
          </a:bodyPr>
          <a:lstStyle/>
          <a:p>
            <a:r>
              <a:rPr lang="zh-CN" altLang="en-US" sz="2400" b="1" noProof="1">
                <a:solidFill>
                  <a:schemeClr val="tx1"/>
                </a:solidFill>
                <a:latin typeface="楷体" panose="02010609060101010101" charset="-122"/>
                <a:ea typeface="楷体" panose="02010609060101010101" charset="-122"/>
                <a:cs typeface="+mn-cs"/>
                <a:sym typeface="+mn-ea"/>
              </a:rPr>
              <a:t>丰富</a:t>
            </a:r>
            <a:r>
              <a:rPr lang="zh-CN" altLang="en-US" sz="2400" b="1" noProof="1">
                <a:solidFill>
                  <a:schemeClr val="tx1"/>
                </a:solidFill>
                <a:latin typeface="楷体" panose="02010609060101010101" charset="-122"/>
                <a:ea typeface="楷体" panose="02010609060101010101" charset="-122"/>
                <a:cs typeface="+mn-cs"/>
              </a:rPr>
              <a:t>农产品，增加农民收入</a:t>
            </a:r>
            <a:endParaRPr lang="zh-CN" altLang="en-US" sz="2400" b="1" noProof="1">
              <a:solidFill>
                <a:schemeClr val="tx1"/>
              </a:solidFill>
              <a:latin typeface="楷体" panose="02010609060101010101" charset="-122"/>
              <a:ea typeface="楷体" panose="02010609060101010101" charset="-122"/>
              <a:cs typeface="+mn-cs"/>
            </a:endParaRPr>
          </a:p>
        </p:txBody>
      </p:sp>
      <p:sp>
        <p:nvSpPr>
          <p:cNvPr id="14" name="文本框 13"/>
          <p:cNvSpPr txBox="1"/>
          <p:nvPr>
            <p:custDataLst>
              <p:tags r:id="rId11"/>
            </p:custDataLst>
          </p:nvPr>
        </p:nvSpPr>
        <p:spPr>
          <a:xfrm>
            <a:off x="8266430" y="4578350"/>
            <a:ext cx="2983865" cy="508000"/>
          </a:xfrm>
          <a:prstGeom prst="rect">
            <a:avLst/>
          </a:prstGeom>
          <a:solidFill>
            <a:schemeClr val="bg1"/>
          </a:solidFill>
        </p:spPr>
        <p:txBody>
          <a:bodyPr wrap="square" rtlCol="0" anchor="t">
            <a:noAutofit/>
          </a:bodyPr>
          <a:lstStyle/>
          <a:p>
            <a:r>
              <a:rPr lang="zh-CN" altLang="en-US" sz="2400" b="1" noProof="1">
                <a:solidFill>
                  <a:schemeClr val="tx1"/>
                </a:solidFill>
                <a:latin typeface="楷体" panose="02010609060101010101" charset="-122"/>
                <a:ea typeface="楷体" panose="02010609060101010101" charset="-122"/>
                <a:cs typeface="+mn-cs"/>
                <a:sym typeface="+mn-ea"/>
              </a:rPr>
              <a:t>转变观念，致富新路</a:t>
            </a:r>
            <a:endParaRPr lang="zh-CN" altLang="en-US" sz="2400" b="1" noProof="1">
              <a:solidFill>
                <a:schemeClr val="tx1"/>
              </a:solidFill>
              <a:latin typeface="楷体" panose="02010609060101010101" charset="-122"/>
              <a:ea typeface="楷体" panose="02010609060101010101" charset="-122"/>
              <a:cs typeface="+mn-cs"/>
              <a:sym typeface="+mn-ea"/>
            </a:endParaRPr>
          </a:p>
        </p:txBody>
      </p:sp>
      <p:sp>
        <p:nvSpPr>
          <p:cNvPr id="15" name="文本框 14"/>
          <p:cNvSpPr txBox="1"/>
          <p:nvPr>
            <p:custDataLst>
              <p:tags r:id="rId12"/>
            </p:custDataLst>
          </p:nvPr>
        </p:nvSpPr>
        <p:spPr>
          <a:xfrm>
            <a:off x="8266430" y="6021705"/>
            <a:ext cx="3390265" cy="503555"/>
          </a:xfrm>
          <a:prstGeom prst="rect">
            <a:avLst/>
          </a:prstGeom>
          <a:solidFill>
            <a:schemeClr val="bg1"/>
          </a:solidFill>
        </p:spPr>
        <p:txBody>
          <a:bodyPr wrap="square" rtlCol="0" anchor="t">
            <a:noAutofit/>
          </a:bodyPr>
          <a:lstStyle/>
          <a:p>
            <a:r>
              <a:rPr lang="zh-CN" altLang="en-US" sz="2400" b="1" noProof="1">
                <a:solidFill>
                  <a:schemeClr val="tx1"/>
                </a:solidFill>
                <a:latin typeface="楷体" panose="02010609060101010101" charset="-122"/>
                <a:ea typeface="楷体" panose="02010609060101010101" charset="-122"/>
                <a:cs typeface="+mn-cs"/>
                <a:sym typeface="+mn-ea"/>
              </a:rPr>
              <a:t>有利于农业现代化</a:t>
            </a:r>
            <a:endParaRPr lang="zh-CN" altLang="en-US" sz="2400" b="1" noProof="1">
              <a:solidFill>
                <a:schemeClr val="tx1"/>
              </a:solidFill>
              <a:latin typeface="楷体" panose="02010609060101010101" charset="-122"/>
              <a:ea typeface="楷体" panose="02010609060101010101" charset="-122"/>
              <a:cs typeface="+mn-cs"/>
              <a:sym typeface="+mn-ea"/>
            </a:endParaRPr>
          </a:p>
        </p:txBody>
      </p:sp>
      <p:sp>
        <p:nvSpPr>
          <p:cNvPr id="16" name="文本框 15"/>
          <p:cNvSpPr txBox="1"/>
          <p:nvPr>
            <p:custDataLst>
              <p:tags r:id="rId13"/>
            </p:custDataLst>
          </p:nvPr>
        </p:nvSpPr>
        <p:spPr>
          <a:xfrm>
            <a:off x="8199438" y="5323840"/>
            <a:ext cx="2339975" cy="460375"/>
          </a:xfrm>
          <a:prstGeom prst="rect">
            <a:avLst/>
          </a:prstGeom>
          <a:solidFill>
            <a:schemeClr val="bg1"/>
          </a:solidFill>
        </p:spPr>
        <p:txBody>
          <a:bodyPr wrap="square" rtlCol="0" anchor="t">
            <a:spAutoFit/>
          </a:bodyPr>
          <a:lstStyle/>
          <a:p>
            <a:r>
              <a:rPr lang="zh-CN" altLang="en-US" sz="2400" b="1" noProof="1">
                <a:solidFill>
                  <a:schemeClr val="tx1"/>
                </a:solidFill>
                <a:latin typeface="楷体" panose="02010609060101010101" charset="-122"/>
                <a:ea typeface="楷体" panose="02010609060101010101" charset="-122"/>
                <a:cs typeface="+mn-cs"/>
                <a:sym typeface="+mn-ea"/>
              </a:rPr>
              <a:t>城乡协调发展</a:t>
            </a:r>
            <a:endParaRPr lang="zh-CN" altLang="en-US" sz="2400" b="1" noProof="1">
              <a:solidFill>
                <a:schemeClr val="tx1"/>
              </a:solidFill>
              <a:latin typeface="楷体" panose="02010609060101010101" charset="-122"/>
              <a:ea typeface="楷体" panose="02010609060101010101" charset="-122"/>
              <a:cs typeface="+mn-cs"/>
              <a:sym typeface="+mn-ea"/>
            </a:endParaRPr>
          </a:p>
        </p:txBody>
      </p:sp>
      <p:sp>
        <p:nvSpPr>
          <p:cNvPr id="27" name="文本框 26"/>
          <p:cNvSpPr txBox="1"/>
          <p:nvPr>
            <p:custDataLst>
              <p:tags r:id="rId14"/>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linds(horizont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linds(horizontal)">
                                      <p:cBhvr>
                                        <p:cTn id="57" dur="5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blinds(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bldLvl="0" animBg="1"/>
      <p:bldP spid="12" grpId="0" bldLvl="0" animBg="1"/>
      <p:bldP spid="13" grpId="0" bldLvl="0" animBg="1"/>
      <p:bldP spid="14" grpId="0" bldLvl="0" animBg="1"/>
      <p:bldP spid="15" grpId="0" bldLvl="0" animBg="1"/>
      <p:bldP spid="16" grpId="0" bldLvl="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4005" y="514350"/>
            <a:ext cx="11550015" cy="1920875"/>
          </a:xfrm>
          <a:prstGeom prst="rect">
            <a:avLst/>
          </a:prstGeom>
          <a:noFill/>
        </p:spPr>
        <p:txBody>
          <a:bodyPr wrap="square" rtlCol="0" anchor="t">
            <a:noAutofit/>
          </a:bodyPr>
          <a:lstStyle/>
          <a:p>
            <a:pPr>
              <a:lnSpc>
                <a:spcPct val="110000"/>
              </a:lnSpc>
            </a:pPr>
            <a:r>
              <a:rPr lang="zh-CN" altLang="en-US" sz="2400" b="1">
                <a:solidFill>
                  <a:schemeClr val="accent2"/>
                </a:solidFill>
                <a:latin typeface="楷体" panose="02010609060101010101" charset="-122"/>
                <a:ea typeface="楷体" panose="02010609060101010101" charset="-122"/>
                <a:sym typeface="Arial" panose="020B0604020202020204" pitchFamily="34" charset="0"/>
              </a:rPr>
              <a:t>【知识拓展】</a:t>
            </a:r>
            <a:r>
              <a:rPr lang="zh-CN" altLang="en-US" sz="2400" b="1" noProof="1">
                <a:solidFill>
                  <a:schemeClr val="tx1"/>
                </a:solidFill>
                <a:latin typeface="楷体" panose="02010609060101010101" charset="-122"/>
                <a:ea typeface="楷体" panose="02010609060101010101" charset="-122"/>
                <a:cs typeface="楷体" panose="02010609060101010101" charset="-122"/>
              </a:rPr>
              <a:t>城市国企改革</a:t>
            </a:r>
            <a:endParaRPr lang="zh-CN" altLang="en-US" sz="2400" b="1" noProof="1">
              <a:solidFill>
                <a:schemeClr val="tx1"/>
              </a:solidFill>
              <a:latin typeface="楷体" panose="02010609060101010101" charset="-122"/>
              <a:ea typeface="楷体" panose="02010609060101010101" charset="-122"/>
              <a:cs typeface="楷体" panose="02010609060101010101" charset="-122"/>
            </a:endParaRPr>
          </a:p>
          <a:p>
            <a:pPr>
              <a:lnSpc>
                <a:spcPct val="110000"/>
              </a:lnSpc>
            </a:pPr>
            <a:r>
              <a:rPr lang="zh-CN" altLang="en-US" sz="2400" b="1" noProof="1">
                <a:solidFill>
                  <a:schemeClr val="tx1"/>
                </a:solidFill>
                <a:latin typeface="楷体" panose="02010609060101010101" charset="-122"/>
                <a:ea typeface="楷体" panose="02010609060101010101" charset="-122"/>
                <a:cs typeface="楷体" panose="02010609060101010101" charset="-122"/>
              </a:rPr>
              <a:t>（1）原因：</a:t>
            </a:r>
            <a:r>
              <a:rPr lang="zh-CN" altLang="en-US" sz="2400" b="1" noProof="1">
                <a:solidFill>
                  <a:schemeClr val="tx1"/>
                </a:solidFill>
                <a:latin typeface="楷体" panose="02010609060101010101" charset="-122"/>
                <a:ea typeface="楷体" panose="02010609060101010101" charset="-122"/>
                <a:cs typeface="楷体" panose="02010609060101010101" charset="-122"/>
                <a:sym typeface="+mn-ea"/>
              </a:rPr>
              <a:t>国有企业等政企不分，缺乏活力，职工积极性低</a:t>
            </a:r>
            <a:endParaRPr lang="zh-CN" altLang="en-US" sz="2400" b="1" noProof="1">
              <a:solidFill>
                <a:schemeClr val="tx1"/>
              </a:solidFill>
              <a:latin typeface="楷体" panose="02010609060101010101" charset="-122"/>
              <a:ea typeface="楷体" panose="02010609060101010101" charset="-122"/>
              <a:cs typeface="楷体" panose="02010609060101010101" charset="-122"/>
            </a:endParaRPr>
          </a:p>
          <a:p>
            <a:pPr algn="just">
              <a:lnSpc>
                <a:spcPct val="110000"/>
              </a:lnSpc>
            </a:pPr>
            <a:r>
              <a:rPr lang="zh-CN" sz="2400" b="1" noProof="1">
                <a:solidFill>
                  <a:schemeClr val="tx1"/>
                </a:solidFill>
                <a:latin typeface="楷体" panose="02010609060101010101" charset="-122"/>
                <a:ea typeface="楷体" panose="02010609060101010101" charset="-122"/>
                <a:cs typeface="楷体" panose="02010609060101010101" charset="-122"/>
              </a:rPr>
              <a:t>（</a:t>
            </a:r>
            <a:r>
              <a:rPr lang="en-US" altLang="zh-CN" sz="2400" b="1" noProof="1">
                <a:solidFill>
                  <a:schemeClr val="tx1"/>
                </a:solidFill>
                <a:latin typeface="楷体" panose="02010609060101010101" charset="-122"/>
                <a:ea typeface="楷体" panose="02010609060101010101" charset="-122"/>
                <a:cs typeface="楷体" panose="02010609060101010101" charset="-122"/>
                <a:sym typeface="+mn-ea"/>
              </a:rPr>
              <a:t>2</a:t>
            </a:r>
            <a:r>
              <a:rPr lang="zh-CN" altLang="en-US" sz="2400" b="1" noProof="1">
                <a:solidFill>
                  <a:schemeClr val="tx1"/>
                </a:solidFill>
                <a:latin typeface="楷体" panose="02010609060101010101" charset="-122"/>
                <a:ea typeface="楷体" panose="02010609060101010101" charset="-122"/>
                <a:cs typeface="楷体" panose="02010609060101010101" charset="-122"/>
                <a:sym typeface="+mn-ea"/>
              </a:rPr>
              <a:t>）过程：</a:t>
            </a:r>
            <a:r>
              <a:rPr lang="en-US" sz="2400" b="1" noProof="1" dirty="0">
                <a:solidFill>
                  <a:schemeClr val="tx1"/>
                </a:solidFill>
                <a:latin typeface="楷体" panose="02010609060101010101" charset="-122"/>
                <a:ea typeface="楷体" panose="02010609060101010101" charset="-122"/>
                <a:cs typeface="楷体" panose="02010609060101010101" charset="-122"/>
                <a:sym typeface="+mn-ea"/>
              </a:rPr>
              <a:t>①1979.5局部试点 </a:t>
            </a:r>
            <a:r>
              <a:rPr lang="zh-CN" altLang="en-US" sz="2400" b="1" noProof="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②</a:t>
            </a:r>
            <a:r>
              <a:rPr lang="en-US" altLang="zh-CN" sz="2400" b="1" noProof="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1984</a:t>
            </a:r>
            <a:r>
              <a:rPr lang="zh-CN" altLang="en-US" sz="2400" b="1" noProof="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全面展开</a:t>
            </a:r>
            <a:r>
              <a:rPr lang="en-US" altLang="zh-CN" sz="2400" b="1" noProof="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2400" b="1" noProof="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③</a:t>
            </a:r>
            <a:r>
              <a:rPr lang="en-US" altLang="zh-CN" sz="2400" b="1" noProof="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1993</a:t>
            </a:r>
            <a:r>
              <a:rPr lang="zh-CN" altLang="en-US" sz="2400" b="1" noProof="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提出建立现代企业制度</a:t>
            </a:r>
            <a:endParaRPr lang="en-US" sz="2400" b="1" noProof="1" dirty="0">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algn="just">
              <a:lnSpc>
                <a:spcPct val="110000"/>
              </a:lnSpc>
            </a:pPr>
            <a:r>
              <a:rPr lang="zh-CN" sz="2400" b="1" noProof="1">
                <a:latin typeface="宋体" panose="02010600030101010101" pitchFamily="2" charset="-122"/>
                <a:ea typeface="宋体" panose="02010600030101010101" pitchFamily="2" charset="-122"/>
                <a:cs typeface="宋体" panose="02010600030101010101" pitchFamily="2" charset="-122"/>
              </a:rPr>
              <a:t>（</a:t>
            </a:r>
            <a:r>
              <a:rPr lang="en-US" altLang="zh-CN" sz="2400" b="1" noProof="1">
                <a:latin typeface="宋体" panose="02010600030101010101" pitchFamily="2" charset="-122"/>
                <a:ea typeface="宋体" panose="02010600030101010101" pitchFamily="2" charset="-122"/>
                <a:cs typeface="宋体" panose="02010600030101010101" pitchFamily="2" charset="-122"/>
              </a:rPr>
              <a:t>3</a:t>
            </a:r>
            <a:r>
              <a:rPr lang="zh-CN" altLang="en-US" sz="2400" b="1" noProof="1">
                <a:latin typeface="宋体" panose="02010600030101010101" pitchFamily="2" charset="-122"/>
                <a:ea typeface="宋体" panose="02010600030101010101" pitchFamily="2" charset="-122"/>
                <a:cs typeface="宋体" panose="02010600030101010101" pitchFamily="2" charset="-122"/>
              </a:rPr>
              <a:t>）内容：</a:t>
            </a:r>
            <a:endParaRPr lang="zh-CN" altLang="en-US" sz="2400" b="1" noProof="1">
              <a:latin typeface="宋体" panose="02010600030101010101" pitchFamily="2" charset="-122"/>
              <a:cs typeface="宋体" panose="02010600030101010101" pitchFamily="2" charset="-122"/>
            </a:endParaRPr>
          </a:p>
        </p:txBody>
      </p:sp>
      <p:graphicFrame>
        <p:nvGraphicFramePr>
          <p:cNvPr id="7" name="表格 6"/>
          <p:cNvGraphicFramePr/>
          <p:nvPr>
            <p:custDataLst>
              <p:tags r:id="rId1"/>
            </p:custDataLst>
          </p:nvPr>
        </p:nvGraphicFramePr>
        <p:xfrm>
          <a:off x="601345" y="2187575"/>
          <a:ext cx="11431270" cy="3624580"/>
        </p:xfrm>
        <a:graphic>
          <a:graphicData uri="http://schemas.openxmlformats.org/drawingml/2006/table">
            <a:tbl>
              <a:tblPr firstRow="1" bandRow="1">
                <a:tableStyleId>{5940675A-B579-460E-94D1-54222C63F5DA}</a:tableStyleId>
              </a:tblPr>
              <a:tblGrid>
                <a:gridCol w="1006475"/>
                <a:gridCol w="1577340"/>
                <a:gridCol w="2973070"/>
                <a:gridCol w="5874385"/>
              </a:tblGrid>
              <a:tr h="401320">
                <a:tc rowSpan="5">
                  <a:txBody>
                    <a:bodyPr/>
                    <a:lstStyle/>
                    <a:p>
                      <a:pPr indent="0" algn="l">
                        <a:buNone/>
                      </a:pPr>
                      <a:r>
                        <a:rPr lang="en-US" sz="2400" b="1">
                          <a:solidFill>
                            <a:schemeClr val="tx1"/>
                          </a:solidFill>
                          <a:latin typeface="楷体" panose="02010609060101010101" charset="-122"/>
                          <a:ea typeface="楷体" panose="02010609060101010101" charset="-122"/>
                          <a:cs typeface="宋体" panose="02010600030101010101" pitchFamily="2" charset="-122"/>
                        </a:rPr>
                        <a:t>中心环节：增强企业活力</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2400" b="1">
                          <a:solidFill>
                            <a:schemeClr val="tx1"/>
                          </a:solidFill>
                          <a:latin typeface="楷体" panose="02010609060101010101" charset="-122"/>
                          <a:ea typeface="楷体" panose="02010609060101010101" charset="-122"/>
                          <a:cs typeface="宋体" panose="02010600030101010101" pitchFamily="2" charset="-122"/>
                        </a:rPr>
                        <a:t>项目</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2400" b="1">
                          <a:solidFill>
                            <a:schemeClr val="tx1"/>
                          </a:solidFill>
                          <a:latin typeface="楷体" panose="02010609060101010101" charset="-122"/>
                          <a:ea typeface="楷体" panose="02010609060101010101" charset="-122"/>
                          <a:cs typeface="宋体" panose="02010600030101010101" pitchFamily="2" charset="-122"/>
                        </a:rPr>
                        <a:t>改革前</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2400" b="1">
                          <a:solidFill>
                            <a:schemeClr val="tx1"/>
                          </a:solidFill>
                          <a:latin typeface="楷体" panose="02010609060101010101" charset="-122"/>
                          <a:ea typeface="楷体" panose="02010609060101010101" charset="-122"/>
                          <a:cs typeface="宋体" panose="02010600030101010101" pitchFamily="2" charset="-122"/>
                        </a:rPr>
                        <a:t>改革后</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7334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2400" b="1">
                          <a:solidFill>
                            <a:schemeClr val="tx1"/>
                          </a:solidFill>
                          <a:latin typeface="楷体" panose="02010609060101010101" charset="-122"/>
                          <a:ea typeface="楷体" panose="02010609060101010101" charset="-122"/>
                          <a:cs typeface="宋体" panose="02010600030101010101" pitchFamily="2" charset="-122"/>
                        </a:rPr>
                        <a:t>管理体制</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2400" b="1">
                          <a:solidFill>
                            <a:schemeClr val="tx1"/>
                          </a:solidFill>
                          <a:latin typeface="楷体" panose="02010609060101010101" charset="-122"/>
                          <a:ea typeface="楷体" panose="02010609060101010101" charset="-122"/>
                          <a:cs typeface="Calibri" panose="020F0502020204030204" charset="0"/>
                        </a:rPr>
                        <a:t>计划管理</a:t>
                      </a:r>
                      <a:r>
                        <a:rPr lang="zh-CN" altLang="en-US" sz="2400" b="1">
                          <a:solidFill>
                            <a:schemeClr val="tx1"/>
                          </a:solidFill>
                          <a:latin typeface="楷体" panose="02010609060101010101" charset="-122"/>
                          <a:ea typeface="楷体" panose="02010609060101010101" charset="-122"/>
                          <a:cs typeface="Calibri" panose="020F0502020204030204" charset="0"/>
                        </a:rPr>
                        <a:t>；</a:t>
                      </a:r>
                      <a:r>
                        <a:rPr lang="en-US" sz="2400" b="1">
                          <a:solidFill>
                            <a:schemeClr val="tx1"/>
                          </a:solidFill>
                          <a:latin typeface="楷体" panose="02010609060101010101" charset="-122"/>
                          <a:ea typeface="楷体" panose="02010609060101010101" charset="-122"/>
                          <a:cs typeface="Calibri" panose="020F0502020204030204" charset="0"/>
                        </a:rPr>
                        <a:t>政企不分</a:t>
                      </a:r>
                      <a:endParaRPr lang="en-US" altLang="en-US" sz="2400" b="1">
                        <a:solidFill>
                          <a:schemeClr val="tx1"/>
                        </a:solidFill>
                        <a:latin typeface="楷体" panose="02010609060101010101" charset="-122"/>
                        <a:ea typeface="楷体" panose="02010609060101010101" charset="-122"/>
                        <a:cs typeface="Calibri" panose="020F0502020204030204" charset="0"/>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9366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2400" b="1">
                          <a:solidFill>
                            <a:schemeClr val="tx1"/>
                          </a:solidFill>
                          <a:latin typeface="楷体" panose="02010609060101010101" charset="-122"/>
                          <a:ea typeface="楷体" panose="02010609060101010101" charset="-122"/>
                          <a:cs typeface="Calibri" panose="020F0502020204030204" charset="0"/>
                        </a:rPr>
                        <a:t>所有制</a:t>
                      </a:r>
                      <a:endParaRPr lang="en-US" sz="2400" b="1">
                        <a:solidFill>
                          <a:schemeClr val="tx1"/>
                        </a:solidFill>
                        <a:latin typeface="楷体" panose="02010609060101010101" charset="-122"/>
                        <a:ea typeface="楷体" panose="02010609060101010101" charset="-122"/>
                        <a:cs typeface="Calibri" panose="020F0502020204030204" charset="0"/>
                      </a:endParaRPr>
                    </a:p>
                    <a:p>
                      <a:pPr indent="0" algn="ctr">
                        <a:buNone/>
                      </a:pPr>
                      <a:r>
                        <a:rPr lang="en-US" sz="2400" b="1">
                          <a:solidFill>
                            <a:schemeClr val="tx1"/>
                          </a:solidFill>
                          <a:latin typeface="楷体" panose="02010609060101010101" charset="-122"/>
                          <a:ea typeface="楷体" panose="02010609060101010101" charset="-122"/>
                          <a:cs typeface="Calibri" panose="020F0502020204030204" charset="0"/>
                        </a:rPr>
                        <a:t>形式</a:t>
                      </a:r>
                      <a:endParaRPr lang="en-US" altLang="en-US" sz="2400" b="1">
                        <a:solidFill>
                          <a:schemeClr val="tx1"/>
                        </a:solidFill>
                        <a:latin typeface="楷体" panose="02010609060101010101" charset="-122"/>
                        <a:ea typeface="楷体" panose="02010609060101010101" charset="-122"/>
                        <a:cs typeface="Calibri" panose="020F0502020204030204" charset="0"/>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2400" b="1">
                          <a:solidFill>
                            <a:schemeClr val="tx1"/>
                          </a:solidFill>
                          <a:latin typeface="楷体" panose="02010609060101010101" charset="-122"/>
                          <a:ea typeface="楷体" panose="02010609060101010101" charset="-122"/>
                          <a:cs typeface="Calibri" panose="020F0502020204030204" charset="0"/>
                        </a:rPr>
                        <a:t>单一的公有制经济</a:t>
                      </a:r>
                      <a:endParaRPr lang="en-US" altLang="en-US" sz="2400" b="1">
                        <a:solidFill>
                          <a:schemeClr val="tx1"/>
                        </a:solidFill>
                        <a:latin typeface="楷体" panose="02010609060101010101" charset="-122"/>
                        <a:ea typeface="楷体" panose="02010609060101010101" charset="-122"/>
                        <a:cs typeface="Calibri" panose="020F0502020204030204" charset="0"/>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endParaRPr lang="en-US" altLang="en-US" sz="2400" b="1">
                        <a:solidFill>
                          <a:schemeClr val="tx1"/>
                        </a:solidFill>
                        <a:latin typeface="楷体" panose="02010609060101010101" charset="-122"/>
                        <a:ea typeface="楷体" panose="02010609060101010101" charset="-122"/>
                        <a:cs typeface="Calibri" panose="020F0502020204030204" charset="0"/>
                      </a:endParaRPr>
                    </a:p>
                  </a:txBody>
                  <a:tcPr marL="51426" marR="51426"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86804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lgn="ctr">
                        <a:buNone/>
                      </a:pPr>
                      <a:r>
                        <a:rPr lang="en-US" sz="2400" b="1">
                          <a:solidFill>
                            <a:schemeClr val="tx1"/>
                          </a:solidFill>
                          <a:latin typeface="楷体" panose="02010609060101010101" charset="-122"/>
                          <a:ea typeface="楷体" panose="02010609060101010101" charset="-122"/>
                          <a:cs typeface="Calibri" panose="020F0502020204030204" charset="0"/>
                        </a:rPr>
                        <a:t>分配制度</a:t>
                      </a:r>
                      <a:endParaRPr lang="en-US" altLang="en-US" sz="2400" b="1">
                        <a:solidFill>
                          <a:schemeClr val="tx1"/>
                        </a:solidFill>
                        <a:latin typeface="楷体" panose="02010609060101010101" charset="-122"/>
                        <a:ea typeface="楷体" panose="02010609060101010101" charset="-122"/>
                        <a:cs typeface="Calibri" panose="020F0502020204030204" charset="0"/>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en-US" sz="2400" b="1">
                          <a:solidFill>
                            <a:schemeClr val="tx1"/>
                          </a:solidFill>
                          <a:latin typeface="楷体" panose="02010609060101010101" charset="-122"/>
                          <a:ea typeface="楷体" panose="02010609060101010101" charset="-122"/>
                          <a:cs typeface="Calibri" panose="020F0502020204030204" charset="0"/>
                        </a:rPr>
                        <a:t>平均</a:t>
                      </a:r>
                      <a:r>
                        <a:rPr lang="en-US" sz="2400" b="1">
                          <a:solidFill>
                            <a:schemeClr val="tx1"/>
                          </a:solidFill>
                          <a:latin typeface="楷体" panose="02010609060101010101" charset="-122"/>
                          <a:ea typeface="楷体" panose="02010609060101010101" charset="-122"/>
                          <a:cs typeface="宋体" panose="02010600030101010101" pitchFamily="2" charset="-122"/>
                        </a:rPr>
                        <a:t>主义</a:t>
                      </a: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endParaRPr lang="en-US" altLang="en-US" sz="2400" b="1">
                        <a:solidFill>
                          <a:schemeClr val="tx1"/>
                        </a:solidFill>
                        <a:latin typeface="楷体" panose="02010609060101010101" charset="-122"/>
                        <a:ea typeface="楷体" panose="02010609060101010101" charset="-122"/>
                        <a:cs typeface="Calibri" panose="020F0502020204030204" charset="0"/>
                      </a:endParaRPr>
                    </a:p>
                  </a:txBody>
                  <a:tcPr marL="51426" marR="51426"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68516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lgn="ctr">
                        <a:buNone/>
                      </a:pPr>
                      <a:r>
                        <a:rPr lang="zh-CN" altLang="en-US" sz="2400" b="1">
                          <a:solidFill>
                            <a:schemeClr val="tx1"/>
                          </a:solidFill>
                          <a:latin typeface="楷体" panose="02010609060101010101" charset="-122"/>
                          <a:ea typeface="楷体" panose="02010609060101010101" charset="-122"/>
                          <a:cs typeface="宋体" panose="02010600030101010101" pitchFamily="2" charset="-122"/>
                        </a:rPr>
                        <a:t>组织形式</a:t>
                      </a:r>
                      <a:endParaRPr lang="zh-CN"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lgn="ctr">
                        <a:buNone/>
                      </a:pPr>
                      <a:r>
                        <a:rPr lang="zh-CN" altLang="en-US" sz="2400" b="1">
                          <a:solidFill>
                            <a:schemeClr val="tx1"/>
                          </a:solidFill>
                          <a:latin typeface="楷体" panose="02010609060101010101" charset="-122"/>
                          <a:ea typeface="楷体" panose="02010609060101010101" charset="-122"/>
                          <a:cs typeface="Calibri" panose="020F0502020204030204" charset="0"/>
                        </a:rPr>
                        <a:t>政企合一</a:t>
                      </a:r>
                      <a:endParaRPr lang="zh-CN" altLang="en-US" sz="2400" b="1">
                        <a:solidFill>
                          <a:schemeClr val="tx1"/>
                        </a:solidFill>
                        <a:latin typeface="楷体" panose="02010609060101010101" charset="-122"/>
                        <a:ea typeface="楷体" panose="02010609060101010101" charset="-122"/>
                        <a:cs typeface="Calibri" panose="020F0502020204030204" charset="0"/>
                      </a:endParaRPr>
                    </a:p>
                  </a:txBody>
                  <a:tcPr marL="51426" marR="51426"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endParaRPr lang="en-US"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51426" marR="51426"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6" name="文本框 5"/>
          <p:cNvSpPr txBox="1"/>
          <p:nvPr>
            <p:custDataLst>
              <p:tags r:id="rId2"/>
            </p:custDataLst>
          </p:nvPr>
        </p:nvSpPr>
        <p:spPr>
          <a:xfrm>
            <a:off x="7402830" y="2660015"/>
            <a:ext cx="3902075" cy="544830"/>
          </a:xfrm>
          <a:prstGeom prst="rect">
            <a:avLst/>
          </a:prstGeom>
          <a:noFill/>
          <a:ln w="9525">
            <a:noFill/>
          </a:ln>
        </p:spPr>
        <p:txBody>
          <a:bodyPr wrap="square" anchor="t" anchorCtr="0"/>
          <a:p>
            <a:pPr>
              <a:lnSpc>
                <a:spcPct val="110000"/>
              </a:lnSpc>
            </a:pPr>
            <a:r>
              <a:rPr lang="en-US" altLang="zh-CN" sz="2400" b="1">
                <a:latin typeface="楷体" panose="02010609060101010101" charset="-122"/>
                <a:ea typeface="楷体" panose="02010609060101010101" charset="-122"/>
                <a:sym typeface="宋体" panose="02010600030101010101" pitchFamily="2" charset="-122"/>
              </a:rPr>
              <a:t>扩大自主权，政企分开</a:t>
            </a:r>
            <a:endParaRPr lang="en-US" altLang="en-US" sz="2400" b="1">
              <a:latin typeface="楷体" panose="02010609060101010101" charset="-122"/>
              <a:ea typeface="楷体" panose="02010609060101010101" charset="-122"/>
              <a:sym typeface="宋体" panose="02010600030101010101" pitchFamily="2" charset="-122"/>
            </a:endParaRPr>
          </a:p>
        </p:txBody>
      </p:sp>
      <p:sp>
        <p:nvSpPr>
          <p:cNvPr id="8" name="文本框 7"/>
          <p:cNvSpPr txBox="1"/>
          <p:nvPr>
            <p:custDataLst>
              <p:tags r:id="rId3"/>
            </p:custDataLst>
          </p:nvPr>
        </p:nvSpPr>
        <p:spPr>
          <a:xfrm>
            <a:off x="7402195" y="4288155"/>
            <a:ext cx="4178935" cy="806450"/>
          </a:xfrm>
          <a:prstGeom prst="rect">
            <a:avLst/>
          </a:prstGeom>
          <a:noFill/>
          <a:ln w="9525">
            <a:noFill/>
          </a:ln>
        </p:spPr>
        <p:txBody>
          <a:bodyPr wrap="square" anchor="t" anchorCtr="0"/>
          <a:p>
            <a:r>
              <a:rPr lang="en-US" altLang="zh-CN" sz="2400" b="1">
                <a:latin typeface="楷体" panose="02010609060101010101" charset="-122"/>
                <a:ea typeface="楷体" panose="02010609060101010101" charset="-122"/>
                <a:sym typeface="宋体" panose="02010600030101010101" pitchFamily="2" charset="-122"/>
              </a:rPr>
              <a:t>按劳分配方式为主、多种分配方式并存的分配制度</a:t>
            </a:r>
            <a:endParaRPr lang="en-US" altLang="en-US" sz="2400" b="1">
              <a:latin typeface="楷体" panose="02010609060101010101" charset="-122"/>
              <a:ea typeface="楷体" panose="02010609060101010101" charset="-122"/>
              <a:sym typeface="宋体" panose="02010600030101010101" pitchFamily="2" charset="-122"/>
            </a:endParaRPr>
          </a:p>
        </p:txBody>
      </p:sp>
      <p:sp>
        <p:nvSpPr>
          <p:cNvPr id="9" name="文本框 8"/>
          <p:cNvSpPr txBox="1"/>
          <p:nvPr/>
        </p:nvSpPr>
        <p:spPr>
          <a:xfrm>
            <a:off x="7562215" y="5218430"/>
            <a:ext cx="3583305" cy="474980"/>
          </a:xfrm>
          <a:prstGeom prst="rect">
            <a:avLst/>
          </a:prstGeom>
          <a:noFill/>
          <a:ln w="9525">
            <a:noFill/>
          </a:ln>
        </p:spPr>
        <p:txBody>
          <a:bodyPr wrap="square" anchor="t" anchorCtr="0"/>
          <a:p>
            <a:r>
              <a:rPr lang="en-US" altLang="zh-CN" sz="2400" b="1">
                <a:latin typeface="楷体" panose="02010609060101010101" charset="-122"/>
                <a:ea typeface="楷体" panose="02010609060101010101" charset="-122"/>
                <a:sym typeface="宋体" panose="02010600030101010101" pitchFamily="2" charset="-122"/>
              </a:rPr>
              <a:t>现代</a:t>
            </a:r>
            <a:r>
              <a:rPr lang="zh-CN" altLang="en-US" sz="2400" b="1">
                <a:latin typeface="楷体" panose="02010609060101010101" charset="-122"/>
                <a:ea typeface="楷体" panose="02010609060101010101" charset="-122"/>
                <a:sym typeface="宋体" panose="02010600030101010101" pitchFamily="2" charset="-122"/>
              </a:rPr>
              <a:t>企业</a:t>
            </a:r>
            <a:r>
              <a:rPr lang="en-US" altLang="zh-CN" sz="2400" b="1">
                <a:latin typeface="楷体" panose="02010609060101010101" charset="-122"/>
                <a:ea typeface="楷体" panose="02010609060101010101" charset="-122"/>
                <a:sym typeface="宋体" panose="02010600030101010101" pitchFamily="2" charset="-122"/>
              </a:rPr>
              <a:t>制度</a:t>
            </a:r>
            <a:r>
              <a:rPr lang="zh-CN" altLang="en-US" sz="2400" b="1">
                <a:latin typeface="楷体" panose="02010609060101010101" charset="-122"/>
                <a:ea typeface="楷体" panose="02010609060101010101" charset="-122"/>
                <a:sym typeface="宋体" panose="02010600030101010101" pitchFamily="2" charset="-122"/>
              </a:rPr>
              <a:t>（股份制）</a:t>
            </a:r>
            <a:endParaRPr lang="zh-CN" altLang="en-US" sz="2400" b="1">
              <a:latin typeface="楷体" panose="02010609060101010101" charset="-122"/>
              <a:ea typeface="楷体" panose="02010609060101010101" charset="-122"/>
              <a:sym typeface="宋体" panose="02010600030101010101" pitchFamily="2" charset="-122"/>
            </a:endParaRPr>
          </a:p>
        </p:txBody>
      </p:sp>
      <p:sp>
        <p:nvSpPr>
          <p:cNvPr id="4" name="文本框 3"/>
          <p:cNvSpPr txBox="1"/>
          <p:nvPr>
            <p:custDataLst>
              <p:tags r:id="rId4"/>
            </p:custDataLst>
          </p:nvPr>
        </p:nvSpPr>
        <p:spPr>
          <a:xfrm>
            <a:off x="7402830" y="3443605"/>
            <a:ext cx="4251325" cy="720725"/>
          </a:xfrm>
          <a:prstGeom prst="rect">
            <a:avLst/>
          </a:prstGeom>
          <a:noFill/>
          <a:ln w="9525">
            <a:noFill/>
          </a:ln>
        </p:spPr>
        <p:txBody>
          <a:bodyPr wrap="square" anchor="t" anchorCtr="0"/>
          <a:p>
            <a:r>
              <a:rPr lang="en-US" altLang="zh-CN" sz="2400" b="1">
                <a:latin typeface="楷体" panose="02010609060101010101" charset="-122"/>
                <a:ea typeface="楷体" panose="02010609060101010101" charset="-122"/>
                <a:sym typeface="宋体" panose="02010600030101010101" pitchFamily="2" charset="-122"/>
              </a:rPr>
              <a:t>以公有制经济为主体、多种所有制经济共同发展</a:t>
            </a:r>
            <a:endParaRPr lang="en-US" altLang="zh-CN" sz="2400" b="1">
              <a:latin typeface="楷体" panose="02010609060101010101" charset="-122"/>
              <a:ea typeface="楷体" panose="02010609060101010101" charset="-122"/>
              <a:sym typeface="宋体" panose="02010600030101010101" pitchFamily="2" charset="-122"/>
            </a:endParaRPr>
          </a:p>
        </p:txBody>
      </p:sp>
      <p:sp>
        <p:nvSpPr>
          <p:cNvPr id="10" name="文本框 9"/>
          <p:cNvSpPr txBox="1"/>
          <p:nvPr>
            <p:custDataLst>
              <p:tags r:id="rId5"/>
            </p:custDataLst>
          </p:nvPr>
        </p:nvSpPr>
        <p:spPr>
          <a:xfrm>
            <a:off x="5935345" y="3029585"/>
            <a:ext cx="1466850" cy="414020"/>
          </a:xfrm>
          <a:prstGeom prst="rect">
            <a:avLst/>
          </a:prstGeom>
          <a:solidFill>
            <a:schemeClr val="accent6">
              <a:lumMod val="40000"/>
              <a:lumOff val="60000"/>
            </a:schemeClr>
          </a:solidFill>
        </p:spPr>
        <p:txBody>
          <a:bodyPr wrap="square" rtlCol="0">
            <a:noAutofit/>
          </a:bodyPr>
          <a:lstStyle/>
          <a:p>
            <a:r>
              <a:rPr lang="zh-CN" altLang="en-US" sz="2400" b="1" noProof="1">
                <a:solidFill>
                  <a:schemeClr val="accent1"/>
                </a:solidFill>
                <a:latin typeface="楷体" panose="02010609060101010101" charset="-122"/>
                <a:ea typeface="楷体" panose="02010609060101010101" charset="-122"/>
                <a:cs typeface="+mn-cs"/>
              </a:rPr>
              <a:t>有自主权</a:t>
            </a:r>
            <a:endParaRPr lang="zh-CN" altLang="en-US" sz="2400" b="1" noProof="1">
              <a:solidFill>
                <a:schemeClr val="accent1"/>
              </a:solidFill>
              <a:latin typeface="楷体" panose="02010609060101010101" charset="-122"/>
              <a:ea typeface="楷体" panose="02010609060101010101" charset="-122"/>
              <a:cs typeface="+mn-cs"/>
            </a:endParaRPr>
          </a:p>
        </p:txBody>
      </p:sp>
      <p:sp>
        <p:nvSpPr>
          <p:cNvPr id="11" name="文本框 10"/>
          <p:cNvSpPr txBox="1"/>
          <p:nvPr>
            <p:custDataLst>
              <p:tags r:id="rId6"/>
            </p:custDataLst>
          </p:nvPr>
        </p:nvSpPr>
        <p:spPr>
          <a:xfrm>
            <a:off x="5967730" y="4084638"/>
            <a:ext cx="1214438" cy="352425"/>
          </a:xfrm>
          <a:prstGeom prst="rect">
            <a:avLst/>
          </a:prstGeom>
          <a:solidFill>
            <a:schemeClr val="accent6">
              <a:lumMod val="40000"/>
              <a:lumOff val="60000"/>
            </a:schemeClr>
          </a:solidFill>
        </p:spPr>
        <p:txBody>
          <a:bodyPr wrap="square" rtlCol="0">
            <a:noAutofit/>
          </a:bodyPr>
          <a:lstStyle/>
          <a:p>
            <a:pPr algn="dist"/>
            <a:r>
              <a:rPr lang="zh-CN" altLang="en-US" sz="2400" b="1" noProof="1">
                <a:solidFill>
                  <a:schemeClr val="accent1"/>
                </a:solidFill>
                <a:latin typeface="楷体" panose="02010609060101010101" charset="-122"/>
                <a:ea typeface="楷体" panose="02010609060101010101" charset="-122"/>
                <a:cs typeface="+mn-cs"/>
              </a:rPr>
              <a:t>有竞争</a:t>
            </a:r>
            <a:endParaRPr lang="zh-CN" altLang="en-US" sz="2400" b="1" noProof="1">
              <a:solidFill>
                <a:schemeClr val="accent1"/>
              </a:solidFill>
              <a:latin typeface="楷体" panose="02010609060101010101" charset="-122"/>
              <a:ea typeface="楷体" panose="02010609060101010101" charset="-122"/>
              <a:cs typeface="+mn-cs"/>
            </a:endParaRPr>
          </a:p>
        </p:txBody>
      </p:sp>
      <p:sp>
        <p:nvSpPr>
          <p:cNvPr id="12" name="文本框 11"/>
          <p:cNvSpPr txBox="1"/>
          <p:nvPr>
            <p:custDataLst>
              <p:tags r:id="rId7"/>
            </p:custDataLst>
          </p:nvPr>
        </p:nvSpPr>
        <p:spPr>
          <a:xfrm>
            <a:off x="5967413" y="4951413"/>
            <a:ext cx="1271588" cy="360363"/>
          </a:xfrm>
          <a:prstGeom prst="rect">
            <a:avLst/>
          </a:prstGeom>
          <a:solidFill>
            <a:schemeClr val="accent6">
              <a:lumMod val="40000"/>
              <a:lumOff val="60000"/>
            </a:schemeClr>
          </a:solidFill>
        </p:spPr>
        <p:txBody>
          <a:bodyPr wrap="square" rtlCol="0">
            <a:noAutofit/>
          </a:bodyPr>
          <a:lstStyle/>
          <a:p>
            <a:pPr algn="dist"/>
            <a:r>
              <a:rPr lang="zh-CN" altLang="en-US" sz="2400" b="1" noProof="1">
                <a:solidFill>
                  <a:schemeClr val="accent1"/>
                </a:solidFill>
                <a:latin typeface="楷体" panose="02010609060101010101" charset="-122"/>
                <a:ea typeface="楷体" panose="02010609060101010101" charset="-122"/>
                <a:cs typeface="+mn-cs"/>
              </a:rPr>
              <a:t>有制度</a:t>
            </a:r>
            <a:endParaRPr lang="zh-CN" altLang="en-US" sz="2400" b="1" noProof="1">
              <a:solidFill>
                <a:schemeClr val="accent1"/>
              </a:solidFill>
              <a:latin typeface="楷体" panose="02010609060101010101" charset="-122"/>
              <a:ea typeface="楷体" panose="02010609060101010101" charset="-122"/>
              <a:cs typeface="+mn-cs"/>
            </a:endParaRPr>
          </a:p>
        </p:txBody>
      </p:sp>
      <p:sp>
        <p:nvSpPr>
          <p:cNvPr id="15" name="文本框 14"/>
          <p:cNvSpPr txBox="1"/>
          <p:nvPr/>
        </p:nvSpPr>
        <p:spPr>
          <a:xfrm>
            <a:off x="0" y="5949950"/>
            <a:ext cx="11758295" cy="830580"/>
          </a:xfrm>
          <a:prstGeom prst="rect">
            <a:avLst/>
          </a:prstGeom>
          <a:noFill/>
          <a:ln w="9525">
            <a:noFill/>
          </a:ln>
        </p:spPr>
        <p:txBody>
          <a:bodyPr wrap="square" anchor="t" anchorCtr="0"/>
          <a:p>
            <a:r>
              <a:rPr lang="zh-CN" altLang="en-US" sz="2400" b="1">
                <a:latin typeface="楷体" panose="02010609060101010101" charset="-122"/>
                <a:ea typeface="楷体" panose="02010609060101010101" charset="-122"/>
                <a:cs typeface="楷体" panose="02010609060101010101" charset="-122"/>
              </a:rPr>
              <a:t>（4）意义：自主权扩大和竞争机制</a:t>
            </a:r>
            <a:r>
              <a:rPr lang="zh-CN" altLang="en-US" sz="2400" b="1">
                <a:latin typeface="楷体" panose="02010609060101010101" charset="-122"/>
                <a:ea typeface="楷体" panose="02010609060101010101" charset="-122"/>
                <a:cs typeface="楷体" panose="02010609060101010101" charset="-122"/>
              </a:rPr>
              <a:t>调动了职工积极性，增强了</a:t>
            </a:r>
            <a:r>
              <a:rPr lang="zh-CN" altLang="en-US" sz="2400" b="1">
                <a:latin typeface="楷体" panose="02010609060101010101" charset="-122"/>
                <a:ea typeface="楷体" panose="02010609060101010101" charset="-122"/>
                <a:cs typeface="楷体" panose="02010609060101010101" charset="-122"/>
              </a:rPr>
              <a:t>企业活力，推动了国民经济的</a:t>
            </a:r>
            <a:r>
              <a:rPr lang="zh-CN" altLang="en-US" sz="2400" b="1">
                <a:latin typeface="楷体" panose="02010609060101010101" charset="-122"/>
                <a:ea typeface="楷体" panose="02010609060101010101" charset="-122"/>
                <a:cs typeface="楷体" panose="02010609060101010101" charset="-122"/>
              </a:rPr>
              <a:t>高速发展。</a:t>
            </a:r>
            <a:endParaRPr lang="zh-CN" altLang="en-US" sz="2400" b="1">
              <a:latin typeface="楷体" panose="02010609060101010101" charset="-122"/>
              <a:ea typeface="楷体" panose="02010609060101010101" charset="-122"/>
              <a:cs typeface="楷体" panose="02010609060101010101" charset="-122"/>
            </a:endParaRPr>
          </a:p>
        </p:txBody>
      </p:sp>
      <p:sp>
        <p:nvSpPr>
          <p:cNvPr id="27" name="文本框 26"/>
          <p:cNvSpPr txBox="1"/>
          <p:nvPr>
            <p:custDataLst>
              <p:tags r:id="rId8"/>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ppt_x</p:attrName>
                                        </p:attrNameLst>
                                      </p:cBhvr>
                                      <p:tavLst>
                                        <p:tav tm="0">
                                          <p:val>
                                            <p:strVal val="#ppt_x"/>
                                          </p:val>
                                        </p:tav>
                                        <p:tav tm="100000">
                                          <p:val>
                                            <p:strVal val="#ppt_x"/>
                                          </p:val>
                                        </p:tav>
                                      </p:tavLst>
                                    </p:anim>
                                    <p:anim calcmode="lin" valueType="num">
                                      <p:cBhvr>
                                        <p:cTn id="2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ppt_x</p:attrName>
                                        </p:attrNameLst>
                                      </p:cBhvr>
                                      <p:tavLst>
                                        <p:tav tm="0">
                                          <p:val>
                                            <p:strVal val="#ppt_x"/>
                                          </p:val>
                                        </p:tav>
                                        <p:tav tm="100000">
                                          <p:val>
                                            <p:strVal val="#ppt_x"/>
                                          </p:val>
                                        </p:tav>
                                      </p:tavLst>
                                    </p:anim>
                                    <p:anim calcmode="lin" valueType="num">
                                      <p:cBhvr>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4" grpId="0"/>
      <p:bldP spid="10" grpId="0" bldLvl="0" animBg="1"/>
      <p:bldP spid="11" grpId="0" bldLvl="0" animBg="1"/>
      <p:bldP spid="12" grpId="0" bldLvl="0" animBg="1"/>
      <p:bldP spid="15" grpId="0"/>
    </p:bldLst>
  </p:timing>
</p:sld>
</file>

<file path=ppt/slides/slide33.xml><?xml version="1.0" encoding="utf-8"?>
<p:sld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p:pic>
        <p:nvPicPr>
          <p:cNvPr id="72" name="Picture 3" descr="chinamap"/>
          <p:cNvPicPr>
            <a:picLocks noChangeAspect="1"/>
          </p:cNvPicPr>
          <p:nvPr/>
        </p:nvPicPr>
        <p:blipFill>
          <a:blip r:embed="rId1"/>
          <a:stretch>
            <a:fillRect/>
          </a:stretch>
        </p:blipFill>
        <p:spPr>
          <a:xfrm>
            <a:off x="2495550" y="436245"/>
            <a:ext cx="9601200" cy="6290310"/>
          </a:xfrm>
          <a:prstGeom prst="rect">
            <a:avLst/>
          </a:prstGeom>
          <a:noFill/>
          <a:ln w="9525">
            <a:noFill/>
          </a:ln>
        </p:spPr>
      </p:pic>
      <p:sp>
        <p:nvSpPr>
          <p:cNvPr id="73" name="Rectangle 4"/>
          <p:cNvSpPr/>
          <p:nvPr/>
        </p:nvSpPr>
        <p:spPr>
          <a:xfrm>
            <a:off x="9172575" y="5172075"/>
            <a:ext cx="685800" cy="304800"/>
          </a:xfrm>
          <a:prstGeom prst="rect">
            <a:avLst/>
          </a:prstGeom>
          <a:solidFill>
            <a:srgbClr val="FF3300"/>
          </a:solidFill>
          <a:ln w="9525" cap="flat" cmpd="sng">
            <a:solidFill>
              <a:schemeClr val="tx1"/>
            </a:solidFill>
            <a:prstDash val="solid"/>
            <a:miter/>
            <a:headEnd type="none" w="med" len="med"/>
            <a:tailEnd type="none" w="med" len="med"/>
          </a:ln>
        </p:spPr>
        <p:txBody>
          <a:bodyPr wrap="none" anchor="ctr" anchorCtr="0"/>
          <a:p>
            <a:pPr algn="ctr" eaLnBrk="1" hangingPunct="1"/>
            <a:r>
              <a:rPr lang="zh-CN" altLang="en-US" sz="2000" b="1" dirty="0">
                <a:solidFill>
                  <a:schemeClr val="accent1"/>
                </a:solidFill>
                <a:latin typeface="微软雅黑" panose="020B0503020204020204" charset="-122"/>
                <a:ea typeface="微软雅黑" panose="020B0503020204020204" charset="-122"/>
              </a:rPr>
              <a:t>深圳</a:t>
            </a:r>
            <a:endParaRPr lang="zh-CN" altLang="en-US" sz="2000" b="1" dirty="0">
              <a:solidFill>
                <a:schemeClr val="accent1"/>
              </a:solidFill>
              <a:latin typeface="微软雅黑" panose="020B0503020204020204" charset="-122"/>
              <a:ea typeface="微软雅黑" panose="020B0503020204020204" charset="-122"/>
            </a:endParaRPr>
          </a:p>
        </p:txBody>
      </p:sp>
      <p:sp>
        <p:nvSpPr>
          <p:cNvPr id="74" name="Rectangle 5"/>
          <p:cNvSpPr/>
          <p:nvPr/>
        </p:nvSpPr>
        <p:spPr>
          <a:xfrm>
            <a:off x="9782175" y="5476875"/>
            <a:ext cx="685800" cy="304800"/>
          </a:xfrm>
          <a:prstGeom prst="rect">
            <a:avLst/>
          </a:prstGeom>
          <a:solidFill>
            <a:srgbClr val="FF3300"/>
          </a:solidFill>
          <a:ln w="9525" cap="flat" cmpd="sng">
            <a:solidFill>
              <a:schemeClr val="tx1"/>
            </a:solidFill>
            <a:prstDash val="solid"/>
            <a:miter/>
            <a:headEnd type="none" w="med" len="med"/>
            <a:tailEnd type="none" w="med" len="med"/>
          </a:ln>
        </p:spPr>
        <p:txBody>
          <a:bodyPr wrap="none" anchor="ctr" anchorCtr="0"/>
          <a:p>
            <a:pPr algn="ctr" eaLnBrk="1" hangingPunct="1"/>
            <a:r>
              <a:rPr lang="zh-CN" altLang="en-US" sz="2000" b="1" dirty="0">
                <a:solidFill>
                  <a:schemeClr val="accent1"/>
                </a:solidFill>
                <a:latin typeface="微软雅黑" panose="020B0503020204020204" charset="-122"/>
                <a:ea typeface="微软雅黑" panose="020B0503020204020204" charset="-122"/>
              </a:rPr>
              <a:t>汕头</a:t>
            </a:r>
            <a:endParaRPr lang="zh-CN" altLang="en-US" sz="2000" b="1" dirty="0">
              <a:solidFill>
                <a:schemeClr val="accent1"/>
              </a:solidFill>
              <a:latin typeface="微软雅黑" panose="020B0503020204020204" charset="-122"/>
              <a:ea typeface="微软雅黑" panose="020B0503020204020204" charset="-122"/>
            </a:endParaRPr>
          </a:p>
        </p:txBody>
      </p:sp>
      <p:sp>
        <p:nvSpPr>
          <p:cNvPr id="75" name="Rectangle 6"/>
          <p:cNvSpPr/>
          <p:nvPr/>
        </p:nvSpPr>
        <p:spPr>
          <a:xfrm>
            <a:off x="9629775" y="4867275"/>
            <a:ext cx="685800" cy="304800"/>
          </a:xfrm>
          <a:prstGeom prst="rect">
            <a:avLst/>
          </a:prstGeom>
          <a:solidFill>
            <a:srgbClr val="FF3300"/>
          </a:solidFill>
          <a:ln w="9525" cap="flat" cmpd="sng">
            <a:solidFill>
              <a:schemeClr val="tx1"/>
            </a:solidFill>
            <a:prstDash val="solid"/>
            <a:miter/>
            <a:headEnd type="none" w="med" len="med"/>
            <a:tailEnd type="none" w="med" len="med"/>
          </a:ln>
        </p:spPr>
        <p:txBody>
          <a:bodyPr wrap="none" anchor="ctr" anchorCtr="0"/>
          <a:p>
            <a:pPr algn="ctr" eaLnBrk="1" hangingPunct="1"/>
            <a:r>
              <a:rPr lang="zh-CN" altLang="en-US" sz="2000" b="1" dirty="0">
                <a:solidFill>
                  <a:schemeClr val="tx1"/>
                </a:solidFill>
                <a:latin typeface="微软雅黑" panose="020B0503020204020204" charset="-122"/>
                <a:ea typeface="微软雅黑" panose="020B0503020204020204" charset="-122"/>
              </a:rPr>
              <a:t>厦门</a:t>
            </a:r>
            <a:endParaRPr lang="zh-CN" altLang="en-US" sz="2000" b="1" dirty="0">
              <a:solidFill>
                <a:schemeClr val="tx1"/>
              </a:solidFill>
              <a:latin typeface="微软雅黑" panose="020B0503020204020204" charset="-122"/>
              <a:ea typeface="微软雅黑" panose="020B0503020204020204" charset="-122"/>
            </a:endParaRPr>
          </a:p>
        </p:txBody>
      </p:sp>
      <p:sp>
        <p:nvSpPr>
          <p:cNvPr id="76" name="Rectangle 7"/>
          <p:cNvSpPr/>
          <p:nvPr/>
        </p:nvSpPr>
        <p:spPr>
          <a:xfrm>
            <a:off x="8486775" y="5476875"/>
            <a:ext cx="685800" cy="304800"/>
          </a:xfrm>
          <a:prstGeom prst="rect">
            <a:avLst/>
          </a:prstGeom>
          <a:solidFill>
            <a:srgbClr val="FF3300"/>
          </a:solidFill>
          <a:ln w="9525" cap="flat" cmpd="sng">
            <a:solidFill>
              <a:schemeClr val="tx1"/>
            </a:solidFill>
            <a:prstDash val="solid"/>
            <a:miter/>
            <a:headEnd type="none" w="med" len="med"/>
            <a:tailEnd type="none" w="med" len="med"/>
          </a:ln>
        </p:spPr>
        <p:txBody>
          <a:bodyPr wrap="none" anchor="ctr" anchorCtr="0"/>
          <a:p>
            <a:pPr algn="ctr" eaLnBrk="1" hangingPunct="1"/>
            <a:r>
              <a:rPr lang="zh-CN" altLang="en-US" sz="2000" b="1" dirty="0">
                <a:solidFill>
                  <a:schemeClr val="accent1"/>
                </a:solidFill>
                <a:latin typeface="微软雅黑" panose="020B0503020204020204" charset="-122"/>
                <a:ea typeface="微软雅黑" panose="020B0503020204020204" charset="-122"/>
              </a:rPr>
              <a:t>珠海</a:t>
            </a:r>
            <a:endParaRPr lang="zh-CN" altLang="en-US" sz="2000" b="1" dirty="0">
              <a:solidFill>
                <a:schemeClr val="accent1"/>
              </a:solidFill>
              <a:latin typeface="微软雅黑" panose="020B0503020204020204" charset="-122"/>
              <a:ea typeface="微软雅黑" panose="020B0503020204020204" charset="-122"/>
            </a:endParaRPr>
          </a:p>
        </p:txBody>
      </p:sp>
      <p:sp>
        <p:nvSpPr>
          <p:cNvPr id="77" name="Rectangle 8"/>
          <p:cNvSpPr/>
          <p:nvPr/>
        </p:nvSpPr>
        <p:spPr>
          <a:xfrm>
            <a:off x="8486775" y="6104255"/>
            <a:ext cx="685800" cy="381000"/>
          </a:xfrm>
          <a:prstGeom prst="rect">
            <a:avLst/>
          </a:prstGeom>
          <a:solidFill>
            <a:srgbClr val="FF3300"/>
          </a:solidFill>
          <a:ln w="9525" cap="flat" cmpd="sng">
            <a:solidFill>
              <a:schemeClr val="tx1"/>
            </a:solidFill>
            <a:prstDash val="solid"/>
            <a:miter/>
            <a:headEnd type="none" w="med" len="med"/>
            <a:tailEnd type="none" w="med" len="med"/>
          </a:ln>
        </p:spPr>
        <p:txBody>
          <a:bodyPr wrap="none" anchor="ctr" anchorCtr="0"/>
          <a:p>
            <a:pPr eaLnBrk="1" hangingPunct="1"/>
            <a:r>
              <a:rPr lang="zh-CN" altLang="en-US" sz="2000" b="1" dirty="0">
                <a:solidFill>
                  <a:schemeClr val="tx1"/>
                </a:solidFill>
                <a:latin typeface="微软雅黑" panose="020B0503020204020204" charset="-122"/>
                <a:ea typeface="微软雅黑" panose="020B0503020204020204" charset="-122"/>
              </a:rPr>
              <a:t>海南</a:t>
            </a:r>
            <a:r>
              <a:rPr lang="zh-CN" altLang="en-US" sz="2000" b="1" dirty="0">
                <a:solidFill>
                  <a:schemeClr val="accent1"/>
                </a:solidFill>
                <a:latin typeface="微软雅黑" panose="020B0503020204020204" charset="-122"/>
                <a:ea typeface="微软雅黑" panose="020B0503020204020204" charset="-122"/>
              </a:rPr>
              <a:t>　</a:t>
            </a:r>
            <a:endParaRPr lang="zh-CN" altLang="en-US" sz="2000" b="1" dirty="0">
              <a:solidFill>
                <a:schemeClr val="accent1"/>
              </a:solidFill>
              <a:latin typeface="微软雅黑" panose="020B0503020204020204" charset="-122"/>
              <a:ea typeface="微软雅黑" panose="020B0503020204020204" charset="-122"/>
            </a:endParaRPr>
          </a:p>
        </p:txBody>
      </p:sp>
      <p:sp>
        <p:nvSpPr>
          <p:cNvPr id="78" name="Text Box 9"/>
          <p:cNvSpPr txBox="1"/>
          <p:nvPr/>
        </p:nvSpPr>
        <p:spPr>
          <a:xfrm>
            <a:off x="9324975" y="1895475"/>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秦皇岛</a:t>
            </a:r>
            <a:endParaRPr lang="zh-CN" altLang="en-US" sz="2000" b="1" dirty="0">
              <a:solidFill>
                <a:srgbClr val="FF0000"/>
              </a:solidFill>
              <a:latin typeface="微软雅黑" panose="020B0503020204020204" charset="-122"/>
              <a:ea typeface="微软雅黑" panose="020B0503020204020204" charset="-122"/>
            </a:endParaRPr>
          </a:p>
        </p:txBody>
      </p:sp>
      <p:sp>
        <p:nvSpPr>
          <p:cNvPr id="79" name="Text Box 10"/>
          <p:cNvSpPr txBox="1"/>
          <p:nvPr/>
        </p:nvSpPr>
        <p:spPr>
          <a:xfrm>
            <a:off x="9172575" y="2336800"/>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天津</a:t>
            </a:r>
            <a:endParaRPr lang="zh-CN" altLang="en-US" sz="2000" b="1" dirty="0">
              <a:solidFill>
                <a:srgbClr val="FF0000"/>
              </a:solidFill>
              <a:latin typeface="微软雅黑" panose="020B0503020204020204" charset="-122"/>
              <a:ea typeface="微软雅黑" panose="020B0503020204020204" charset="-122"/>
            </a:endParaRPr>
          </a:p>
        </p:txBody>
      </p:sp>
      <p:sp>
        <p:nvSpPr>
          <p:cNvPr id="80" name="Text Box 11"/>
          <p:cNvSpPr txBox="1"/>
          <p:nvPr/>
        </p:nvSpPr>
        <p:spPr>
          <a:xfrm>
            <a:off x="10544175" y="2108200"/>
            <a:ext cx="9144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大连</a:t>
            </a:r>
            <a:endParaRPr lang="zh-CN" altLang="en-US" sz="2000" b="1" dirty="0">
              <a:solidFill>
                <a:srgbClr val="FF0000"/>
              </a:solidFill>
              <a:latin typeface="微软雅黑" panose="020B0503020204020204" charset="-122"/>
              <a:ea typeface="微软雅黑" panose="020B0503020204020204" charset="-122"/>
            </a:endParaRPr>
          </a:p>
        </p:txBody>
      </p:sp>
      <p:sp>
        <p:nvSpPr>
          <p:cNvPr id="81" name="Text Box 12"/>
          <p:cNvSpPr txBox="1"/>
          <p:nvPr/>
        </p:nvSpPr>
        <p:spPr>
          <a:xfrm>
            <a:off x="10239375" y="2428875"/>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烟台</a:t>
            </a:r>
            <a:endParaRPr lang="zh-CN" altLang="en-US" sz="2000" b="1" dirty="0">
              <a:solidFill>
                <a:srgbClr val="FF0000"/>
              </a:solidFill>
              <a:latin typeface="微软雅黑" panose="020B0503020204020204" charset="-122"/>
              <a:ea typeface="微软雅黑" panose="020B0503020204020204" charset="-122"/>
            </a:endParaRPr>
          </a:p>
        </p:txBody>
      </p:sp>
      <p:sp>
        <p:nvSpPr>
          <p:cNvPr id="82" name="Text Box 13"/>
          <p:cNvSpPr txBox="1"/>
          <p:nvPr/>
        </p:nvSpPr>
        <p:spPr>
          <a:xfrm>
            <a:off x="10086975" y="3022600"/>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连云港</a:t>
            </a:r>
            <a:endParaRPr lang="zh-CN" altLang="en-US" sz="2000" b="1" dirty="0">
              <a:solidFill>
                <a:srgbClr val="FF0000"/>
              </a:solidFill>
              <a:latin typeface="微软雅黑" panose="020B0503020204020204" charset="-122"/>
              <a:ea typeface="微软雅黑" panose="020B0503020204020204" charset="-122"/>
            </a:endParaRPr>
          </a:p>
        </p:txBody>
      </p:sp>
      <p:sp>
        <p:nvSpPr>
          <p:cNvPr id="83" name="Text Box 14"/>
          <p:cNvSpPr txBox="1"/>
          <p:nvPr/>
        </p:nvSpPr>
        <p:spPr>
          <a:xfrm>
            <a:off x="9629775" y="2733675"/>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青岛</a:t>
            </a:r>
            <a:endParaRPr lang="zh-CN" altLang="en-US" sz="2000" b="1" dirty="0">
              <a:solidFill>
                <a:srgbClr val="FF0000"/>
              </a:solidFill>
              <a:latin typeface="微软雅黑" panose="020B0503020204020204" charset="-122"/>
              <a:ea typeface="微软雅黑" panose="020B0503020204020204" charset="-122"/>
            </a:endParaRPr>
          </a:p>
        </p:txBody>
      </p:sp>
      <p:sp>
        <p:nvSpPr>
          <p:cNvPr id="84" name="Text Box 15"/>
          <p:cNvSpPr txBox="1"/>
          <p:nvPr/>
        </p:nvSpPr>
        <p:spPr>
          <a:xfrm>
            <a:off x="10163175" y="3343275"/>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南通</a:t>
            </a:r>
            <a:endParaRPr lang="zh-CN" altLang="en-US" sz="2000" b="1" dirty="0">
              <a:solidFill>
                <a:srgbClr val="FF0000"/>
              </a:solidFill>
              <a:latin typeface="微软雅黑" panose="020B0503020204020204" charset="-122"/>
              <a:ea typeface="微软雅黑" panose="020B0503020204020204" charset="-122"/>
            </a:endParaRPr>
          </a:p>
        </p:txBody>
      </p:sp>
      <p:sp>
        <p:nvSpPr>
          <p:cNvPr id="85" name="Text Box 16"/>
          <p:cNvSpPr txBox="1"/>
          <p:nvPr/>
        </p:nvSpPr>
        <p:spPr>
          <a:xfrm>
            <a:off x="10544175" y="3632200"/>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上海</a:t>
            </a:r>
            <a:endParaRPr lang="zh-CN" altLang="en-US" sz="2000" b="1" dirty="0">
              <a:solidFill>
                <a:srgbClr val="FF0000"/>
              </a:solidFill>
              <a:latin typeface="微软雅黑" panose="020B0503020204020204" charset="-122"/>
              <a:ea typeface="微软雅黑" panose="020B0503020204020204" charset="-122"/>
            </a:endParaRPr>
          </a:p>
        </p:txBody>
      </p:sp>
      <p:sp>
        <p:nvSpPr>
          <p:cNvPr id="86" name="Text Box 17"/>
          <p:cNvSpPr txBox="1"/>
          <p:nvPr/>
        </p:nvSpPr>
        <p:spPr>
          <a:xfrm>
            <a:off x="10696575" y="4013200"/>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宁波</a:t>
            </a:r>
            <a:endParaRPr lang="zh-CN" altLang="en-US" sz="2000" b="1" dirty="0">
              <a:solidFill>
                <a:srgbClr val="FF0000"/>
              </a:solidFill>
              <a:latin typeface="微软雅黑" panose="020B0503020204020204" charset="-122"/>
              <a:ea typeface="微软雅黑" panose="020B0503020204020204" charset="-122"/>
            </a:endParaRPr>
          </a:p>
        </p:txBody>
      </p:sp>
      <p:sp>
        <p:nvSpPr>
          <p:cNvPr id="87" name="Text Box 18"/>
          <p:cNvSpPr txBox="1"/>
          <p:nvPr/>
        </p:nvSpPr>
        <p:spPr>
          <a:xfrm>
            <a:off x="10086975" y="4165600"/>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温州</a:t>
            </a:r>
            <a:endParaRPr lang="zh-CN" altLang="en-US" sz="2000" b="1" dirty="0">
              <a:solidFill>
                <a:srgbClr val="FF0000"/>
              </a:solidFill>
              <a:latin typeface="微软雅黑" panose="020B0503020204020204" charset="-122"/>
              <a:ea typeface="微软雅黑" panose="020B0503020204020204" charset="-122"/>
            </a:endParaRPr>
          </a:p>
        </p:txBody>
      </p:sp>
      <p:sp>
        <p:nvSpPr>
          <p:cNvPr id="88" name="Text Box 19"/>
          <p:cNvSpPr txBox="1"/>
          <p:nvPr/>
        </p:nvSpPr>
        <p:spPr>
          <a:xfrm>
            <a:off x="10391775" y="4562475"/>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福州</a:t>
            </a:r>
            <a:endParaRPr lang="zh-CN" altLang="en-US" sz="2000" b="1" dirty="0">
              <a:solidFill>
                <a:srgbClr val="FF0000"/>
              </a:solidFill>
              <a:latin typeface="微软雅黑" panose="020B0503020204020204" charset="-122"/>
              <a:ea typeface="微软雅黑" panose="020B0503020204020204" charset="-122"/>
            </a:endParaRPr>
          </a:p>
        </p:txBody>
      </p:sp>
      <p:sp>
        <p:nvSpPr>
          <p:cNvPr id="89" name="Text Box 20"/>
          <p:cNvSpPr txBox="1"/>
          <p:nvPr/>
        </p:nvSpPr>
        <p:spPr>
          <a:xfrm>
            <a:off x="8639175" y="5705475"/>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湛江</a:t>
            </a:r>
            <a:endParaRPr lang="zh-CN" altLang="en-US" sz="2000" b="1" dirty="0">
              <a:solidFill>
                <a:srgbClr val="FF0000"/>
              </a:solidFill>
              <a:latin typeface="微软雅黑" panose="020B0503020204020204" charset="-122"/>
              <a:ea typeface="微软雅黑" panose="020B0503020204020204" charset="-122"/>
            </a:endParaRPr>
          </a:p>
        </p:txBody>
      </p:sp>
      <p:sp>
        <p:nvSpPr>
          <p:cNvPr id="90" name="Text Box 21"/>
          <p:cNvSpPr txBox="1"/>
          <p:nvPr/>
        </p:nvSpPr>
        <p:spPr>
          <a:xfrm>
            <a:off x="7953375" y="5705475"/>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北海</a:t>
            </a:r>
            <a:endParaRPr lang="zh-CN" altLang="en-US" sz="2000" b="1" dirty="0">
              <a:solidFill>
                <a:srgbClr val="FF0000"/>
              </a:solidFill>
              <a:latin typeface="微软雅黑" panose="020B0503020204020204" charset="-122"/>
              <a:ea typeface="微软雅黑" panose="020B0503020204020204" charset="-122"/>
            </a:endParaRPr>
          </a:p>
        </p:txBody>
      </p:sp>
      <p:sp>
        <p:nvSpPr>
          <p:cNvPr id="91" name="Text Box 22"/>
          <p:cNvSpPr txBox="1"/>
          <p:nvPr/>
        </p:nvSpPr>
        <p:spPr>
          <a:xfrm>
            <a:off x="9096375" y="5400675"/>
            <a:ext cx="990600" cy="398780"/>
          </a:xfrm>
          <a:prstGeom prst="rect">
            <a:avLst/>
          </a:prstGeom>
          <a:noFill/>
          <a:ln w="9525">
            <a:noFill/>
          </a:ln>
        </p:spPr>
        <p:txBody>
          <a:bodyPr>
            <a:spAutoFit/>
          </a:bodyPr>
          <a:p>
            <a:pPr eaLnBrk="1" hangingPunct="1">
              <a:spcBef>
                <a:spcPct val="50000"/>
              </a:spcBef>
            </a:pPr>
            <a:r>
              <a:rPr lang="zh-CN" altLang="en-US" sz="2000" b="1" dirty="0">
                <a:solidFill>
                  <a:srgbClr val="FF0000"/>
                </a:solidFill>
                <a:latin typeface="微软雅黑" panose="020B0503020204020204" charset="-122"/>
                <a:ea typeface="微软雅黑" panose="020B0503020204020204" charset="-122"/>
              </a:rPr>
              <a:t>广州</a:t>
            </a:r>
            <a:endParaRPr lang="zh-CN" altLang="en-US" sz="2000" b="1" dirty="0">
              <a:solidFill>
                <a:srgbClr val="FF0000"/>
              </a:solidFill>
              <a:latin typeface="微软雅黑" panose="020B0503020204020204" charset="-122"/>
              <a:ea typeface="微软雅黑" panose="020B0503020204020204" charset="-122"/>
            </a:endParaRPr>
          </a:p>
        </p:txBody>
      </p:sp>
      <p:sp>
        <p:nvSpPr>
          <p:cNvPr id="92" name="AutoShape 23"/>
          <p:cNvSpPr/>
          <p:nvPr/>
        </p:nvSpPr>
        <p:spPr>
          <a:xfrm>
            <a:off x="9520238" y="5903913"/>
            <a:ext cx="1143000" cy="457200"/>
          </a:xfrm>
          <a:prstGeom prst="wedgeRectCallout">
            <a:avLst>
              <a:gd name="adj1" fmla="val -70694"/>
              <a:gd name="adj2" fmla="val -118403"/>
            </a:avLst>
          </a:prstGeom>
          <a:solidFill>
            <a:schemeClr val="accent1"/>
          </a:solidFill>
          <a:ln w="9525" cap="flat" cmpd="sng">
            <a:solidFill>
              <a:schemeClr val="tx1"/>
            </a:solidFill>
            <a:prstDash val="solid"/>
            <a:miter/>
            <a:headEnd type="none" w="med" len="med"/>
            <a:tailEnd type="none" w="med" len="med"/>
          </a:ln>
        </p:spPr>
        <p:txBody>
          <a:bodyPr/>
          <a:p>
            <a:pPr algn="ctr" eaLnBrk="1" hangingPunct="1"/>
            <a:r>
              <a:rPr lang="zh-CN" altLang="en-US" sz="2000" b="1" dirty="0">
                <a:solidFill>
                  <a:srgbClr val="0033CC"/>
                </a:solidFill>
                <a:latin typeface="微软雅黑" panose="020B0503020204020204" charset="-122"/>
                <a:ea typeface="微软雅黑" panose="020B0503020204020204" charset="-122"/>
              </a:rPr>
              <a:t>珠三角</a:t>
            </a:r>
            <a:endParaRPr lang="zh-CN" altLang="en-US" sz="2000" b="1" dirty="0">
              <a:solidFill>
                <a:srgbClr val="0033CC"/>
              </a:solidFill>
              <a:latin typeface="微软雅黑" panose="020B0503020204020204" charset="-122"/>
              <a:ea typeface="微软雅黑" panose="020B0503020204020204" charset="-122"/>
            </a:endParaRPr>
          </a:p>
        </p:txBody>
      </p:sp>
      <p:sp>
        <p:nvSpPr>
          <p:cNvPr id="93" name="AutoShape 24"/>
          <p:cNvSpPr/>
          <p:nvPr/>
        </p:nvSpPr>
        <p:spPr>
          <a:xfrm>
            <a:off x="10510838" y="5294313"/>
            <a:ext cx="1143000" cy="457200"/>
          </a:xfrm>
          <a:prstGeom prst="wedgeRectCallout">
            <a:avLst>
              <a:gd name="adj1" fmla="val -70694"/>
              <a:gd name="adj2" fmla="val -118403"/>
            </a:avLst>
          </a:prstGeom>
          <a:solidFill>
            <a:schemeClr val="accent1"/>
          </a:solidFill>
          <a:ln w="9525" cap="flat" cmpd="sng">
            <a:solidFill>
              <a:schemeClr val="tx1"/>
            </a:solidFill>
            <a:prstDash val="solid"/>
            <a:miter/>
            <a:headEnd type="none" w="med" len="med"/>
            <a:tailEnd type="none" w="med" len="med"/>
          </a:ln>
        </p:spPr>
        <p:txBody>
          <a:bodyPr/>
          <a:p>
            <a:pPr algn="ctr" eaLnBrk="1" hangingPunct="1"/>
            <a:r>
              <a:rPr lang="zh-CN" altLang="en-US" sz="2000" b="1" dirty="0">
                <a:solidFill>
                  <a:srgbClr val="0033CC"/>
                </a:solidFill>
                <a:latin typeface="微软雅黑" panose="020B0503020204020204" charset="-122"/>
                <a:ea typeface="微软雅黑" panose="020B0503020204020204" charset="-122"/>
              </a:rPr>
              <a:t>闽三角</a:t>
            </a:r>
            <a:endParaRPr lang="zh-CN" altLang="en-US" sz="2000" b="1" dirty="0">
              <a:solidFill>
                <a:srgbClr val="0033CC"/>
              </a:solidFill>
              <a:latin typeface="微软雅黑" panose="020B0503020204020204" charset="-122"/>
              <a:ea typeface="微软雅黑" panose="020B0503020204020204" charset="-122"/>
            </a:endParaRPr>
          </a:p>
        </p:txBody>
      </p:sp>
      <p:sp>
        <p:nvSpPr>
          <p:cNvPr id="94" name="AutoShape 25"/>
          <p:cNvSpPr/>
          <p:nvPr/>
        </p:nvSpPr>
        <p:spPr>
          <a:xfrm>
            <a:off x="11001375" y="3236913"/>
            <a:ext cx="1143000" cy="457200"/>
          </a:xfrm>
          <a:prstGeom prst="wedgeRectCallout">
            <a:avLst>
              <a:gd name="adj1" fmla="val -82083"/>
              <a:gd name="adj2" fmla="val 69444"/>
            </a:avLst>
          </a:prstGeom>
          <a:solidFill>
            <a:schemeClr val="accent1"/>
          </a:solidFill>
          <a:ln w="9525" cap="flat" cmpd="sng">
            <a:solidFill>
              <a:schemeClr val="tx1"/>
            </a:solidFill>
            <a:prstDash val="solid"/>
            <a:miter/>
            <a:headEnd type="none" w="med" len="med"/>
            <a:tailEnd type="none" w="med" len="med"/>
          </a:ln>
        </p:spPr>
        <p:txBody>
          <a:bodyPr/>
          <a:p>
            <a:pPr algn="ctr" eaLnBrk="1" hangingPunct="1"/>
            <a:r>
              <a:rPr lang="zh-CN" altLang="en-US" sz="2000" b="1" dirty="0">
                <a:solidFill>
                  <a:srgbClr val="0033CC"/>
                </a:solidFill>
                <a:latin typeface="微软雅黑" panose="020B0503020204020204" charset="-122"/>
                <a:ea typeface="微软雅黑" panose="020B0503020204020204" charset="-122"/>
              </a:rPr>
              <a:t>长三角</a:t>
            </a:r>
            <a:endParaRPr lang="zh-CN" altLang="en-US" sz="2000" b="1" dirty="0">
              <a:solidFill>
                <a:srgbClr val="0033CC"/>
              </a:solidFill>
              <a:latin typeface="微软雅黑" panose="020B0503020204020204" charset="-122"/>
              <a:ea typeface="微软雅黑" panose="020B0503020204020204" charset="-122"/>
            </a:endParaRPr>
          </a:p>
        </p:txBody>
      </p:sp>
      <p:sp>
        <p:nvSpPr>
          <p:cNvPr id="95" name="AutoShape 26"/>
          <p:cNvSpPr/>
          <p:nvPr/>
        </p:nvSpPr>
        <p:spPr>
          <a:xfrm>
            <a:off x="10544175" y="2733675"/>
            <a:ext cx="1600200" cy="457200"/>
          </a:xfrm>
          <a:prstGeom prst="wedgeRectCallout">
            <a:avLst>
              <a:gd name="adj1" fmla="val -80157"/>
              <a:gd name="adj2" fmla="val -98611"/>
            </a:avLst>
          </a:prstGeom>
          <a:solidFill>
            <a:schemeClr val="accent1"/>
          </a:solidFill>
          <a:ln w="9525" cap="flat" cmpd="sng">
            <a:solidFill>
              <a:schemeClr val="tx1"/>
            </a:solidFill>
            <a:prstDash val="solid"/>
            <a:miter/>
            <a:headEnd type="none" w="med" len="med"/>
            <a:tailEnd type="none" w="med" len="med"/>
          </a:ln>
        </p:spPr>
        <p:txBody>
          <a:bodyPr/>
          <a:p>
            <a:pPr algn="ctr" eaLnBrk="1" hangingPunct="1"/>
            <a:r>
              <a:rPr lang="zh-CN" altLang="en-US" sz="2000" b="1" dirty="0">
                <a:solidFill>
                  <a:srgbClr val="0033CC"/>
                </a:solidFill>
                <a:latin typeface="微软雅黑" panose="020B0503020204020204" charset="-122"/>
                <a:ea typeface="微软雅黑" panose="020B0503020204020204" charset="-122"/>
              </a:rPr>
              <a:t>环渤海地区</a:t>
            </a:r>
            <a:endParaRPr lang="zh-CN" altLang="en-US" sz="2000" b="1" dirty="0">
              <a:solidFill>
                <a:srgbClr val="0033CC"/>
              </a:solidFill>
              <a:latin typeface="微软雅黑" panose="020B0503020204020204" charset="-122"/>
              <a:ea typeface="微软雅黑" panose="020B0503020204020204" charset="-122"/>
            </a:endParaRPr>
          </a:p>
        </p:txBody>
      </p:sp>
      <p:grpSp>
        <p:nvGrpSpPr>
          <p:cNvPr id="96" name="Group 27"/>
          <p:cNvGrpSpPr/>
          <p:nvPr/>
        </p:nvGrpSpPr>
        <p:grpSpPr>
          <a:xfrm>
            <a:off x="7419975" y="3784600"/>
            <a:ext cx="2819400" cy="719138"/>
            <a:chOff x="0" y="0"/>
            <a:chExt cx="1776" cy="453"/>
          </a:xfrm>
        </p:grpSpPr>
        <p:sp>
          <p:nvSpPr>
            <p:cNvPr id="97" name="Text Box 28"/>
            <p:cNvSpPr txBox="1"/>
            <p:nvPr/>
          </p:nvSpPr>
          <p:spPr>
            <a:xfrm>
              <a:off x="0" y="192"/>
              <a:ext cx="480" cy="251"/>
            </a:xfrm>
            <a:prstGeom prst="rect">
              <a:avLst/>
            </a:prstGeom>
            <a:noFill/>
            <a:ln w="9525">
              <a:noFill/>
            </a:ln>
          </p:spPr>
          <p:txBody>
            <a:bodyPr>
              <a:spAutoFit/>
            </a:bodyPr>
            <a:p>
              <a:pPr eaLnBrk="1" hangingPunct="1">
                <a:spcBef>
                  <a:spcPct val="50000"/>
                </a:spcBef>
              </a:pPr>
              <a:r>
                <a:rPr lang="zh-CN" altLang="en-US" sz="2000" b="1" dirty="0">
                  <a:solidFill>
                    <a:srgbClr val="660066"/>
                  </a:solidFill>
                  <a:latin typeface="微软雅黑" panose="020B0503020204020204" charset="-122"/>
                  <a:ea typeface="微软雅黑" panose="020B0503020204020204" charset="-122"/>
                </a:rPr>
                <a:t>重庆</a:t>
              </a:r>
              <a:endParaRPr lang="zh-CN" altLang="en-US" sz="2000" b="1" dirty="0">
                <a:solidFill>
                  <a:srgbClr val="660066"/>
                </a:solidFill>
                <a:latin typeface="微软雅黑" panose="020B0503020204020204" charset="-122"/>
                <a:ea typeface="微软雅黑" panose="020B0503020204020204" charset="-122"/>
              </a:endParaRPr>
            </a:p>
          </p:txBody>
        </p:sp>
        <p:sp>
          <p:nvSpPr>
            <p:cNvPr id="98" name="Text Box 29"/>
            <p:cNvSpPr txBox="1"/>
            <p:nvPr/>
          </p:nvSpPr>
          <p:spPr>
            <a:xfrm>
              <a:off x="240" y="10"/>
              <a:ext cx="480" cy="251"/>
            </a:xfrm>
            <a:prstGeom prst="rect">
              <a:avLst/>
            </a:prstGeom>
            <a:noFill/>
            <a:ln w="9525">
              <a:noFill/>
            </a:ln>
          </p:spPr>
          <p:txBody>
            <a:bodyPr>
              <a:spAutoFit/>
            </a:bodyPr>
            <a:p>
              <a:pPr eaLnBrk="1" hangingPunct="1">
                <a:spcBef>
                  <a:spcPct val="50000"/>
                </a:spcBef>
              </a:pPr>
              <a:r>
                <a:rPr lang="zh-CN" altLang="en-US" sz="2000" b="1" dirty="0">
                  <a:solidFill>
                    <a:srgbClr val="660066"/>
                  </a:solidFill>
                  <a:latin typeface="微软雅黑" panose="020B0503020204020204" charset="-122"/>
                  <a:ea typeface="微软雅黑" panose="020B0503020204020204" charset="-122"/>
                </a:rPr>
                <a:t>万县</a:t>
              </a:r>
              <a:endParaRPr lang="zh-CN" altLang="en-US" sz="2000" b="1" dirty="0">
                <a:solidFill>
                  <a:srgbClr val="660066"/>
                </a:solidFill>
                <a:latin typeface="微软雅黑" panose="020B0503020204020204" charset="-122"/>
                <a:ea typeface="微软雅黑" panose="020B0503020204020204" charset="-122"/>
              </a:endParaRPr>
            </a:p>
          </p:txBody>
        </p:sp>
        <p:sp>
          <p:nvSpPr>
            <p:cNvPr id="99" name="Text Box 30"/>
            <p:cNvSpPr txBox="1"/>
            <p:nvPr/>
          </p:nvSpPr>
          <p:spPr>
            <a:xfrm>
              <a:off x="768" y="0"/>
              <a:ext cx="480" cy="251"/>
            </a:xfrm>
            <a:prstGeom prst="rect">
              <a:avLst/>
            </a:prstGeom>
            <a:noFill/>
            <a:ln w="9525">
              <a:noFill/>
            </a:ln>
          </p:spPr>
          <p:txBody>
            <a:bodyPr>
              <a:spAutoFit/>
            </a:bodyPr>
            <a:p>
              <a:pPr eaLnBrk="1" hangingPunct="1">
                <a:spcBef>
                  <a:spcPct val="50000"/>
                </a:spcBef>
              </a:pPr>
              <a:r>
                <a:rPr lang="zh-CN" altLang="en-US" sz="2000" b="1" dirty="0">
                  <a:solidFill>
                    <a:srgbClr val="660066"/>
                  </a:solidFill>
                  <a:latin typeface="微软雅黑" panose="020B0503020204020204" charset="-122"/>
                  <a:ea typeface="微软雅黑" panose="020B0503020204020204" charset="-122"/>
                </a:rPr>
                <a:t>宜昌</a:t>
              </a:r>
              <a:endParaRPr lang="zh-CN" altLang="en-US" sz="2000" b="1" dirty="0">
                <a:solidFill>
                  <a:srgbClr val="660066"/>
                </a:solidFill>
                <a:latin typeface="微软雅黑" panose="020B0503020204020204" charset="-122"/>
                <a:ea typeface="微软雅黑" panose="020B0503020204020204" charset="-122"/>
              </a:endParaRPr>
            </a:p>
          </p:txBody>
        </p:sp>
        <p:sp>
          <p:nvSpPr>
            <p:cNvPr id="101" name="Text Box 31"/>
            <p:cNvSpPr txBox="1"/>
            <p:nvPr/>
          </p:nvSpPr>
          <p:spPr>
            <a:xfrm>
              <a:off x="1152" y="0"/>
              <a:ext cx="480" cy="251"/>
            </a:xfrm>
            <a:prstGeom prst="rect">
              <a:avLst/>
            </a:prstGeom>
            <a:noFill/>
            <a:ln w="9525">
              <a:noFill/>
            </a:ln>
          </p:spPr>
          <p:txBody>
            <a:bodyPr>
              <a:spAutoFit/>
            </a:bodyPr>
            <a:p>
              <a:pPr eaLnBrk="1" hangingPunct="1">
                <a:spcBef>
                  <a:spcPct val="50000"/>
                </a:spcBef>
              </a:pPr>
              <a:r>
                <a:rPr lang="zh-CN" altLang="en-US" sz="2000" b="1" dirty="0">
                  <a:solidFill>
                    <a:srgbClr val="660066"/>
                  </a:solidFill>
                  <a:latin typeface="微软雅黑" panose="020B0503020204020204" charset="-122"/>
                  <a:ea typeface="微软雅黑" panose="020B0503020204020204" charset="-122"/>
                </a:rPr>
                <a:t>武汉</a:t>
              </a:r>
              <a:endParaRPr lang="zh-CN" altLang="en-US" sz="2000" b="1" dirty="0">
                <a:solidFill>
                  <a:srgbClr val="660066"/>
                </a:solidFill>
                <a:latin typeface="微软雅黑" panose="020B0503020204020204" charset="-122"/>
                <a:ea typeface="微软雅黑" panose="020B0503020204020204" charset="-122"/>
              </a:endParaRPr>
            </a:p>
          </p:txBody>
        </p:sp>
        <p:sp>
          <p:nvSpPr>
            <p:cNvPr id="102" name="Text Box 32"/>
            <p:cNvSpPr txBox="1"/>
            <p:nvPr/>
          </p:nvSpPr>
          <p:spPr>
            <a:xfrm>
              <a:off x="1296" y="202"/>
              <a:ext cx="480" cy="251"/>
            </a:xfrm>
            <a:prstGeom prst="rect">
              <a:avLst/>
            </a:prstGeom>
            <a:noFill/>
            <a:ln w="9525">
              <a:noFill/>
            </a:ln>
          </p:spPr>
          <p:txBody>
            <a:bodyPr>
              <a:spAutoFit/>
            </a:bodyPr>
            <a:p>
              <a:pPr eaLnBrk="1" hangingPunct="1">
                <a:spcBef>
                  <a:spcPct val="50000"/>
                </a:spcBef>
              </a:pPr>
              <a:r>
                <a:rPr lang="zh-CN" altLang="en-US" sz="2000" b="1" dirty="0">
                  <a:solidFill>
                    <a:srgbClr val="660066"/>
                  </a:solidFill>
                  <a:latin typeface="微软雅黑" panose="020B0503020204020204" charset="-122"/>
                  <a:ea typeface="微软雅黑" panose="020B0503020204020204" charset="-122"/>
                </a:rPr>
                <a:t>九江</a:t>
              </a:r>
              <a:endParaRPr lang="zh-CN" altLang="en-US" sz="2000" b="1" dirty="0">
                <a:solidFill>
                  <a:srgbClr val="660066"/>
                </a:solidFill>
                <a:latin typeface="微软雅黑" panose="020B0503020204020204" charset="-122"/>
                <a:ea typeface="微软雅黑" panose="020B0503020204020204" charset="-122"/>
              </a:endParaRPr>
            </a:p>
          </p:txBody>
        </p:sp>
      </p:grpSp>
      <p:grpSp>
        <p:nvGrpSpPr>
          <p:cNvPr id="103" name="Group 33"/>
          <p:cNvGrpSpPr/>
          <p:nvPr/>
        </p:nvGrpSpPr>
        <p:grpSpPr>
          <a:xfrm>
            <a:off x="4248150" y="669925"/>
            <a:ext cx="7620000" cy="5732463"/>
            <a:chOff x="0" y="0"/>
            <a:chExt cx="4800" cy="3611"/>
          </a:xfrm>
        </p:grpSpPr>
        <p:sp>
          <p:nvSpPr>
            <p:cNvPr id="104" name="Text Box 34"/>
            <p:cNvSpPr txBox="1"/>
            <p:nvPr/>
          </p:nvSpPr>
          <p:spPr>
            <a:xfrm>
              <a:off x="288" y="336"/>
              <a:ext cx="528" cy="251"/>
            </a:xfrm>
            <a:prstGeom prst="rect">
              <a:avLst/>
            </a:prstGeom>
            <a:noFill/>
            <a:ln w="9525">
              <a:noFill/>
            </a:ln>
          </p:spPr>
          <p:txBody>
            <a:bodyPr>
              <a:spAutoFit/>
            </a:bodyPr>
            <a:p>
              <a:pPr eaLnBrk="1" hangingPunct="1">
                <a:spcBef>
                  <a:spcPct val="50000"/>
                </a:spcBef>
              </a:pPr>
              <a:r>
                <a:rPr lang="zh-CN" altLang="en-US" sz="2000" b="1" dirty="0">
                  <a:solidFill>
                    <a:srgbClr val="000066"/>
                  </a:solidFill>
                  <a:latin typeface="微软雅黑" panose="020B0503020204020204" charset="-122"/>
                  <a:ea typeface="微软雅黑" panose="020B0503020204020204" charset="-122"/>
                </a:rPr>
                <a:t>塔城</a:t>
              </a:r>
              <a:endParaRPr lang="zh-CN" altLang="en-US" sz="2000" b="1" dirty="0">
                <a:solidFill>
                  <a:srgbClr val="000066"/>
                </a:solidFill>
                <a:latin typeface="微软雅黑" panose="020B0503020204020204" charset="-122"/>
                <a:ea typeface="微软雅黑" panose="020B0503020204020204" charset="-122"/>
              </a:endParaRPr>
            </a:p>
          </p:txBody>
        </p:sp>
        <p:sp>
          <p:nvSpPr>
            <p:cNvPr id="105" name="Text Box 35"/>
            <p:cNvSpPr txBox="1"/>
            <p:nvPr/>
          </p:nvSpPr>
          <p:spPr>
            <a:xfrm>
              <a:off x="0" y="490"/>
              <a:ext cx="528" cy="251"/>
            </a:xfrm>
            <a:prstGeom prst="rect">
              <a:avLst/>
            </a:prstGeom>
            <a:noFill/>
            <a:ln w="9525">
              <a:noFill/>
            </a:ln>
          </p:spPr>
          <p:txBody>
            <a:bodyPr>
              <a:spAutoFit/>
            </a:bodyPr>
            <a:p>
              <a:pPr eaLnBrk="1" hangingPunct="1">
                <a:spcBef>
                  <a:spcPct val="50000"/>
                </a:spcBef>
              </a:pPr>
              <a:r>
                <a:rPr lang="zh-CN" altLang="en-US" sz="2000" b="1" dirty="0">
                  <a:solidFill>
                    <a:srgbClr val="000066"/>
                  </a:solidFill>
                  <a:latin typeface="微软雅黑" panose="020B0503020204020204" charset="-122"/>
                  <a:ea typeface="微软雅黑" panose="020B0503020204020204" charset="-122"/>
                </a:rPr>
                <a:t>伊宁</a:t>
              </a:r>
              <a:endParaRPr lang="zh-CN" altLang="en-US" sz="2000" b="1" dirty="0">
                <a:solidFill>
                  <a:srgbClr val="000066"/>
                </a:solidFill>
                <a:latin typeface="微软雅黑" panose="020B0503020204020204" charset="-122"/>
                <a:ea typeface="微软雅黑" panose="020B0503020204020204" charset="-122"/>
              </a:endParaRPr>
            </a:p>
          </p:txBody>
        </p:sp>
        <p:sp>
          <p:nvSpPr>
            <p:cNvPr id="106" name="Text Box 36"/>
            <p:cNvSpPr txBox="1"/>
            <p:nvPr/>
          </p:nvSpPr>
          <p:spPr>
            <a:xfrm>
              <a:off x="912" y="3034"/>
              <a:ext cx="528" cy="251"/>
            </a:xfrm>
            <a:prstGeom prst="rect">
              <a:avLst/>
            </a:prstGeom>
            <a:noFill/>
            <a:ln w="9525">
              <a:noFill/>
            </a:ln>
          </p:spPr>
          <p:txBody>
            <a:bodyPr>
              <a:spAutoFit/>
            </a:bodyPr>
            <a:p>
              <a:pPr eaLnBrk="1" hangingPunct="1">
                <a:spcBef>
                  <a:spcPct val="50000"/>
                </a:spcBef>
              </a:pPr>
              <a:r>
                <a:rPr lang="zh-CN" altLang="en-US" sz="2000" b="1" dirty="0">
                  <a:solidFill>
                    <a:srgbClr val="000066"/>
                  </a:solidFill>
                  <a:latin typeface="微软雅黑" panose="020B0503020204020204" charset="-122"/>
                  <a:ea typeface="微软雅黑" panose="020B0503020204020204" charset="-122"/>
                </a:rPr>
                <a:t>瑞丽</a:t>
              </a:r>
              <a:endParaRPr lang="zh-CN" altLang="en-US" sz="2000" b="1" dirty="0">
                <a:solidFill>
                  <a:srgbClr val="000066"/>
                </a:solidFill>
                <a:latin typeface="微软雅黑" panose="020B0503020204020204" charset="-122"/>
                <a:ea typeface="微软雅黑" panose="020B0503020204020204" charset="-122"/>
              </a:endParaRPr>
            </a:p>
          </p:txBody>
        </p:sp>
        <p:sp>
          <p:nvSpPr>
            <p:cNvPr id="107" name="Text Box 37"/>
            <p:cNvSpPr txBox="1"/>
            <p:nvPr/>
          </p:nvSpPr>
          <p:spPr>
            <a:xfrm>
              <a:off x="1824" y="3360"/>
              <a:ext cx="528" cy="251"/>
            </a:xfrm>
            <a:prstGeom prst="rect">
              <a:avLst/>
            </a:prstGeom>
            <a:noFill/>
            <a:ln w="9525">
              <a:noFill/>
            </a:ln>
          </p:spPr>
          <p:txBody>
            <a:bodyPr>
              <a:spAutoFit/>
            </a:bodyPr>
            <a:p>
              <a:pPr eaLnBrk="1" hangingPunct="1">
                <a:spcBef>
                  <a:spcPct val="50000"/>
                </a:spcBef>
              </a:pPr>
              <a:r>
                <a:rPr lang="zh-CN" altLang="en-US" sz="2000" b="1" dirty="0">
                  <a:solidFill>
                    <a:srgbClr val="000066"/>
                  </a:solidFill>
                  <a:latin typeface="微软雅黑" panose="020B0503020204020204" charset="-122"/>
                  <a:ea typeface="微软雅黑" panose="020B0503020204020204" charset="-122"/>
                </a:rPr>
                <a:t>河口</a:t>
              </a:r>
              <a:endParaRPr lang="zh-CN" altLang="en-US" sz="2000" b="1" dirty="0">
                <a:solidFill>
                  <a:srgbClr val="000066"/>
                </a:solidFill>
                <a:latin typeface="微软雅黑" panose="020B0503020204020204" charset="-122"/>
                <a:ea typeface="微软雅黑" panose="020B0503020204020204" charset="-122"/>
              </a:endParaRPr>
            </a:p>
          </p:txBody>
        </p:sp>
        <p:sp>
          <p:nvSpPr>
            <p:cNvPr id="108" name="Text Box 38"/>
            <p:cNvSpPr txBox="1"/>
            <p:nvPr/>
          </p:nvSpPr>
          <p:spPr>
            <a:xfrm>
              <a:off x="2256" y="3274"/>
              <a:ext cx="528" cy="251"/>
            </a:xfrm>
            <a:prstGeom prst="rect">
              <a:avLst/>
            </a:prstGeom>
            <a:noFill/>
            <a:ln w="9525">
              <a:noFill/>
            </a:ln>
          </p:spPr>
          <p:txBody>
            <a:bodyPr>
              <a:spAutoFit/>
            </a:bodyPr>
            <a:p>
              <a:pPr eaLnBrk="1" hangingPunct="1">
                <a:spcBef>
                  <a:spcPct val="50000"/>
                </a:spcBef>
              </a:pPr>
              <a:r>
                <a:rPr lang="zh-CN" altLang="en-US" sz="2000" b="1" dirty="0">
                  <a:solidFill>
                    <a:srgbClr val="000066"/>
                  </a:solidFill>
                  <a:latin typeface="微软雅黑" panose="020B0503020204020204" charset="-122"/>
                  <a:ea typeface="微软雅黑" panose="020B0503020204020204" charset="-122"/>
                </a:rPr>
                <a:t>东兴</a:t>
              </a:r>
              <a:endParaRPr lang="zh-CN" altLang="en-US" sz="2000" b="1" dirty="0">
                <a:solidFill>
                  <a:srgbClr val="000066"/>
                </a:solidFill>
                <a:latin typeface="微软雅黑" panose="020B0503020204020204" charset="-122"/>
                <a:ea typeface="微软雅黑" panose="020B0503020204020204" charset="-122"/>
              </a:endParaRPr>
            </a:p>
          </p:txBody>
        </p:sp>
        <p:sp>
          <p:nvSpPr>
            <p:cNvPr id="109" name="Text Box 39"/>
            <p:cNvSpPr txBox="1"/>
            <p:nvPr/>
          </p:nvSpPr>
          <p:spPr>
            <a:xfrm>
              <a:off x="3264" y="154"/>
              <a:ext cx="720" cy="251"/>
            </a:xfrm>
            <a:prstGeom prst="rect">
              <a:avLst/>
            </a:prstGeom>
            <a:noFill/>
            <a:ln w="9525">
              <a:noFill/>
            </a:ln>
          </p:spPr>
          <p:txBody>
            <a:bodyPr>
              <a:spAutoFit/>
            </a:bodyPr>
            <a:p>
              <a:pPr eaLnBrk="1" hangingPunct="1">
                <a:spcBef>
                  <a:spcPct val="50000"/>
                </a:spcBef>
              </a:pPr>
              <a:r>
                <a:rPr lang="zh-CN" altLang="en-US" sz="2000" b="1" dirty="0">
                  <a:solidFill>
                    <a:srgbClr val="000066"/>
                  </a:solidFill>
                  <a:latin typeface="微软雅黑" panose="020B0503020204020204" charset="-122"/>
                  <a:ea typeface="微软雅黑" panose="020B0503020204020204" charset="-122"/>
                </a:rPr>
                <a:t>满洲里</a:t>
              </a:r>
              <a:endParaRPr lang="zh-CN" altLang="en-US" sz="2000" b="1" dirty="0">
                <a:solidFill>
                  <a:srgbClr val="000066"/>
                </a:solidFill>
                <a:latin typeface="微软雅黑" panose="020B0503020204020204" charset="-122"/>
                <a:ea typeface="微软雅黑" panose="020B0503020204020204" charset="-122"/>
              </a:endParaRPr>
            </a:p>
          </p:txBody>
        </p:sp>
        <p:sp>
          <p:nvSpPr>
            <p:cNvPr id="110" name="Text Box 40"/>
            <p:cNvSpPr txBox="1"/>
            <p:nvPr/>
          </p:nvSpPr>
          <p:spPr>
            <a:xfrm>
              <a:off x="3792" y="0"/>
              <a:ext cx="528" cy="251"/>
            </a:xfrm>
            <a:prstGeom prst="rect">
              <a:avLst/>
            </a:prstGeom>
            <a:noFill/>
            <a:ln w="9525">
              <a:noFill/>
            </a:ln>
          </p:spPr>
          <p:txBody>
            <a:bodyPr>
              <a:spAutoFit/>
            </a:bodyPr>
            <a:p>
              <a:pPr eaLnBrk="1" hangingPunct="1">
                <a:spcBef>
                  <a:spcPct val="50000"/>
                </a:spcBef>
              </a:pPr>
              <a:r>
                <a:rPr lang="zh-CN" altLang="en-US" sz="2000" b="1" dirty="0">
                  <a:solidFill>
                    <a:srgbClr val="000066"/>
                  </a:solidFill>
                  <a:latin typeface="微软雅黑" panose="020B0503020204020204" charset="-122"/>
                  <a:ea typeface="微软雅黑" panose="020B0503020204020204" charset="-122"/>
                </a:rPr>
                <a:t>黑河</a:t>
              </a:r>
              <a:endParaRPr lang="zh-CN" altLang="en-US" sz="2000" b="1" dirty="0">
                <a:solidFill>
                  <a:srgbClr val="000066"/>
                </a:solidFill>
                <a:latin typeface="微软雅黑" panose="020B0503020204020204" charset="-122"/>
                <a:ea typeface="微软雅黑" panose="020B0503020204020204" charset="-122"/>
              </a:endParaRPr>
            </a:p>
          </p:txBody>
        </p:sp>
        <p:sp>
          <p:nvSpPr>
            <p:cNvPr id="111" name="Text Box 41"/>
            <p:cNvSpPr txBox="1"/>
            <p:nvPr/>
          </p:nvSpPr>
          <p:spPr>
            <a:xfrm>
              <a:off x="4272" y="586"/>
              <a:ext cx="528" cy="251"/>
            </a:xfrm>
            <a:prstGeom prst="rect">
              <a:avLst/>
            </a:prstGeom>
            <a:noFill/>
            <a:ln w="9525">
              <a:noFill/>
            </a:ln>
          </p:spPr>
          <p:txBody>
            <a:bodyPr>
              <a:spAutoFit/>
            </a:bodyPr>
            <a:p>
              <a:pPr eaLnBrk="1" hangingPunct="1">
                <a:spcBef>
                  <a:spcPct val="50000"/>
                </a:spcBef>
              </a:pPr>
              <a:r>
                <a:rPr lang="zh-CN" altLang="en-US" sz="2000" b="1" dirty="0">
                  <a:solidFill>
                    <a:srgbClr val="000066"/>
                  </a:solidFill>
                  <a:latin typeface="微软雅黑" panose="020B0503020204020204" charset="-122"/>
                  <a:ea typeface="微软雅黑" panose="020B0503020204020204" charset="-122"/>
                </a:rPr>
                <a:t>珲春</a:t>
              </a:r>
              <a:endParaRPr lang="zh-CN" altLang="en-US" sz="2000" b="1" dirty="0">
                <a:solidFill>
                  <a:srgbClr val="000066"/>
                </a:solidFill>
                <a:latin typeface="微软雅黑" panose="020B0503020204020204" charset="-122"/>
                <a:ea typeface="微软雅黑" panose="020B0503020204020204" charset="-122"/>
              </a:endParaRPr>
            </a:p>
          </p:txBody>
        </p:sp>
      </p:grpSp>
      <p:sp>
        <p:nvSpPr>
          <p:cNvPr id="112" name="Text Box 42"/>
          <p:cNvSpPr txBox="1"/>
          <p:nvPr/>
        </p:nvSpPr>
        <p:spPr>
          <a:xfrm>
            <a:off x="4781550" y="1905000"/>
            <a:ext cx="1143000" cy="460375"/>
          </a:xfrm>
          <a:prstGeom prst="rect">
            <a:avLst/>
          </a:prstGeom>
          <a:noFill/>
          <a:ln w="9525">
            <a:noFill/>
          </a:ln>
        </p:spPr>
        <p:txBody>
          <a:bodyPr>
            <a:spAutoFit/>
          </a:bodyPr>
          <a:p>
            <a:pPr eaLnBrk="1" hangingPunct="1">
              <a:spcBef>
                <a:spcPct val="50000"/>
              </a:spcBef>
            </a:pPr>
            <a:endParaRPr lang="zh-CN" altLang="en-US" sz="2400" dirty="0">
              <a:latin typeface="微软雅黑" panose="020B0503020204020204" charset="-122"/>
              <a:ea typeface="微软雅黑" panose="020B0503020204020204" charset="-122"/>
            </a:endParaRPr>
          </a:p>
        </p:txBody>
      </p:sp>
      <p:sp>
        <p:nvSpPr>
          <p:cNvPr id="113" name="Oval 43"/>
          <p:cNvSpPr/>
          <p:nvPr/>
        </p:nvSpPr>
        <p:spPr>
          <a:xfrm>
            <a:off x="5010150" y="2286000"/>
            <a:ext cx="76200" cy="76200"/>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grpSp>
        <p:nvGrpSpPr>
          <p:cNvPr id="114" name="Group 44"/>
          <p:cNvGrpSpPr/>
          <p:nvPr/>
        </p:nvGrpSpPr>
        <p:grpSpPr>
          <a:xfrm>
            <a:off x="4933950" y="1981200"/>
            <a:ext cx="5943600" cy="3810000"/>
            <a:chOff x="0" y="0"/>
            <a:chExt cx="3744" cy="2400"/>
          </a:xfrm>
        </p:grpSpPr>
        <p:sp>
          <p:nvSpPr>
            <p:cNvPr id="115" name="Oval 45"/>
            <p:cNvSpPr/>
            <p:nvPr/>
          </p:nvSpPr>
          <p:spPr>
            <a:xfrm>
              <a:off x="48" y="192"/>
              <a:ext cx="48" cy="48"/>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sp>
          <p:nvSpPr>
            <p:cNvPr id="116" name="Oval 46"/>
            <p:cNvSpPr/>
            <p:nvPr/>
          </p:nvSpPr>
          <p:spPr>
            <a:xfrm>
              <a:off x="0" y="1440"/>
              <a:ext cx="48" cy="48"/>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sp>
          <p:nvSpPr>
            <p:cNvPr id="117" name="Oval 47"/>
            <p:cNvSpPr/>
            <p:nvPr/>
          </p:nvSpPr>
          <p:spPr>
            <a:xfrm>
              <a:off x="1200" y="912"/>
              <a:ext cx="48" cy="48"/>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sp>
          <p:nvSpPr>
            <p:cNvPr id="118" name="Oval 48"/>
            <p:cNvSpPr/>
            <p:nvPr/>
          </p:nvSpPr>
          <p:spPr>
            <a:xfrm>
              <a:off x="1872" y="720"/>
              <a:ext cx="48" cy="48"/>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sp>
          <p:nvSpPr>
            <p:cNvPr id="119" name="Oval 49"/>
            <p:cNvSpPr/>
            <p:nvPr/>
          </p:nvSpPr>
          <p:spPr>
            <a:xfrm>
              <a:off x="1488" y="2352"/>
              <a:ext cx="48" cy="48"/>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sp>
          <p:nvSpPr>
            <p:cNvPr id="120" name="Oval 50"/>
            <p:cNvSpPr/>
            <p:nvPr/>
          </p:nvSpPr>
          <p:spPr>
            <a:xfrm>
              <a:off x="1920" y="2064"/>
              <a:ext cx="48" cy="48"/>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sp>
          <p:nvSpPr>
            <p:cNvPr id="121" name="Oval 51"/>
            <p:cNvSpPr/>
            <p:nvPr/>
          </p:nvSpPr>
          <p:spPr>
            <a:xfrm>
              <a:off x="2496" y="1968"/>
              <a:ext cx="48" cy="48"/>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sp>
          <p:nvSpPr>
            <p:cNvPr id="122" name="Oval 52"/>
            <p:cNvSpPr/>
            <p:nvPr/>
          </p:nvSpPr>
          <p:spPr>
            <a:xfrm>
              <a:off x="2400" y="432"/>
              <a:ext cx="48" cy="48"/>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sp>
          <p:nvSpPr>
            <p:cNvPr id="123" name="Oval 53"/>
            <p:cNvSpPr/>
            <p:nvPr/>
          </p:nvSpPr>
          <p:spPr>
            <a:xfrm>
              <a:off x="3696" y="0"/>
              <a:ext cx="48" cy="48"/>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lang="zh-CN" altLang="en-US" dirty="0">
                <a:latin typeface="微软雅黑" panose="020B0503020204020204" charset="-122"/>
                <a:ea typeface="微软雅黑" panose="020B0503020204020204" charset="-122"/>
              </a:endParaRPr>
            </a:p>
          </p:txBody>
        </p:sp>
      </p:grpSp>
      <p:grpSp>
        <p:nvGrpSpPr>
          <p:cNvPr id="124" name="Group 54"/>
          <p:cNvGrpSpPr/>
          <p:nvPr/>
        </p:nvGrpSpPr>
        <p:grpSpPr>
          <a:xfrm>
            <a:off x="4400550" y="1752600"/>
            <a:ext cx="6705600" cy="4132263"/>
            <a:chOff x="0" y="0"/>
            <a:chExt cx="4224" cy="2603"/>
          </a:xfrm>
        </p:grpSpPr>
        <p:sp>
          <p:nvSpPr>
            <p:cNvPr id="125" name="Text Box 55"/>
            <p:cNvSpPr txBox="1"/>
            <p:nvPr/>
          </p:nvSpPr>
          <p:spPr>
            <a:xfrm>
              <a:off x="0" y="336"/>
              <a:ext cx="1056" cy="251"/>
            </a:xfrm>
            <a:prstGeom prst="rect">
              <a:avLst/>
            </a:prstGeom>
            <a:noFill/>
            <a:ln w="9525">
              <a:noFill/>
            </a:ln>
          </p:spPr>
          <p:txBody>
            <a:bodyPr>
              <a:spAutoFit/>
            </a:bodyPr>
            <a:p>
              <a:pPr eaLnBrk="1" hangingPunct="1">
                <a:spcBef>
                  <a:spcPct val="50000"/>
                </a:spcBef>
              </a:pPr>
              <a:r>
                <a:rPr lang="zh-CN" altLang="en-US" sz="2000" b="1" dirty="0">
                  <a:latin typeface="微软雅黑" panose="020B0503020204020204" charset="-122"/>
                  <a:ea typeface="微软雅黑" panose="020B0503020204020204" charset="-122"/>
                </a:rPr>
                <a:t>乌鲁木齐</a:t>
              </a:r>
              <a:endParaRPr lang="zh-CN" altLang="en-US" sz="2000" b="1" dirty="0">
                <a:latin typeface="微软雅黑" panose="020B0503020204020204" charset="-122"/>
                <a:ea typeface="微软雅黑" panose="020B0503020204020204" charset="-122"/>
              </a:endParaRPr>
            </a:p>
          </p:txBody>
        </p:sp>
        <p:sp>
          <p:nvSpPr>
            <p:cNvPr id="126" name="Text Box 56"/>
            <p:cNvSpPr txBox="1"/>
            <p:nvPr/>
          </p:nvSpPr>
          <p:spPr>
            <a:xfrm>
              <a:off x="96" y="1334"/>
              <a:ext cx="576" cy="251"/>
            </a:xfrm>
            <a:prstGeom prst="rect">
              <a:avLst/>
            </a:prstGeom>
            <a:noFill/>
            <a:ln w="9525">
              <a:noFill/>
            </a:ln>
          </p:spPr>
          <p:txBody>
            <a:bodyPr>
              <a:spAutoFit/>
            </a:bodyPr>
            <a:p>
              <a:pPr eaLnBrk="1" hangingPunct="1">
                <a:spcBef>
                  <a:spcPct val="50000"/>
                </a:spcBef>
              </a:pPr>
              <a:r>
                <a:rPr lang="zh-CN" altLang="en-US" sz="2000" b="1" dirty="0">
                  <a:latin typeface="微软雅黑" panose="020B0503020204020204" charset="-122"/>
                  <a:ea typeface="微软雅黑" panose="020B0503020204020204" charset="-122"/>
                </a:rPr>
                <a:t>拉萨</a:t>
              </a:r>
              <a:endParaRPr lang="zh-CN" altLang="en-US" sz="2000" b="1" dirty="0">
                <a:latin typeface="微软雅黑" panose="020B0503020204020204" charset="-122"/>
                <a:ea typeface="微软雅黑" panose="020B0503020204020204" charset="-122"/>
              </a:endParaRPr>
            </a:p>
          </p:txBody>
        </p:sp>
        <p:sp>
          <p:nvSpPr>
            <p:cNvPr id="127" name="Text Box 57"/>
            <p:cNvSpPr txBox="1"/>
            <p:nvPr/>
          </p:nvSpPr>
          <p:spPr>
            <a:xfrm>
              <a:off x="1440" y="2352"/>
              <a:ext cx="576" cy="251"/>
            </a:xfrm>
            <a:prstGeom prst="rect">
              <a:avLst/>
            </a:prstGeom>
            <a:noFill/>
            <a:ln w="9525">
              <a:noFill/>
            </a:ln>
          </p:spPr>
          <p:txBody>
            <a:bodyPr>
              <a:spAutoFit/>
            </a:bodyPr>
            <a:p>
              <a:pPr eaLnBrk="1" hangingPunct="1">
                <a:spcBef>
                  <a:spcPct val="50000"/>
                </a:spcBef>
              </a:pPr>
              <a:r>
                <a:rPr lang="zh-CN" altLang="en-US" sz="2000" b="1" dirty="0">
                  <a:latin typeface="微软雅黑" panose="020B0503020204020204" charset="-122"/>
                  <a:ea typeface="微软雅黑" panose="020B0503020204020204" charset="-122"/>
                </a:rPr>
                <a:t>昆明</a:t>
              </a:r>
              <a:endParaRPr lang="zh-CN" altLang="en-US" sz="2000" b="1" dirty="0">
                <a:latin typeface="微软雅黑" panose="020B0503020204020204" charset="-122"/>
                <a:ea typeface="微软雅黑" panose="020B0503020204020204" charset="-122"/>
              </a:endParaRPr>
            </a:p>
          </p:txBody>
        </p:sp>
        <p:sp>
          <p:nvSpPr>
            <p:cNvPr id="128" name="Text Box 58"/>
            <p:cNvSpPr txBox="1"/>
            <p:nvPr/>
          </p:nvSpPr>
          <p:spPr>
            <a:xfrm>
              <a:off x="2064" y="2208"/>
              <a:ext cx="576" cy="251"/>
            </a:xfrm>
            <a:prstGeom prst="rect">
              <a:avLst/>
            </a:prstGeom>
            <a:noFill/>
            <a:ln w="9525">
              <a:noFill/>
            </a:ln>
          </p:spPr>
          <p:txBody>
            <a:bodyPr>
              <a:spAutoFit/>
            </a:bodyPr>
            <a:p>
              <a:pPr eaLnBrk="1" hangingPunct="1">
                <a:spcBef>
                  <a:spcPct val="50000"/>
                </a:spcBef>
              </a:pPr>
              <a:r>
                <a:rPr lang="zh-CN" altLang="en-US" sz="2000" b="1" dirty="0">
                  <a:latin typeface="微软雅黑" panose="020B0503020204020204" charset="-122"/>
                  <a:ea typeface="微软雅黑" panose="020B0503020204020204" charset="-122"/>
                </a:rPr>
                <a:t>贵阳</a:t>
              </a:r>
              <a:endParaRPr lang="zh-CN" altLang="en-US" sz="2000" b="1" dirty="0">
                <a:latin typeface="微软雅黑" panose="020B0503020204020204" charset="-122"/>
                <a:ea typeface="微软雅黑" panose="020B0503020204020204" charset="-122"/>
              </a:endParaRPr>
            </a:p>
          </p:txBody>
        </p:sp>
        <p:sp>
          <p:nvSpPr>
            <p:cNvPr id="129" name="Text Box 59"/>
            <p:cNvSpPr txBox="1"/>
            <p:nvPr/>
          </p:nvSpPr>
          <p:spPr>
            <a:xfrm>
              <a:off x="2880" y="2016"/>
              <a:ext cx="576" cy="251"/>
            </a:xfrm>
            <a:prstGeom prst="rect">
              <a:avLst/>
            </a:prstGeom>
            <a:noFill/>
            <a:ln w="9525">
              <a:noFill/>
            </a:ln>
          </p:spPr>
          <p:txBody>
            <a:bodyPr>
              <a:spAutoFit/>
            </a:bodyPr>
            <a:p>
              <a:pPr eaLnBrk="1" hangingPunct="1">
                <a:spcBef>
                  <a:spcPct val="50000"/>
                </a:spcBef>
              </a:pPr>
              <a:r>
                <a:rPr lang="zh-CN" altLang="en-US" sz="2000" b="1" dirty="0">
                  <a:latin typeface="微软雅黑" panose="020B0503020204020204" charset="-122"/>
                  <a:ea typeface="微软雅黑" panose="020B0503020204020204" charset="-122"/>
                </a:rPr>
                <a:t>长沙</a:t>
              </a:r>
              <a:endParaRPr lang="zh-CN" altLang="en-US" sz="2000" b="1" dirty="0">
                <a:latin typeface="微软雅黑" panose="020B0503020204020204" charset="-122"/>
                <a:ea typeface="微软雅黑" panose="020B0503020204020204" charset="-122"/>
              </a:endParaRPr>
            </a:p>
          </p:txBody>
        </p:sp>
        <p:sp>
          <p:nvSpPr>
            <p:cNvPr id="130" name="Text Box 60"/>
            <p:cNvSpPr txBox="1"/>
            <p:nvPr/>
          </p:nvSpPr>
          <p:spPr>
            <a:xfrm>
              <a:off x="1152" y="912"/>
              <a:ext cx="576" cy="251"/>
            </a:xfrm>
            <a:prstGeom prst="rect">
              <a:avLst/>
            </a:prstGeom>
            <a:noFill/>
            <a:ln w="9525">
              <a:noFill/>
            </a:ln>
          </p:spPr>
          <p:txBody>
            <a:bodyPr>
              <a:spAutoFit/>
            </a:bodyPr>
            <a:p>
              <a:pPr eaLnBrk="1" hangingPunct="1">
                <a:spcBef>
                  <a:spcPct val="50000"/>
                </a:spcBef>
              </a:pPr>
              <a:r>
                <a:rPr lang="zh-CN" altLang="en-US" sz="2000" b="1" dirty="0">
                  <a:latin typeface="微软雅黑" panose="020B0503020204020204" charset="-122"/>
                  <a:ea typeface="微软雅黑" panose="020B0503020204020204" charset="-122"/>
                </a:rPr>
                <a:t>西宁</a:t>
              </a:r>
              <a:endParaRPr lang="zh-CN" altLang="en-US" sz="2000" b="1" dirty="0">
                <a:latin typeface="微软雅黑" panose="020B0503020204020204" charset="-122"/>
                <a:ea typeface="微软雅黑" panose="020B0503020204020204" charset="-122"/>
              </a:endParaRPr>
            </a:p>
          </p:txBody>
        </p:sp>
        <p:sp>
          <p:nvSpPr>
            <p:cNvPr id="131" name="Text Box 61"/>
            <p:cNvSpPr txBox="1"/>
            <p:nvPr/>
          </p:nvSpPr>
          <p:spPr>
            <a:xfrm>
              <a:off x="2016" y="614"/>
              <a:ext cx="576" cy="251"/>
            </a:xfrm>
            <a:prstGeom prst="rect">
              <a:avLst/>
            </a:prstGeom>
            <a:noFill/>
            <a:ln w="9525">
              <a:noFill/>
            </a:ln>
          </p:spPr>
          <p:txBody>
            <a:bodyPr>
              <a:spAutoFit/>
            </a:bodyPr>
            <a:p>
              <a:pPr eaLnBrk="1" hangingPunct="1">
                <a:spcBef>
                  <a:spcPct val="50000"/>
                </a:spcBef>
              </a:pPr>
              <a:r>
                <a:rPr lang="zh-CN" altLang="en-US" sz="2000" b="1" dirty="0">
                  <a:latin typeface="微软雅黑" panose="020B0503020204020204" charset="-122"/>
                  <a:ea typeface="微软雅黑" panose="020B0503020204020204" charset="-122"/>
                </a:rPr>
                <a:t>银川</a:t>
              </a:r>
              <a:endParaRPr lang="zh-CN" altLang="en-US" sz="2000" b="1" dirty="0">
                <a:latin typeface="微软雅黑" panose="020B0503020204020204" charset="-122"/>
                <a:ea typeface="微软雅黑" panose="020B0503020204020204" charset="-122"/>
              </a:endParaRPr>
            </a:p>
          </p:txBody>
        </p:sp>
        <p:sp>
          <p:nvSpPr>
            <p:cNvPr id="132" name="Text Box 62"/>
            <p:cNvSpPr txBox="1"/>
            <p:nvPr/>
          </p:nvSpPr>
          <p:spPr>
            <a:xfrm>
              <a:off x="2400" y="336"/>
              <a:ext cx="816" cy="251"/>
            </a:xfrm>
            <a:prstGeom prst="rect">
              <a:avLst/>
            </a:prstGeom>
            <a:noFill/>
            <a:ln w="9525">
              <a:noFill/>
            </a:ln>
          </p:spPr>
          <p:txBody>
            <a:bodyPr>
              <a:spAutoFit/>
            </a:bodyPr>
            <a:p>
              <a:pPr eaLnBrk="1" hangingPunct="1">
                <a:spcBef>
                  <a:spcPct val="50000"/>
                </a:spcBef>
              </a:pPr>
              <a:r>
                <a:rPr lang="zh-CN" altLang="en-US" sz="2000" b="1" dirty="0">
                  <a:latin typeface="微软雅黑" panose="020B0503020204020204" charset="-122"/>
                  <a:ea typeface="微软雅黑" panose="020B0503020204020204" charset="-122"/>
                </a:rPr>
                <a:t>呼和浩特</a:t>
              </a:r>
              <a:endParaRPr lang="zh-CN" altLang="en-US" sz="2000" b="1" dirty="0">
                <a:latin typeface="微软雅黑" panose="020B0503020204020204" charset="-122"/>
                <a:ea typeface="微软雅黑" panose="020B0503020204020204" charset="-122"/>
              </a:endParaRPr>
            </a:p>
          </p:txBody>
        </p:sp>
        <p:sp>
          <p:nvSpPr>
            <p:cNvPr id="133" name="Text Box 63"/>
            <p:cNvSpPr txBox="1"/>
            <p:nvPr/>
          </p:nvSpPr>
          <p:spPr>
            <a:xfrm>
              <a:off x="3648" y="0"/>
              <a:ext cx="576" cy="251"/>
            </a:xfrm>
            <a:prstGeom prst="rect">
              <a:avLst/>
            </a:prstGeom>
            <a:noFill/>
            <a:ln w="9525">
              <a:noFill/>
            </a:ln>
          </p:spPr>
          <p:txBody>
            <a:bodyPr>
              <a:spAutoFit/>
            </a:bodyPr>
            <a:p>
              <a:pPr eaLnBrk="1" hangingPunct="1">
                <a:spcBef>
                  <a:spcPct val="50000"/>
                </a:spcBef>
              </a:pPr>
              <a:r>
                <a:rPr lang="zh-CN" altLang="en-US" sz="2000" b="1" dirty="0">
                  <a:latin typeface="微软雅黑" panose="020B0503020204020204" charset="-122"/>
                  <a:ea typeface="微软雅黑" panose="020B0503020204020204" charset="-122"/>
                </a:rPr>
                <a:t>长春</a:t>
              </a:r>
              <a:endParaRPr lang="zh-CN" altLang="en-US" sz="2000" b="1" dirty="0">
                <a:latin typeface="微软雅黑" panose="020B0503020204020204" charset="-122"/>
                <a:ea typeface="微软雅黑" panose="020B0503020204020204" charset="-122"/>
              </a:endParaRPr>
            </a:p>
          </p:txBody>
        </p:sp>
      </p:grpSp>
      <p:sp>
        <p:nvSpPr>
          <p:cNvPr id="3" name="文本框 2"/>
          <p:cNvSpPr txBox="1"/>
          <p:nvPr/>
        </p:nvSpPr>
        <p:spPr>
          <a:xfrm>
            <a:off x="389255" y="852805"/>
            <a:ext cx="3264535" cy="460375"/>
          </a:xfrm>
          <a:prstGeom prst="rect">
            <a:avLst/>
          </a:prstGeom>
          <a:noFill/>
        </p:spPr>
        <p:txBody>
          <a:bodyPr wrap="square" rtlCol="0" anchor="t">
            <a:spAutoFit/>
          </a:bodyPr>
          <a:p>
            <a:r>
              <a:rPr lang="zh-CN" altLang="en-US" sz="2400" b="1" dirty="0">
                <a:latin typeface="楷体" panose="02010609060101010101" charset="-122"/>
                <a:ea typeface="楷体" panose="02010609060101010101" charset="-122"/>
                <a:cs typeface="楷体" panose="02010609060101010101" charset="-122"/>
                <a:sym typeface="+mn-ea"/>
              </a:rPr>
              <a:t>对外开放：</a:t>
            </a:r>
            <a:endParaRPr lang="zh-CN" altLang="en-US" sz="2400" b="1" dirty="0">
              <a:latin typeface="楷体" panose="02010609060101010101" charset="-122"/>
              <a:ea typeface="楷体" panose="02010609060101010101" charset="-122"/>
              <a:cs typeface="楷体" panose="02010609060101010101" charset="-122"/>
              <a:sym typeface="+mn-ea"/>
            </a:endParaRPr>
          </a:p>
        </p:txBody>
      </p:sp>
      <p:sp>
        <p:nvSpPr>
          <p:cNvPr id="21" name="文本框 20"/>
          <p:cNvSpPr txBox="1"/>
          <p:nvPr/>
        </p:nvSpPr>
        <p:spPr>
          <a:xfrm>
            <a:off x="175260" y="5351780"/>
            <a:ext cx="3478530" cy="1087755"/>
          </a:xfrm>
          <a:prstGeom prst="rect">
            <a:avLst/>
          </a:prstGeom>
          <a:extLst>
            <a:ext uri="{909E8E84-426E-40DD-AFC4-6F175D3DCCD1}">
              <a14:hiddenFill xmlns:a14="http://schemas.microsoft.com/office/drawing/2010/main">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p>
            <a:pPr lvl="0" algn="l">
              <a:lnSpc>
                <a:spcPct val="90000"/>
              </a:lnSpc>
              <a:buClrTx/>
              <a:buSzTx/>
              <a:buFontTx/>
            </a:pPr>
            <a:r>
              <a:rPr lang="zh-CN" altLang="en-US" sz="2400" b="1" dirty="0">
                <a:latin typeface="方正清楷 简" panose="02000500000000000000" charset="-122"/>
                <a:ea typeface="方正清楷 简" panose="02000500000000000000" charset="-122"/>
                <a:cs typeface="方正清楷 简" panose="02000500000000000000" charset="-122"/>
                <a:sym typeface="+mn-ea"/>
              </a:rPr>
              <a:t>开发开放浦东</a:t>
            </a:r>
            <a:endParaRPr lang="zh-CN" altLang="en-US" sz="2400" b="1" dirty="0">
              <a:latin typeface="方正清楷 简" panose="02000500000000000000" charset="-122"/>
              <a:ea typeface="方正清楷 简" panose="02000500000000000000" charset="-122"/>
              <a:cs typeface="方正清楷 简" panose="02000500000000000000" charset="-122"/>
              <a:sym typeface="+mn-ea"/>
            </a:endParaRPr>
          </a:p>
          <a:p>
            <a:pPr lvl="0" algn="l">
              <a:lnSpc>
                <a:spcPct val="90000"/>
              </a:lnSpc>
              <a:buClrTx/>
              <a:buSzTx/>
              <a:buFontTx/>
            </a:pPr>
            <a:r>
              <a:rPr lang="zh-CN" altLang="en-US" sz="2400" b="1" dirty="0">
                <a:latin typeface="方正清楷 简" panose="02000500000000000000" charset="-122"/>
                <a:ea typeface="方正清楷 简" panose="02000500000000000000" charset="-122"/>
                <a:cs typeface="方正清楷 简" panose="02000500000000000000" charset="-122"/>
                <a:sym typeface="+mn-ea"/>
              </a:rPr>
              <a:t>(</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1990，</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进一步对外开放的重要标志</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a:t>
            </a:r>
            <a:endParaRPr lang="zh-CN" altLang="en-US" sz="2400" b="1" dirty="0">
              <a:latin typeface="方正清楷 简" panose="02000500000000000000" charset="-122"/>
              <a:ea typeface="方正清楷 简" panose="02000500000000000000" charset="-122"/>
              <a:cs typeface="方正清楷 简" panose="02000500000000000000" charset="-122"/>
              <a:sym typeface="+mn-ea"/>
            </a:endParaRPr>
          </a:p>
        </p:txBody>
      </p:sp>
      <p:sp>
        <p:nvSpPr>
          <p:cNvPr id="4" name="文本框 3"/>
          <p:cNvSpPr txBox="1"/>
          <p:nvPr/>
        </p:nvSpPr>
        <p:spPr>
          <a:xfrm>
            <a:off x="409575" y="1846448"/>
            <a:ext cx="2442845" cy="1162717"/>
          </a:xfrm>
          <a:prstGeom prst="downArrowCallout">
            <a:avLst/>
          </a:prstGeom>
          <a:extLst>
            <a:ext uri="{909E8E84-426E-40DD-AFC4-6F175D3DCCD1}">
              <a14:hiddenFill xmlns:a14="http://schemas.microsoft.com/office/drawing/2010/main">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p>
            <a:pPr lvl="0" algn="ctr">
              <a:lnSpc>
                <a:spcPct val="90000"/>
              </a:lnSpc>
              <a:buClrTx/>
              <a:buSzTx/>
              <a:buFontTx/>
            </a:pPr>
            <a:r>
              <a:rPr lang="zh-CN" altLang="en-US" sz="2400" b="1" dirty="0">
                <a:latin typeface="方正清楷 简" panose="02000500000000000000" charset="-122"/>
                <a:ea typeface="方正清楷 简" panose="02000500000000000000" charset="-122"/>
                <a:cs typeface="方正清楷 简" panose="02000500000000000000" charset="-122"/>
                <a:sym typeface="+mn-ea"/>
              </a:rPr>
              <a:t>经济特区</a:t>
            </a:r>
            <a:endParaRPr lang="zh-CN" altLang="en-US" sz="2400" b="1" dirty="0">
              <a:latin typeface="方正清楷 简" panose="02000500000000000000" charset="-122"/>
              <a:ea typeface="方正清楷 简" panose="02000500000000000000" charset="-122"/>
              <a:cs typeface="方正清楷 简" panose="02000500000000000000" charset="-122"/>
              <a:sym typeface="+mn-ea"/>
            </a:endParaRPr>
          </a:p>
          <a:p>
            <a:pPr lvl="0" algn="ctr">
              <a:lnSpc>
                <a:spcPct val="90000"/>
              </a:lnSpc>
              <a:buClrTx/>
              <a:buSzTx/>
              <a:buFontTx/>
            </a:pPr>
            <a:r>
              <a:rPr lang="zh-CN" altLang="en-US" sz="2400" b="1" dirty="0">
                <a:latin typeface="方正清楷 简" panose="02000500000000000000" charset="-122"/>
                <a:ea typeface="方正清楷 简" panose="02000500000000000000" charset="-122"/>
                <a:cs typeface="方正清楷 简" panose="02000500000000000000" charset="-122"/>
                <a:sym typeface="+mn-ea"/>
              </a:rPr>
              <a:t>（</a:t>
            </a:r>
            <a:r>
              <a:rPr lang="en-US" altLang="zh-CN" sz="2400" b="1" dirty="0">
                <a:latin typeface="方正清楷 简" panose="02000500000000000000" charset="-122"/>
                <a:ea typeface="方正清楷 简" panose="02000500000000000000" charset="-122"/>
                <a:cs typeface="方正清楷 简" panose="02000500000000000000" charset="-122"/>
                <a:sym typeface="+mn-ea"/>
              </a:rPr>
              <a:t>1980.5</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a:t>
            </a:r>
            <a:r>
              <a:rPr lang="en-US" altLang="zh-CN" sz="2400" b="1" dirty="0">
                <a:latin typeface="方正清楷 简" panose="02000500000000000000" charset="-122"/>
                <a:ea typeface="方正清楷 简" panose="02000500000000000000" charset="-122"/>
                <a:cs typeface="方正清楷 简" panose="02000500000000000000" charset="-122"/>
                <a:sym typeface="+mn-ea"/>
              </a:rPr>
              <a:t>1988</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a:t>
            </a:r>
            <a:endParaRPr lang="zh-CN" altLang="en-US" sz="2400" b="1" dirty="0">
              <a:latin typeface="方正清楷 简" panose="02000500000000000000" charset="-122"/>
              <a:ea typeface="方正清楷 简" panose="02000500000000000000" charset="-122"/>
              <a:cs typeface="方正清楷 简" panose="02000500000000000000" charset="-122"/>
              <a:sym typeface="+mn-ea"/>
            </a:endParaRPr>
          </a:p>
        </p:txBody>
      </p:sp>
      <p:sp>
        <p:nvSpPr>
          <p:cNvPr id="9" name="文本框 8"/>
          <p:cNvSpPr txBox="1"/>
          <p:nvPr/>
        </p:nvSpPr>
        <p:spPr>
          <a:xfrm>
            <a:off x="310515" y="3009133"/>
            <a:ext cx="2681605" cy="1162950"/>
          </a:xfrm>
          <a:prstGeom prst="downArrowCallout">
            <a:avLst/>
          </a:prstGeom>
          <a:extLst>
            <a:ext uri="{909E8E84-426E-40DD-AFC4-6F175D3DCCD1}">
              <a14:hiddenFill xmlns:a14="http://schemas.microsoft.com/office/drawing/2010/main">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p>
            <a:pPr lvl="0" algn="ctr">
              <a:lnSpc>
                <a:spcPct val="90000"/>
              </a:lnSpc>
              <a:buClrTx/>
              <a:buSzTx/>
              <a:buFontTx/>
            </a:pPr>
            <a:r>
              <a:rPr lang="zh-CN" altLang="en-US" sz="2400" b="1" dirty="0">
                <a:latin typeface="方正清楷 简" panose="02000500000000000000" charset="-122"/>
                <a:ea typeface="方正清楷 简" panose="02000500000000000000" charset="-122"/>
                <a:cs typeface="方正清楷 简" panose="02000500000000000000" charset="-122"/>
                <a:sym typeface="+mn-ea"/>
              </a:rPr>
              <a:t>沿海港口城市</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1984</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14</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个）</a:t>
            </a:r>
            <a:endParaRPr lang="zh-CN" altLang="en-US" sz="2400" b="1" dirty="0">
              <a:latin typeface="方正清楷 简" panose="02000500000000000000" charset="-122"/>
              <a:ea typeface="方正清楷 简" panose="02000500000000000000" charset="-122"/>
              <a:cs typeface="方正清楷 简" panose="02000500000000000000" charset="-122"/>
              <a:sym typeface="+mn-ea"/>
            </a:endParaRPr>
          </a:p>
        </p:txBody>
      </p:sp>
      <p:sp>
        <p:nvSpPr>
          <p:cNvPr id="10" name="文本框 9"/>
          <p:cNvSpPr txBox="1"/>
          <p:nvPr/>
        </p:nvSpPr>
        <p:spPr>
          <a:xfrm>
            <a:off x="310515" y="4183318"/>
            <a:ext cx="2994025" cy="1162717"/>
          </a:xfrm>
          <a:prstGeom prst="downArrowCallout">
            <a:avLst/>
          </a:prstGeom>
          <a:extLst>
            <a:ext uri="{909E8E84-426E-40DD-AFC4-6F175D3DCCD1}">
              <a14:hiddenFill xmlns:a14="http://schemas.microsoft.com/office/drawing/2010/main">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p>
            <a:pPr lvl="0" algn="ctr">
              <a:lnSpc>
                <a:spcPct val="90000"/>
              </a:lnSpc>
              <a:buClrTx/>
              <a:buSzTx/>
              <a:buFontTx/>
            </a:pPr>
            <a:r>
              <a:rPr lang="zh-CN" altLang="en-US" sz="2400" b="1" dirty="0">
                <a:latin typeface="方正清楷 简" panose="02000500000000000000" charset="-122"/>
                <a:ea typeface="方正清楷 简" panose="02000500000000000000" charset="-122"/>
                <a:cs typeface="方正清楷 简" panose="02000500000000000000" charset="-122"/>
                <a:sym typeface="+mn-ea"/>
              </a:rPr>
              <a:t>沿海经济开放区</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1985</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4</a:t>
            </a:r>
            <a:r>
              <a:rPr lang="zh-CN" altLang="en-US" sz="2400" b="1" dirty="0">
                <a:latin typeface="方正清楷 简" panose="02000500000000000000" charset="-122"/>
                <a:ea typeface="方正清楷 简" panose="02000500000000000000" charset="-122"/>
                <a:cs typeface="方正清楷 简" panose="02000500000000000000" charset="-122"/>
                <a:sym typeface="+mn-ea"/>
              </a:rPr>
              <a:t>个地带）</a:t>
            </a:r>
            <a:endParaRPr lang="zh-CN" altLang="en-US" sz="2400" b="1" dirty="0">
              <a:latin typeface="方正清楷 简" panose="02000500000000000000" charset="-122"/>
              <a:ea typeface="方正清楷 简" panose="02000500000000000000" charset="-122"/>
              <a:cs typeface="方正清楷 简" panose="02000500000000000000" charset="-122"/>
              <a:sym typeface="+mn-ea"/>
            </a:endParaRPr>
          </a:p>
        </p:txBody>
      </p:sp>
      <p:sp>
        <p:nvSpPr>
          <p:cNvPr id="15" name="文本框 14"/>
          <p:cNvSpPr txBox="1"/>
          <p:nvPr>
            <p:custDataLst>
              <p:tags r:id="rId2"/>
            </p:custDataLst>
          </p:nvPr>
        </p:nvSpPr>
        <p:spPr>
          <a:xfrm>
            <a:off x="3941445" y="5397500"/>
            <a:ext cx="3478530" cy="1087755"/>
          </a:xfrm>
          <a:prstGeom prst="rect">
            <a:avLst/>
          </a:prstGeom>
          <a:extLst>
            <a:ext uri="{909E8E84-426E-40DD-AFC4-6F175D3DCCD1}">
              <a14:hiddenFill xmlns:a14="http://schemas.microsoft.com/office/drawing/2010/main">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14:hiddenFill>
            </a:ext>
          </a:extLst>
        </p:spPr>
        <p:style>
          <a:lnRef idx="2">
            <a:schemeClr val="accent1"/>
          </a:lnRef>
          <a:fillRef idx="1">
            <a:schemeClr val="lt1"/>
          </a:fillRef>
          <a:effectRef idx="0">
            <a:schemeClr val="accent1"/>
          </a:effectRef>
          <a:fontRef idx="minor">
            <a:schemeClr val="dk1"/>
          </a:fontRef>
        </p:style>
        <p:txBody>
          <a:bodyPr vertOverflow="overflow" horzOverflow="overflow" vert="horz" wrap="square" numCol="1" spcCol="0" rtlCol="0" fromWordArt="0" anchor="ctr" anchorCtr="0" forceAA="0" compatLnSpc="1">
            <a:spAutoFit/>
          </a:bodyPr>
          <a:p>
            <a:pPr lvl="0" algn="l">
              <a:lnSpc>
                <a:spcPct val="90000"/>
              </a:lnSpc>
              <a:buClrTx/>
              <a:buSzTx/>
              <a:buFontTx/>
            </a:pPr>
            <a:r>
              <a:rPr lang="zh-CN" altLang="en-US" sz="2400" dirty="0">
                <a:solidFill>
                  <a:schemeClr val="tx1"/>
                </a:solidFill>
                <a:latin typeface="华文中宋" panose="02010600040101010101" pitchFamily="2" charset="-122"/>
                <a:ea typeface="华文中宋" panose="02010600040101010101" pitchFamily="2" charset="-122"/>
                <a:sym typeface="+mn-ea"/>
              </a:rPr>
              <a:t>内地开放：</a:t>
            </a:r>
            <a:endParaRPr lang="zh-CN" altLang="en-US" sz="2400" dirty="0">
              <a:solidFill>
                <a:schemeClr val="tx1"/>
              </a:solidFill>
              <a:latin typeface="华文中宋" panose="02010600040101010101" pitchFamily="2" charset="-122"/>
              <a:ea typeface="华文中宋" panose="02010600040101010101" pitchFamily="2" charset="-122"/>
              <a:sym typeface="+mn-ea"/>
            </a:endParaRPr>
          </a:p>
          <a:p>
            <a:pPr lvl="0" algn="l">
              <a:lnSpc>
                <a:spcPct val="90000"/>
              </a:lnSpc>
              <a:buClrTx/>
              <a:buSzTx/>
              <a:buFontTx/>
            </a:pPr>
            <a:r>
              <a:rPr lang="zh-CN" altLang="en-US" sz="2400" dirty="0">
                <a:solidFill>
                  <a:schemeClr val="tx1"/>
                </a:solidFill>
                <a:latin typeface="华文中宋" panose="02010600040101010101" pitchFamily="2" charset="-122"/>
                <a:ea typeface="华文中宋" panose="02010600040101010101" pitchFamily="2" charset="-122"/>
                <a:sym typeface="+mn-ea"/>
              </a:rPr>
              <a:t>沿江城市、沿边城市、内地省会城市</a:t>
            </a:r>
            <a:endParaRPr lang="zh-CN" altLang="en-US" sz="2400" dirty="0">
              <a:solidFill>
                <a:schemeClr val="tx1"/>
              </a:solidFill>
              <a:latin typeface="华文中宋" panose="02010600040101010101" pitchFamily="2" charset="-122"/>
              <a:ea typeface="华文中宋" panose="02010600040101010101" pitchFamily="2" charset="-122"/>
              <a:cs typeface="方正清楷 简" panose="02000500000000000000" charset="-122"/>
              <a:sym typeface="+mn-ea"/>
            </a:endParaRPr>
          </a:p>
        </p:txBody>
      </p:sp>
      <p:sp>
        <p:nvSpPr>
          <p:cNvPr id="16442" name="文本框 16441">
            <a:hlinkClick r:id="rId3" action="ppaction://hlinksldjump"/>
          </p:cNvPr>
          <p:cNvSpPr txBox="1"/>
          <p:nvPr/>
        </p:nvSpPr>
        <p:spPr>
          <a:xfrm>
            <a:off x="6885940" y="1088390"/>
            <a:ext cx="5040630" cy="2868284"/>
          </a:xfrm>
          <a:prstGeom prst="downArrowCallout">
            <a:avLst/>
          </a:prstGeom>
          <a:solidFill>
            <a:schemeClr val="accent4">
              <a:lumMod val="10000"/>
              <a:lumOff val="90000"/>
            </a:schemeClr>
          </a:solidFill>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t" anchorCtr="0" forceAA="0" compatLnSpc="1">
            <a:spAutoFit/>
          </a:bodyPr>
          <a:lstStyle>
            <a:defPPr>
              <a:defRPr lang="zh-CN"/>
            </a:defPPr>
            <a:lvl1pPr>
              <a:lnSpc>
                <a:spcPct val="130000"/>
              </a:lnSpc>
              <a:defRPr b="1" spc="200">
                <a:cs typeface="+mn-ea"/>
              </a:defRPr>
            </a:lvl1pPr>
          </a:lstStyle>
          <a:p>
            <a:pPr lvl="0" algn="l" eaLnBrk="0" latinLnBrk="1" hangingPunct="0">
              <a:lnSpc>
                <a:spcPct val="120000"/>
              </a:lnSpc>
              <a:spcBef>
                <a:spcPts val="0"/>
              </a:spcBef>
              <a:buClrTx/>
              <a:buSzTx/>
              <a:buFontTx/>
            </a:pPr>
            <a:r>
              <a:rPr lang="en-US" altLang="zh-CN" sz="2400">
                <a:solidFill>
                  <a:schemeClr val="tx1"/>
                </a:solidFill>
                <a:latin typeface="楷体" panose="02010609060101010101" charset="-122"/>
                <a:ea typeface="楷体" panose="02010609060101010101" charset="-122"/>
                <a:cs typeface="黑体" panose="02010609060101010101" pitchFamily="49" charset="-122"/>
                <a:sym typeface="+mn-ea"/>
              </a:rPr>
              <a:t>4</a:t>
            </a:r>
            <a:r>
              <a:rPr lang="zh-CN" altLang="en-US" sz="2400">
                <a:solidFill>
                  <a:schemeClr val="tx1"/>
                </a:solidFill>
                <a:latin typeface="楷体" panose="02010609060101010101" charset="-122"/>
                <a:ea typeface="楷体" panose="02010609060101010101" charset="-122"/>
                <a:cs typeface="黑体" panose="02010609060101010101" pitchFamily="49" charset="-122"/>
                <a:sym typeface="+mn-ea"/>
              </a:rPr>
              <a:t>）</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对外开放的特点：</a:t>
            </a:r>
            <a:endParaRPr lang="zh-CN" altLang="en-US" sz="2400" kern="0" spc="0" dirty="0" smtClean="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mn-ea"/>
            </a:endParaRPr>
          </a:p>
          <a:p>
            <a:pPr lvl="0" algn="l" eaLnBrk="0" latinLnBrk="1" hangingPunct="0">
              <a:lnSpc>
                <a:spcPct val="120000"/>
              </a:lnSpc>
              <a:spcBef>
                <a:spcPts val="0"/>
              </a:spcBef>
              <a:buClrTx/>
              <a:buSzTx/>
              <a:buFontTx/>
            </a:pPr>
            <a:r>
              <a:rPr lang="zh-CN" altLang="en-US" sz="2400" kern="0" spc="0" dirty="0" smtClean="0">
                <a:solidFill>
                  <a:schemeClr val="tx1"/>
                </a:solidFill>
                <a:latin typeface="Calibri" panose="020F0502020204030204" charset="0"/>
                <a:ea typeface="楷体" panose="02010609060101010101" charset="-122"/>
                <a:cs typeface="华文中宋" panose="02010600040101010101" pitchFamily="2" charset="-122"/>
                <a:sym typeface="+mn-ea"/>
              </a:rPr>
              <a:t>①</a:t>
            </a:r>
            <a:r>
              <a:rPr lang="zh-CN" altLang="en-US" sz="2400" kern="0" spc="0" dirty="0" smtClean="0">
                <a:solidFill>
                  <a:schemeClr val="tx1"/>
                </a:solidFill>
                <a:latin typeface="楷体" panose="02010609060101010101" charset="-122"/>
                <a:ea typeface="楷体" panose="02010609060101010101" charset="-122"/>
                <a:cs typeface="华文中宋" panose="02010600040101010101" pitchFamily="2" charset="-122"/>
                <a:sym typeface="+mn-ea"/>
              </a:rPr>
              <a:t>多层次（有重点、点面结合）</a:t>
            </a:r>
            <a:endParaRPr lang="zh-CN" altLang="en-US" sz="2400" kern="0" spc="0" dirty="0" smtClean="0">
              <a:solidFill>
                <a:schemeClr val="tx1"/>
              </a:solidFill>
              <a:latin typeface="楷体" panose="02010609060101010101" charset="-122"/>
              <a:ea typeface="楷体" panose="02010609060101010101" charset="-122"/>
              <a:cs typeface="华文中宋" panose="02010600040101010101" pitchFamily="2" charset="-122"/>
              <a:sym typeface="+mn-ea"/>
            </a:endParaRPr>
          </a:p>
          <a:p>
            <a:pPr lvl="0" algn="l" eaLnBrk="0" latinLnBrk="1" hangingPunct="0">
              <a:lnSpc>
                <a:spcPct val="120000"/>
              </a:lnSpc>
              <a:spcBef>
                <a:spcPts val="0"/>
              </a:spcBef>
              <a:buClrTx/>
              <a:buSzTx/>
              <a:buFontTx/>
            </a:pPr>
            <a:r>
              <a:rPr lang="zh-CN" altLang="en-US" sz="2400" kern="0" spc="0" dirty="0" smtClean="0">
                <a:solidFill>
                  <a:schemeClr val="tx1"/>
                </a:solidFill>
                <a:latin typeface="楷体" panose="02010609060101010101" charset="-122"/>
                <a:ea typeface="楷体" panose="02010609060101010101" charset="-122"/>
                <a:cs typeface="华文中宋" panose="02010600040101010101" pitchFamily="2" charset="-122"/>
                <a:sym typeface="+mn-ea"/>
              </a:rPr>
              <a:t>多渠道、多种形式的</a:t>
            </a:r>
            <a:r>
              <a:rPr lang="zh-CN" altLang="en-US" sz="2400" kern="0" spc="0" dirty="0" smtClean="0">
                <a:solidFill>
                  <a:schemeClr val="tx1"/>
                </a:solidFill>
                <a:latin typeface="楷体" panose="02010609060101010101" charset="-122"/>
                <a:ea typeface="楷体" panose="02010609060101010101" charset="-122"/>
                <a:cs typeface="华文中宋" panose="02010600040101010101" pitchFamily="2" charset="-122"/>
                <a:sym typeface="+mn-ea"/>
              </a:rPr>
              <a:t>全方位的对外开放新格局</a:t>
            </a:r>
            <a:endParaRPr lang="zh-CN" altLang="en-US" sz="2400" kern="0" spc="0" dirty="0" smtClean="0">
              <a:solidFill>
                <a:schemeClr val="tx1"/>
              </a:solidFill>
              <a:latin typeface="楷体" panose="02010609060101010101" charset="-122"/>
              <a:ea typeface="楷体" panose="02010609060101010101" charset="-122"/>
              <a:cs typeface="华文中宋" panose="02010600040101010101" pitchFamily="2" charset="-122"/>
              <a:sym typeface="+mn-ea"/>
            </a:endParaRPr>
          </a:p>
        </p:txBody>
      </p:sp>
      <p:sp>
        <p:nvSpPr>
          <p:cNvPr id="16" name="文本框 15"/>
          <p:cNvSpPr txBox="1"/>
          <p:nvPr/>
        </p:nvSpPr>
        <p:spPr>
          <a:xfrm>
            <a:off x="7235190" y="3976370"/>
            <a:ext cx="4419600" cy="976630"/>
          </a:xfrm>
          <a:prstGeom prst="rect">
            <a:avLst/>
          </a:prstGeom>
          <a:solidFill>
            <a:schemeClr val="accent4">
              <a:lumMod val="10000"/>
              <a:lumOff val="90000"/>
            </a:schemeClr>
          </a:solidFill>
        </p:spPr>
        <p:style>
          <a:lnRef idx="3">
            <a:schemeClr val="lt1"/>
          </a:lnRef>
          <a:fillRef idx="1">
            <a:schemeClr val="accent1"/>
          </a:fillRef>
          <a:effectRef idx="1">
            <a:schemeClr val="accent1"/>
          </a:effectRef>
          <a:fontRef idx="minor">
            <a:schemeClr val="lt1"/>
          </a:fontRef>
        </p:style>
        <p:txBody>
          <a:bodyPr vertOverflow="overflow" horzOverflow="overflow" vert="horz" wrap="square" numCol="1" spcCol="0" rtlCol="0" fromWordArt="0" anchor="t" anchorCtr="0" forceAA="0" compatLnSpc="1">
            <a:noAutofit/>
          </a:bodyPr>
          <a:lstStyle>
            <a:defPPr>
              <a:defRPr lang="zh-CN"/>
            </a:defPPr>
            <a:lvl1pPr>
              <a:lnSpc>
                <a:spcPct val="130000"/>
              </a:lnSpc>
              <a:defRPr b="1" spc="200">
                <a:cs typeface="+mn-ea"/>
              </a:defRPr>
            </a:lvl1pPr>
          </a:lstStyle>
          <a:p>
            <a:pPr lvl="0" algn="ctr" eaLnBrk="0" latinLnBrk="1" hangingPunct="0">
              <a:lnSpc>
                <a:spcPct val="120000"/>
              </a:lnSpc>
              <a:spcBef>
                <a:spcPts val="0"/>
              </a:spcBef>
              <a:buClrTx/>
              <a:buSzTx/>
              <a:buFontTx/>
            </a:pPr>
            <a:r>
              <a:rPr lang="en-US" altLang="zh-CN" sz="2400" kern="0" spc="0" dirty="0" smtClean="0">
                <a:solidFill>
                  <a:schemeClr val="tx1"/>
                </a:solidFill>
                <a:latin typeface="Calibri" panose="020F0502020204030204" charset="0"/>
                <a:ea typeface="楷体" panose="02010609060101010101" charset="-122"/>
                <a:cs typeface="楷体" panose="02010609060101010101" charset="-122"/>
                <a:sym typeface="+mn-ea"/>
              </a:rPr>
              <a:t>②</a:t>
            </a:r>
            <a:r>
              <a:rPr lang="en-US" altLang="zh-CN" sz="2400" kern="0" spc="0" dirty="0" smtClean="0">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kern="0" spc="0" dirty="0" smtClean="0">
                <a:solidFill>
                  <a:schemeClr val="tx1"/>
                </a:solidFill>
                <a:latin typeface="楷体" panose="02010609060101010101" charset="-122"/>
                <a:ea typeface="楷体" panose="02010609060101010101" charset="-122"/>
                <a:cs typeface="楷体" panose="02010609060101010101" charset="-122"/>
                <a:sym typeface="+mn-ea"/>
              </a:rPr>
              <a:t>引进来、走出去</a:t>
            </a:r>
            <a:r>
              <a:rPr lang="en-US" altLang="zh-CN" sz="2400" kern="0" spc="0" dirty="0" smtClean="0">
                <a:solidFill>
                  <a:schemeClr val="tx1"/>
                </a:solidFill>
                <a:latin typeface="楷体" panose="02010609060101010101" charset="-122"/>
                <a:ea typeface="楷体" panose="02010609060101010101" charset="-122"/>
                <a:cs typeface="楷体" panose="02010609060101010101" charset="-122"/>
                <a:sym typeface="+mn-ea"/>
              </a:rPr>
              <a:t>”</a:t>
            </a:r>
            <a:endParaRPr lang="en-US" altLang="zh-CN" sz="2400" kern="0" spc="0" dirty="0" smtClean="0">
              <a:solidFill>
                <a:schemeClr val="tx1"/>
              </a:solidFill>
              <a:latin typeface="楷体" panose="02010609060101010101" charset="-122"/>
              <a:ea typeface="楷体" panose="02010609060101010101" charset="-122"/>
              <a:cs typeface="楷体" panose="02010609060101010101" charset="-122"/>
              <a:sym typeface="+mn-ea"/>
            </a:endParaRPr>
          </a:p>
          <a:p>
            <a:pPr lvl="0" algn="ctr" eaLnBrk="0" latinLnBrk="1" hangingPunct="0">
              <a:lnSpc>
                <a:spcPct val="120000"/>
              </a:lnSpc>
              <a:spcBef>
                <a:spcPts val="0"/>
              </a:spcBef>
              <a:buClrTx/>
              <a:buSzTx/>
              <a:buFontTx/>
            </a:pPr>
            <a:r>
              <a:rPr lang="zh-CN" altLang="en-US" sz="2400" kern="0" spc="0" dirty="0" smtClean="0">
                <a:solidFill>
                  <a:schemeClr val="tx1"/>
                </a:solidFill>
                <a:latin typeface="楷体" panose="02010609060101010101" charset="-122"/>
                <a:ea typeface="楷体" panose="02010609060101010101" charset="-122"/>
                <a:cs typeface="楷体" panose="02010609060101010101" charset="-122"/>
                <a:sym typeface="+mn-ea"/>
              </a:rPr>
              <a:t>相结合的开放战略</a:t>
            </a:r>
            <a:endParaRPr lang="zh-CN" altLang="en-US" sz="2400" kern="0" spc="0" dirty="0" smtClean="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17" name="文本框 16"/>
          <p:cNvSpPr txBox="1"/>
          <p:nvPr>
            <p:custDataLst>
              <p:tags r:id="rId4"/>
            </p:custDataLst>
          </p:nvPr>
        </p:nvSpPr>
        <p:spPr>
          <a:xfrm>
            <a:off x="7600950" y="5351780"/>
            <a:ext cx="4495800" cy="1379855"/>
          </a:xfrm>
          <a:prstGeom prst="rect">
            <a:avLst/>
          </a:prstGeom>
          <a:solidFill>
            <a:schemeClr val="bg1"/>
          </a:solidFill>
          <a:ln>
            <a:solidFill>
              <a:schemeClr val="accent1"/>
            </a:solidFill>
          </a:ln>
        </p:spPr>
        <p:txBody>
          <a:bodyPr wrap="square" rtlCol="0" anchor="t">
            <a:noAutofit/>
          </a:bodyPr>
          <a:p>
            <a:pPr lvl="0">
              <a:lnSpc>
                <a:spcPts val="3200"/>
              </a:lnSpc>
              <a:defRPr/>
            </a:pPr>
            <a:r>
              <a:rPr lang="en-US" altLang="zh-CN" sz="2800" b="1" dirty="0">
                <a:solidFill>
                  <a:srgbClr val="FF0000"/>
                </a:solidFill>
                <a:latin typeface="楷体" panose="02010609060101010101" charset="-122"/>
                <a:ea typeface="楷体" panose="02010609060101010101" charset="-122"/>
                <a:cs typeface="楷体" panose="02010609060101010101" charset="-122"/>
                <a:sym typeface="+mn-ea"/>
              </a:rPr>
              <a:t>2001</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年加入世贸，</a:t>
            </a:r>
            <a:r>
              <a:rPr lang="zh-CN" altLang="en-US" sz="2800" b="1" dirty="0">
                <a:solidFill>
                  <a:srgbClr val="000000"/>
                </a:solidFill>
                <a:latin typeface="楷体" panose="02010609060101010101" charset="-122"/>
                <a:ea typeface="楷体" panose="02010609060101010101" charset="-122"/>
                <a:cs typeface="楷体" panose="02010609060101010101" charset="-122"/>
                <a:sym typeface="+mn-ea"/>
              </a:rPr>
              <a:t>使中国更深层次地参与经济全球化进程，参与国际规则的制定。</a:t>
            </a:r>
            <a:endParaRPr lang="zh-CN" altLang="en-US" sz="2800" b="1" dirty="0">
              <a:solidFill>
                <a:srgbClr val="000000"/>
              </a:solidFill>
              <a:latin typeface="楷体" panose="02010609060101010101" charset="-122"/>
              <a:ea typeface="楷体" panose="02010609060101010101" charset="-122"/>
              <a:cs typeface="楷体" panose="02010609060101010101" charset="-122"/>
              <a:sym typeface="+mn-ea"/>
            </a:endParaRPr>
          </a:p>
        </p:txBody>
      </p:sp>
      <p:sp>
        <p:nvSpPr>
          <p:cNvPr id="27" name="文本框 26"/>
          <p:cNvSpPr txBox="1"/>
          <p:nvPr>
            <p:custDataLst>
              <p:tags r:id="rId5"/>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additive="base">
                                        <p:cTn id="13" dur="500" fill="hold"/>
                                        <p:tgtEl>
                                          <p:spTgt spid="73"/>
                                        </p:tgtEl>
                                        <p:attrNameLst>
                                          <p:attrName>ppt_x</p:attrName>
                                        </p:attrNameLst>
                                      </p:cBhvr>
                                      <p:tavLst>
                                        <p:tav tm="0">
                                          <p:val>
                                            <p:strVal val="#ppt_x"/>
                                          </p:val>
                                        </p:tav>
                                        <p:tav tm="100000">
                                          <p:val>
                                            <p:strVal val="#ppt_x"/>
                                          </p:val>
                                        </p:tav>
                                      </p:tavLst>
                                    </p:anim>
                                    <p:anim calcmode="lin" valueType="num">
                                      <p:cBhvr additive="base">
                                        <p:cTn id="14" dur="500" fill="hold"/>
                                        <p:tgtEl>
                                          <p:spTgt spid="7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6"/>
                                        </p:tgtEl>
                                        <p:attrNameLst>
                                          <p:attrName>style.visibility</p:attrName>
                                        </p:attrNameLst>
                                      </p:cBhvr>
                                      <p:to>
                                        <p:strVal val="visible"/>
                                      </p:to>
                                    </p:set>
                                    <p:anim calcmode="lin" valueType="num">
                                      <p:cBhvr additive="base">
                                        <p:cTn id="17" dur="500" fill="hold"/>
                                        <p:tgtEl>
                                          <p:spTgt spid="76"/>
                                        </p:tgtEl>
                                        <p:attrNameLst>
                                          <p:attrName>ppt_x</p:attrName>
                                        </p:attrNameLst>
                                      </p:cBhvr>
                                      <p:tavLst>
                                        <p:tav tm="0">
                                          <p:val>
                                            <p:strVal val="#ppt_x"/>
                                          </p:val>
                                        </p:tav>
                                        <p:tav tm="100000">
                                          <p:val>
                                            <p:strVal val="#ppt_x"/>
                                          </p:val>
                                        </p:tav>
                                      </p:tavLst>
                                    </p:anim>
                                    <p:anim calcmode="lin" valueType="num">
                                      <p:cBhvr additive="base">
                                        <p:cTn id="18" dur="500" fill="hold"/>
                                        <p:tgtEl>
                                          <p:spTgt spid="7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fill="hold"/>
                                        <p:tgtEl>
                                          <p:spTgt spid="75"/>
                                        </p:tgtEl>
                                        <p:attrNameLst>
                                          <p:attrName>ppt_x</p:attrName>
                                        </p:attrNameLst>
                                      </p:cBhvr>
                                      <p:tavLst>
                                        <p:tav tm="0">
                                          <p:val>
                                            <p:strVal val="#ppt_x"/>
                                          </p:val>
                                        </p:tav>
                                        <p:tav tm="100000">
                                          <p:val>
                                            <p:strVal val="#ppt_x"/>
                                          </p:val>
                                        </p:tav>
                                      </p:tavLst>
                                    </p:anim>
                                    <p:anim calcmode="lin" valueType="num">
                                      <p:cBhvr additive="base">
                                        <p:cTn id="26"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500" fill="hold"/>
                                        <p:tgtEl>
                                          <p:spTgt spid="77"/>
                                        </p:tgtEl>
                                        <p:attrNameLst>
                                          <p:attrName>ppt_x</p:attrName>
                                        </p:attrNameLst>
                                      </p:cBhvr>
                                      <p:tavLst>
                                        <p:tav tm="0">
                                          <p:val>
                                            <p:strVal val="#ppt_x"/>
                                          </p:val>
                                        </p:tav>
                                        <p:tav tm="100000">
                                          <p:val>
                                            <p:strVal val="#ppt_x"/>
                                          </p:val>
                                        </p:tav>
                                      </p:tavLst>
                                    </p:anim>
                                    <p:anim calcmode="lin" valueType="num">
                                      <p:cBhvr additive="base">
                                        <p:cTn id="32"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anim calcmode="lin" valueType="num">
                                      <p:cBhvr additive="base">
                                        <p:cTn id="47" dur="500" fill="hold"/>
                                        <p:tgtEl>
                                          <p:spTgt spid="89"/>
                                        </p:tgtEl>
                                        <p:attrNameLst>
                                          <p:attrName>ppt_x</p:attrName>
                                        </p:attrNameLst>
                                      </p:cBhvr>
                                      <p:tavLst>
                                        <p:tav tm="0">
                                          <p:val>
                                            <p:strVal val="#ppt_x"/>
                                          </p:val>
                                        </p:tav>
                                        <p:tav tm="100000">
                                          <p:val>
                                            <p:strVal val="#ppt_x"/>
                                          </p:val>
                                        </p:tav>
                                      </p:tavLst>
                                    </p:anim>
                                    <p:anim calcmode="lin" valueType="num">
                                      <p:cBhvr additive="base">
                                        <p:cTn id="48" dur="500" fill="hold"/>
                                        <p:tgtEl>
                                          <p:spTgt spid="8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 calcmode="lin" valueType="num">
                                      <p:cBhvr additive="base">
                                        <p:cTn id="51" dur="500" fill="hold"/>
                                        <p:tgtEl>
                                          <p:spTgt spid="91"/>
                                        </p:tgtEl>
                                        <p:attrNameLst>
                                          <p:attrName>ppt_x</p:attrName>
                                        </p:attrNameLst>
                                      </p:cBhvr>
                                      <p:tavLst>
                                        <p:tav tm="0">
                                          <p:val>
                                            <p:strVal val="#ppt_x"/>
                                          </p:val>
                                        </p:tav>
                                        <p:tav tm="100000">
                                          <p:val>
                                            <p:strVal val="#ppt_x"/>
                                          </p:val>
                                        </p:tav>
                                      </p:tavLst>
                                    </p:anim>
                                    <p:anim calcmode="lin" valueType="num">
                                      <p:cBhvr additive="base">
                                        <p:cTn id="52" dur="500" fill="hold"/>
                                        <p:tgtEl>
                                          <p:spTgt spid="9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additive="base">
                                        <p:cTn id="55" dur="500" fill="hold"/>
                                        <p:tgtEl>
                                          <p:spTgt spid="88"/>
                                        </p:tgtEl>
                                        <p:attrNameLst>
                                          <p:attrName>ppt_x</p:attrName>
                                        </p:attrNameLst>
                                      </p:cBhvr>
                                      <p:tavLst>
                                        <p:tav tm="0">
                                          <p:val>
                                            <p:strVal val="#ppt_x"/>
                                          </p:val>
                                        </p:tav>
                                        <p:tav tm="100000">
                                          <p:val>
                                            <p:strVal val="#ppt_x"/>
                                          </p:val>
                                        </p:tav>
                                      </p:tavLst>
                                    </p:anim>
                                    <p:anim calcmode="lin" valueType="num">
                                      <p:cBhvr additive="base">
                                        <p:cTn id="56" dur="500" fill="hold"/>
                                        <p:tgtEl>
                                          <p:spTgt spid="8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7"/>
                                        </p:tgtEl>
                                        <p:attrNameLst>
                                          <p:attrName>style.visibility</p:attrName>
                                        </p:attrNameLst>
                                      </p:cBhvr>
                                      <p:to>
                                        <p:strVal val="visible"/>
                                      </p:to>
                                    </p:set>
                                    <p:anim calcmode="lin" valueType="num">
                                      <p:cBhvr additive="base">
                                        <p:cTn id="59" dur="500" fill="hold"/>
                                        <p:tgtEl>
                                          <p:spTgt spid="87"/>
                                        </p:tgtEl>
                                        <p:attrNameLst>
                                          <p:attrName>ppt_x</p:attrName>
                                        </p:attrNameLst>
                                      </p:cBhvr>
                                      <p:tavLst>
                                        <p:tav tm="0">
                                          <p:val>
                                            <p:strVal val="#ppt_x"/>
                                          </p:val>
                                        </p:tav>
                                        <p:tav tm="100000">
                                          <p:val>
                                            <p:strVal val="#ppt_x"/>
                                          </p:val>
                                        </p:tav>
                                      </p:tavLst>
                                    </p:anim>
                                    <p:anim calcmode="lin" valueType="num">
                                      <p:cBhvr additive="base">
                                        <p:cTn id="60" dur="500" fill="hold"/>
                                        <p:tgtEl>
                                          <p:spTgt spid="87"/>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anim calcmode="lin" valueType="num">
                                      <p:cBhvr additive="base">
                                        <p:cTn id="63" dur="500" fill="hold"/>
                                        <p:tgtEl>
                                          <p:spTgt spid="86"/>
                                        </p:tgtEl>
                                        <p:attrNameLst>
                                          <p:attrName>ppt_x</p:attrName>
                                        </p:attrNameLst>
                                      </p:cBhvr>
                                      <p:tavLst>
                                        <p:tav tm="0">
                                          <p:val>
                                            <p:strVal val="#ppt_x"/>
                                          </p:val>
                                        </p:tav>
                                        <p:tav tm="100000">
                                          <p:val>
                                            <p:strVal val="#ppt_x"/>
                                          </p:val>
                                        </p:tav>
                                      </p:tavLst>
                                    </p:anim>
                                    <p:anim calcmode="lin" valueType="num">
                                      <p:cBhvr additive="base">
                                        <p:cTn id="64" dur="500" fill="hold"/>
                                        <p:tgtEl>
                                          <p:spTgt spid="86"/>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4"/>
                                        </p:tgtEl>
                                        <p:attrNameLst>
                                          <p:attrName>style.visibility</p:attrName>
                                        </p:attrNameLst>
                                      </p:cBhvr>
                                      <p:to>
                                        <p:strVal val="visible"/>
                                      </p:to>
                                    </p:set>
                                    <p:anim calcmode="lin" valueType="num">
                                      <p:cBhvr additive="base">
                                        <p:cTn id="67" dur="500" fill="hold"/>
                                        <p:tgtEl>
                                          <p:spTgt spid="84"/>
                                        </p:tgtEl>
                                        <p:attrNameLst>
                                          <p:attrName>ppt_x</p:attrName>
                                        </p:attrNameLst>
                                      </p:cBhvr>
                                      <p:tavLst>
                                        <p:tav tm="0">
                                          <p:val>
                                            <p:strVal val="#ppt_x"/>
                                          </p:val>
                                        </p:tav>
                                        <p:tav tm="100000">
                                          <p:val>
                                            <p:strVal val="#ppt_x"/>
                                          </p:val>
                                        </p:tav>
                                      </p:tavLst>
                                    </p:anim>
                                    <p:anim calcmode="lin" valueType="num">
                                      <p:cBhvr additive="base">
                                        <p:cTn id="68" dur="500" fill="hold"/>
                                        <p:tgtEl>
                                          <p:spTgt spid="84"/>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2">
                                            <p:txEl>
                                              <p:charRg st="0" end="4"/>
                                            </p:txEl>
                                          </p:spTgt>
                                        </p:tgtEl>
                                        <p:attrNameLst>
                                          <p:attrName>style.visibility</p:attrName>
                                        </p:attrNameLst>
                                      </p:cBhvr>
                                      <p:to>
                                        <p:strVal val="visible"/>
                                      </p:to>
                                    </p:set>
                                    <p:anim calcmode="lin" valueType="num">
                                      <p:cBhvr additive="base">
                                        <p:cTn id="71" dur="500" fill="hold"/>
                                        <p:tgtEl>
                                          <p:spTgt spid="82">
                                            <p:txEl>
                                              <p:charRg st="0"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82">
                                            <p:txEl>
                                              <p:charRg st="0"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ppt_x"/>
                                          </p:val>
                                        </p:tav>
                                        <p:tav tm="100000">
                                          <p:val>
                                            <p:strVal val="#ppt_x"/>
                                          </p:val>
                                        </p:tav>
                                      </p:tavLst>
                                    </p:anim>
                                    <p:anim calcmode="lin" valueType="num">
                                      <p:cBhvr additive="base">
                                        <p:cTn id="76" dur="500" fill="hold"/>
                                        <p:tgtEl>
                                          <p:spTgt spid="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 calcmode="lin" valueType="num">
                                      <p:cBhvr additive="base">
                                        <p:cTn id="79" dur="500" fill="hold"/>
                                        <p:tgtEl>
                                          <p:spTgt spid="81"/>
                                        </p:tgtEl>
                                        <p:attrNameLst>
                                          <p:attrName>ppt_x</p:attrName>
                                        </p:attrNameLst>
                                      </p:cBhvr>
                                      <p:tavLst>
                                        <p:tav tm="0">
                                          <p:val>
                                            <p:strVal val="#ppt_x"/>
                                          </p:val>
                                        </p:tav>
                                        <p:tav tm="100000">
                                          <p:val>
                                            <p:strVal val="#ppt_x"/>
                                          </p:val>
                                        </p:tav>
                                      </p:tavLst>
                                    </p:anim>
                                    <p:anim calcmode="lin" valueType="num">
                                      <p:cBhvr additive="base">
                                        <p:cTn id="80" dur="500" fill="hold"/>
                                        <p:tgtEl>
                                          <p:spTgt spid="8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79"/>
                                        </p:tgtEl>
                                        <p:attrNameLst>
                                          <p:attrName>style.visibility</p:attrName>
                                        </p:attrNameLst>
                                      </p:cBhvr>
                                      <p:to>
                                        <p:strVal val="visible"/>
                                      </p:to>
                                    </p:set>
                                    <p:anim calcmode="lin" valueType="num">
                                      <p:cBhvr additive="base">
                                        <p:cTn id="83" dur="500" fill="hold"/>
                                        <p:tgtEl>
                                          <p:spTgt spid="79"/>
                                        </p:tgtEl>
                                        <p:attrNameLst>
                                          <p:attrName>ppt_x</p:attrName>
                                        </p:attrNameLst>
                                      </p:cBhvr>
                                      <p:tavLst>
                                        <p:tav tm="0">
                                          <p:val>
                                            <p:strVal val="#ppt_x"/>
                                          </p:val>
                                        </p:tav>
                                        <p:tav tm="100000">
                                          <p:val>
                                            <p:strVal val="#ppt_x"/>
                                          </p:val>
                                        </p:tav>
                                      </p:tavLst>
                                    </p:anim>
                                    <p:anim calcmode="lin" valueType="num">
                                      <p:cBhvr additive="base">
                                        <p:cTn id="84" dur="500" fill="hold"/>
                                        <p:tgtEl>
                                          <p:spTgt spid="79"/>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0">
                                            <p:txEl>
                                              <p:charRg st="0" end="3"/>
                                            </p:txEl>
                                          </p:spTgt>
                                        </p:tgtEl>
                                        <p:attrNameLst>
                                          <p:attrName>style.visibility</p:attrName>
                                        </p:attrNameLst>
                                      </p:cBhvr>
                                      <p:to>
                                        <p:strVal val="visible"/>
                                      </p:to>
                                    </p:set>
                                    <p:anim calcmode="lin" valueType="num">
                                      <p:cBhvr additive="base">
                                        <p:cTn id="87" dur="500" fill="hold"/>
                                        <p:tgtEl>
                                          <p:spTgt spid="80">
                                            <p:txEl>
                                              <p:charRg st="0"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0">
                                            <p:txEl>
                                              <p:charRg st="0" end="3"/>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78"/>
                                        </p:tgtEl>
                                        <p:attrNameLst>
                                          <p:attrName>style.visibility</p:attrName>
                                        </p:attrNameLst>
                                      </p:cBhvr>
                                      <p:to>
                                        <p:strVal val="visible"/>
                                      </p:to>
                                    </p:set>
                                    <p:anim calcmode="lin" valueType="num">
                                      <p:cBhvr additive="base">
                                        <p:cTn id="91" dur="500" fill="hold"/>
                                        <p:tgtEl>
                                          <p:spTgt spid="78"/>
                                        </p:tgtEl>
                                        <p:attrNameLst>
                                          <p:attrName>ppt_x</p:attrName>
                                        </p:attrNameLst>
                                      </p:cBhvr>
                                      <p:tavLst>
                                        <p:tav tm="0">
                                          <p:val>
                                            <p:strVal val="#ppt_x"/>
                                          </p:val>
                                        </p:tav>
                                        <p:tav tm="100000">
                                          <p:val>
                                            <p:strVal val="#ppt_x"/>
                                          </p:val>
                                        </p:tav>
                                      </p:tavLst>
                                    </p:anim>
                                    <p:anim calcmode="lin" valueType="num">
                                      <p:cBhvr additive="base">
                                        <p:cTn id="9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additive="base">
                                        <p:cTn id="97" dur="500" fill="hold"/>
                                        <p:tgtEl>
                                          <p:spTgt spid="10"/>
                                        </p:tgtEl>
                                        <p:attrNameLst>
                                          <p:attrName>ppt_x</p:attrName>
                                        </p:attrNameLst>
                                      </p:cBhvr>
                                      <p:tavLst>
                                        <p:tav tm="0">
                                          <p:val>
                                            <p:strVal val="#ppt_x"/>
                                          </p:val>
                                        </p:tav>
                                        <p:tav tm="100000">
                                          <p:val>
                                            <p:strVal val="#ppt_x"/>
                                          </p:val>
                                        </p:tav>
                                      </p:tavLst>
                                    </p:anim>
                                    <p:anim calcmode="lin" valueType="num">
                                      <p:cBhvr additive="base">
                                        <p:cTn id="9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2"/>
                                        </p:tgtEl>
                                        <p:attrNameLst>
                                          <p:attrName>style.visibility</p:attrName>
                                        </p:attrNameLst>
                                      </p:cBhvr>
                                      <p:to>
                                        <p:strVal val="visible"/>
                                      </p:to>
                                    </p:set>
                                    <p:anim calcmode="lin" valueType="num">
                                      <p:cBhvr additive="base">
                                        <p:cTn id="103" dur="500" fill="hold"/>
                                        <p:tgtEl>
                                          <p:spTgt spid="92"/>
                                        </p:tgtEl>
                                        <p:attrNameLst>
                                          <p:attrName>ppt_x</p:attrName>
                                        </p:attrNameLst>
                                      </p:cBhvr>
                                      <p:tavLst>
                                        <p:tav tm="0">
                                          <p:val>
                                            <p:strVal val="#ppt_x"/>
                                          </p:val>
                                        </p:tav>
                                        <p:tav tm="100000">
                                          <p:val>
                                            <p:strVal val="#ppt_x"/>
                                          </p:val>
                                        </p:tav>
                                      </p:tavLst>
                                    </p:anim>
                                    <p:anim calcmode="lin" valueType="num">
                                      <p:cBhvr additive="base">
                                        <p:cTn id="104" dur="500" fill="hold"/>
                                        <p:tgtEl>
                                          <p:spTgt spid="92"/>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93"/>
                                        </p:tgtEl>
                                        <p:attrNameLst>
                                          <p:attrName>style.visibility</p:attrName>
                                        </p:attrNameLst>
                                      </p:cBhvr>
                                      <p:to>
                                        <p:strVal val="visible"/>
                                      </p:to>
                                    </p:set>
                                    <p:anim calcmode="lin" valueType="num">
                                      <p:cBhvr additive="base">
                                        <p:cTn id="107" dur="500" fill="hold"/>
                                        <p:tgtEl>
                                          <p:spTgt spid="93"/>
                                        </p:tgtEl>
                                        <p:attrNameLst>
                                          <p:attrName>ppt_x</p:attrName>
                                        </p:attrNameLst>
                                      </p:cBhvr>
                                      <p:tavLst>
                                        <p:tav tm="0">
                                          <p:val>
                                            <p:strVal val="#ppt_x"/>
                                          </p:val>
                                        </p:tav>
                                        <p:tav tm="100000">
                                          <p:val>
                                            <p:strVal val="#ppt_x"/>
                                          </p:val>
                                        </p:tav>
                                      </p:tavLst>
                                    </p:anim>
                                    <p:anim calcmode="lin" valueType="num">
                                      <p:cBhvr additive="base">
                                        <p:cTn id="108" dur="500" fill="hold"/>
                                        <p:tgtEl>
                                          <p:spTgt spid="93"/>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94"/>
                                        </p:tgtEl>
                                        <p:attrNameLst>
                                          <p:attrName>style.visibility</p:attrName>
                                        </p:attrNameLst>
                                      </p:cBhvr>
                                      <p:to>
                                        <p:strVal val="visible"/>
                                      </p:to>
                                    </p:set>
                                    <p:anim calcmode="lin" valueType="num">
                                      <p:cBhvr additive="base">
                                        <p:cTn id="111" dur="500" fill="hold"/>
                                        <p:tgtEl>
                                          <p:spTgt spid="94"/>
                                        </p:tgtEl>
                                        <p:attrNameLst>
                                          <p:attrName>ppt_x</p:attrName>
                                        </p:attrNameLst>
                                      </p:cBhvr>
                                      <p:tavLst>
                                        <p:tav tm="0">
                                          <p:val>
                                            <p:strVal val="#ppt_x"/>
                                          </p:val>
                                        </p:tav>
                                        <p:tav tm="100000">
                                          <p:val>
                                            <p:strVal val="#ppt_x"/>
                                          </p:val>
                                        </p:tav>
                                      </p:tavLst>
                                    </p:anim>
                                    <p:anim calcmode="lin" valueType="num">
                                      <p:cBhvr additive="base">
                                        <p:cTn id="112" dur="500" fill="hold"/>
                                        <p:tgtEl>
                                          <p:spTgt spid="94"/>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95"/>
                                        </p:tgtEl>
                                        <p:attrNameLst>
                                          <p:attrName>style.visibility</p:attrName>
                                        </p:attrNameLst>
                                      </p:cBhvr>
                                      <p:to>
                                        <p:strVal val="visible"/>
                                      </p:to>
                                    </p:set>
                                    <p:anim calcmode="lin" valueType="num">
                                      <p:cBhvr additive="base">
                                        <p:cTn id="115" dur="500" fill="hold"/>
                                        <p:tgtEl>
                                          <p:spTgt spid="95"/>
                                        </p:tgtEl>
                                        <p:attrNameLst>
                                          <p:attrName>ppt_x</p:attrName>
                                        </p:attrNameLst>
                                      </p:cBhvr>
                                      <p:tavLst>
                                        <p:tav tm="0">
                                          <p:val>
                                            <p:strVal val="#ppt_x"/>
                                          </p:val>
                                        </p:tav>
                                        <p:tav tm="100000">
                                          <p:val>
                                            <p:strVal val="#ppt_x"/>
                                          </p:val>
                                        </p:tav>
                                      </p:tavLst>
                                    </p:anim>
                                    <p:anim calcmode="lin" valueType="num">
                                      <p:cBhvr additive="base">
                                        <p:cTn id="11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85"/>
                                        </p:tgtEl>
                                        <p:attrNameLst>
                                          <p:attrName>style.visibility</p:attrName>
                                        </p:attrNameLst>
                                      </p:cBhvr>
                                      <p:to>
                                        <p:strVal val="visible"/>
                                      </p:to>
                                    </p:set>
                                    <p:anim calcmode="lin" valueType="num">
                                      <p:cBhvr additive="base">
                                        <p:cTn id="121" dur="500" fill="hold"/>
                                        <p:tgtEl>
                                          <p:spTgt spid="85"/>
                                        </p:tgtEl>
                                        <p:attrNameLst>
                                          <p:attrName>ppt_x</p:attrName>
                                        </p:attrNameLst>
                                      </p:cBhvr>
                                      <p:tavLst>
                                        <p:tav tm="0">
                                          <p:val>
                                            <p:strVal val="#ppt_x"/>
                                          </p:val>
                                        </p:tav>
                                        <p:tav tm="100000">
                                          <p:val>
                                            <p:strVal val="#ppt_x"/>
                                          </p:val>
                                        </p:tav>
                                      </p:tavLst>
                                    </p:anim>
                                    <p:anim calcmode="lin" valueType="num">
                                      <p:cBhvr additive="base">
                                        <p:cTn id="122"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 calcmode="lin" valueType="num">
                                      <p:cBhvr additive="base">
                                        <p:cTn id="127" dur="500" fill="hold"/>
                                        <p:tgtEl>
                                          <p:spTgt spid="21"/>
                                        </p:tgtEl>
                                        <p:attrNameLst>
                                          <p:attrName>ppt_x</p:attrName>
                                        </p:attrNameLst>
                                      </p:cBhvr>
                                      <p:tavLst>
                                        <p:tav tm="0">
                                          <p:val>
                                            <p:strVal val="#ppt_x"/>
                                          </p:val>
                                        </p:tav>
                                        <p:tav tm="100000">
                                          <p:val>
                                            <p:strVal val="#ppt_x"/>
                                          </p:val>
                                        </p:tav>
                                      </p:tavLst>
                                    </p:anim>
                                    <p:anim calcmode="lin" valueType="num">
                                      <p:cBhvr additive="base">
                                        <p:cTn id="1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96"/>
                                        </p:tgtEl>
                                        <p:attrNameLst>
                                          <p:attrName>style.visibility</p:attrName>
                                        </p:attrNameLst>
                                      </p:cBhvr>
                                      <p:to>
                                        <p:strVal val="visible"/>
                                      </p:to>
                                    </p:set>
                                    <p:anim calcmode="lin" valueType="num">
                                      <p:cBhvr additive="base">
                                        <p:cTn id="133" dur="500" fill="hold"/>
                                        <p:tgtEl>
                                          <p:spTgt spid="96"/>
                                        </p:tgtEl>
                                        <p:attrNameLst>
                                          <p:attrName>ppt_x</p:attrName>
                                        </p:attrNameLst>
                                      </p:cBhvr>
                                      <p:tavLst>
                                        <p:tav tm="0">
                                          <p:val>
                                            <p:strVal val="#ppt_x"/>
                                          </p:val>
                                        </p:tav>
                                        <p:tav tm="100000">
                                          <p:val>
                                            <p:strVal val="#ppt_x"/>
                                          </p:val>
                                        </p:tav>
                                      </p:tavLst>
                                    </p:anim>
                                    <p:anim calcmode="lin" valueType="num">
                                      <p:cBhvr additive="base">
                                        <p:cTn id="134"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103"/>
                                        </p:tgtEl>
                                        <p:attrNameLst>
                                          <p:attrName>style.visibility</p:attrName>
                                        </p:attrNameLst>
                                      </p:cBhvr>
                                      <p:to>
                                        <p:strVal val="visible"/>
                                      </p:to>
                                    </p:set>
                                    <p:anim calcmode="lin" valueType="num">
                                      <p:cBhvr additive="base">
                                        <p:cTn id="139" dur="500" fill="hold"/>
                                        <p:tgtEl>
                                          <p:spTgt spid="103"/>
                                        </p:tgtEl>
                                        <p:attrNameLst>
                                          <p:attrName>ppt_x</p:attrName>
                                        </p:attrNameLst>
                                      </p:cBhvr>
                                      <p:tavLst>
                                        <p:tav tm="0">
                                          <p:val>
                                            <p:strVal val="#ppt_x"/>
                                          </p:val>
                                        </p:tav>
                                        <p:tav tm="100000">
                                          <p:val>
                                            <p:strVal val="#ppt_x"/>
                                          </p:val>
                                        </p:tav>
                                      </p:tavLst>
                                    </p:anim>
                                    <p:anim calcmode="lin" valueType="num">
                                      <p:cBhvr additive="base">
                                        <p:cTn id="140"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124"/>
                                        </p:tgtEl>
                                        <p:attrNameLst>
                                          <p:attrName>style.visibility</p:attrName>
                                        </p:attrNameLst>
                                      </p:cBhvr>
                                      <p:to>
                                        <p:strVal val="visible"/>
                                      </p:to>
                                    </p:set>
                                    <p:anim calcmode="lin" valueType="num">
                                      <p:cBhvr additive="base">
                                        <p:cTn id="145" dur="500" fill="hold"/>
                                        <p:tgtEl>
                                          <p:spTgt spid="124"/>
                                        </p:tgtEl>
                                        <p:attrNameLst>
                                          <p:attrName>ppt_x</p:attrName>
                                        </p:attrNameLst>
                                      </p:cBhvr>
                                      <p:tavLst>
                                        <p:tav tm="0">
                                          <p:val>
                                            <p:strVal val="#ppt_x"/>
                                          </p:val>
                                        </p:tav>
                                        <p:tav tm="100000">
                                          <p:val>
                                            <p:strVal val="#ppt_x"/>
                                          </p:val>
                                        </p:tav>
                                      </p:tavLst>
                                    </p:anim>
                                    <p:anim calcmode="lin" valueType="num">
                                      <p:cBhvr additive="base">
                                        <p:cTn id="146" dur="500" fill="hold"/>
                                        <p:tgtEl>
                                          <p:spTgt spid="12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additive="base">
                                        <p:cTn id="151" dur="500" fill="hold"/>
                                        <p:tgtEl>
                                          <p:spTgt spid="15"/>
                                        </p:tgtEl>
                                        <p:attrNameLst>
                                          <p:attrName>ppt_x</p:attrName>
                                        </p:attrNameLst>
                                      </p:cBhvr>
                                      <p:tavLst>
                                        <p:tav tm="0">
                                          <p:val>
                                            <p:strVal val="#ppt_x"/>
                                          </p:val>
                                        </p:tav>
                                        <p:tav tm="100000">
                                          <p:val>
                                            <p:strVal val="#ppt_x"/>
                                          </p:val>
                                        </p:tav>
                                      </p:tavLst>
                                    </p:anim>
                                    <p:anim calcmode="lin" valueType="num">
                                      <p:cBhvr additive="base">
                                        <p:cTn id="1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2" presetClass="entr" presetSubtype="8" fill="hold" grpId="0" nodeType="clickEffect">
                                  <p:stCondLst>
                                    <p:cond delay="0"/>
                                  </p:stCondLst>
                                  <p:childTnLst>
                                    <p:set>
                                      <p:cBhvr>
                                        <p:cTn id="156" dur="1" fill="hold">
                                          <p:stCondLst>
                                            <p:cond delay="0"/>
                                          </p:stCondLst>
                                        </p:cTn>
                                        <p:tgtEl>
                                          <p:spTgt spid="17"/>
                                        </p:tgtEl>
                                        <p:attrNameLst>
                                          <p:attrName>style.visibility</p:attrName>
                                        </p:attrNameLst>
                                      </p:cBhvr>
                                      <p:to>
                                        <p:strVal val="visible"/>
                                      </p:to>
                                    </p:set>
                                    <p:animEffect transition="in" filter="wipe(left)">
                                      <p:cBhvr>
                                        <p:cTn id="157" dur="500"/>
                                        <p:tgtEl>
                                          <p:spTgt spid="17"/>
                                        </p:tgtEl>
                                      </p:cBhvr>
                                    </p:animEffect>
                                  </p:childTnLst>
                                </p:cTn>
                              </p:par>
                            </p:childTnLst>
                          </p:cTn>
                        </p:par>
                      </p:childTnLst>
                    </p:cTn>
                  </p:par>
                  <p:par>
                    <p:cTn id="158" fill="hold">
                      <p:stCondLst>
                        <p:cond delay="indefinite"/>
                      </p:stCondLst>
                      <p:childTnLst>
                        <p:par>
                          <p:cTn id="159" fill="hold">
                            <p:stCondLst>
                              <p:cond delay="0"/>
                            </p:stCondLst>
                            <p:childTnLst>
                              <p:par>
                                <p:cTn id="160" presetID="1" presetClass="entr" presetSubtype="0" fill="hold" grpId="0" nodeType="clickEffect">
                                  <p:stCondLst>
                                    <p:cond delay="0"/>
                                  </p:stCondLst>
                                  <p:childTnLst>
                                    <p:set>
                                      <p:cBhvr>
                                        <p:cTn id="161" dur="1" fill="hold">
                                          <p:stCondLst>
                                            <p:cond delay="0"/>
                                          </p:stCondLst>
                                        </p:cTn>
                                        <p:tgtEl>
                                          <p:spTgt spid="16442">
                                            <p:bg/>
                                          </p:spTgt>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6442">
                                            <p:txEl>
                                              <p:pRg st="0" end="0"/>
                                            </p:txEl>
                                          </p:spTgt>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 presetClass="entr" presetSubtype="0" fill="hold" grpId="0" nodeType="clickEffect">
                                  <p:stCondLst>
                                    <p:cond delay="0"/>
                                  </p:stCondLst>
                                  <p:childTnLst>
                                    <p:set>
                                      <p:cBhvr>
                                        <p:cTn id="169" dur="1" fill="hold">
                                          <p:stCondLst>
                                            <p:cond delay="0"/>
                                          </p:stCondLst>
                                        </p:cTn>
                                        <p:tgtEl>
                                          <p:spTgt spid="16442">
                                            <p:txEl>
                                              <p:pRg st="1" end="1"/>
                                            </p:txEl>
                                          </p:spTgt>
                                        </p:tgtEl>
                                        <p:attrNameLst>
                                          <p:attrName>style.visibility</p:attrName>
                                        </p:attrNameLst>
                                      </p:cBhvr>
                                      <p:to>
                                        <p:strVal val="visible"/>
                                      </p:to>
                                    </p:set>
                                  </p:childTnLst>
                                </p:cTn>
                              </p:par>
                            </p:childTnLst>
                          </p:cTn>
                        </p:par>
                      </p:childTnLst>
                    </p:cTn>
                  </p:par>
                  <p:par>
                    <p:cTn id="170" fill="hold">
                      <p:stCondLst>
                        <p:cond delay="indefinite"/>
                      </p:stCondLst>
                      <p:childTnLst>
                        <p:par>
                          <p:cTn id="171" fill="hold">
                            <p:stCondLst>
                              <p:cond delay="0"/>
                            </p:stCondLst>
                            <p:childTnLst>
                              <p:par>
                                <p:cTn id="172" presetID="1" presetClass="entr" presetSubtype="0" fill="hold" grpId="0" nodeType="clickEffect">
                                  <p:stCondLst>
                                    <p:cond delay="0"/>
                                  </p:stCondLst>
                                  <p:childTnLst>
                                    <p:set>
                                      <p:cBhvr>
                                        <p:cTn id="173" dur="1" fill="hold">
                                          <p:stCondLst>
                                            <p:cond delay="0"/>
                                          </p:stCondLst>
                                        </p:cTn>
                                        <p:tgtEl>
                                          <p:spTgt spid="16442">
                                            <p:txEl>
                                              <p:pRg st="2" end="2"/>
                                            </p:txEl>
                                          </p:spTgt>
                                        </p:tgtEl>
                                        <p:attrNameLst>
                                          <p:attrName>style.visibility</p:attrName>
                                        </p:attrNameLst>
                                      </p:cBhvr>
                                      <p:to>
                                        <p:strVal val="visible"/>
                                      </p:to>
                                    </p:set>
                                  </p:childTnLst>
                                </p:cTn>
                              </p:par>
                            </p:childTnLst>
                          </p:cTn>
                        </p:par>
                      </p:childTnLst>
                    </p:cTn>
                  </p:par>
                  <p:par>
                    <p:cTn id="174" fill="hold">
                      <p:stCondLst>
                        <p:cond delay="indefinite"/>
                      </p:stCondLst>
                      <p:childTnLst>
                        <p:par>
                          <p:cTn id="175" fill="hold">
                            <p:stCondLst>
                              <p:cond delay="0"/>
                            </p:stCondLst>
                            <p:childTnLst>
                              <p:par>
                                <p:cTn id="176" presetID="2" presetClass="entr" presetSubtype="4" fill="hold" grpId="0" nodeType="clickEffect">
                                  <p:stCondLst>
                                    <p:cond delay="0"/>
                                  </p:stCondLst>
                                  <p:childTnLst>
                                    <p:set>
                                      <p:cBhvr>
                                        <p:cTn id="177" dur="1" fill="hold">
                                          <p:stCondLst>
                                            <p:cond delay="0"/>
                                          </p:stCondLst>
                                        </p:cTn>
                                        <p:tgtEl>
                                          <p:spTgt spid="16"/>
                                        </p:tgtEl>
                                        <p:attrNameLst>
                                          <p:attrName>style.visibility</p:attrName>
                                        </p:attrNameLst>
                                      </p:cBhvr>
                                      <p:to>
                                        <p:strVal val="visible"/>
                                      </p:to>
                                    </p:set>
                                    <p:anim calcmode="lin" valueType="num">
                                      <p:cBhvr additive="base">
                                        <p:cTn id="178" dur="500" fill="hold"/>
                                        <p:tgtEl>
                                          <p:spTgt spid="16"/>
                                        </p:tgtEl>
                                        <p:attrNameLst>
                                          <p:attrName>ppt_x</p:attrName>
                                        </p:attrNameLst>
                                      </p:cBhvr>
                                      <p:tavLst>
                                        <p:tav tm="0">
                                          <p:val>
                                            <p:strVal val="#ppt_x"/>
                                          </p:val>
                                        </p:tav>
                                        <p:tav tm="100000">
                                          <p:val>
                                            <p:strVal val="#ppt_x"/>
                                          </p:val>
                                        </p:tav>
                                      </p:tavLst>
                                    </p:anim>
                                    <p:anim calcmode="lin" valueType="num">
                                      <p:cBhvr additive="base">
                                        <p:cTn id="17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ldLvl="0" animBg="1"/>
      <p:bldP spid="74" grpId="0" bldLvl="0" animBg="1"/>
      <p:bldP spid="75" grpId="0" bldLvl="0" animBg="1"/>
      <p:bldP spid="76" grpId="0" bldLvl="0" animBg="1"/>
      <p:bldP spid="77" grpId="0" bldLvl="0" animBg="1"/>
      <p:bldP spid="78" grpId="0"/>
      <p:bldP spid="79" grpId="0"/>
      <p:bldP spid="81" grpId="0"/>
      <p:bldP spid="83" grpId="0"/>
      <p:bldP spid="85" grpId="0"/>
      <p:bldP spid="86" grpId="0"/>
      <p:bldP spid="87" grpId="0"/>
      <p:bldP spid="88" grpId="0"/>
      <p:bldP spid="89" grpId="0"/>
      <p:bldP spid="90" grpId="0"/>
      <p:bldP spid="91" grpId="0"/>
      <p:bldP spid="92" grpId="0" bldLvl="0" animBg="1"/>
      <p:bldP spid="93" grpId="0" bldLvl="0" animBg="1"/>
      <p:bldP spid="94" grpId="0" bldLvl="0" animBg="1"/>
      <p:bldP spid="95" grpId="0" bldLvl="0" animBg="1"/>
      <p:bldP spid="4" grpId="0" bldLvl="0" animBg="1"/>
      <p:bldP spid="4" grpId="1" animBg="1"/>
      <p:bldP spid="9" grpId="0" bldLvl="0" animBg="1"/>
      <p:bldP spid="9" grpId="1" animBg="1"/>
      <p:bldP spid="10" grpId="0" bldLvl="0" animBg="1"/>
      <p:bldP spid="10" grpId="1" animBg="1"/>
      <p:bldP spid="21" grpId="0" bldLvl="0" animBg="1"/>
      <p:bldP spid="15" grpId="0" bldLvl="0" animBg="1"/>
      <p:bldP spid="16442" grpId="0" uiExpand="1" build="p" animBg="1"/>
      <p:bldP spid="16442" grpId="1" animBg="1"/>
      <p:bldP spid="16" grpId="0" bldLvl="0" animBg="1"/>
      <p:bldP spid="16" grpId="1" animBg="1"/>
      <p:bldP spid="17" grpId="0"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标题 1"/>
          <p:cNvSpPr>
            <a:spLocks noGrp="1"/>
          </p:cNvSpPr>
          <p:nvPr>
            <p:ph type="title"/>
          </p:nvPr>
        </p:nvSpPr>
        <p:spPr>
          <a:xfrm>
            <a:off x="156528" y="611505"/>
            <a:ext cx="8516937" cy="492125"/>
          </a:xfrm>
        </p:spPr>
        <p:txBody>
          <a:bodyPr anchor="ctr" anchorCtr="0">
            <a:normAutofit/>
          </a:bodyPr>
          <a:p>
            <a:pPr algn="l"/>
            <a:r>
              <a:rPr lang="zh-CN" altLang="en-US" sz="2800">
                <a:solidFill>
                  <a:schemeClr val="accent2"/>
                </a:solidFill>
                <a:latin typeface="楷体" panose="02010609060101010101" charset="-122"/>
                <a:ea typeface="楷体" panose="02010609060101010101" charset="-122"/>
                <a:sym typeface="Arial" panose="020B0604020202020204" pitchFamily="34" charset="0"/>
              </a:rPr>
              <a:t>【知识拓展】</a:t>
            </a:r>
            <a:r>
              <a:rPr lang="zh-CN" altLang="zh-CN" sz="2800" b="1">
                <a:latin typeface="楷体" panose="02010609060101010101" charset="-122"/>
                <a:ea typeface="楷体" panose="02010609060101010101" charset="-122"/>
              </a:rPr>
              <a:t>新中国成立以来的城市化</a:t>
            </a:r>
            <a:endParaRPr lang="zh-CN" altLang="en-US" sz="2800" b="1">
              <a:latin typeface="楷体" panose="02010609060101010101" charset="-122"/>
              <a:ea typeface="楷体" panose="02010609060101010101" charset="-122"/>
            </a:endParaRPr>
          </a:p>
        </p:txBody>
      </p:sp>
      <p:graphicFrame>
        <p:nvGraphicFramePr>
          <p:cNvPr id="4" name="表格 3"/>
          <p:cNvGraphicFramePr/>
          <p:nvPr>
            <p:custDataLst>
              <p:tags r:id="rId1"/>
            </p:custDataLst>
          </p:nvPr>
        </p:nvGraphicFramePr>
        <p:xfrm>
          <a:off x="156845" y="1103630"/>
          <a:ext cx="11871325" cy="5653405"/>
        </p:xfrm>
        <a:graphic>
          <a:graphicData uri="http://schemas.openxmlformats.org/drawingml/2006/table">
            <a:tbl>
              <a:tblPr firstRow="1" bandRow="1">
                <a:tableStyleId>{5940675A-B579-460E-94D1-54222C63F5DA}</a:tableStyleId>
              </a:tblPr>
              <a:tblGrid>
                <a:gridCol w="2098675"/>
                <a:gridCol w="9772650"/>
              </a:tblGrid>
              <a:tr h="454660">
                <a:tc>
                  <a:txBody>
                    <a:bodyPr/>
                    <a:p>
                      <a:pPr indent="0" algn="ctr">
                        <a:buNone/>
                      </a:pPr>
                      <a:r>
                        <a:rPr lang="zh-CN" altLang="en-US" sz="2400" b="1">
                          <a:solidFill>
                            <a:schemeClr val="tx1"/>
                          </a:solidFill>
                          <a:latin typeface="楷体" panose="02010609060101010101" charset="-122"/>
                          <a:ea typeface="楷体" panose="02010609060101010101" charset="-122"/>
                          <a:cs typeface="楷体" panose="02010609060101010101" charset="-122"/>
                        </a:rPr>
                        <a:t>阶段</a:t>
                      </a:r>
                      <a:endParaRPr lang="zh-CN"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2400" b="1">
                          <a:solidFill>
                            <a:schemeClr val="tx1"/>
                          </a:solidFill>
                          <a:latin typeface="楷体" panose="02010609060101010101" charset="-122"/>
                          <a:ea typeface="楷体" panose="02010609060101010101" charset="-122"/>
                          <a:cs typeface="楷体" panose="02010609060101010101" charset="-122"/>
                        </a:rPr>
                        <a:t>表现</a:t>
                      </a:r>
                      <a:endParaRPr lang="zh-CN"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2485">
                <a:tc>
                  <a:txBody>
                    <a:bodyPr/>
                    <a:p>
                      <a:pPr indent="0" algn="ctr">
                        <a:buNone/>
                      </a:pPr>
                      <a:r>
                        <a:rPr lang="en-US" sz="2400" b="1">
                          <a:solidFill>
                            <a:schemeClr val="tx1"/>
                          </a:solidFill>
                          <a:latin typeface="楷体" panose="02010609060101010101" charset="-122"/>
                          <a:ea typeface="楷体" panose="02010609060101010101" charset="-122"/>
                          <a:cs typeface="楷体" panose="02010609060101010101" charset="-122"/>
                        </a:rPr>
                        <a:t>1953～1957年</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solidFill>
                            <a:schemeClr val="tx1"/>
                          </a:solidFill>
                          <a:latin typeface="楷体" panose="02010609060101010101" charset="-122"/>
                          <a:ea typeface="楷体" panose="02010609060101010101" charset="-122"/>
                          <a:cs typeface="楷体" panose="02010609060101010101" charset="-122"/>
                        </a:rPr>
                        <a:t>伴随着“一五”计划的顺利进行，大量农民进入城镇就业，</a:t>
                      </a:r>
                      <a:r>
                        <a:rPr lang="en-US" sz="2400" b="1">
                          <a:solidFill>
                            <a:schemeClr val="accent1"/>
                          </a:solidFill>
                          <a:latin typeface="楷体" panose="02010609060101010101" charset="-122"/>
                          <a:ea typeface="楷体" panose="02010609060101010101" charset="-122"/>
                          <a:cs typeface="楷体" panose="02010609060101010101" charset="-122"/>
                        </a:rPr>
                        <a:t>推动</a:t>
                      </a:r>
                      <a:r>
                        <a:rPr lang="en-US" sz="2400" b="1">
                          <a:solidFill>
                            <a:schemeClr val="tx1"/>
                          </a:solidFill>
                          <a:latin typeface="楷体" panose="02010609060101010101" charset="-122"/>
                          <a:ea typeface="楷体" panose="02010609060101010101" charset="-122"/>
                          <a:cs typeface="楷体" panose="02010609060101010101" charset="-122"/>
                        </a:rPr>
                        <a:t>了中国城市化的进程</a:t>
                      </a:r>
                      <a:r>
                        <a:rPr lang="zh-CN" altLang="en-US" sz="2400" b="1">
                          <a:solidFill>
                            <a:schemeClr val="tx1"/>
                          </a:solidFill>
                          <a:latin typeface="楷体" panose="02010609060101010101" charset="-122"/>
                          <a:ea typeface="楷体" panose="02010609060101010101" charset="-122"/>
                          <a:cs typeface="楷体" panose="02010609060101010101" charset="-122"/>
                        </a:rPr>
                        <a:t>；</a:t>
                      </a:r>
                      <a:endParaRPr lang="zh-CN"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2485">
                <a:tc>
                  <a:txBody>
                    <a:bodyPr/>
                    <a:p>
                      <a:pPr indent="0" algn="ctr">
                        <a:buNone/>
                      </a:pPr>
                      <a:r>
                        <a:rPr lang="en-US" sz="2400" b="1">
                          <a:solidFill>
                            <a:schemeClr val="tx1"/>
                          </a:solidFill>
                          <a:latin typeface="楷体" panose="02010609060101010101" charset="-122"/>
                          <a:ea typeface="楷体" panose="02010609060101010101" charset="-122"/>
                          <a:cs typeface="楷体" panose="02010609060101010101" charset="-122"/>
                        </a:rPr>
                        <a:t>1958～1960年</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solidFill>
                            <a:schemeClr val="tx1"/>
                          </a:solidFill>
                          <a:latin typeface="楷体" panose="02010609060101010101" charset="-122"/>
                          <a:ea typeface="楷体" panose="02010609060101010101" charset="-122"/>
                          <a:cs typeface="楷体" panose="02010609060101010101" charset="-122"/>
                        </a:rPr>
                        <a:t>由于“大跃进”的发动，全民大办工业，“以钢为纲”，大量农村劳动力流向城镇，我国工业化和城市化在脱离农业的基础上超常规</a:t>
                      </a:r>
                      <a:r>
                        <a:rPr lang="en-US" sz="2400" b="1">
                          <a:solidFill>
                            <a:schemeClr val="accent1"/>
                          </a:solidFill>
                          <a:latin typeface="楷体" panose="02010609060101010101" charset="-122"/>
                          <a:ea typeface="楷体" panose="02010609060101010101" charset="-122"/>
                          <a:cs typeface="楷体" panose="02010609060101010101" charset="-122"/>
                        </a:rPr>
                        <a:t>畸形</a:t>
                      </a:r>
                      <a:r>
                        <a:rPr lang="en-US" sz="2400" b="1">
                          <a:solidFill>
                            <a:schemeClr val="tx1"/>
                          </a:solidFill>
                          <a:latin typeface="楷体" panose="02010609060101010101" charset="-122"/>
                          <a:ea typeface="楷体" panose="02010609060101010101" charset="-122"/>
                          <a:cs typeface="楷体" panose="02010609060101010101" charset="-122"/>
                        </a:rPr>
                        <a:t>发展</a:t>
                      </a:r>
                      <a:r>
                        <a:rPr lang="zh-CN" altLang="en-US" sz="2400" b="1">
                          <a:solidFill>
                            <a:schemeClr val="tx1"/>
                          </a:solidFill>
                          <a:latin typeface="楷体" panose="02010609060101010101" charset="-122"/>
                          <a:ea typeface="楷体" panose="02010609060101010101" charset="-122"/>
                          <a:cs typeface="楷体" panose="02010609060101010101" charset="-122"/>
                        </a:rPr>
                        <a:t>；</a:t>
                      </a:r>
                      <a:endParaRPr lang="zh-CN"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43915">
                <a:tc>
                  <a:txBody>
                    <a:bodyPr/>
                    <a:p>
                      <a:pPr indent="0" algn="ctr">
                        <a:buNone/>
                      </a:pPr>
                      <a:r>
                        <a:rPr lang="en-US" sz="2400" b="1">
                          <a:solidFill>
                            <a:schemeClr val="tx1"/>
                          </a:solidFill>
                          <a:latin typeface="楷体" panose="02010609060101010101" charset="-122"/>
                          <a:ea typeface="楷体" panose="02010609060101010101" charset="-122"/>
                          <a:cs typeface="楷体" panose="02010609060101010101" charset="-122"/>
                        </a:rPr>
                        <a:t>1961～1965年</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solidFill>
                            <a:schemeClr val="tx1"/>
                          </a:solidFill>
                          <a:latin typeface="楷体" panose="02010609060101010101" charset="-122"/>
                          <a:ea typeface="楷体" panose="02010609060101010101" charset="-122"/>
                          <a:cs typeface="Times New Roman" panose="02020603050405020304" charset="0"/>
                        </a:rPr>
                        <a:t>国家</a:t>
                      </a:r>
                      <a:r>
                        <a:rPr lang="en-US" sz="2400" b="1">
                          <a:solidFill>
                            <a:schemeClr val="tx1"/>
                          </a:solidFill>
                          <a:latin typeface="楷体" panose="02010609060101010101" charset="-122"/>
                          <a:ea typeface="楷体" panose="02010609060101010101" charset="-122"/>
                          <a:cs typeface="宋体" panose="02010600030101010101" pitchFamily="2" charset="-122"/>
                        </a:rPr>
                        <a:t>进行工业调整，精简工业和城市人口，两千多万城市人口下放回乡，</a:t>
                      </a:r>
                      <a:r>
                        <a:rPr lang="en-US" sz="2400" b="1">
                          <a:solidFill>
                            <a:schemeClr val="tx1"/>
                          </a:solidFill>
                          <a:latin typeface="楷体" panose="02010609060101010101" charset="-122"/>
                          <a:ea typeface="楷体" panose="02010609060101010101" charset="-122"/>
                          <a:cs typeface="Times New Roman" panose="02020603050405020304" charset="0"/>
                        </a:rPr>
                        <a:t>为国民经济调整时期的</a:t>
                      </a:r>
                      <a:r>
                        <a:rPr lang="en-US" sz="2400" b="1">
                          <a:solidFill>
                            <a:schemeClr val="accent1"/>
                          </a:solidFill>
                          <a:latin typeface="楷体" panose="02010609060101010101" charset="-122"/>
                          <a:ea typeface="楷体" panose="02010609060101010101" charset="-122"/>
                          <a:cs typeface="Times New Roman" panose="02020603050405020304" charset="0"/>
                        </a:rPr>
                        <a:t>逆城市化</a:t>
                      </a:r>
                      <a:r>
                        <a:rPr lang="en-US" sz="2400" b="1">
                          <a:solidFill>
                            <a:schemeClr val="tx1"/>
                          </a:solidFill>
                          <a:latin typeface="楷体" panose="02010609060101010101" charset="-122"/>
                          <a:ea typeface="楷体" panose="02010609060101010101" charset="-122"/>
                          <a:cs typeface="Times New Roman" panose="02020603050405020304" charset="0"/>
                        </a:rPr>
                        <a:t>时期</a:t>
                      </a:r>
                      <a:r>
                        <a:rPr lang="zh-CN" altLang="en-US" sz="2400" b="1">
                          <a:solidFill>
                            <a:schemeClr val="tx1"/>
                          </a:solidFill>
                          <a:latin typeface="楷体" panose="02010609060101010101" charset="-122"/>
                          <a:ea typeface="楷体" panose="02010609060101010101" charset="-122"/>
                          <a:cs typeface="Times New Roman" panose="02020603050405020304" charset="0"/>
                        </a:rPr>
                        <a:t>；</a:t>
                      </a:r>
                      <a:endParaRPr lang="zh-CN"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0890">
                <a:tc>
                  <a:txBody>
                    <a:bodyPr/>
                    <a:p>
                      <a:pPr indent="0" algn="ctr">
                        <a:buNone/>
                      </a:pPr>
                      <a:r>
                        <a:rPr lang="en-US" sz="2400" b="1">
                          <a:solidFill>
                            <a:schemeClr val="tx1"/>
                          </a:solidFill>
                          <a:latin typeface="楷体" panose="02010609060101010101" charset="-122"/>
                          <a:ea typeface="楷体" panose="02010609060101010101" charset="-122"/>
                          <a:cs typeface="楷体" panose="02010609060101010101" charset="-122"/>
                        </a:rPr>
                        <a:t>1966～1977年</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solidFill>
                            <a:schemeClr val="tx1"/>
                          </a:solidFill>
                          <a:latin typeface="楷体" panose="02010609060101010101" charset="-122"/>
                          <a:ea typeface="楷体" panose="02010609060101010101" charset="-122"/>
                          <a:cs typeface="楷体" panose="02010609060101010101" charset="-122"/>
                        </a:rPr>
                        <a:t>由于“文化大革命”及经济工作指导思想的失误，大批干部和知识青年上山下乡，城市化进程</a:t>
                      </a:r>
                      <a:r>
                        <a:rPr lang="en-US" sz="2400" b="1">
                          <a:solidFill>
                            <a:schemeClr val="accent1"/>
                          </a:solidFill>
                          <a:latin typeface="楷体" panose="02010609060101010101" charset="-122"/>
                          <a:ea typeface="楷体" panose="02010609060101010101" charset="-122"/>
                          <a:cs typeface="楷体" panose="02010609060101010101" charset="-122"/>
                        </a:rPr>
                        <a:t>停滞</a:t>
                      </a:r>
                      <a:r>
                        <a:rPr lang="en-US" sz="2400" b="1">
                          <a:solidFill>
                            <a:schemeClr val="tx1"/>
                          </a:solidFill>
                          <a:latin typeface="楷体" panose="02010609060101010101" charset="-122"/>
                          <a:ea typeface="楷体" panose="02010609060101010101" charset="-122"/>
                          <a:cs typeface="楷体" panose="02010609060101010101" charset="-122"/>
                        </a:rPr>
                        <a:t>不前</a:t>
                      </a:r>
                      <a:r>
                        <a:rPr lang="zh-CN" altLang="en-US" sz="2400" b="1">
                          <a:solidFill>
                            <a:schemeClr val="tx1"/>
                          </a:solidFill>
                          <a:latin typeface="楷体" panose="02010609060101010101" charset="-122"/>
                          <a:ea typeface="楷体" panose="02010609060101010101" charset="-122"/>
                          <a:cs typeface="楷体" panose="02010609060101010101" charset="-122"/>
                        </a:rPr>
                        <a:t>；</a:t>
                      </a:r>
                      <a:endParaRPr lang="zh-CN"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04240">
                <a:tc>
                  <a:txBody>
                    <a:bodyPr/>
                    <a:p>
                      <a:pPr indent="0" algn="ctr">
                        <a:buNone/>
                      </a:pPr>
                      <a:r>
                        <a:rPr lang="en-US" sz="2400" b="1">
                          <a:solidFill>
                            <a:schemeClr val="tx1"/>
                          </a:solidFill>
                          <a:latin typeface="楷体" panose="02010609060101010101" charset="-122"/>
                          <a:ea typeface="楷体" panose="02010609060101010101" charset="-122"/>
                          <a:cs typeface="楷体" panose="02010609060101010101" charset="-122"/>
                        </a:rPr>
                        <a:t>1978～1991年</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solidFill>
                            <a:schemeClr val="tx1"/>
                          </a:solidFill>
                          <a:latin typeface="楷体" panose="02010609060101010101" charset="-122"/>
                          <a:ea typeface="楷体" panose="02010609060101010101" charset="-122"/>
                          <a:cs typeface="Times New Roman" panose="02020603050405020304" charset="0"/>
                        </a:rPr>
                        <a:t>随着改革开放的实践</a:t>
                      </a:r>
                      <a:r>
                        <a:rPr lang="en-US" sz="2400" b="1">
                          <a:solidFill>
                            <a:schemeClr val="tx1"/>
                          </a:solidFill>
                          <a:latin typeface="楷体" panose="02010609060101010101" charset="-122"/>
                          <a:ea typeface="楷体" panose="02010609060101010101" charset="-122"/>
                          <a:cs typeface="宋体" panose="02010600030101010101" pitchFamily="2" charset="-122"/>
                        </a:rPr>
                        <a:t>，</a:t>
                      </a:r>
                      <a:r>
                        <a:rPr lang="en-US" sz="2400" b="1">
                          <a:solidFill>
                            <a:schemeClr val="tx1"/>
                          </a:solidFill>
                          <a:latin typeface="楷体" panose="02010609060101010101" charset="-122"/>
                          <a:ea typeface="楷体" panose="02010609060101010101" charset="-122"/>
                          <a:cs typeface="Times New Roman" panose="02020603050405020304" charset="0"/>
                        </a:rPr>
                        <a:t>中国的经济发展速度明显提高</a:t>
                      </a:r>
                      <a:r>
                        <a:rPr lang="en-US" sz="2400" b="1">
                          <a:solidFill>
                            <a:schemeClr val="tx1"/>
                          </a:solidFill>
                          <a:latin typeface="楷体" panose="02010609060101010101" charset="-122"/>
                          <a:ea typeface="楷体" panose="02010609060101010101" charset="-122"/>
                          <a:cs typeface="宋体" panose="02010600030101010101" pitchFamily="2" charset="-122"/>
                        </a:rPr>
                        <a:t>，</a:t>
                      </a:r>
                      <a:r>
                        <a:rPr lang="zh-CN" altLang="en-US" sz="2400" b="1">
                          <a:solidFill>
                            <a:schemeClr val="tx1"/>
                          </a:solidFill>
                          <a:latin typeface="楷体" panose="02010609060101010101" charset="-122"/>
                          <a:ea typeface="楷体" panose="02010609060101010101" charset="-122"/>
                          <a:cs typeface="Times New Roman" panose="02020603050405020304" charset="0"/>
                        </a:rPr>
                        <a:t>但</a:t>
                      </a:r>
                      <a:r>
                        <a:rPr lang="en-US" sz="2400" b="1">
                          <a:solidFill>
                            <a:schemeClr val="tx1"/>
                          </a:solidFill>
                          <a:latin typeface="楷体" panose="02010609060101010101" charset="-122"/>
                          <a:ea typeface="楷体" panose="02010609060101010101" charset="-122"/>
                          <a:cs typeface="Times New Roman" panose="02020603050405020304" charset="0"/>
                        </a:rPr>
                        <a:t>城乡二元结构导致的</a:t>
                      </a:r>
                      <a:r>
                        <a:rPr lang="en-US" sz="2400" b="1">
                          <a:solidFill>
                            <a:schemeClr val="accent1"/>
                          </a:solidFill>
                          <a:latin typeface="楷体" panose="02010609060101010101" charset="-122"/>
                          <a:ea typeface="楷体" panose="02010609060101010101" charset="-122"/>
                          <a:cs typeface="Times New Roman" panose="02020603050405020304" charset="0"/>
                        </a:rPr>
                        <a:t>低度</a:t>
                      </a:r>
                      <a:r>
                        <a:rPr lang="en-US" sz="2400" b="1">
                          <a:solidFill>
                            <a:schemeClr val="tx1"/>
                          </a:solidFill>
                          <a:latin typeface="楷体" panose="02010609060101010101" charset="-122"/>
                          <a:ea typeface="楷体" panose="02010609060101010101" charset="-122"/>
                          <a:cs typeface="Times New Roman" panose="02020603050405020304" charset="0"/>
                        </a:rPr>
                        <a:t>城市化</a:t>
                      </a:r>
                      <a:r>
                        <a:rPr lang="en-US" sz="2400" b="1">
                          <a:solidFill>
                            <a:schemeClr val="tx1"/>
                          </a:solidFill>
                          <a:latin typeface="楷体" panose="02010609060101010101" charset="-122"/>
                          <a:ea typeface="楷体" panose="02010609060101010101" charset="-122"/>
                          <a:cs typeface="宋体" panose="02010600030101010101" pitchFamily="2" charset="-122"/>
                        </a:rPr>
                        <a:t>，</a:t>
                      </a:r>
                      <a:r>
                        <a:rPr lang="en-US" sz="2400" b="1">
                          <a:solidFill>
                            <a:schemeClr val="tx1"/>
                          </a:solidFill>
                          <a:latin typeface="楷体" panose="02010609060101010101" charset="-122"/>
                          <a:ea typeface="楷体" panose="02010609060101010101" charset="-122"/>
                          <a:cs typeface="Times New Roman" panose="02020603050405020304" charset="0"/>
                        </a:rPr>
                        <a:t>但城市化还是出现</a:t>
                      </a:r>
                      <a:r>
                        <a:rPr lang="en-US" sz="2400" b="1">
                          <a:solidFill>
                            <a:schemeClr val="accent3"/>
                          </a:solidFill>
                          <a:latin typeface="楷体" panose="02010609060101010101" charset="-122"/>
                          <a:ea typeface="楷体" panose="02010609060101010101" charset="-122"/>
                          <a:cs typeface="Times New Roman" panose="02020603050405020304" charset="0"/>
                        </a:rPr>
                        <a:t>了快速</a:t>
                      </a:r>
                      <a:r>
                        <a:rPr lang="en-US" sz="2400" b="1">
                          <a:solidFill>
                            <a:schemeClr val="tx1"/>
                          </a:solidFill>
                          <a:latin typeface="楷体" panose="02010609060101010101" charset="-122"/>
                          <a:ea typeface="楷体" panose="02010609060101010101" charset="-122"/>
                          <a:cs typeface="Times New Roman" panose="02020603050405020304" charset="0"/>
                        </a:rPr>
                        <a:t>发展的势头</a:t>
                      </a:r>
                      <a:r>
                        <a:rPr lang="zh-CN" altLang="en-US" sz="2400" b="1">
                          <a:solidFill>
                            <a:schemeClr val="tx1"/>
                          </a:solidFill>
                          <a:latin typeface="楷体" panose="02010609060101010101" charset="-122"/>
                          <a:ea typeface="楷体" panose="02010609060101010101" charset="-122"/>
                          <a:cs typeface="Times New Roman" panose="02020603050405020304" charset="0"/>
                        </a:rPr>
                        <a:t>；</a:t>
                      </a:r>
                      <a:endParaRPr lang="zh-CN" altLang="en-US" sz="2400" b="1">
                        <a:solidFill>
                          <a:schemeClr val="tx1"/>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14730">
                <a:tc>
                  <a:txBody>
                    <a:bodyPr/>
                    <a:p>
                      <a:pPr indent="0" algn="ctr">
                        <a:buNone/>
                      </a:pPr>
                      <a:r>
                        <a:rPr lang="en-US" sz="2400" b="1">
                          <a:solidFill>
                            <a:schemeClr val="tx1"/>
                          </a:solidFill>
                          <a:latin typeface="楷体" panose="02010609060101010101" charset="-122"/>
                          <a:ea typeface="楷体" panose="02010609060101010101" charset="-122"/>
                          <a:cs typeface="楷体" panose="02010609060101010101" charset="-122"/>
                        </a:rPr>
                        <a:t>1992年以来</a:t>
                      </a:r>
                      <a:endParaRPr lang="en-US" altLang="en-US" sz="2400" b="1">
                        <a:solidFill>
                          <a:schemeClr val="tx1"/>
                        </a:solidFill>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solidFill>
                            <a:schemeClr val="tx1"/>
                          </a:solidFill>
                          <a:latin typeface="楷体" panose="02010609060101010101" charset="-122"/>
                          <a:ea typeface="楷体" panose="02010609060101010101" charset="-122"/>
                          <a:cs typeface="Times New Roman" panose="02020603050405020304" charset="0"/>
                        </a:rPr>
                        <a:t>伴随着社会主义市场经济体制的逐步建立</a:t>
                      </a:r>
                      <a:r>
                        <a:rPr lang="en-US" sz="2400" b="1">
                          <a:solidFill>
                            <a:schemeClr val="tx1"/>
                          </a:solidFill>
                          <a:latin typeface="楷体" panose="02010609060101010101" charset="-122"/>
                          <a:ea typeface="楷体" panose="02010609060101010101" charset="-122"/>
                          <a:cs typeface="宋体" panose="02010600030101010101" pitchFamily="2" charset="-122"/>
                        </a:rPr>
                        <a:t>，</a:t>
                      </a:r>
                      <a:r>
                        <a:rPr lang="en-US" sz="2400" b="1">
                          <a:solidFill>
                            <a:schemeClr val="tx1"/>
                          </a:solidFill>
                          <a:latin typeface="楷体" panose="02010609060101010101" charset="-122"/>
                          <a:ea typeface="楷体" panose="02010609060101010101" charset="-122"/>
                          <a:cs typeface="Times New Roman" panose="02020603050405020304" charset="0"/>
                        </a:rPr>
                        <a:t>中国经济快速发展</a:t>
                      </a:r>
                      <a:r>
                        <a:rPr lang="en-US" sz="2400" b="1">
                          <a:solidFill>
                            <a:schemeClr val="tx1"/>
                          </a:solidFill>
                          <a:latin typeface="楷体" panose="02010609060101010101" charset="-122"/>
                          <a:ea typeface="楷体" panose="02010609060101010101" charset="-122"/>
                          <a:cs typeface="宋体" panose="02010600030101010101" pitchFamily="2" charset="-122"/>
                        </a:rPr>
                        <a:t>，</a:t>
                      </a:r>
                      <a:r>
                        <a:rPr lang="en-US" sz="2400" b="1">
                          <a:solidFill>
                            <a:schemeClr val="tx1"/>
                          </a:solidFill>
                          <a:latin typeface="楷体" panose="02010609060101010101" charset="-122"/>
                          <a:ea typeface="楷体" panose="02010609060101010101" charset="-122"/>
                          <a:cs typeface="Times New Roman" panose="02020603050405020304" charset="0"/>
                        </a:rPr>
                        <a:t>城市人口不断增加</a:t>
                      </a:r>
                      <a:r>
                        <a:rPr lang="en-US" sz="2400" b="1">
                          <a:solidFill>
                            <a:schemeClr val="tx1"/>
                          </a:solidFill>
                          <a:latin typeface="楷体" panose="02010609060101010101" charset="-122"/>
                          <a:ea typeface="楷体" panose="02010609060101010101" charset="-122"/>
                          <a:cs typeface="宋体" panose="02010600030101010101" pitchFamily="2" charset="-122"/>
                        </a:rPr>
                        <a:t>，城市化水平明显提高，进入持续稳定的</a:t>
                      </a:r>
                      <a:r>
                        <a:rPr lang="en-US" sz="2400" b="1">
                          <a:solidFill>
                            <a:schemeClr val="accent1"/>
                          </a:solidFill>
                          <a:latin typeface="楷体" panose="02010609060101010101" charset="-122"/>
                          <a:ea typeface="楷体" panose="02010609060101010101" charset="-122"/>
                          <a:cs typeface="宋体" panose="02010600030101010101" pitchFamily="2" charset="-122"/>
                        </a:rPr>
                        <a:t>快速发展</a:t>
                      </a:r>
                      <a:r>
                        <a:rPr lang="en-US" sz="2400" b="1">
                          <a:solidFill>
                            <a:schemeClr val="tx1"/>
                          </a:solidFill>
                          <a:latin typeface="楷体" panose="02010609060101010101" charset="-122"/>
                          <a:ea typeface="楷体" panose="02010609060101010101" charset="-122"/>
                          <a:cs typeface="宋体" panose="02010600030101010101" pitchFamily="2" charset="-122"/>
                        </a:rPr>
                        <a:t>阶段</a:t>
                      </a:r>
                      <a:r>
                        <a:rPr lang="zh-CN" altLang="en-US" sz="2400" b="1">
                          <a:solidFill>
                            <a:schemeClr val="tx1"/>
                          </a:solidFill>
                          <a:latin typeface="楷体" panose="02010609060101010101" charset="-122"/>
                          <a:ea typeface="楷体" panose="02010609060101010101" charset="-122"/>
                          <a:cs typeface="宋体" panose="02010600030101010101" pitchFamily="2" charset="-122"/>
                        </a:rPr>
                        <a:t>。</a:t>
                      </a:r>
                      <a:endParaRPr lang="zh-CN" altLang="en-US" sz="2400" b="1">
                        <a:solidFill>
                          <a:schemeClr val="tx1"/>
                        </a:solidFill>
                        <a:latin typeface="楷体" panose="02010609060101010101" charset="-122"/>
                        <a:ea typeface="楷体" panose="0201060906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7" name="文本框 26"/>
          <p:cNvSpPr txBox="1"/>
          <p:nvPr>
            <p:custDataLst>
              <p:tags r:id="rId2"/>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二、现代中国的经济</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社会主义经济建设的探索</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91135" y="3429000"/>
            <a:ext cx="11695430" cy="2306955"/>
          </a:xfrm>
          <a:prstGeom prst="rect">
            <a:avLst/>
          </a:prstGeom>
          <a:noFill/>
          <a:ln w="9525">
            <a:noFill/>
          </a:ln>
        </p:spPr>
        <p:txBody>
          <a:bodyPr wrap="square">
            <a:spAutoFit/>
          </a:bodyPr>
          <a:p>
            <a:pPr marL="200025" indent="-200025"/>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2023</a:t>
            </a:r>
            <a:r>
              <a:rPr lang="zh-CN" sz="2400" b="1">
                <a:latin typeface="楷体" panose="02010609060101010101" charset="-122"/>
                <a:ea typeface="楷体" panose="02010609060101010101" charset="-122"/>
                <a:cs typeface="楷体" panose="02010609060101010101" charset="-122"/>
              </a:rPr>
              <a:t>·海南）</a:t>
            </a:r>
            <a:r>
              <a:rPr lang="en-US" sz="2400" b="1">
                <a:latin typeface="楷体" panose="02010609060101010101" charset="-122"/>
                <a:ea typeface="楷体" panose="02010609060101010101" charset="-122"/>
                <a:cs typeface="楷体" panose="02010609060101010101" charset="-122"/>
              </a:rPr>
              <a:t>2018</a:t>
            </a:r>
            <a:r>
              <a:rPr lang="zh-CN" sz="2400" b="1">
                <a:latin typeface="楷体" panose="02010609060101010101" charset="-122"/>
                <a:ea typeface="楷体" panose="02010609060101010101" charset="-122"/>
                <a:cs typeface="楷体" panose="02010609060101010101" charset="-122"/>
              </a:rPr>
              <a:t>年国务院促进中小企业发展工作领导小组第一次会议指出，我国中小企业具备了“五六七八九”的典型特征，即贡献了</a:t>
            </a:r>
            <a:r>
              <a:rPr lang="en-US" sz="2400" b="1">
                <a:latin typeface="楷体" panose="02010609060101010101" charset="-122"/>
                <a:ea typeface="楷体" panose="02010609060101010101" charset="-122"/>
                <a:cs typeface="楷体" panose="02010609060101010101" charset="-122"/>
              </a:rPr>
              <a:t>50%</a:t>
            </a:r>
            <a:r>
              <a:rPr lang="zh-CN" sz="2400" b="1">
                <a:latin typeface="楷体" panose="02010609060101010101" charset="-122"/>
                <a:ea typeface="楷体" panose="02010609060101010101" charset="-122"/>
                <a:cs typeface="楷体" panose="02010609060101010101" charset="-122"/>
              </a:rPr>
              <a:t>以上的税收、</a:t>
            </a:r>
            <a:r>
              <a:rPr lang="en-US" sz="2400" b="1">
                <a:latin typeface="楷体" panose="02010609060101010101" charset="-122"/>
                <a:ea typeface="楷体" panose="02010609060101010101" charset="-122"/>
                <a:cs typeface="楷体" panose="02010609060101010101" charset="-122"/>
              </a:rPr>
              <a:t>60%</a:t>
            </a:r>
            <a:r>
              <a:rPr lang="zh-CN" sz="2400" b="1">
                <a:latin typeface="楷体" panose="02010609060101010101" charset="-122"/>
                <a:ea typeface="楷体" panose="02010609060101010101" charset="-122"/>
                <a:cs typeface="楷体" panose="02010609060101010101" charset="-122"/>
              </a:rPr>
              <a:t>以上的</a:t>
            </a:r>
            <a:r>
              <a:rPr lang="en-US" sz="2400" b="1">
                <a:latin typeface="楷体" panose="02010609060101010101" charset="-122"/>
                <a:ea typeface="楷体" panose="02010609060101010101" charset="-122"/>
                <a:cs typeface="楷体" panose="02010609060101010101" charset="-122"/>
              </a:rPr>
              <a:t>GDP</a:t>
            </a: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70%</a:t>
            </a:r>
            <a:r>
              <a:rPr lang="zh-CN" sz="2400" b="1">
                <a:latin typeface="楷体" panose="02010609060101010101" charset="-122"/>
                <a:ea typeface="楷体" panose="02010609060101010101" charset="-122"/>
                <a:cs typeface="楷体" panose="02010609060101010101" charset="-122"/>
              </a:rPr>
              <a:t>以上的技术创新、</a:t>
            </a:r>
            <a:r>
              <a:rPr lang="en-US" sz="2400" b="1">
                <a:latin typeface="楷体" panose="02010609060101010101" charset="-122"/>
                <a:ea typeface="楷体" panose="02010609060101010101" charset="-122"/>
                <a:cs typeface="楷体" panose="02010609060101010101" charset="-122"/>
              </a:rPr>
              <a:t>80%</a:t>
            </a:r>
            <a:r>
              <a:rPr lang="zh-CN" sz="2400" b="1">
                <a:latin typeface="楷体" panose="02010609060101010101" charset="-122"/>
                <a:ea typeface="楷体" panose="02010609060101010101" charset="-122"/>
                <a:cs typeface="楷体" panose="02010609060101010101" charset="-122"/>
              </a:rPr>
              <a:t>以上的城镇劳动就业、</a:t>
            </a:r>
            <a:r>
              <a:rPr lang="en-US" sz="2400" b="1">
                <a:latin typeface="楷体" panose="02010609060101010101" charset="-122"/>
                <a:ea typeface="楷体" panose="02010609060101010101" charset="-122"/>
                <a:cs typeface="楷体" panose="02010609060101010101" charset="-122"/>
              </a:rPr>
              <a:t>90%</a:t>
            </a:r>
            <a:r>
              <a:rPr lang="zh-CN" sz="2400" b="1">
                <a:latin typeface="楷体" panose="02010609060101010101" charset="-122"/>
                <a:ea typeface="楷体" panose="02010609060101010101" charset="-122"/>
                <a:cs typeface="楷体" panose="02010609060101010101" charset="-122"/>
              </a:rPr>
              <a:t>以上的企业数量。这一成就（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．表明我国现代化建设开启了新时期</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．体现了政治体制改革取得最新突破</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．说明现代企业制度激发了国企活力</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．验证了马克思主义中国化实践成效</a:t>
            </a:r>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327025" y="1242695"/>
            <a:ext cx="11558905" cy="1938020"/>
          </a:xfrm>
          <a:prstGeom prst="rect">
            <a:avLst/>
          </a:prstGeom>
          <a:noFill/>
          <a:ln w="9525">
            <a:noFill/>
          </a:ln>
        </p:spPr>
        <p:txBody>
          <a:bodyPr wrap="square">
            <a:spAutoFit/>
          </a:bodyPr>
          <a:p>
            <a:pPr marL="266700" indent="-266700"/>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2021</a:t>
            </a:r>
            <a:r>
              <a:rPr lang="zh-CN" sz="2400" b="1">
                <a:latin typeface="楷体" panose="02010609060101010101" charset="-122"/>
                <a:ea typeface="楷体" panose="02010609060101010101" charset="-122"/>
                <a:cs typeface="楷体" panose="02010609060101010101" charset="-122"/>
              </a:rPr>
              <a:t>·福建）</a:t>
            </a:r>
            <a:r>
              <a:rPr lang="en-US" sz="2400" b="1">
                <a:latin typeface="楷体" panose="02010609060101010101" charset="-122"/>
                <a:ea typeface="楷体" panose="02010609060101010101" charset="-122"/>
                <a:cs typeface="楷体" panose="02010609060101010101" charset="-122"/>
              </a:rPr>
              <a:t>1973—1978</a:t>
            </a:r>
            <a:r>
              <a:rPr lang="zh-CN" sz="2400" b="1">
                <a:latin typeface="楷体" panose="02010609060101010101" charset="-122"/>
                <a:ea typeface="楷体" panose="02010609060101010101" charset="-122"/>
                <a:cs typeface="楷体" panose="02010609060101010101" charset="-122"/>
              </a:rPr>
              <a:t>年，在我国对外引进的成交金额中，用于成套设备的占</a:t>
            </a:r>
            <a:r>
              <a:rPr lang="en-US" sz="2400" b="1">
                <a:latin typeface="楷体" panose="02010609060101010101" charset="-122"/>
                <a:ea typeface="楷体" panose="02010609060101010101" charset="-122"/>
                <a:cs typeface="楷体" panose="02010609060101010101" charset="-122"/>
              </a:rPr>
              <a:t>80%</a:t>
            </a:r>
            <a:r>
              <a:rPr lang="zh-CN" sz="2400" b="1">
                <a:latin typeface="楷体" panose="02010609060101010101" charset="-122"/>
                <a:ea typeface="楷体" panose="02010609060101010101" charset="-122"/>
                <a:cs typeface="楷体" panose="02010609060101010101" charset="-122"/>
              </a:rPr>
              <a:t>以上。</a:t>
            </a:r>
            <a:r>
              <a:rPr lang="en-US" sz="2400" b="1">
                <a:latin typeface="楷体" panose="02010609060101010101" charset="-122"/>
                <a:ea typeface="楷体" panose="02010609060101010101" charset="-122"/>
                <a:cs typeface="楷体" panose="02010609060101010101" charset="-122"/>
              </a:rPr>
              <a:t>1979</a:t>
            </a:r>
            <a:r>
              <a:rPr lang="zh-CN" sz="2400" b="1">
                <a:latin typeface="楷体" panose="02010609060101010101" charset="-122"/>
                <a:ea typeface="楷体" panose="02010609060101010101" charset="-122"/>
                <a:cs typeface="楷体" panose="02010609060101010101" charset="-122"/>
              </a:rPr>
              <a:t>年</a:t>
            </a:r>
            <a:r>
              <a:rPr lang="en-US" sz="2400" b="1">
                <a:latin typeface="楷体" panose="02010609060101010101" charset="-122"/>
                <a:ea typeface="楷体" panose="02010609060101010101" charset="-122"/>
                <a:cs typeface="楷体" panose="02010609060101010101" charset="-122"/>
              </a:rPr>
              <a:t>4</a:t>
            </a:r>
            <a:r>
              <a:rPr lang="zh-CN" sz="2400" b="1">
                <a:latin typeface="楷体" panose="02010609060101010101" charset="-122"/>
                <a:ea typeface="楷体" panose="02010609060101010101" charset="-122"/>
                <a:cs typeface="楷体" panose="02010609060101010101" charset="-122"/>
              </a:rPr>
              <a:t>月，中共中央工作会议提出了“多引进制造技术和专利”的方针。这一转变旨在（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．调整进口商品结构</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．拓展对外开放的合作领域</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．扩大企业生产规模</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．提升国有企业的制造能力</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227330"/>
            <a:ext cx="11242040" cy="460375"/>
          </a:xfrm>
          <a:prstGeom prst="rect">
            <a:avLst/>
          </a:prstGeom>
          <a:noFill/>
          <a:ln w="9525">
            <a:noFill/>
          </a:ln>
        </p:spPr>
        <p:txBody>
          <a:bodyPr wrap="square">
            <a:spAutoFit/>
          </a:bodyPr>
          <a:p>
            <a:pPr marL="266700" indent="-266700"/>
            <a:r>
              <a:rPr lang="zh-CN" sz="2400" b="1">
                <a:solidFill>
                  <a:schemeClr val="accent2"/>
                </a:solidFill>
                <a:latin typeface="楷体" panose="02010609060101010101" charset="-122"/>
                <a:ea typeface="楷体" panose="02010609060101010101" charset="-122"/>
                <a:cs typeface="楷体" panose="02010609060101010101" charset="-122"/>
              </a:rPr>
              <a:t>（</a:t>
            </a:r>
            <a:r>
              <a:rPr lang="en-US" sz="2400" b="1">
                <a:solidFill>
                  <a:schemeClr val="accent2"/>
                </a:solidFill>
                <a:latin typeface="楷体" panose="02010609060101010101" charset="-122"/>
                <a:ea typeface="楷体" panose="02010609060101010101" charset="-122"/>
                <a:cs typeface="楷体" panose="02010609060101010101" charset="-122"/>
              </a:rPr>
              <a:t>2022</a:t>
            </a:r>
            <a:r>
              <a:rPr lang="zh-CN" sz="2400" b="1">
                <a:solidFill>
                  <a:schemeClr val="accent2"/>
                </a:solidFill>
                <a:latin typeface="楷体" panose="02010609060101010101" charset="-122"/>
                <a:ea typeface="楷体" panose="02010609060101010101" charset="-122"/>
                <a:cs typeface="楷体" panose="02010609060101010101" charset="-122"/>
              </a:rPr>
              <a:t>·全国甲卷）</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p:txBody>
      </p:sp>
      <p:pic>
        <p:nvPicPr>
          <p:cNvPr id="2" name="图片 1"/>
          <p:cNvPicPr/>
          <p:nvPr/>
        </p:nvPicPr>
        <p:blipFill>
          <a:blip r:embed="rId1"/>
          <a:stretch>
            <a:fillRect/>
          </a:stretch>
        </p:blipFill>
        <p:spPr>
          <a:xfrm>
            <a:off x="5142865" y="1270635"/>
            <a:ext cx="5612130" cy="2001520"/>
          </a:xfrm>
          <a:prstGeom prst="rect">
            <a:avLst/>
          </a:prstGeom>
          <a:noFill/>
          <a:ln w="9525">
            <a:noFill/>
          </a:ln>
        </p:spPr>
      </p:pic>
      <p:sp>
        <p:nvSpPr>
          <p:cNvPr id="101" name="文本框 100"/>
          <p:cNvSpPr txBox="1"/>
          <p:nvPr/>
        </p:nvSpPr>
        <p:spPr>
          <a:xfrm>
            <a:off x="138430" y="610235"/>
            <a:ext cx="11915140" cy="3081655"/>
          </a:xfrm>
          <a:prstGeom prst="rect">
            <a:avLst/>
          </a:prstGeom>
          <a:noFill/>
          <a:ln w="9525">
            <a:noFill/>
          </a:ln>
        </p:spPr>
        <p:txBody>
          <a:bodyPr wrap="square">
            <a:spAutoFit/>
          </a:bodyPr>
          <a:p>
            <a:pPr indent="0" algn="l">
              <a:lnSpc>
                <a:spcPct val="120000"/>
              </a:lnSpc>
            </a:pPr>
            <a:r>
              <a:rPr lang="zh-CN" sz="2400" b="1">
                <a:solidFill>
                  <a:schemeClr val="accent2"/>
                </a:solidFill>
                <a:latin typeface="楷体" panose="02010609060101010101" charset="-122"/>
                <a:ea typeface="楷体" panose="02010609060101010101" charset="-122"/>
                <a:cs typeface="楷体" panose="02010609060101010101" charset="-122"/>
              </a:rPr>
              <a:t>图</a:t>
            </a:r>
            <a:r>
              <a:rPr lang="en-US" sz="2400" b="1">
                <a:solidFill>
                  <a:schemeClr val="accent2"/>
                </a:solidFill>
                <a:latin typeface="楷体" panose="02010609060101010101" charset="-122"/>
                <a:ea typeface="楷体" panose="02010609060101010101" charset="-122"/>
                <a:cs typeface="楷体" panose="02010609060101010101" charset="-122"/>
              </a:rPr>
              <a:t>3</a:t>
            </a:r>
            <a:r>
              <a:rPr lang="zh-CN" sz="2400" b="1">
                <a:solidFill>
                  <a:schemeClr val="accent2"/>
                </a:solidFill>
                <a:latin typeface="楷体" panose="02010609060101010101" charset="-122"/>
                <a:ea typeface="楷体" panose="02010609060101010101" charset="-122"/>
                <a:cs typeface="楷体" panose="02010609060101010101" charset="-122"/>
              </a:rPr>
              <a:t>为</a:t>
            </a:r>
            <a:r>
              <a:rPr lang="en-US" sz="2400" b="1">
                <a:solidFill>
                  <a:schemeClr val="accent2"/>
                </a:solidFill>
                <a:latin typeface="楷体" panose="02010609060101010101" charset="-122"/>
                <a:ea typeface="楷体" panose="02010609060101010101" charset="-122"/>
                <a:cs typeface="楷体" panose="02010609060101010101" charset="-122"/>
              </a:rPr>
              <a:t>1978</a:t>
            </a:r>
            <a:r>
              <a:rPr lang="zh-CN" sz="2400" b="1">
                <a:solidFill>
                  <a:schemeClr val="accent2"/>
                </a:solidFill>
                <a:latin typeface="楷体" panose="02010609060101010101" charset="-122"/>
                <a:ea typeface="楷体" panose="02010609060101010101" charset="-122"/>
                <a:cs typeface="楷体" panose="02010609060101010101" charset="-122"/>
              </a:rPr>
              <a:t>年和</a:t>
            </a:r>
            <a:r>
              <a:rPr lang="en-US" sz="2400" b="1">
                <a:solidFill>
                  <a:schemeClr val="accent2"/>
                </a:solidFill>
                <a:latin typeface="楷体" panose="02010609060101010101" charset="-122"/>
                <a:ea typeface="楷体" panose="02010609060101010101" charset="-122"/>
                <a:cs typeface="楷体" panose="02010609060101010101" charset="-122"/>
              </a:rPr>
              <a:t>1987</a:t>
            </a:r>
            <a:r>
              <a:rPr lang="zh-CN" sz="2400" b="1">
                <a:solidFill>
                  <a:schemeClr val="accent2"/>
                </a:solidFill>
                <a:latin typeface="楷体" panose="02010609060101010101" charset="-122"/>
                <a:ea typeface="楷体" panose="02010609060101010101" charset="-122"/>
                <a:cs typeface="楷体" panose="02010609060101010101" charset="-122"/>
              </a:rPr>
              <a:t>年全国社会商品零售总额中各经济成分所占比重图。图示占比变化反映出（　　）</a:t>
            </a:r>
            <a:r>
              <a:rPr lang="en-US" sz="2400" b="1">
                <a:solidFill>
                  <a:schemeClr val="accent2"/>
                </a:solidFill>
                <a:latin typeface="楷体" panose="02010609060101010101" charset="-122"/>
                <a:ea typeface="楷体" panose="02010609060101010101" charset="-122"/>
                <a:cs typeface="楷体" panose="02010609060101010101" charset="-122"/>
              </a:rPr>
              <a:t>
A</a:t>
            </a:r>
            <a:r>
              <a:rPr lang="zh-CN" sz="2400" b="1">
                <a:solidFill>
                  <a:schemeClr val="accent2"/>
                </a:solidFill>
                <a:latin typeface="楷体" panose="02010609060101010101" charset="-122"/>
                <a:ea typeface="楷体" panose="02010609060101010101" charset="-122"/>
                <a:cs typeface="楷体" panose="02010609060101010101" charset="-122"/>
              </a:rPr>
              <a:t>．经济体制改革目标的实现</a:t>
            </a:r>
            <a:r>
              <a:rPr lang="en-US" sz="2400" b="1">
                <a:solidFill>
                  <a:schemeClr val="accent2"/>
                </a:solidFill>
                <a:latin typeface="楷体" panose="02010609060101010101" charset="-122"/>
                <a:ea typeface="楷体" panose="02010609060101010101" charset="-122"/>
                <a:cs typeface="楷体" panose="02010609060101010101" charset="-122"/>
              </a:rPr>
              <a:t>          </a:t>
            </a:r>
            <a:endParaRPr lang="en-US" sz="2400" b="1">
              <a:solidFill>
                <a:schemeClr val="accent2"/>
              </a:solidFill>
              <a:latin typeface="楷体" panose="02010609060101010101" charset="-122"/>
              <a:ea typeface="楷体" panose="02010609060101010101" charset="-122"/>
              <a:cs typeface="楷体" panose="02010609060101010101" charset="-122"/>
            </a:endParaRPr>
          </a:p>
          <a:p>
            <a:pPr indent="0" algn="l">
              <a:lnSpc>
                <a:spcPct val="120000"/>
              </a:lnSpc>
            </a:pPr>
            <a:r>
              <a:rPr lang="en-US" sz="2400" b="1">
                <a:solidFill>
                  <a:schemeClr val="accent2"/>
                </a:solidFill>
                <a:latin typeface="楷体" panose="02010609060101010101" charset="-122"/>
                <a:ea typeface="楷体" panose="02010609060101010101" charset="-122"/>
                <a:cs typeface="楷体" panose="02010609060101010101" charset="-122"/>
              </a:rPr>
              <a:t>B</a:t>
            </a:r>
            <a:r>
              <a:rPr lang="zh-CN" sz="2400" b="1">
                <a:solidFill>
                  <a:schemeClr val="accent2"/>
                </a:solidFill>
                <a:latin typeface="楷体" panose="02010609060101010101" charset="-122"/>
                <a:ea typeface="楷体" panose="02010609060101010101" charset="-122"/>
                <a:cs typeface="楷体" panose="02010609060101010101" charset="-122"/>
              </a:rPr>
              <a:t>．民众就业观念的转变</a:t>
            </a:r>
            <a:r>
              <a:rPr lang="en-US" sz="2400" b="1">
                <a:solidFill>
                  <a:schemeClr val="accent2"/>
                </a:solidFill>
                <a:latin typeface="楷体" panose="02010609060101010101" charset="-122"/>
                <a:ea typeface="楷体" panose="02010609060101010101" charset="-122"/>
                <a:cs typeface="楷体" panose="02010609060101010101" charset="-122"/>
              </a:rPr>
              <a:t>
C</a:t>
            </a:r>
            <a:r>
              <a:rPr lang="zh-CN" sz="2400" b="1">
                <a:solidFill>
                  <a:schemeClr val="accent2"/>
                </a:solidFill>
                <a:latin typeface="楷体" panose="02010609060101010101" charset="-122"/>
                <a:ea typeface="楷体" panose="02010609060101010101" charset="-122"/>
                <a:cs typeface="楷体" panose="02010609060101010101" charset="-122"/>
              </a:rPr>
              <a:t>．计划管理调控作用的增强</a:t>
            </a:r>
            <a:r>
              <a:rPr lang="en-US" sz="2400" b="1">
                <a:solidFill>
                  <a:schemeClr val="accent2"/>
                </a:solidFill>
                <a:latin typeface="楷体" panose="02010609060101010101" charset="-122"/>
                <a:ea typeface="楷体" panose="02010609060101010101" charset="-122"/>
                <a:cs typeface="楷体" panose="02010609060101010101" charset="-122"/>
              </a:rPr>
              <a:t>           </a:t>
            </a:r>
            <a:endParaRPr lang="en-US" sz="2400" b="1">
              <a:solidFill>
                <a:schemeClr val="accent2"/>
              </a:solidFill>
              <a:latin typeface="楷体" panose="02010609060101010101" charset="-122"/>
              <a:ea typeface="楷体" panose="02010609060101010101" charset="-122"/>
              <a:cs typeface="楷体" panose="02010609060101010101" charset="-122"/>
            </a:endParaRPr>
          </a:p>
          <a:p>
            <a:pPr indent="0" algn="l">
              <a:lnSpc>
                <a:spcPct val="120000"/>
              </a:lnSpc>
            </a:pPr>
            <a:r>
              <a:rPr lang="en-US" sz="2400" b="1">
                <a:solidFill>
                  <a:schemeClr val="accent2"/>
                </a:solidFill>
                <a:latin typeface="楷体" panose="02010609060101010101" charset="-122"/>
                <a:ea typeface="楷体" panose="02010609060101010101" charset="-122"/>
                <a:cs typeface="楷体" panose="02010609060101010101" charset="-122"/>
              </a:rPr>
              <a:t>D</a:t>
            </a:r>
            <a:r>
              <a:rPr lang="zh-CN" sz="2400" b="1">
                <a:solidFill>
                  <a:schemeClr val="accent2"/>
                </a:solidFill>
                <a:latin typeface="楷体" panose="02010609060101010101" charset="-122"/>
                <a:ea typeface="楷体" panose="02010609060101010101" charset="-122"/>
                <a:cs typeface="楷体" panose="02010609060101010101" charset="-122"/>
              </a:rPr>
              <a:t>．经济结构调整的完成</a:t>
            </a:r>
            <a:r>
              <a:rPr lang="en-US" sz="2400" b="0">
                <a:latin typeface="楷体" panose="02010609060101010101" charset="-122"/>
                <a:ea typeface="楷体" panose="02010609060101010101" charset="-122"/>
                <a:cs typeface="楷体" panose="02010609060101010101" charset="-122"/>
              </a:rPr>
              <a:t>
</a:t>
            </a:r>
            <a:endParaRPr lang="zh-CN" altLang="en-US" b="0">
              <a:latin typeface="Times New Roman" panose="02020603050405020304" charset="0"/>
              <a:ea typeface="宋体" panose="02010600030101010101" pitchFamily="2" charset="-122"/>
            </a:endParaRPr>
          </a:p>
        </p:txBody>
      </p:sp>
      <p:pic>
        <p:nvPicPr>
          <p:cNvPr id="3" name="图片 2"/>
          <p:cNvPicPr/>
          <p:nvPr/>
        </p:nvPicPr>
        <p:blipFill>
          <a:blip r:embed="rId2"/>
          <a:stretch>
            <a:fillRect/>
          </a:stretch>
        </p:blipFill>
        <p:spPr>
          <a:xfrm>
            <a:off x="5669915" y="4370070"/>
            <a:ext cx="4566285" cy="2487930"/>
          </a:xfrm>
          <a:prstGeom prst="rect">
            <a:avLst/>
          </a:prstGeom>
          <a:noFill/>
          <a:ln w="9525">
            <a:noFill/>
          </a:ln>
        </p:spPr>
      </p:pic>
      <p:sp>
        <p:nvSpPr>
          <p:cNvPr id="102" name="文本框 101"/>
          <p:cNvSpPr txBox="1"/>
          <p:nvPr/>
        </p:nvSpPr>
        <p:spPr>
          <a:xfrm>
            <a:off x="138430" y="3691890"/>
            <a:ext cx="11799570" cy="2526665"/>
          </a:xfrm>
          <a:prstGeom prst="rect">
            <a:avLst/>
          </a:prstGeom>
          <a:noFill/>
          <a:ln w="9525">
            <a:noFill/>
          </a:ln>
        </p:spPr>
        <p:txBody>
          <a:bodyPr wrap="square">
            <a:spAutoFit/>
          </a:bodyPr>
          <a:p>
            <a:pPr indent="0" algn="l">
              <a:lnSpc>
                <a:spcPct val="110000"/>
              </a:lnSpc>
            </a:pPr>
            <a:r>
              <a:rPr lang="zh-CN" sz="2400" b="1">
                <a:latin typeface="楷体" panose="02010609060101010101" charset="-122"/>
                <a:ea typeface="楷体" panose="02010609060101010101" charset="-122"/>
                <a:cs typeface="楷体" panose="02010609060101010101" charset="-122"/>
              </a:rPr>
              <a:t>图</a:t>
            </a:r>
            <a:r>
              <a:rPr lang="en-US" sz="2400" b="1">
                <a:latin typeface="楷体" panose="02010609060101010101" charset="-122"/>
                <a:ea typeface="楷体" panose="02010609060101010101" charset="-122"/>
                <a:cs typeface="楷体" panose="02010609060101010101" charset="-122"/>
              </a:rPr>
              <a:t>5</a:t>
            </a:r>
            <a:r>
              <a:rPr lang="zh-CN" sz="2400" b="1">
                <a:latin typeface="楷体" panose="02010609060101010101" charset="-122"/>
                <a:ea typeface="楷体" panose="02010609060101010101" charset="-122"/>
                <a:cs typeface="楷体" panose="02010609060101010101" charset="-122"/>
              </a:rPr>
              <a:t>是</a:t>
            </a:r>
            <a:r>
              <a:rPr lang="en-US" sz="2400" b="1">
                <a:latin typeface="楷体" panose="02010609060101010101" charset="-122"/>
                <a:ea typeface="楷体" panose="02010609060101010101" charset="-122"/>
                <a:cs typeface="楷体" panose="02010609060101010101" charset="-122"/>
              </a:rPr>
              <a:t>1978</a:t>
            </a:r>
            <a:r>
              <a:rPr lang="zh-CN" sz="2400" b="1">
                <a:latin typeface="楷体" panose="02010609060101010101" charset="-122"/>
                <a:ea typeface="楷体" panose="02010609060101010101" charset="-122"/>
                <a:cs typeface="楷体" panose="02010609060101010101" charset="-122"/>
              </a:rPr>
              <a:t>年与</a:t>
            </a:r>
            <a:r>
              <a:rPr lang="en-US" sz="2400" b="1">
                <a:latin typeface="楷体" panose="02010609060101010101" charset="-122"/>
                <a:ea typeface="楷体" panose="02010609060101010101" charset="-122"/>
                <a:cs typeface="楷体" panose="02010609060101010101" charset="-122"/>
              </a:rPr>
              <a:t>1986</a:t>
            </a:r>
            <a:r>
              <a:rPr lang="zh-CN" sz="2400" b="1">
                <a:latin typeface="楷体" panose="02010609060101010101" charset="-122"/>
                <a:ea typeface="楷体" panose="02010609060101010101" charset="-122"/>
                <a:cs typeface="楷体" panose="02010609060101010101" charset="-122"/>
              </a:rPr>
              <a:t>年北京郊区男户主职业占比变化情况。这一变化的产生主要是由于（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．城市经济体制改革开始酝酿</a:t>
            </a:r>
            <a:r>
              <a:rPr lang="en-US" sz="2400" b="1">
                <a:latin typeface="楷体" panose="02010609060101010101" charset="-122"/>
                <a:ea typeface="楷体" panose="02010609060101010101" charset="-122"/>
                <a:cs typeface="楷体" panose="02010609060101010101" charset="-122"/>
              </a:rPr>
              <a:t>         </a:t>
            </a:r>
            <a:endParaRPr lang="en-US" sz="2400" b="1">
              <a:latin typeface="楷体" panose="02010609060101010101" charset="-122"/>
              <a:ea typeface="楷体" panose="02010609060101010101" charset="-122"/>
              <a:cs typeface="楷体" panose="02010609060101010101" charset="-122"/>
            </a:endParaRPr>
          </a:p>
          <a:p>
            <a:pPr indent="0" algn="l">
              <a:lnSpc>
                <a:spcPct val="110000"/>
              </a:lnSpc>
            </a:pPr>
            <a:r>
              <a:rPr lang="en-US" sz="2400" b="1">
                <a:latin typeface="楷体" panose="02010609060101010101" charset="-122"/>
                <a:ea typeface="楷体" panose="02010609060101010101" charset="-122"/>
                <a:cs typeface="楷体" panose="02010609060101010101" charset="-122"/>
              </a:rPr>
              <a:t>B</a:t>
            </a:r>
            <a:r>
              <a:rPr lang="zh-CN" sz="2400" b="1">
                <a:latin typeface="楷体" panose="02010609060101010101" charset="-122"/>
                <a:ea typeface="楷体" panose="02010609060101010101" charset="-122"/>
                <a:cs typeface="楷体" panose="02010609060101010101" charset="-122"/>
              </a:rPr>
              <a:t>．农村经济体制改革深化</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．城乡之间的差异呈缩小趋势</a:t>
            </a:r>
            <a:r>
              <a:rPr lang="en-US" sz="2400" b="1">
                <a:latin typeface="楷体" panose="02010609060101010101" charset="-122"/>
                <a:ea typeface="楷体" panose="02010609060101010101" charset="-122"/>
                <a:cs typeface="楷体" panose="02010609060101010101" charset="-122"/>
              </a:rPr>
              <a:t>         </a:t>
            </a:r>
            <a:endParaRPr lang="en-US" sz="2400" b="1">
              <a:latin typeface="楷体" panose="02010609060101010101" charset="-122"/>
              <a:ea typeface="楷体" panose="02010609060101010101" charset="-122"/>
              <a:cs typeface="楷体" panose="02010609060101010101" charset="-122"/>
            </a:endParaRPr>
          </a:p>
          <a:p>
            <a:pPr indent="0" algn="l">
              <a:lnSpc>
                <a:spcPct val="110000"/>
              </a:lnSpc>
            </a:pPr>
            <a:r>
              <a:rPr lang="en-US" sz="2400" b="1">
                <a:latin typeface="楷体" panose="02010609060101010101" charset="-122"/>
                <a:ea typeface="楷体" panose="02010609060101010101" charset="-122"/>
                <a:cs typeface="楷体" panose="02010609060101010101" charset="-122"/>
              </a:rPr>
              <a:t>D</a:t>
            </a:r>
            <a:r>
              <a:rPr lang="zh-CN" sz="2400" b="1">
                <a:latin typeface="楷体" panose="02010609060101010101" charset="-122"/>
                <a:ea typeface="楷体" panose="02010609060101010101" charset="-122"/>
                <a:cs typeface="楷体" panose="02010609060101010101" charset="-122"/>
              </a:rPr>
              <a:t>．城市产业结构日益完善</a:t>
            </a:r>
            <a:endParaRPr lang="zh-CN" altLang="en-US" sz="2400" b="1">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71120" y="3336925"/>
            <a:ext cx="6096000" cy="460375"/>
          </a:xfrm>
          <a:prstGeom prst="rect">
            <a:avLst/>
          </a:prstGeom>
          <a:noFill/>
        </p:spPr>
        <p:txBody>
          <a:bodyPr wrap="square" rtlCol="0" anchor="t">
            <a:spAutoFit/>
          </a:bodyPr>
          <a:p>
            <a:pPr indent="0" algn="l"/>
            <a:r>
              <a:rPr lang="zh-CN" sz="2400" b="1">
                <a:latin typeface="楷体" panose="02010609060101010101" charset="-122"/>
                <a:ea typeface="楷体" panose="02010609060101010101" charset="-122"/>
                <a:cs typeface="楷体" panose="02010609060101010101" charset="-122"/>
                <a:sym typeface="+mn-ea"/>
              </a:rPr>
              <a:t>（</a:t>
            </a:r>
            <a:r>
              <a:rPr lang="en-US" sz="2400" b="1">
                <a:latin typeface="楷体" panose="02010609060101010101" charset="-122"/>
                <a:ea typeface="楷体" panose="02010609060101010101" charset="-122"/>
                <a:cs typeface="楷体" panose="02010609060101010101" charset="-122"/>
                <a:sym typeface="+mn-ea"/>
              </a:rPr>
              <a:t>2022</a:t>
            </a:r>
            <a:r>
              <a:rPr lang="zh-CN" sz="2400" b="1">
                <a:latin typeface="楷体" panose="02010609060101010101" charset="-122"/>
                <a:ea typeface="楷体" panose="02010609060101010101" charset="-122"/>
                <a:cs typeface="楷体" panose="02010609060101010101" charset="-122"/>
                <a:sym typeface="+mn-ea"/>
              </a:rPr>
              <a:t>·全国乙卷）</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243205" y="822325"/>
            <a:ext cx="11695430" cy="2306320"/>
          </a:xfrm>
          <a:prstGeom prst="rect">
            <a:avLst/>
          </a:prstGeom>
          <a:noFill/>
          <a:ln w="9525">
            <a:noFill/>
          </a:ln>
        </p:spPr>
        <p:txBody>
          <a:bodyPr wrap="square">
            <a:spAutoFit/>
          </a:bodyPr>
          <a:p>
            <a:pPr marL="266700" indent="-266700">
              <a:lnSpc>
                <a:spcPct val="12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2022</a:t>
            </a:r>
            <a:r>
              <a:rPr lang="zh-CN" sz="2400" b="1">
                <a:latin typeface="楷体" panose="02010609060101010101" charset="-122"/>
                <a:ea typeface="楷体" panose="02010609060101010101" charset="-122"/>
                <a:cs typeface="楷体" panose="02010609060101010101" charset="-122"/>
              </a:rPr>
              <a:t>·江苏）浦东新区居民在</a:t>
            </a:r>
            <a:r>
              <a:rPr lang="en-US" sz="2400" b="1">
                <a:latin typeface="楷体" panose="02010609060101010101" charset="-122"/>
                <a:ea typeface="楷体" panose="02010609060101010101" charset="-122"/>
                <a:cs typeface="楷体" panose="02010609060101010101" charset="-122"/>
              </a:rPr>
              <a:t>1996</a:t>
            </a:r>
            <a:r>
              <a:rPr lang="zh-CN" sz="2400" b="1">
                <a:latin typeface="楷体" panose="02010609060101010101" charset="-122"/>
                <a:ea typeface="楷体" panose="02010609060101010101" charset="-122"/>
                <a:cs typeface="楷体" panose="02010609060101010101" charset="-122"/>
              </a:rPr>
              <a:t>年接受采访时表示，家庭中粮食、蔬菜的开支从几年前的</a:t>
            </a:r>
            <a:r>
              <a:rPr lang="en-US" sz="2400" b="1">
                <a:latin typeface="楷体" panose="02010609060101010101" charset="-122"/>
                <a:ea typeface="楷体" panose="02010609060101010101" charset="-122"/>
                <a:cs typeface="楷体" panose="02010609060101010101" charset="-122"/>
              </a:rPr>
              <a:t>50</a:t>
            </a:r>
            <a:r>
              <a:rPr lang="zh-CN" sz="2400" b="1">
                <a:latin typeface="楷体" panose="02010609060101010101" charset="-122"/>
                <a:ea typeface="楷体" panose="02010609060101010101" charset="-122"/>
                <a:cs typeface="楷体" panose="02010609060101010101" charset="-122"/>
              </a:rPr>
              <a:t>％降到现在的</a:t>
            </a:r>
            <a:r>
              <a:rPr lang="en-US" sz="2400" b="1">
                <a:latin typeface="楷体" panose="02010609060101010101" charset="-122"/>
                <a:ea typeface="楷体" panose="02010609060101010101" charset="-122"/>
                <a:cs typeface="楷体" panose="02010609060101010101" charset="-122"/>
              </a:rPr>
              <a:t>30</a:t>
            </a:r>
            <a:r>
              <a:rPr lang="zh-CN" sz="2400" b="1">
                <a:latin typeface="楷体" panose="02010609060101010101" charset="-122"/>
                <a:ea typeface="楷体" panose="02010609060101010101" charset="-122"/>
                <a:cs typeface="楷体" panose="02010609060101010101" charset="-122"/>
              </a:rPr>
              <a:t>％左右，而瓜果以及消闲食品在家庭开支中所占比重逐年增加。该地区居民生活发生变化的主要原因是（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．对外开放取得重大进展</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．市场经济体系基本建立</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．中国入世影响百姓生活</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．经济特区建设成效显著</a:t>
            </a:r>
            <a:endParaRPr lang="zh-CN" altLang="en-US" sz="2400" b="1">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337820" y="3313430"/>
            <a:ext cx="11600815" cy="2749550"/>
          </a:xfrm>
          <a:prstGeom prst="rect">
            <a:avLst/>
          </a:prstGeom>
          <a:noFill/>
          <a:ln w="9525">
            <a:noFill/>
          </a:ln>
        </p:spPr>
        <p:txBody>
          <a:bodyPr wrap="square">
            <a:spAutoFit/>
          </a:bodyPr>
          <a:p>
            <a:pPr marL="266700" indent="-266700">
              <a:lnSpc>
                <a:spcPct val="12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2022</a:t>
            </a:r>
            <a:r>
              <a:rPr lang="zh-CN" sz="2400" b="1">
                <a:latin typeface="楷体" panose="02010609060101010101" charset="-122"/>
                <a:ea typeface="楷体" panose="02010609060101010101" charset="-122"/>
                <a:cs typeface="楷体" panose="02010609060101010101" charset="-122"/>
              </a:rPr>
              <a:t>·北京）</a:t>
            </a:r>
            <a:r>
              <a:rPr lang="en-US" sz="2400" b="1">
                <a:latin typeface="楷体" panose="02010609060101010101" charset="-122"/>
                <a:ea typeface="楷体" panose="02010609060101010101" charset="-122"/>
                <a:cs typeface="楷体" panose="02010609060101010101" charset="-122"/>
              </a:rPr>
              <a:t>2004</a:t>
            </a:r>
            <a:r>
              <a:rPr lang="zh-CN" sz="2400" b="1">
                <a:latin typeface="楷体" panose="02010609060101010101" charset="-122"/>
                <a:ea typeface="楷体" panose="02010609060101010101" charset="-122"/>
                <a:cs typeface="楷体" panose="02010609060101010101" charset="-122"/>
              </a:rPr>
              <a:t>年</a:t>
            </a:r>
            <a:r>
              <a:rPr lang="en-US" sz="2400" b="1">
                <a:latin typeface="楷体" panose="02010609060101010101" charset="-122"/>
                <a:ea typeface="楷体" panose="02010609060101010101" charset="-122"/>
                <a:cs typeface="楷体" panose="02010609060101010101" charset="-122"/>
              </a:rPr>
              <a:t>7</a:t>
            </a:r>
            <a:r>
              <a:rPr lang="zh-CN" sz="2400" b="1">
                <a:latin typeface="楷体" panose="02010609060101010101" charset="-122"/>
                <a:ea typeface="楷体" panose="02010609060101010101" charset="-122"/>
                <a:cs typeface="楷体" panose="02010609060101010101" charset="-122"/>
              </a:rPr>
              <a:t>月，“为中国和非洲喝彩——中华文化非洲行”活动在南非开幕。在一个月的时间里，中国组派多个艺术团赴</a:t>
            </a:r>
            <a:r>
              <a:rPr lang="en-US" sz="2400" b="1">
                <a:latin typeface="楷体" panose="02010609060101010101" charset="-122"/>
                <a:ea typeface="楷体" panose="02010609060101010101" charset="-122"/>
                <a:cs typeface="楷体" panose="02010609060101010101" charset="-122"/>
              </a:rPr>
              <a:t>11</a:t>
            </a:r>
            <a:r>
              <a:rPr lang="zh-CN" sz="2400" b="1">
                <a:latin typeface="楷体" panose="02010609060101010101" charset="-122"/>
                <a:ea typeface="楷体" panose="02010609060101010101" charset="-122"/>
                <a:cs typeface="楷体" panose="02010609060101010101" charset="-122"/>
              </a:rPr>
              <a:t>个非洲国家访问演出。这是中国在非洲大陆首次举办的大规模、综合性中国文化活动，是中非合作论坛框架内的重要举措。这一活动（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．是中国重视发展周边关系的具体实践</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．掀起了中国与非洲国家的建交高潮</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．是中国全方位对外开放战略的一部分</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．有利于“金砖国家”合作机制的深化</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389890" y="578485"/>
            <a:ext cx="11473815" cy="460375"/>
          </a:xfrm>
          <a:prstGeom prst="rect">
            <a:avLst/>
          </a:prstGeom>
          <a:noFill/>
          <a:ln w="9525">
            <a:noFill/>
          </a:ln>
        </p:spPr>
        <p:txBody>
          <a:bodyPr wrap="square">
            <a:spAutoFit/>
          </a:bodyPr>
          <a:p>
            <a:pPr marL="266700" indent="-266700"/>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2022</a:t>
            </a:r>
            <a:r>
              <a:rPr lang="zh-CN" sz="2400" b="1">
                <a:latin typeface="楷体" panose="02010609060101010101" charset="-122"/>
                <a:ea typeface="楷体" panose="02010609060101010101" charset="-122"/>
                <a:cs typeface="楷体" panose="02010609060101010101" charset="-122"/>
              </a:rPr>
              <a:t>·海南）下图中全球经济增长最大贡献国排名变化的主要原因是（　　）</a:t>
            </a:r>
            <a:endParaRPr lang="zh-CN" altLang="en-US" sz="2400" b="1">
              <a:latin typeface="楷体" panose="02010609060101010101" charset="-122"/>
              <a:ea typeface="楷体" panose="02010609060101010101" charset="-122"/>
              <a:cs typeface="楷体" panose="02010609060101010101" charset="-122"/>
            </a:endParaRPr>
          </a:p>
        </p:txBody>
      </p:sp>
      <p:pic>
        <p:nvPicPr>
          <p:cNvPr id="2" name="图片 1"/>
          <p:cNvPicPr/>
          <p:nvPr/>
        </p:nvPicPr>
        <p:blipFill>
          <a:blip r:embed="rId1"/>
          <a:stretch>
            <a:fillRect/>
          </a:stretch>
        </p:blipFill>
        <p:spPr>
          <a:xfrm>
            <a:off x="3312795" y="1645920"/>
            <a:ext cx="4460875" cy="2259965"/>
          </a:xfrm>
          <a:prstGeom prst="rect">
            <a:avLst/>
          </a:prstGeom>
          <a:noFill/>
          <a:ln w="9525">
            <a:noFill/>
          </a:ln>
        </p:spPr>
      </p:pic>
      <p:pic>
        <p:nvPicPr>
          <p:cNvPr id="103" name="图片 102"/>
          <p:cNvPicPr/>
          <p:nvPr/>
        </p:nvPicPr>
        <p:blipFill>
          <a:blip r:embed="rId2"/>
          <a:stretch>
            <a:fillRect/>
          </a:stretch>
        </p:blipFill>
        <p:spPr>
          <a:xfrm>
            <a:off x="7670800" y="1645920"/>
            <a:ext cx="4521200" cy="2259330"/>
          </a:xfrm>
          <a:prstGeom prst="rect">
            <a:avLst/>
          </a:prstGeom>
          <a:noFill/>
          <a:ln w="9525">
            <a:noFill/>
          </a:ln>
        </p:spPr>
      </p:pic>
      <p:sp>
        <p:nvSpPr>
          <p:cNvPr id="104" name="文本框 103"/>
          <p:cNvSpPr txBox="1"/>
          <p:nvPr/>
        </p:nvSpPr>
        <p:spPr>
          <a:xfrm>
            <a:off x="389890" y="1038860"/>
            <a:ext cx="11389360" cy="2306320"/>
          </a:xfrm>
          <a:prstGeom prst="rect">
            <a:avLst/>
          </a:prstGeom>
          <a:noFill/>
          <a:ln w="9525">
            <a:noFill/>
          </a:ln>
        </p:spPr>
        <p:txBody>
          <a:bodyPr wrap="square">
            <a:spAutoFit/>
          </a:bodyPr>
          <a:p>
            <a:pPr indent="0" algn="l">
              <a:lnSpc>
                <a:spcPct val="120000"/>
              </a:lnSpc>
            </a:pPr>
            <a:r>
              <a:rPr lang="zh-CN" sz="2400" b="1">
                <a:latin typeface="楷体" panose="02010609060101010101" charset="-122"/>
                <a:ea typeface="楷体" panose="02010609060101010101" charset="-122"/>
                <a:cs typeface="楷体" panose="02010609060101010101" charset="-122"/>
              </a:rPr>
              <a:t>全球经济增长的五大贡献国，</a:t>
            </a:r>
            <a:r>
              <a:rPr lang="en-US" sz="2400" b="1">
                <a:latin typeface="楷体" panose="02010609060101010101" charset="-122"/>
                <a:ea typeface="楷体" panose="02010609060101010101" charset="-122"/>
                <a:cs typeface="楷体" panose="02010609060101010101" charset="-122"/>
              </a:rPr>
              <a:t>1980—2019</a:t>
            </a:r>
            <a:r>
              <a:rPr lang="zh-CN" sz="2400" b="1">
                <a:latin typeface="楷体" panose="02010609060101010101" charset="-122"/>
                <a:ea typeface="楷体" panose="02010609060101010101" charset="-122"/>
                <a:cs typeface="楷体" panose="02010609060101010101" charset="-122"/>
              </a:rPr>
              <a:t>年（根据世界银行世界发展指数计算）</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．体制机制创新</a:t>
            </a:r>
            <a:r>
              <a:rPr lang="en-US" sz="2400" b="1">
                <a:latin typeface="楷体" panose="02010609060101010101" charset="-122"/>
                <a:ea typeface="楷体" panose="02010609060101010101" charset="-122"/>
                <a:cs typeface="楷体" panose="02010609060101010101" charset="-122"/>
              </a:rPr>
              <a:t>  </a:t>
            </a:r>
            <a:endParaRPr lang="en-US" sz="2400" b="1">
              <a:latin typeface="楷体" panose="02010609060101010101" charset="-122"/>
              <a:ea typeface="楷体" panose="02010609060101010101" charset="-122"/>
              <a:cs typeface="楷体" panose="02010609060101010101" charset="-122"/>
            </a:endParaRPr>
          </a:p>
          <a:p>
            <a:pPr indent="0" algn="l">
              <a:lnSpc>
                <a:spcPct val="120000"/>
              </a:lnSpc>
            </a:pPr>
            <a:r>
              <a:rPr lang="en-US" sz="2400" b="1">
                <a:latin typeface="楷体" panose="02010609060101010101" charset="-122"/>
                <a:ea typeface="楷体" panose="02010609060101010101" charset="-122"/>
                <a:cs typeface="楷体" panose="02010609060101010101" charset="-122"/>
              </a:rPr>
              <a:t>B</a:t>
            </a:r>
            <a:r>
              <a:rPr lang="zh-CN" sz="2400" b="1">
                <a:latin typeface="楷体" panose="02010609060101010101" charset="-122"/>
                <a:ea typeface="楷体" panose="02010609060101010101" charset="-122"/>
                <a:cs typeface="楷体" panose="02010609060101010101" charset="-122"/>
              </a:rPr>
              <a:t>．生产要素增加</a:t>
            </a:r>
            <a:r>
              <a:rPr lang="en-US" sz="2400" b="1">
                <a:latin typeface="楷体" panose="02010609060101010101" charset="-122"/>
                <a:ea typeface="楷体" panose="02010609060101010101" charset="-122"/>
                <a:cs typeface="楷体" panose="02010609060101010101" charset="-122"/>
              </a:rPr>
              <a:t>   </a:t>
            </a:r>
            <a:endParaRPr lang="en-US" sz="2400" b="1">
              <a:latin typeface="楷体" panose="02010609060101010101" charset="-122"/>
              <a:ea typeface="楷体" panose="02010609060101010101" charset="-122"/>
              <a:cs typeface="楷体" panose="02010609060101010101" charset="-122"/>
            </a:endParaRPr>
          </a:p>
          <a:p>
            <a:pPr indent="0" algn="l">
              <a:lnSpc>
                <a:spcPct val="120000"/>
              </a:lnSpc>
            </a:pPr>
            <a:r>
              <a:rPr lang="en-US" sz="2400" b="1">
                <a:latin typeface="楷体" panose="02010609060101010101" charset="-122"/>
                <a:ea typeface="楷体" panose="02010609060101010101" charset="-122"/>
                <a:cs typeface="楷体" panose="02010609060101010101" charset="-122"/>
              </a:rPr>
              <a:t>C</a:t>
            </a:r>
            <a:r>
              <a:rPr lang="zh-CN" sz="2400" b="1">
                <a:latin typeface="楷体" panose="02010609060101010101" charset="-122"/>
                <a:ea typeface="楷体" panose="02010609060101010101" charset="-122"/>
                <a:cs typeface="楷体" panose="02010609060101010101" charset="-122"/>
              </a:rPr>
              <a:t>．产业结构优化</a:t>
            </a:r>
            <a:r>
              <a:rPr lang="en-US" sz="2400" b="1">
                <a:latin typeface="楷体" panose="02010609060101010101" charset="-122"/>
                <a:ea typeface="楷体" panose="02010609060101010101" charset="-122"/>
                <a:cs typeface="楷体" panose="02010609060101010101" charset="-122"/>
              </a:rPr>
              <a:t>  </a:t>
            </a:r>
            <a:endParaRPr lang="en-US" sz="2400" b="1">
              <a:latin typeface="楷体" panose="02010609060101010101" charset="-122"/>
              <a:ea typeface="楷体" panose="02010609060101010101" charset="-122"/>
              <a:cs typeface="楷体" panose="02010609060101010101" charset="-122"/>
            </a:endParaRPr>
          </a:p>
          <a:p>
            <a:pPr indent="0" algn="l">
              <a:lnSpc>
                <a:spcPct val="120000"/>
              </a:lnSpc>
            </a:pPr>
            <a:r>
              <a:rPr lang="en-US" sz="2400" b="1">
                <a:latin typeface="楷体" panose="02010609060101010101" charset="-122"/>
                <a:ea typeface="楷体" panose="02010609060101010101" charset="-122"/>
                <a:cs typeface="楷体" panose="02010609060101010101" charset="-122"/>
              </a:rPr>
              <a:t>D</a:t>
            </a:r>
            <a:r>
              <a:rPr lang="zh-CN" sz="2400" b="1">
                <a:latin typeface="楷体" panose="02010609060101010101" charset="-122"/>
                <a:ea typeface="楷体" panose="02010609060101010101" charset="-122"/>
                <a:cs typeface="楷体" panose="02010609060101010101" charset="-122"/>
              </a:rPr>
              <a:t>．信息技术推动</a:t>
            </a:r>
            <a:endParaRPr lang="zh-CN" altLang="en-US" sz="2400" b="1">
              <a:latin typeface="楷体" panose="02010609060101010101" charset="-122"/>
              <a:ea typeface="楷体" panose="02010609060101010101" charset="-122"/>
              <a:cs typeface="楷体" panose="02010609060101010101" charset="-122"/>
            </a:endParaRPr>
          </a:p>
        </p:txBody>
      </p:sp>
      <p:sp>
        <p:nvSpPr>
          <p:cNvPr id="100" name="文本框 99"/>
          <p:cNvSpPr txBox="1"/>
          <p:nvPr/>
        </p:nvSpPr>
        <p:spPr>
          <a:xfrm>
            <a:off x="389890" y="4116705"/>
            <a:ext cx="11588750" cy="2009775"/>
          </a:xfrm>
          <a:prstGeom prst="rect">
            <a:avLst/>
          </a:prstGeom>
          <a:noFill/>
          <a:ln w="9525">
            <a:noFill/>
          </a:ln>
        </p:spPr>
        <p:txBody>
          <a:bodyPr wrap="square">
            <a:spAutoFit/>
          </a:bodyPr>
          <a:p>
            <a:pPr marL="266700" indent="-266700">
              <a:lnSpc>
                <a:spcPct val="13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2019</a:t>
            </a:r>
            <a:r>
              <a:rPr lang="zh-CN" sz="2400" b="1">
                <a:latin typeface="楷体" panose="02010609060101010101" charset="-122"/>
                <a:ea typeface="楷体" panose="02010609060101010101" charset="-122"/>
                <a:cs typeface="楷体" panose="02010609060101010101" charset="-122"/>
              </a:rPr>
              <a:t>·海南）</a:t>
            </a:r>
            <a:r>
              <a:rPr lang="en-US" sz="2400" b="1">
                <a:latin typeface="楷体" panose="02010609060101010101" charset="-122"/>
                <a:ea typeface="楷体" panose="02010609060101010101" charset="-122"/>
                <a:cs typeface="楷体" panose="02010609060101010101" charset="-122"/>
              </a:rPr>
              <a:t>1963</a:t>
            </a: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1965</a:t>
            </a:r>
            <a:r>
              <a:rPr lang="zh-CN" sz="2400" b="1">
                <a:latin typeface="楷体" panose="02010609060101010101" charset="-122"/>
                <a:ea typeface="楷体" panose="02010609060101010101" charset="-122"/>
                <a:cs typeface="楷体" panose="02010609060101010101" charset="-122"/>
              </a:rPr>
              <a:t>年， 中国农业总产值平均年增长约</a:t>
            </a:r>
            <a:r>
              <a:rPr lang="en-US" sz="2400" b="1">
                <a:latin typeface="楷体" panose="02010609060101010101" charset="-122"/>
                <a:ea typeface="楷体" panose="02010609060101010101" charset="-122"/>
                <a:cs typeface="楷体" panose="02010609060101010101" charset="-122"/>
              </a:rPr>
              <a:t>11%</a:t>
            </a:r>
            <a:r>
              <a:rPr lang="zh-CN" sz="2400" b="1">
                <a:latin typeface="楷体" panose="02010609060101010101" charset="-122"/>
                <a:ea typeface="楷体" panose="02010609060101010101" charset="-122"/>
                <a:cs typeface="楷体" panose="02010609060101010101" charset="-122"/>
              </a:rPr>
              <a:t>；轻工业产值从</a:t>
            </a:r>
            <a:r>
              <a:rPr lang="en-US" sz="2400" b="1">
                <a:latin typeface="楷体" panose="02010609060101010101" charset="-122"/>
                <a:ea typeface="楷体" panose="02010609060101010101" charset="-122"/>
                <a:cs typeface="楷体" panose="02010609060101010101" charset="-122"/>
              </a:rPr>
              <a:t>404</a:t>
            </a:r>
            <a:r>
              <a:rPr lang="zh-CN" sz="2400" b="1">
                <a:latin typeface="楷体" panose="02010609060101010101" charset="-122"/>
                <a:ea typeface="楷体" panose="02010609060101010101" charset="-122"/>
                <a:cs typeface="楷体" panose="02010609060101010101" charset="-122"/>
              </a:rPr>
              <a:t>亿元增加到</a:t>
            </a:r>
            <a:r>
              <a:rPr lang="en-US" sz="2400" b="1">
                <a:latin typeface="楷体" panose="02010609060101010101" charset="-122"/>
                <a:ea typeface="楷体" panose="02010609060101010101" charset="-122"/>
                <a:cs typeface="楷体" panose="02010609060101010101" charset="-122"/>
              </a:rPr>
              <a:t>703</a:t>
            </a:r>
            <a:r>
              <a:rPr lang="zh-CN" sz="2400" b="1">
                <a:latin typeface="楷体" panose="02010609060101010101" charset="-122"/>
                <a:ea typeface="楷体" panose="02010609060101010101" charset="-122"/>
                <a:cs typeface="楷体" panose="02010609060101010101" charset="-122"/>
              </a:rPr>
              <a:t>亿元；燃料、原材料工业建设的步伐加快。上述变化反映了（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．经济所有制结构发生重大改变</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．国民经济调整取得了显著成就</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．合作化运动促进了生产力发展</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．计划经济体制的弊端逐步解决</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文本框 3"/>
          <p:cNvSpPr txBox="1"/>
          <p:nvPr/>
        </p:nvSpPr>
        <p:spPr>
          <a:xfrm>
            <a:off x="348933" y="0"/>
            <a:ext cx="3902075" cy="583565"/>
          </a:xfrm>
          <a:prstGeom prst="rect">
            <a:avLst/>
          </a:prstGeom>
          <a:solidFill>
            <a:schemeClr val="bg1"/>
          </a:solidFill>
          <a:ln w="9525">
            <a:noFill/>
          </a:ln>
        </p:spPr>
        <p:txBody>
          <a:bodyPr wrap="square" anchor="t" anchorCtr="0">
            <a:spAutoFit/>
          </a:bodyPr>
          <a:p>
            <a:pPr defTabSz="457200">
              <a:buClrTx/>
              <a:buFont typeface="Wingdings" panose="05000000000000000000" pitchFamily="2" charset="2"/>
            </a:pPr>
            <a:r>
              <a:rPr lang="zh-CN" altLang="en-US" sz="3200"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rPr>
              <a:t>中国式现代化的特征：</a:t>
            </a:r>
            <a:endParaRPr lang="zh-CN" altLang="en-US" sz="3200" dirty="0">
              <a:ln/>
              <a:solidFill>
                <a:schemeClr val="tx1"/>
              </a:solidFill>
              <a:effectLst>
                <a:outerShdw blurRad="38100" dist="19050" dir="2700000" algn="tl" rotWithShape="0">
                  <a:schemeClr val="dk1">
                    <a:alpha val="40000"/>
                  </a:schemeClr>
                </a:outerShdw>
              </a:effectLst>
              <a:latin typeface="楷体" panose="02010609060101010101" charset="-122"/>
              <a:ea typeface="楷体" panose="02010609060101010101" charset="-122"/>
            </a:endParaRPr>
          </a:p>
        </p:txBody>
      </p:sp>
      <p:sp>
        <p:nvSpPr>
          <p:cNvPr id="5" name="文本框 41"/>
          <p:cNvSpPr txBox="1"/>
          <p:nvPr>
            <p:custDataLst>
              <p:tags r:id="rId1"/>
            </p:custDataLst>
          </p:nvPr>
        </p:nvSpPr>
        <p:spPr>
          <a:xfrm>
            <a:off x="2832735" y="2769870"/>
            <a:ext cx="1962785" cy="806450"/>
          </a:xfrm>
          <a:prstGeom prst="rect">
            <a:avLst/>
          </a:prstGeom>
          <a:noFill/>
        </p:spPr>
        <p:txBody>
          <a:bodyPr wrap="square" rtlCol="0">
            <a:noAutofit/>
          </a:bodyPr>
          <a:lstStyle>
            <a:defPPr>
              <a:defRPr lang="zh-CN"/>
            </a:defPPr>
            <a:lvl1pPr algn="ctr">
              <a:lnSpc>
                <a:spcPct val="100000"/>
              </a:lnSpc>
              <a:defRPr sz="3600" b="0" spc="0">
                <a:solidFill>
                  <a:schemeClr val="accent2"/>
                </a:solidFill>
                <a:latin typeface="汉仪玄宋 75S" pitchFamily="18" charset="-122"/>
                <a:ea typeface="汉仪玄宋 75S"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rPr>
              <a:t>人口规模巨大的现代化</a:t>
            </a:r>
            <a:endPar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endParaRPr>
          </a:p>
        </p:txBody>
      </p:sp>
      <p:sp>
        <p:nvSpPr>
          <p:cNvPr id="15" name="矩形: 圆角 14"/>
          <p:cNvSpPr/>
          <p:nvPr>
            <p:custDataLst>
              <p:tags r:id="rId2"/>
            </p:custDataLst>
          </p:nvPr>
        </p:nvSpPr>
        <p:spPr>
          <a:xfrm>
            <a:off x="2341880" y="1672908"/>
            <a:ext cx="2613025" cy="950913"/>
          </a:xfrm>
          <a:prstGeom prst="roundRect">
            <a:avLst>
              <a:gd name="adj" fmla="val 50000"/>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旗黑-50S" pitchFamily="18" charset="-122"/>
              <a:ea typeface="汉仪旗黑-50S" pitchFamily="18" charset="-122"/>
              <a:cs typeface="+mn-cs"/>
            </a:endParaRPr>
          </a:p>
        </p:txBody>
      </p:sp>
      <p:sp>
        <p:nvSpPr>
          <p:cNvPr id="16" name="文本框 41"/>
          <p:cNvSpPr txBox="1"/>
          <p:nvPr>
            <p:custDataLst>
              <p:tags r:id="rId3"/>
            </p:custDataLst>
          </p:nvPr>
        </p:nvSpPr>
        <p:spPr>
          <a:xfrm>
            <a:off x="2566353" y="1679575"/>
            <a:ext cx="2163763" cy="806450"/>
          </a:xfrm>
          <a:prstGeom prst="rect">
            <a:avLst/>
          </a:prstGeom>
          <a:noFill/>
        </p:spPr>
        <p:txBody>
          <a:bodyPr wrap="square" rtlCol="0">
            <a:noAutofit/>
          </a:bodyPr>
          <a:lstStyle>
            <a:defPPr>
              <a:defRPr lang="zh-CN"/>
            </a:defPPr>
            <a:lvl1pPr algn="ctr">
              <a:lnSpc>
                <a:spcPct val="100000"/>
              </a:lnSpc>
              <a:defRPr sz="3600" b="0" spc="0">
                <a:solidFill>
                  <a:schemeClr val="accent2"/>
                </a:solidFill>
                <a:latin typeface="汉仪玄宋 75S" pitchFamily="18" charset="-122"/>
                <a:ea typeface="汉仪玄宋 75S"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rPr>
              <a:t>全体人民共同富裕的现代化</a:t>
            </a:r>
            <a:endPar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endParaRPr>
          </a:p>
        </p:txBody>
      </p:sp>
      <p:sp>
        <p:nvSpPr>
          <p:cNvPr id="17" name="矩形: 圆角 16"/>
          <p:cNvSpPr/>
          <p:nvPr>
            <p:custDataLst>
              <p:tags r:id="rId4"/>
            </p:custDataLst>
          </p:nvPr>
        </p:nvSpPr>
        <p:spPr>
          <a:xfrm>
            <a:off x="3442335" y="583565"/>
            <a:ext cx="5791200" cy="561975"/>
          </a:xfrm>
          <a:prstGeom prst="roundRect">
            <a:avLst>
              <a:gd name="adj" fmla="val 50000"/>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旗黑-50S" pitchFamily="18" charset="-122"/>
              <a:ea typeface="汉仪旗黑-50S" pitchFamily="18" charset="-122"/>
              <a:cs typeface="+mn-cs"/>
            </a:endParaRPr>
          </a:p>
        </p:txBody>
      </p:sp>
      <p:sp>
        <p:nvSpPr>
          <p:cNvPr id="20" name="文本框 41"/>
          <p:cNvSpPr txBox="1"/>
          <p:nvPr>
            <p:custDataLst>
              <p:tags r:id="rId5"/>
            </p:custDataLst>
          </p:nvPr>
        </p:nvSpPr>
        <p:spPr>
          <a:xfrm>
            <a:off x="3610610" y="698818"/>
            <a:ext cx="5205413" cy="446088"/>
          </a:xfrm>
          <a:prstGeom prst="rect">
            <a:avLst/>
          </a:prstGeom>
          <a:noFill/>
        </p:spPr>
        <p:txBody>
          <a:bodyPr wrap="square" rtlCol="0">
            <a:noAutofit/>
          </a:bodyPr>
          <a:lstStyle>
            <a:defPPr>
              <a:defRPr lang="zh-CN"/>
            </a:defPPr>
            <a:lvl1pPr algn="ctr">
              <a:lnSpc>
                <a:spcPct val="100000"/>
              </a:lnSpc>
              <a:defRPr sz="3600" b="0" spc="0">
                <a:solidFill>
                  <a:schemeClr val="accent2"/>
                </a:solidFill>
                <a:latin typeface="汉仪玄宋 75S" pitchFamily="18" charset="-122"/>
                <a:ea typeface="汉仪玄宋 75S"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rPr>
              <a:t>物质文明和精神文明相协调的现代化</a:t>
            </a:r>
            <a:endPar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endParaRPr>
          </a:p>
        </p:txBody>
      </p:sp>
      <p:sp>
        <p:nvSpPr>
          <p:cNvPr id="22" name="矩形: 圆角 21"/>
          <p:cNvSpPr/>
          <p:nvPr>
            <p:custDataLst>
              <p:tags r:id="rId6"/>
            </p:custDataLst>
          </p:nvPr>
        </p:nvSpPr>
        <p:spPr>
          <a:xfrm>
            <a:off x="7496810" y="2623820"/>
            <a:ext cx="2613025" cy="952500"/>
          </a:xfrm>
          <a:prstGeom prst="roundRect">
            <a:avLst>
              <a:gd name="adj" fmla="val 50000"/>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旗黑-50S" pitchFamily="18" charset="-122"/>
              <a:ea typeface="汉仪旗黑-50S" pitchFamily="18" charset="-122"/>
              <a:cs typeface="+mn-cs"/>
            </a:endParaRPr>
          </a:p>
        </p:txBody>
      </p:sp>
      <p:sp>
        <p:nvSpPr>
          <p:cNvPr id="24" name="文本框 41"/>
          <p:cNvSpPr txBox="1"/>
          <p:nvPr>
            <p:custDataLst>
              <p:tags r:id="rId7"/>
            </p:custDataLst>
          </p:nvPr>
        </p:nvSpPr>
        <p:spPr>
          <a:xfrm>
            <a:off x="7790815" y="2691130"/>
            <a:ext cx="2055813" cy="806450"/>
          </a:xfrm>
          <a:prstGeom prst="rect">
            <a:avLst/>
          </a:prstGeom>
          <a:noFill/>
        </p:spPr>
        <p:txBody>
          <a:bodyPr wrap="square" rtlCol="0">
            <a:noAutofit/>
          </a:bodyPr>
          <a:lstStyle>
            <a:defPPr>
              <a:defRPr lang="zh-CN"/>
            </a:defPPr>
            <a:lvl1pPr algn="ctr">
              <a:lnSpc>
                <a:spcPct val="100000"/>
              </a:lnSpc>
              <a:defRPr sz="3600" b="0" spc="0">
                <a:solidFill>
                  <a:schemeClr val="accent2"/>
                </a:solidFill>
                <a:latin typeface="汉仪玄宋 75S" pitchFamily="18" charset="-122"/>
                <a:ea typeface="汉仪玄宋 75S"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rPr>
              <a:t>走和平发展道路的现代化</a:t>
            </a:r>
            <a:endPar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endParaRPr>
          </a:p>
        </p:txBody>
      </p:sp>
      <p:sp>
        <p:nvSpPr>
          <p:cNvPr id="27" name="矩形: 圆角 26"/>
          <p:cNvSpPr/>
          <p:nvPr>
            <p:custDataLst>
              <p:tags r:id="rId8"/>
            </p:custDataLst>
          </p:nvPr>
        </p:nvSpPr>
        <p:spPr>
          <a:xfrm>
            <a:off x="7566025" y="1561148"/>
            <a:ext cx="2613025" cy="950913"/>
          </a:xfrm>
          <a:prstGeom prst="roundRect">
            <a:avLst>
              <a:gd name="adj" fmla="val 50000"/>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旗黑-50S" pitchFamily="18" charset="-122"/>
              <a:ea typeface="汉仪旗黑-50S" pitchFamily="18" charset="-122"/>
              <a:cs typeface="+mn-cs"/>
            </a:endParaRPr>
          </a:p>
        </p:txBody>
      </p:sp>
      <p:sp>
        <p:nvSpPr>
          <p:cNvPr id="29" name="文本框 41"/>
          <p:cNvSpPr txBox="1"/>
          <p:nvPr>
            <p:custDataLst>
              <p:tags r:id="rId9"/>
            </p:custDataLst>
          </p:nvPr>
        </p:nvSpPr>
        <p:spPr>
          <a:xfrm>
            <a:off x="7759383" y="1672908"/>
            <a:ext cx="2087563" cy="806450"/>
          </a:xfrm>
          <a:prstGeom prst="rect">
            <a:avLst/>
          </a:prstGeom>
          <a:noFill/>
        </p:spPr>
        <p:txBody>
          <a:bodyPr wrap="square" rtlCol="0">
            <a:noAutofit/>
          </a:bodyPr>
          <a:lstStyle>
            <a:defPPr>
              <a:defRPr lang="zh-CN"/>
            </a:defPPr>
            <a:lvl1pPr algn="ctr">
              <a:lnSpc>
                <a:spcPct val="100000"/>
              </a:lnSpc>
              <a:defRPr sz="3600" b="0" spc="0">
                <a:solidFill>
                  <a:schemeClr val="accent2"/>
                </a:solidFill>
                <a:latin typeface="汉仪玄宋 75S" pitchFamily="18" charset="-122"/>
                <a:ea typeface="汉仪玄宋 75S" pitchFamily="18" charset="-122"/>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rPr>
              <a:t>人与自然和谐共生的现代化</a:t>
            </a:r>
            <a:endParaRPr kumimoji="0" lang="zh-CN" altLang="en-US" sz="2400" b="1" i="0" u="none" strike="noStrike" kern="1200" cap="none" spc="0" normalizeH="0" baseline="0" noProof="0" dirty="0">
              <a:ln>
                <a:noFill/>
              </a:ln>
              <a:solidFill>
                <a:schemeClr val="accent2"/>
              </a:solidFill>
              <a:effectLst/>
              <a:uLnTx/>
              <a:uFillTx/>
              <a:latin typeface="楷体" panose="02010609060101010101" charset="-122"/>
              <a:ea typeface="楷体" panose="02010609060101010101" charset="-122"/>
              <a:cs typeface="+mn-cs"/>
            </a:endParaRPr>
          </a:p>
        </p:txBody>
      </p:sp>
      <p:sp>
        <p:nvSpPr>
          <p:cNvPr id="6" name="矩形: 圆角 14"/>
          <p:cNvSpPr/>
          <p:nvPr>
            <p:custDataLst>
              <p:tags r:id="rId10"/>
            </p:custDataLst>
          </p:nvPr>
        </p:nvSpPr>
        <p:spPr>
          <a:xfrm>
            <a:off x="2566353" y="2691130"/>
            <a:ext cx="2611438" cy="952500"/>
          </a:xfrm>
          <a:prstGeom prst="roundRect">
            <a:avLst>
              <a:gd name="adj" fmla="val 50000"/>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汉仪旗黑-50S" pitchFamily="18" charset="-122"/>
              <a:ea typeface="汉仪旗黑-50S" pitchFamily="18" charset="-122"/>
              <a:cs typeface="+mn-cs"/>
            </a:endParaRPr>
          </a:p>
        </p:txBody>
      </p:sp>
      <p:grpSp>
        <p:nvGrpSpPr>
          <p:cNvPr id="82957" name="组合 6" descr="e7d195523061f1c09e9d68d7cf438b91ef959ecb14fc25d26BBA7F7DBC18E55DFF4014AF651F0BF2569D4B6C1DA7F1A4683A481403BD872FC687266AD13265C1DE7C373772FD8728ABDD69ADD03BFF5BE2862BC891DBB79E0D855F2165124532C029E22D810EE753A4A293A4BAD8CFCC3C5125F55104B44C27F287D598D5434A3A16684EDBC778334F8E8D522DA64EC3"/>
          <p:cNvGrpSpPr/>
          <p:nvPr/>
        </p:nvGrpSpPr>
        <p:grpSpPr>
          <a:xfrm>
            <a:off x="5064125" y="1145223"/>
            <a:ext cx="2163763" cy="2232025"/>
            <a:chOff x="3201355" y="1314773"/>
            <a:chExt cx="2318296" cy="2318296"/>
          </a:xfrm>
        </p:grpSpPr>
        <p:grpSp>
          <p:nvGrpSpPr>
            <p:cNvPr id="82958" name="组合 7"/>
            <p:cNvGrpSpPr/>
            <p:nvPr/>
          </p:nvGrpSpPr>
          <p:grpSpPr>
            <a:xfrm>
              <a:off x="3201355" y="1314773"/>
              <a:ext cx="2318296" cy="2318296"/>
              <a:chOff x="4373910" y="2167597"/>
              <a:chExt cx="3444180" cy="3444180"/>
            </a:xfrm>
          </p:grpSpPr>
          <p:sp>
            <p:nvSpPr>
              <p:cNvPr id="19" name="椭圆 18"/>
              <p:cNvSpPr/>
              <p:nvPr>
                <p:custDataLst>
                  <p:tags r:id="rId11"/>
                </p:custDataLst>
              </p:nvPr>
            </p:nvSpPr>
            <p:spPr>
              <a:xfrm>
                <a:off x="5203622" y="2992402"/>
                <a:ext cx="1790700" cy="1790700"/>
              </a:xfrm>
              <a:prstGeom prst="ellipse">
                <a:avLst/>
              </a:prstGeom>
              <a:solidFill>
                <a:sysClr val="window" lastClr="FFFFFF"/>
              </a:solidFill>
              <a:ln w="12700" cap="flat" cmpd="sng" algn="ctr">
                <a:solidFill>
                  <a:schemeClr val="accent1">
                    <a:lumMod val="20000"/>
                    <a:lumOff val="8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黑体 CN Normal" charset="-122"/>
                  <a:ea typeface="思源黑体 CN Normal" charset="-122"/>
                  <a:cs typeface="+mn-cs"/>
                </a:endParaRPr>
              </a:p>
            </p:txBody>
          </p:sp>
          <p:sp>
            <p:nvSpPr>
              <p:cNvPr id="9" name="任意多边形: 形状 19"/>
              <p:cNvSpPr/>
              <p:nvPr>
                <p:custDataLst>
                  <p:tags r:id="rId12"/>
                </p:custDataLst>
              </p:nvPr>
            </p:nvSpPr>
            <p:spPr>
              <a:xfrm>
                <a:off x="4929778" y="2592351"/>
                <a:ext cx="2338388" cy="2461349"/>
              </a:xfrm>
              <a:custGeom>
                <a:avLst/>
                <a:gdLst>
                  <a:gd name="connsiteX0" fmla="*/ 2245974 w 2338388"/>
                  <a:gd name="connsiteY0" fmla="*/ 839191 h 2461349"/>
                  <a:gd name="connsiteX1" fmla="*/ 2246507 w 2338388"/>
                  <a:gd name="connsiteY1" fmla="*/ 840298 h 2461349"/>
                  <a:gd name="connsiteX2" fmla="*/ 2338388 w 2338388"/>
                  <a:gd name="connsiteY2" fmla="*/ 1295401 h 2461349"/>
                  <a:gd name="connsiteX3" fmla="*/ 2257289 w 2338388"/>
                  <a:gd name="connsiteY3" fmla="*/ 1724115 h 2461349"/>
                  <a:gd name="connsiteX4" fmla="*/ 2226488 w 2338388"/>
                  <a:gd name="connsiteY4" fmla="*/ 1792817 h 2461349"/>
                  <a:gd name="connsiteX5" fmla="*/ 2309969 w 2338388"/>
                  <a:gd name="connsiteY5" fmla="*/ 1936750 h 2461349"/>
                  <a:gd name="connsiteX6" fmla="*/ 2145835 w 2338388"/>
                  <a:gd name="connsiteY6" fmla="*/ 1936750 h 2461349"/>
                  <a:gd name="connsiteX7" fmla="*/ 2101886 w 2338388"/>
                  <a:gd name="connsiteY7" fmla="*/ 2000563 h 2461349"/>
                  <a:gd name="connsiteX8" fmla="*/ 1288738 w 2338388"/>
                  <a:gd name="connsiteY8" fmla="*/ 2458559 h 2461349"/>
                  <a:gd name="connsiteX9" fmla="*/ 1233488 w 2338388"/>
                  <a:gd name="connsiteY9" fmla="*/ 2461349 h 2461349"/>
                  <a:gd name="connsiteX10" fmla="*/ 1233488 w 2338388"/>
                  <a:gd name="connsiteY10" fmla="*/ 2339589 h 2461349"/>
                  <a:gd name="connsiteX11" fmla="*/ 1276288 w 2338388"/>
                  <a:gd name="connsiteY11" fmla="*/ 2337427 h 2461349"/>
                  <a:gd name="connsiteX12" fmla="*/ 2216628 w 2338388"/>
                  <a:gd name="connsiteY12" fmla="*/ 1295401 h 2461349"/>
                  <a:gd name="connsiteX13" fmla="*/ 2169538 w 2338388"/>
                  <a:gd name="connsiteY13" fmla="*/ 983926 h 2461349"/>
                  <a:gd name="connsiteX14" fmla="*/ 2139140 w 2338388"/>
                  <a:gd name="connsiteY14" fmla="*/ 900872 h 2461349"/>
                  <a:gd name="connsiteX15" fmla="*/ 98287 w 2338388"/>
                  <a:gd name="connsiteY15" fmla="*/ 827000 h 2461349"/>
                  <a:gd name="connsiteX16" fmla="*/ 203957 w 2338388"/>
                  <a:gd name="connsiteY16" fmla="*/ 888008 h 2461349"/>
                  <a:gd name="connsiteX17" fmla="*/ 168851 w 2338388"/>
                  <a:gd name="connsiteY17" fmla="*/ 983926 h 2461349"/>
                  <a:gd name="connsiteX18" fmla="*/ 121760 w 2338388"/>
                  <a:gd name="connsiteY18" fmla="*/ 1295401 h 2461349"/>
                  <a:gd name="connsiteX19" fmla="*/ 1062100 w 2338388"/>
                  <a:gd name="connsiteY19" fmla="*/ 2337427 h 2461349"/>
                  <a:gd name="connsiteX20" fmla="*/ 1104900 w 2338388"/>
                  <a:gd name="connsiteY20" fmla="*/ 2339589 h 2461349"/>
                  <a:gd name="connsiteX21" fmla="*/ 1104900 w 2338388"/>
                  <a:gd name="connsiteY21" fmla="*/ 2461349 h 2461349"/>
                  <a:gd name="connsiteX22" fmla="*/ 1049651 w 2338388"/>
                  <a:gd name="connsiteY22" fmla="*/ 2458559 h 2461349"/>
                  <a:gd name="connsiteX23" fmla="*/ 236503 w 2338388"/>
                  <a:gd name="connsiteY23" fmla="*/ 2000563 h 2461349"/>
                  <a:gd name="connsiteX24" fmla="*/ 192554 w 2338388"/>
                  <a:gd name="connsiteY24" fmla="*/ 1936750 h 2461349"/>
                  <a:gd name="connsiteX25" fmla="*/ 28417 w 2338388"/>
                  <a:gd name="connsiteY25" fmla="*/ 1936750 h 2461349"/>
                  <a:gd name="connsiteX26" fmla="*/ 111900 w 2338388"/>
                  <a:gd name="connsiteY26" fmla="*/ 1792815 h 2461349"/>
                  <a:gd name="connsiteX27" fmla="*/ 81100 w 2338388"/>
                  <a:gd name="connsiteY27" fmla="*/ 1724115 h 2461349"/>
                  <a:gd name="connsiteX28" fmla="*/ 0 w 2338388"/>
                  <a:gd name="connsiteY28" fmla="*/ 1295401 h 2461349"/>
                  <a:gd name="connsiteX29" fmla="*/ 91881 w 2338388"/>
                  <a:gd name="connsiteY29" fmla="*/ 840298 h 2461349"/>
                  <a:gd name="connsiteX30" fmla="*/ 1169195 w 2338388"/>
                  <a:gd name="connsiteY30" fmla="*/ 0 h 2461349"/>
                  <a:gd name="connsiteX31" fmla="*/ 1245175 w 2338388"/>
                  <a:gd name="connsiteY31" fmla="*/ 131000 h 2461349"/>
                  <a:gd name="connsiteX32" fmla="*/ 1318107 w 2338388"/>
                  <a:gd name="connsiteY32" fmla="*/ 135601 h 2461349"/>
                  <a:gd name="connsiteX33" fmla="*/ 2138708 w 2338388"/>
                  <a:gd name="connsiteY33" fmla="*/ 641694 h 2461349"/>
                  <a:gd name="connsiteX34" fmla="*/ 2188608 w 2338388"/>
                  <a:gd name="connsiteY34" fmla="*/ 723831 h 2461349"/>
                  <a:gd name="connsiteX35" fmla="*/ 2083242 w 2338388"/>
                  <a:gd name="connsiteY35" fmla="*/ 784664 h 2461349"/>
                  <a:gd name="connsiteX36" fmla="*/ 2037743 w 2338388"/>
                  <a:gd name="connsiteY36" fmla="*/ 709771 h 2461349"/>
                  <a:gd name="connsiteX37" fmla="*/ 1169194 w 2338388"/>
                  <a:gd name="connsiteY37" fmla="*/ 247967 h 2461349"/>
                  <a:gd name="connsiteX38" fmla="*/ 300646 w 2338388"/>
                  <a:gd name="connsiteY38" fmla="*/ 709771 h 2461349"/>
                  <a:gd name="connsiteX39" fmla="*/ 262155 w 2338388"/>
                  <a:gd name="connsiteY39" fmla="*/ 773128 h 2461349"/>
                  <a:gd name="connsiteX40" fmla="*/ 156789 w 2338388"/>
                  <a:gd name="connsiteY40" fmla="*/ 712295 h 2461349"/>
                  <a:gd name="connsiteX41" fmla="*/ 199680 w 2338388"/>
                  <a:gd name="connsiteY41" fmla="*/ 641694 h 2461349"/>
                  <a:gd name="connsiteX42" fmla="*/ 1020282 w 2338388"/>
                  <a:gd name="connsiteY42" fmla="*/ 135601 h 2461349"/>
                  <a:gd name="connsiteX43" fmla="*/ 1093215 w 2338388"/>
                  <a:gd name="connsiteY43" fmla="*/ 131000 h 246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338388" h="2461349">
                    <a:moveTo>
                      <a:pt x="2245974" y="839191"/>
                    </a:moveTo>
                    <a:lnTo>
                      <a:pt x="2246507" y="840298"/>
                    </a:lnTo>
                    <a:cubicBezTo>
                      <a:pt x="2305672" y="980179"/>
                      <a:pt x="2338388" y="1133969"/>
                      <a:pt x="2338388" y="1295401"/>
                    </a:cubicBezTo>
                    <a:cubicBezTo>
                      <a:pt x="2338388" y="1446744"/>
                      <a:pt x="2309633" y="1591370"/>
                      <a:pt x="2257289" y="1724115"/>
                    </a:cubicBezTo>
                    <a:lnTo>
                      <a:pt x="2226488" y="1792817"/>
                    </a:lnTo>
                    <a:lnTo>
                      <a:pt x="2309969" y="1936750"/>
                    </a:lnTo>
                    <a:lnTo>
                      <a:pt x="2145835" y="1936750"/>
                    </a:lnTo>
                    <a:lnTo>
                      <a:pt x="2101886" y="2000563"/>
                    </a:lnTo>
                    <a:cubicBezTo>
                      <a:pt x="1911035" y="2252602"/>
                      <a:pt x="1620373" y="2424880"/>
                      <a:pt x="1288738" y="2458559"/>
                    </a:cubicBezTo>
                    <a:lnTo>
                      <a:pt x="1233488" y="2461349"/>
                    </a:lnTo>
                    <a:lnTo>
                      <a:pt x="1233488" y="2339589"/>
                    </a:lnTo>
                    <a:lnTo>
                      <a:pt x="1276288" y="2337427"/>
                    </a:lnTo>
                    <a:cubicBezTo>
                      <a:pt x="1804463" y="2283788"/>
                      <a:pt x="2216628" y="1837728"/>
                      <a:pt x="2216628" y="1295401"/>
                    </a:cubicBezTo>
                    <a:cubicBezTo>
                      <a:pt x="2216628" y="1186936"/>
                      <a:pt x="2200142" y="1082321"/>
                      <a:pt x="2169538" y="983926"/>
                    </a:cubicBezTo>
                    <a:lnTo>
                      <a:pt x="2139140" y="900872"/>
                    </a:lnTo>
                    <a:close/>
                    <a:moveTo>
                      <a:pt x="98287" y="827000"/>
                    </a:moveTo>
                    <a:lnTo>
                      <a:pt x="203957" y="888008"/>
                    </a:lnTo>
                    <a:lnTo>
                      <a:pt x="168851" y="983926"/>
                    </a:lnTo>
                    <a:cubicBezTo>
                      <a:pt x="138247" y="1082321"/>
                      <a:pt x="121760" y="1186936"/>
                      <a:pt x="121760" y="1295401"/>
                    </a:cubicBezTo>
                    <a:cubicBezTo>
                      <a:pt x="121760" y="1837728"/>
                      <a:pt x="533925" y="2283788"/>
                      <a:pt x="1062100" y="2337427"/>
                    </a:cubicBezTo>
                    <a:lnTo>
                      <a:pt x="1104900" y="2339589"/>
                    </a:lnTo>
                    <a:lnTo>
                      <a:pt x="1104900" y="2461349"/>
                    </a:lnTo>
                    <a:lnTo>
                      <a:pt x="1049651" y="2458559"/>
                    </a:lnTo>
                    <a:cubicBezTo>
                      <a:pt x="718016" y="2424880"/>
                      <a:pt x="427355" y="2252602"/>
                      <a:pt x="236503" y="2000563"/>
                    </a:cubicBezTo>
                    <a:lnTo>
                      <a:pt x="192554" y="1936750"/>
                    </a:lnTo>
                    <a:lnTo>
                      <a:pt x="28417" y="1936750"/>
                    </a:lnTo>
                    <a:lnTo>
                      <a:pt x="111900" y="1792815"/>
                    </a:lnTo>
                    <a:lnTo>
                      <a:pt x="81100" y="1724115"/>
                    </a:lnTo>
                    <a:cubicBezTo>
                      <a:pt x="28755" y="1591370"/>
                      <a:pt x="0" y="1446744"/>
                      <a:pt x="0" y="1295401"/>
                    </a:cubicBezTo>
                    <a:cubicBezTo>
                      <a:pt x="0" y="1133969"/>
                      <a:pt x="32717" y="980179"/>
                      <a:pt x="91881" y="840298"/>
                    </a:cubicBezTo>
                    <a:close/>
                    <a:moveTo>
                      <a:pt x="1169195" y="0"/>
                    </a:moveTo>
                    <a:lnTo>
                      <a:pt x="1245175" y="131000"/>
                    </a:lnTo>
                    <a:lnTo>
                      <a:pt x="1318107" y="135601"/>
                    </a:lnTo>
                    <a:cubicBezTo>
                      <a:pt x="1659453" y="178991"/>
                      <a:pt x="1954860" y="369562"/>
                      <a:pt x="2138708" y="641694"/>
                    </a:cubicBezTo>
                    <a:lnTo>
                      <a:pt x="2188608" y="723831"/>
                    </a:lnTo>
                    <a:lnTo>
                      <a:pt x="2083242" y="784664"/>
                    </a:lnTo>
                    <a:lnTo>
                      <a:pt x="2037743" y="709771"/>
                    </a:lnTo>
                    <a:cubicBezTo>
                      <a:pt x="1849512" y="431152"/>
                      <a:pt x="1530746" y="247967"/>
                      <a:pt x="1169194" y="247967"/>
                    </a:cubicBezTo>
                    <a:cubicBezTo>
                      <a:pt x="807643" y="247967"/>
                      <a:pt x="488877" y="431152"/>
                      <a:pt x="300646" y="709771"/>
                    </a:cubicBezTo>
                    <a:lnTo>
                      <a:pt x="262155" y="773128"/>
                    </a:lnTo>
                    <a:lnTo>
                      <a:pt x="156789" y="712295"/>
                    </a:lnTo>
                    <a:lnTo>
                      <a:pt x="199680" y="641694"/>
                    </a:lnTo>
                    <a:cubicBezTo>
                      <a:pt x="383529" y="369562"/>
                      <a:pt x="678936" y="178991"/>
                      <a:pt x="1020282" y="135601"/>
                    </a:cubicBezTo>
                    <a:lnTo>
                      <a:pt x="1093215" y="131000"/>
                    </a:lnTo>
                    <a:close/>
                  </a:path>
                </a:pathLst>
              </a:custGeom>
              <a:solidFill>
                <a:srgbClr val="CE220A"/>
              </a:solidFill>
              <a:ln w="12700" cap="flat" cmpd="sng" algn="ctr">
                <a:solidFill>
                  <a:srgbClr val="CE220A"/>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黑体 CN Normal" charset="-122"/>
                  <a:ea typeface="思源黑体 CN Normal" charset="-122"/>
                  <a:cs typeface="+mn-cs"/>
                </a:endParaRPr>
              </a:p>
            </p:txBody>
          </p:sp>
          <p:sp>
            <p:nvSpPr>
              <p:cNvPr id="21" name="弧形 20"/>
              <p:cNvSpPr/>
              <p:nvPr>
                <p:custDataLst>
                  <p:tags r:id="rId13"/>
                </p:custDataLst>
              </p:nvPr>
            </p:nvSpPr>
            <p:spPr>
              <a:xfrm>
                <a:off x="4373910" y="2167597"/>
                <a:ext cx="3444180" cy="3444180"/>
              </a:xfrm>
              <a:prstGeom prst="arc">
                <a:avLst>
                  <a:gd name="adj1" fmla="val 17477148"/>
                  <a:gd name="adj2" fmla="val 956679"/>
                </a:avLst>
              </a:prstGeom>
              <a:noFill/>
              <a:ln w="12700" cap="flat" cmpd="sng" algn="ctr">
                <a:solidFill>
                  <a:srgbClr val="CE220A"/>
                </a:solidFill>
                <a:prstDash val="solid"/>
                <a:miter lim="800000"/>
                <a:headEnd type="oval"/>
                <a:tailEnd type="triangle"/>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黑体 CN Normal" charset="-122"/>
                  <a:ea typeface="思源黑体 CN Normal" charset="-122"/>
                  <a:cs typeface="+mn-cs"/>
                </a:endParaRPr>
              </a:p>
            </p:txBody>
          </p:sp>
          <p:sp>
            <p:nvSpPr>
              <p:cNvPr id="11" name="弧形 10"/>
              <p:cNvSpPr/>
              <p:nvPr>
                <p:custDataLst>
                  <p:tags r:id="rId14"/>
                </p:custDataLst>
              </p:nvPr>
            </p:nvSpPr>
            <p:spPr>
              <a:xfrm>
                <a:off x="4373910" y="2167597"/>
                <a:ext cx="3444180" cy="3444180"/>
              </a:xfrm>
              <a:prstGeom prst="arc">
                <a:avLst>
                  <a:gd name="adj1" fmla="val 2731832"/>
                  <a:gd name="adj2" fmla="val 8082398"/>
                </a:avLst>
              </a:prstGeom>
              <a:noFill/>
              <a:ln w="12700" cap="flat" cmpd="sng" algn="ctr">
                <a:solidFill>
                  <a:srgbClr val="CE220A"/>
                </a:solidFill>
                <a:prstDash val="solid"/>
                <a:miter lim="800000"/>
                <a:headEnd type="triangle"/>
                <a:tailEnd type="ova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思源黑体 CN Normal" charset="-122"/>
                  <a:ea typeface="思源黑体 CN Normal" charset="-122"/>
                  <a:cs typeface="+mn-cs"/>
                </a:endParaRPr>
              </a:p>
            </p:txBody>
          </p:sp>
          <p:sp>
            <p:nvSpPr>
              <p:cNvPr id="23" name="弧形 22"/>
              <p:cNvSpPr/>
              <p:nvPr>
                <p:custDataLst>
                  <p:tags r:id="rId15"/>
                </p:custDataLst>
              </p:nvPr>
            </p:nvSpPr>
            <p:spPr>
              <a:xfrm>
                <a:off x="4373910" y="2167597"/>
                <a:ext cx="3444180" cy="3444180"/>
              </a:xfrm>
              <a:prstGeom prst="arc">
                <a:avLst>
                  <a:gd name="adj1" fmla="val 9870271"/>
                  <a:gd name="adj2" fmla="val 14907019"/>
                </a:avLst>
              </a:prstGeom>
              <a:noFill/>
              <a:ln w="12700" cap="flat" cmpd="sng" algn="ctr">
                <a:solidFill>
                  <a:srgbClr val="CE220A"/>
                </a:solidFill>
                <a:prstDash val="solid"/>
                <a:miter lim="800000"/>
                <a:headEnd type="triangle"/>
                <a:tailEnd type="oval"/>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思源黑体 CN Normal" charset="-122"/>
                  <a:ea typeface="思源黑体 CN Normal" charset="-122"/>
                  <a:cs typeface="+mn-cs"/>
                </a:endParaRPr>
              </a:p>
            </p:txBody>
          </p:sp>
        </p:grpSp>
        <p:sp>
          <p:nvSpPr>
            <p:cNvPr id="18" name="文本框 17"/>
            <p:cNvSpPr txBox="1"/>
            <p:nvPr>
              <p:custDataLst>
                <p:tags r:id="rId16"/>
              </p:custDataLst>
            </p:nvPr>
          </p:nvSpPr>
          <p:spPr>
            <a:xfrm>
              <a:off x="3899320" y="2058423"/>
              <a:ext cx="922366" cy="862024"/>
            </a:xfrm>
            <a:prstGeom prst="rect">
              <a:avLst/>
            </a:prstGeom>
            <a:noFill/>
            <a:ln>
              <a:noFill/>
            </a:ln>
          </p:spPr>
          <p:txBody>
            <a:bodyPr wrap="square" rtlCol="0">
              <a:spAutoFit/>
            </a:bodyPr>
            <a:lstStyle>
              <a:defPPr>
                <a:defRPr lang="en-US"/>
              </a:defPPr>
              <a:lvl1pPr>
                <a:defRPr sz="2000">
                  <a:ln w="38100">
                    <a:noFill/>
                  </a:ln>
                  <a:solidFill>
                    <a:srgbClr val="D40003"/>
                  </a:solidFill>
                  <a:latin typeface="+mj-ea"/>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a:ln w="38100">
                    <a:noFill/>
                  </a:ln>
                  <a:solidFill>
                    <a:srgbClr val="D40003"/>
                  </a:solidFill>
                  <a:effectLst/>
                  <a:uLnTx/>
                  <a:uFillTx/>
                  <a:latin typeface="思源宋体 CN Heavy"/>
                  <a:ea typeface="思源宋体 CN Heavy"/>
                  <a:cs typeface="+mn-cs"/>
                  <a:sym typeface="+mn-lt"/>
                </a:rPr>
                <a:t>五大特征</a:t>
              </a:r>
              <a:endParaRPr kumimoji="0" lang="zh-CN" altLang="en-US" sz="2400" b="0" i="0" u="none" strike="noStrike" kern="1200" cap="none" spc="0" normalizeH="0" baseline="0" noProof="0">
                <a:ln w="38100">
                  <a:noFill/>
                </a:ln>
                <a:solidFill>
                  <a:srgbClr val="D40003"/>
                </a:solidFill>
                <a:effectLst/>
                <a:uLnTx/>
                <a:uFillTx/>
                <a:latin typeface="思源宋体 CN Heavy"/>
                <a:ea typeface="思源宋体 CN Heavy"/>
                <a:cs typeface="+mn-cs"/>
                <a:sym typeface="+mn-lt"/>
              </a:endParaRPr>
            </a:p>
          </p:txBody>
        </p:sp>
      </p:grpSp>
      <p:graphicFrame>
        <p:nvGraphicFramePr>
          <p:cNvPr id="10" name="表格 9"/>
          <p:cNvGraphicFramePr/>
          <p:nvPr>
            <p:custDataLst>
              <p:tags r:id="rId17"/>
            </p:custDataLst>
          </p:nvPr>
        </p:nvGraphicFramePr>
        <p:xfrm>
          <a:off x="214630" y="4128135"/>
          <a:ext cx="11860530" cy="2614930"/>
        </p:xfrm>
        <a:graphic>
          <a:graphicData uri="http://schemas.openxmlformats.org/drawingml/2006/table">
            <a:tbl>
              <a:tblPr/>
              <a:tblGrid>
                <a:gridCol w="3072130"/>
                <a:gridCol w="8788400"/>
              </a:tblGrid>
              <a:tr h="387985">
                <a:tc>
                  <a:txBody>
                    <a:bodyPr/>
                    <a:p>
                      <a:pPr indent="0" algn="ctr">
                        <a:buNone/>
                      </a:pPr>
                      <a:r>
                        <a:rPr lang="en-US" sz="2400" b="1">
                          <a:latin typeface="楷体" panose="02010609060101010101" charset="-122"/>
                          <a:ea typeface="楷体" panose="02010609060101010101" charset="-122"/>
                          <a:cs typeface="楷体" panose="02010609060101010101" charset="-122"/>
                        </a:rPr>
                        <a:t>时间</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2400" b="1">
                          <a:latin typeface="楷体" panose="02010609060101010101" charset="-122"/>
                          <a:ea typeface="楷体" panose="02010609060101010101" charset="-122"/>
                          <a:cs typeface="楷体" panose="02010609060101010101" charset="-122"/>
                        </a:rPr>
                        <a:t>相关事件</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75335">
                <a:tc>
                  <a:txBody>
                    <a:bodyPr/>
                    <a:p>
                      <a:pPr indent="0" algn="ctr">
                        <a:buNone/>
                      </a:pPr>
                      <a:r>
                        <a:rPr lang="en-US" sz="2400" b="1">
                          <a:latin typeface="楷体" panose="02010609060101010101" charset="-122"/>
                          <a:ea typeface="楷体" panose="02010609060101010101" charset="-122"/>
                          <a:cs typeface="楷体" panose="02010609060101010101" charset="-122"/>
                        </a:rPr>
                        <a:t>14—18世纪</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400" b="1">
                          <a:latin typeface="楷体" panose="02010609060101010101" charset="-122"/>
                          <a:ea typeface="楷体" panose="02010609060101010101" charset="-122"/>
                          <a:cs typeface="楷体" panose="02010609060101010101" charset="-122"/>
                        </a:rPr>
                        <a:t>思想：</a:t>
                      </a:r>
                      <a:r>
                        <a:rPr lang="en-US" sz="2400" b="1">
                          <a:latin typeface="楷体" panose="02010609060101010101" charset="-122"/>
                          <a:ea typeface="楷体" panose="02010609060101010101" charset="-122"/>
                          <a:cs typeface="楷体" panose="02010609060101010101" charset="-122"/>
                        </a:rPr>
                        <a:t>文艺复兴、宗教改革、科学革命、启蒙运动</a:t>
                      </a:r>
                      <a:endParaRPr lang="en-US" sz="2400" b="1">
                        <a:latin typeface="楷体" panose="02010609060101010101" charset="-122"/>
                        <a:ea typeface="楷体" panose="02010609060101010101" charset="-122"/>
                        <a:cs typeface="楷体" panose="02010609060101010101" charset="-122"/>
                      </a:endParaRPr>
                    </a:p>
                    <a:p>
                      <a:pPr indent="0">
                        <a:buNone/>
                      </a:pPr>
                      <a:r>
                        <a:rPr lang="zh-CN" altLang="en-US" sz="2400" b="1">
                          <a:latin typeface="楷体" panose="02010609060101010101" charset="-122"/>
                          <a:ea typeface="楷体" panose="02010609060101010101" charset="-122"/>
                          <a:cs typeface="楷体" panose="02010609060101010101" charset="-122"/>
                        </a:rPr>
                        <a:t>经济：新航路开辟及</a:t>
                      </a:r>
                      <a:r>
                        <a:rPr lang="en-US" sz="2400" b="1">
                          <a:latin typeface="楷体" panose="02010609060101010101" charset="-122"/>
                          <a:ea typeface="楷体" panose="02010609060101010101" charset="-122"/>
                          <a:cs typeface="楷体" panose="02010609060101010101" charset="-122"/>
                        </a:rPr>
                        <a:t>殖民掠夺</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58520">
                <a:tc>
                  <a:txBody>
                    <a:bodyPr/>
                    <a:p>
                      <a:pPr indent="0" algn="ctr">
                        <a:buNone/>
                      </a:pPr>
                      <a:r>
                        <a:rPr lang="en-US" sz="2400" b="1">
                          <a:latin typeface="楷体" panose="02010609060101010101" charset="-122"/>
                          <a:ea typeface="楷体" panose="02010609060101010101" charset="-122"/>
                          <a:cs typeface="楷体" panose="02010609060101010101" charset="-122"/>
                        </a:rPr>
                        <a:t>17—19世纪中后期</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400" b="1">
                          <a:latin typeface="楷体" panose="02010609060101010101" charset="-122"/>
                          <a:ea typeface="楷体" panose="02010609060101010101" charset="-122"/>
                          <a:cs typeface="楷体" panose="02010609060101010101" charset="-122"/>
                        </a:rPr>
                        <a:t>政治：</a:t>
                      </a:r>
                      <a:r>
                        <a:rPr lang="en-US" sz="2400" b="1">
                          <a:latin typeface="楷体" panose="02010609060101010101" charset="-122"/>
                          <a:ea typeface="楷体" panose="02010609060101010101" charset="-122"/>
                          <a:cs typeface="楷体" panose="02010609060101010101" charset="-122"/>
                        </a:rPr>
                        <a:t>英法美资产阶级革命、德意王朝战争、俄日资产阶级改革</a:t>
                      </a:r>
                      <a:endParaRPr lang="en-US" sz="2400" b="1">
                        <a:latin typeface="楷体" panose="02010609060101010101" charset="-122"/>
                        <a:ea typeface="楷体" panose="02010609060101010101" charset="-122"/>
                        <a:cs typeface="楷体" panose="02010609060101010101" charset="-122"/>
                      </a:endParaRPr>
                    </a:p>
                    <a:p>
                      <a:pPr indent="0">
                        <a:buNone/>
                      </a:pPr>
                      <a:r>
                        <a:rPr lang="zh-CN" altLang="en-US" sz="2400" b="1">
                          <a:latin typeface="楷体" panose="02010609060101010101" charset="-122"/>
                          <a:ea typeface="楷体" panose="02010609060101010101" charset="-122"/>
                          <a:cs typeface="楷体" panose="02010609060101010101" charset="-122"/>
                        </a:rPr>
                        <a:t>经济：</a:t>
                      </a:r>
                      <a:r>
                        <a:rPr lang="en-US" sz="2400" b="1">
                          <a:latin typeface="楷体" panose="02010609060101010101" charset="-122"/>
                          <a:ea typeface="楷体" panose="02010609060101010101" charset="-122"/>
                          <a:cs typeface="楷体" panose="02010609060101010101" charset="-122"/>
                        </a:rPr>
                        <a:t>殖民扩张</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3090">
                <a:tc>
                  <a:txBody>
                    <a:bodyPr/>
                    <a:p>
                      <a:pPr indent="0" algn="ctr">
                        <a:buNone/>
                      </a:pPr>
                      <a:r>
                        <a:rPr lang="en-US" sz="2400" b="1">
                          <a:latin typeface="楷体" panose="02010609060101010101" charset="-122"/>
                          <a:ea typeface="楷体" panose="02010609060101010101" charset="-122"/>
                          <a:cs typeface="楷体" panose="02010609060101010101" charset="-122"/>
                        </a:rPr>
                        <a:t>18世纪中期—至今</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zh-CN" altLang="en-US" sz="2400" b="1">
                          <a:latin typeface="楷体" panose="02010609060101010101" charset="-122"/>
                          <a:ea typeface="楷体" panose="02010609060101010101" charset="-122"/>
                          <a:cs typeface="楷体" panose="02010609060101010101" charset="-122"/>
                        </a:rPr>
                        <a:t>经济：</a:t>
                      </a:r>
                      <a:r>
                        <a:rPr lang="en-US" sz="2400" b="1">
                          <a:latin typeface="楷体" panose="02010609060101010101" charset="-122"/>
                          <a:ea typeface="楷体" panose="02010609060101010101" charset="-122"/>
                          <a:cs typeface="楷体" panose="02010609060101010101" charset="-122"/>
                        </a:rPr>
                        <a:t>工业革命、第二次工业革命、信息革命</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213995" y="3576320"/>
            <a:ext cx="2350135" cy="521970"/>
          </a:xfrm>
          <a:prstGeom prst="rect">
            <a:avLst/>
          </a:prstGeom>
          <a:noFill/>
        </p:spPr>
        <p:txBody>
          <a:bodyPr wrap="square" rtlCol="0" anchor="t">
            <a:spAutoFit/>
          </a:bodyPr>
          <a:p>
            <a:r>
              <a:rPr lang="zh-CN" altLang="zh-CN" sz="2800" b="1">
                <a:latin typeface="楷体" panose="02010609060101010101" charset="-122"/>
                <a:ea typeface="楷体" panose="02010609060101010101" charset="-122"/>
                <a:sym typeface="宋体" panose="02010600030101010101" pitchFamily="2" charset="-122"/>
              </a:rPr>
              <a:t>西方现代化</a:t>
            </a:r>
            <a:endParaRPr lang="zh-CN" altLang="zh-CN" sz="2800" b="1">
              <a:latin typeface="楷体" panose="02010609060101010101" charset="-122"/>
              <a:ea typeface="楷体" panose="02010609060101010101" charset="-122"/>
              <a:sym typeface="宋体" panose="02010600030101010101" pitchFamily="2" charset="-122"/>
            </a:endParaRPr>
          </a:p>
        </p:txBody>
      </p:sp>
      <p:sp>
        <p:nvSpPr>
          <p:cNvPr id="4" name="文本框 3"/>
          <p:cNvSpPr txBox="1"/>
          <p:nvPr/>
        </p:nvSpPr>
        <p:spPr>
          <a:xfrm>
            <a:off x="10297795" y="3576320"/>
            <a:ext cx="1777365"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差异原因？</a:t>
            </a:r>
            <a:endParaRPr lang="zh-CN" altLang="en-US" sz="2400" b="1">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îśľîḍe"/>
        <p:cNvGrpSpPr/>
        <p:nvPr/>
      </p:nvGrpSpPr>
      <p:grpSpPr>
        <a:xfrm>
          <a:off x="0" y="0"/>
          <a:ext cx="0" cy="0"/>
          <a:chOff x="0" y="0"/>
          <a:chExt cx="0" cy="0"/>
        </a:xfrm>
      </p:grpSpPr>
      <p:sp>
        <p:nvSpPr>
          <p:cNvPr id="8" name="文本框 7"/>
          <p:cNvSpPr txBox="1"/>
          <p:nvPr/>
        </p:nvSpPr>
        <p:spPr>
          <a:xfrm>
            <a:off x="1136015" y="2960370"/>
            <a:ext cx="9823450" cy="1753235"/>
          </a:xfrm>
          <a:prstGeom prst="rect">
            <a:avLst/>
          </a:prstGeom>
          <a:solidFill>
            <a:schemeClr val="bg1"/>
          </a:solidFill>
        </p:spPr>
        <p:txBody>
          <a:bodyPr wrap="square" rtlCol="0">
            <a:spAutoFit/>
          </a:bodyPr>
          <a:p>
            <a:pPr algn="l">
              <a:lnSpc>
                <a:spcPct val="150000"/>
              </a:lnSpc>
            </a:pPr>
            <a:r>
              <a:rPr lang="en-US" altLang="zh-CN" sz="3600" b="1">
                <a:latin typeface="楷体" panose="02010609060101010101" charset="-122"/>
                <a:ea typeface="楷体" panose="02010609060101010101" charset="-122"/>
                <a:sym typeface="+mn-ea"/>
              </a:rPr>
              <a:t>      </a:t>
            </a:r>
            <a:r>
              <a:rPr lang="zh-CN" sz="3600" b="1">
                <a:latin typeface="楷体" panose="02010609060101010101" charset="-122"/>
                <a:ea typeface="楷体" panose="02010609060101010101" charset="-122"/>
                <a:sym typeface="+mn-ea"/>
              </a:rPr>
              <a:t>一、现代中国的政治</a:t>
            </a:r>
            <a:endParaRPr lang="zh-CN" sz="3600" b="1">
              <a:latin typeface="楷体" panose="02010609060101010101" charset="-122"/>
              <a:ea typeface="楷体" panose="02010609060101010101" charset="-122"/>
              <a:sym typeface="+mn-ea"/>
            </a:endParaRPr>
          </a:p>
          <a:p>
            <a:pPr algn="ctr">
              <a:lnSpc>
                <a:spcPct val="150000"/>
              </a:lnSpc>
            </a:pPr>
            <a:r>
              <a:rPr lang="zh-CN" sz="3600" b="1">
                <a:latin typeface="楷体" panose="02010609060101010101" charset="-122"/>
                <a:ea typeface="楷体" panose="02010609060101010101" charset="-122"/>
                <a:sym typeface="+mn-ea"/>
              </a:rPr>
              <a:t> </a:t>
            </a:r>
            <a:r>
              <a:rPr lang="en-US" altLang="zh-CN" sz="3600" b="1">
                <a:latin typeface="楷体" panose="02010609060101010101" charset="-122"/>
                <a:ea typeface="楷体" panose="02010609060101010101" charset="-122"/>
                <a:sym typeface="+mn-ea"/>
              </a:rPr>
              <a:t>              ——</a:t>
            </a:r>
            <a:r>
              <a:rPr lang="zh-CN" altLang="en-US" sz="3600" b="1">
                <a:latin typeface="楷体" panose="02010609060101010101" charset="-122"/>
                <a:ea typeface="楷体" panose="02010609060101010101" charset="-122"/>
                <a:sym typeface="+mn-ea"/>
              </a:rPr>
              <a:t>社会主义政治制度与外交</a:t>
            </a:r>
            <a:endParaRPr lang="zh-CN" altLang="en-US" sz="3600" b="1">
              <a:latin typeface="楷体" panose="02010609060101010101" charset="-122"/>
              <a:ea typeface="楷体" panose="02010609060101010101" charset="-122"/>
              <a:cs typeface="+mj-cs"/>
              <a:sym typeface="宋体" panose="02010600030101010101" pitchFamily="2" charset="-122"/>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 name="文本框 103"/>
          <p:cNvSpPr txBox="1"/>
          <p:nvPr/>
        </p:nvSpPr>
        <p:spPr>
          <a:xfrm>
            <a:off x="0" y="111760"/>
            <a:ext cx="12192000" cy="6000750"/>
          </a:xfrm>
          <a:prstGeom prst="rect">
            <a:avLst/>
          </a:prstGeom>
          <a:noFill/>
          <a:ln w="9525">
            <a:noFill/>
          </a:ln>
        </p:spPr>
        <p:txBody>
          <a:bodyPr wrap="square">
            <a:spAutoFit/>
          </a:bodyPr>
          <a:p>
            <a:pPr indent="0">
              <a:lnSpc>
                <a:spcPct val="10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2022</a:t>
            </a:r>
            <a:r>
              <a:rPr lang="zh-CN" sz="2400" b="1">
                <a:latin typeface="楷体" panose="02010609060101010101" charset="-122"/>
                <a:ea typeface="楷体" panose="02010609060101010101" charset="-122"/>
                <a:cs typeface="楷体" panose="02010609060101010101" charset="-122"/>
              </a:rPr>
              <a:t>·广东）阅读材料并结合所学知识，完成下列要求。（</a:t>
            </a:r>
            <a:r>
              <a:rPr lang="en-US" sz="2400" b="1">
                <a:latin typeface="楷体" panose="02010609060101010101" charset="-122"/>
                <a:ea typeface="楷体" panose="02010609060101010101" charset="-122"/>
                <a:cs typeface="楷体" panose="02010609060101010101" charset="-122"/>
              </a:rPr>
              <a:t>14</a:t>
            </a:r>
            <a:r>
              <a:rPr lang="zh-CN" sz="2400" b="1">
                <a:latin typeface="楷体" panose="02010609060101010101" charset="-122"/>
                <a:ea typeface="楷体" panose="02010609060101010101" charset="-122"/>
                <a:cs typeface="楷体" panose="02010609060101010101" charset="-122"/>
              </a:rPr>
              <a:t>分）
材料一</a:t>
            </a:r>
            <a:r>
              <a:rPr lang="en-US" altLang="zh-CN" sz="2400" b="1">
                <a:latin typeface="楷体" panose="02010609060101010101" charset="-122"/>
                <a:ea typeface="楷体" panose="02010609060101010101" charset="-122"/>
                <a:cs typeface="楷体" panose="02010609060101010101" charset="-122"/>
              </a:rPr>
              <a:t> </a:t>
            </a:r>
            <a:r>
              <a:rPr lang="en-US" sz="2400" b="1">
                <a:latin typeface="楷体" panose="02010609060101010101" charset="-122"/>
                <a:ea typeface="楷体" panose="02010609060101010101" charset="-122"/>
                <a:cs typeface="楷体" panose="02010609060101010101" charset="-122"/>
              </a:rPr>
              <a:t>1938</a:t>
            </a:r>
            <a:r>
              <a:rPr lang="zh-CN" sz="2400" b="1">
                <a:latin typeface="楷体" panose="02010609060101010101" charset="-122"/>
                <a:ea typeface="楷体" panose="02010609060101010101" charset="-122"/>
                <a:cs typeface="楷体" panose="02010609060101010101" charset="-122"/>
              </a:rPr>
              <a:t>年，中国共产党多次提出“现代化的军事工业”“装备的现代化”“军队现代化”等说法。毛泽东在《论持久战》中明确指出，必须“努力于建设新军和发展新的军事工业”，并强调“革新军制离不了现代化，把技术条件增强起来”。——《毛泽东选集》
材料二</a:t>
            </a:r>
            <a:r>
              <a:rPr lang="en-US" altLang="zh-CN" sz="2400" b="1">
                <a:latin typeface="楷体" panose="02010609060101010101" charset="-122"/>
                <a:ea typeface="楷体" panose="02010609060101010101" charset="-122"/>
                <a:cs typeface="楷体" panose="02010609060101010101" charset="-122"/>
              </a:rPr>
              <a:t> </a:t>
            </a:r>
            <a:r>
              <a:rPr lang="en-US" sz="2400" b="1">
                <a:latin typeface="楷体" panose="02010609060101010101" charset="-122"/>
                <a:ea typeface="楷体" panose="02010609060101010101" charset="-122"/>
                <a:cs typeface="楷体" panose="02010609060101010101" charset="-122"/>
              </a:rPr>
              <a:t>1954</a:t>
            </a:r>
            <a:r>
              <a:rPr lang="zh-CN" sz="2400" b="1">
                <a:latin typeface="楷体" panose="02010609060101010101" charset="-122"/>
                <a:ea typeface="楷体" panose="02010609060101010101" charset="-122"/>
                <a:cs typeface="楷体" panose="02010609060101010101" charset="-122"/>
              </a:rPr>
              <a:t>年</a:t>
            </a:r>
            <a:r>
              <a:rPr lang="en-US" sz="2400" b="1">
                <a:latin typeface="楷体" panose="02010609060101010101" charset="-122"/>
                <a:ea typeface="楷体" panose="02010609060101010101" charset="-122"/>
                <a:cs typeface="楷体" panose="02010609060101010101" charset="-122"/>
              </a:rPr>
              <a:t>9</a:t>
            </a:r>
            <a:r>
              <a:rPr lang="zh-CN" sz="2400" b="1">
                <a:latin typeface="楷体" panose="02010609060101010101" charset="-122"/>
                <a:ea typeface="楷体" panose="02010609060101010101" charset="-122"/>
                <a:cs typeface="楷体" panose="02010609060101010101" charset="-122"/>
              </a:rPr>
              <a:t>月，周恩来在政府工作报告中指出，我国要“建设起强大的现代化的工业、现代化的农业、现代化的交通运输业和现代化的国防”。——《建国以来周恩来文稿》
材料三</a:t>
            </a:r>
            <a:r>
              <a:rPr lang="en-US" altLang="zh-CN" sz="2400" b="1">
                <a:latin typeface="楷体" panose="02010609060101010101" charset="-122"/>
                <a:ea typeface="楷体" panose="02010609060101010101" charset="-122"/>
                <a:cs typeface="楷体" panose="02010609060101010101" charset="-122"/>
              </a:rPr>
              <a:t> </a:t>
            </a:r>
            <a:r>
              <a:rPr lang="en-US" sz="2400" b="1">
                <a:latin typeface="楷体" panose="02010609060101010101" charset="-122"/>
                <a:ea typeface="楷体" panose="02010609060101010101" charset="-122"/>
                <a:cs typeface="楷体" panose="02010609060101010101" charset="-122"/>
              </a:rPr>
              <a:t>1964</a:t>
            </a:r>
            <a:r>
              <a:rPr lang="zh-CN" sz="2400" b="1">
                <a:latin typeface="楷体" panose="02010609060101010101" charset="-122"/>
                <a:ea typeface="楷体" panose="02010609060101010101" charset="-122"/>
                <a:cs typeface="楷体" panose="02010609060101010101" charset="-122"/>
              </a:rPr>
              <a:t>年</a:t>
            </a:r>
            <a:r>
              <a:rPr lang="en-US" sz="2400" b="1">
                <a:latin typeface="楷体" panose="02010609060101010101" charset="-122"/>
                <a:ea typeface="楷体" panose="02010609060101010101" charset="-122"/>
                <a:cs typeface="楷体" panose="02010609060101010101" charset="-122"/>
              </a:rPr>
              <a:t>12</a:t>
            </a:r>
            <a:r>
              <a:rPr lang="zh-CN" sz="2400" b="1">
                <a:latin typeface="楷体" panose="02010609060101010101" charset="-122"/>
                <a:ea typeface="楷体" panose="02010609060101010101" charset="-122"/>
                <a:cs typeface="楷体" panose="02010609060101010101" charset="-122"/>
              </a:rPr>
              <a:t>月，周恩来在全国人大三届一次会议上宣布了实现四个现代化的任务，即“要在不太长的历史时期内，把我国建设成为一个具有现代农业，现代工业，现代国防和现代科学技术的社会主义强国”。</a:t>
            </a:r>
            <a:r>
              <a:rPr lang="en-US" altLang="zh-CN" sz="2400" b="1">
                <a:latin typeface="楷体" panose="02010609060101010101" charset="-122"/>
                <a:ea typeface="楷体" panose="02010609060101010101" charset="-122"/>
                <a:cs typeface="楷体" panose="02010609060101010101" charset="-122"/>
              </a:rPr>
              <a:t>                   </a:t>
            </a:r>
            <a:r>
              <a:rPr lang="zh-CN" sz="2400" b="1">
                <a:latin typeface="楷体" panose="02010609060101010101" charset="-122"/>
                <a:ea typeface="楷体" panose="02010609060101010101" charset="-122"/>
                <a:cs typeface="楷体" panose="02010609060101010101" charset="-122"/>
              </a:rPr>
              <a:t>——《周恩来选集》
材料四</a:t>
            </a:r>
            <a:r>
              <a:rPr lang="en-US" altLang="zh-CN" sz="2400" b="1">
                <a:latin typeface="楷体" panose="02010609060101010101" charset="-122"/>
                <a:ea typeface="楷体" panose="02010609060101010101" charset="-122"/>
                <a:cs typeface="楷体" panose="02010609060101010101" charset="-122"/>
              </a:rPr>
              <a:t> </a:t>
            </a:r>
            <a:r>
              <a:rPr lang="en-US" sz="2400" b="1">
                <a:latin typeface="楷体" panose="02010609060101010101" charset="-122"/>
                <a:ea typeface="楷体" panose="02010609060101010101" charset="-122"/>
                <a:cs typeface="楷体" panose="02010609060101010101" charset="-122"/>
              </a:rPr>
              <a:t>1979</a:t>
            </a:r>
            <a:r>
              <a:rPr lang="zh-CN" sz="2400" b="1">
                <a:latin typeface="楷体" panose="02010609060101010101" charset="-122"/>
                <a:ea typeface="楷体" panose="02010609060101010101" charset="-122"/>
                <a:cs typeface="楷体" panose="02010609060101010101" charset="-122"/>
              </a:rPr>
              <a:t>年</a:t>
            </a:r>
            <a:r>
              <a:rPr lang="en-US" sz="2400" b="1">
                <a:latin typeface="楷体" panose="02010609060101010101" charset="-122"/>
                <a:ea typeface="楷体" panose="02010609060101010101" charset="-122"/>
                <a:cs typeface="楷体" panose="02010609060101010101" charset="-122"/>
              </a:rPr>
              <a:t>9</a:t>
            </a:r>
            <a:r>
              <a:rPr lang="zh-CN" sz="2400" b="1">
                <a:latin typeface="楷体" panose="02010609060101010101" charset="-122"/>
                <a:ea typeface="楷体" panose="02010609060101010101" charset="-122"/>
                <a:cs typeface="楷体" panose="02010609060101010101" charset="-122"/>
              </a:rPr>
              <a:t>月，叶剑英在讲话中指出：“我们要在改革和完善社会主义经济制度的同时，改革和完善社会主义政治制度，发展高度的社会主义民主和完备的社会主义法制。我们要在建设高度物质文明的同时……建设高度的社会主义精神文明。这些都是我们社会主义现代化的重要目标，也是实现四个现代化的必要条件。”——《三中全会以来重要文献选编》</a:t>
            </a:r>
            <a:r>
              <a:rPr lang="zh-CN" b="1">
                <a:latin typeface="Times New Roman" panose="02020603050405020304" charset="0"/>
                <a:ea typeface="宋体" panose="02010600030101010101" pitchFamily="2" charset="-122"/>
              </a:rPr>
              <a:t>
</a:t>
            </a: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1</a:t>
            </a:r>
            <a:r>
              <a:rPr lang="zh-CN" sz="2400" b="1">
                <a:latin typeface="楷体" panose="02010609060101010101" charset="-122"/>
                <a:ea typeface="楷体" panose="02010609060101010101" charset="-122"/>
                <a:cs typeface="楷体" panose="02010609060101010101" charset="-122"/>
              </a:rPr>
              <a:t>）结合时代背景，简析材料一、二、三中“现代化”内容变化的原因。（</a:t>
            </a:r>
            <a:r>
              <a:rPr lang="en-US" sz="2400" b="1">
                <a:latin typeface="楷体" panose="02010609060101010101" charset="-122"/>
                <a:ea typeface="楷体" panose="02010609060101010101" charset="-122"/>
                <a:cs typeface="楷体" panose="02010609060101010101" charset="-122"/>
              </a:rPr>
              <a:t>8</a:t>
            </a:r>
            <a:r>
              <a:rPr lang="zh-CN" sz="2400" b="1">
                <a:latin typeface="楷体" panose="02010609060101010101" charset="-122"/>
                <a:ea typeface="楷体" panose="02010609060101010101" charset="-122"/>
                <a:cs typeface="楷体" panose="02010609060101010101" charset="-122"/>
              </a:rPr>
              <a:t>分）
（</a:t>
            </a:r>
            <a:r>
              <a:rPr lang="en-US" sz="2400" b="1">
                <a:latin typeface="楷体" panose="02010609060101010101" charset="-122"/>
                <a:ea typeface="楷体" panose="02010609060101010101" charset="-122"/>
                <a:cs typeface="楷体" panose="02010609060101010101" charset="-122"/>
              </a:rPr>
              <a:t>2</a:t>
            </a:r>
            <a:r>
              <a:rPr lang="zh-CN" sz="2400" b="1">
                <a:latin typeface="楷体" panose="02010609060101010101" charset="-122"/>
                <a:ea typeface="楷体" panose="02010609060101010101" charset="-122"/>
                <a:cs typeface="楷体" panose="02010609060101010101" charset="-122"/>
              </a:rPr>
              <a:t>）指出材料四中“现代化”目标的新内涵，并简述其意义。（</a:t>
            </a:r>
            <a:r>
              <a:rPr lang="en-US" sz="2400" b="1">
                <a:latin typeface="楷体" panose="02010609060101010101" charset="-122"/>
                <a:ea typeface="楷体" panose="02010609060101010101" charset="-122"/>
                <a:cs typeface="楷体" panose="02010609060101010101" charset="-122"/>
              </a:rPr>
              <a:t>6</a:t>
            </a:r>
            <a:r>
              <a:rPr lang="zh-CN" sz="2400" b="1">
                <a:latin typeface="楷体" panose="02010609060101010101" charset="-122"/>
                <a:ea typeface="楷体" panose="02010609060101010101" charset="-122"/>
                <a:cs typeface="楷体" panose="02010609060101010101" charset="-122"/>
              </a:rPr>
              <a:t>分）</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240030" y="3660775"/>
            <a:ext cx="11637010" cy="3080385"/>
          </a:xfrm>
          <a:prstGeom prst="rect">
            <a:avLst/>
          </a:prstGeom>
          <a:solidFill>
            <a:schemeClr val="bg2"/>
          </a:solidFill>
        </p:spPr>
        <p:txBody>
          <a:bodyPr wrap="square" rtlCol="0" anchor="t">
            <a:spAutoFit/>
          </a:bodyPr>
          <a:p>
            <a:pPr indent="0">
              <a:lnSpc>
                <a:spcPct val="90000"/>
              </a:lnSpc>
            </a:pPr>
            <a:r>
              <a:rPr lang="zh-CN" sz="2400" b="1">
                <a:solidFill>
                  <a:srgbClr val="FF0000"/>
                </a:solidFill>
                <a:latin typeface="楷体" panose="02010609060101010101" charset="-122"/>
                <a:ea typeface="楷体" panose="02010609060101010101" charset="-122"/>
                <a:cs typeface="楷体" panose="02010609060101010101" charset="-122"/>
                <a:sym typeface="+mn-ea"/>
              </a:rPr>
              <a:t>【答案】</a:t>
            </a:r>
            <a:r>
              <a:rPr lang="zh-CN" sz="2400" b="1">
                <a:latin typeface="楷体" panose="02010609060101010101" charset="-122"/>
                <a:ea typeface="楷体" panose="02010609060101010101" charset="-122"/>
                <a:cs typeface="楷体" panose="02010609060101010101" charset="-122"/>
                <a:sym typeface="+mn-ea"/>
              </a:rPr>
              <a:t>
（</a:t>
            </a:r>
            <a:r>
              <a:rPr lang="en-US" sz="2400" b="1">
                <a:latin typeface="楷体" panose="02010609060101010101" charset="-122"/>
                <a:ea typeface="楷体" panose="02010609060101010101" charset="-122"/>
                <a:cs typeface="楷体" panose="02010609060101010101" charset="-122"/>
                <a:sym typeface="+mn-ea"/>
              </a:rPr>
              <a:t>1</a:t>
            </a:r>
            <a:r>
              <a:rPr lang="zh-CN" sz="2400" b="1">
                <a:latin typeface="楷体" panose="02010609060101010101" charset="-122"/>
                <a:ea typeface="楷体" panose="02010609060101010101" charset="-122"/>
                <a:cs typeface="楷体" panose="02010609060101010101" charset="-122"/>
                <a:sym typeface="+mn-ea"/>
              </a:rPr>
              <a:t>）全面抗战时期，适应民族解放战争的需要，注重军事现代化。</a:t>
            </a:r>
            <a:r>
              <a:rPr lang="en-US" sz="2400" b="1">
                <a:latin typeface="楷体" panose="02010609060101010101" charset="-122"/>
                <a:ea typeface="楷体" panose="02010609060101010101" charset="-122"/>
                <a:cs typeface="楷体" panose="02010609060101010101" charset="-122"/>
                <a:sym typeface="+mn-ea"/>
              </a:rPr>
              <a:t>
     50</a:t>
            </a:r>
            <a:r>
              <a:rPr lang="zh-CN" sz="2400" b="1">
                <a:latin typeface="楷体" panose="02010609060101010101" charset="-122"/>
                <a:ea typeface="楷体" panose="02010609060101010101" charset="-122"/>
                <a:cs typeface="楷体" panose="02010609060101010101" charset="-122"/>
                <a:sym typeface="+mn-ea"/>
              </a:rPr>
              <a:t>年代，为改变生产力落后的状况，实行以工业化为重点的国家发展战略。</a:t>
            </a:r>
            <a:r>
              <a:rPr lang="en-US" sz="2400" b="1">
                <a:latin typeface="楷体" panose="02010609060101010101" charset="-122"/>
                <a:ea typeface="楷体" panose="02010609060101010101" charset="-122"/>
                <a:cs typeface="楷体" panose="02010609060101010101" charset="-122"/>
                <a:sym typeface="+mn-ea"/>
              </a:rPr>
              <a:t>
     60</a:t>
            </a:r>
            <a:r>
              <a:rPr lang="zh-CN" sz="2400" b="1">
                <a:latin typeface="楷体" panose="02010609060101010101" charset="-122"/>
                <a:ea typeface="楷体" panose="02010609060101010101" charset="-122"/>
                <a:cs typeface="楷体" panose="02010609060101010101" charset="-122"/>
                <a:sym typeface="+mn-ea"/>
              </a:rPr>
              <a:t>年代前期，国民经济调整，以农业为基础，以工业为主导。
</a:t>
            </a:r>
            <a:r>
              <a:rPr lang="en-US" altLang="zh-CN" sz="2400" b="1">
                <a:latin typeface="楷体" panose="02010609060101010101" charset="-122"/>
                <a:ea typeface="楷体" panose="02010609060101010101" charset="-122"/>
                <a:cs typeface="楷体" panose="02010609060101010101" charset="-122"/>
                <a:sym typeface="+mn-ea"/>
              </a:rPr>
              <a:t>     50</a:t>
            </a:r>
            <a:r>
              <a:rPr lang="zh-CN" altLang="en-US" sz="2400" b="1">
                <a:latin typeface="楷体" panose="02010609060101010101" charset="-122"/>
                <a:ea typeface="楷体" panose="02010609060101010101" charset="-122"/>
                <a:cs typeface="楷体" panose="02010609060101010101" charset="-122"/>
                <a:sym typeface="+mn-ea"/>
              </a:rPr>
              <a:t>、</a:t>
            </a:r>
            <a:r>
              <a:rPr lang="en-US" altLang="zh-CN" sz="2400" b="1">
                <a:latin typeface="楷体" panose="02010609060101010101" charset="-122"/>
                <a:ea typeface="楷体" panose="02010609060101010101" charset="-122"/>
                <a:cs typeface="楷体" panose="02010609060101010101" charset="-122"/>
                <a:sym typeface="+mn-ea"/>
              </a:rPr>
              <a:t>60</a:t>
            </a:r>
            <a:r>
              <a:rPr lang="zh-CN" sz="2400" b="1">
                <a:latin typeface="楷体" panose="02010609060101010101" charset="-122"/>
                <a:ea typeface="楷体" panose="02010609060101010101" charset="-122"/>
                <a:cs typeface="楷体" panose="02010609060101010101" charset="-122"/>
                <a:sym typeface="+mn-ea"/>
              </a:rPr>
              <a:t>年代，适应国家安全需要，重视国防建设；世界科学技术突飞猛进，认识到科技对于社会主义建设的重要性。
（</a:t>
            </a:r>
            <a:r>
              <a:rPr lang="en-US" sz="2400" b="1">
                <a:latin typeface="楷体" panose="02010609060101010101" charset="-122"/>
                <a:ea typeface="楷体" panose="02010609060101010101" charset="-122"/>
                <a:cs typeface="楷体" panose="02010609060101010101" charset="-122"/>
                <a:sym typeface="+mn-ea"/>
              </a:rPr>
              <a:t>2</a:t>
            </a:r>
            <a:r>
              <a:rPr lang="zh-CN" sz="2400" b="1">
                <a:latin typeface="楷体" panose="02010609060101010101" charset="-122"/>
                <a:ea typeface="楷体" panose="02010609060101010101" charset="-122"/>
                <a:cs typeface="楷体" panose="02010609060101010101" charset="-122"/>
                <a:sym typeface="+mn-ea"/>
              </a:rPr>
              <a:t>）新内涵：高度民主，高度文明。
意义：适应改革开放的时代要求；为中国特色社会主义建设注入了新的内容；是新时期中国共产党对社会主义现代化的新探索。</a:t>
            </a:r>
            <a:endParaRPr lang="zh-CN" altLang="en-US" sz="2400" b="1">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îśľîḍe"/>
        <p:cNvGrpSpPr/>
        <p:nvPr/>
      </p:nvGrpSpPr>
      <p:grpSpPr>
        <a:xfrm>
          <a:off x="0" y="0"/>
          <a:ext cx="0" cy="0"/>
          <a:chOff x="0" y="0"/>
          <a:chExt cx="0" cy="0"/>
        </a:xfrm>
      </p:grpSpPr>
      <p:sp>
        <p:nvSpPr>
          <p:cNvPr id="8" name="文本框 7"/>
          <p:cNvSpPr txBox="1"/>
          <p:nvPr/>
        </p:nvSpPr>
        <p:spPr>
          <a:xfrm>
            <a:off x="1136015" y="2960370"/>
            <a:ext cx="9823450" cy="2584450"/>
          </a:xfrm>
          <a:prstGeom prst="rect">
            <a:avLst/>
          </a:prstGeom>
          <a:solidFill>
            <a:schemeClr val="bg1"/>
          </a:solidFill>
        </p:spPr>
        <p:txBody>
          <a:bodyPr wrap="square" rtlCol="0">
            <a:spAutoFit/>
          </a:bodyPr>
          <a:p>
            <a:pPr algn="l">
              <a:lnSpc>
                <a:spcPct val="150000"/>
              </a:lnSpc>
            </a:pPr>
            <a:r>
              <a:rPr lang="en-US" altLang="zh-CN" sz="3600" b="1">
                <a:latin typeface="楷体" panose="02010609060101010101" charset="-122"/>
                <a:ea typeface="楷体" panose="02010609060101010101" charset="-122"/>
                <a:sym typeface="+mn-ea"/>
              </a:rPr>
              <a:t>      </a:t>
            </a:r>
            <a:r>
              <a:rPr lang="zh-CN" sz="3600" b="1">
                <a:latin typeface="楷体" panose="02010609060101010101" charset="-122"/>
                <a:ea typeface="楷体" panose="02010609060101010101" charset="-122"/>
                <a:sym typeface="+mn-ea"/>
              </a:rPr>
              <a:t>三、现代中国的文化</a:t>
            </a:r>
            <a:endParaRPr lang="zh-CN" sz="3600" b="1">
              <a:latin typeface="楷体" panose="02010609060101010101" charset="-122"/>
              <a:ea typeface="楷体" panose="02010609060101010101" charset="-122"/>
              <a:sym typeface="+mn-ea"/>
            </a:endParaRPr>
          </a:p>
          <a:p>
            <a:pPr algn="l">
              <a:lnSpc>
                <a:spcPct val="150000"/>
              </a:lnSpc>
            </a:pPr>
            <a:r>
              <a:rPr lang="zh-CN" sz="3600" b="1">
                <a:latin typeface="楷体" panose="02010609060101010101" charset="-122"/>
                <a:ea typeface="楷体" panose="02010609060101010101" charset="-122"/>
                <a:sym typeface="+mn-ea"/>
              </a:rPr>
              <a:t> </a:t>
            </a:r>
            <a:r>
              <a:rPr lang="en-US" altLang="zh-CN" sz="3600" b="1">
                <a:latin typeface="楷体" panose="02010609060101010101" charset="-122"/>
                <a:ea typeface="楷体" panose="02010609060101010101" charset="-122"/>
                <a:sym typeface="+mn-ea"/>
              </a:rPr>
              <a:t>          ——</a:t>
            </a:r>
            <a:r>
              <a:rPr lang="zh-CN" altLang="en-US" sz="3600" b="1">
                <a:latin typeface="楷体" panose="02010609060101010101" charset="-122"/>
                <a:ea typeface="楷体" panose="02010609060101010101" charset="-122"/>
                <a:sym typeface="+mn-ea"/>
              </a:rPr>
              <a:t>中国特色社会主义理论的发展</a:t>
            </a:r>
            <a:endParaRPr lang="zh-CN" altLang="en-US" sz="3600" kern="0" dirty="0">
              <a:solidFill>
                <a:schemeClr val="accent2">
                  <a:lumMod val="50000"/>
                </a:schemeClr>
              </a:solidFill>
              <a:effectLst>
                <a:reflection blurRad="6350" stA="50000" endA="300" endPos="50000" dist="29997" dir="5400000" sy="-100000" algn="bl" rotWithShape="0"/>
              </a:effectLst>
              <a:latin typeface="Arial" panose="020B0604020202020204"/>
              <a:ea typeface="微软雅黑" panose="020B0503020204020204" charset="-122"/>
              <a:cs typeface="+mn-ea"/>
              <a:sym typeface="+mn-lt"/>
            </a:endParaRPr>
          </a:p>
          <a:p>
            <a:pPr algn="l">
              <a:lnSpc>
                <a:spcPct val="150000"/>
              </a:lnSpc>
            </a:pPr>
            <a:endParaRPr lang="zh-CN" altLang="en-US" sz="3600" b="1">
              <a:latin typeface="楷体" panose="02010609060101010101" charset="-122"/>
              <a:ea typeface="楷体" panose="02010609060101010101" charset="-122"/>
              <a:cs typeface="+mj-cs"/>
              <a:sym typeface="宋体" panose="02010600030101010101" pitchFamily="2" charset="-122"/>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0" y="0"/>
            <a:ext cx="9878695"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三、现代中国的文化</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中国特色社会主义理论的发展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4" name="文本框 3"/>
          <p:cNvSpPr txBox="1"/>
          <p:nvPr/>
        </p:nvSpPr>
        <p:spPr>
          <a:xfrm>
            <a:off x="144780" y="621030"/>
            <a:ext cx="6096000" cy="460375"/>
          </a:xfrm>
          <a:prstGeom prst="rect">
            <a:avLst/>
          </a:prstGeom>
          <a:noFill/>
        </p:spPr>
        <p:txBody>
          <a:bodyPr wrap="square" rtlCol="0" anchor="t">
            <a:spAutoFit/>
          </a:bodyPr>
          <a:p>
            <a:pPr fontAlgn="auto"/>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（一）中国特色社会主义理论体系</a:t>
            </a:r>
            <a:endParaRPr lang="zh-CN" altLang="en-US"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endParaRPr>
          </a:p>
        </p:txBody>
      </p:sp>
      <p:sp>
        <p:nvSpPr>
          <p:cNvPr id="5" name="文本框 4"/>
          <p:cNvSpPr txBox="1"/>
          <p:nvPr/>
        </p:nvSpPr>
        <p:spPr>
          <a:xfrm>
            <a:off x="144780" y="1081405"/>
            <a:ext cx="6096000" cy="460375"/>
          </a:xfrm>
          <a:prstGeom prst="rect">
            <a:avLst/>
          </a:prstGeom>
          <a:noFill/>
        </p:spPr>
        <p:txBody>
          <a:bodyPr wrap="square" rtlCol="0" anchor="t">
            <a:spAutoFit/>
          </a:bodyPr>
          <a:p>
            <a:pPr fontAlgn="auto"/>
            <a:r>
              <a:rPr lang="en-US" sz="2400" b="1" smtClean="0">
                <a:solidFill>
                  <a:schemeClr val="accent2"/>
                </a:solidFill>
                <a:effectLst/>
                <a:latin typeface="楷体" panose="02010609060101010101" charset="-122"/>
                <a:ea typeface="楷体" panose="02010609060101010101" charset="-122"/>
                <a:cs typeface="楷体" panose="02010609060101010101" charset="-122"/>
                <a:sym typeface="+mn-ea"/>
              </a:rPr>
              <a:t>1</a:t>
            </a:r>
            <a:r>
              <a:rPr lang="zh-CN" altLang="en-US" sz="2400" b="1" smtClean="0">
                <a:solidFill>
                  <a:schemeClr val="accent2"/>
                </a:solidFill>
                <a:effectLst/>
                <a:latin typeface="楷体" panose="02010609060101010101" charset="-122"/>
                <a:ea typeface="楷体" panose="02010609060101010101" charset="-122"/>
                <a:cs typeface="楷体" panose="02010609060101010101" charset="-122"/>
                <a:sym typeface="+mn-ea"/>
              </a:rPr>
              <a:t>、邓小平理论</a:t>
            </a:r>
            <a:endParaRPr lang="zh-CN" altLang="en-US" sz="2400" b="1" smtClean="0">
              <a:solidFill>
                <a:schemeClr val="accent2"/>
              </a:solidFill>
              <a:effectLst/>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custDataLst>
              <p:tags r:id="rId2"/>
            </p:custDataLst>
          </p:nvPr>
        </p:nvSpPr>
        <p:spPr>
          <a:xfrm>
            <a:off x="384175" y="1518920"/>
            <a:ext cx="1920240" cy="4356735"/>
          </a:xfrm>
          <a:prstGeom prst="rect">
            <a:avLst/>
          </a:prstGeom>
          <a:noFill/>
        </p:spPr>
        <p:txBody>
          <a:bodyPr wrap="square" rtlCol="0">
            <a:noAutofit/>
          </a:bodyPr>
          <a:p>
            <a:pPr algn="l" fontAlgn="auto">
              <a:lnSpc>
                <a:spcPts val="3800"/>
              </a:lnSpc>
              <a:buFont typeface="Wingdings" panose="05000000000000000000"/>
              <a:buChar char="u"/>
            </a:pPr>
            <a:r>
              <a:rPr sz="2400" b="1">
                <a:solidFill>
                  <a:schemeClr val="accent2"/>
                </a:solidFill>
                <a:effectLst/>
                <a:latin typeface="楷体" panose="02010609060101010101" charset="-122"/>
                <a:ea typeface="楷体" panose="02010609060101010101" charset="-122"/>
                <a:cs typeface="宋体" panose="02010600030101010101" pitchFamily="2" charset="-122"/>
              </a:rPr>
              <a:t>最早提出：</a:t>
            </a:r>
            <a:endParaRPr lang="zh-CN" altLang="en-US" sz="2400" b="1">
              <a:solidFill>
                <a:schemeClr val="accent2"/>
              </a:solidFill>
              <a:latin typeface="楷体" panose="02010609060101010101" charset="-122"/>
              <a:ea typeface="楷体" panose="02010609060101010101" charset="-122"/>
              <a:cs typeface="仿宋" panose="02010609060101010101" charset="-122"/>
            </a:endParaRPr>
          </a:p>
          <a:p>
            <a:pPr algn="l" fontAlgn="auto">
              <a:lnSpc>
                <a:spcPts val="3800"/>
              </a:lnSpc>
              <a:buClrTx/>
              <a:buSzTx/>
              <a:buFont typeface="Wingdings" panose="05000000000000000000"/>
              <a:buChar char="u"/>
            </a:pPr>
            <a:r>
              <a:rPr sz="2400" b="1">
                <a:solidFill>
                  <a:schemeClr val="accent2"/>
                </a:solidFill>
                <a:effectLst/>
                <a:latin typeface="楷体" panose="02010609060101010101" charset="-122"/>
                <a:ea typeface="楷体" panose="02010609060101010101" charset="-122"/>
                <a:cs typeface="宋体" panose="02010600030101010101" pitchFamily="2" charset="-122"/>
              </a:rPr>
              <a:t>初步形成：</a:t>
            </a:r>
            <a:endParaRPr lang="zh-CN" altLang="en-US" sz="2400" b="1">
              <a:solidFill>
                <a:schemeClr val="accent2"/>
              </a:solidFill>
              <a:latin typeface="楷体" panose="02010609060101010101" charset="-122"/>
              <a:ea typeface="楷体" panose="02010609060101010101" charset="-122"/>
              <a:cs typeface="仿宋" panose="02010609060101010101" charset="-122"/>
            </a:endParaRPr>
          </a:p>
          <a:p>
            <a:pPr algn="l" fontAlgn="auto">
              <a:lnSpc>
                <a:spcPts val="3800"/>
              </a:lnSpc>
              <a:buClrTx/>
              <a:buSzTx/>
              <a:buFont typeface="Wingdings" panose="05000000000000000000"/>
              <a:buChar char="u"/>
            </a:pPr>
            <a:r>
              <a:rPr sz="2400" b="1">
                <a:solidFill>
                  <a:schemeClr val="accent2"/>
                </a:solidFill>
                <a:effectLst/>
                <a:latin typeface="楷体" panose="02010609060101010101" charset="-122"/>
                <a:ea typeface="楷体" panose="02010609060101010101" charset="-122"/>
                <a:cs typeface="宋体" panose="02010600030101010101" pitchFamily="2" charset="-122"/>
              </a:rPr>
              <a:t>理论深化</a:t>
            </a:r>
            <a:r>
              <a:rPr lang="zh-CN" altLang="en-US" sz="2400" b="1">
                <a:solidFill>
                  <a:schemeClr val="accent2"/>
                </a:solidFill>
                <a:latin typeface="楷体" panose="02010609060101010101" charset="-122"/>
                <a:ea typeface="楷体" panose="02010609060101010101" charset="-122"/>
                <a:cs typeface="仿宋" panose="02010609060101010101" charset="-122"/>
              </a:rPr>
              <a:t>：</a:t>
            </a:r>
            <a:endParaRPr lang="zh-CN" altLang="en-US" sz="2400" b="1">
              <a:solidFill>
                <a:schemeClr val="accent2"/>
              </a:solidFill>
              <a:latin typeface="楷体" panose="02010609060101010101" charset="-122"/>
              <a:ea typeface="楷体" panose="02010609060101010101" charset="-122"/>
              <a:cs typeface="仿宋" panose="02010609060101010101" charset="-122"/>
            </a:endParaRPr>
          </a:p>
          <a:p>
            <a:pPr fontAlgn="auto">
              <a:lnSpc>
                <a:spcPts val="3800"/>
              </a:lnSpc>
              <a:buFont typeface="Wingdings" panose="05000000000000000000"/>
              <a:buChar char="u"/>
            </a:pPr>
            <a:r>
              <a:rPr sz="2400" b="1">
                <a:solidFill>
                  <a:schemeClr val="accent2"/>
                </a:solidFill>
                <a:effectLst/>
                <a:latin typeface="楷体" panose="02010609060101010101" charset="-122"/>
                <a:ea typeface="楷体" panose="02010609060101010101" charset="-122"/>
                <a:cs typeface="宋体" panose="02010600030101010101" pitchFamily="2" charset="-122"/>
                <a:sym typeface="+mn-ea"/>
              </a:rPr>
              <a:t>思想精髓：</a:t>
            </a:r>
            <a:endParaRPr lang="zh-CN" altLang="en-US" sz="2400" b="1">
              <a:solidFill>
                <a:schemeClr val="accent2"/>
              </a:solidFill>
              <a:latin typeface="楷体" panose="02010609060101010101" charset="-122"/>
              <a:ea typeface="楷体" panose="02010609060101010101" charset="-122"/>
              <a:cs typeface="仿宋" panose="02010609060101010101" charset="-122"/>
              <a:sym typeface="+mn-ea"/>
            </a:endParaRPr>
          </a:p>
          <a:p>
            <a:pPr fontAlgn="auto">
              <a:lnSpc>
                <a:spcPts val="3800"/>
              </a:lnSpc>
              <a:buFont typeface="Wingdings" panose="05000000000000000000"/>
              <a:buChar char="u"/>
            </a:pPr>
            <a:r>
              <a:rPr sz="2400" b="1">
                <a:solidFill>
                  <a:schemeClr val="accent2"/>
                </a:solidFill>
                <a:effectLst/>
                <a:latin typeface="楷体" panose="02010609060101010101" charset="-122"/>
                <a:ea typeface="楷体" panose="02010609060101010101" charset="-122"/>
                <a:cs typeface="宋体" panose="02010600030101010101" pitchFamily="2" charset="-122"/>
              </a:rPr>
              <a:t>写入党章：</a:t>
            </a:r>
            <a:endParaRPr sz="2400" b="1">
              <a:solidFill>
                <a:schemeClr val="accent2"/>
              </a:solidFill>
              <a:effectLst/>
              <a:latin typeface="楷体" panose="02010609060101010101" charset="-122"/>
              <a:ea typeface="楷体" panose="02010609060101010101" charset="-122"/>
              <a:cs typeface="宋体" panose="02010600030101010101" pitchFamily="2" charset="-122"/>
            </a:endParaRPr>
          </a:p>
          <a:p>
            <a:pPr fontAlgn="auto">
              <a:lnSpc>
                <a:spcPts val="3800"/>
              </a:lnSpc>
              <a:buFont typeface="Wingdings" panose="05000000000000000000"/>
              <a:buChar char="u"/>
            </a:pPr>
            <a:r>
              <a:rPr sz="2400" b="1">
                <a:solidFill>
                  <a:schemeClr val="accent2"/>
                </a:solidFill>
                <a:effectLst/>
                <a:latin typeface="楷体" panose="02010609060101010101" charset="-122"/>
                <a:ea typeface="楷体" panose="02010609060101010101" charset="-122"/>
                <a:cs typeface="宋体" panose="02010600030101010101" pitchFamily="2" charset="-122"/>
              </a:rPr>
              <a:t>解决问题：</a:t>
            </a:r>
            <a:endParaRPr lang="zh-CN" altLang="en-US" sz="2400" b="1">
              <a:solidFill>
                <a:schemeClr val="accent2"/>
              </a:solidFill>
              <a:latin typeface="楷体" panose="02010609060101010101" charset="-122"/>
              <a:ea typeface="楷体" panose="02010609060101010101" charset="-122"/>
              <a:cs typeface="仿宋" panose="02010609060101010101" charset="-122"/>
            </a:endParaRPr>
          </a:p>
          <a:p>
            <a:pPr algn="l" fontAlgn="auto">
              <a:lnSpc>
                <a:spcPts val="3800"/>
              </a:lnSpc>
              <a:buClrTx/>
              <a:buSzTx/>
              <a:buFont typeface="Wingdings" panose="05000000000000000000"/>
              <a:buChar char="u"/>
            </a:pPr>
            <a:r>
              <a:rPr lang="zh-CN" sz="2400" b="1">
                <a:solidFill>
                  <a:schemeClr val="accent2"/>
                </a:solidFill>
                <a:effectLst/>
                <a:latin typeface="楷体" panose="02010609060101010101" charset="-122"/>
                <a:ea typeface="楷体" panose="02010609060101010101" charset="-122"/>
                <a:cs typeface="宋体" panose="02010600030101010101" pitchFamily="2" charset="-122"/>
              </a:rPr>
              <a:t>主要内容</a:t>
            </a:r>
            <a:r>
              <a:rPr sz="2400" b="1">
                <a:solidFill>
                  <a:schemeClr val="accent2"/>
                </a:solidFill>
                <a:effectLst/>
                <a:latin typeface="楷体" panose="02010609060101010101" charset="-122"/>
                <a:ea typeface="楷体" panose="02010609060101010101" charset="-122"/>
                <a:cs typeface="宋体" panose="02010600030101010101" pitchFamily="2" charset="-122"/>
              </a:rPr>
              <a:t>：</a:t>
            </a:r>
            <a:endParaRPr sz="2400" b="1">
              <a:solidFill>
                <a:schemeClr val="accent2"/>
              </a:solidFill>
              <a:effectLst/>
              <a:latin typeface="楷体" panose="02010609060101010101" charset="-122"/>
              <a:ea typeface="楷体" panose="02010609060101010101" charset="-122"/>
              <a:cs typeface="宋体" panose="02010600030101010101" pitchFamily="2" charset="-122"/>
            </a:endParaRPr>
          </a:p>
          <a:p>
            <a:pPr algn="l" fontAlgn="auto">
              <a:lnSpc>
                <a:spcPts val="3800"/>
              </a:lnSpc>
              <a:buClrTx/>
              <a:buSzTx/>
              <a:buFont typeface="Wingdings" panose="05000000000000000000"/>
              <a:buChar char="u"/>
            </a:pPr>
            <a:endParaRPr lang="zh-CN" altLang="en-US" sz="2400" b="1">
              <a:solidFill>
                <a:schemeClr val="accent2"/>
              </a:solidFill>
              <a:effectLst/>
              <a:latin typeface="楷体" panose="02010609060101010101" charset="-122"/>
              <a:ea typeface="楷体" panose="02010609060101010101" charset="-122"/>
              <a:cs typeface="宋体" panose="02010600030101010101" pitchFamily="2" charset="-122"/>
            </a:endParaRPr>
          </a:p>
          <a:p>
            <a:pPr algn="l" fontAlgn="auto">
              <a:lnSpc>
                <a:spcPts val="3800"/>
              </a:lnSpc>
              <a:buClrTx/>
              <a:buSzTx/>
              <a:buFont typeface="Wingdings" panose="05000000000000000000"/>
              <a:buChar char="u"/>
            </a:pPr>
            <a:r>
              <a:rPr lang="zh-CN" altLang="en-US" sz="2400" b="1">
                <a:solidFill>
                  <a:schemeClr val="accent2"/>
                </a:solidFill>
                <a:effectLst/>
                <a:latin typeface="楷体" panose="02010609060101010101" charset="-122"/>
                <a:ea typeface="楷体" panose="02010609060101010101" charset="-122"/>
                <a:cs typeface="宋体" panose="02010600030101010101" pitchFamily="2" charset="-122"/>
              </a:rPr>
              <a:t>意</a:t>
            </a:r>
            <a:r>
              <a:rPr lang="en-US" altLang="zh-CN" sz="2400" b="1">
                <a:solidFill>
                  <a:schemeClr val="accent2"/>
                </a:solidFill>
                <a:effectLst/>
                <a:latin typeface="楷体" panose="02010609060101010101" charset="-122"/>
                <a:ea typeface="楷体" panose="02010609060101010101" charset="-122"/>
                <a:cs typeface="宋体" panose="02010600030101010101" pitchFamily="2" charset="-122"/>
              </a:rPr>
              <a:t>   </a:t>
            </a:r>
            <a:r>
              <a:rPr lang="zh-CN" altLang="en-US" sz="2400" b="1">
                <a:solidFill>
                  <a:schemeClr val="accent2"/>
                </a:solidFill>
                <a:effectLst/>
                <a:latin typeface="楷体" panose="02010609060101010101" charset="-122"/>
                <a:ea typeface="楷体" panose="02010609060101010101" charset="-122"/>
                <a:cs typeface="宋体" panose="02010600030101010101" pitchFamily="2" charset="-122"/>
              </a:rPr>
              <a:t>义：</a:t>
            </a:r>
            <a:endParaRPr lang="zh-CN" altLang="en-US" sz="2400" b="1">
              <a:solidFill>
                <a:schemeClr val="accent2"/>
              </a:solidFill>
              <a:effectLst/>
              <a:latin typeface="楷体" panose="02010609060101010101" charset="-122"/>
              <a:ea typeface="楷体" panose="02010609060101010101" charset="-122"/>
              <a:cs typeface="宋体" panose="02010600030101010101" pitchFamily="2" charset="-122"/>
            </a:endParaRPr>
          </a:p>
        </p:txBody>
      </p:sp>
      <p:grpSp>
        <p:nvGrpSpPr>
          <p:cNvPr id="7" name="组合 6"/>
          <p:cNvGrpSpPr/>
          <p:nvPr>
            <p:custDataLst>
              <p:tags r:id="rId3"/>
            </p:custDataLst>
          </p:nvPr>
        </p:nvGrpSpPr>
        <p:grpSpPr>
          <a:xfrm>
            <a:off x="9148060" y="499475"/>
            <a:ext cx="2726654" cy="4178071"/>
            <a:chOff x="14658" y="2616"/>
            <a:chExt cx="3864" cy="6733"/>
          </a:xfrm>
        </p:grpSpPr>
        <p:pic>
          <p:nvPicPr>
            <p:cNvPr id="8" name="图片 7"/>
            <p:cNvPicPr>
              <a:picLocks noChangeAspect="1"/>
            </p:cNvPicPr>
            <p:nvPr>
              <p:custDataLst>
                <p:tags r:id="rId4"/>
              </p:custDataLst>
            </p:nvPr>
          </p:nvPicPr>
          <p:blipFill>
            <a:blip r:embed="rId5"/>
            <a:stretch>
              <a:fillRect/>
            </a:stretch>
          </p:blipFill>
          <p:spPr>
            <a:xfrm>
              <a:off x="14658" y="5191"/>
              <a:ext cx="3864" cy="4158"/>
            </a:xfrm>
            <a:prstGeom prst="rect">
              <a:avLst/>
            </a:prstGeom>
          </p:spPr>
        </p:pic>
        <p:pic>
          <p:nvPicPr>
            <p:cNvPr id="15366" name="Picture 11" descr="实事求是"/>
            <p:cNvPicPr>
              <a:picLocks noChangeAspect="1" noChangeArrowheads="1"/>
            </p:cNvPicPr>
            <p:nvPr>
              <p:custDataLst>
                <p:tags r:id="rId6"/>
              </p:custDataLst>
            </p:nvPr>
          </p:nvPicPr>
          <p:blipFill>
            <a:blip r:embed="rId7"/>
            <a:stretch>
              <a:fillRect/>
            </a:stretch>
          </p:blipFill>
          <p:spPr bwMode="auto">
            <a:xfrm>
              <a:off x="14658" y="2616"/>
              <a:ext cx="3864" cy="2610"/>
            </a:xfrm>
            <a:prstGeom prst="rect">
              <a:avLst/>
            </a:prstGeom>
            <a:noFill/>
            <a:ln w="9525">
              <a:noFill/>
              <a:miter lim="800000"/>
              <a:headEnd/>
              <a:tailEnd/>
            </a:ln>
          </p:spPr>
        </p:pic>
      </p:grpSp>
      <p:sp>
        <p:nvSpPr>
          <p:cNvPr id="13" name="文本框 12"/>
          <p:cNvSpPr txBox="1"/>
          <p:nvPr>
            <p:custDataLst>
              <p:tags r:id="rId8"/>
            </p:custDataLst>
          </p:nvPr>
        </p:nvSpPr>
        <p:spPr>
          <a:xfrm>
            <a:off x="2304415" y="1518920"/>
            <a:ext cx="4471035" cy="578485"/>
          </a:xfrm>
          <a:prstGeom prst="rect">
            <a:avLst/>
          </a:prstGeom>
          <a:noFill/>
        </p:spPr>
        <p:txBody>
          <a:bodyPr wrap="square" rtlCol="0">
            <a:spAutoFit/>
          </a:bodyPr>
          <a:p>
            <a:pPr algn="l" fontAlgn="auto">
              <a:lnSpc>
                <a:spcPts val="3800"/>
              </a:lnSpc>
              <a:buFont typeface="Wingdings" panose="05000000000000000000"/>
            </a:pPr>
            <a:r>
              <a:rPr sz="2400" b="1">
                <a:solidFill>
                  <a:schemeClr val="accent2"/>
                </a:solidFill>
                <a:effectLst/>
                <a:latin typeface="楷体" panose="02010609060101010101" charset="-122"/>
                <a:ea typeface="楷体" panose="02010609060101010101" charset="-122"/>
                <a:cs typeface="楷体" panose="02010609060101010101" charset="-122"/>
              </a:rPr>
              <a:t>1982年</a:t>
            </a:r>
            <a:r>
              <a:rPr lang="zh-CN" altLang="en-US" sz="2400" b="1">
                <a:solidFill>
                  <a:schemeClr val="accent2"/>
                </a:solidFill>
                <a:latin typeface="楷体" panose="02010609060101010101" charset="-122"/>
                <a:ea typeface="楷体" panose="02010609060101010101" charset="-122"/>
                <a:cs typeface="楷体" panose="02010609060101010101" charset="-122"/>
              </a:rPr>
              <a:t>的党的十二大提出；</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p:txBody>
      </p:sp>
      <p:sp>
        <p:nvSpPr>
          <p:cNvPr id="22" name="文本框 21"/>
          <p:cNvSpPr txBox="1"/>
          <p:nvPr>
            <p:custDataLst>
              <p:tags r:id="rId9"/>
            </p:custDataLst>
          </p:nvPr>
        </p:nvSpPr>
        <p:spPr>
          <a:xfrm>
            <a:off x="2339340" y="2027555"/>
            <a:ext cx="3458845" cy="578485"/>
          </a:xfrm>
          <a:prstGeom prst="rect">
            <a:avLst/>
          </a:prstGeom>
          <a:noFill/>
        </p:spPr>
        <p:txBody>
          <a:bodyPr wrap="square" rtlCol="0">
            <a:spAutoFit/>
          </a:bodyPr>
          <a:p>
            <a:pPr algn="l" fontAlgn="auto">
              <a:lnSpc>
                <a:spcPts val="3800"/>
              </a:lnSpc>
              <a:buFont typeface="Wingdings" panose="05000000000000000000"/>
            </a:pPr>
            <a:r>
              <a:rPr sz="2400" b="1">
                <a:solidFill>
                  <a:schemeClr val="accent2"/>
                </a:solidFill>
                <a:effectLst/>
                <a:latin typeface="楷体" panose="02010609060101010101" charset="-122"/>
                <a:ea typeface="楷体" panose="02010609060101010101" charset="-122"/>
                <a:cs typeface="楷体" panose="02010609060101010101" charset="-122"/>
              </a:rPr>
              <a:t>1987年</a:t>
            </a:r>
            <a:r>
              <a:rPr lang="zh-CN" altLang="en-US" sz="2400" b="1">
                <a:solidFill>
                  <a:schemeClr val="accent2"/>
                </a:solidFill>
                <a:latin typeface="楷体" panose="02010609060101010101" charset="-122"/>
                <a:ea typeface="楷体" panose="02010609060101010101" charset="-122"/>
                <a:cs typeface="楷体" panose="02010609060101010101" charset="-122"/>
              </a:rPr>
              <a:t>党的十三大；</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p:txBody>
      </p:sp>
      <p:sp>
        <p:nvSpPr>
          <p:cNvPr id="24" name="文本框 23"/>
          <p:cNvSpPr txBox="1"/>
          <p:nvPr>
            <p:custDataLst>
              <p:tags r:id="rId10"/>
            </p:custDataLst>
          </p:nvPr>
        </p:nvSpPr>
        <p:spPr>
          <a:xfrm>
            <a:off x="2304415" y="2534920"/>
            <a:ext cx="3382010" cy="588645"/>
          </a:xfrm>
          <a:prstGeom prst="rect">
            <a:avLst/>
          </a:prstGeom>
          <a:noFill/>
        </p:spPr>
        <p:txBody>
          <a:bodyPr wrap="square" rtlCol="0">
            <a:noAutofit/>
          </a:bodyPr>
          <a:p>
            <a:pPr algn="l" fontAlgn="auto">
              <a:lnSpc>
                <a:spcPts val="3800"/>
              </a:lnSpc>
              <a:buFont typeface="Wingdings" panose="05000000000000000000"/>
            </a:pPr>
            <a:r>
              <a:rPr sz="2400" b="1">
                <a:solidFill>
                  <a:schemeClr val="accent2"/>
                </a:solidFill>
                <a:effectLst/>
                <a:latin typeface="楷体" panose="02010609060101010101" charset="-122"/>
                <a:ea typeface="楷体" panose="02010609060101010101" charset="-122"/>
                <a:cs typeface="楷体" panose="02010609060101010101" charset="-122"/>
              </a:rPr>
              <a:t>1992年</a:t>
            </a:r>
            <a:r>
              <a:rPr lang="zh-CN" altLang="en-US" sz="2400" b="1">
                <a:solidFill>
                  <a:schemeClr val="accent1"/>
                </a:solidFill>
                <a:latin typeface="楷体" panose="02010609060101010101" charset="-122"/>
                <a:ea typeface="楷体" panose="02010609060101010101" charset="-122"/>
                <a:cs typeface="楷体" panose="02010609060101010101" charset="-122"/>
              </a:rPr>
              <a:t>南方谈话</a:t>
            </a:r>
            <a:r>
              <a:rPr lang="zh-CN" altLang="en-US" sz="2400" b="1">
                <a:solidFill>
                  <a:schemeClr val="accent2"/>
                </a:solidFill>
                <a:latin typeface="楷体" panose="02010609060101010101" charset="-122"/>
                <a:ea typeface="楷体" panose="02010609060101010101" charset="-122"/>
                <a:cs typeface="楷体" panose="02010609060101010101" charset="-122"/>
              </a:rPr>
              <a:t>；</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p:txBody>
      </p:sp>
      <p:sp>
        <p:nvSpPr>
          <p:cNvPr id="25" name="文本框 24"/>
          <p:cNvSpPr txBox="1"/>
          <p:nvPr>
            <p:custDataLst>
              <p:tags r:id="rId11"/>
            </p:custDataLst>
          </p:nvPr>
        </p:nvSpPr>
        <p:spPr>
          <a:xfrm>
            <a:off x="2194560" y="3002915"/>
            <a:ext cx="3831590" cy="578485"/>
          </a:xfrm>
          <a:prstGeom prst="rect">
            <a:avLst/>
          </a:prstGeom>
          <a:noFill/>
        </p:spPr>
        <p:txBody>
          <a:bodyPr wrap="square" rtlCol="0">
            <a:spAutoFit/>
          </a:bodyPr>
          <a:p>
            <a:pPr algn="l" fontAlgn="auto">
              <a:lnSpc>
                <a:spcPts val="3800"/>
              </a:lnSpc>
              <a:buFont typeface="Wingdings" panose="05000000000000000000"/>
            </a:pPr>
            <a:r>
              <a:rPr lang="zh-CN" altLang="en-US" sz="2400" b="1">
                <a:solidFill>
                  <a:srgbClr val="FF0000"/>
                </a:solidFill>
                <a:latin typeface="楷体" panose="02010609060101010101" charset="-122"/>
                <a:ea typeface="楷体" panose="02010609060101010101" charset="-122"/>
                <a:cs typeface="仿宋" panose="02010609060101010101" charset="-122"/>
                <a:sym typeface="+mn-ea"/>
              </a:rPr>
              <a:t>解放思想</a:t>
            </a:r>
            <a:r>
              <a:rPr lang="zh-CN" altLang="en-US" sz="2400" b="1">
                <a:solidFill>
                  <a:schemeClr val="tx1"/>
                </a:solidFill>
                <a:latin typeface="楷体" panose="02010609060101010101" charset="-122"/>
                <a:ea typeface="楷体" panose="02010609060101010101" charset="-122"/>
                <a:cs typeface="仿宋" panose="02010609060101010101" charset="-122"/>
                <a:sym typeface="+mn-ea"/>
              </a:rPr>
              <a:t>、</a:t>
            </a:r>
            <a:r>
              <a:rPr lang="zh-CN" altLang="en-US" sz="2400" b="1">
                <a:solidFill>
                  <a:srgbClr val="FF0000"/>
                </a:solidFill>
                <a:latin typeface="楷体" panose="02010609060101010101" charset="-122"/>
                <a:ea typeface="楷体" panose="02010609060101010101" charset="-122"/>
                <a:cs typeface="仿宋" panose="02010609060101010101" charset="-122"/>
                <a:sym typeface="+mn-ea"/>
              </a:rPr>
              <a:t>实事求是</a:t>
            </a:r>
            <a:r>
              <a:rPr lang="zh-CN" altLang="en-US" sz="2400" b="1">
                <a:solidFill>
                  <a:schemeClr val="tx1"/>
                </a:solidFill>
                <a:latin typeface="楷体" panose="02010609060101010101" charset="-122"/>
                <a:ea typeface="楷体" panose="02010609060101010101" charset="-122"/>
                <a:cs typeface="仿宋" panose="02010609060101010101" charset="-122"/>
                <a:sym typeface="+mn-ea"/>
              </a:rPr>
              <a:t>；</a:t>
            </a:r>
            <a:endParaRPr lang="zh-CN" altLang="en-US" sz="2400" b="1">
              <a:solidFill>
                <a:schemeClr val="tx1"/>
              </a:solidFill>
              <a:latin typeface="楷体" panose="02010609060101010101" charset="-122"/>
              <a:ea typeface="楷体" panose="02010609060101010101" charset="-122"/>
              <a:cs typeface="仿宋" panose="02010609060101010101" charset="-122"/>
            </a:endParaRPr>
          </a:p>
        </p:txBody>
      </p:sp>
      <p:sp>
        <p:nvSpPr>
          <p:cNvPr id="26" name="文本框 25"/>
          <p:cNvSpPr txBox="1"/>
          <p:nvPr>
            <p:custDataLst>
              <p:tags r:id="rId12"/>
            </p:custDataLst>
          </p:nvPr>
        </p:nvSpPr>
        <p:spPr>
          <a:xfrm>
            <a:off x="2265680" y="3491865"/>
            <a:ext cx="2656840" cy="578485"/>
          </a:xfrm>
          <a:prstGeom prst="rect">
            <a:avLst/>
          </a:prstGeom>
          <a:noFill/>
        </p:spPr>
        <p:txBody>
          <a:bodyPr wrap="square" rtlCol="0">
            <a:spAutoFit/>
          </a:bodyPr>
          <a:p>
            <a:pPr algn="l" fontAlgn="auto">
              <a:lnSpc>
                <a:spcPts val="3800"/>
              </a:lnSpc>
              <a:buFont typeface="Wingdings" panose="05000000000000000000"/>
            </a:pPr>
            <a:r>
              <a:rPr sz="2400" b="1">
                <a:solidFill>
                  <a:schemeClr val="accent2"/>
                </a:solidFill>
                <a:effectLst/>
                <a:latin typeface="楷体" panose="02010609060101010101" charset="-122"/>
                <a:ea typeface="楷体" panose="02010609060101010101" charset="-122"/>
                <a:cs typeface="楷体" panose="02010609060101010101" charset="-122"/>
              </a:rPr>
              <a:t>1997年</a:t>
            </a:r>
            <a:r>
              <a:rPr lang="zh-CN" altLang="en-US" sz="2400" b="1">
                <a:solidFill>
                  <a:schemeClr val="accent2"/>
                </a:solidFill>
                <a:latin typeface="楷体" panose="02010609060101010101" charset="-122"/>
                <a:ea typeface="楷体" panose="02010609060101010101" charset="-122"/>
                <a:cs typeface="楷体" panose="02010609060101010101" charset="-122"/>
              </a:rPr>
              <a:t>十五大；</a:t>
            </a:r>
            <a:endParaRPr lang="zh-CN" altLang="en-US" sz="2400" b="1">
              <a:solidFill>
                <a:schemeClr val="accent2"/>
              </a:solidFill>
              <a:latin typeface="楷体" panose="02010609060101010101" charset="-122"/>
              <a:ea typeface="楷体" panose="02010609060101010101" charset="-122"/>
              <a:cs typeface="楷体" panose="02010609060101010101" charset="-122"/>
            </a:endParaRPr>
          </a:p>
        </p:txBody>
      </p:sp>
      <p:sp>
        <p:nvSpPr>
          <p:cNvPr id="27" name="文本框 26"/>
          <p:cNvSpPr txBox="1"/>
          <p:nvPr>
            <p:custDataLst>
              <p:tags r:id="rId13"/>
            </p:custDataLst>
          </p:nvPr>
        </p:nvSpPr>
        <p:spPr>
          <a:xfrm>
            <a:off x="2157095" y="3978275"/>
            <a:ext cx="6400165" cy="578485"/>
          </a:xfrm>
          <a:prstGeom prst="rect">
            <a:avLst/>
          </a:prstGeom>
          <a:noFill/>
        </p:spPr>
        <p:txBody>
          <a:bodyPr wrap="square" rtlCol="0">
            <a:spAutoFit/>
          </a:bodyPr>
          <a:p>
            <a:pPr algn="l" fontAlgn="auto">
              <a:lnSpc>
                <a:spcPts val="3800"/>
              </a:lnSpc>
              <a:buFont typeface="Wingdings" panose="05000000000000000000"/>
            </a:pPr>
            <a:r>
              <a:rPr lang="zh-CN" altLang="en-US" sz="2400" b="1">
                <a:solidFill>
                  <a:schemeClr val="tx1"/>
                </a:solidFill>
                <a:latin typeface="楷体" panose="02010609060101010101" charset="-122"/>
                <a:ea typeface="楷体" panose="02010609060101010101" charset="-122"/>
                <a:cs typeface="仿宋" panose="02010609060101010101" charset="-122"/>
              </a:rPr>
              <a:t>什么是</a:t>
            </a:r>
            <a:r>
              <a:rPr lang="zh-CN" altLang="en-US" sz="2400" b="1">
                <a:solidFill>
                  <a:srgbClr val="FF0000"/>
                </a:solidFill>
                <a:latin typeface="楷体" panose="02010609060101010101" charset="-122"/>
                <a:ea typeface="楷体" panose="02010609060101010101" charset="-122"/>
                <a:cs typeface="仿宋" panose="02010609060101010101" charset="-122"/>
              </a:rPr>
              <a:t>社会主义</a:t>
            </a:r>
            <a:r>
              <a:rPr lang="zh-CN" altLang="en-US" sz="2400" b="1">
                <a:solidFill>
                  <a:schemeClr val="tx1"/>
                </a:solidFill>
                <a:latin typeface="楷体" panose="02010609060101010101" charset="-122"/>
                <a:ea typeface="楷体" panose="02010609060101010101" charset="-122"/>
                <a:cs typeface="仿宋" panose="02010609060101010101" charset="-122"/>
              </a:rPr>
              <a:t>，怎样</a:t>
            </a:r>
            <a:r>
              <a:rPr lang="zh-CN" altLang="en-US" sz="2400" b="1">
                <a:solidFill>
                  <a:srgbClr val="FF0000"/>
                </a:solidFill>
                <a:latin typeface="楷体" panose="02010609060101010101" charset="-122"/>
                <a:ea typeface="楷体" panose="02010609060101010101" charset="-122"/>
                <a:cs typeface="仿宋" panose="02010609060101010101" charset="-122"/>
              </a:rPr>
              <a:t>建设社会主义</a:t>
            </a:r>
            <a:r>
              <a:rPr lang="zh-CN" altLang="en-US" sz="2400" b="1">
                <a:solidFill>
                  <a:schemeClr val="tx1"/>
                </a:solidFill>
                <a:latin typeface="楷体" panose="02010609060101010101" charset="-122"/>
                <a:ea typeface="楷体" panose="02010609060101010101" charset="-122"/>
                <a:cs typeface="仿宋" panose="02010609060101010101" charset="-122"/>
              </a:rPr>
              <a:t>；</a:t>
            </a:r>
            <a:endParaRPr lang="zh-CN" sz="2400" b="1">
              <a:solidFill>
                <a:schemeClr val="tx1"/>
              </a:solidFill>
              <a:latin typeface="楷体" panose="02010609060101010101" charset="-122"/>
              <a:ea typeface="楷体" panose="02010609060101010101" charset="-122"/>
              <a:cs typeface="仿宋" panose="02010609060101010101" charset="-122"/>
            </a:endParaRPr>
          </a:p>
        </p:txBody>
      </p:sp>
      <p:sp>
        <p:nvSpPr>
          <p:cNvPr id="9" name="文本框 8"/>
          <p:cNvSpPr txBox="1"/>
          <p:nvPr/>
        </p:nvSpPr>
        <p:spPr>
          <a:xfrm>
            <a:off x="2194560" y="4486910"/>
            <a:ext cx="7536815" cy="1198880"/>
          </a:xfrm>
          <a:prstGeom prst="rect">
            <a:avLst/>
          </a:prstGeom>
          <a:noFill/>
        </p:spPr>
        <p:txBody>
          <a:bodyPr wrap="square" rtlCol="0" anchor="t">
            <a:spAutoFit/>
          </a:bodyPr>
          <a:p>
            <a:r>
              <a:rPr lang="zh-CN" altLang="en-US" sz="2400" b="1" noProof="0">
                <a:solidFill>
                  <a:schemeClr val="accent2"/>
                </a:solidFill>
                <a:effectLst/>
                <a:latin typeface="楷体" panose="02010609060101010101" charset="-122"/>
                <a:ea typeface="楷体" panose="02010609060101010101" charset="-122"/>
                <a:cs typeface="楷体" panose="02010609060101010101" charset="-122"/>
                <a:sym typeface="+mn-ea"/>
              </a:rPr>
              <a:t>初级阶段理论；基本路线；三步走战略；</a:t>
            </a:r>
            <a:r>
              <a:rPr lang="zh-CN" altLang="en-US" sz="2400" b="1" dirty="0">
                <a:solidFill>
                  <a:schemeClr val="accent2"/>
                </a:solidFill>
                <a:effectLst/>
                <a:latin typeface="楷体" panose="02010609060101010101" charset="-122"/>
                <a:ea typeface="楷体" panose="02010609060101010101" charset="-122"/>
                <a:cs typeface="楷体" panose="02010609060101010101" charset="-122"/>
                <a:sym typeface="+mn-ea"/>
              </a:rPr>
              <a:t>社会主义的本质；三个有利于；</a:t>
            </a:r>
            <a:r>
              <a:rPr lang="zh-CN" altLang="en-US" sz="2400" b="1" noProof="0">
                <a:solidFill>
                  <a:schemeClr val="accent2"/>
                </a:solidFill>
                <a:effectLst/>
                <a:latin typeface="楷体" panose="02010609060101010101" charset="-122"/>
                <a:ea typeface="楷体" panose="02010609060101010101" charset="-122"/>
                <a:cs typeface="楷体" panose="02010609060101010101" charset="-122"/>
                <a:sym typeface="+mn-ea"/>
              </a:rPr>
              <a:t>计划与市场都是发展生产力的手段，不是社会主义与资本主义的本质区别。</a:t>
            </a:r>
            <a:endParaRPr lang="zh-CN" altLang="en-US" sz="2400" b="1" noProof="0">
              <a:solidFill>
                <a:schemeClr val="accent2"/>
              </a:solidFill>
              <a:effectLst/>
              <a:latin typeface="楷体" panose="02010609060101010101" charset="-122"/>
              <a:ea typeface="楷体" panose="02010609060101010101" charset="-122"/>
              <a:cs typeface="楷体" panose="02010609060101010101" charset="-122"/>
              <a:sym typeface="+mn-ea"/>
            </a:endParaRPr>
          </a:p>
        </p:txBody>
      </p:sp>
      <p:sp>
        <p:nvSpPr>
          <p:cNvPr id="19" name="文本框 18"/>
          <p:cNvSpPr txBox="1"/>
          <p:nvPr/>
        </p:nvSpPr>
        <p:spPr>
          <a:xfrm>
            <a:off x="2194560" y="5801995"/>
            <a:ext cx="5941695" cy="460375"/>
          </a:xfrm>
          <a:prstGeom prst="rect">
            <a:avLst/>
          </a:prstGeom>
          <a:noFill/>
          <a:ln w="9525">
            <a:noFill/>
          </a:ln>
        </p:spPr>
        <p:txBody>
          <a:bodyPr wrap="square" anchor="t" anchorCtr="0">
            <a:spAutoFit/>
          </a:bodyPr>
          <a:p>
            <a:pPr algn="just"/>
            <a:r>
              <a:rPr lang="zh-CN" altLang="en-US" sz="2400" b="1">
                <a:latin typeface="楷体" panose="02010609060101010101" charset="-122"/>
                <a:ea typeface="楷体" panose="02010609060101010101" charset="-122"/>
                <a:sym typeface="宋体" panose="02010600030101010101" pitchFamily="2" charset="-122"/>
              </a:rPr>
              <a:t>指引我国社会主义现代化事业不断前进</a:t>
            </a:r>
            <a:endParaRPr lang="zh-CN" altLang="en-US" sz="2400" b="1">
              <a:latin typeface="楷体" panose="02010609060101010101" charset="-122"/>
              <a:ea typeface="楷体" panose="02010609060101010101"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1"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1"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1"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1"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1"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2"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13" grpId="1"/>
      <p:bldP spid="22" grpId="1"/>
      <p:bldP spid="24" grpId="1"/>
      <p:bldP spid="25" grpId="1"/>
      <p:bldP spid="26" grpId="1"/>
      <p:bldP spid="27" grpId="1"/>
      <p:bldP spid="19" grpId="12"/>
      <p:bldP spid="9" grpId="0"/>
      <p:bldP spid="9"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文本框 11"/>
          <p:cNvSpPr txBox="1"/>
          <p:nvPr>
            <p:custDataLst>
              <p:tags r:id="rId1"/>
            </p:custDataLst>
          </p:nvPr>
        </p:nvSpPr>
        <p:spPr>
          <a:xfrm>
            <a:off x="0" y="49530"/>
            <a:ext cx="9878695"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三、现代中国的文化</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中国特色社会主义理论的发展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2" name="文本框 1"/>
          <p:cNvSpPr txBox="1"/>
          <p:nvPr/>
        </p:nvSpPr>
        <p:spPr>
          <a:xfrm>
            <a:off x="260350" y="944880"/>
            <a:ext cx="11725910" cy="5367655"/>
          </a:xfrm>
          <a:prstGeom prst="rect">
            <a:avLst/>
          </a:prstGeom>
          <a:noFill/>
        </p:spPr>
        <p:txBody>
          <a:bodyPr wrap="square" rtlCol="0" anchor="t">
            <a:spAutoFit/>
          </a:bodyPr>
          <a:p>
            <a:pPr fontAlgn="auto">
              <a:lnSpc>
                <a:spcPct val="110000"/>
              </a:lnSpc>
            </a:pPr>
            <a:r>
              <a:rPr lang="en-US"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2</a:t>
            </a: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a:t>
            </a:r>
            <a:r>
              <a:rPr lang="en-US" altLang="zh-CN"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a:t>
            </a: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三个代表</a:t>
            </a:r>
            <a:r>
              <a:rPr lang="en-US" altLang="zh-CN"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a:t>
            </a: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重要思想</a:t>
            </a:r>
            <a:endParaRPr lang="zh-CN" altLang="en-US" sz="2400" b="1" noProof="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endParaRPr>
          </a:p>
          <a:p>
            <a:pPr fontAlgn="auto">
              <a:lnSpc>
                <a:spcPct val="110000"/>
              </a:lnSpc>
            </a:pP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rPr>
              <a:t>时间：</a:t>
            </a:r>
            <a:r>
              <a:rPr lang="en-US" altLang="zh-CN" sz="2400" b="1">
                <a:solidFill>
                  <a:schemeClr val="accent2"/>
                </a:solidFill>
                <a:effectLst/>
                <a:latin typeface="楷体" panose="02010609060101010101" charset="-122"/>
                <a:ea typeface="楷体" panose="02010609060101010101" charset="-122"/>
                <a:cs typeface="楷体" panose="02010609060101010101" charset="-122"/>
                <a:sym typeface="+mn-ea"/>
              </a:rPr>
              <a:t>2001.7</a:t>
            </a: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rPr>
              <a:t>第一次做出完整阐述；</a:t>
            </a:r>
            <a:endPar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endParaRPr>
          </a:p>
          <a:p>
            <a:pPr fontAlgn="auto">
              <a:lnSpc>
                <a:spcPct val="110000"/>
              </a:lnSpc>
            </a:pP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rPr>
              <a:t>内容：中共始终代表中国先进社会生产力的发展要求</a:t>
            </a:r>
            <a:r>
              <a:rPr lang="en-US" altLang="zh-CN" sz="2400" b="1">
                <a:solidFill>
                  <a:schemeClr val="accent2"/>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rPr>
              <a:t>始终代表中国先进文化的前进方向；始终代表中国最广大人民的根本利益。</a:t>
            </a:r>
            <a:endPar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endParaRPr>
          </a:p>
          <a:p>
            <a:pPr fontAlgn="auto">
              <a:lnSpc>
                <a:spcPct val="110000"/>
              </a:lnSpc>
            </a:pP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rPr>
              <a:t>解决问题：</a:t>
            </a:r>
            <a:r>
              <a:rPr lang="zh-CN" altLang="en-US" sz="2400" b="1">
                <a:solidFill>
                  <a:schemeClr val="accent2"/>
                </a:solidFill>
                <a:latin typeface="楷体" panose="02010609060101010101" charset="-122"/>
                <a:ea typeface="楷体" panose="02010609060101010101" charset="-122"/>
                <a:cs typeface="宋体" panose="02010600030101010101" pitchFamily="2" charset="-122"/>
                <a:sym typeface="+mn-ea"/>
              </a:rPr>
              <a:t>建设</a:t>
            </a:r>
            <a:r>
              <a:rPr lang="zh-CN" altLang="en-US" sz="2400" b="1">
                <a:latin typeface="楷体" panose="02010609060101010101" charset="-122"/>
                <a:ea typeface="楷体" panose="02010609060101010101" charset="-122"/>
                <a:cs typeface="宋体" panose="02010600030101010101" pitchFamily="2" charset="-122"/>
                <a:sym typeface="+mn-ea"/>
              </a:rPr>
              <a:t>一个</a:t>
            </a:r>
            <a:r>
              <a:rPr lang="zh-CN" altLang="en-US" sz="2400" b="1">
                <a:solidFill>
                  <a:srgbClr val="FF0000"/>
                </a:solidFill>
                <a:latin typeface="楷体" panose="02010609060101010101" charset="-122"/>
                <a:ea typeface="楷体" panose="02010609060101010101" charset="-122"/>
                <a:cs typeface="宋体" panose="02010600030101010101" pitchFamily="2" charset="-122"/>
                <a:sym typeface="+mn-ea"/>
              </a:rPr>
              <a:t>什么样的党，怎样建设党的问题；</a:t>
            </a:r>
            <a:endParaRPr lang="zh-CN" altLang="en-US" sz="2400" b="1" noProof="1">
              <a:solidFill>
                <a:schemeClr val="accent2"/>
              </a:solidFill>
              <a:effectLst/>
              <a:latin typeface="楷体" panose="02010609060101010101" charset="-122"/>
              <a:ea typeface="楷体" panose="02010609060101010101" charset="-122"/>
              <a:cs typeface="楷体" panose="02010609060101010101" charset="-122"/>
            </a:endParaRPr>
          </a:p>
          <a:p>
            <a:pPr fontAlgn="auto">
              <a:lnSpc>
                <a:spcPct val="110000"/>
              </a:lnSpc>
            </a:pPr>
            <a:r>
              <a:rPr lang="en-US" altLang="zh-CN"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3</a:t>
            </a: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、科学发展观</a:t>
            </a:r>
            <a:endParaRPr lang="zh-CN" altLang="en-US" sz="2400" b="1" noProof="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endParaRPr>
          </a:p>
          <a:p>
            <a:pPr fontAlgn="auto">
              <a:lnSpc>
                <a:spcPct val="110000"/>
              </a:lnSpc>
            </a:pPr>
            <a:r>
              <a:rPr lang="zh-CN" altLang="en-US" sz="2400" b="1" noProof="0">
                <a:solidFill>
                  <a:schemeClr val="accent2"/>
                </a:solidFill>
                <a:effectLst/>
                <a:latin typeface="楷体" panose="02010609060101010101" charset="-122"/>
                <a:ea typeface="楷体" panose="02010609060101010101" charset="-122"/>
                <a:cs typeface="楷体" panose="02010609060101010101" charset="-122"/>
                <a:sym typeface="+mn-ea"/>
              </a:rPr>
              <a:t>时间：</a:t>
            </a:r>
            <a:r>
              <a:rPr lang="en-US" altLang="zh-CN" sz="2400" b="1" noProof="0">
                <a:solidFill>
                  <a:schemeClr val="accent2"/>
                </a:solidFill>
                <a:effectLst/>
                <a:latin typeface="楷体" panose="02010609060101010101" charset="-122"/>
                <a:ea typeface="楷体" panose="02010609060101010101" charset="-122"/>
                <a:cs typeface="楷体" panose="02010609060101010101" charset="-122"/>
                <a:sym typeface="+mn-ea"/>
              </a:rPr>
              <a:t>2003.10</a:t>
            </a:r>
            <a:r>
              <a:rPr lang="zh-CN" altLang="en-US" sz="2400" b="1" noProof="0">
                <a:solidFill>
                  <a:schemeClr val="accent2"/>
                </a:solidFill>
                <a:effectLst/>
                <a:latin typeface="楷体" panose="02010609060101010101" charset="-122"/>
                <a:ea typeface="楷体" panose="02010609060101010101" charset="-122"/>
                <a:cs typeface="楷体" panose="02010609060101010101" charset="-122"/>
                <a:sym typeface="+mn-ea"/>
              </a:rPr>
              <a:t>十六届三中全会明确提出科学发展观</a:t>
            </a:r>
            <a:endParaRPr kumimoji="0" lang="zh-CN" altLang="en-US" sz="2400" b="1" baseline="0" noProof="0">
              <a:solidFill>
                <a:schemeClr val="accent2"/>
              </a:solidFill>
              <a:effectLst/>
              <a:latin typeface="楷体" panose="02010609060101010101" charset="-122"/>
              <a:ea typeface="楷体" panose="02010609060101010101" charset="-122"/>
              <a:cs typeface="楷体" panose="02010609060101010101" charset="-122"/>
            </a:endParaRPr>
          </a:p>
          <a:p>
            <a:pPr fontAlgn="auto">
              <a:lnSpc>
                <a:spcPct val="110000"/>
              </a:lnSpc>
            </a:pP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rPr>
              <a:t>内容：第一要义是发展，核心是以人为本，基本要求是全面协调可持续，根本方法是统筹兼顾。</a:t>
            </a:r>
            <a:endParaRPr lang="en-US" sz="2400" b="1" noProof="1">
              <a:solidFill>
                <a:schemeClr val="accent2"/>
              </a:solidFill>
              <a:effectLst/>
              <a:latin typeface="楷体" panose="02010609060101010101" charset="-122"/>
              <a:ea typeface="楷体" panose="02010609060101010101" charset="-122"/>
              <a:cs typeface="楷体" panose="02010609060101010101" charset="-122"/>
            </a:endParaRPr>
          </a:p>
          <a:p>
            <a:pPr fontAlgn="auto">
              <a:lnSpc>
                <a:spcPct val="110000"/>
              </a:lnSpc>
            </a:pPr>
            <a:r>
              <a:rPr lang="en-US" sz="2400" b="1" smtClean="0">
                <a:solidFill>
                  <a:schemeClr val="accent2"/>
                </a:solidFill>
                <a:effectLst/>
                <a:latin typeface="楷体" panose="02010609060101010101" charset="-122"/>
                <a:ea typeface="楷体" panose="02010609060101010101" charset="-122"/>
                <a:cs typeface="楷体" panose="02010609060101010101" charset="-122"/>
                <a:sym typeface="+mn-ea"/>
              </a:rPr>
              <a:t>4</a:t>
            </a:r>
            <a:r>
              <a:rPr lang="zh-CN" altLang="en-US" sz="2400" b="1" smtClean="0">
                <a:solidFill>
                  <a:schemeClr val="accent2"/>
                </a:solidFill>
                <a:effectLst/>
                <a:latin typeface="楷体" panose="02010609060101010101" charset="-122"/>
                <a:ea typeface="楷体" panose="02010609060101010101" charset="-122"/>
                <a:cs typeface="楷体" panose="02010609060101010101" charset="-122"/>
                <a:sym typeface="+mn-ea"/>
              </a:rPr>
              <a:t>、</a:t>
            </a: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rPr>
              <a:t>习近平新代中国特色社会主义思想</a:t>
            </a:r>
            <a:endParaRPr lang="zh-CN" altLang="en-US" sz="2400" b="1" noProof="1">
              <a:solidFill>
                <a:schemeClr val="accent2"/>
              </a:solidFill>
              <a:effectLst/>
              <a:latin typeface="楷体" panose="02010609060101010101" charset="-122"/>
              <a:ea typeface="楷体" panose="02010609060101010101" charset="-122"/>
              <a:cs typeface="楷体" panose="02010609060101010101" charset="-122"/>
              <a:sym typeface="+mn-ea"/>
            </a:endParaRPr>
          </a:p>
          <a:p>
            <a:pPr fontAlgn="auto">
              <a:lnSpc>
                <a:spcPct val="110000"/>
              </a:lnSpc>
            </a:pPr>
            <a:r>
              <a:rPr lang="zh-CN" sz="2400" b="1" dirty="0">
                <a:solidFill>
                  <a:schemeClr val="accent2"/>
                </a:solidFill>
                <a:effectLst/>
                <a:latin typeface="楷体" panose="02010609060101010101" charset="-122"/>
                <a:ea typeface="楷体" panose="02010609060101010101" charset="-122"/>
                <a:cs typeface="楷体" panose="02010609060101010101" charset="-122"/>
                <a:sym typeface="+mn-ea"/>
              </a:rPr>
              <a:t>五位一体总体布局；四个全面战路布局；四个自信；四个伟大；</a:t>
            </a:r>
            <a:r>
              <a:rPr lang="en-US" altLang="zh-CN" sz="2400" b="1" smtClean="0">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rPr>
              <a:t>2015</a:t>
            </a:r>
            <a:r>
              <a:rPr lang="zh-CN" altLang="en-US" sz="2400" b="1" smtClean="0">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rPr>
              <a:t>人类命运共同体；</a:t>
            </a:r>
            <a:r>
              <a:rPr lang="en-US" altLang="zh-CN" sz="2400" b="1" smtClean="0">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rPr>
              <a:t>2013</a:t>
            </a:r>
            <a:r>
              <a:rPr lang="zh-CN" altLang="en-US" sz="2400" b="1" smtClean="0">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rPr>
              <a:t>“一带一路”构想；</a:t>
            </a:r>
            <a:r>
              <a:rPr lang="en-US" altLang="zh-CN" sz="2400" b="1" smtClean="0">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rPr>
              <a:t>2015</a:t>
            </a:r>
            <a:r>
              <a:rPr lang="zh-CN" altLang="en-US" sz="2400" b="1" smtClean="0">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rPr>
              <a:t>新发展理念（创新、协调、绿色、开放、共享）；</a:t>
            </a:r>
            <a:endParaRPr lang="zh-CN" altLang="en-US" sz="2400" b="1" smtClean="0">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endParaRPr>
          </a:p>
          <a:p>
            <a:pPr fontAlgn="auto">
              <a:lnSpc>
                <a:spcPct val="110000"/>
              </a:lnSpc>
            </a:pPr>
            <a:r>
              <a:rPr lang="en-US" altLang="zh-CN" sz="2400" b="1" smtClean="0">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rPr>
              <a:t>2014</a:t>
            </a:r>
            <a:r>
              <a:rPr lang="zh-CN" altLang="en-US" sz="2400" b="1" smtClean="0">
                <a:solidFill>
                  <a:schemeClr val="accent2"/>
                </a:solidFill>
                <a:effectLst/>
                <a:latin typeface="楷体" panose="02010609060101010101" charset="-122"/>
                <a:ea typeface="楷体" panose="02010609060101010101" charset="-122"/>
                <a:cs typeface="楷体" panose="02010609060101010101" charset="-122"/>
                <a:sym typeface="Arial" panose="020B0604020202020204" pitchFamily="34" charset="0"/>
              </a:rPr>
              <a:t>中国特色大国外交；</a:t>
            </a:r>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rPr>
              <a:t>“两个百年”目标</a:t>
            </a:r>
            <a:endParaRPr lang="zh-CN" altLang="en-US" sz="2400" b="1">
              <a:solidFill>
                <a:schemeClr val="accent2"/>
              </a:solidFill>
              <a:effectLst/>
              <a:latin typeface="楷体" panose="02010609060101010101" charset="-122"/>
              <a:ea typeface="楷体" panose="02010609060101010101" charset="-122"/>
              <a:cs typeface="楷体" panose="02010609060101010101" charset="-122"/>
              <a:sym typeface="+mn-ea"/>
            </a:endParaRPr>
          </a:p>
        </p:txBody>
      </p:sp>
      <p:sp>
        <p:nvSpPr>
          <p:cNvPr id="4" name="文本框 3"/>
          <p:cNvSpPr txBox="1"/>
          <p:nvPr/>
        </p:nvSpPr>
        <p:spPr>
          <a:xfrm>
            <a:off x="144780" y="574040"/>
            <a:ext cx="6096000" cy="460375"/>
          </a:xfrm>
          <a:prstGeom prst="rect">
            <a:avLst/>
          </a:prstGeom>
          <a:noFill/>
        </p:spPr>
        <p:txBody>
          <a:bodyPr wrap="square" rtlCol="0" anchor="t">
            <a:spAutoFit/>
          </a:bodyPr>
          <a:p>
            <a:pPr fontAlgn="auto"/>
            <a:r>
              <a:rPr lang="zh-CN" altLang="en-US"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rPr>
              <a:t>（一）中国特色社会主义理论体系</a:t>
            </a:r>
            <a:endParaRPr lang="zh-CN" altLang="en-US" sz="2400" b="1">
              <a:solidFill>
                <a:schemeClr val="accent2"/>
              </a:solidFill>
              <a:effectLst/>
              <a:latin typeface="楷体" panose="02010609060101010101" charset="-122"/>
              <a:ea typeface="楷体" panose="02010609060101010101" charset="-122"/>
              <a:cs typeface="楷体" panose="02010609060101010101" charset="-122"/>
              <a:sym typeface="黑体" panose="02010609060101010101" pitchFamily="49" charset="-122"/>
            </a:endParaRPr>
          </a:p>
        </p:txBody>
      </p:sp>
      <p:sp>
        <p:nvSpPr>
          <p:cNvPr id="25" name="文本框 24"/>
          <p:cNvSpPr txBox="1"/>
          <p:nvPr>
            <p:custDataLst>
              <p:tags r:id="rId2"/>
            </p:custDataLst>
          </p:nvPr>
        </p:nvSpPr>
        <p:spPr>
          <a:xfrm>
            <a:off x="144145" y="5949950"/>
            <a:ext cx="11842115" cy="829945"/>
          </a:xfrm>
          <a:prstGeom prst="rect">
            <a:avLst/>
          </a:prstGeom>
          <a:solidFill>
            <a:schemeClr val="bg1"/>
          </a:solidFill>
        </p:spPr>
        <p:txBody>
          <a:bodyPr wrap="square" rtlCol="0">
            <a:spAutoFit/>
          </a:bodyPr>
          <a:p>
            <a:pPr fontAlgn="auto">
              <a:lnSpc>
                <a:spcPct val="100000"/>
              </a:lnSpc>
              <a:buFont typeface="Wingdings" panose="05000000000000000000"/>
            </a:pPr>
            <a:r>
              <a:rPr lang="zh-CN" altLang="en-US" sz="2400" b="1">
                <a:solidFill>
                  <a:schemeClr val="tx1"/>
                </a:solidFill>
                <a:latin typeface="楷体" panose="02010609060101010101" charset="-122"/>
                <a:ea typeface="楷体" panose="02010609060101010101" charset="-122"/>
                <a:cs typeface="楷体" panose="02010609060101010101" charset="-122"/>
              </a:rPr>
              <a:t>是</a:t>
            </a:r>
            <a:r>
              <a:rPr lang="en-US" altLang="zh-CN" sz="2400" b="1">
                <a:solidFill>
                  <a:schemeClr val="tx1"/>
                </a:solidFill>
                <a:latin typeface="楷体" panose="02010609060101010101" charset="-122"/>
                <a:ea typeface="楷体" panose="02010609060101010101" charset="-122"/>
                <a:cs typeface="楷体" panose="02010609060101010101" charset="-122"/>
              </a:rPr>
              <a:t>......</a:t>
            </a:r>
            <a:r>
              <a:rPr lang="zh-CN" altLang="en-US" sz="2400" b="1">
                <a:solidFill>
                  <a:schemeClr val="tx1"/>
                </a:solidFill>
                <a:latin typeface="楷体" panose="02010609060101010101" charset="-122"/>
                <a:ea typeface="楷体" panose="02010609060101010101" charset="-122"/>
                <a:cs typeface="楷体" panose="02010609060101010101" charset="-122"/>
              </a:rPr>
              <a:t>的继承和发展；是</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rPr>
              <a:t>的</a:t>
            </a:r>
            <a:r>
              <a:rPr lang="zh-CN" altLang="en-US" sz="2400" b="1">
                <a:solidFill>
                  <a:schemeClr val="tx1"/>
                </a:solidFill>
                <a:latin typeface="楷体" panose="02010609060101010101" charset="-122"/>
                <a:ea typeface="楷体" panose="02010609060101010101" charset="-122"/>
                <a:cs typeface="楷体" panose="02010609060101010101" charset="-122"/>
              </a:rPr>
              <a:t>最新成果；是</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solidFill>
                <a:latin typeface="楷体" panose="02010609060101010101" charset="-122"/>
                <a:ea typeface="楷体" panose="02010609060101010101" charset="-122"/>
                <a:cs typeface="楷体" panose="02010609060101010101" charset="-122"/>
              </a:rPr>
              <a:t>的重要组成部分，是全党全人民为实现中华民族伟大复兴而奋斗的</a:t>
            </a:r>
            <a:r>
              <a:rPr lang="zh-CN" altLang="en-US" sz="2400" b="1">
                <a:solidFill>
                  <a:schemeClr val="tx1"/>
                </a:solidFill>
                <a:latin typeface="楷体" panose="02010609060101010101" charset="-122"/>
                <a:ea typeface="楷体" panose="02010609060101010101" charset="-122"/>
                <a:cs typeface="楷体" panose="02010609060101010101" charset="-122"/>
              </a:rPr>
              <a:t>行动指南。</a:t>
            </a:r>
            <a:endParaRPr lang="zh-CN" altLang="en-US" sz="2400" b="1">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25" grpId="0" animBg="1"/>
      <p:bldP spid="25"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文本框 33"/>
          <p:cNvSpPr txBox="1"/>
          <p:nvPr>
            <p:custDataLst>
              <p:tags r:id="rId1"/>
            </p:custDataLst>
          </p:nvPr>
        </p:nvSpPr>
        <p:spPr>
          <a:xfrm>
            <a:off x="2151380" y="1463040"/>
            <a:ext cx="10210800" cy="2066290"/>
          </a:xfrm>
          <a:prstGeom prst="rect">
            <a:avLst/>
          </a:prstGeom>
          <a:noFill/>
        </p:spPr>
        <p:txBody>
          <a:bodyPr wrap="square" rtlCol="0" anchor="t">
            <a:spAutoFit/>
          </a:bodyPr>
          <a:p>
            <a:pPr algn="l" defTabSz="967740">
              <a:lnSpc>
                <a:spcPts val="3080"/>
              </a:lnSpc>
            </a:pPr>
            <a:r>
              <a:rPr lang="zh-CN" sz="2400" b="1">
                <a:solidFill>
                  <a:schemeClr val="tx1"/>
                </a:solidFill>
                <a:effectLst/>
                <a:latin typeface="楷体" panose="02010609060101010101" charset="-122"/>
                <a:ea typeface="楷体" panose="02010609060101010101" charset="-122"/>
                <a:cs typeface="楷体" panose="02010609060101010101" charset="-122"/>
                <a:sym typeface="+mn-ea"/>
              </a:rPr>
              <a:t>20世纪80年代</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，提倡“五讲四美三热爱”；</a:t>
            </a:r>
            <a:endPar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endParaRPr>
          </a:p>
          <a:p>
            <a:pPr algn="l" defTabSz="967740">
              <a:lnSpc>
                <a:spcPts val="3080"/>
              </a:lnSpc>
            </a:pPr>
            <a:r>
              <a:rPr lang="zh-CN" sz="2400" b="1">
                <a:solidFill>
                  <a:schemeClr val="tx1"/>
                </a:solidFill>
                <a:effectLst/>
                <a:latin typeface="楷体" panose="02010609060101010101" charset="-122"/>
                <a:ea typeface="楷体" panose="02010609060101010101" charset="-122"/>
                <a:cs typeface="楷体" panose="02010609060101010101" charset="-122"/>
                <a:sym typeface="+mn-ea"/>
              </a:rPr>
              <a:t>20世纪90年代，</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创建文明城市、文明村镇、文明行业；</a:t>
            </a:r>
            <a:endPar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endParaRPr>
          </a:p>
          <a:p>
            <a:pPr algn="l" defTabSz="967740">
              <a:lnSpc>
                <a:spcPts val="3080"/>
              </a:lnSpc>
            </a:pPr>
            <a:r>
              <a:rPr lang="zh-CN" sz="2400" b="1">
                <a:solidFill>
                  <a:schemeClr val="tx1"/>
                </a:solidFill>
                <a:effectLst/>
                <a:latin typeface="楷体" panose="02010609060101010101" charset="-122"/>
                <a:ea typeface="楷体" panose="02010609060101010101" charset="-122"/>
                <a:cs typeface="楷体" panose="02010609060101010101" charset="-122"/>
                <a:sym typeface="+mn-ea"/>
              </a:rPr>
              <a:t>1994年</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推进爱国主义教育；</a:t>
            </a:r>
            <a:endPar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endParaRPr>
          </a:p>
          <a:p>
            <a:pPr algn="l" defTabSz="967740">
              <a:lnSpc>
                <a:spcPts val="3080"/>
              </a:lnSpc>
            </a:pPr>
            <a:r>
              <a:rPr lang="zh-CN" sz="2400" b="1">
                <a:solidFill>
                  <a:schemeClr val="tx1"/>
                </a:solidFill>
                <a:effectLst/>
                <a:latin typeface="楷体" panose="02010609060101010101" charset="-122"/>
                <a:ea typeface="楷体" panose="02010609060101010101" charset="-122"/>
                <a:cs typeface="楷体" panose="02010609060101010101" charset="-122"/>
                <a:sym typeface="+mn-ea"/>
              </a:rPr>
              <a:t>2001年</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颁布《公民道德建设实施纲领》，以德治国；</a:t>
            </a:r>
            <a:endPar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endParaRPr>
          </a:p>
          <a:p>
            <a:pPr algn="l" defTabSz="967740">
              <a:lnSpc>
                <a:spcPts val="3080"/>
              </a:lnSpc>
            </a:pPr>
            <a:r>
              <a:rPr lang="zh-CN" sz="2400" b="1">
                <a:solidFill>
                  <a:schemeClr val="tx1"/>
                </a:solidFill>
                <a:effectLst/>
                <a:latin typeface="楷体" panose="02010609060101010101" charset="-122"/>
                <a:ea typeface="楷体" panose="02010609060101010101" charset="-122"/>
                <a:cs typeface="楷体" panose="02010609060101010101" charset="-122"/>
                <a:sym typeface="+mn-ea"/>
              </a:rPr>
              <a:t>中共十八大</a:t>
            </a:r>
            <a:r>
              <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rPr>
              <a:t>形成社会主义核心价值观。</a:t>
            </a:r>
            <a:endParaRPr lang="zh-CN" altLang="en-US" sz="2400" b="1">
              <a:solidFill>
                <a:schemeClr val="tx1"/>
              </a:solidFill>
              <a:effectLst/>
              <a:latin typeface="楷体" panose="02010609060101010101" charset="-122"/>
              <a:ea typeface="楷体" panose="02010609060101010101" charset="-122"/>
              <a:cs typeface="楷体" panose="02010609060101010101" charset="-122"/>
              <a:sym typeface="+mn-ea"/>
            </a:endParaRPr>
          </a:p>
        </p:txBody>
      </p:sp>
      <p:sp>
        <p:nvSpPr>
          <p:cNvPr id="11" name="矩形 10"/>
          <p:cNvSpPr/>
          <p:nvPr>
            <p:custDataLst>
              <p:tags r:id="rId2"/>
            </p:custDataLst>
          </p:nvPr>
        </p:nvSpPr>
        <p:spPr>
          <a:xfrm>
            <a:off x="390525" y="5800090"/>
            <a:ext cx="3626485" cy="969645"/>
          </a:xfrm>
          <a:prstGeom prst="rect">
            <a:avLst/>
          </a:prstGeom>
          <a:solidFill>
            <a:schemeClr val="bg1">
              <a:lumMod val="95000"/>
            </a:schemeClr>
          </a:solidFill>
        </p:spPr>
        <p:txBody>
          <a:bodyPr wrap="none" lIns="91424" tIns="45710" rIns="91424" bIns="45710" anchor="b" anchorCtr="0">
            <a:noAutofit/>
          </a:bodyPr>
          <a:lstStyle/>
          <a:p>
            <a:pPr algn="ctr"/>
            <a:r>
              <a:rPr lang="zh-CN" altLang="en-US" sz="2400" b="1">
                <a:solidFill>
                  <a:schemeClr val="tx1">
                    <a:lumMod val="95000"/>
                    <a:lumOff val="5000"/>
                  </a:schemeClr>
                </a:solidFill>
                <a:latin typeface="楷体" panose="02010609060101010101" charset="-122"/>
                <a:ea typeface="楷体" panose="02010609060101010101" charset="-122"/>
                <a:cs typeface="方正榜书行简体" panose="02000000000000000000" charset="-122"/>
              </a:rPr>
              <a:t>社会主义革命和建设时期</a:t>
            </a:r>
            <a:endParaRPr lang="zh-CN" altLang="en-US" sz="2400" b="1">
              <a:solidFill>
                <a:schemeClr val="tx1">
                  <a:lumMod val="95000"/>
                  <a:lumOff val="5000"/>
                </a:schemeClr>
              </a:solidFill>
              <a:latin typeface="楷体" panose="02010609060101010101" charset="-122"/>
              <a:ea typeface="楷体" panose="02010609060101010101" charset="-122"/>
              <a:cs typeface="方正榜书行简体" panose="02000000000000000000" charset="-122"/>
            </a:endParaRPr>
          </a:p>
          <a:p>
            <a:pPr algn="ctr">
              <a:buClrTx/>
              <a:buSzTx/>
              <a:buNone/>
            </a:pPr>
            <a:r>
              <a:rPr lang="zh-CN" altLang="en-US" sz="2400" b="1">
                <a:solidFill>
                  <a:srgbClr val="FF0000"/>
                </a:solidFill>
                <a:latin typeface="楷体" panose="02010609060101010101" charset="-122"/>
                <a:ea typeface="楷体" panose="02010609060101010101" charset="-122"/>
                <a:cs typeface="仿宋" panose="02010609060101010101" charset="-122"/>
              </a:rPr>
              <a:t>无私奉献、艰苦奋斗</a:t>
            </a:r>
            <a:endParaRPr lang="zh-CN" altLang="en-US" sz="2400" b="1">
              <a:solidFill>
                <a:srgbClr val="FF0000"/>
              </a:solidFill>
              <a:latin typeface="楷体" panose="02010609060101010101" charset="-122"/>
              <a:ea typeface="楷体" panose="02010609060101010101" charset="-122"/>
              <a:cs typeface="仿宋" panose="02010609060101010101" charset="-122"/>
            </a:endParaRPr>
          </a:p>
        </p:txBody>
      </p:sp>
      <p:sp>
        <p:nvSpPr>
          <p:cNvPr id="9" name="任意多边形 8"/>
          <p:cNvSpPr/>
          <p:nvPr>
            <p:custDataLst>
              <p:tags r:id="rId3"/>
            </p:custDataLst>
          </p:nvPr>
        </p:nvSpPr>
        <p:spPr>
          <a:xfrm rot="20830776">
            <a:off x="-252095" y="4311015"/>
            <a:ext cx="12687300" cy="769620"/>
          </a:xfrm>
          <a:custGeom>
            <a:avLst/>
            <a:gdLst>
              <a:gd name="connsiteX0" fmla="*/ 0 w 8892540"/>
              <a:gd name="connsiteY0" fmla="*/ 961390 h 961390"/>
              <a:gd name="connsiteX1" fmla="*/ 1333500 w 8892540"/>
              <a:gd name="connsiteY1" fmla="*/ 389890 h 961390"/>
              <a:gd name="connsiteX2" fmla="*/ 3048000 w 8892540"/>
              <a:gd name="connsiteY2" fmla="*/ 527050 h 961390"/>
              <a:gd name="connsiteX3" fmla="*/ 5227320 w 8892540"/>
              <a:gd name="connsiteY3" fmla="*/ 24130 h 961390"/>
              <a:gd name="connsiteX4" fmla="*/ 6858000 w 8892540"/>
              <a:gd name="connsiteY4" fmla="*/ 671830 h 961390"/>
              <a:gd name="connsiteX5" fmla="*/ 8892540 w 8892540"/>
              <a:gd name="connsiteY5" fmla="*/ 488950 h 96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892540" h="961390">
                <a:moveTo>
                  <a:pt x="0" y="961390"/>
                </a:moveTo>
                <a:cubicBezTo>
                  <a:pt x="412750" y="711835"/>
                  <a:pt x="825500" y="462280"/>
                  <a:pt x="1333500" y="389890"/>
                </a:cubicBezTo>
                <a:cubicBezTo>
                  <a:pt x="1841500" y="317500"/>
                  <a:pt x="2399030" y="588010"/>
                  <a:pt x="3048000" y="527050"/>
                </a:cubicBezTo>
                <a:cubicBezTo>
                  <a:pt x="3696970" y="466090"/>
                  <a:pt x="4592320" y="0"/>
                  <a:pt x="5227320" y="24130"/>
                </a:cubicBezTo>
                <a:cubicBezTo>
                  <a:pt x="5862320" y="48260"/>
                  <a:pt x="6247130" y="594360"/>
                  <a:pt x="6858000" y="671830"/>
                </a:cubicBezTo>
                <a:cubicBezTo>
                  <a:pt x="7468870" y="749300"/>
                  <a:pt x="8180705" y="619125"/>
                  <a:pt x="8892540" y="488950"/>
                </a:cubicBezTo>
              </a:path>
            </a:pathLst>
          </a:custGeom>
          <a:ln w="25400">
            <a:solidFill>
              <a:srgbClr val="C00000"/>
            </a:solidFill>
          </a:ln>
        </p:spPr>
        <p:style>
          <a:lnRef idx="2">
            <a:schemeClr val="dk1"/>
          </a:lnRef>
          <a:fillRef idx="0">
            <a:schemeClr val="dk1"/>
          </a:fillRef>
          <a:effectRef idx="1">
            <a:schemeClr val="dk1"/>
          </a:effectRef>
          <a:fontRef idx="minor">
            <a:schemeClr val="tx1"/>
          </a:fontRef>
        </p:style>
        <p:txBody>
          <a:bodyPr lIns="121898" tIns="60949" rIns="121898" bIns="60949" rtlCol="0" anchor="ctr"/>
          <a:lstStyle/>
          <a:p>
            <a:pPr algn="ctr"/>
            <a:endParaRPr lang="zh-CN" altLang="en-US" sz="3735"/>
          </a:p>
        </p:txBody>
      </p:sp>
      <p:sp>
        <p:nvSpPr>
          <p:cNvPr id="10" name="椭圆 9"/>
          <p:cNvSpPr/>
          <p:nvPr>
            <p:custDataLst>
              <p:tags r:id="rId4"/>
            </p:custDataLst>
          </p:nvPr>
        </p:nvSpPr>
        <p:spPr>
          <a:xfrm>
            <a:off x="1493828" y="5608133"/>
            <a:ext cx="191992" cy="191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8" tIns="60949" rIns="121898" bIns="60949" rtlCol="0" anchor="ctr"/>
          <a:lstStyle/>
          <a:p>
            <a:pPr algn="ctr"/>
            <a:endParaRPr lang="zh-CN" altLang="en-US" sz="3735"/>
          </a:p>
        </p:txBody>
      </p:sp>
      <p:sp>
        <p:nvSpPr>
          <p:cNvPr id="14" name="椭圆 13"/>
          <p:cNvSpPr/>
          <p:nvPr>
            <p:custDataLst>
              <p:tags r:id="rId5"/>
            </p:custDataLst>
          </p:nvPr>
        </p:nvSpPr>
        <p:spPr>
          <a:xfrm>
            <a:off x="4087867" y="5064321"/>
            <a:ext cx="191992" cy="191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8" tIns="60949" rIns="121898" bIns="60949" rtlCol="0" anchor="ctr"/>
          <a:lstStyle/>
          <a:p>
            <a:pPr algn="ctr"/>
            <a:endParaRPr lang="zh-CN" altLang="en-US" sz="3735"/>
          </a:p>
        </p:txBody>
      </p:sp>
      <p:sp>
        <p:nvSpPr>
          <p:cNvPr id="15" name="椭圆 14"/>
          <p:cNvSpPr/>
          <p:nvPr>
            <p:custDataLst>
              <p:tags r:id="rId6"/>
            </p:custDataLst>
          </p:nvPr>
        </p:nvSpPr>
        <p:spPr>
          <a:xfrm>
            <a:off x="7078718" y="4004540"/>
            <a:ext cx="191992" cy="191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8" tIns="60949" rIns="121898" bIns="60949" rtlCol="0" anchor="ctr"/>
          <a:lstStyle/>
          <a:p>
            <a:pPr algn="ctr"/>
            <a:endParaRPr lang="zh-CN" altLang="en-US" sz="3735"/>
          </a:p>
        </p:txBody>
      </p:sp>
      <p:sp>
        <p:nvSpPr>
          <p:cNvPr id="16" name="椭圆 15"/>
          <p:cNvSpPr/>
          <p:nvPr>
            <p:custDataLst>
              <p:tags r:id="rId7"/>
            </p:custDataLst>
          </p:nvPr>
        </p:nvSpPr>
        <p:spPr>
          <a:xfrm>
            <a:off x="10003194" y="3830573"/>
            <a:ext cx="191992" cy="19199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121898" tIns="60949" rIns="121898" bIns="60949" rtlCol="0" anchor="ctr"/>
          <a:lstStyle/>
          <a:p>
            <a:pPr algn="ctr"/>
            <a:endParaRPr lang="zh-CN" altLang="en-US" sz="3735"/>
          </a:p>
        </p:txBody>
      </p:sp>
      <p:sp>
        <p:nvSpPr>
          <p:cNvPr id="17" name="矩形 16"/>
          <p:cNvSpPr/>
          <p:nvPr>
            <p:custDataLst>
              <p:tags r:id="rId8"/>
            </p:custDataLst>
          </p:nvPr>
        </p:nvSpPr>
        <p:spPr>
          <a:xfrm>
            <a:off x="2331085" y="4205605"/>
            <a:ext cx="2595245" cy="878205"/>
          </a:xfrm>
          <a:prstGeom prst="rect">
            <a:avLst/>
          </a:prstGeom>
          <a:solidFill>
            <a:schemeClr val="bg1">
              <a:lumMod val="95000"/>
            </a:schemeClr>
          </a:solidFill>
        </p:spPr>
        <p:txBody>
          <a:bodyPr wrap="none" lIns="91424" tIns="45710" rIns="91424" bIns="45710" anchor="b" anchorCtr="0">
            <a:noAutofit/>
          </a:bodyPr>
          <a:lstStyle/>
          <a:p>
            <a:pPr algn="ct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20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世纪</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80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年代</a:t>
            </a:r>
            <a:endPar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r>
              <a:rPr lang="zh-CN" altLang="en-US" sz="2400" b="1">
                <a:solidFill>
                  <a:srgbClr val="FF0000"/>
                </a:solidFill>
                <a:latin typeface="楷体" panose="02010609060101010101" charset="-122"/>
                <a:ea typeface="楷体" panose="02010609060101010101" charset="-122"/>
                <a:cs typeface="楷体" panose="02010609060101010101" charset="-122"/>
              </a:rPr>
              <a:t>五讲四美三热爱</a:t>
            </a:r>
            <a:endParaRPr lang="zh-CN" altLang="en-US" sz="2400" b="1">
              <a:solidFill>
                <a:srgbClr val="C00000"/>
              </a:solidFill>
              <a:latin typeface="楷体" panose="02010609060101010101" charset="-122"/>
              <a:ea typeface="楷体" panose="02010609060101010101" charset="-122"/>
              <a:cs typeface="楷体" panose="02010609060101010101" charset="-122"/>
            </a:endParaRPr>
          </a:p>
        </p:txBody>
      </p:sp>
      <p:sp>
        <p:nvSpPr>
          <p:cNvPr id="18" name="矩形 17"/>
          <p:cNvSpPr/>
          <p:nvPr>
            <p:custDataLst>
              <p:tags r:id="rId9"/>
            </p:custDataLst>
          </p:nvPr>
        </p:nvSpPr>
        <p:spPr>
          <a:xfrm>
            <a:off x="8553450" y="3869690"/>
            <a:ext cx="2974975" cy="1158875"/>
          </a:xfrm>
          <a:prstGeom prst="rect">
            <a:avLst/>
          </a:prstGeom>
          <a:solidFill>
            <a:schemeClr val="bg1">
              <a:lumMod val="95000"/>
            </a:schemeClr>
          </a:solidFill>
        </p:spPr>
        <p:txBody>
          <a:bodyPr wrap="none" lIns="91424" tIns="45710" rIns="91424" bIns="45710" anchor="b" anchorCtr="0">
            <a:noAutofit/>
          </a:bodyPr>
          <a:lstStyle/>
          <a:p>
            <a:pPr algn="ct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21</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世纪以来</a:t>
            </a:r>
            <a:endPar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buClrTx/>
              <a:buSzTx/>
              <a:buNone/>
            </a:pPr>
            <a:r>
              <a:rPr lang="zh-CN" altLang="en-US" sz="2400" b="1">
                <a:solidFill>
                  <a:srgbClr val="FF0000"/>
                </a:solidFill>
                <a:latin typeface="楷体" panose="02010609060101010101" charset="-122"/>
                <a:ea typeface="楷体" panose="02010609060101010101" charset="-122"/>
                <a:cs typeface="楷体" panose="02010609060101010101" charset="-122"/>
              </a:rPr>
              <a:t>社会主义核心价值观</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sp>
        <p:nvSpPr>
          <p:cNvPr id="19" name="矩形 18"/>
          <p:cNvSpPr/>
          <p:nvPr>
            <p:custDataLst>
              <p:tags r:id="rId10"/>
            </p:custDataLst>
          </p:nvPr>
        </p:nvSpPr>
        <p:spPr>
          <a:xfrm>
            <a:off x="4991735" y="3441700"/>
            <a:ext cx="3170555" cy="1422400"/>
          </a:xfrm>
          <a:prstGeom prst="rect">
            <a:avLst/>
          </a:prstGeom>
          <a:solidFill>
            <a:schemeClr val="bg1">
              <a:lumMod val="95000"/>
            </a:schemeClr>
          </a:solidFill>
        </p:spPr>
        <p:txBody>
          <a:bodyPr wrap="none" lIns="91424" tIns="45710" rIns="91424" bIns="45710" anchor="b" anchorCtr="0">
            <a:noAutofit/>
          </a:bodyPr>
          <a:lstStyle/>
          <a:p>
            <a:pPr algn="ct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20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世纪</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rPr>
              <a:t>90</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rPr>
              <a:t>年代</a:t>
            </a:r>
            <a:endPar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endParaRPr>
          </a:p>
          <a:p>
            <a:pPr algn="ctr"/>
            <a:r>
              <a:rPr lang="zh-CN" altLang="en-US" sz="2200" b="1">
                <a:solidFill>
                  <a:srgbClr val="FF0000"/>
                </a:solidFill>
                <a:latin typeface="楷体" panose="02010609060101010101" charset="-122"/>
                <a:ea typeface="楷体" panose="02010609060101010101" charset="-122"/>
                <a:cs typeface="楷体" panose="02010609060101010101" charset="-122"/>
              </a:rPr>
              <a:t>三大系列创建活动</a:t>
            </a:r>
            <a:endParaRPr lang="en-US" altLang="zh-CN" sz="2200" b="1">
              <a:solidFill>
                <a:srgbClr val="FF0000"/>
              </a:solidFill>
              <a:latin typeface="楷体" panose="02010609060101010101" charset="-122"/>
              <a:ea typeface="楷体" panose="02010609060101010101" charset="-122"/>
              <a:cs typeface="楷体" panose="02010609060101010101" charset="-122"/>
            </a:endParaRPr>
          </a:p>
          <a:p>
            <a:pPr algn="ctr"/>
            <a:r>
              <a:rPr lang="zh-CN" altLang="en-US" sz="2200" b="1">
                <a:solidFill>
                  <a:srgbClr val="FF0000"/>
                </a:solidFill>
                <a:latin typeface="楷体" panose="02010609060101010101" charset="-122"/>
                <a:ea typeface="楷体" panose="02010609060101010101" charset="-122"/>
                <a:cs typeface="楷体" panose="02010609060101010101" charset="-122"/>
              </a:rPr>
              <a:t>（文明城市、村镇、行业）</a:t>
            </a:r>
            <a:endParaRPr lang="en-US" altLang="zh-CN" sz="2200" b="1">
              <a:solidFill>
                <a:srgbClr val="FF0000"/>
              </a:solidFill>
              <a:latin typeface="楷体" panose="02010609060101010101" charset="-122"/>
              <a:ea typeface="楷体" panose="02010609060101010101" charset="-122"/>
              <a:cs typeface="楷体" panose="02010609060101010101" charset="-122"/>
            </a:endParaRPr>
          </a:p>
          <a:p>
            <a:pPr algn="ctr"/>
            <a:r>
              <a:rPr lang="zh-CN" altLang="en-US" sz="2200" b="1">
                <a:solidFill>
                  <a:srgbClr val="FF0000"/>
                </a:solidFill>
                <a:latin typeface="楷体" panose="02010609060101010101" charset="-122"/>
                <a:ea typeface="楷体" panose="02010609060101010101" charset="-122"/>
                <a:cs typeface="楷体" panose="02010609060101010101" charset="-122"/>
              </a:rPr>
              <a:t>爱国主义、以德治国</a:t>
            </a:r>
            <a:endParaRPr lang="zh-CN" altLang="en-US" sz="2200" b="1">
              <a:solidFill>
                <a:srgbClr val="FF0000"/>
              </a:solidFill>
              <a:latin typeface="楷体" panose="02010609060101010101" charset="-122"/>
              <a:ea typeface="楷体" panose="02010609060101010101" charset="-122"/>
              <a:cs typeface="楷体" panose="02010609060101010101" charset="-122"/>
            </a:endParaRPr>
          </a:p>
        </p:txBody>
      </p:sp>
      <p:pic>
        <p:nvPicPr>
          <p:cNvPr id="82946" name="Picture 2" descr="https://gimg2.baidu.com/image_search/src=http%3A%2F%2Fwww.kfzimg.com%2FG06%2FM00%2FA6%2F00%2Fp4YBAFq3qRaAN7UyAAGZzPPJ6m8308_b.jpg&amp;refer=http%3A%2F%2Fwww.kfzimg.com&amp;app=2002&amp;size=f9999,10000&amp;q=a80&amp;n=0&amp;g=0n&amp;fmt=jpeg?sec=1634052459&amp;t=5abda828d509a059b0dd923c3d53d2e8"/>
          <p:cNvPicPr>
            <a:picLocks noChangeAspect="1" noChangeArrowheads="1"/>
          </p:cNvPicPr>
          <p:nvPr>
            <p:custDataLst>
              <p:tags r:id="rId11"/>
            </p:custDataLst>
          </p:nvPr>
        </p:nvPicPr>
        <p:blipFill>
          <a:blip r:embed="rId12">
            <a:lum bright="10000" contrast="30000"/>
          </a:blip>
          <a:srcRect l="5592" t="10346" r="5173" b="5161"/>
          <a:stretch>
            <a:fillRect/>
          </a:stretch>
        </p:blipFill>
        <p:spPr bwMode="auto">
          <a:xfrm rot="16200000">
            <a:off x="179705" y="3456940"/>
            <a:ext cx="2131060" cy="2171700"/>
          </a:xfrm>
          <a:prstGeom prst="rect">
            <a:avLst/>
          </a:prstGeom>
          <a:solidFill>
            <a:srgbClr val="FFFFFF">
              <a:shade val="85000"/>
            </a:srgbClr>
          </a:solidFill>
          <a:ln w="88900" cap="sq">
            <a:noFill/>
            <a:miter lim="800000"/>
            <a:headEnd/>
            <a:tailEnd/>
          </a:ln>
          <a:effectLst>
            <a:outerShdw blurRad="55000" dist="18000" dir="5400000" algn="tl" rotWithShape="0">
              <a:srgbClr val="000000">
                <a:alpha val="40000"/>
              </a:srgbClr>
            </a:outerShdw>
            <a:softEdge rad="31750"/>
          </a:effectLst>
          <a:scene3d>
            <a:camera prst="isometricOffAxis2Left">
              <a:rot lat="0" lon="600000" rev="0"/>
            </a:camera>
            <a:lightRig rig="twoPt" dir="t">
              <a:rot lat="0" lon="0" rev="7200000"/>
            </a:lightRig>
          </a:scene3d>
          <a:sp3d>
            <a:bevelT w="25400" h="19050"/>
            <a:contourClr>
              <a:srgbClr val="FFFFFF"/>
            </a:contourClr>
          </a:sp3d>
        </p:spPr>
      </p:pic>
      <p:pic>
        <p:nvPicPr>
          <p:cNvPr id="35" name="图片 34"/>
          <p:cNvPicPr>
            <a:picLocks noChangeAspect="1"/>
          </p:cNvPicPr>
          <p:nvPr>
            <p:custDataLst>
              <p:tags r:id="rId13"/>
            </p:custDataLst>
          </p:nvPr>
        </p:nvPicPr>
        <p:blipFill>
          <a:blip r:embed="rId14"/>
          <a:srcRect t="12468" b="10507"/>
          <a:stretch>
            <a:fillRect/>
          </a:stretch>
        </p:blipFill>
        <p:spPr>
          <a:xfrm>
            <a:off x="4016669" y="5256251"/>
            <a:ext cx="1734227" cy="1623360"/>
          </a:xfrm>
          <a:prstGeom prst="rect">
            <a:avLst/>
          </a:prstGeom>
          <a:noFill/>
          <a:ln w="9525">
            <a:noFill/>
          </a:ln>
        </p:spPr>
      </p:pic>
      <p:pic>
        <p:nvPicPr>
          <p:cNvPr id="54" name="Picture 2" descr="https://gimg2.baidu.com/image_search/src=http%3A%2F%2Fimg.ewenku.net%2F75585cc5609f6d32154986c81b74febc%2F18.png&amp;refer=http%3A%2F%2Fimg.ewenku.net&amp;app=2002&amp;size=f9999,10000&amp;q=a80&amp;n=0&amp;g=0n&amp;fmt=jpeg?sec=1634053271&amp;t=8a38bf76978a131a9b4e94542871d553"/>
          <p:cNvPicPr>
            <a:picLocks noChangeAspect="1" noChangeArrowheads="1"/>
          </p:cNvPicPr>
          <p:nvPr>
            <p:custDataLst>
              <p:tags r:id="rId15"/>
            </p:custDataLst>
          </p:nvPr>
        </p:nvPicPr>
        <p:blipFill>
          <a:blip r:embed="rId16"/>
          <a:srcRect l="9375" t="31111" r="64716" b="12222"/>
          <a:stretch>
            <a:fillRect/>
          </a:stretch>
        </p:blipFill>
        <p:spPr bwMode="auto">
          <a:xfrm>
            <a:off x="10003155" y="1891665"/>
            <a:ext cx="1757045" cy="1935480"/>
          </a:xfrm>
          <a:prstGeom prst="rect">
            <a:avLst/>
          </a:prstGeom>
          <a:noFill/>
          <a:effectLst>
            <a:softEdge rad="31750"/>
          </a:effectLst>
        </p:spPr>
      </p:pic>
      <p:pic>
        <p:nvPicPr>
          <p:cNvPr id="31" name="图片 30"/>
          <p:cNvPicPr>
            <a:picLocks noChangeAspect="1"/>
          </p:cNvPicPr>
          <p:nvPr>
            <p:custDataLst>
              <p:tags r:id="rId17"/>
            </p:custDataLst>
          </p:nvPr>
        </p:nvPicPr>
        <p:blipFill>
          <a:blip r:embed="rId18"/>
          <a:srcRect t="3541" r="20848"/>
          <a:stretch>
            <a:fillRect/>
          </a:stretch>
        </p:blipFill>
        <p:spPr>
          <a:xfrm>
            <a:off x="7270750" y="4970145"/>
            <a:ext cx="4238625" cy="1826260"/>
          </a:xfrm>
          <a:prstGeom prst="rect">
            <a:avLst/>
          </a:prstGeom>
          <a:ln>
            <a:solidFill>
              <a:srgbClr val="FF0000"/>
            </a:solidFill>
          </a:ln>
          <a:effectLst>
            <a:softEdge rad="31750"/>
          </a:effectLst>
        </p:spPr>
      </p:pic>
      <p:sp>
        <p:nvSpPr>
          <p:cNvPr id="28" name="文本框 27"/>
          <p:cNvSpPr txBox="1"/>
          <p:nvPr>
            <p:custDataLst>
              <p:tags r:id="rId19"/>
            </p:custDataLst>
          </p:nvPr>
        </p:nvSpPr>
        <p:spPr>
          <a:xfrm>
            <a:off x="211455" y="533400"/>
            <a:ext cx="4337685" cy="486410"/>
          </a:xfrm>
          <a:prstGeom prst="rect">
            <a:avLst/>
          </a:prstGeom>
          <a:noFill/>
          <a:ln w="12700" cmpd="sng">
            <a:noFill/>
            <a:prstDash val="solid"/>
          </a:ln>
        </p:spPr>
        <p:txBody>
          <a:bodyPr wrap="square" rtlCol="0">
            <a:spAutoFit/>
          </a:bodyPr>
          <a:p>
            <a:pPr>
              <a:lnSpc>
                <a:spcPts val="3080"/>
              </a:lnSpc>
            </a:pPr>
            <a:r>
              <a:rPr lang="zh-CN" sz="2400" b="1">
                <a:solidFill>
                  <a:schemeClr val="tx1"/>
                </a:solidFill>
                <a:effectLst/>
                <a:latin typeface="楷体" panose="02010609060101010101" charset="-122"/>
                <a:ea typeface="楷体" panose="02010609060101010101" charset="-122"/>
                <a:cs typeface="宋体" panose="02010600030101010101" pitchFamily="2" charset="-122"/>
              </a:rPr>
              <a:t>（二）</a:t>
            </a:r>
            <a:r>
              <a:rPr sz="2400" b="1">
                <a:solidFill>
                  <a:schemeClr val="tx1"/>
                </a:solidFill>
                <a:effectLst/>
                <a:latin typeface="楷体" panose="02010609060101010101" charset="-122"/>
                <a:ea typeface="楷体" panose="02010609060101010101" charset="-122"/>
                <a:cs typeface="宋体" panose="02010600030101010101" pitchFamily="2" charset="-122"/>
              </a:rPr>
              <a:t>社会主义精神文明建设</a:t>
            </a:r>
            <a:endParaRPr sz="2400" b="1">
              <a:solidFill>
                <a:schemeClr val="tx1"/>
              </a:solidFill>
              <a:effectLst/>
              <a:latin typeface="楷体" panose="02010609060101010101" charset="-122"/>
              <a:ea typeface="楷体" panose="02010609060101010101" charset="-122"/>
              <a:cs typeface="宋体" panose="02010600030101010101" pitchFamily="2" charset="-122"/>
            </a:endParaRPr>
          </a:p>
        </p:txBody>
      </p:sp>
      <p:sp>
        <p:nvSpPr>
          <p:cNvPr id="29" name="文本框 28"/>
          <p:cNvSpPr txBox="1"/>
          <p:nvPr>
            <p:custDataLst>
              <p:tags r:id="rId20"/>
            </p:custDataLst>
          </p:nvPr>
        </p:nvSpPr>
        <p:spPr>
          <a:xfrm>
            <a:off x="0" y="981075"/>
            <a:ext cx="4208145" cy="881380"/>
          </a:xfrm>
          <a:prstGeom prst="rect">
            <a:avLst/>
          </a:prstGeom>
          <a:noFill/>
        </p:spPr>
        <p:txBody>
          <a:bodyPr wrap="square" rtlCol="0" anchor="t">
            <a:spAutoFit/>
          </a:bodyPr>
          <a:p>
            <a:pPr algn="l" defTabSz="967740">
              <a:lnSpc>
                <a:spcPts val="3080"/>
              </a:lnSpc>
            </a:pPr>
            <a:r>
              <a:rPr lang="en-US" sz="2400" b="1">
                <a:solidFill>
                  <a:schemeClr val="tx1"/>
                </a:solidFill>
                <a:effectLst/>
                <a:latin typeface="楷体" panose="02010609060101010101" charset="-122"/>
                <a:ea typeface="楷体" panose="02010609060101010101" charset="-122"/>
                <a:cs typeface="宋体" panose="02010600030101010101" pitchFamily="2" charset="-122"/>
                <a:sym typeface="+mn-ea"/>
              </a:rPr>
              <a:t>⑴</a:t>
            </a:r>
            <a:r>
              <a:rPr lang="zh-CN" altLang="en-US" sz="2400" b="1">
                <a:solidFill>
                  <a:schemeClr val="tx1"/>
                </a:solidFill>
                <a:effectLst/>
                <a:latin typeface="楷体" panose="02010609060101010101" charset="-122"/>
                <a:ea typeface="楷体" panose="02010609060101010101" charset="-122"/>
                <a:cs typeface="宋体" panose="02010600030101010101" pitchFamily="2" charset="-122"/>
                <a:sym typeface="+mn-ea"/>
              </a:rPr>
              <a:t>社会主义革命和建设时期：</a:t>
            </a:r>
            <a:endParaRPr lang="zh-CN" altLang="en-US" sz="2400" b="1">
              <a:solidFill>
                <a:schemeClr val="tx1"/>
              </a:solidFill>
              <a:latin typeface="楷体" panose="02010609060101010101" charset="-122"/>
              <a:ea typeface="楷体" panose="02010609060101010101" charset="-122"/>
              <a:cs typeface="宋体" panose="02010600030101010101" pitchFamily="2" charset="-122"/>
              <a:sym typeface="+mn-ea"/>
            </a:endParaRPr>
          </a:p>
          <a:p>
            <a:pPr algn="l" defTabSz="967740">
              <a:lnSpc>
                <a:spcPts val="3080"/>
              </a:lnSpc>
            </a:pPr>
            <a:r>
              <a:rPr lang="en-US" sz="2400" b="1">
                <a:solidFill>
                  <a:schemeClr val="tx1"/>
                </a:solidFill>
                <a:effectLst/>
                <a:latin typeface="楷体" panose="02010609060101010101" charset="-122"/>
                <a:ea typeface="楷体" panose="02010609060101010101" charset="-122"/>
                <a:cs typeface="宋体" panose="02010600030101010101" pitchFamily="2" charset="-122"/>
                <a:sym typeface="+mn-ea"/>
              </a:rPr>
              <a:t>⑵</a:t>
            </a:r>
            <a:r>
              <a:rPr lang="zh-CN" sz="2400" b="1">
                <a:solidFill>
                  <a:schemeClr val="tx1"/>
                </a:solidFill>
                <a:effectLst/>
                <a:latin typeface="楷体" panose="02010609060101010101" charset="-122"/>
                <a:ea typeface="楷体" panose="02010609060101010101" charset="-122"/>
                <a:cs typeface="宋体" panose="02010600030101010101" pitchFamily="2" charset="-122"/>
                <a:sym typeface="+mn-ea"/>
              </a:rPr>
              <a:t>改革开放后：</a:t>
            </a:r>
            <a:endParaRPr lang="zh-CN" sz="2400" b="1">
              <a:solidFill>
                <a:schemeClr val="tx1"/>
              </a:solidFill>
              <a:effectLst/>
              <a:latin typeface="楷体" panose="02010609060101010101" charset="-122"/>
              <a:ea typeface="楷体" panose="02010609060101010101" charset="-122"/>
              <a:cs typeface="宋体" panose="02010600030101010101" pitchFamily="2" charset="-122"/>
              <a:sym typeface="+mn-ea"/>
            </a:endParaRPr>
          </a:p>
        </p:txBody>
      </p:sp>
      <p:sp>
        <p:nvSpPr>
          <p:cNvPr id="30" name="文本框 29"/>
          <p:cNvSpPr txBox="1"/>
          <p:nvPr>
            <p:custDataLst>
              <p:tags r:id="rId21"/>
            </p:custDataLst>
          </p:nvPr>
        </p:nvSpPr>
        <p:spPr>
          <a:xfrm>
            <a:off x="4017010" y="1019810"/>
            <a:ext cx="8174355" cy="486410"/>
          </a:xfrm>
          <a:prstGeom prst="rect">
            <a:avLst/>
          </a:prstGeom>
          <a:noFill/>
        </p:spPr>
        <p:txBody>
          <a:bodyPr wrap="square" rtlCol="0" anchor="t">
            <a:spAutoFit/>
          </a:bodyPr>
          <a:p>
            <a:pPr algn="l" defTabSz="967740">
              <a:lnSpc>
                <a:spcPts val="3080"/>
              </a:lnSpc>
            </a:pPr>
            <a:r>
              <a:rPr lang="zh-CN" altLang="en-US" sz="2400" b="1">
                <a:solidFill>
                  <a:schemeClr val="tx1"/>
                </a:solidFill>
                <a:effectLst/>
                <a:latin typeface="楷体" panose="02010609060101010101" charset="-122"/>
                <a:ea typeface="楷体" panose="02010609060101010101" charset="-122"/>
                <a:cs typeface="宋体" panose="02010600030101010101" pitchFamily="2" charset="-122"/>
                <a:sym typeface="+mn-ea"/>
              </a:rPr>
              <a:t>全社会形成了健康向上道德风尚，激发全国人民热情和干劲</a:t>
            </a:r>
            <a:r>
              <a:rPr lang="zh-CN" altLang="en-US" sz="2400" b="1">
                <a:solidFill>
                  <a:schemeClr val="tx1"/>
                </a:solidFill>
                <a:latin typeface="楷体" panose="02010609060101010101" charset="-122"/>
                <a:ea typeface="楷体" panose="02010609060101010101" charset="-122"/>
                <a:cs typeface="宋体" panose="02010600030101010101" pitchFamily="2" charset="-122"/>
                <a:sym typeface="+mn-ea"/>
              </a:rPr>
              <a:t>；</a:t>
            </a:r>
            <a:endParaRPr lang="zh-CN" altLang="en-US" sz="2400" b="1">
              <a:effectLst/>
              <a:latin typeface="楷体" panose="02010609060101010101" charset="-122"/>
              <a:ea typeface="楷体" panose="02010609060101010101" charset="-122"/>
              <a:cs typeface="宋体" panose="02010600030101010101" pitchFamily="2" charset="-122"/>
              <a:sym typeface="+mn-ea"/>
            </a:endParaRPr>
          </a:p>
        </p:txBody>
      </p:sp>
      <p:sp>
        <p:nvSpPr>
          <p:cNvPr id="12" name="文本框 11"/>
          <p:cNvSpPr txBox="1"/>
          <p:nvPr>
            <p:custDataLst>
              <p:tags r:id="rId22"/>
            </p:custDataLst>
          </p:nvPr>
        </p:nvSpPr>
        <p:spPr>
          <a:xfrm>
            <a:off x="0" y="49530"/>
            <a:ext cx="9878695"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三、现代中国的文化</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中国特色社会主义理论的发展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3" presetClass="entr" presetSubtype="1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childTnLst>
                          </p:cTn>
                        </p:par>
                        <p:par>
                          <p:cTn id="26" fill="hold">
                            <p:stCondLst>
                              <p:cond delay="1000"/>
                            </p:stCondLst>
                            <p:childTnLst>
                              <p:par>
                                <p:cTn id="27" presetID="42" presetClass="entr" presetSubtype="0"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500"/>
                            </p:stCondLst>
                            <p:childTnLst>
                              <p:par>
                                <p:cTn id="40" presetID="42" presetClass="entr" presetSubtype="0" fill="hold" nodeType="afterEffect">
                                  <p:stCondLst>
                                    <p:cond delay="0"/>
                                  </p:stCondLst>
                                  <p:childTnLst>
                                    <p:set>
                                      <p:cBhvr>
                                        <p:cTn id="41" dur="1" fill="hold">
                                          <p:stCondLst>
                                            <p:cond delay="0"/>
                                          </p:stCondLst>
                                        </p:cTn>
                                        <p:tgtEl>
                                          <p:spTgt spid="82946"/>
                                        </p:tgtEl>
                                        <p:attrNameLst>
                                          <p:attrName>style.visibility</p:attrName>
                                        </p:attrNameLst>
                                      </p:cBhvr>
                                      <p:to>
                                        <p:strVal val="visible"/>
                                      </p:to>
                                    </p:set>
                                    <p:animEffect transition="in" filter="fade">
                                      <p:cBhvr>
                                        <p:cTn id="42" dur="1000"/>
                                        <p:tgtEl>
                                          <p:spTgt spid="82946"/>
                                        </p:tgtEl>
                                      </p:cBhvr>
                                    </p:animEffect>
                                    <p:anim calcmode="lin" valueType="num">
                                      <p:cBhvr>
                                        <p:cTn id="43" dur="1000" fill="hold"/>
                                        <p:tgtEl>
                                          <p:spTgt spid="82946"/>
                                        </p:tgtEl>
                                        <p:attrNameLst>
                                          <p:attrName>ppt_x</p:attrName>
                                        </p:attrNameLst>
                                      </p:cBhvr>
                                      <p:tavLst>
                                        <p:tav tm="0">
                                          <p:val>
                                            <p:strVal val="#ppt_x"/>
                                          </p:val>
                                        </p:tav>
                                        <p:tav tm="100000">
                                          <p:val>
                                            <p:strVal val="#ppt_x"/>
                                          </p:val>
                                        </p:tav>
                                      </p:tavLst>
                                    </p:anim>
                                    <p:anim calcmode="lin" valueType="num">
                                      <p:cBhvr>
                                        <p:cTn id="44" dur="1000" fill="hold"/>
                                        <p:tgtEl>
                                          <p:spTgt spid="82946"/>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3" presetClass="entr" presetSubtype="1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linds(horizontal)">
                                      <p:cBhvr>
                                        <p:cTn id="48" dur="500"/>
                                        <p:tgtEl>
                                          <p:spTgt spid="34"/>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left)">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p:cTn id="56" dur="500" fill="hold"/>
                                        <p:tgtEl>
                                          <p:spTgt spid="15"/>
                                        </p:tgtEl>
                                        <p:attrNameLst>
                                          <p:attrName>ppt_w</p:attrName>
                                        </p:attrNameLst>
                                      </p:cBhvr>
                                      <p:tavLst>
                                        <p:tav tm="0">
                                          <p:val>
                                            <p:fltVal val="0"/>
                                          </p:val>
                                        </p:tav>
                                        <p:tav tm="100000">
                                          <p:val>
                                            <p:strVal val="#ppt_w"/>
                                          </p:val>
                                        </p:tav>
                                      </p:tavLst>
                                    </p:anim>
                                    <p:anim calcmode="lin" valueType="num">
                                      <p:cBhvr>
                                        <p:cTn id="57" dur="500" fill="hold"/>
                                        <p:tgtEl>
                                          <p:spTgt spid="15"/>
                                        </p:tgtEl>
                                        <p:attrNameLst>
                                          <p:attrName>ppt_h</p:attrName>
                                        </p:attrNameLst>
                                      </p:cBhvr>
                                      <p:tavLst>
                                        <p:tav tm="0">
                                          <p:val>
                                            <p:fltVal val="0"/>
                                          </p:val>
                                        </p:tav>
                                        <p:tav tm="100000">
                                          <p:val>
                                            <p:strVal val="#ppt_h"/>
                                          </p:val>
                                        </p:tav>
                                      </p:tavLst>
                                    </p:anim>
                                    <p:animEffect transition="in" filter="fade">
                                      <p:cBhvr>
                                        <p:cTn id="58" dur="500"/>
                                        <p:tgtEl>
                                          <p:spTgt spid="15"/>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right)">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500"/>
                                        <p:tgtEl>
                                          <p:spTgt spid="18"/>
                                        </p:tgtEl>
                                      </p:cBhvr>
                                    </p:animEffect>
                                  </p:childTnLst>
                                </p:cTn>
                              </p:par>
                              <p:par>
                                <p:cTn id="72" presetID="47" presetClass="entr" presetSubtype="0" fill="hold" nodeType="withEffect">
                                  <p:stCondLst>
                                    <p:cond delay="0"/>
                                  </p:stCondLst>
                                  <p:childTnLst>
                                    <p:set>
                                      <p:cBhvr>
                                        <p:cTn id="73" dur="1" fill="hold">
                                          <p:stCondLst>
                                            <p:cond delay="0"/>
                                          </p:stCondLst>
                                        </p:cTn>
                                        <p:tgtEl>
                                          <p:spTgt spid="54"/>
                                        </p:tgtEl>
                                        <p:attrNameLst>
                                          <p:attrName>style.visibility</p:attrName>
                                        </p:attrNameLst>
                                      </p:cBhvr>
                                      <p:to>
                                        <p:strVal val="visible"/>
                                      </p:to>
                                    </p:set>
                                    <p:animEffect transition="in" filter="fade">
                                      <p:cBhvr>
                                        <p:cTn id="74" dur="1000"/>
                                        <p:tgtEl>
                                          <p:spTgt spid="54"/>
                                        </p:tgtEl>
                                      </p:cBhvr>
                                    </p:animEffect>
                                    <p:anim calcmode="lin" valueType="num">
                                      <p:cBhvr>
                                        <p:cTn id="75" dur="1000" fill="hold"/>
                                        <p:tgtEl>
                                          <p:spTgt spid="54"/>
                                        </p:tgtEl>
                                        <p:attrNameLst>
                                          <p:attrName>ppt_x</p:attrName>
                                        </p:attrNameLst>
                                      </p:cBhvr>
                                      <p:tavLst>
                                        <p:tav tm="0">
                                          <p:val>
                                            <p:strVal val="#ppt_x"/>
                                          </p:val>
                                        </p:tav>
                                        <p:tav tm="100000">
                                          <p:val>
                                            <p:strVal val="#ppt_x"/>
                                          </p:val>
                                        </p:tav>
                                      </p:tavLst>
                                    </p:anim>
                                    <p:anim calcmode="lin" valueType="num">
                                      <p:cBhvr>
                                        <p:cTn id="7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9" grpId="0" bldLvl="0" animBg="1"/>
      <p:bldP spid="10" grpId="0" bldLvl="0" animBg="1"/>
      <p:bldP spid="14" grpId="0" bldLvl="0" animBg="1"/>
      <p:bldP spid="15" grpId="0" bldLvl="0" animBg="1"/>
      <p:bldP spid="16" grpId="0" bldLvl="0" animBg="1"/>
      <p:bldP spid="17" grpId="0" bldLvl="0" animBg="1"/>
      <p:bldP spid="18" grpId="0" bldLvl="0" animBg="1"/>
      <p:bldP spid="19" grpId="0" bldLvl="0" animBg="1"/>
      <p:bldP spid="29" grpId="0"/>
      <p:bldP spid="30" grpId="0"/>
      <p:bldP spid="3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custDataLst>
              <p:tags r:id="rId1"/>
            </p:custDataLst>
          </p:nvPr>
        </p:nvGraphicFramePr>
        <p:xfrm>
          <a:off x="234950" y="920750"/>
          <a:ext cx="11648440" cy="4032885"/>
        </p:xfrm>
        <a:graphic>
          <a:graphicData uri="http://schemas.openxmlformats.org/drawingml/2006/table">
            <a:tbl>
              <a:tblPr/>
              <a:tblGrid>
                <a:gridCol w="1557020"/>
                <a:gridCol w="10091420"/>
              </a:tblGrid>
              <a:tr h="1828800">
                <a:tc>
                  <a:txBody>
                    <a:bodyPr/>
                    <a:p>
                      <a:pPr algn="ctr">
                        <a:lnSpc>
                          <a:spcPct val="10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新民主主</a:t>
                      </a:r>
                      <a:endParaRPr lang="zh-CN" sz="2400" kern="100">
                        <a:effectLst/>
                        <a:latin typeface="楷体" panose="02010609060101010101" charset="-122"/>
                        <a:ea typeface="楷体" panose="02010609060101010101" charset="-122"/>
                        <a:cs typeface="Courier New" panose="02070309020205020404"/>
                      </a:endParaRPr>
                    </a:p>
                    <a:p>
                      <a:pPr algn="ctr">
                        <a:lnSpc>
                          <a:spcPct val="10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义向社会</a:t>
                      </a:r>
                      <a:endParaRPr lang="zh-CN" sz="2400" kern="100">
                        <a:effectLst/>
                        <a:latin typeface="楷体" panose="02010609060101010101" charset="-122"/>
                        <a:ea typeface="楷体" panose="02010609060101010101" charset="-122"/>
                        <a:cs typeface="Courier New" panose="02070309020205020404"/>
                      </a:endParaRPr>
                    </a:p>
                    <a:p>
                      <a:pPr algn="ctr">
                        <a:lnSpc>
                          <a:spcPct val="10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主义过渡</a:t>
                      </a:r>
                      <a:endParaRPr lang="zh-CN" sz="2400" kern="100">
                        <a:effectLst/>
                        <a:latin typeface="楷体" panose="02010609060101010101" charset="-122"/>
                        <a:ea typeface="楷体" panose="02010609060101010101" charset="-122"/>
                        <a:cs typeface="Courier New" panose="02070309020205020404"/>
                      </a:endParaRPr>
                    </a:p>
                    <a:p>
                      <a:pPr algn="ctr">
                        <a:lnSpc>
                          <a:spcPct val="10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时期</a:t>
                      </a:r>
                      <a:endParaRPr lang="zh-CN" sz="2400" kern="100">
                        <a:effectLst/>
                        <a:latin typeface="楷体" panose="02010609060101010101" charset="-122"/>
                        <a:ea typeface="楷体" panose="02010609060101010101" charset="-122"/>
                        <a:cs typeface="Courier New" panose="02070309020205020404"/>
                      </a:endParaRPr>
                    </a:p>
                  </a:txBody>
                  <a:tcPr marL="48958" marR="48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just">
                        <a:lnSpc>
                          <a:spcPct val="100000"/>
                        </a:lnSpc>
                        <a:spcAft>
                          <a:spcPts val="0"/>
                        </a:spcAft>
                        <a:tabLst>
                          <a:tab pos="5829300" algn="l"/>
                        </a:tabLst>
                      </a:pPr>
                      <a:r>
                        <a:rPr lang="en-US" sz="2400" b="1" kern="100" dirty="0">
                          <a:effectLst/>
                          <a:latin typeface="楷体" panose="02010609060101010101" charset="-122"/>
                          <a:ea typeface="楷体" panose="02010609060101010101" charset="-122"/>
                          <a:cs typeface="楷体" panose="02010609060101010101" charset="-122"/>
                        </a:rPr>
                        <a:t>(1)</a:t>
                      </a:r>
                      <a:r>
                        <a:rPr lang="zh-CN" sz="2400" b="1" kern="100" dirty="0">
                          <a:effectLst/>
                          <a:latin typeface="楷体" panose="02010609060101010101" charset="-122"/>
                          <a:ea typeface="楷体" panose="02010609060101010101" charset="-122"/>
                          <a:cs typeface="楷体" panose="02010609060101010101" charset="-122"/>
                        </a:rPr>
                        <a:t>教育：</a:t>
                      </a:r>
                      <a:r>
                        <a:rPr lang="en-US" sz="2400" b="1">
                          <a:solidFill>
                            <a:srgbClr val="FF0000"/>
                          </a:solidFill>
                          <a:latin typeface="楷体" panose="02010609060101010101" charset="-122"/>
                          <a:ea typeface="楷体" panose="02010609060101010101" charset="-122"/>
                          <a:cs typeface="楷体" panose="02010609060101010101" charset="-122"/>
                          <a:sym typeface="+mn-ea"/>
                        </a:rPr>
                        <a:t>深受苏联影响,</a:t>
                      </a:r>
                      <a:r>
                        <a:rPr lang="zh-CN" sz="2400" b="1" kern="100" dirty="0">
                          <a:effectLst/>
                          <a:latin typeface="楷体" panose="02010609060101010101" charset="-122"/>
                          <a:ea typeface="楷体" panose="02010609060101010101" charset="-122"/>
                          <a:cs typeface="楷体" panose="02010609060101010101" charset="-122"/>
                        </a:rPr>
                        <a:t>重点开展</a:t>
                      </a:r>
                      <a:r>
                        <a:rPr lang="zh-CN" sz="2400" b="1" kern="100" dirty="0">
                          <a:solidFill>
                            <a:srgbClr val="FF0000"/>
                          </a:solidFill>
                          <a:effectLst/>
                          <a:latin typeface="楷体" panose="02010609060101010101" charset="-122"/>
                          <a:ea typeface="楷体" panose="02010609060101010101" charset="-122"/>
                          <a:cs typeface="楷体" panose="02010609060101010101" charset="-122"/>
                        </a:rPr>
                        <a:t>扫盲教育</a:t>
                      </a:r>
                      <a:r>
                        <a:rPr lang="zh-CN" sz="2400" b="1" kern="100" dirty="0">
                          <a:effectLst/>
                          <a:latin typeface="楷体" panose="02010609060101010101" charset="-122"/>
                          <a:ea typeface="楷体" panose="02010609060101010101" charset="-122"/>
                          <a:cs typeface="楷体" panose="02010609060101010101" charset="-122"/>
                        </a:rPr>
                        <a:t>，开办各种补习学校；积极改革学制，对各级学校进行调整，以服务于国家建设，确立了教育为</a:t>
                      </a:r>
                      <a:r>
                        <a:rPr lang="zh-CN" sz="2400" b="1" kern="100" dirty="0">
                          <a:solidFill>
                            <a:srgbClr val="FF0000"/>
                          </a:solidFill>
                          <a:effectLst/>
                          <a:latin typeface="楷体" panose="02010609060101010101" charset="-122"/>
                          <a:ea typeface="楷体" panose="02010609060101010101" charset="-122"/>
                          <a:cs typeface="楷体" panose="02010609060101010101" charset="-122"/>
                        </a:rPr>
                        <a:t>社会主义</a:t>
                      </a:r>
                      <a:r>
                        <a:rPr lang="zh-CN" sz="2400" b="1" kern="100" dirty="0">
                          <a:effectLst/>
                          <a:latin typeface="楷体" panose="02010609060101010101" charset="-122"/>
                          <a:ea typeface="楷体" panose="02010609060101010101" charset="-122"/>
                          <a:cs typeface="楷体" panose="02010609060101010101" charset="-122"/>
                        </a:rPr>
                        <a:t>建设服务的</a:t>
                      </a:r>
                      <a:r>
                        <a:rPr lang="zh-CN" sz="2400" b="1" kern="100" dirty="0">
                          <a:solidFill>
                            <a:srgbClr val="FF0000"/>
                          </a:solidFill>
                          <a:effectLst/>
                          <a:latin typeface="楷体" panose="02010609060101010101" charset="-122"/>
                          <a:ea typeface="楷体" panose="02010609060101010101" charset="-122"/>
                          <a:cs typeface="楷体" panose="02010609060101010101" charset="-122"/>
                        </a:rPr>
                        <a:t>人民教育方向</a:t>
                      </a:r>
                      <a:r>
                        <a:rPr lang="zh-CN" sz="2400" b="1" kern="100" dirty="0">
                          <a:effectLst/>
                          <a:latin typeface="楷体" panose="02010609060101010101" charset="-122"/>
                          <a:ea typeface="楷体" panose="02010609060101010101" charset="-122"/>
                          <a:cs typeface="楷体" panose="02010609060101010101" charset="-122"/>
                        </a:rPr>
                        <a:t>。</a:t>
                      </a:r>
                      <a:endParaRPr lang="zh-CN" sz="2400" kern="100" dirty="0">
                        <a:effectLst/>
                        <a:latin typeface="楷体" panose="02010609060101010101" charset="-122"/>
                        <a:ea typeface="楷体" panose="02010609060101010101" charset="-122"/>
                        <a:cs typeface="楷体" panose="02010609060101010101" charset="-122"/>
                      </a:endParaRPr>
                    </a:p>
                    <a:p>
                      <a:pPr algn="just">
                        <a:lnSpc>
                          <a:spcPct val="100000"/>
                        </a:lnSpc>
                        <a:spcAft>
                          <a:spcPts val="0"/>
                        </a:spcAft>
                        <a:tabLst>
                          <a:tab pos="5829300" algn="l"/>
                        </a:tabLst>
                      </a:pPr>
                      <a:r>
                        <a:rPr lang="en-US" sz="2400" b="1" kern="100" dirty="0">
                          <a:effectLst/>
                          <a:latin typeface="楷体" panose="02010609060101010101" charset="-122"/>
                          <a:ea typeface="楷体" panose="02010609060101010101" charset="-122"/>
                          <a:cs typeface="楷体" panose="02010609060101010101" charset="-122"/>
                        </a:rPr>
                        <a:t>(2)</a:t>
                      </a:r>
                      <a:r>
                        <a:rPr lang="zh-CN" sz="2400" b="1" kern="100" dirty="0">
                          <a:effectLst/>
                          <a:latin typeface="楷体" panose="02010609060101010101" charset="-122"/>
                          <a:ea typeface="楷体" panose="02010609060101010101" charset="-122"/>
                          <a:cs typeface="楷体" panose="02010609060101010101" charset="-122"/>
                        </a:rPr>
                        <a:t>文艺与科技：图书馆、博物馆事业的建设与发展；建立起专业化的文物保护体系</a:t>
                      </a:r>
                      <a:endParaRPr lang="zh-CN" sz="2400" kern="100" dirty="0">
                        <a:effectLst/>
                        <a:latin typeface="楷体" panose="02010609060101010101" charset="-122"/>
                        <a:ea typeface="楷体" panose="02010609060101010101" charset="-122"/>
                        <a:cs typeface="楷体" panose="02010609060101010101" charset="-122"/>
                      </a:endParaRPr>
                    </a:p>
                  </a:txBody>
                  <a:tcPr marL="48958" marR="48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4085">
                <a:tc>
                  <a:txBody>
                    <a:bodyPr/>
                    <a:p>
                      <a:pPr algn="ctr">
                        <a:lnSpc>
                          <a:spcPct val="10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社会主义</a:t>
                      </a:r>
                      <a:endParaRPr lang="zh-CN" sz="2400" kern="100">
                        <a:effectLst/>
                        <a:latin typeface="楷体" panose="02010609060101010101" charset="-122"/>
                        <a:ea typeface="楷体" panose="02010609060101010101" charset="-122"/>
                        <a:cs typeface="Courier New" panose="02070309020205020404"/>
                      </a:endParaRPr>
                    </a:p>
                    <a:p>
                      <a:pPr algn="ctr">
                        <a:lnSpc>
                          <a:spcPct val="10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建设的曲</a:t>
                      </a:r>
                      <a:endParaRPr lang="zh-CN" sz="2400" kern="100">
                        <a:effectLst/>
                        <a:latin typeface="楷体" panose="02010609060101010101" charset="-122"/>
                        <a:ea typeface="楷体" panose="02010609060101010101" charset="-122"/>
                        <a:cs typeface="Courier New" panose="02070309020205020404"/>
                      </a:endParaRPr>
                    </a:p>
                    <a:p>
                      <a:pPr algn="ctr">
                        <a:lnSpc>
                          <a:spcPct val="10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折发展</a:t>
                      </a:r>
                      <a:endParaRPr lang="zh-CN" sz="2400" kern="100">
                        <a:effectLst/>
                        <a:latin typeface="楷体" panose="02010609060101010101" charset="-122"/>
                        <a:ea typeface="楷体" panose="02010609060101010101" charset="-122"/>
                        <a:cs typeface="Courier New" panose="02070309020205020404"/>
                      </a:endParaRPr>
                    </a:p>
                    <a:p>
                      <a:pPr algn="ctr">
                        <a:lnSpc>
                          <a:spcPct val="10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时期</a:t>
                      </a:r>
                      <a:endParaRPr lang="zh-CN" sz="2400" kern="100">
                        <a:effectLst/>
                        <a:latin typeface="楷体" panose="02010609060101010101" charset="-122"/>
                        <a:ea typeface="楷体" panose="02010609060101010101" charset="-122"/>
                        <a:cs typeface="Courier New" panose="02070309020205020404"/>
                      </a:endParaRPr>
                    </a:p>
                  </a:txBody>
                  <a:tcPr marL="48958" marR="48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p>
                      <a:pPr algn="l" fontAlgn="auto">
                        <a:lnSpc>
                          <a:spcPct val="100000"/>
                        </a:lnSpc>
                        <a:buClrTx/>
                        <a:buSzTx/>
                        <a:buFont typeface="Wingdings" panose="05000000000000000000"/>
                      </a:pPr>
                      <a:r>
                        <a:rPr lang="en-US" sz="2400" b="1" kern="100" dirty="0">
                          <a:effectLst/>
                          <a:latin typeface="楷体" panose="02010609060101010101" charset="-122"/>
                          <a:ea typeface="楷体" panose="02010609060101010101" charset="-122"/>
                          <a:cs typeface="楷体" panose="02010609060101010101" charset="-122"/>
                        </a:rPr>
                        <a:t>(1)</a:t>
                      </a:r>
                      <a:r>
                        <a:rPr lang="zh-CN" sz="2400" b="1" kern="100" dirty="0">
                          <a:effectLst/>
                          <a:latin typeface="楷体" panose="02010609060101010101" charset="-122"/>
                          <a:ea typeface="楷体" panose="02010609060101010101" charset="-122"/>
                          <a:cs typeface="楷体" panose="02010609060101010101" charset="-122"/>
                        </a:rPr>
                        <a:t>教育：</a:t>
                      </a:r>
                      <a:r>
                        <a:rPr lang="zh-CN" altLang="en-US" sz="2400" b="1">
                          <a:latin typeface="楷体" panose="02010609060101010101" charset="-122"/>
                          <a:ea typeface="楷体" panose="02010609060101010101" charset="-122"/>
                          <a:cs typeface="楷体" panose="02010609060101010101" charset="-122"/>
                          <a:sym typeface="+mn-ea"/>
                        </a:rPr>
                        <a:t>受教育者要在德智体等方面全面发展</a:t>
                      </a:r>
                      <a:r>
                        <a:rPr lang="en-US" altLang="zh-CN" sz="2400" b="1">
                          <a:latin typeface="楷体" panose="02010609060101010101" charset="-122"/>
                          <a:ea typeface="楷体" panose="02010609060101010101" charset="-122"/>
                          <a:cs typeface="楷体" panose="02010609060101010101" charset="-122"/>
                          <a:sym typeface="+mn-ea"/>
                        </a:rPr>
                        <a:t>,</a:t>
                      </a:r>
                      <a:r>
                        <a:rPr lang="zh-CN" altLang="en-US" sz="2400" b="1">
                          <a:latin typeface="楷体" panose="02010609060101010101" charset="-122"/>
                          <a:ea typeface="楷体" panose="02010609060101010101" charset="-122"/>
                          <a:cs typeface="楷体" panose="02010609060101010101" charset="-122"/>
                          <a:sym typeface="+mn-ea"/>
                        </a:rPr>
                        <a:t>提出</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全面发展的教育方针</a:t>
                      </a:r>
                      <a:r>
                        <a:rPr lang="zh-CN" altLang="en-US" sz="2400" b="1">
                          <a:latin typeface="楷体" panose="02010609060101010101" charset="-122"/>
                          <a:ea typeface="楷体" panose="02010609060101010101" charset="-122"/>
                          <a:cs typeface="楷体" panose="02010609060101010101" charset="-122"/>
                          <a:sym typeface="+mn-ea"/>
                        </a:rPr>
                        <a:t>；</a:t>
                      </a:r>
                      <a:r>
                        <a:rPr lang="zh-CN" sz="2400" b="1" kern="100" dirty="0">
                          <a:effectLst/>
                          <a:latin typeface="楷体" panose="02010609060101010101" charset="-122"/>
                          <a:ea typeface="楷体" panose="02010609060101010101" charset="-122"/>
                          <a:cs typeface="楷体" panose="02010609060101010101" charset="-122"/>
                        </a:rPr>
                        <a:t>形成了比较完整的国民教育体系，</a:t>
                      </a:r>
                      <a:r>
                        <a:rPr lang="zh-CN" sz="2400" b="1" kern="100" dirty="0">
                          <a:effectLst/>
                          <a:latin typeface="楷体" panose="02010609060101010101" charset="-122"/>
                          <a:ea typeface="楷体" panose="02010609060101010101" charset="-122"/>
                          <a:cs typeface="楷体" panose="02010609060101010101" charset="-122"/>
                        </a:rPr>
                        <a:t>“文化大革命</a:t>
                      </a:r>
                      <a:r>
                        <a:rPr lang="en-US" sz="2400" b="1" kern="100" dirty="0">
                          <a:effectLst/>
                          <a:latin typeface="楷体" panose="02010609060101010101" charset="-122"/>
                          <a:ea typeface="楷体" panose="02010609060101010101" charset="-122"/>
                          <a:cs typeface="楷体" panose="02010609060101010101" charset="-122"/>
                        </a:rPr>
                        <a:t>”</a:t>
                      </a:r>
                      <a:r>
                        <a:rPr lang="zh-CN" sz="2400" b="1" kern="100" dirty="0">
                          <a:effectLst/>
                          <a:latin typeface="楷体" panose="02010609060101010101" charset="-122"/>
                          <a:ea typeface="楷体" panose="02010609060101010101" charset="-122"/>
                          <a:cs typeface="楷体" panose="02010609060101010101" charset="-122"/>
                        </a:rPr>
                        <a:t>时期高考制度被废止。</a:t>
                      </a:r>
                      <a:endParaRPr lang="zh-CN" sz="2400" kern="100" dirty="0">
                        <a:effectLst/>
                        <a:latin typeface="楷体" panose="02010609060101010101" charset="-122"/>
                        <a:ea typeface="楷体" panose="02010609060101010101" charset="-122"/>
                        <a:cs typeface="楷体" panose="02010609060101010101" charset="-122"/>
                      </a:endParaRPr>
                    </a:p>
                    <a:p>
                      <a:pPr algn="just">
                        <a:lnSpc>
                          <a:spcPct val="100000"/>
                        </a:lnSpc>
                        <a:spcAft>
                          <a:spcPts val="0"/>
                        </a:spcAft>
                        <a:tabLst>
                          <a:tab pos="5829300" algn="l"/>
                        </a:tabLst>
                      </a:pPr>
                      <a:r>
                        <a:rPr lang="en-US" sz="2400" b="1" kern="100" dirty="0">
                          <a:effectLst/>
                          <a:latin typeface="楷体" panose="02010609060101010101" charset="-122"/>
                          <a:ea typeface="楷体" panose="02010609060101010101" charset="-122"/>
                          <a:cs typeface="楷体" panose="02010609060101010101" charset="-122"/>
                        </a:rPr>
                        <a:t>(2)</a:t>
                      </a:r>
                      <a:r>
                        <a:rPr lang="zh-CN" sz="2400" b="1" kern="100" dirty="0">
                          <a:effectLst/>
                          <a:latin typeface="楷体" panose="02010609060101010101" charset="-122"/>
                          <a:ea typeface="楷体" panose="02010609060101010101" charset="-122"/>
                          <a:cs typeface="楷体" panose="02010609060101010101" charset="-122"/>
                        </a:rPr>
                        <a:t>文艺：</a:t>
                      </a:r>
                      <a:r>
                        <a:rPr lang="en-US" sz="2400" b="1" kern="100" dirty="0">
                          <a:solidFill>
                            <a:srgbClr val="FF0000"/>
                          </a:solidFill>
                          <a:effectLst/>
                          <a:latin typeface="楷体" panose="02010609060101010101" charset="-122"/>
                          <a:ea typeface="楷体" panose="02010609060101010101" charset="-122"/>
                          <a:cs typeface="楷体" panose="02010609060101010101" charset="-122"/>
                        </a:rPr>
                        <a:t>1956.4</a:t>
                      </a:r>
                      <a:r>
                        <a:rPr lang="zh-CN" sz="2400" b="1" kern="100" dirty="0">
                          <a:solidFill>
                            <a:srgbClr val="FF0000"/>
                          </a:solidFill>
                          <a:effectLst/>
                          <a:latin typeface="楷体" panose="02010609060101010101" charset="-122"/>
                          <a:ea typeface="楷体" panose="02010609060101010101" charset="-122"/>
                          <a:cs typeface="楷体" panose="02010609060101010101" charset="-122"/>
                        </a:rPr>
                        <a:t>，毛泽东提出</a:t>
                      </a:r>
                      <a:r>
                        <a:rPr lang="en-US" sz="2400" b="1" kern="100" dirty="0">
                          <a:solidFill>
                            <a:srgbClr val="FF0000"/>
                          </a:solidFill>
                          <a:effectLst/>
                          <a:latin typeface="楷体" panose="02010609060101010101" charset="-122"/>
                          <a:ea typeface="楷体" panose="02010609060101010101" charset="-122"/>
                          <a:cs typeface="楷体" panose="02010609060101010101" charset="-122"/>
                        </a:rPr>
                        <a:t>“</a:t>
                      </a:r>
                      <a:r>
                        <a:rPr lang="zh-CN" sz="2400" b="1" kern="100" dirty="0">
                          <a:solidFill>
                            <a:srgbClr val="FF0000"/>
                          </a:solidFill>
                          <a:effectLst/>
                          <a:latin typeface="楷体" panose="02010609060101010101" charset="-122"/>
                          <a:ea typeface="楷体" panose="02010609060101010101" charset="-122"/>
                          <a:cs typeface="楷体" panose="02010609060101010101" charset="-122"/>
                        </a:rPr>
                        <a:t>百家争鸣、百花齐放</a:t>
                      </a:r>
                      <a:r>
                        <a:rPr lang="en-US" sz="2400" b="1" kern="100" dirty="0">
                          <a:solidFill>
                            <a:srgbClr val="FF0000"/>
                          </a:solidFill>
                          <a:effectLst/>
                          <a:latin typeface="楷体" panose="02010609060101010101" charset="-122"/>
                          <a:ea typeface="楷体" panose="02010609060101010101" charset="-122"/>
                          <a:cs typeface="楷体" panose="02010609060101010101" charset="-122"/>
                        </a:rPr>
                        <a:t>”</a:t>
                      </a:r>
                      <a:r>
                        <a:rPr lang="zh-CN" sz="2400" b="1" kern="100" dirty="0">
                          <a:solidFill>
                            <a:srgbClr val="FF0000"/>
                          </a:solidFill>
                          <a:effectLst/>
                          <a:latin typeface="楷体" panose="02010609060101010101" charset="-122"/>
                          <a:ea typeface="楷体" panose="02010609060101010101" charset="-122"/>
                          <a:cs typeface="楷体" panose="02010609060101010101" charset="-122"/>
                        </a:rPr>
                        <a:t>方针。</a:t>
                      </a:r>
                      <a:endParaRPr lang="zh-CN" sz="2400" kern="100" dirty="0">
                        <a:solidFill>
                          <a:srgbClr val="FF0000"/>
                        </a:solidFill>
                        <a:effectLst/>
                        <a:latin typeface="楷体" panose="02010609060101010101" charset="-122"/>
                        <a:ea typeface="楷体" panose="02010609060101010101" charset="-122"/>
                        <a:cs typeface="楷体" panose="02010609060101010101" charset="-122"/>
                      </a:endParaRPr>
                    </a:p>
                    <a:p>
                      <a:pPr algn="just">
                        <a:lnSpc>
                          <a:spcPct val="100000"/>
                        </a:lnSpc>
                        <a:spcAft>
                          <a:spcPts val="0"/>
                        </a:spcAft>
                        <a:tabLst>
                          <a:tab pos="5829300" algn="l"/>
                        </a:tabLst>
                      </a:pPr>
                      <a:r>
                        <a:rPr lang="en-US" sz="2400" b="1" kern="100" dirty="0">
                          <a:effectLst/>
                          <a:latin typeface="楷体" panose="02010609060101010101" charset="-122"/>
                          <a:ea typeface="楷体" panose="02010609060101010101" charset="-122"/>
                          <a:cs typeface="楷体" panose="02010609060101010101" charset="-122"/>
                        </a:rPr>
                        <a:t>(3)</a:t>
                      </a:r>
                      <a:r>
                        <a:rPr lang="zh-CN" sz="2400" b="1" kern="100" dirty="0">
                          <a:effectLst/>
                          <a:latin typeface="楷体" panose="02010609060101010101" charset="-122"/>
                          <a:ea typeface="楷体" panose="02010609060101010101" charset="-122"/>
                          <a:cs typeface="楷体" panose="02010609060101010101" charset="-122"/>
                        </a:rPr>
                        <a:t>科技：</a:t>
                      </a:r>
                      <a:r>
                        <a:rPr lang="zh-CN" sz="2400" b="1" kern="100" dirty="0">
                          <a:effectLst/>
                          <a:latin typeface="楷体" panose="02010609060101010101" charset="-122"/>
                          <a:ea typeface="楷体" panose="02010609060101010101" charset="-122"/>
                          <a:cs typeface="楷体" panose="02010609060101010101" charset="-122"/>
                        </a:rPr>
                        <a:t>“两弹一星</a:t>
                      </a:r>
                      <a:r>
                        <a:rPr lang="zh-CN" sz="2400" b="1" kern="100" dirty="0">
                          <a:effectLst/>
                          <a:latin typeface="楷体" panose="02010609060101010101" charset="-122"/>
                          <a:ea typeface="楷体" panose="02010609060101010101" charset="-122"/>
                          <a:cs typeface="楷体" panose="02010609060101010101" charset="-122"/>
                        </a:rPr>
                        <a:t>”研制成功，袁隆平成功培育出杂交水稻，生物技术取得重大进步</a:t>
                      </a:r>
                      <a:endParaRPr lang="zh-CN" sz="2400" kern="100" dirty="0">
                        <a:effectLst/>
                        <a:latin typeface="楷体" panose="02010609060101010101" charset="-122"/>
                        <a:ea typeface="楷体" panose="02010609060101010101" charset="-122"/>
                        <a:cs typeface="楷体" panose="02010609060101010101" charset="-122"/>
                      </a:endParaRPr>
                    </a:p>
                  </a:txBody>
                  <a:tcPr marL="48958" marR="48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文本框 11"/>
          <p:cNvSpPr txBox="1"/>
          <p:nvPr>
            <p:custDataLst>
              <p:tags r:id="rId2"/>
            </p:custDataLst>
          </p:nvPr>
        </p:nvSpPr>
        <p:spPr>
          <a:xfrm>
            <a:off x="0" y="49530"/>
            <a:ext cx="9878695"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三、现代中国的文化</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中国特色社会主义理论的发展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graphicFrame>
        <p:nvGraphicFramePr>
          <p:cNvPr id="5" name="表格 4"/>
          <p:cNvGraphicFramePr>
            <a:graphicFrameLocks noGrp="1"/>
          </p:cNvGraphicFramePr>
          <p:nvPr>
            <p:custDataLst>
              <p:tags r:id="rId3"/>
            </p:custDataLst>
          </p:nvPr>
        </p:nvGraphicFramePr>
        <p:xfrm>
          <a:off x="234950" y="4876165"/>
          <a:ext cx="11648440" cy="1645920"/>
        </p:xfrm>
        <a:graphic>
          <a:graphicData uri="http://schemas.openxmlformats.org/drawingml/2006/table">
            <a:tbl>
              <a:tblPr/>
              <a:tblGrid>
                <a:gridCol w="1554480"/>
                <a:gridCol w="10093960"/>
              </a:tblGrid>
              <a:tr h="1607185">
                <a:tc>
                  <a:txBody>
                    <a:bodyPr/>
                    <a:p>
                      <a:pPr algn="ctr">
                        <a:lnSpc>
                          <a:spcPct val="15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社会主义</a:t>
                      </a:r>
                      <a:endParaRPr lang="zh-CN" sz="2400" b="1" kern="100">
                        <a:effectLst/>
                        <a:latin typeface="楷体" panose="02010609060101010101" charset="-122"/>
                        <a:ea typeface="楷体" panose="02010609060101010101" charset="-122"/>
                        <a:cs typeface="Courier New" panose="02070309020205020404"/>
                      </a:endParaRPr>
                    </a:p>
                    <a:p>
                      <a:pPr algn="ctr">
                        <a:lnSpc>
                          <a:spcPct val="15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现代化建</a:t>
                      </a:r>
                      <a:endParaRPr lang="zh-CN" sz="2400" b="1" kern="100">
                        <a:effectLst/>
                        <a:latin typeface="楷体" panose="02010609060101010101" charset="-122"/>
                        <a:ea typeface="楷体" panose="02010609060101010101" charset="-122"/>
                        <a:cs typeface="Courier New" panose="02070309020205020404"/>
                      </a:endParaRPr>
                    </a:p>
                    <a:p>
                      <a:pPr algn="ctr">
                        <a:lnSpc>
                          <a:spcPct val="150000"/>
                        </a:lnSpc>
                        <a:spcAft>
                          <a:spcPts val="0"/>
                        </a:spcAft>
                        <a:tabLst>
                          <a:tab pos="5829300" algn="l"/>
                        </a:tabLst>
                      </a:pPr>
                      <a:r>
                        <a:rPr lang="zh-CN" sz="2400" b="1" kern="100">
                          <a:effectLst/>
                          <a:latin typeface="楷体" panose="02010609060101010101" charset="-122"/>
                          <a:ea typeface="楷体" panose="02010609060101010101" charset="-122"/>
                          <a:cs typeface="Times New Roman" panose="02020603050405020304"/>
                        </a:rPr>
                        <a:t>设新时期</a:t>
                      </a:r>
                      <a:endParaRPr lang="zh-CN" sz="2400" b="1" kern="100">
                        <a:effectLst/>
                        <a:latin typeface="楷体" panose="02010609060101010101" charset="-122"/>
                        <a:ea typeface="楷体" panose="02010609060101010101" charset="-122"/>
                        <a:cs typeface="Courier New" panose="02070309020205020404"/>
                      </a:endParaRPr>
                    </a:p>
                  </a:txBody>
                  <a:tcPr marL="48958" marR="48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p>
                      <a:pPr algn="just">
                        <a:lnSpc>
                          <a:spcPct val="110000"/>
                        </a:lnSpc>
                        <a:spcAft>
                          <a:spcPts val="0"/>
                        </a:spcAft>
                        <a:tabLst>
                          <a:tab pos="5829300" algn="l"/>
                        </a:tabLst>
                      </a:pPr>
                      <a:r>
                        <a:rPr lang="en-US" sz="2400" b="1" kern="100" dirty="0">
                          <a:effectLst/>
                          <a:latin typeface="楷体" panose="02010609060101010101" charset="-122"/>
                          <a:ea typeface="楷体" panose="02010609060101010101" charset="-122"/>
                          <a:cs typeface="楷体" panose="02010609060101010101" charset="-122"/>
                        </a:rPr>
                        <a:t>(1)</a:t>
                      </a:r>
                      <a:r>
                        <a:rPr lang="zh-CN" sz="2400" b="1" kern="100" dirty="0">
                          <a:effectLst/>
                          <a:latin typeface="楷体" panose="02010609060101010101" charset="-122"/>
                          <a:ea typeface="楷体" panose="02010609060101010101" charset="-122"/>
                          <a:cs typeface="楷体" panose="02010609060101010101" charset="-122"/>
                        </a:rPr>
                        <a:t>社会主义精神文明建设：</a:t>
                      </a:r>
                      <a:r>
                        <a:rPr lang="en-US" sz="2400" b="1" kern="100" dirty="0">
                          <a:effectLst/>
                          <a:latin typeface="楷体" panose="02010609060101010101" charset="-122"/>
                          <a:ea typeface="楷体" panose="02010609060101010101" charset="-122"/>
                          <a:cs typeface="楷体" panose="02010609060101010101" charset="-122"/>
                        </a:rPr>
                        <a:t>“</a:t>
                      </a:r>
                      <a:r>
                        <a:rPr lang="zh-CN" sz="2400" b="1" kern="100" dirty="0">
                          <a:effectLst/>
                          <a:latin typeface="楷体" panose="02010609060101010101" charset="-122"/>
                          <a:ea typeface="楷体" panose="02010609060101010101" charset="-122"/>
                          <a:cs typeface="楷体" panose="02010609060101010101" charset="-122"/>
                        </a:rPr>
                        <a:t>五讲四美三热爱</a:t>
                      </a:r>
                      <a:r>
                        <a:rPr lang="en-US" sz="2400" b="1" kern="100" dirty="0">
                          <a:effectLst/>
                          <a:latin typeface="楷体" panose="02010609060101010101" charset="-122"/>
                          <a:ea typeface="楷体" panose="02010609060101010101" charset="-122"/>
                          <a:cs typeface="楷体" panose="02010609060101010101" charset="-122"/>
                        </a:rPr>
                        <a:t>”</a:t>
                      </a:r>
                      <a:r>
                        <a:rPr lang="zh-CN" sz="2400" b="1" kern="100" dirty="0">
                          <a:effectLst/>
                          <a:latin typeface="楷体" panose="02010609060101010101" charset="-122"/>
                          <a:ea typeface="楷体" panose="02010609060101010101" charset="-122"/>
                          <a:cs typeface="楷体" panose="02010609060101010101" charset="-122"/>
                        </a:rPr>
                        <a:t>；爱国主义教育；《公民道德建设实施纲要》；社会主义核心价值体系。</a:t>
                      </a:r>
                      <a:endParaRPr lang="zh-CN" sz="2400" b="1" kern="100" dirty="0">
                        <a:effectLst/>
                        <a:latin typeface="楷体" panose="02010609060101010101" charset="-122"/>
                        <a:ea typeface="楷体" panose="02010609060101010101" charset="-122"/>
                        <a:cs typeface="楷体" panose="02010609060101010101" charset="-122"/>
                      </a:endParaRPr>
                    </a:p>
                    <a:p>
                      <a:pPr algn="just">
                        <a:lnSpc>
                          <a:spcPct val="110000"/>
                        </a:lnSpc>
                        <a:spcAft>
                          <a:spcPts val="0"/>
                        </a:spcAft>
                        <a:tabLst>
                          <a:tab pos="5829300" algn="l"/>
                        </a:tabLst>
                      </a:pPr>
                      <a:r>
                        <a:rPr lang="en-US" sz="2400" b="1" kern="100" dirty="0">
                          <a:effectLst/>
                          <a:latin typeface="楷体" panose="02010609060101010101" charset="-122"/>
                          <a:ea typeface="楷体" panose="02010609060101010101" charset="-122"/>
                          <a:cs typeface="楷体" panose="02010609060101010101" charset="-122"/>
                        </a:rPr>
                        <a:t>(2)</a:t>
                      </a:r>
                      <a:r>
                        <a:rPr lang="zh-CN" sz="2400" b="1" kern="100" dirty="0">
                          <a:effectLst/>
                          <a:latin typeface="楷体" panose="02010609060101010101" charset="-122"/>
                          <a:ea typeface="楷体" panose="02010609060101010101" charset="-122"/>
                          <a:cs typeface="楷体" panose="02010609060101010101" charset="-122"/>
                        </a:rPr>
                        <a:t>文艺科技：图书馆、博物馆的发展；《中华人民共和国文物保护法》通过并实施，中国加入《世界遗产公约》和《保护非物质文化遗产公约》，航空航天、海洋技术发展</a:t>
                      </a:r>
                      <a:endParaRPr lang="zh-CN" sz="2400" b="1" kern="100" dirty="0">
                        <a:effectLst/>
                        <a:latin typeface="楷体" panose="02010609060101010101" charset="-122"/>
                        <a:ea typeface="楷体" panose="02010609060101010101" charset="-122"/>
                        <a:cs typeface="楷体" panose="02010609060101010101" charset="-122"/>
                      </a:endParaRPr>
                    </a:p>
                  </a:txBody>
                  <a:tcPr marL="48958" marR="4895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6" name="文本框 5"/>
          <p:cNvSpPr txBox="1"/>
          <p:nvPr/>
        </p:nvSpPr>
        <p:spPr>
          <a:xfrm>
            <a:off x="0" y="527685"/>
            <a:ext cx="6096000" cy="393065"/>
          </a:xfrm>
          <a:prstGeom prst="rect">
            <a:avLst/>
          </a:prstGeom>
          <a:solidFill>
            <a:schemeClr val="bg1"/>
          </a:solidFill>
        </p:spPr>
        <p:txBody>
          <a:bodyPr wrap="square" rtlCol="0" anchor="t">
            <a:noAutofit/>
          </a:bodyPr>
          <a:p>
            <a:r>
              <a:rPr lang="zh-CN" altLang="en-US" sz="2400" b="1" dirty="0">
                <a:effectLst/>
                <a:latin typeface="楷体" panose="02010609060101010101" charset="-122"/>
                <a:ea typeface="楷体" panose="02010609060101010101" charset="-122"/>
                <a:cs typeface="宋体" panose="02010600030101010101" pitchFamily="2" charset="-122"/>
                <a:sym typeface="宋体" panose="02010600030101010101" pitchFamily="2" charset="-122"/>
              </a:rPr>
              <a:t>（三）中华人民共和国科技文化的巨大成就</a:t>
            </a:r>
            <a:endParaRPr lang="zh-CN" altLang="en-US" sz="2400" b="1" dirty="0">
              <a:effectLst/>
              <a:latin typeface="楷体" panose="02010609060101010101" charset="-122"/>
              <a:ea typeface="楷体" panose="02010609060101010101" charset="-122"/>
              <a:cs typeface="宋体" panose="02010600030101010101" pitchFamily="2" charset="-122"/>
              <a:sym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107950" y="1246505"/>
          <a:ext cx="11870690" cy="4311650"/>
        </p:xfrm>
        <a:graphic>
          <a:graphicData uri="http://schemas.openxmlformats.org/drawingml/2006/table">
            <a:tbl>
              <a:tblPr firstRow="1" bandRow="1">
                <a:tableStyleId>{5940675A-B579-460E-94D1-54222C63F5DA}</a:tableStyleId>
              </a:tblPr>
              <a:tblGrid>
                <a:gridCol w="1000125"/>
                <a:gridCol w="5641975"/>
                <a:gridCol w="5228590"/>
              </a:tblGrid>
              <a:tr h="515620">
                <a:tc>
                  <a:txBody>
                    <a:bodyPr/>
                    <a:p>
                      <a:pPr indent="0" algn="ctr">
                        <a:lnSpc>
                          <a:spcPct val="140000"/>
                        </a:lnSpc>
                        <a:buNone/>
                      </a:pPr>
                      <a:r>
                        <a:rPr lang="en-US" sz="2400" b="1">
                          <a:latin typeface="楷体" panose="02010609060101010101" charset="-122"/>
                          <a:ea typeface="楷体" panose="02010609060101010101" charset="-122"/>
                          <a:cs typeface="Times New Roman" panose="02020603050405020304" charset="0"/>
                        </a:rPr>
                        <a:t>阶段</a:t>
                      </a:r>
                      <a:endParaRPr lang="en-US"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2400" b="1">
                          <a:latin typeface="楷体" panose="02010609060101010101" charset="-122"/>
                          <a:ea typeface="楷体" panose="02010609060101010101" charset="-122"/>
                          <a:cs typeface="楷体" panose="02010609060101010101" charset="-122"/>
                        </a:rPr>
                        <a:t>20世纪80年代以前</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lnSpc>
                          <a:spcPct val="140000"/>
                        </a:lnSpc>
                        <a:buNone/>
                      </a:pPr>
                      <a:r>
                        <a:rPr lang="en-US" sz="2400" b="1">
                          <a:latin typeface="楷体" panose="02010609060101010101" charset="-122"/>
                          <a:ea typeface="楷体" panose="02010609060101010101" charset="-122"/>
                          <a:cs typeface="楷体" panose="02010609060101010101" charset="-122"/>
                        </a:rPr>
                        <a:t>20世纪80年代以后</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29005">
                <a:tc>
                  <a:txBody>
                    <a:bodyPr/>
                    <a:p>
                      <a:pPr indent="0" algn="ctr">
                        <a:lnSpc>
                          <a:spcPct val="140000"/>
                        </a:lnSpc>
                        <a:buNone/>
                      </a:pPr>
                      <a:r>
                        <a:rPr lang="en-US" sz="2400" b="1">
                          <a:latin typeface="楷体" panose="02010609060101010101" charset="-122"/>
                          <a:ea typeface="楷体" panose="02010609060101010101" charset="-122"/>
                          <a:cs typeface="Times New Roman" panose="02020603050405020304" charset="0"/>
                        </a:rPr>
                        <a:t>特征</a:t>
                      </a:r>
                      <a:endParaRPr lang="en-US"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40000"/>
                        </a:lnSpc>
                        <a:buNone/>
                      </a:pPr>
                      <a:r>
                        <a:rPr lang="en-US" sz="2400" b="1">
                          <a:latin typeface="楷体" panose="02010609060101010101" charset="-122"/>
                          <a:ea typeface="楷体" panose="02010609060101010101" charset="-122"/>
                          <a:cs typeface="Times New Roman" panose="02020603050405020304" charset="0"/>
                        </a:rPr>
                        <a:t>大力发展</a:t>
                      </a:r>
                      <a:r>
                        <a:rPr lang="en-US" sz="2400" b="1">
                          <a:solidFill>
                            <a:srgbClr val="FF0000"/>
                          </a:solidFill>
                          <a:latin typeface="楷体" panose="02010609060101010101" charset="-122"/>
                          <a:ea typeface="楷体" panose="02010609060101010101" charset="-122"/>
                          <a:cs typeface="Times New Roman" panose="02020603050405020304" charset="0"/>
                        </a:rPr>
                        <a:t>高新军事科技</a:t>
                      </a:r>
                      <a:r>
                        <a:rPr lang="en-US" sz="2400" b="1">
                          <a:latin typeface="楷体" panose="02010609060101010101" charset="-122"/>
                          <a:ea typeface="楷体" panose="02010609060101010101" charset="-122"/>
                          <a:cs typeface="宋体" panose="02010600030101010101" pitchFamily="2" charset="-122"/>
                        </a:rPr>
                        <a:t>，</a:t>
                      </a:r>
                      <a:r>
                        <a:rPr lang="en-US" sz="2400" b="1">
                          <a:latin typeface="楷体" panose="02010609060101010101" charset="-122"/>
                          <a:ea typeface="楷体" panose="02010609060101010101" charset="-122"/>
                          <a:cs typeface="Times New Roman" panose="02020603050405020304" charset="0"/>
                        </a:rPr>
                        <a:t>打破美苏等国对核技术和空间技术的垄断</a:t>
                      </a:r>
                      <a:r>
                        <a:rPr lang="zh-CN" altLang="en-US" sz="2400" b="1">
                          <a:latin typeface="楷体" panose="02010609060101010101" charset="-122"/>
                          <a:ea typeface="楷体" panose="02010609060101010101" charset="-122"/>
                          <a:cs typeface="Times New Roman" panose="02020603050405020304" charset="0"/>
                        </a:rPr>
                        <a:t>；</a:t>
                      </a:r>
                      <a:endParaRPr lang="zh-CN"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40000"/>
                        </a:lnSpc>
                        <a:buNone/>
                      </a:pPr>
                      <a:r>
                        <a:rPr lang="en-US" sz="2400" b="1">
                          <a:solidFill>
                            <a:srgbClr val="FF0000"/>
                          </a:solidFill>
                          <a:latin typeface="楷体" panose="02010609060101010101" charset="-122"/>
                          <a:ea typeface="楷体" panose="02010609060101010101" charset="-122"/>
                          <a:cs typeface="Times New Roman" panose="02020603050405020304" charset="0"/>
                        </a:rPr>
                        <a:t>科技体制改革</a:t>
                      </a:r>
                      <a:r>
                        <a:rPr lang="en-US" sz="2400" b="1">
                          <a:solidFill>
                            <a:srgbClr val="FF0000"/>
                          </a:solidFill>
                          <a:latin typeface="楷体" panose="02010609060101010101" charset="-122"/>
                          <a:ea typeface="楷体" panose="02010609060101010101" charset="-122"/>
                          <a:cs typeface="宋体" panose="02010600030101010101" pitchFamily="2" charset="-122"/>
                        </a:rPr>
                        <a:t>，</a:t>
                      </a:r>
                      <a:r>
                        <a:rPr lang="en-US" sz="2400" b="1">
                          <a:solidFill>
                            <a:srgbClr val="FF0000"/>
                          </a:solidFill>
                          <a:latin typeface="楷体" panose="02010609060101010101" charset="-122"/>
                          <a:ea typeface="楷体" panose="02010609060101010101" charset="-122"/>
                          <a:cs typeface="Times New Roman" panose="02020603050405020304" charset="0"/>
                        </a:rPr>
                        <a:t>积极推行科技成果商品化</a:t>
                      </a:r>
                      <a:r>
                        <a:rPr lang="en-US" sz="2400" b="1">
                          <a:latin typeface="楷体" panose="02010609060101010101" charset="-122"/>
                          <a:ea typeface="楷体" panose="02010609060101010101" charset="-122"/>
                          <a:cs typeface="宋体" panose="02010600030101010101" pitchFamily="2" charset="-122"/>
                        </a:rPr>
                        <a:t>，</a:t>
                      </a:r>
                      <a:r>
                        <a:rPr lang="en-US" sz="2400" b="1">
                          <a:latin typeface="楷体" panose="02010609060101010101" charset="-122"/>
                          <a:ea typeface="楷体" panose="02010609060101010101" charset="-122"/>
                          <a:cs typeface="Times New Roman" panose="02020603050405020304" charset="0"/>
                        </a:rPr>
                        <a:t>推进</a:t>
                      </a:r>
                      <a:r>
                        <a:rPr lang="en-US" sz="2400" b="1">
                          <a:solidFill>
                            <a:srgbClr val="FF0000"/>
                          </a:solidFill>
                          <a:latin typeface="楷体" panose="02010609060101010101" charset="-122"/>
                          <a:ea typeface="楷体" panose="02010609060101010101" charset="-122"/>
                          <a:cs typeface="Times New Roman" panose="02020603050405020304" charset="0"/>
                        </a:rPr>
                        <a:t>科技与经济的结合</a:t>
                      </a:r>
                      <a:r>
                        <a:rPr lang="zh-CN" altLang="en-US" sz="2400" b="1">
                          <a:solidFill>
                            <a:srgbClr val="FF0000"/>
                          </a:solidFill>
                          <a:latin typeface="楷体" panose="02010609060101010101" charset="-122"/>
                          <a:ea typeface="楷体" panose="02010609060101010101" charset="-122"/>
                          <a:cs typeface="Times New Roman" panose="02020603050405020304" charset="0"/>
                        </a:rPr>
                        <a:t>；</a:t>
                      </a:r>
                      <a:endParaRPr lang="zh-CN" altLang="en-US" sz="2400" b="1">
                        <a:solidFill>
                          <a:srgbClr val="FF0000"/>
                        </a:solidFill>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67025">
                <a:tc>
                  <a:txBody>
                    <a:bodyPr/>
                    <a:p>
                      <a:pPr indent="0" algn="ctr">
                        <a:lnSpc>
                          <a:spcPct val="140000"/>
                        </a:lnSpc>
                        <a:buNone/>
                      </a:pPr>
                      <a:r>
                        <a:rPr lang="en-US" sz="2400" b="1">
                          <a:latin typeface="楷体" panose="02010609060101010101" charset="-122"/>
                          <a:ea typeface="楷体" panose="02010609060101010101" charset="-122"/>
                          <a:cs typeface="Times New Roman" panose="02020603050405020304" charset="0"/>
                        </a:rPr>
                        <a:t>原因</a:t>
                      </a:r>
                      <a:endParaRPr lang="en-US"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40000"/>
                        </a:lnSpc>
                        <a:buNone/>
                      </a:pPr>
                      <a:r>
                        <a:rPr lang="en-US" sz="2400" b="1">
                          <a:latin typeface="楷体" panose="02010609060101010101" charset="-122"/>
                          <a:ea typeface="楷体" panose="02010609060101010101" charset="-122"/>
                          <a:cs typeface="楷体" panose="02010609060101010101" charset="-122"/>
                        </a:rPr>
                        <a:t>①新中国成立后，美国敌视中国，妄图扼杀新生的人民政权；②20世纪60年代中苏关系急剧恶化；③美苏争霸，导致世界局势紧张；④中国面对恶劣的国际环境，必须发展高新科技，以巩固国防，为社会主义建设创造一个安定的环境</a:t>
                      </a:r>
                      <a:endParaRPr lang="en-US" altLang="en-US" sz="2400" b="1">
                        <a:latin typeface="楷体" panose="02010609060101010101" charset="-122"/>
                        <a:ea typeface="楷体" panose="02010609060101010101" charset="-122"/>
                        <a:cs typeface="楷体"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nSpc>
                          <a:spcPct val="140000"/>
                        </a:lnSpc>
                        <a:buNone/>
                      </a:pPr>
                      <a:r>
                        <a:rPr lang="en-US" sz="2400" b="1">
                          <a:latin typeface="楷体" panose="02010609060101010101" charset="-122"/>
                          <a:ea typeface="楷体" panose="02010609060101010101" charset="-122"/>
                          <a:cs typeface="宋体" panose="02010600030101010101" pitchFamily="2" charset="-122"/>
                        </a:rPr>
                        <a:t>①</a:t>
                      </a:r>
                      <a:r>
                        <a:rPr lang="en-US" sz="2400" b="1">
                          <a:latin typeface="楷体" panose="02010609060101010101" charset="-122"/>
                          <a:ea typeface="楷体" panose="02010609060101010101" charset="-122"/>
                          <a:cs typeface="Times New Roman" panose="02020603050405020304" charset="0"/>
                        </a:rPr>
                        <a:t>我国实施改革开放；发</a:t>
                      </a:r>
                      <a:r>
                        <a:rPr lang="en-US" sz="2400" b="1">
                          <a:solidFill>
                            <a:srgbClr val="FF0000"/>
                          </a:solidFill>
                          <a:latin typeface="楷体" panose="02010609060101010101" charset="-122"/>
                          <a:ea typeface="楷体" panose="02010609060101010101" charset="-122"/>
                          <a:cs typeface="Times New Roman" panose="02020603050405020304" charset="0"/>
                        </a:rPr>
                        <a:t>展生产力是社会主义建设的根本任务；</a:t>
                      </a:r>
                      <a:r>
                        <a:rPr lang="en-US" sz="2400" b="1">
                          <a:latin typeface="楷体" panose="02010609060101010101" charset="-122"/>
                          <a:ea typeface="楷体" panose="02010609060101010101" charset="-122"/>
                          <a:cs typeface="宋体" panose="02010600030101010101" pitchFamily="2" charset="-122"/>
                        </a:rPr>
                        <a:t>②</a:t>
                      </a:r>
                      <a:r>
                        <a:rPr lang="en-US" sz="2400" b="1">
                          <a:latin typeface="楷体" panose="02010609060101010101" charset="-122"/>
                          <a:ea typeface="楷体" panose="02010609060101010101" charset="-122"/>
                          <a:cs typeface="Times New Roman" panose="02020603050405020304" charset="0"/>
                        </a:rPr>
                        <a:t>我国的综合国力不断增强</a:t>
                      </a:r>
                      <a:r>
                        <a:rPr lang="en-US" sz="2400" b="1">
                          <a:latin typeface="楷体" panose="02010609060101010101" charset="-122"/>
                          <a:ea typeface="楷体" panose="02010609060101010101" charset="-122"/>
                          <a:cs typeface="宋体" panose="02010600030101010101" pitchFamily="2" charset="-122"/>
                        </a:rPr>
                        <a:t>，</a:t>
                      </a:r>
                      <a:r>
                        <a:rPr lang="en-US" sz="2400" b="1">
                          <a:latin typeface="楷体" panose="02010609060101010101" charset="-122"/>
                          <a:ea typeface="楷体" panose="02010609060101010101" charset="-122"/>
                          <a:cs typeface="Times New Roman" panose="02020603050405020304" charset="0"/>
                        </a:rPr>
                        <a:t>国际地位不断提高；</a:t>
                      </a:r>
                      <a:r>
                        <a:rPr lang="en-US" sz="2400" b="1">
                          <a:latin typeface="楷体" panose="02010609060101010101" charset="-122"/>
                          <a:ea typeface="楷体" panose="02010609060101010101" charset="-122"/>
                          <a:cs typeface="宋体" panose="02010600030101010101" pitchFamily="2" charset="-122"/>
                        </a:rPr>
                        <a:t>③</a:t>
                      </a:r>
                      <a:r>
                        <a:rPr lang="en-US" sz="2400" b="1">
                          <a:latin typeface="楷体" panose="02010609060101010101" charset="-122"/>
                          <a:ea typeface="楷体" panose="02010609060101010101" charset="-122"/>
                          <a:cs typeface="Times New Roman" panose="02020603050405020304" charset="0"/>
                        </a:rPr>
                        <a:t>国际环境有了重大变化</a:t>
                      </a:r>
                      <a:r>
                        <a:rPr lang="en-US" sz="2400" b="1">
                          <a:latin typeface="楷体" panose="02010609060101010101" charset="-122"/>
                          <a:ea typeface="楷体" panose="02010609060101010101" charset="-122"/>
                          <a:cs typeface="宋体" panose="02010600030101010101" pitchFamily="2" charset="-122"/>
                        </a:rPr>
                        <a:t>，</a:t>
                      </a:r>
                      <a:r>
                        <a:rPr lang="en-US" sz="2400" b="1">
                          <a:latin typeface="楷体" panose="02010609060101010101" charset="-122"/>
                          <a:ea typeface="楷体" panose="02010609060101010101" charset="-122"/>
                          <a:cs typeface="Times New Roman" panose="02020603050405020304" charset="0"/>
                        </a:rPr>
                        <a:t>和平与发展日益成为时代的主题</a:t>
                      </a:r>
                      <a:endParaRPr lang="en-US" altLang="en-US" sz="2400" b="1">
                        <a:latin typeface="楷体" panose="02010609060101010101" charset="-122"/>
                        <a:ea typeface="楷体" panose="02010609060101010101" charset="-122"/>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2" name="文本框 11"/>
          <p:cNvSpPr txBox="1"/>
          <p:nvPr>
            <p:custDataLst>
              <p:tags r:id="rId2"/>
            </p:custDataLst>
          </p:nvPr>
        </p:nvSpPr>
        <p:spPr>
          <a:xfrm>
            <a:off x="0" y="49530"/>
            <a:ext cx="9878695"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三、现代中国的文化</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中国特色社会主义理论的发展</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47123" name="文本框 3"/>
          <p:cNvSpPr txBox="1"/>
          <p:nvPr>
            <p:custDataLst>
              <p:tags r:id="rId3"/>
            </p:custDataLst>
          </p:nvPr>
        </p:nvSpPr>
        <p:spPr>
          <a:xfrm>
            <a:off x="179705" y="681990"/>
            <a:ext cx="8783320" cy="460375"/>
          </a:xfrm>
          <a:prstGeom prst="rect">
            <a:avLst/>
          </a:prstGeom>
          <a:noFill/>
          <a:ln w="9525">
            <a:noFill/>
          </a:ln>
        </p:spPr>
        <p:txBody>
          <a:bodyPr wrap="square" anchor="t" anchorCtr="0">
            <a:spAutoFit/>
          </a:bodyPr>
          <a:p>
            <a:r>
              <a:rPr lang="zh-CN" altLang="en-US" sz="2400" b="1">
                <a:solidFill>
                  <a:schemeClr val="accent2"/>
                </a:solidFill>
                <a:latin typeface="楷体" panose="02010609060101010101" charset="-122"/>
                <a:ea typeface="楷体" panose="02010609060101010101" charset="-122"/>
                <a:sym typeface="Arial" panose="020B0604020202020204" pitchFamily="34" charset="0"/>
              </a:rPr>
              <a:t>【知识拓展】</a:t>
            </a:r>
            <a:r>
              <a:rPr lang="zh-CN" altLang="zh-CN" sz="2400" b="1">
                <a:latin typeface="楷体" panose="02010609060101010101" charset="-122"/>
                <a:ea typeface="楷体" panose="02010609060101010101" charset="-122"/>
              </a:rPr>
              <a:t>新中国科技发展呈现的阶段性特征及原因</a:t>
            </a:r>
            <a:endParaRPr lang="zh-CN" altLang="en-US" sz="2400" b="1">
              <a:latin typeface="楷体" panose="02010609060101010101" charset="-122"/>
              <a:ea typeface="楷体" panose="02010609060101010101"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 name="文本框 103"/>
          <p:cNvSpPr txBox="1"/>
          <p:nvPr/>
        </p:nvSpPr>
        <p:spPr>
          <a:xfrm>
            <a:off x="242570" y="308610"/>
            <a:ext cx="11738610" cy="2749550"/>
          </a:xfrm>
          <a:prstGeom prst="rect">
            <a:avLst/>
          </a:prstGeom>
          <a:noFill/>
          <a:ln w="9525">
            <a:noFill/>
          </a:ln>
        </p:spPr>
        <p:txBody>
          <a:bodyPr wrap="square">
            <a:spAutoFit/>
          </a:bodyPr>
          <a:p>
            <a:pPr marL="266700" indent="-266700">
              <a:lnSpc>
                <a:spcPct val="12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2018</a:t>
            </a:r>
            <a:r>
              <a:rPr lang="zh-CN" sz="2400" b="1">
                <a:latin typeface="楷体" panose="02010609060101010101" charset="-122"/>
                <a:ea typeface="楷体" panose="02010609060101010101" charset="-122"/>
                <a:cs typeface="楷体" panose="02010609060101010101" charset="-122"/>
              </a:rPr>
              <a:t>·江苏）《我国经济建设的历史经验》文章中提到：“中国的经验第一条就是自力更生为主。我们很多东西是靠自己搞出来的……这样，就可以振奋起整个国家奋发图强的精神。”改革开放以来我国取得的科技成就中，能印证这一观点的是（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．首颗人造卫星发射成功</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．掌握载人航天技术</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．第一颗原子弹爆炸成功</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．成功培育杂交水稻</a:t>
            </a:r>
            <a:endParaRPr lang="zh-CN" altLang="en-US" sz="2400" b="1">
              <a:latin typeface="楷体" panose="02010609060101010101" charset="-122"/>
              <a:ea typeface="楷体" panose="02010609060101010101" charset="-122"/>
              <a:cs typeface="楷体" panose="02010609060101010101" charset="-122"/>
            </a:endParaRPr>
          </a:p>
        </p:txBody>
      </p:sp>
      <p:sp>
        <p:nvSpPr>
          <p:cNvPr id="4" name="文本框 3"/>
          <p:cNvSpPr txBox="1"/>
          <p:nvPr/>
        </p:nvSpPr>
        <p:spPr>
          <a:xfrm>
            <a:off x="219710" y="3429000"/>
            <a:ext cx="11532870" cy="2749550"/>
          </a:xfrm>
          <a:prstGeom prst="rect">
            <a:avLst/>
          </a:prstGeom>
          <a:noFill/>
          <a:ln w="9525">
            <a:noFill/>
          </a:ln>
        </p:spPr>
        <p:txBody>
          <a:bodyPr wrap="square">
            <a:spAutoFit/>
          </a:bodyPr>
          <a:p>
            <a:pPr marL="266700" indent="-266700">
              <a:lnSpc>
                <a:spcPct val="120000"/>
              </a:lnSpc>
            </a:pPr>
            <a:r>
              <a:rPr lang="zh-CN" sz="2400" b="1">
                <a:latin typeface="楷体" panose="02010609060101010101" charset="-122"/>
                <a:ea typeface="楷体" panose="02010609060101010101" charset="-122"/>
                <a:cs typeface="楷体" panose="02010609060101010101" charset="-122"/>
              </a:rPr>
              <a:t>（</a:t>
            </a:r>
            <a:r>
              <a:rPr lang="en-US" sz="2400" b="1">
                <a:latin typeface="楷体" panose="02010609060101010101" charset="-122"/>
                <a:ea typeface="楷体" panose="02010609060101010101" charset="-122"/>
                <a:cs typeface="楷体" panose="02010609060101010101" charset="-122"/>
              </a:rPr>
              <a:t>2019</a:t>
            </a:r>
            <a:r>
              <a:rPr lang="zh-CN" sz="2400" b="1">
                <a:latin typeface="楷体" panose="02010609060101010101" charset="-122"/>
                <a:ea typeface="楷体" panose="02010609060101010101" charset="-122"/>
                <a:cs typeface="楷体" panose="02010609060101010101" charset="-122"/>
              </a:rPr>
              <a:t>·浙江）邓小平同志在一次重要会议上指出：“一个党，一个国家，一个民族，如果一切从本本出发，思想僵化，迷信盛行，那它就不能前进，它的生机就停止了，就要亡党亡国。”“如果现在再不实行改革，我们的现代化事业和社会主义事业就会被葬送”。该讲话的意义在于（　　）</a:t>
            </a:r>
            <a:r>
              <a:rPr lang="en-US" sz="2400" b="1">
                <a:latin typeface="楷体" panose="02010609060101010101" charset="-122"/>
                <a:ea typeface="楷体" panose="02010609060101010101" charset="-122"/>
                <a:cs typeface="楷体" panose="02010609060101010101" charset="-122"/>
              </a:rPr>
              <a:t>
A</a:t>
            </a:r>
            <a:r>
              <a:rPr lang="zh-CN" sz="2400" b="1">
                <a:latin typeface="楷体" panose="02010609060101010101" charset="-122"/>
                <a:ea typeface="楷体" panose="02010609060101010101" charset="-122"/>
                <a:cs typeface="楷体" panose="02010609060101010101" charset="-122"/>
              </a:rPr>
              <a:t>．探索适合中国国情的工业化道路</a:t>
            </a:r>
            <a:r>
              <a:rPr lang="en-US" sz="2400" b="1">
                <a:latin typeface="楷体" panose="02010609060101010101" charset="-122"/>
                <a:ea typeface="楷体" panose="02010609060101010101" charset="-122"/>
                <a:cs typeface="楷体" panose="02010609060101010101" charset="-122"/>
              </a:rPr>
              <a:t>     B</a:t>
            </a:r>
            <a:r>
              <a:rPr lang="zh-CN" sz="2400" b="1">
                <a:latin typeface="楷体" panose="02010609060101010101" charset="-122"/>
                <a:ea typeface="楷体" panose="02010609060101010101" charset="-122"/>
                <a:cs typeface="楷体" panose="02010609060101010101" charset="-122"/>
              </a:rPr>
              <a:t>．标志着邓小平理论体系的完全形成</a:t>
            </a:r>
            <a:r>
              <a:rPr lang="en-US" sz="2400" b="1">
                <a:latin typeface="楷体" panose="02010609060101010101" charset="-122"/>
                <a:ea typeface="楷体" panose="02010609060101010101" charset="-122"/>
                <a:cs typeface="楷体" panose="02010609060101010101" charset="-122"/>
              </a:rPr>
              <a:t>
C</a:t>
            </a:r>
            <a:r>
              <a:rPr lang="zh-CN" sz="2400" b="1">
                <a:latin typeface="楷体" panose="02010609060101010101" charset="-122"/>
                <a:ea typeface="楷体" panose="02010609060101010101" charset="-122"/>
                <a:cs typeface="楷体" panose="02010609060101010101" charset="-122"/>
              </a:rPr>
              <a:t>．开辟新时期新道路的宣言书</a:t>
            </a:r>
            <a:r>
              <a:rPr lang="en-US" sz="2400" b="1">
                <a:latin typeface="楷体" panose="02010609060101010101" charset="-122"/>
                <a:ea typeface="楷体" panose="02010609060101010101" charset="-122"/>
                <a:cs typeface="楷体" panose="02010609060101010101" charset="-122"/>
              </a:rPr>
              <a:t>         D</a:t>
            </a:r>
            <a:r>
              <a:rPr lang="zh-CN" sz="2400" b="1">
                <a:latin typeface="楷体" panose="02010609060101010101" charset="-122"/>
                <a:ea typeface="楷体" panose="02010609060101010101" charset="-122"/>
                <a:cs typeface="楷体" panose="02010609060101010101" charset="-122"/>
              </a:rPr>
              <a:t>．确立了邓小平理论在全党的指导地位</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custDataLst>
              <p:tags r:id="rId1"/>
            </p:custDataLst>
          </p:nvPr>
        </p:nvGraphicFramePr>
        <p:xfrm>
          <a:off x="255905" y="1190625"/>
          <a:ext cx="11734165" cy="5585460"/>
        </p:xfrm>
        <a:graphic>
          <a:graphicData uri="http://schemas.openxmlformats.org/drawingml/2006/table">
            <a:tbl>
              <a:tblPr firstRow="1" bandRow="1">
                <a:tableStyleId>{5940675A-B579-460E-94D1-54222C63F5DA}</a:tableStyleId>
              </a:tblPr>
              <a:tblGrid>
                <a:gridCol w="826770"/>
                <a:gridCol w="1704340"/>
                <a:gridCol w="9203055"/>
              </a:tblGrid>
              <a:tr h="622935">
                <a:tc gridSpan="2">
                  <a:txBody>
                    <a:bodyPr wrap="square"/>
                    <a:p>
                      <a:pPr indent="0" algn="l">
                        <a:buNone/>
                      </a:pPr>
                      <a:r>
                        <a:rPr lang="zh-CN" altLang="en-US" sz="2400" b="1">
                          <a:solidFill>
                            <a:schemeClr val="tx1"/>
                          </a:solidFill>
                          <a:latin typeface="楷体" panose="02010609060101010101" charset="-122"/>
                          <a:ea typeface="楷体" panose="02010609060101010101" charset="-122"/>
                          <a:cs typeface="黑体" panose="02010609060101010101" pitchFamily="49" charset="-122"/>
                        </a:rPr>
                        <a:t>政治制度</a:t>
                      </a:r>
                      <a:endParaRPr lang="zh-CN" altLang="en-US" sz="2400" b="1">
                        <a:solidFill>
                          <a:schemeClr val="tx1"/>
                        </a:solidFill>
                        <a:latin typeface="楷体" panose="02010609060101010101" charset="-122"/>
                        <a:ea typeface="楷体" panose="02010609060101010101" charset="-122"/>
                        <a:cs typeface="黑体" panose="02010609060101010101" pitchFamily="49" charset="-122"/>
                      </a:endParaRPr>
                    </a:p>
                  </a:txBody>
                  <a:tcPr marL="70715" marR="7071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hMerge="1">
                  <a:tcPr marL="72567" marR="72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c>
                  <a:txBody>
                    <a:bodyPr wrap="square"/>
                    <a:p>
                      <a:pPr indent="0" algn="l">
                        <a:buNone/>
                      </a:pPr>
                      <a:r>
                        <a:rPr lang="zh-CN" sz="2400" b="1">
                          <a:solidFill>
                            <a:schemeClr val="tx1"/>
                          </a:solidFill>
                          <a:latin typeface="楷体" panose="02010609060101010101" charset="-122"/>
                          <a:ea typeface="楷体" panose="02010609060101010101" charset="-122"/>
                          <a:cs typeface="黑体" panose="02010609060101010101" pitchFamily="49" charset="-122"/>
                        </a:rPr>
                        <a:t>具体内容</a:t>
                      </a:r>
                      <a:endParaRPr lang="zh-CN" sz="2400" b="1">
                        <a:solidFill>
                          <a:schemeClr val="tx1"/>
                        </a:solidFill>
                        <a:latin typeface="楷体" panose="02010609060101010101" charset="-122"/>
                        <a:ea typeface="楷体" panose="02010609060101010101" charset="-122"/>
                        <a:cs typeface="黑体" panose="02010609060101010101" pitchFamily="49" charset="-122"/>
                      </a:endParaRPr>
                    </a:p>
                  </a:txBody>
                  <a:tcPr marL="70715" marR="7071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2"/>
                    </a:solidFill>
                  </a:tcPr>
                </a:tc>
              </a:tr>
              <a:tr h="949960">
                <a:tc rowSpan="2">
                  <a:txBody>
                    <a:bodyPr wrap="square"/>
                    <a:p>
                      <a:pPr indent="0" algn="l">
                        <a:buNone/>
                      </a:pPr>
                      <a:r>
                        <a:rPr lang="zh-CN" altLang="en-US" sz="2400" b="1">
                          <a:solidFill>
                            <a:schemeClr val="tx1"/>
                          </a:solidFill>
                          <a:latin typeface="楷体" panose="02010609060101010101" charset="-122"/>
                          <a:ea typeface="楷体" panose="02010609060101010101" charset="-122"/>
                          <a:cs typeface="Times New Roman" panose="02020603050405020304" charset="0"/>
                        </a:rPr>
                        <a:t>中华人民共和国民主政权建设</a:t>
                      </a:r>
                      <a:endParaRPr lang="zh-CN" altLang="en-US" sz="2400" b="1">
                        <a:solidFill>
                          <a:schemeClr val="tx1"/>
                        </a:solidFill>
                        <a:latin typeface="楷体" panose="02010609060101010101" charset="-122"/>
                        <a:ea typeface="楷体" panose="02010609060101010101" charset="-122"/>
                        <a:cs typeface="Times New Roman" panose="02020603050405020304" charset="0"/>
                      </a:endParaRPr>
                    </a:p>
                  </a:txBody>
                  <a:tcPr marL="70715" marR="7071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endParaRPr lang="zh-CN" altLang="en-US" sz="2400" b="1">
                        <a:solidFill>
                          <a:schemeClr val="tx1"/>
                        </a:solidFill>
                        <a:latin typeface="楷体" panose="02010609060101010101" charset="-122"/>
                        <a:ea typeface="楷体" panose="02010609060101010101" charset="-122"/>
                        <a:cs typeface="Times New Roman" panose="02020603050405020304" charset="0"/>
                      </a:endParaRPr>
                    </a:p>
                  </a:txBody>
                  <a:tcPr marL="70715" marR="7071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p>
                      <a:pPr indent="0" algn="l">
                        <a:buNone/>
                      </a:pP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p>
                      <a:pPr indent="0" algn="l">
                        <a:buNone/>
                      </a:pP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70715" marR="7071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12565">
                <a:tc vMerge="1">
                  <a:tcPr marL="72567" marR="72567"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endParaRPr lang="zh-CN" altLang="en-US" sz="2400" b="1">
                        <a:solidFill>
                          <a:schemeClr val="tx1"/>
                        </a:solidFill>
                        <a:latin typeface="楷体" panose="02010609060101010101" charset="-122"/>
                        <a:ea typeface="楷体" panose="02010609060101010101" charset="-122"/>
                        <a:cs typeface="Times New Roman" panose="02020603050405020304" charset="0"/>
                      </a:endParaRPr>
                    </a:p>
                  </a:txBody>
                  <a:tcPr marL="70715" marR="7071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l">
                        <a:buNone/>
                      </a:pPr>
                      <a:endParaRPr lang="en-US" altLang="en-US" sz="2400" b="1">
                        <a:solidFill>
                          <a:schemeClr val="tx1"/>
                        </a:solidFill>
                        <a:latin typeface="楷体" panose="02010609060101010101" charset="-122"/>
                        <a:ea typeface="楷体" panose="02010609060101010101" charset="-122"/>
                        <a:cs typeface="Times New Roman" panose="02020603050405020304" charset="0"/>
                      </a:endParaRPr>
                    </a:p>
                  </a:txBody>
                  <a:tcPr marL="70715" marR="70715"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4" name="文本框 23"/>
          <p:cNvSpPr txBox="1"/>
          <p:nvPr>
            <p:custDataLst>
              <p:tags r:id="rId2"/>
            </p:custDataLst>
          </p:nvPr>
        </p:nvSpPr>
        <p:spPr>
          <a:xfrm>
            <a:off x="1152525" y="1855470"/>
            <a:ext cx="1640840" cy="862330"/>
          </a:xfrm>
          <a:prstGeom prst="rect">
            <a:avLst/>
          </a:prstGeom>
          <a:noFill/>
          <a:ln w="12700" cmpd="sng">
            <a:noFill/>
            <a:prstDash val="solid"/>
          </a:ln>
        </p:spPr>
        <p:txBody>
          <a:bodyPr wrap="square" rtlCol="0">
            <a:noAutofit/>
          </a:bodyPr>
          <a:p>
            <a:r>
              <a:rPr lang="zh-CN" sz="2400" b="1" noProof="1">
                <a:solidFill>
                  <a:schemeClr val="tx1"/>
                </a:solidFill>
                <a:latin typeface="楷体" panose="02010609060101010101" charset="-122"/>
                <a:ea typeface="楷体" panose="02010609060101010101" charset="-122"/>
                <a:cs typeface="+mn-cs"/>
                <a:sym typeface="+mn-ea"/>
              </a:rPr>
              <a:t>新民主主义政权</a:t>
            </a:r>
            <a:endParaRPr lang="zh-CN" altLang="zh-CN" sz="2400" b="1" noProof="1">
              <a:solidFill>
                <a:schemeClr val="tx1"/>
              </a:solidFill>
              <a:latin typeface="楷体" panose="02010609060101010101" charset="-122"/>
              <a:ea typeface="楷体" panose="02010609060101010101" charset="-122"/>
              <a:cs typeface="+mn-cs"/>
              <a:sym typeface="+mn-ea"/>
            </a:endParaRPr>
          </a:p>
        </p:txBody>
      </p:sp>
      <p:sp>
        <p:nvSpPr>
          <p:cNvPr id="23" name="文本框 22"/>
          <p:cNvSpPr txBox="1"/>
          <p:nvPr>
            <p:custDataLst>
              <p:tags r:id="rId3"/>
            </p:custDataLst>
          </p:nvPr>
        </p:nvSpPr>
        <p:spPr>
          <a:xfrm>
            <a:off x="2806065" y="1849755"/>
            <a:ext cx="8961755" cy="925830"/>
          </a:xfrm>
          <a:prstGeom prst="rect">
            <a:avLst/>
          </a:prstGeom>
          <a:noFill/>
          <a:ln w="12700" cmpd="sng">
            <a:noFill/>
            <a:prstDash val="solid"/>
          </a:ln>
        </p:spPr>
        <p:txBody>
          <a:bodyPr wrap="square" rtlCol="0">
            <a:noAutofit/>
          </a:bodyPr>
          <a:p>
            <a:pPr>
              <a:lnSpc>
                <a:spcPts val="3080"/>
              </a:lnSpc>
            </a:pPr>
            <a:r>
              <a:rPr lang="zh-CN" sz="2400" b="1" noProof="1">
                <a:solidFill>
                  <a:schemeClr val="tx1"/>
                </a:solidFill>
                <a:latin typeface="楷体" panose="02010609060101010101" charset="-122"/>
                <a:ea typeface="楷体" panose="02010609060101010101" charset="-122"/>
                <a:cs typeface="宋体" panose="02010600030101010101" pitchFamily="2" charset="-122"/>
              </a:rPr>
              <a:t>新中国成立至社会主义过渡时期</a:t>
            </a:r>
            <a:r>
              <a:rPr lang="zh-CN" sz="2400" b="1" noProof="1">
                <a:solidFill>
                  <a:schemeClr val="tx1"/>
                </a:solidFill>
                <a:latin typeface="楷体" panose="02010609060101010101" charset="-122"/>
                <a:ea typeface="楷体" panose="02010609060101010101" charset="-122"/>
                <a:cs typeface="+mn-cs"/>
              </a:rPr>
              <a:t>，实行工人阶级领导的以工农联盟为基础、团结各民主阶级和国内各民族的人民民主专政。</a:t>
            </a:r>
            <a:endParaRPr lang="zh-CN" sz="2400" b="1" noProof="1">
              <a:solidFill>
                <a:schemeClr val="tx1"/>
              </a:solidFill>
              <a:latin typeface="楷体" panose="02010609060101010101" charset="-122"/>
              <a:ea typeface="楷体" panose="02010609060101010101" charset="-122"/>
              <a:cs typeface="+mn-cs"/>
            </a:endParaRPr>
          </a:p>
        </p:txBody>
      </p:sp>
      <p:sp>
        <p:nvSpPr>
          <p:cNvPr id="2" name="文本框 1"/>
          <p:cNvSpPr txBox="1"/>
          <p:nvPr>
            <p:custDataLst>
              <p:tags r:id="rId4"/>
            </p:custDataLst>
          </p:nvPr>
        </p:nvSpPr>
        <p:spPr>
          <a:xfrm>
            <a:off x="2877185" y="3178175"/>
            <a:ext cx="9112885" cy="486410"/>
          </a:xfrm>
          <a:prstGeom prst="rect">
            <a:avLst/>
          </a:prstGeom>
          <a:noFill/>
          <a:ln w="12700" cmpd="sng">
            <a:noFill/>
            <a:prstDash val="solid"/>
          </a:ln>
        </p:spPr>
        <p:txBody>
          <a:bodyPr wrap="square" rtlCol="0">
            <a:spAutoFit/>
          </a:bodyPr>
          <a:p>
            <a:pPr>
              <a:lnSpc>
                <a:spcPts val="3080"/>
              </a:lnSpc>
            </a:pPr>
            <a:r>
              <a:rPr lang="zh-CN" sz="2400" b="1" noProof="1">
                <a:solidFill>
                  <a:schemeClr val="tx1"/>
                </a:solidFill>
                <a:latin typeface="楷体" panose="02010609060101010101" charset="-122"/>
                <a:ea typeface="楷体" panose="02010609060101010101" charset="-122"/>
                <a:cs typeface="楷体" panose="02010609060101010101" charset="-122"/>
              </a:rPr>
              <a:t>①1954年全国人大制定宪法、确立人民代表大会制度（根本）；</a:t>
            </a:r>
            <a:endParaRPr lang="zh-CN" sz="2400" b="1" noProof="1">
              <a:solidFill>
                <a:schemeClr val="tx1"/>
              </a:solidFill>
              <a:latin typeface="楷体" panose="02010609060101010101" charset="-122"/>
              <a:ea typeface="楷体" panose="02010609060101010101" charset="-122"/>
              <a:cs typeface="楷体" panose="02010609060101010101" charset="-122"/>
            </a:endParaRPr>
          </a:p>
        </p:txBody>
      </p:sp>
      <p:sp>
        <p:nvSpPr>
          <p:cNvPr id="8" name="文本框 7"/>
          <p:cNvSpPr txBox="1"/>
          <p:nvPr>
            <p:custDataLst>
              <p:tags r:id="rId5"/>
            </p:custDataLst>
          </p:nvPr>
        </p:nvSpPr>
        <p:spPr>
          <a:xfrm>
            <a:off x="1152525" y="3822700"/>
            <a:ext cx="1642745" cy="901700"/>
          </a:xfrm>
          <a:prstGeom prst="rect">
            <a:avLst/>
          </a:prstGeom>
          <a:noFill/>
          <a:ln w="12700" cmpd="sng">
            <a:noFill/>
            <a:prstDash val="solid"/>
          </a:ln>
        </p:spPr>
        <p:txBody>
          <a:bodyPr wrap="square" rtlCol="0">
            <a:noAutofit/>
          </a:bodyPr>
          <a:p>
            <a:r>
              <a:rPr lang="zh-CN" sz="2400" b="1" noProof="1">
                <a:solidFill>
                  <a:schemeClr val="tx1"/>
                </a:solidFill>
                <a:latin typeface="楷体" panose="02010609060101010101" charset="-122"/>
                <a:ea typeface="楷体" panose="02010609060101010101" charset="-122"/>
                <a:cs typeface="+mn-cs"/>
                <a:sym typeface="+mn-ea"/>
              </a:rPr>
              <a:t>社会主义政权</a:t>
            </a:r>
            <a:endParaRPr lang="zh-CN" altLang="zh-CN" sz="2400" b="1" noProof="1">
              <a:solidFill>
                <a:schemeClr val="tx1"/>
              </a:solidFill>
              <a:latin typeface="楷体" panose="02010609060101010101" charset="-122"/>
              <a:ea typeface="楷体" panose="02010609060101010101" charset="-122"/>
              <a:cs typeface="+mn-cs"/>
              <a:sym typeface="+mn-ea"/>
            </a:endParaRPr>
          </a:p>
        </p:txBody>
      </p:sp>
      <p:sp>
        <p:nvSpPr>
          <p:cNvPr id="9" name="文本框 8"/>
          <p:cNvSpPr txBox="1"/>
          <p:nvPr>
            <p:custDataLst>
              <p:tags r:id="rId6"/>
            </p:custDataLst>
          </p:nvPr>
        </p:nvSpPr>
        <p:spPr>
          <a:xfrm>
            <a:off x="2923372" y="3664770"/>
            <a:ext cx="9007788" cy="881380"/>
          </a:xfrm>
          <a:prstGeom prst="rect">
            <a:avLst/>
          </a:prstGeom>
          <a:noFill/>
          <a:ln w="12700" cmpd="sng">
            <a:noFill/>
            <a:prstDash val="solid"/>
          </a:ln>
        </p:spPr>
        <p:txBody>
          <a:bodyPr wrap="square" rtlCol="0">
            <a:spAutoFit/>
          </a:bodyPr>
          <a:p>
            <a:pPr>
              <a:lnSpc>
                <a:spcPts val="3080"/>
              </a:lnSpc>
            </a:pPr>
            <a:r>
              <a:rPr lang="zh-CN" sz="2400" b="1" noProof="1">
                <a:solidFill>
                  <a:schemeClr val="tx1"/>
                </a:solidFill>
                <a:latin typeface="楷体" panose="02010609060101010101" charset="-122"/>
                <a:ea typeface="楷体" panose="02010609060101010101" charset="-122"/>
                <a:cs typeface="宋体" panose="02010600030101010101" pitchFamily="2" charset="-122"/>
              </a:rPr>
              <a:t>②基本政治制度：</a:t>
            </a:r>
            <a:r>
              <a:rPr lang="zh-CN" sz="2400" b="1" noProof="1">
                <a:solidFill>
                  <a:schemeClr val="tx1"/>
                </a:solidFill>
                <a:latin typeface="楷体" panose="02010609060101010101" charset="-122"/>
                <a:ea typeface="楷体" panose="02010609060101010101" charset="-122"/>
                <a:cs typeface="+mn-cs"/>
              </a:rPr>
              <a:t>中国共产党领导的多党合作和政治协商制度、</a:t>
            </a:r>
            <a:endParaRPr lang="zh-CN" sz="2400" b="1" noProof="1">
              <a:solidFill>
                <a:schemeClr val="tx1"/>
              </a:solidFill>
              <a:latin typeface="楷体" panose="02010609060101010101" charset="-122"/>
              <a:ea typeface="楷体" panose="02010609060101010101" charset="-122"/>
            </a:endParaRPr>
          </a:p>
          <a:p>
            <a:pPr>
              <a:lnSpc>
                <a:spcPts val="3080"/>
              </a:lnSpc>
            </a:pPr>
            <a:r>
              <a:rPr lang="zh-CN" sz="2400" b="1" noProof="1">
                <a:solidFill>
                  <a:schemeClr val="tx1"/>
                </a:solidFill>
                <a:latin typeface="楷体" panose="02010609060101010101" charset="-122"/>
                <a:ea typeface="楷体" panose="02010609060101010101" charset="-122"/>
                <a:cs typeface="+mn-cs"/>
              </a:rPr>
              <a:t>民族区域自治制度。</a:t>
            </a:r>
            <a:endParaRPr lang="zh-CN" sz="2400" b="1" noProof="1">
              <a:solidFill>
                <a:schemeClr val="tx1"/>
              </a:solidFill>
              <a:latin typeface="楷体" panose="02010609060101010101" charset="-122"/>
              <a:ea typeface="楷体" panose="02010609060101010101" charset="-122"/>
              <a:cs typeface="+mn-cs"/>
            </a:endParaRPr>
          </a:p>
        </p:txBody>
      </p:sp>
      <p:sp>
        <p:nvSpPr>
          <p:cNvPr id="11" name="文本框 10"/>
          <p:cNvSpPr txBox="1"/>
          <p:nvPr>
            <p:custDataLst>
              <p:tags r:id="rId7"/>
            </p:custDataLst>
          </p:nvPr>
        </p:nvSpPr>
        <p:spPr>
          <a:xfrm>
            <a:off x="2795271" y="2602980"/>
            <a:ext cx="2358226" cy="2389505"/>
          </a:xfrm>
          <a:prstGeom prst="rect">
            <a:avLst/>
          </a:prstGeom>
          <a:noFill/>
          <a:ln w="12700" cmpd="sng">
            <a:noFill/>
            <a:prstDash val="solid"/>
          </a:ln>
        </p:spPr>
        <p:txBody>
          <a:bodyPr wrap="square" rtlCol="0">
            <a:spAutoFit/>
          </a:bodyPr>
          <a:p>
            <a:pPr>
              <a:lnSpc>
                <a:spcPts val="4480"/>
              </a:lnSpc>
            </a:pPr>
            <a:r>
              <a:rPr lang="zh-CN" sz="2400" b="1" noProof="1">
                <a:solidFill>
                  <a:schemeClr val="tx1"/>
                </a:solidFill>
                <a:latin typeface="楷体" panose="02010609060101010101" charset="-122"/>
                <a:ea typeface="楷体" panose="02010609060101010101" charset="-122"/>
                <a:cs typeface="楷体" panose="02010609060101010101" charset="-122"/>
              </a:rPr>
              <a:t>(1)初步建立：</a:t>
            </a:r>
            <a:endParaRPr lang="zh-CN" sz="2400" b="1" noProof="1">
              <a:solidFill>
                <a:schemeClr val="tx1"/>
              </a:solidFill>
              <a:latin typeface="楷体" panose="02010609060101010101" charset="-122"/>
              <a:ea typeface="楷体" panose="02010609060101010101" charset="-122"/>
              <a:cs typeface="楷体" panose="02010609060101010101" charset="-122"/>
            </a:endParaRPr>
          </a:p>
          <a:p>
            <a:pPr>
              <a:lnSpc>
                <a:spcPts val="4480"/>
              </a:lnSpc>
            </a:pPr>
            <a:endParaRPr lang="zh-CN" sz="2400" b="1" noProof="1">
              <a:solidFill>
                <a:schemeClr val="tx1"/>
              </a:solidFill>
              <a:latin typeface="楷体" panose="02010609060101010101" charset="-122"/>
              <a:ea typeface="楷体" panose="02010609060101010101" charset="-122"/>
              <a:cs typeface="楷体" panose="02010609060101010101" charset="-122"/>
            </a:endParaRPr>
          </a:p>
          <a:p>
            <a:pPr>
              <a:lnSpc>
                <a:spcPts val="4480"/>
              </a:lnSpc>
            </a:pPr>
            <a:endParaRPr lang="zh-CN" sz="2400" b="1" noProof="1">
              <a:solidFill>
                <a:schemeClr val="tx1"/>
              </a:solidFill>
              <a:latin typeface="楷体" panose="02010609060101010101" charset="-122"/>
              <a:ea typeface="楷体" panose="02010609060101010101" charset="-122"/>
              <a:cs typeface="楷体" panose="02010609060101010101" charset="-122"/>
            </a:endParaRPr>
          </a:p>
          <a:p>
            <a:pPr>
              <a:lnSpc>
                <a:spcPts val="4480"/>
              </a:lnSpc>
            </a:pPr>
            <a:r>
              <a:rPr lang="zh-CN" sz="2400" b="1" noProof="1">
                <a:solidFill>
                  <a:schemeClr val="tx1"/>
                </a:solidFill>
                <a:latin typeface="楷体" panose="02010609060101010101" charset="-122"/>
                <a:ea typeface="楷体" panose="02010609060101010101" charset="-122"/>
                <a:cs typeface="楷体" panose="02010609060101010101" charset="-122"/>
              </a:rPr>
              <a:t>(2)发展与完善：</a:t>
            </a:r>
            <a:endParaRPr lang="zh-CN" sz="2400" b="1" noProof="1">
              <a:solidFill>
                <a:schemeClr val="tx1"/>
              </a:solidFill>
              <a:latin typeface="楷体" panose="02010609060101010101" charset="-122"/>
              <a:ea typeface="楷体" panose="02010609060101010101" charset="-122"/>
              <a:cs typeface="楷体" panose="02010609060101010101" charset="-122"/>
            </a:endParaRPr>
          </a:p>
        </p:txBody>
      </p:sp>
      <p:sp>
        <p:nvSpPr>
          <p:cNvPr id="22" name="文本框 21"/>
          <p:cNvSpPr txBox="1"/>
          <p:nvPr/>
        </p:nvSpPr>
        <p:spPr>
          <a:xfrm>
            <a:off x="2805748" y="4904740"/>
            <a:ext cx="9183688" cy="1938020"/>
          </a:xfrm>
          <a:prstGeom prst="rect">
            <a:avLst/>
          </a:prstGeom>
          <a:noFill/>
        </p:spPr>
        <p:txBody>
          <a:bodyPr wrap="square" rtlCol="0" anchor="t">
            <a:spAutoFit/>
          </a:bodyPr>
          <a:p>
            <a:pPr>
              <a:lnSpc>
                <a:spcPts val="2880"/>
              </a:lnSpc>
              <a:buClrTx/>
              <a:buSzTx/>
              <a:buFontTx/>
            </a:pPr>
            <a:r>
              <a:rPr lang="en-US" sz="2400" b="1" noProof="1">
                <a:solidFill>
                  <a:schemeClr val="tx1"/>
                </a:solidFill>
                <a:latin typeface="楷体" panose="02010609060101010101" charset="-122"/>
                <a:ea typeface="楷体" panose="02010609060101010101" charset="-122"/>
                <a:cs typeface="楷体" panose="02010609060101010101" charset="-122"/>
                <a:sym typeface="+mn-ea"/>
              </a:rPr>
              <a:t>①1982年宪法成为新时期治国安邦的总章程</a:t>
            </a:r>
            <a:r>
              <a:rPr lang="zh-CN" altLang="en-US" sz="2400" b="1" noProof="1">
                <a:solidFill>
                  <a:schemeClr val="tx1"/>
                </a:solidFill>
                <a:latin typeface="楷体" panose="02010609060101010101" charset="-122"/>
                <a:ea typeface="楷体" panose="02010609060101010101" charset="-122"/>
                <a:cs typeface="楷体" panose="02010609060101010101" charset="-122"/>
                <a:sym typeface="+mn-ea"/>
              </a:rPr>
              <a:t>；</a:t>
            </a:r>
            <a:endParaRPr lang="zh-CN" altLang="en-US" sz="2400" b="1" noProof="1">
              <a:solidFill>
                <a:schemeClr val="tx1"/>
              </a:solidFill>
              <a:latin typeface="楷体" panose="02010609060101010101" charset="-122"/>
              <a:ea typeface="楷体" panose="02010609060101010101" charset="-122"/>
              <a:cs typeface="楷体" panose="02010609060101010101" charset="-122"/>
              <a:sym typeface="+mn-ea"/>
            </a:endParaRPr>
          </a:p>
          <a:p>
            <a:pPr>
              <a:lnSpc>
                <a:spcPts val="2880"/>
              </a:lnSpc>
              <a:buClrTx/>
              <a:buSzTx/>
              <a:buFontTx/>
            </a:pPr>
            <a:r>
              <a:rPr lang="en-US" sz="2400" b="1" noProof="1">
                <a:solidFill>
                  <a:schemeClr val="tx1"/>
                </a:solidFill>
                <a:latin typeface="楷体" panose="02010609060101010101" charset="-122"/>
                <a:ea typeface="楷体" panose="02010609060101010101" charset="-122"/>
                <a:cs typeface="楷体" panose="02010609060101010101" charset="-122"/>
                <a:sym typeface="+mn-ea"/>
              </a:rPr>
              <a:t>②“中国共产党领导的多党合作和政治协商制度将长期存在和发展” </a:t>
            </a:r>
            <a:endParaRPr lang="en-US" sz="2400" b="1" noProof="1">
              <a:solidFill>
                <a:schemeClr val="tx1"/>
              </a:solidFill>
              <a:latin typeface="楷体" panose="02010609060101010101" charset="-122"/>
              <a:ea typeface="楷体" panose="02010609060101010101" charset="-122"/>
              <a:cs typeface="楷体" panose="02010609060101010101" charset="-122"/>
              <a:sym typeface="+mn-ea"/>
            </a:endParaRPr>
          </a:p>
          <a:p>
            <a:pPr>
              <a:lnSpc>
                <a:spcPts val="2880"/>
              </a:lnSpc>
              <a:buClrTx/>
              <a:buSzTx/>
              <a:buFontTx/>
            </a:pPr>
            <a:r>
              <a:rPr lang="en-US" sz="2400" b="1" noProof="1">
                <a:solidFill>
                  <a:schemeClr val="tx1"/>
                </a:solidFill>
                <a:latin typeface="楷体" panose="02010609060101010101" charset="-122"/>
                <a:ea typeface="楷体" panose="02010609060101010101" charset="-122"/>
                <a:cs typeface="楷体" panose="02010609060101010101" charset="-122"/>
                <a:sym typeface="+mn-ea"/>
              </a:rPr>
              <a:t>  被写入宪法</a:t>
            </a:r>
            <a:r>
              <a:rPr lang="zh-CN" altLang="en-US" sz="2400" b="1" noProof="1">
                <a:solidFill>
                  <a:schemeClr val="tx1"/>
                </a:solidFill>
                <a:latin typeface="楷体" panose="02010609060101010101" charset="-122"/>
                <a:ea typeface="楷体" panose="02010609060101010101" charset="-122"/>
                <a:cs typeface="楷体" panose="02010609060101010101" charset="-122"/>
                <a:sym typeface="+mn-ea"/>
              </a:rPr>
              <a:t>；</a:t>
            </a:r>
            <a:r>
              <a:rPr lang="zh-CN" sz="2400" b="1">
                <a:solidFill>
                  <a:schemeClr val="tx1"/>
                </a:solidFill>
                <a:latin typeface="楷体" panose="02010609060101010101" charset="-122"/>
                <a:ea typeface="楷体" panose="02010609060101010101" charset="-122"/>
                <a:cs typeface="楷体" panose="02010609060101010101" charset="-122"/>
                <a:sym typeface="+mn-ea"/>
              </a:rPr>
              <a:t>基层群众自治制度。</a:t>
            </a:r>
            <a:endParaRPr lang="zh-CN" sz="2400" b="1" noProof="1">
              <a:solidFill>
                <a:schemeClr val="tx1"/>
              </a:solidFill>
              <a:latin typeface="楷体" panose="02010609060101010101" charset="-122"/>
              <a:ea typeface="楷体" panose="02010609060101010101" charset="-122"/>
              <a:cs typeface="楷体" panose="02010609060101010101" charset="-122"/>
            </a:endParaRPr>
          </a:p>
          <a:p>
            <a:pPr>
              <a:lnSpc>
                <a:spcPts val="2880"/>
              </a:lnSpc>
              <a:buClrTx/>
              <a:buSzTx/>
              <a:buFontTx/>
            </a:pPr>
            <a:r>
              <a:rPr lang="en-US" sz="2400" b="1" noProof="1">
                <a:solidFill>
                  <a:schemeClr val="tx1"/>
                </a:solidFill>
                <a:latin typeface="楷体" panose="02010609060101010101" charset="-122"/>
                <a:ea typeface="楷体" panose="02010609060101010101" charset="-122"/>
                <a:cs typeface="楷体" panose="02010609060101010101" charset="-122"/>
                <a:sym typeface="+mn-ea"/>
              </a:rPr>
              <a:t>③2019年10月，中共十九届四中全会强调了中国共产党领导是中国特色社会主义最本质的特征，是中国特色社会主义制度的最大优势。</a:t>
            </a:r>
            <a:endParaRPr lang="en-US" altLang="en-US" sz="2400" b="1" noProof="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12" name="文本框 11"/>
          <p:cNvSpPr txBox="1"/>
          <p:nvPr>
            <p:custDataLst>
              <p:tags r:id="rId8"/>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社会主义政治制度与外交</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3" name="文本框 2"/>
          <p:cNvSpPr txBox="1"/>
          <p:nvPr/>
        </p:nvSpPr>
        <p:spPr>
          <a:xfrm>
            <a:off x="365760" y="675005"/>
            <a:ext cx="4064000" cy="460375"/>
          </a:xfrm>
          <a:prstGeom prst="rect">
            <a:avLst/>
          </a:prstGeom>
          <a:noFill/>
        </p:spPr>
        <p:txBody>
          <a:bodyPr wrap="square" rtlCol="0">
            <a:spAutoFit/>
          </a:bodyPr>
          <a:p>
            <a:r>
              <a:rPr lang="en-US" altLang="zh-CN" sz="2400" b="1">
                <a:latin typeface="楷体" panose="02010609060101010101" charset="-122"/>
                <a:ea typeface="楷体" panose="02010609060101010101" charset="-122"/>
                <a:cs typeface="楷体" panose="02010609060101010101" charset="-122"/>
              </a:rPr>
              <a:t>1</a:t>
            </a:r>
            <a:r>
              <a:rPr lang="zh-CN" altLang="en-US" sz="2400" b="1">
                <a:latin typeface="楷体" panose="02010609060101010101" charset="-122"/>
                <a:ea typeface="楷体" panose="02010609060101010101" charset="-122"/>
                <a:cs typeface="楷体" panose="02010609060101010101" charset="-122"/>
              </a:rPr>
              <a:t>、政治制度发展概况：</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par>
                          <p:cTn id="18" fill="hold">
                            <p:stCondLst>
                              <p:cond delay="500"/>
                            </p:stCondLst>
                            <p:childTnLst>
                              <p:par>
                                <p:cTn id="19" presetID="3" presetClass="entr" presetSubtype="1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linds(horizont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linds(horizontal)">
                                      <p:cBhvr>
                                        <p:cTn id="31" dur="500"/>
                                        <p:tgtEl>
                                          <p:spTgt spid="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3" grpId="0" bldLvl="0" animBg="1"/>
      <p:bldP spid="2" grpId="0" bldLvl="0" animBg="1"/>
      <p:bldP spid="8" grpId="0" bldLvl="0" animBg="1"/>
      <p:bldP spid="9" grpId="0" bldLvl="0" animBg="1"/>
      <p:bldP spid="11" grpId="0" bldLvl="0"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文本框 99"/>
          <p:cNvSpPr txBox="1"/>
          <p:nvPr/>
        </p:nvSpPr>
        <p:spPr>
          <a:xfrm>
            <a:off x="334010" y="705485"/>
            <a:ext cx="11659870" cy="5713095"/>
          </a:xfrm>
          <a:prstGeom prst="rect">
            <a:avLst/>
          </a:prstGeom>
          <a:noFill/>
          <a:ln w="9525">
            <a:noFill/>
          </a:ln>
        </p:spPr>
        <p:txBody>
          <a:bodyPr wrap="square" anchor="t" anchorCtr="0"/>
          <a:p>
            <a:pPr>
              <a:lnSpc>
                <a:spcPct val="120000"/>
              </a:lnSpc>
              <a:buClrTx/>
              <a:buFontTx/>
            </a:pPr>
            <a:r>
              <a:rPr lang="zh-CN" altLang="en-US" sz="2400" b="1">
                <a:effectLst/>
                <a:highlight>
                  <a:srgbClr val="000000">
                    <a:alpha val="0"/>
                  </a:srgbClr>
                </a:highlight>
                <a:latin typeface="楷体" panose="02010609060101010101" charset="-122"/>
                <a:ea typeface="楷体" panose="02010609060101010101" charset="-122"/>
                <a:cs typeface="楷体" panose="02010609060101010101" charset="-122"/>
                <a:sym typeface="+mn-ea"/>
              </a:rPr>
              <a:t>【深化拓展】</a:t>
            </a:r>
            <a:r>
              <a:rPr 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1</a:t>
            </a:r>
            <a:r>
              <a:rPr lang="zh-CN" alt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a:t>
            </a: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人民代表大会制度</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①确立：1954年9月，一届人大制定《宪法》，保障工业化建设和社会主义改造的顺利进行。</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②挫折：1957年</a:t>
            </a:r>
            <a:r>
              <a:rPr lang="en-US"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4</a:t>
            </a: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后，反右派斗争扩大化，尤其是“文革”破坏。</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③完善：1982年《宪法》进一步完善了人民代表大会制度。</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20000"/>
              </a:lnSpc>
              <a:buClrTx/>
              <a:buFontTx/>
            </a:pPr>
            <a:r>
              <a:rPr lang="en-US"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2</a:t>
            </a:r>
            <a:r>
              <a:rPr lang="zh-CN" alt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a:t>
            </a: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中国共产党领导的多党合作和政治协商制度</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①1949年</a:t>
            </a:r>
            <a:r>
              <a:rPr lang="en-US"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.9</a:t>
            </a: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，政治协商会议第一届全体会议召开，初步确立。</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②1954年一届人大召开后，不再是国家权力机关，而是作为统一战线组织继续存在，其主要职能转变为政治协商、民主监督和参政议政。</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③1956年社会主义改造基本完成后，中共中央提出“长期共存、互相监督”的八字方针，进一步确立了社会主义条件下我国多党合作的基本格局。</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20000"/>
              </a:lnSpc>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④1982年，中共确立与各民主党派“长期共存，互相监督，肝胆相照，荣辱与共”的方针，完善了党领导的多党合作和政治协商制度。</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p:txBody>
      </p:sp>
      <p:sp>
        <p:nvSpPr>
          <p:cNvPr id="12" name="文本框 11"/>
          <p:cNvSpPr txBox="1"/>
          <p:nvPr>
            <p:custDataLst>
              <p:tags r:id="rId1"/>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社会主义政治制度与外交</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0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0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0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0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0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build="p"/>
      <p:bldP spid="4403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框 99"/>
          <p:cNvSpPr txBox="1"/>
          <p:nvPr/>
        </p:nvSpPr>
        <p:spPr>
          <a:xfrm>
            <a:off x="0" y="527685"/>
            <a:ext cx="12191365" cy="5896610"/>
          </a:xfrm>
          <a:prstGeom prst="rect">
            <a:avLst/>
          </a:prstGeom>
          <a:noFill/>
          <a:ln w="9525">
            <a:noFill/>
          </a:ln>
        </p:spPr>
        <p:txBody>
          <a:bodyPr wrap="square" anchor="t" anchorCtr="0"/>
          <a:p>
            <a:pPr>
              <a:buClrTx/>
              <a:buFontTx/>
            </a:pPr>
            <a:r>
              <a:rPr lang="zh-CN" altLang="en-US" sz="2400" b="1">
                <a:effectLst/>
                <a:highlight>
                  <a:srgbClr val="000000">
                    <a:alpha val="0"/>
                  </a:srgbClr>
                </a:highlight>
                <a:latin typeface="楷体" panose="02010609060101010101" charset="-122"/>
                <a:ea typeface="楷体" panose="02010609060101010101" charset="-122"/>
                <a:cs typeface="楷体" panose="02010609060101010101" charset="-122"/>
                <a:sym typeface="+mn-ea"/>
              </a:rPr>
              <a:t>【深化拓展】</a:t>
            </a:r>
            <a:r>
              <a:rPr 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3</a:t>
            </a:r>
            <a:r>
              <a:rPr lang="zh-CN" alt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a:t>
            </a: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民族区域自治制度</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buClrTx/>
              <a:buFontTx/>
            </a:pPr>
            <a:r>
              <a:rPr lang="zh-CN" altLang="zh-CN" sz="2400" b="1" noProof="1">
                <a:solidFill>
                  <a:schemeClr val="tx1"/>
                </a:solidFill>
                <a:highlight>
                  <a:srgbClr val="000000">
                    <a:alpha val="0"/>
                  </a:srgbClr>
                </a:highlight>
                <a:latin typeface="微软雅黑" panose="020B0503020204020204" charset="-122"/>
                <a:ea typeface="微软雅黑" panose="020B0503020204020204" charset="-122"/>
                <a:cs typeface="楷体" panose="02010609060101010101" charset="-122"/>
              </a:rPr>
              <a:t>⒜</a:t>
            </a: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背景：</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①多元一体：统一多民族国家，各民族交错杂居、兼收并蓄、相互依存。②发展差异：少数民族经济社会发展水平相对落后③党的政策：中共提出民族区域自治的基本政策。</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buClrTx/>
              <a:buFontTx/>
            </a:pPr>
            <a:r>
              <a:rPr lang="zh-CN" altLang="zh-CN" sz="2400" b="1" noProof="1">
                <a:solidFill>
                  <a:schemeClr val="tx1"/>
                </a:solidFill>
                <a:highlight>
                  <a:srgbClr val="000000">
                    <a:alpha val="0"/>
                  </a:srgbClr>
                </a:highlight>
                <a:latin typeface="微软雅黑" panose="020B0503020204020204" charset="-122"/>
                <a:ea typeface="微软雅黑" panose="020B0503020204020204" charset="-122"/>
                <a:cs typeface="楷体" panose="02010609060101010101" charset="-122"/>
              </a:rPr>
              <a:t>⒝</a:t>
            </a: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过程：</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①政策提出：1941年陕甘宁边区政府颁布《陕甘宁边区施政纲领》规定，依据民族平等原则，“建立蒙、回民族的自治区”；1945年中共中央提出：“对内蒙的基本方针，在目前是实行区域自治”。②开始建立：1947年，内蒙古自治区成立，是我国第一个省级的自治区。③宪法法律依据：1949年《共同纲领》和1954年《宪法》</a:t>
            </a:r>
            <a:r>
              <a:rPr lang="en-US"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a:t>
            </a: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1984年《中华人民共和国民族区域自治法》正式颁布实施，以基本法律的形式把民族区域自治制度固定下来，标志着民族区域自治制度从此被纳入法制轨道。</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buNone/>
            </a:pPr>
            <a:r>
              <a:rPr lang="zh-CN" altLang="zh-CN" sz="2400" b="1" noProof="1">
                <a:solidFill>
                  <a:schemeClr val="tx1"/>
                </a:solidFill>
                <a:highlight>
                  <a:srgbClr val="000000">
                    <a:alpha val="0"/>
                  </a:srgbClr>
                </a:highlight>
                <a:latin typeface="微软雅黑" panose="020B0503020204020204" charset="-122"/>
                <a:ea typeface="微软雅黑" panose="020B0503020204020204" charset="-122"/>
                <a:cs typeface="楷体" panose="02010609060101010101" charset="-122"/>
              </a:rPr>
              <a:t>⒞</a:t>
            </a:r>
            <a:r>
              <a:rPr lang="zh-CN" alt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影响：</a:t>
            </a:r>
            <a:endParaRPr lang="zh-CN" alt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buNone/>
            </a:pPr>
            <a:r>
              <a:rPr lang="zh-CN" alt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满足了少数民族自己当家作主的愿望，实现了民族平等；</a:t>
            </a:r>
            <a:endParaRPr lang="zh-CN" alt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a:buNone/>
            </a:pPr>
            <a:r>
              <a:rPr lang="zh-CN" alt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也保证了祖国统一和民族团结；</a:t>
            </a:r>
            <a:endParaRPr lang="zh-CN" altLang="en-US"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buNone/>
            </a:pP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mn-ea"/>
              </a:rPr>
              <a:t>推动民族地区经济社会事业加快发展；</a:t>
            </a:r>
            <a:endPar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mn-ea"/>
            </a:endParaRPr>
          </a:p>
          <a:p>
            <a:pPr>
              <a:buNone/>
            </a:pP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mn-ea"/>
              </a:rPr>
              <a:t>铸牢中华民族共同体意识，推动中华民族多元一体格局的发展。</a:t>
            </a:r>
            <a:endPar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mn-ea"/>
            </a:endParaRPr>
          </a:p>
          <a:p>
            <a:pPr>
              <a:buNone/>
            </a:pP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mn-ea"/>
              </a:rPr>
              <a:t>传承弘扬民族文化，推动中华文化多元一体发展</a:t>
            </a:r>
            <a:endPar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buClrTx/>
              <a:buFontTx/>
            </a:pPr>
            <a:endPar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p:txBody>
      </p:sp>
      <p:sp>
        <p:nvSpPr>
          <p:cNvPr id="12" name="文本框 11"/>
          <p:cNvSpPr txBox="1"/>
          <p:nvPr>
            <p:custDataLst>
              <p:tags r:id="rId1"/>
            </p:custDataLst>
          </p:nvPr>
        </p:nvSpPr>
        <p:spPr>
          <a:xfrm>
            <a:off x="0" y="49530"/>
            <a:ext cx="9163050" cy="47815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社会主义政治制度与外交</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5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05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05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05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05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build="p"/>
      <p:bldP spid="4505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文本框 99"/>
          <p:cNvSpPr txBox="1"/>
          <p:nvPr/>
        </p:nvSpPr>
        <p:spPr>
          <a:xfrm>
            <a:off x="89535" y="608965"/>
            <a:ext cx="11986260" cy="6120765"/>
          </a:xfrm>
          <a:prstGeom prst="rect">
            <a:avLst/>
          </a:prstGeom>
          <a:noFill/>
          <a:ln w="9525">
            <a:noFill/>
          </a:ln>
        </p:spPr>
        <p:txBody>
          <a:bodyPr wrap="square" anchor="t" anchorCtr="0"/>
          <a:p>
            <a:pPr>
              <a:lnSpc>
                <a:spcPct val="110000"/>
              </a:lnSpc>
              <a:buClrTx/>
              <a:buFontTx/>
            </a:pPr>
            <a:r>
              <a:rPr lang="zh-CN" altLang="en-US" sz="2400" b="1">
                <a:effectLst/>
                <a:highlight>
                  <a:srgbClr val="000000">
                    <a:alpha val="0"/>
                  </a:srgbClr>
                </a:highlight>
                <a:latin typeface="楷体" panose="02010609060101010101" charset="-122"/>
                <a:ea typeface="楷体" panose="02010609060101010101" charset="-122"/>
                <a:cs typeface="楷体" panose="02010609060101010101" charset="-122"/>
                <a:sym typeface="+mn-ea"/>
              </a:rPr>
              <a:t>【深化拓展】</a:t>
            </a:r>
            <a:r>
              <a:rPr lang="en-US" altLang="zh-CN" sz="2400" b="1">
                <a:effectLst/>
                <a:highlight>
                  <a:srgbClr val="000000">
                    <a:alpha val="0"/>
                  </a:srgbClr>
                </a:highlight>
                <a:latin typeface="楷体" panose="02010609060101010101" charset="-122"/>
                <a:ea typeface="楷体" panose="02010609060101010101" charset="-122"/>
                <a:cs typeface="楷体" panose="02010609060101010101" charset="-122"/>
                <a:sym typeface="+mn-ea"/>
              </a:rPr>
              <a:t>4</a:t>
            </a:r>
            <a:r>
              <a:rPr lang="zh-CN" altLang="en-US" sz="2400" b="1">
                <a:effectLst/>
                <a:highlight>
                  <a:srgbClr val="000000">
                    <a:alpha val="0"/>
                  </a:srgbClr>
                </a:highlight>
                <a:latin typeface="楷体" panose="02010609060101010101" charset="-122"/>
                <a:ea typeface="楷体" panose="02010609060101010101" charset="-122"/>
                <a:cs typeface="楷体" panose="02010609060101010101" charset="-122"/>
                <a:sym typeface="+mn-ea"/>
              </a:rPr>
              <a:t>、</a:t>
            </a: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基层民众自治制度</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10000"/>
              </a:lnSpc>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（1）概念：依据宪法和法律，由居民（村民）选举的成员组成居民（村民）委员会，实行自我管理、自我教育、自我服务、自我监督的制度。</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10000"/>
              </a:lnSpc>
              <a:buClrTx/>
              <a:buFontTx/>
            </a:pPr>
            <a:r>
              <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rPr>
              <a:t>（2）形成：20世纪80年代末，从城市开始，再推广到农村。</a:t>
            </a:r>
            <a:endParaRPr lang="zh-CN" altLang="zh-CN" sz="2400" b="1"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endParaRPr>
          </a:p>
          <a:p>
            <a:pPr>
              <a:lnSpc>
                <a:spcPct val="110000"/>
              </a:lnSpc>
              <a:buClrTx/>
              <a:buSzTx/>
            </a:pP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①</a:t>
            </a:r>
            <a:r>
              <a:rPr lang="en-US" altLang="zh-CN"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1989</a:t>
            </a: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年，</a:t>
            </a:r>
            <a:r>
              <a:rPr lang="en-US" altLang="zh-CN"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中华人民共和国城市居民委员会组织法</a:t>
            </a:r>
            <a:r>
              <a:rPr lang="en-US" altLang="zh-CN"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颁布，规定城市居民委员会主任、副主任和委员由居民直接选举产生，每届任期三年。②</a:t>
            </a:r>
            <a:r>
              <a:rPr lang="en-US" altLang="zh-CN"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1998</a:t>
            </a: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年全国人大正式公布</a:t>
            </a:r>
            <a:r>
              <a:rPr lang="en-US" altLang="zh-CN"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中华人民共和国村民委员会组织法</a:t>
            </a:r>
            <a:r>
              <a:rPr lang="en-US" altLang="zh-CN"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a:t>
            </a:r>
            <a:r>
              <a:rPr lang="zh-CN" altLang="en-US" sz="2400" b="1" noProof="1" dirty="0">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。村民委员会主任、副主任和委员，由村民直接选举产生。任何组织或个人不得指定、委派或者撤换村民委员会成员。</a:t>
            </a:r>
            <a:r>
              <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a:t>
            </a:r>
            <a:r>
              <a:rPr lang="en-US" altLang="zh-CN"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1998</a:t>
            </a:r>
            <a:r>
              <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海选；直接民主；农村基层社会的群众自治组织）</a:t>
            </a:r>
            <a:endPar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endParaRPr>
          </a:p>
          <a:p>
            <a:pPr>
              <a:lnSpc>
                <a:spcPct val="110000"/>
              </a:lnSpc>
              <a:buClrTx/>
              <a:buSzTx/>
            </a:pPr>
            <a:r>
              <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a:t>
            </a:r>
            <a:r>
              <a:rPr lang="en-US" altLang="zh-CN"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3</a:t>
            </a:r>
            <a:r>
              <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）意义</a:t>
            </a:r>
            <a:r>
              <a:rPr lang="en-US" altLang="zh-CN"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a:t>
            </a:r>
            <a:r>
              <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乡村治理的创新，国家治理体系的健全；推动基层民主，促进社会主义政治文明；改革基层社会治理制度，适应社会主义建设的要求。</a:t>
            </a:r>
            <a:endParaRPr lang="zh-CN" altLang="zh-CN" sz="2400" b="1" noProof="1">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endParaRPr>
          </a:p>
          <a:p>
            <a:pPr>
              <a:lnSpc>
                <a:spcPct val="110000"/>
              </a:lnSpc>
              <a:buClrTx/>
              <a:buFontTx/>
            </a:pPr>
            <a:r>
              <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阐述改革开放后城市基层管理体制的变化及其意义。</a:t>
            </a:r>
            <a:endPar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endParaRPr>
          </a:p>
          <a:p>
            <a:pPr>
              <a:lnSpc>
                <a:spcPct val="110000"/>
              </a:lnSpc>
              <a:buClrTx/>
              <a:buFontTx/>
            </a:pPr>
            <a:r>
              <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变化：居委会职能扩大；社区管理模式出现。</a:t>
            </a:r>
            <a:endParaRPr lang="en-US" altLang="zh-CN"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endParaRPr>
          </a:p>
          <a:p>
            <a:pPr>
              <a:lnSpc>
                <a:spcPct val="110000"/>
              </a:lnSpc>
              <a:buClrTx/>
              <a:buFontTx/>
            </a:pPr>
            <a:r>
              <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sym typeface="+mn-ea"/>
              </a:rPr>
              <a:t>意义：保障政令畅通，推进城市基层民主的发展；适应了市场经济的需要，提升居民生活水平；提升城市管理水平，稳定社会秩序。</a:t>
            </a:r>
            <a:endPar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endParaRPr>
          </a:p>
          <a:p>
            <a:pPr>
              <a:buClrTx/>
              <a:buFontTx/>
            </a:pPr>
            <a:endParaRPr lang="zh-CN" altLang="en-US" sz="2400" b="1" noProof="1" dirty="0">
              <a:solidFill>
                <a:schemeClr val="tx1"/>
              </a:solidFill>
              <a:effectLst/>
              <a:highlight>
                <a:srgbClr val="000000">
                  <a:alpha val="0"/>
                </a:srgbClr>
              </a:highlight>
              <a:latin typeface="楷体" panose="02010609060101010101" charset="-122"/>
              <a:ea typeface="楷体" panose="02010609060101010101" charset="-122"/>
              <a:cs typeface="楷体" panose="02010609060101010101" charset="-122"/>
            </a:endParaRPr>
          </a:p>
        </p:txBody>
      </p:sp>
      <p:sp>
        <p:nvSpPr>
          <p:cNvPr id="12" name="文本框 11"/>
          <p:cNvSpPr txBox="1"/>
          <p:nvPr>
            <p:custDataLst>
              <p:tags r:id="rId1"/>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社会主义政治制度与外交</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05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05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5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05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05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05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05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505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build="p"/>
      <p:bldP spid="4505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50825" y="1055370"/>
            <a:ext cx="11783060" cy="5728335"/>
          </a:xfrm>
          <a:prstGeom prst="rect">
            <a:avLst/>
          </a:prstGeom>
          <a:noFill/>
        </p:spPr>
        <p:txBody>
          <a:bodyPr wrap="square" rtlCol="0" anchor="t">
            <a:noAutofit/>
          </a:bodyPr>
          <a:p>
            <a:pPr marL="0" indent="0" rtl="0" fontAlgn="base">
              <a:lnSpc>
                <a:spcPct val="120000"/>
              </a:lnSpc>
              <a:spcBef>
                <a:spcPct val="0"/>
              </a:spcBef>
              <a:buNone/>
            </a:pPr>
            <a:r>
              <a:rPr lang="en-US" altLang="zh-CN" sz="2400" b="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(1)</a:t>
            </a:r>
            <a:r>
              <a:rPr lang="zh-CN" altLang="zh-CN" sz="2400" b="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保障了人民当家作主</a:t>
            </a:r>
            <a:endParaRPr lang="zh-CN" altLang="zh-CN" sz="2400" b="1" strike="noStrike" noProof="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rtl="0" fontAlgn="base">
              <a:lnSpc>
                <a:spcPct val="120000"/>
              </a:lnSpc>
              <a:spcBef>
                <a:spcPct val="0"/>
              </a:spcBef>
              <a:buNone/>
            </a:pPr>
            <a:r>
              <a:rPr lang="en-US"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①</a:t>
            </a:r>
            <a:r>
              <a:rPr lang="zh-CN"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人民代表大会制度保证了人民通过普选享有民主、自由的权利。</a:t>
            </a:r>
            <a:endParaRPr lang="zh-CN" altLang="zh-CN" sz="2400" b="1" strike="noStrike"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rtl="0" fontAlgn="base">
              <a:lnSpc>
                <a:spcPct val="120000"/>
              </a:lnSpc>
              <a:spcBef>
                <a:spcPct val="0"/>
              </a:spcBef>
              <a:buNone/>
            </a:pPr>
            <a:r>
              <a:rPr lang="en-US"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②</a:t>
            </a:r>
            <a:r>
              <a:rPr lang="zh-CN"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中国共产党领导的多党合作和政治协商制度体现了民主协商、科学决策。</a:t>
            </a:r>
            <a:endParaRPr lang="zh-CN" altLang="zh-CN" sz="2400" b="1" strike="noStrike"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rtl="0" fontAlgn="base">
              <a:lnSpc>
                <a:spcPct val="120000"/>
              </a:lnSpc>
              <a:spcBef>
                <a:spcPct val="0"/>
              </a:spcBef>
              <a:buNone/>
            </a:pPr>
            <a:r>
              <a:rPr lang="en-US"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③</a:t>
            </a:r>
            <a:r>
              <a:rPr lang="zh-CN"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民族区域自治制度保障了少数民族当家作主的权利。</a:t>
            </a:r>
            <a:endParaRPr lang="zh-CN" altLang="zh-CN" sz="2400" b="1" strike="noStrike"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rtl="0" fontAlgn="base">
              <a:lnSpc>
                <a:spcPct val="120000"/>
              </a:lnSpc>
              <a:spcBef>
                <a:spcPct val="0"/>
              </a:spcBef>
              <a:buNone/>
            </a:pPr>
            <a:r>
              <a:rPr lang="en-US"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④</a:t>
            </a:r>
            <a:r>
              <a:rPr lang="zh-CN"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基层民主制度保证了人民群众直接行使民主权利，是社会主义民主最广泛的实践。</a:t>
            </a:r>
            <a:endParaRPr lang="zh-CN" altLang="zh-CN" sz="2400" b="1" strike="noStrike"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rtl="0" fontAlgn="base">
              <a:lnSpc>
                <a:spcPct val="120000"/>
              </a:lnSpc>
              <a:spcBef>
                <a:spcPct val="0"/>
              </a:spcBef>
              <a:buNone/>
            </a:pPr>
            <a:r>
              <a:rPr lang="en-US" altLang="zh-CN" sz="2400" b="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(2)</a:t>
            </a:r>
            <a:r>
              <a:rPr lang="zh-CN" altLang="zh-CN" sz="2400" b="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促进了民族团结与国家统一。</a:t>
            </a:r>
            <a:endParaRPr lang="zh-CN" altLang="zh-CN" sz="2400" b="1" strike="noStrike" noProof="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rtl="0" fontAlgn="base">
              <a:lnSpc>
                <a:spcPct val="120000"/>
              </a:lnSpc>
              <a:spcBef>
                <a:spcPct val="0"/>
              </a:spcBef>
              <a:buNone/>
            </a:pPr>
            <a:r>
              <a:rPr lang="zh-CN"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民族区域自治立足于解决国内民族问题，实现各民族平等联合、团结统一，有效地解决了中央与少数民族地方的关系问题。</a:t>
            </a:r>
            <a:endParaRPr lang="zh-CN" altLang="zh-CN" sz="2400" b="1" strike="noStrike" noProof="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rtl="0" fontAlgn="base">
              <a:lnSpc>
                <a:spcPct val="120000"/>
              </a:lnSpc>
              <a:spcBef>
                <a:spcPct val="0"/>
              </a:spcBef>
              <a:buNone/>
            </a:pPr>
            <a:r>
              <a:rPr lang="en-US" altLang="zh-CN" sz="2400" b="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(3)</a:t>
            </a:r>
            <a:r>
              <a:rPr lang="zh-CN" altLang="zh-CN" sz="2400" b="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为构建社会主义和谐社会提供了政治保证。</a:t>
            </a:r>
            <a:endParaRPr lang="zh-CN" altLang="zh-CN" sz="2400" b="1" strike="noStrike" noProof="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rtl="0" fontAlgn="base">
              <a:lnSpc>
                <a:spcPct val="120000"/>
              </a:lnSpc>
              <a:spcBef>
                <a:spcPct val="0"/>
              </a:spcBef>
              <a:buNone/>
            </a:pPr>
            <a:r>
              <a:rPr lang="zh-CN"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社会主义民主制度坚持把最广大人民的利益作为党和国家一切工作的根本出发点和落脚点，促进了党和人民群众以及执政党和参政党、中央与地方、各民族之间关系的和谐，为构建社会主义和谐社会提供了政治制度保障。</a:t>
            </a:r>
            <a:endParaRPr lang="zh-CN"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a:p>
            <a:pPr marL="0" indent="0" rtl="0" fontAlgn="base">
              <a:lnSpc>
                <a:spcPct val="120000"/>
              </a:lnSpc>
              <a:spcBef>
                <a:spcPct val="0"/>
              </a:spcBef>
              <a:buNone/>
            </a:pPr>
            <a:r>
              <a:rPr lang="en-US" altLang="zh-CN" sz="2400" b="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(4)</a:t>
            </a:r>
            <a:r>
              <a:rPr lang="zh-CN" altLang="zh-CN" sz="2400" b="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为社会主义经济建设提供政治保障</a:t>
            </a:r>
            <a:r>
              <a:rPr lang="zh-CN" altLang="zh-CN" sz="2400" b="1">
                <a:solidFill>
                  <a:srgbClr val="FF0000"/>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a:t>
            </a:r>
            <a:endParaRPr lang="zh-CN" altLang="zh-CN" sz="2400" b="1">
              <a:solidFill>
                <a:schemeClr val="tx1"/>
              </a:solidFill>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endParaRPr>
          </a:p>
        </p:txBody>
      </p:sp>
      <p:sp>
        <p:nvSpPr>
          <p:cNvPr id="12" name="文本框 11"/>
          <p:cNvSpPr txBox="1"/>
          <p:nvPr>
            <p:custDataLst>
              <p:tags r:id="rId1"/>
            </p:custDataLst>
          </p:nvPr>
        </p:nvSpPr>
        <p:spPr>
          <a:xfrm>
            <a:off x="0" y="0"/>
            <a:ext cx="9163050" cy="527685"/>
          </a:xfrm>
          <a:prstGeom prst="rect">
            <a:avLst/>
          </a:prstGeom>
          <a:solidFill>
            <a:schemeClr val="bg2"/>
          </a:solidFill>
          <a:ln w="28575">
            <a:solidFill>
              <a:schemeClr val="tx1"/>
            </a:solidFill>
          </a:ln>
        </p:spPr>
        <p:txBody>
          <a:bodyPr>
            <a:noAutofit/>
            <a:scene3d>
              <a:camera prst="orthographicFront"/>
              <a:lightRig rig="threePt" dir="t"/>
            </a:scene3d>
          </a:bodyPr>
          <a:p>
            <a:pPr indent="0" fontAlgn="auto"/>
            <a:r>
              <a:rPr lang="en-US" altLang="zh-CN" sz="2800" b="1">
                <a:latin typeface="楷体" panose="02010609060101010101" charset="-122"/>
                <a:ea typeface="楷体" panose="02010609060101010101" charset="-122"/>
                <a:sym typeface="+mn-ea"/>
              </a:rPr>
              <a:t>   </a:t>
            </a:r>
            <a:r>
              <a:rPr lang="zh-CN" sz="2800" b="1">
                <a:latin typeface="楷体" panose="02010609060101010101" charset="-122"/>
                <a:ea typeface="楷体" panose="02010609060101010101" charset="-122"/>
                <a:sym typeface="+mn-ea"/>
              </a:rPr>
              <a:t>一、现代中国的政治</a:t>
            </a:r>
            <a:r>
              <a:rPr lang="en-US" altLang="zh-CN" sz="2800" b="1">
                <a:latin typeface="楷体" panose="02010609060101010101" charset="-122"/>
                <a:ea typeface="楷体" panose="02010609060101010101" charset="-122"/>
                <a:sym typeface="+mn-ea"/>
              </a:rPr>
              <a:t>——</a:t>
            </a:r>
            <a:r>
              <a:rPr lang="zh-CN" altLang="en-US" sz="2800" b="1">
                <a:latin typeface="楷体" panose="02010609060101010101" charset="-122"/>
                <a:ea typeface="楷体" panose="02010609060101010101" charset="-122"/>
                <a:sym typeface="+mn-ea"/>
              </a:rPr>
              <a:t>社会主义政治制度与外交</a:t>
            </a:r>
            <a:endParaRPr kumimoji="0" lang="zh-CN" altLang="zh-CN" sz="2800" b="1" kern="1200" cap="none" spc="0" normalizeH="0" baseline="0" noProof="1">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mn-cs"/>
            </a:endParaRPr>
          </a:p>
        </p:txBody>
      </p:sp>
      <p:sp>
        <p:nvSpPr>
          <p:cNvPr id="5" name="文本框 4"/>
          <p:cNvSpPr txBox="1"/>
          <p:nvPr/>
        </p:nvSpPr>
        <p:spPr>
          <a:xfrm>
            <a:off x="365760" y="675005"/>
            <a:ext cx="7493000" cy="460375"/>
          </a:xfrm>
          <a:prstGeom prst="rect">
            <a:avLst/>
          </a:prstGeom>
          <a:noFill/>
        </p:spPr>
        <p:txBody>
          <a:bodyPr wrap="square" rtlCol="0">
            <a:spAutoFit/>
          </a:bodyPr>
          <a:p>
            <a:r>
              <a:rPr lang="en-US" sz="2400" b="1">
                <a:latin typeface="楷体" panose="02010609060101010101" charset="-122"/>
                <a:ea typeface="楷体" panose="02010609060101010101" charset="-122"/>
                <a:cs typeface="楷体" panose="02010609060101010101" charset="-122"/>
              </a:rPr>
              <a:t>2</a:t>
            </a:r>
            <a:r>
              <a:rPr lang="zh-CN" altLang="en-US" sz="2400" b="1">
                <a:latin typeface="楷体" panose="02010609060101010101" charset="-122"/>
                <a:ea typeface="楷体" panose="02010609060101010101" charset="-122"/>
                <a:cs typeface="楷体" panose="02010609060101010101" charset="-122"/>
              </a:rPr>
              <a:t>、</a:t>
            </a:r>
            <a:r>
              <a:rPr lang="zh-CN" altLang="zh-CN" sz="2400" b="1">
                <a:highlight>
                  <a:srgbClr val="000000">
                    <a:alpha val="0"/>
                  </a:srgbClr>
                </a:highlight>
                <a:latin typeface="楷体" panose="02010609060101010101" charset="-122"/>
                <a:ea typeface="楷体" panose="02010609060101010101" charset="-122"/>
                <a:cs typeface="楷体" panose="02010609060101010101" charset="-122"/>
                <a:sym typeface="宋体" panose="02010600030101010101" pitchFamily="2" charset="-122"/>
              </a:rPr>
              <a:t>中国社会主义民主政治制度的作用</a:t>
            </a:r>
            <a:r>
              <a:rPr lang="zh-CN" altLang="en-US" sz="2400" b="1">
                <a:latin typeface="楷体" panose="02010609060101010101" charset="-122"/>
                <a:ea typeface="楷体" panose="02010609060101010101" charset="-122"/>
                <a:cs typeface="楷体" panose="02010609060101010101" charset="-122"/>
              </a:rPr>
              <a:t>：</a:t>
            </a:r>
            <a:endParaRPr lang="zh-CN" altLang="en-US" sz="2400" b="1">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TABLE_ENDDRAG_ORIGIN_RECT" val="924*441"/>
  <p:tag name="TABLE_ENDDRAG_RECT" val="22*91*924*441"/>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AS_UNIQUEID" val="481"/>
</p:tagLst>
</file>

<file path=ppt/tags/tag104.xml><?xml version="1.0" encoding="utf-8"?>
<p:tagLst xmlns:p="http://schemas.openxmlformats.org/presentationml/2006/main">
  <p:tag name="AS_UNIQUEID" val="482"/>
</p:tagLst>
</file>

<file path=ppt/tags/tag105.xml><?xml version="1.0" encoding="utf-8"?>
<p:tagLst xmlns:p="http://schemas.openxmlformats.org/presentationml/2006/main">
  <p:tag name="TABLE_ENDDRAG_ORIGIN_RECT" val="932*328"/>
  <p:tag name="TABLE_ENDDRAG_RECT" val="18*96*932*328"/>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ISLIDE.THEME" val="https://www.islide.cc;"/>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TABLE_ENDDRAG_ORIGIN_RECT" val="945*465"/>
  <p:tag name="TABLE_ENDDRAG_RECT" val="5*77*945*465"/>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TABLE_ENDDRAG_ORIGIN_RECT" val="945*465"/>
  <p:tag name="TABLE_ENDDRAG_RECT" val="5*77*945*465"/>
</p:tagLst>
</file>

<file path=ppt/tags/tag116.xml><?xml version="1.0" encoding="utf-8"?>
<p:tagLst xmlns:p="http://schemas.openxmlformats.org/presentationml/2006/main">
  <p:tag name="TABLE_ENDDRAG_ORIGIN_RECT" val="943*478"/>
  <p:tag name="TABLE_ENDDRAG_RECT" val="7*29*943*478"/>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376.05,&quot;left&quot;:251.5,&quot;top&quot;:106.45,&quot;width&quot;:575.8}"/>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TABLE_ENDDRAG_ORIGIN_RECT" val="636*516"/>
  <p:tag name="TABLE_ENDDRAG_RECT" val="9*22*636*516"/>
</p:tagLst>
</file>

<file path=ppt/tags/tag14.xml><?xml version="1.0" encoding="utf-8"?>
<p:tagLst xmlns:p="http://schemas.openxmlformats.org/presentationml/2006/main">
  <p:tag name="KSO_WM_DIAGRAM_VIRTUALLY_FRAME" val="{&quot;height&quot;:376.05,&quot;left&quot;:251.5,&quot;top&quot;:106.45,&quot;width&quot;:575.8}"/>
</p:tagLst>
</file>

<file path=ppt/tags/tag140.xml><?xml version="1.0" encoding="utf-8"?>
<p:tagLst xmlns:p="http://schemas.openxmlformats.org/presentationml/2006/main">
  <p:tag name="AS_UNIQUEID" val="1327"/>
</p:tagLst>
</file>

<file path=ppt/tags/tag141.xml><?xml version="1.0" encoding="utf-8"?>
<p:tagLst xmlns:p="http://schemas.openxmlformats.org/presentationml/2006/main">
  <p:tag name="AS_UNIQUEID" val="1328"/>
</p:tagLst>
</file>

<file path=ppt/tags/tag142.xml><?xml version="1.0" encoding="utf-8"?>
<p:tagLst xmlns:p="http://schemas.openxmlformats.org/presentationml/2006/main">
  <p:tag name="AS_UNIQUEID" val="1329"/>
</p:tagLst>
</file>

<file path=ppt/tags/tag143.xml><?xml version="1.0" encoding="utf-8"?>
<p:tagLst xmlns:p="http://schemas.openxmlformats.org/presentationml/2006/main">
  <p:tag name="AS_UNIQUEID" val="1330"/>
</p:tagLst>
</file>

<file path=ppt/tags/tag144.xml><?xml version="1.0" encoding="utf-8"?>
<p:tagLst xmlns:p="http://schemas.openxmlformats.org/presentationml/2006/main">
  <p:tag name="AS_UNIQUEID" val="1331"/>
</p:tagLst>
</file>

<file path=ppt/tags/tag145.xml><?xml version="1.0" encoding="utf-8"?>
<p:tagLst xmlns:p="http://schemas.openxmlformats.org/presentationml/2006/main">
  <p:tag name="AS_UNIQUEID" val="1332"/>
</p:tagLst>
</file>

<file path=ppt/tags/tag146.xml><?xml version="1.0" encoding="utf-8"?>
<p:tagLst xmlns:p="http://schemas.openxmlformats.org/presentationml/2006/main">
  <p:tag name="AS_UNIQUEID" val="1333"/>
</p:tagLst>
</file>

<file path=ppt/tags/tag147.xml><?xml version="1.0" encoding="utf-8"?>
<p:tagLst xmlns:p="http://schemas.openxmlformats.org/presentationml/2006/main">
  <p:tag name="AS_UNIQUEID" val="1334"/>
</p:tagLst>
</file>

<file path=ppt/tags/tag148.xml><?xml version="1.0" encoding="utf-8"?>
<p:tagLst xmlns:p="http://schemas.openxmlformats.org/presentationml/2006/main">
  <p:tag name="AS_UNIQUEID" val="1335"/>
</p:tagLst>
</file>

<file path=ppt/tags/tag149.xml><?xml version="1.0" encoding="utf-8"?>
<p:tagLst xmlns:p="http://schemas.openxmlformats.org/presentationml/2006/main">
  <p:tag name="AS_UNIQUEID" val="1336"/>
</p:tagLst>
</file>

<file path=ppt/tags/tag15.xml><?xml version="1.0" encoding="utf-8"?>
<p:tagLst xmlns:p="http://schemas.openxmlformats.org/presentationml/2006/main">
  <p:tag name="KSO_WM_DIAGRAM_VIRTUALLY_FRAME" val="{&quot;height&quot;:376.05,&quot;left&quot;:251.5,&quot;top&quot;:106.45,&quot;width&quot;:575.8}"/>
</p:tagLst>
</file>

<file path=ppt/tags/tag150.xml><?xml version="1.0" encoding="utf-8"?>
<p:tagLst xmlns:p="http://schemas.openxmlformats.org/presentationml/2006/main">
  <p:tag name="AS_UNIQUEID" val="1337"/>
</p:tagLst>
</file>

<file path=ppt/tags/tag151.xml><?xml version="1.0" encoding="utf-8"?>
<p:tagLst xmlns:p="http://schemas.openxmlformats.org/presentationml/2006/main">
  <p:tag name="AS_UNIQUEID" val="1338"/>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TABLE_ENDDRAG_ORIGIN_RECT" val="900*285"/>
  <p:tag name="TABLE_ENDDRAG_RECT" val="47*172*900*285"/>
</p:tagLst>
</file>

<file path=ppt/tags/tag154.xml><?xml version="1.0" encoding="utf-8"?>
<p:tagLst xmlns:p="http://schemas.openxmlformats.org/presentationml/2006/main">
  <p:tag name="KSO_WM_DIAGRAM_VIRTUALLY_FRAME" val="{&quot;height&quot;:221.625,&quot;left&quot;:345.375,&quot;top&quot;:201.5,&quot;width&quot;:572.275}"/>
</p:tagLst>
</file>

<file path=ppt/tags/tag155.xml><?xml version="1.0" encoding="utf-8"?>
<p:tagLst xmlns:p="http://schemas.openxmlformats.org/presentationml/2006/main">
  <p:tag name="KSO_WM_DIAGRAM_VIRTUALLY_FRAME" val="{&quot;height&quot;:221.625,&quot;left&quot;:345.375,&quot;top&quot;:201.5,&quot;width&quot;:572.275}"/>
</p:tagLst>
</file>

<file path=ppt/tags/tag156.xml><?xml version="1.0" encoding="utf-8"?>
<p:tagLst xmlns:p="http://schemas.openxmlformats.org/presentationml/2006/main">
  <p:tag name="KSO_WM_DIAGRAM_VIRTUALLY_FRAME" val="{&quot;height&quot;:221.625,&quot;left&quot;:345.375,&quot;top&quot;:201.5,&quot;width&quot;:572.275}"/>
</p:tagLst>
</file>

<file path=ppt/tags/tag157.xml><?xml version="1.0" encoding="utf-8"?>
<p:tagLst xmlns:p="http://schemas.openxmlformats.org/presentationml/2006/main">
  <p:tag name="KSO_WM_DIAGRAM_VIRTUALLY_FRAME" val="{&quot;height&quot;:221.625,&quot;left&quot;:345.375,&quot;top&quot;:201.5,&quot;width&quot;:572.275}"/>
</p:tagLst>
</file>

<file path=ppt/tags/tag158.xml><?xml version="1.0" encoding="utf-8"?>
<p:tagLst xmlns:p="http://schemas.openxmlformats.org/presentationml/2006/main">
  <p:tag name="KSO_WM_DIAGRAM_VIRTUALLY_FRAME" val="{&quot;height&quot;:221.625,&quot;left&quot;:345.375,&quot;top&quot;:201.5,&quot;width&quot;:572.275}"/>
</p:tagLst>
</file>

<file path=ppt/tags/tag159.xml><?xml version="1.0" encoding="utf-8"?>
<p:tagLst xmlns:p="http://schemas.openxmlformats.org/presentationml/2006/main">
  <p:tag name="KSO_WM_DIAGRAM_VIRTUALLY_FRAME" val="{&quot;height&quot;:221.625,&quot;left&quot;:345.375,&quot;top&quot;:201.5,&quot;width&quot;:572.275}"/>
</p:tagLst>
</file>

<file path=ppt/tags/tag16.xml><?xml version="1.0" encoding="utf-8"?>
<p:tagLst xmlns:p="http://schemas.openxmlformats.org/presentationml/2006/main">
  <p:tag name="KSO_WM_DIAGRAM_VIRTUALLY_FRAME" val="{&quot;height&quot;:376.05,&quot;left&quot;:251.5,&quot;top&quot;:106.45,&quot;width&quot;:575.8}"/>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TABLE_ENDDRAG_ORIGIN_RECT" val="934*445"/>
  <p:tag name="TABLE_ENDDRAG_RECT" val="12*80*934*445"/>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376.05,&quot;left&quot;:251.5,&quot;top&quot;:106.45,&quot;width&quot;:575.8}"/>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TABLE_ENDDRAG_ORIGIN_RECT" val="933*229"/>
  <p:tag name="TABLE_ENDDRAG_RECT" val="16*306*933*229"/>
</p:tagLst>
</file>

<file path=ppt/tags/tag183.xml><?xml version="1.0" encoding="utf-8"?>
<p:tagLst xmlns:p="http://schemas.openxmlformats.org/presentationml/2006/main">
  <p:tag name="ISLIDE.THEME" val="https://www.islide.cc;"/>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AS_UNIQUEID" val="650"/>
</p:tagLst>
</file>

<file path=ppt/tags/tag186.xml><?xml version="1.0" encoding="utf-8"?>
<p:tagLst xmlns:p="http://schemas.openxmlformats.org/presentationml/2006/main">
  <p:tag name="AS_UNIQUEID" val="654"/>
</p:tagLst>
</file>

<file path=ppt/tags/tag187.xml><?xml version="1.0" encoding="utf-8"?>
<p:tagLst xmlns:p="http://schemas.openxmlformats.org/presentationml/2006/main">
  <p:tag name="AS_UNIQUEID" val="655"/>
</p:tagLst>
</file>

<file path=ppt/tags/tag188.xml><?xml version="1.0" encoding="utf-8"?>
<p:tagLst xmlns:p="http://schemas.openxmlformats.org/presentationml/2006/main">
  <p:tag name="AS_UNIQUEID" val="325"/>
</p:tagLst>
</file>

<file path=ppt/tags/tag189.xml><?xml version="1.0" encoding="utf-8"?>
<p:tagLst xmlns:p="http://schemas.openxmlformats.org/presentationml/2006/main">
  <p:tag name="AS_UNIQUEID" val="650"/>
  <p:tag name="KSO_WM_BEAUTIFY_FLAG" val=""/>
</p:tagLst>
</file>

<file path=ppt/tags/tag19.xml><?xml version="1.0" encoding="utf-8"?>
<p:tagLst xmlns:p="http://schemas.openxmlformats.org/presentationml/2006/main">
  <p:tag name="KSO_WM_DIAGRAM_VIRTUALLY_FRAME" val="{&quot;height&quot;:376.05,&quot;left&quot;:251.5,&quot;top&quot;:106.45,&quot;width&quot;:575.8}"/>
  <p:tag name="KSO_WM_BEAUTIFY_FLAG" val=""/>
</p:tagLst>
</file>

<file path=ppt/tags/tag190.xml><?xml version="1.0" encoding="utf-8"?>
<p:tagLst xmlns:p="http://schemas.openxmlformats.org/presentationml/2006/main">
  <p:tag name="AS_UNIQUEID" val="650"/>
  <p:tag name="KSO_WM_BEAUTIFY_FLAG" val=""/>
</p:tagLst>
</file>

<file path=ppt/tags/tag191.xml><?xml version="1.0" encoding="utf-8"?>
<p:tagLst xmlns:p="http://schemas.openxmlformats.org/presentationml/2006/main">
  <p:tag name="AS_UNIQUEID" val="650"/>
  <p:tag name="KSO_WM_BEAUTIFY_FLAG" val=""/>
</p:tagLst>
</file>

<file path=ppt/tags/tag192.xml><?xml version="1.0" encoding="utf-8"?>
<p:tagLst xmlns:p="http://schemas.openxmlformats.org/presentationml/2006/main">
  <p:tag name="AS_UNIQUEID" val="650"/>
  <p:tag name="KSO_WM_BEAUTIFY_FLAG" val=""/>
</p:tagLst>
</file>

<file path=ppt/tags/tag193.xml><?xml version="1.0" encoding="utf-8"?>
<p:tagLst xmlns:p="http://schemas.openxmlformats.org/presentationml/2006/main">
  <p:tag name="AS_UNIQUEID" val="650"/>
  <p:tag name="KSO_WM_BEAUTIFY_FLAG" val=""/>
</p:tagLst>
</file>

<file path=ppt/tags/tag194.xml><?xml version="1.0" encoding="utf-8"?>
<p:tagLst xmlns:p="http://schemas.openxmlformats.org/presentationml/2006/main">
  <p:tag name="AS_UNIQUEID" val="650"/>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AS_UNIQUEID" val="696"/>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AS_UNIQUEID" val="723"/>
  <p:tag name="KSO_WM_BEAUTIFY_FLAG" val="#wm#"/>
  <p:tag name="KSO_WM_DIAGRAM_GROUP_CODE" val="m1-1"/>
  <p:tag name="KSO_WM_TAG_VERSION" val="1.0"/>
  <p:tag name="KSO_WM_TEMPLATE_CATEGORY" val="diagram"/>
  <p:tag name="KSO_WM_TEMPLATE_INDEX" val="160330"/>
  <p:tag name="KSO_WM_UNIT_CLEAR" val="1"/>
  <p:tag name="KSO_WM_UNIT_COMPATIBLE" val="0"/>
  <p:tag name="KSO_WM_UNIT_DIAGRAM_SCHEMECOLOR_ID" val="5"/>
  <p:tag name="KSO_WM_UNIT_HIGHLIGHT" val="0"/>
  <p:tag name="KSO_WM_UNIT_ID" val="diagram160330_4*m_h_a*1_1_1"/>
  <p:tag name="KSO_WM_UNIT_INDEX" val="1_1_1"/>
  <p:tag name="KSO_WM_UNIT_LAYERLEVEL" val="1_1_1"/>
  <p:tag name="KSO_WM_UNIT_PRESET_TEXT_INDEX" val="3"/>
  <p:tag name="KSO_WM_UNIT_PRESET_TEXT_LEN" val="12"/>
  <p:tag name="KSO_WM_UNIT_TEXT_FILL_FORE_SCHEMECOLOR_INDEX" val="5"/>
  <p:tag name="KSO_WM_UNIT_TEXT_FILL_TYPE" val="1"/>
  <p:tag name="KSO_WM_UNIT_TYPE" val="m_h_a"/>
  <p:tag name="KSO_WM_UNIT_USESOURCEFORMAT_APPLY" val="1"/>
  <p:tag name="KSO_WM_UNIT_VALUE" val="26"/>
  <p:tag name="KSO_WM_DIAGRAM_VIRTUALLY_FRAME" val="{&quot;height&quot;:438.5884251968505,&quot;left&quot;:15.925039370078741,&quot;top&quot;:94.48055118110236,&quot;width&quot;:908.2911023622046}"/>
</p:tagLst>
</file>

<file path=ppt/tags/tag199.xml><?xml version="1.0" encoding="utf-8"?>
<p:tagLst xmlns:p="http://schemas.openxmlformats.org/presentationml/2006/main">
  <p:tag name="AS_UNIQUEID" val="72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xml><?xml version="1.0" encoding="utf-8"?>
<p:tagLst xmlns:p="http://schemas.openxmlformats.org/presentationml/2006/main">
  <p:tag name="KSO_WM_DIAGRAM_VIRTUALLY_FRAME" val="{&quot;height&quot;:376.05,&quot;left&quot;:251.5,&quot;top&quot;:106.45,&quot;width&quot;:575.8}"/>
</p:tagLst>
</file>

<file path=ppt/tags/tag200.xml><?xml version="1.0" encoding="utf-8"?>
<p:tagLst xmlns:p="http://schemas.openxmlformats.org/presentationml/2006/main">
  <p:tag name="AS_UNIQUEID" val="725"/>
</p:tagLst>
</file>

<file path=ppt/tags/tag201.xml><?xml version="1.0" encoding="utf-8"?>
<p:tagLst xmlns:p="http://schemas.openxmlformats.org/presentationml/2006/main">
  <p:tag name="AS_UNIQUEID" val="726"/>
</p:tagLst>
</file>

<file path=ppt/tags/tag202.xml><?xml version="1.0" encoding="utf-8"?>
<p:tagLst xmlns:p="http://schemas.openxmlformats.org/presentationml/2006/main">
  <p:tag name="AS_UNIQUEID" val="727"/>
</p:tagLst>
</file>

<file path=ppt/tags/tag203.xml><?xml version="1.0" encoding="utf-8"?>
<p:tagLst xmlns:p="http://schemas.openxmlformats.org/presentationml/2006/main">
  <p:tag name="AS_UNIQUEID" val="728"/>
</p:tagLst>
</file>

<file path=ppt/tags/tag204.xml><?xml version="1.0" encoding="utf-8"?>
<p:tagLst xmlns:p="http://schemas.openxmlformats.org/presentationml/2006/main">
  <p:tag name="AS_UNIQUEID" val="729"/>
  <p:tag name="KSO_WM_BEAUTIFY_FLAG" val="#wm#"/>
  <p:tag name="KSO_WM_DIAGRAM_GROUP_CODE" val="m1-1"/>
  <p:tag name="KSO_WM_TAG_VERSION" val="1.0"/>
  <p:tag name="KSO_WM_TEMPLATE_CATEGORY" val="diagram"/>
  <p:tag name="KSO_WM_TEMPLATE_INDEX" val="160330"/>
  <p:tag name="KSO_WM_UNIT_CLEAR" val="1"/>
  <p:tag name="KSO_WM_UNIT_COMPATIBLE" val="0"/>
  <p:tag name="KSO_WM_UNIT_DIAGRAM_SCHEMECOLOR_ID" val="5"/>
  <p:tag name="KSO_WM_UNIT_HIGHLIGHT" val="0"/>
  <p:tag name="KSO_WM_UNIT_ID" val="diagram160330_4*m_h_a*1_2_1"/>
  <p:tag name="KSO_WM_UNIT_INDEX" val="1_2_1"/>
  <p:tag name="KSO_WM_UNIT_LAYERLEVEL" val="1_1_1"/>
  <p:tag name="KSO_WM_UNIT_PRESET_TEXT_INDEX" val="3"/>
  <p:tag name="KSO_WM_UNIT_PRESET_TEXT_LEN" val="12"/>
  <p:tag name="KSO_WM_UNIT_TEXT_FILL_FORE_SCHEMECOLOR_INDEX" val="6"/>
  <p:tag name="KSO_WM_UNIT_TEXT_FILL_TYPE" val="1"/>
  <p:tag name="KSO_WM_UNIT_TYPE" val="m_h_a"/>
  <p:tag name="KSO_WM_UNIT_USESOURCEFORMAT_APPLY" val="1"/>
  <p:tag name="KSO_WM_UNIT_VALUE" val="26"/>
  <p:tag name="KSO_WM_DIAGRAM_VIRTUALLY_FRAME" val="{&quot;height&quot;:438.5884251968505,&quot;left&quot;:15.925039370078741,&quot;top&quot;:94.48055118110236,&quot;width&quot;:908.2911023622046}"/>
</p:tagLst>
</file>

<file path=ppt/tags/tag205.xml><?xml version="1.0" encoding="utf-8"?>
<p:tagLst xmlns:p="http://schemas.openxmlformats.org/presentationml/2006/main">
  <p:tag name="AS_UNIQUEID" val="730"/>
  <p:tag name="KSO_WM_BEAUTIFY_FLAG" val="#wm#"/>
  <p:tag name="KSO_WM_DIAGRAM_GROUP_CODE" val="m1-1"/>
  <p:tag name="KSO_WM_TAG_VERSION" val="1.0"/>
  <p:tag name="KSO_WM_TEMPLATE_CATEGORY" val="diagram"/>
  <p:tag name="KSO_WM_TEMPLATE_INDEX" val="160330"/>
  <p:tag name="KSO_WM_UNIT_CLEAR" val="1"/>
  <p:tag name="KSO_WM_UNIT_COMPATIBLE" val="0"/>
  <p:tag name="KSO_WM_UNIT_DIAGRAM_SCHEMECOLOR_ID" val="5"/>
  <p:tag name="KSO_WM_UNIT_HIGHLIGHT" val="0"/>
  <p:tag name="KSO_WM_UNIT_ID" val="diagram160330_4*m_h_a*1_4_1"/>
  <p:tag name="KSO_WM_UNIT_INDEX" val="1_4_1"/>
  <p:tag name="KSO_WM_UNIT_LAYERLEVEL" val="1_1_1"/>
  <p:tag name="KSO_WM_UNIT_PRESET_TEXT_INDEX" val="3"/>
  <p:tag name="KSO_WM_UNIT_PRESET_TEXT_LEN" val="12"/>
  <p:tag name="KSO_WM_UNIT_TEXT_FILL_FORE_SCHEMECOLOR_INDEX" val="8"/>
  <p:tag name="KSO_WM_UNIT_TEXT_FILL_TYPE" val="1"/>
  <p:tag name="KSO_WM_UNIT_TYPE" val="m_h_a"/>
  <p:tag name="KSO_WM_UNIT_USESOURCEFORMAT_APPLY" val="1"/>
  <p:tag name="KSO_WM_UNIT_VALUE" val="26"/>
  <p:tag name="KSO_WM_DIAGRAM_VIRTUALLY_FRAME" val="{&quot;height&quot;:438.5884251968505,&quot;left&quot;:15.925039370078741,&quot;top&quot;:94.48055118110236,&quot;width&quot;:908.2911023622046}"/>
</p:tagLst>
</file>

<file path=ppt/tags/tag206.xml><?xml version="1.0" encoding="utf-8"?>
<p:tagLst xmlns:p="http://schemas.openxmlformats.org/presentationml/2006/main">
  <p:tag name="AS_UNIQUEID" val="731"/>
  <p:tag name="KSO_WM_BEAUTIFY_FLAG" val="#wm#"/>
  <p:tag name="KSO_WM_DIAGRAM_GROUP_CODE" val="m1-1"/>
  <p:tag name="KSO_WM_TAG_VERSION" val="1.0"/>
  <p:tag name="KSO_WM_TEMPLATE_CATEGORY" val="diagram"/>
  <p:tag name="KSO_WM_TEMPLATE_INDEX" val="160330"/>
  <p:tag name="KSO_WM_UNIT_CLEAR" val="1"/>
  <p:tag name="KSO_WM_UNIT_COMPATIBLE" val="0"/>
  <p:tag name="KSO_WM_UNIT_DIAGRAM_SCHEMECOLOR_ID" val="5"/>
  <p:tag name="KSO_WM_UNIT_HIGHLIGHT" val="0"/>
  <p:tag name="KSO_WM_UNIT_ID" val="diagram160330_4*m_h_a*1_3_1"/>
  <p:tag name="KSO_WM_UNIT_INDEX" val="1_3_1"/>
  <p:tag name="KSO_WM_UNIT_LAYERLEVEL" val="1_1_1"/>
  <p:tag name="KSO_WM_UNIT_PRESET_TEXT_INDEX" val="3"/>
  <p:tag name="KSO_WM_UNIT_PRESET_TEXT_LEN" val="12"/>
  <p:tag name="KSO_WM_UNIT_TEXT_FILL_FORE_SCHEMECOLOR_INDEX" val="7"/>
  <p:tag name="KSO_WM_UNIT_TEXT_FILL_TYPE" val="1"/>
  <p:tag name="KSO_WM_UNIT_TYPE" val="m_h_a"/>
  <p:tag name="KSO_WM_UNIT_USESOURCEFORMAT_APPLY" val="1"/>
  <p:tag name="KSO_WM_UNIT_VALUE" val="26"/>
  <p:tag name="KSO_WM_DIAGRAM_VIRTUALLY_FRAME" val="{&quot;height&quot;:438.5884251968505,&quot;left&quot;:15.925039370078741,&quot;top&quot;:94.48055118110236,&quot;width&quot;:908.2911023622046}"/>
</p:tagLst>
</file>

<file path=ppt/tags/tag207.xml><?xml version="1.0" encoding="utf-8"?>
<p:tagLst xmlns:p="http://schemas.openxmlformats.org/presentationml/2006/main">
  <p:tag name="AS_UNIQUEID" val="737"/>
  <p:tag name="KSO_WM_BEAUTIFY_FLAG" val=""/>
</p:tagLst>
</file>

<file path=ppt/tags/tag208.xml><?xml version="1.0" encoding="utf-8"?>
<p:tagLst xmlns:p="http://schemas.openxmlformats.org/presentationml/2006/main">
  <p:tag name="AS_UNIQUEID" val="738"/>
  <p:tag name="KSO_WM_BEAUTIFY_FLAG" val=""/>
</p:tagLst>
</file>

<file path=ppt/tags/tag209.xml><?xml version="1.0" encoding="utf-8"?>
<p:tagLst xmlns:p="http://schemas.openxmlformats.org/presentationml/2006/main">
  <p:tag name="AS_UNIQUEID" val="739"/>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AS_UNIQUEID" val="740"/>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TABLE_ENDDRAG_ORIGIN_RECT" val="917*312"/>
  <p:tag name="TABLE_ENDDRAG_RECT" val="18*59*917*312"/>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TABLE_ENDDRAG_ORIGIN_RECT" val="917*148"/>
  <p:tag name="TABLE_ENDDRAG_RECT" val="18*362*917*148"/>
</p:tagLst>
</file>

<file path=ppt/tags/tag218.xml><?xml version="1.0" encoding="utf-8"?>
<p:tagLst xmlns:p="http://schemas.openxmlformats.org/presentationml/2006/main">
  <p:tag name="TABLE_ENDDRAG_ORIGIN_RECT" val="934*430"/>
  <p:tag name="TABLE_ENDDRAG_RECT" val="8*58*934*430"/>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commondata" val="eyJoZGlkIjoiMzNlMWE5Nzg5YWRiYzc2YjVmMDRhZmI4ZjcxYTRmZDcifQ=="/>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ISLIDE.THEME" val="https://www.islide.cc;"/>
</p:tagLst>
</file>

<file path=ppt/tags/tag26.xml><?xml version="1.0" encoding="utf-8"?>
<p:tagLst xmlns:p="http://schemas.openxmlformats.org/presentationml/2006/main">
  <p:tag name="ISLIDE.THEME" val="https://www.islide.cc;"/>
</p:tagLst>
</file>

<file path=ppt/tags/tag27.xml><?xml version="1.0" encoding="utf-8"?>
<p:tagLst xmlns:p="http://schemas.openxmlformats.org/presentationml/2006/main">
  <p:tag name="TABLE_ENDDRAG_ORIGIN_RECT" val="923*439"/>
  <p:tag name="TABLE_ENDDRAG_RECT" val="20*93*923*439"/>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AS_UNIQUEID" val="2381"/>
</p:tagLst>
</file>

<file path=ppt/tags/tag36.xml><?xml version="1.0" encoding="utf-8"?>
<p:tagLst xmlns:p="http://schemas.openxmlformats.org/presentationml/2006/main">
  <p:tag name="AS_UNIQUEID" val="2382"/>
</p:tagLst>
</file>

<file path=ppt/tags/tag37.xml><?xml version="1.0" encoding="utf-8"?>
<p:tagLst xmlns:p="http://schemas.openxmlformats.org/presentationml/2006/main">
  <p:tag name="AS_UNIQUEID" val="2383"/>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AS_UNIQUEID" val="711"/>
  <p:tag name="KSO_WM_BEAUTIFY_FLAG" val="#wm#"/>
  <p:tag name="KSO_WM_DIAGRAM_GROUP_CODE" val="m1-1"/>
  <p:tag name="KSO_WM_TAG_VERSION" val="1.0"/>
  <p:tag name="KSO_WM_TEMPLATE_CATEGORY" val="diagram"/>
  <p:tag name="KSO_WM_TEMPLATE_INDEX" val="160330"/>
  <p:tag name="KSO_WM_UNIT_CLEAR" val="1"/>
  <p:tag name="KSO_WM_UNIT_COMPATIBLE" val="0"/>
  <p:tag name="KSO_WM_UNIT_DIAGRAM_SCHEMECOLOR_ID" val="5"/>
  <p:tag name="KSO_WM_UNIT_HIGHLIGHT" val="0"/>
  <p:tag name="KSO_WM_UNIT_ID" val="diagram160330_4*m_h_a*1_3_1"/>
  <p:tag name="KSO_WM_UNIT_INDEX" val="1_3_1"/>
  <p:tag name="KSO_WM_UNIT_LAYERLEVEL" val="1_1_1"/>
  <p:tag name="KSO_WM_UNIT_PRESET_TEXT_INDEX" val="3"/>
  <p:tag name="KSO_WM_UNIT_PRESET_TEXT_LEN" val="12"/>
  <p:tag name="KSO_WM_UNIT_TEXT_FILL_FORE_SCHEMECOLOR_INDEX" val="7"/>
  <p:tag name="KSO_WM_UNIT_TEXT_FILL_TYPE" val="1"/>
  <p:tag name="KSO_WM_UNIT_TYPE" val="m_h_a"/>
  <p:tag name="KSO_WM_UNIT_USESOURCEFORMAT_APPLY" val="1"/>
  <p:tag name="KSO_WM_UNIT_VALUE" val="26"/>
  <p:tag name="KSO_WM_DIAGRAM_VIRTUALLY_FRAME" val="{&quot;height&quot;:418.8468570548274,&quot;left&quot;:21.175669291338586,&quot;top&quot;:106.88362204724407,&quot;width&quot;:923.1569292206481}"/>
</p:tagLst>
</file>

<file path=ppt/tags/tag43.xml><?xml version="1.0" encoding="utf-8"?>
<p:tagLst xmlns:p="http://schemas.openxmlformats.org/presentationml/2006/main">
  <p:tag name="AS_UNIQUEID" val="704"/>
</p:tagLst>
</file>

<file path=ppt/tags/tag44.xml><?xml version="1.0" encoding="utf-8"?>
<p:tagLst xmlns:p="http://schemas.openxmlformats.org/presentationml/2006/main">
  <p:tag name="AS_UNIQUEID" val="705"/>
</p:tagLst>
</file>

<file path=ppt/tags/tag45.xml><?xml version="1.0" encoding="utf-8"?>
<p:tagLst xmlns:p="http://schemas.openxmlformats.org/presentationml/2006/main">
  <p:tag name="AS_UNIQUEID" val="706"/>
</p:tagLst>
</file>

<file path=ppt/tags/tag46.xml><?xml version="1.0" encoding="utf-8"?>
<p:tagLst xmlns:p="http://schemas.openxmlformats.org/presentationml/2006/main">
  <p:tag name="AS_UNIQUEID" val="707"/>
</p:tagLst>
</file>

<file path=ppt/tags/tag47.xml><?xml version="1.0" encoding="utf-8"?>
<p:tagLst xmlns:p="http://schemas.openxmlformats.org/presentationml/2006/main">
  <p:tag name="AS_UNIQUEID" val="708"/>
</p:tagLst>
</file>

<file path=ppt/tags/tag48.xml><?xml version="1.0" encoding="utf-8"?>
<p:tagLst xmlns:p="http://schemas.openxmlformats.org/presentationml/2006/main">
  <p:tag name="AS_UNIQUEID" val="709"/>
  <p:tag name="KSO_WM_BEAUTIFY_FLAG" val="#wm#"/>
  <p:tag name="KSO_WM_DIAGRAM_GROUP_CODE" val="m1-1"/>
  <p:tag name="KSO_WM_TAG_VERSION" val="1.0"/>
  <p:tag name="KSO_WM_TEMPLATE_CATEGORY" val="diagram"/>
  <p:tag name="KSO_WM_TEMPLATE_INDEX" val="160330"/>
  <p:tag name="KSO_WM_UNIT_CLEAR" val="1"/>
  <p:tag name="KSO_WM_UNIT_COMPATIBLE" val="0"/>
  <p:tag name="KSO_WM_UNIT_DIAGRAM_SCHEMECOLOR_ID" val="5"/>
  <p:tag name="KSO_WM_UNIT_HIGHLIGHT" val="0"/>
  <p:tag name="KSO_WM_UNIT_ID" val="diagram160330_4*m_h_a*1_2_1"/>
  <p:tag name="KSO_WM_UNIT_INDEX" val="1_2_1"/>
  <p:tag name="KSO_WM_UNIT_LAYERLEVEL" val="1_1_1"/>
  <p:tag name="KSO_WM_UNIT_PRESET_TEXT_INDEX" val="3"/>
  <p:tag name="KSO_WM_UNIT_PRESET_TEXT_LEN" val="12"/>
  <p:tag name="KSO_WM_UNIT_TEXT_FILL_FORE_SCHEMECOLOR_INDEX" val="6"/>
  <p:tag name="KSO_WM_UNIT_TEXT_FILL_TYPE" val="1"/>
  <p:tag name="KSO_WM_UNIT_TYPE" val="m_h_a"/>
  <p:tag name="KSO_WM_UNIT_USESOURCEFORMAT_APPLY" val="1"/>
  <p:tag name="KSO_WM_UNIT_VALUE" val="26"/>
  <p:tag name="KSO_WM_DIAGRAM_VIRTUALLY_FRAME" val="{&quot;height&quot;:418.8468570548274,&quot;left&quot;:21.175669291338586,&quot;top&quot;:106.88362204724407,&quot;width&quot;:923.1569292206481}"/>
</p:tagLst>
</file>

<file path=ppt/tags/tag49.xml><?xml version="1.0" encoding="utf-8"?>
<p:tagLst xmlns:p="http://schemas.openxmlformats.org/presentationml/2006/main">
  <p:tag name="AS_UNIQUEID" val="710"/>
  <p:tag name="KSO_WM_BEAUTIFY_FLAG" val="#wm#"/>
  <p:tag name="KSO_WM_DIAGRAM_GROUP_CODE" val="m1-1"/>
  <p:tag name="KSO_WM_TAG_VERSION" val="1.0"/>
  <p:tag name="KSO_WM_TEMPLATE_CATEGORY" val="diagram"/>
  <p:tag name="KSO_WM_TEMPLATE_INDEX" val="160330"/>
  <p:tag name="KSO_WM_UNIT_CLEAR" val="1"/>
  <p:tag name="KSO_WM_UNIT_COMPATIBLE" val="0"/>
  <p:tag name="KSO_WM_UNIT_DIAGRAM_SCHEMECOLOR_ID" val="5"/>
  <p:tag name="KSO_WM_UNIT_HIGHLIGHT" val="0"/>
  <p:tag name="KSO_WM_UNIT_ID" val="diagram160330_4*m_h_a*1_4_1"/>
  <p:tag name="KSO_WM_UNIT_INDEX" val="1_4_1"/>
  <p:tag name="KSO_WM_UNIT_LAYERLEVEL" val="1_1_1"/>
  <p:tag name="KSO_WM_UNIT_PRESET_TEXT_INDEX" val="3"/>
  <p:tag name="KSO_WM_UNIT_PRESET_TEXT_LEN" val="12"/>
  <p:tag name="KSO_WM_UNIT_TEXT_FILL_FORE_SCHEMECOLOR_INDEX" val="8"/>
  <p:tag name="KSO_WM_UNIT_TEXT_FILL_TYPE" val="1"/>
  <p:tag name="KSO_WM_UNIT_TYPE" val="m_h_a"/>
  <p:tag name="KSO_WM_UNIT_USESOURCEFORMAT_APPLY" val="1"/>
  <p:tag name="KSO_WM_UNIT_VALUE" val="26"/>
  <p:tag name="KSO_WM_DIAGRAM_VIRTUALLY_FRAME" val="{&quot;height&quot;:418.8468570548274,&quot;left&quot;:21.175669291338586,&quot;top&quot;:106.88362204724407,&quot;width&quot;:923.156929220648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AS_UNIQUEID" val="716"/>
  <p:tag name="KSO_WM_BEAUTIFY_FLAG" val=""/>
</p:tagLst>
</file>

<file path=ppt/tags/tag51.xml><?xml version="1.0" encoding="utf-8"?>
<p:tagLst xmlns:p="http://schemas.openxmlformats.org/presentationml/2006/main">
  <p:tag name="AS_UNIQUEID" val="717"/>
  <p:tag name="KSO_WM_BEAUTIFY_FLAG" val=""/>
</p:tagLst>
</file>

<file path=ppt/tags/tag52.xml><?xml version="1.0" encoding="utf-8"?>
<p:tagLst xmlns:p="http://schemas.openxmlformats.org/presentationml/2006/main">
  <p:tag name="AS_UNIQUEID" val="718"/>
  <p:tag name="KSO_WM_BEAUTIFY_FLAG" val=""/>
</p:tagLst>
</file>

<file path=ppt/tags/tag53.xml><?xml version="1.0" encoding="utf-8"?>
<p:tagLst xmlns:p="http://schemas.openxmlformats.org/presentationml/2006/main">
  <p:tag name="AS_UNIQUEID" val="719"/>
  <p:tag name="KSO_WM_BEAUTIFY_FLAG" val=""/>
</p:tagLst>
</file>

<file path=ppt/tags/tag54.xml><?xml version="1.0" encoding="utf-8"?>
<p:tagLst xmlns:p="http://schemas.openxmlformats.org/presentationml/2006/main">
  <p:tag name="AS_UNIQUEID" val="721"/>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AS_UNIQUEID" val="703"/>
  <p:tag name="KSO_WM_BEAUTIFY_FLAG" val="#wm#"/>
  <p:tag name="KSO_WM_DIAGRAM_GROUP_CODE" val="m1-1"/>
  <p:tag name="KSO_WM_TAG_VERSION" val="1.0"/>
  <p:tag name="KSO_WM_TEMPLATE_CATEGORY" val="diagram"/>
  <p:tag name="KSO_WM_TEMPLATE_INDEX" val="160330"/>
  <p:tag name="KSO_WM_UNIT_CLEAR" val="1"/>
  <p:tag name="KSO_WM_UNIT_COMPATIBLE" val="0"/>
  <p:tag name="KSO_WM_UNIT_DIAGRAM_SCHEMECOLOR_ID" val="5"/>
  <p:tag name="KSO_WM_UNIT_HIGHLIGHT" val="0"/>
  <p:tag name="KSO_WM_UNIT_ID" val="diagram160330_4*m_h_a*1_1_1"/>
  <p:tag name="KSO_WM_UNIT_INDEX" val="1_1_1"/>
  <p:tag name="KSO_WM_UNIT_LAYERLEVEL" val="1_1_1"/>
  <p:tag name="KSO_WM_UNIT_PRESET_TEXT_INDEX" val="3"/>
  <p:tag name="KSO_WM_UNIT_PRESET_TEXT_LEN" val="12"/>
  <p:tag name="KSO_WM_UNIT_TEXT_FILL_FORE_SCHEMECOLOR_INDEX" val="5"/>
  <p:tag name="KSO_WM_UNIT_TEXT_FILL_TYPE" val="1"/>
  <p:tag name="KSO_WM_UNIT_TYPE" val="m_h_a"/>
  <p:tag name="KSO_WM_UNIT_USESOURCEFORMAT_APPLY" val="1"/>
  <p:tag name="KSO_WM_UNIT_VALUE" val="26"/>
  <p:tag name="KSO_WM_DIAGRAM_VIRTUALLY_FRAME" val="{&quot;height&quot;:418.8468570548274,&quot;left&quot;:21.175669291338586,&quot;top&quot;:106.88362204724407,&quot;width&quot;:923.15692922064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AS_UNIQUEID" val="749"/>
</p:tagLst>
</file>

<file path=ppt/tags/tag59.xml><?xml version="1.0" encoding="utf-8"?>
<p:tagLst xmlns:p="http://schemas.openxmlformats.org/presentationml/2006/main">
  <p:tag name="AS_UNIQUEID" val="749"/>
  <p:tag name="KSO_WM_BEAUTIFY_FLAG" val=""/>
</p:tagLst>
</file>

<file path=ppt/tags/tag6.xml><?xml version="1.0" encoding="utf-8"?>
<p:tagLst xmlns:p="http://schemas.openxmlformats.org/presentationml/2006/main">
  <p:tag name="AS_UNIQUEID" val="1071"/>
  <p:tag name="KSO_WM_UNIT_PLACING_PICTURE_USER_VIEWPORT" val="{&quot;height&quot;:11106,&quot;width&quot;:19248}"/>
</p:tagLst>
</file>

<file path=ppt/tags/tag60.xml><?xml version="1.0" encoding="utf-8"?>
<p:tagLst xmlns:p="http://schemas.openxmlformats.org/presentationml/2006/main">
  <p:tag name="AS_UNIQUEID" val="749"/>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AS_UNIQUEID" val="749"/>
</p:tagLst>
</file>

<file path=ppt/tags/tag63.xml><?xml version="1.0" encoding="utf-8"?>
<p:tagLst xmlns:p="http://schemas.openxmlformats.org/presentationml/2006/main">
  <p:tag name="AS_UNIQUEID" val="742"/>
</p:tagLst>
</file>

<file path=ppt/tags/tag64.xml><?xml version="1.0" encoding="utf-8"?>
<p:tagLst xmlns:p="http://schemas.openxmlformats.org/presentationml/2006/main">
  <p:tag name="AS_UNIQUEID" val="743"/>
</p:tagLst>
</file>

<file path=ppt/tags/tag65.xml><?xml version="1.0" encoding="utf-8"?>
<p:tagLst xmlns:p="http://schemas.openxmlformats.org/presentationml/2006/main">
  <p:tag name="AS_UNIQUEID" val="749"/>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AS_UNIQUEID" val="802"/>
</p:tagLst>
</file>

<file path=ppt/tags/tag68.xml><?xml version="1.0" encoding="utf-8"?>
<p:tagLst xmlns:p="http://schemas.openxmlformats.org/presentationml/2006/main">
  <p:tag name="AS_UNIQUEID" val="803"/>
</p:tagLst>
</file>

<file path=ppt/tags/tag69.xml><?xml version="1.0" encoding="utf-8"?>
<p:tagLst xmlns:p="http://schemas.openxmlformats.org/presentationml/2006/main">
  <p:tag name="AS_UNIQUEID" val="846"/>
</p:tagLst>
</file>

<file path=ppt/tags/tag7.xml><?xml version="1.0" encoding="utf-8"?>
<p:tagLst xmlns:p="http://schemas.openxmlformats.org/presentationml/2006/main">
  <p:tag name="ISLIDE.VECTOR" val="#537668;#350004;"/>
  <p:tag name="ISLIDE.PICTURE" val="#VCG41170535316;#VCG41139725497;#VCG41N883622612;#VCG211245528148;#VCG41157434064;"/>
  <p:tag name="ISLIDE.THEME" val="https://www.islide.cc;"/>
</p:tagLst>
</file>

<file path=ppt/tags/tag70.xml><?xml version="1.0" encoding="utf-8"?>
<p:tagLst xmlns:p="http://schemas.openxmlformats.org/presentationml/2006/main">
  <p:tag name="AS_UNIQUEID" val="847"/>
  <p:tag name="KSO_WM_UNIT_TABLE_BEAUTIFY" val="smartTable{241d439b-6dd7-42bb-a36f-e8cba3aa7cc0}"/>
  <p:tag name="TABLE_ENDDRAG_ORIGIN_RECT" val="864*234"/>
  <p:tag name="TABLE_ENDDRAG_RECT" val="25*289*864*234"/>
</p:tagLst>
</file>

<file path=ppt/tags/tag71.xml><?xml version="1.0" encoding="utf-8"?>
<p:tagLst xmlns:p="http://schemas.openxmlformats.org/presentationml/2006/main">
  <p:tag name="AS_UNIQUEID" val="848"/>
  <p:tag name="KSO_WM_BEAUTIFY_FLAG" val=""/>
</p:tagLst>
</file>

<file path=ppt/tags/tag72.xml><?xml version="1.0" encoding="utf-8"?>
<p:tagLst xmlns:p="http://schemas.openxmlformats.org/presentationml/2006/main">
  <p:tag name="AS_UNIQUEID" val="849"/>
  <p:tag name="KSO_WM_BEAUTIFY_FLAG" val=""/>
</p:tagLst>
</file>

<file path=ppt/tags/tag73.xml><?xml version="1.0" encoding="utf-8"?>
<p:tagLst xmlns:p="http://schemas.openxmlformats.org/presentationml/2006/main">
  <p:tag name="AS_UNIQUEID" val="850"/>
  <p:tag name="KSO_WM_BEAUTIFY_FLAG" val=""/>
</p:tagLst>
</file>

<file path=ppt/tags/tag74.xml><?xml version="1.0" encoding="utf-8"?>
<p:tagLst xmlns:p="http://schemas.openxmlformats.org/presentationml/2006/main">
  <p:tag name="AS_UNIQUEID" val="749"/>
  <p:tag name="KSO_WM_BEAUTIFY_FLAG" val=""/>
</p:tagLst>
</file>

<file path=ppt/tags/tag75.xml><?xml version="1.0" encoding="utf-8"?>
<p:tagLst xmlns:p="http://schemas.openxmlformats.org/presentationml/2006/main">
  <p:tag name="AS_UNIQUEID" val="846"/>
</p:tagLst>
</file>

<file path=ppt/tags/tag76.xml><?xml version="1.0" encoding="utf-8"?>
<p:tagLst xmlns:p="http://schemas.openxmlformats.org/presentationml/2006/main">
  <p:tag name="AS_UNIQUEID" val="846"/>
</p:tagLst>
</file>

<file path=ppt/tags/tag77.xml><?xml version="1.0" encoding="utf-8"?>
<p:tagLst xmlns:p="http://schemas.openxmlformats.org/presentationml/2006/main">
  <p:tag name="AS_UNIQUEID" val="846"/>
  <p:tag name="KSO_WM_BEAUTIFY_FLAG" val=""/>
</p:tagLst>
</file>

<file path=ppt/tags/tag78.xml><?xml version="1.0" encoding="utf-8"?>
<p:tagLst xmlns:p="http://schemas.openxmlformats.org/presentationml/2006/main">
  <p:tag name="AS_UNIQUEID" val="846"/>
  <p:tag name="KSO_WM_BEAUTIFY_FLAG" val=""/>
</p:tagLst>
</file>

<file path=ppt/tags/tag79.xml><?xml version="1.0" encoding="utf-8"?>
<p:tagLst xmlns:p="http://schemas.openxmlformats.org/presentationml/2006/main">
  <p:tag name="AS_UNIQUEID" val="846"/>
  <p:tag name="KSO_WM_BEAUTIFY_FLAG" val=""/>
</p:tagLst>
</file>

<file path=ppt/tags/tag8.xml><?xml version="1.0" encoding="utf-8"?>
<p:tagLst xmlns:p="http://schemas.openxmlformats.org/presentationml/2006/main">
  <p:tag name="KSO_WM_DIAGRAM_VIRTUALLY_FRAME" val="{&quot;height&quot;:376.05,&quot;left&quot;:251.5,&quot;top&quot;:106.45,&quot;width&quot;:575.8}"/>
</p:tagLst>
</file>

<file path=ppt/tags/tag80.xml><?xml version="1.0" encoding="utf-8"?>
<p:tagLst xmlns:p="http://schemas.openxmlformats.org/presentationml/2006/main">
  <p:tag name="AS_UNIQUEID" val="846"/>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AS_UNIQUEID" val="839"/>
</p:tagLst>
</file>

<file path=ppt/tags/tag83.xml><?xml version="1.0" encoding="utf-8"?>
<p:tagLst xmlns:p="http://schemas.openxmlformats.org/presentationml/2006/main">
  <p:tag name="AS_UNIQUEID" val="840"/>
</p:tagLst>
</file>

<file path=ppt/tags/tag84.xml><?xml version="1.0" encoding="utf-8"?>
<p:tagLst xmlns:p="http://schemas.openxmlformats.org/presentationml/2006/main">
  <p:tag name="AS_UNIQUEID" val="749"/>
  <p:tag name="KSO_WM_BEAUTIFY_FLAG" val=""/>
</p:tagLst>
</file>

<file path=ppt/tags/tag85.xml><?xml version="1.0" encoding="utf-8"?>
<p:tagLst xmlns:p="http://schemas.openxmlformats.org/presentationml/2006/main">
  <p:tag name="AS_UNIQUEID" val="867"/>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AS_UNIQUEID" val="749"/>
  <p:tag name="KSO_WM_BEAUTIFY_FLAG" val=""/>
</p:tagLst>
</file>

<file path=ppt/tags/tag88.xml><?xml version="1.0" encoding="utf-8"?>
<p:tagLst xmlns:p="http://schemas.openxmlformats.org/presentationml/2006/main">
  <p:tag name="AS_UNIQUEID" val="867"/>
</p:tagLst>
</file>

<file path=ppt/tags/tag89.xml><?xml version="1.0" encoding="utf-8"?>
<p:tagLst xmlns:p="http://schemas.openxmlformats.org/presentationml/2006/main">
  <p:tag name="AS_UNIQUEID" val="867"/>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AS_UNIQUEID" val="867"/>
</p:tagLst>
</file>

<file path=ppt/tags/tag91.xml><?xml version="1.0" encoding="utf-8"?>
<p:tagLst xmlns:p="http://schemas.openxmlformats.org/presentationml/2006/main">
  <p:tag name="AS_UNIQUEID" val="867"/>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AS_UNIQUEID" val="862"/>
</p:tagLst>
</file>

<file path=ppt/tags/tag94.xml><?xml version="1.0" encoding="utf-8"?>
<p:tagLst xmlns:p="http://schemas.openxmlformats.org/presentationml/2006/main">
  <p:tag name="AS_UNIQUEID" val="863"/>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TABLE_ENDDRAG_ORIGIN_RECT" val="944*437"/>
  <p:tag name="TABLE_ENDDRAG_RECT" val="5*94*944*437"/>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TABLE_ENDDRAG_ORIGIN_RECT" val="953*410"/>
  <p:tag name="TABLE_ENDDRAG_RECT" val="7*118*953*410"/>
</p:tagLst>
</file>

<file path=ppt/tags/tag99.xml><?xml version="1.0" encoding="utf-8"?>
<p:tagLst xmlns:p="http://schemas.openxmlformats.org/presentationml/2006/main">
  <p:tag name="TABLE_ENDDRAG_ORIGIN_RECT" val="953*47"/>
  <p:tag name="TABLE_ENDDRAG_RECT" val="7*71*953*47"/>
</p:tagLst>
</file>

<file path=ppt/theme/theme1.xml><?xml version="1.0" encoding="utf-8"?>
<a:theme xmlns:a="http://schemas.openxmlformats.org/drawingml/2006/main" name="主题1">
  <a:themeElements>
    <a:clrScheme name="Office">
      <a:dk1>
        <a:srgbClr val="000000"/>
      </a:dk1>
      <a:lt1>
        <a:srgbClr val="FFFFFF"/>
      </a:lt1>
      <a:dk2>
        <a:srgbClr val="778495"/>
      </a:dk2>
      <a:lt2>
        <a:srgbClr val="F0F0F0"/>
      </a:lt2>
      <a:accent1>
        <a:srgbClr val="C21010"/>
      </a:accent1>
      <a:accent2>
        <a:srgbClr val="000000"/>
      </a:accent2>
      <a:accent3>
        <a:srgbClr val="2A2A2A"/>
      </a:accent3>
      <a:accent4>
        <a:srgbClr val="454545"/>
      </a:accent4>
      <a:accent5>
        <a:srgbClr val="828282"/>
      </a:accent5>
      <a:accent6>
        <a:srgbClr val="9E9E9E"/>
      </a:accent6>
      <a:hlink>
        <a:srgbClr val="C21010"/>
      </a:hlink>
      <a:folHlink>
        <a:srgbClr val="BFBFBF"/>
      </a:folHlink>
    </a:clrScheme>
    <a:fontScheme name="主题标准">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C21010"/>
    </a:accent1>
    <a:accent2>
      <a:srgbClr val="000000"/>
    </a:accent2>
    <a:accent3>
      <a:srgbClr val="2A2A2A"/>
    </a:accent3>
    <a:accent4>
      <a:srgbClr val="454545"/>
    </a:accent4>
    <a:accent5>
      <a:srgbClr val="828282"/>
    </a:accent5>
    <a:accent6>
      <a:srgbClr val="9E9E9E"/>
    </a:accent6>
    <a:hlink>
      <a:srgbClr val="C21010"/>
    </a:hlink>
    <a:folHlink>
      <a:srgbClr val="BFBFBF"/>
    </a:folHlink>
  </a:clrScheme>
</a:themeOverride>
</file>

<file path=docProps/app.xml><?xml version="1.0" encoding="utf-8"?>
<ap:Properties xmlns:vt="http://schemas.openxmlformats.org/officeDocument/2006/docPropsVTypes" xmlns:ap="http://schemas.openxmlformats.org/officeDocument/2006/extended-properties">
  <ap:TotalTime>0</ap:TotalTime>
  <ap:Words>16388</ap:Words>
  <ap:PresentationFormat>宽屏</ap:PresentationFormat>
  <ap:Paragraphs>1177</ap:Paragraphs>
  <ap:Slides>47</ap:Slides>
  <ap:Notes>0</ap:Notes>
  <ap:HiddenSlides>0</ap:HiddenSlides>
  <ap:MMClips>0</ap:MMClips>
  <ap:ScaleCrop>false</ap:ScaleCrop>
  <ap:HeadingPairs>
    <vt:vector baseType="variant" size="6">
      <vt:variant>
        <vt:lpstr>已用的字体</vt:lpstr>
      </vt:variant>
      <vt:variant>
        <vt:i4>31</vt:i4>
      </vt:variant>
      <vt:variant>
        <vt:lpstr>主题</vt:lpstr>
      </vt:variant>
      <vt:variant>
        <vt:i4>1</vt:i4>
      </vt:variant>
      <vt:variant>
        <vt:lpstr>幻灯片标题</vt:lpstr>
      </vt:variant>
      <vt:variant>
        <vt:i4>47</vt:i4>
      </vt:variant>
    </vt:vector>
  </ap:HeadingPairs>
  <ap:TitlesOfParts>
    <vt:vector baseType="lpstr" size="79">
      <vt:lpstr>Arial</vt:lpstr>
      <vt:lpstr>宋体</vt:lpstr>
      <vt:lpstr>Wingdings</vt:lpstr>
      <vt:lpstr>方正粗黑宋简体</vt:lpstr>
      <vt:lpstr>华文中宋</vt:lpstr>
      <vt:lpstr>Calibri</vt:lpstr>
      <vt:lpstr>汉仪颜楷简</vt:lpstr>
      <vt:lpstr>楷体</vt:lpstr>
      <vt:lpstr>仿宋</vt:lpstr>
      <vt:lpstr>OPPOSans L</vt:lpstr>
      <vt:lpstr>Arial</vt:lpstr>
      <vt:lpstr>微软雅黑</vt:lpstr>
      <vt:lpstr>黑体</vt:lpstr>
      <vt:lpstr>Times New Roman</vt:lpstr>
      <vt:lpstr>Arial Unicode MS</vt:lpstr>
      <vt:lpstr>Segoe Print</vt:lpstr>
      <vt:lpstr>华文楷体</vt:lpstr>
      <vt:lpstr>Times New Roman</vt:lpstr>
      <vt:lpstr>Courier New</vt:lpstr>
      <vt:lpstr>方正清楷 简</vt:lpstr>
      <vt:lpstr>方正榜书行简体</vt:lpstr>
      <vt:lpstr>思源黑体 CN Normal</vt:lpstr>
      <vt:lpstr>汉仪玄宋 75S</vt:lpstr>
      <vt:lpstr>汉仪旗黑-60S</vt:lpstr>
      <vt:lpstr>汉仪旗黑-50S</vt:lpstr>
      <vt:lpstr>思源黑体 CN Normal</vt:lpstr>
      <vt:lpstr>思源宋体 CN Heavy</vt:lpstr>
      <vt:lpstr>华文宋体</vt:lpstr>
      <vt:lpstr>楷体_GB2312</vt:lpstr>
      <vt:lpstr>新宋体</vt:lpstr>
      <vt:lpstr>Wingdings</vt:lpstr>
      <vt:lpstr>主题1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新中国成立以来的城市化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ap:TitlesOfParts>
  <ap:LinksUpToDate>false</ap:LinksUpToDate>
  <ap:SharedDoc>false</ap:SharedDoc>
  <ap:HyperlinksChanged>false</ap:HyperlinksChanged>
  <ap:AppVersion>100.001</ap:AppVersion>
</ap: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2023-08-09T12:44:00.0000000Z</dcterms:created>
  <dcterms:modified xsi:type="dcterms:W3CDTF">2024-04-19T08:10:25.0000000Z</dcterms:modified>
  <dc:creator/>
  <revision/>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ICV">
    <vt:lpwstr>656FAC4E28234807B4A697709892FB90_13</vt:lpwstr>
  </op:property>
  <op:property fmtid="{D5CDD505-2E9C-101B-9397-08002B2CF9AE}" pid="3" name="KSOProductBuildVer">
    <vt:lpwstr>2052-12.1.0.16729</vt:lpwstr>
  </op:property>
</op:Properties>
</file>