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9" r:id="rId3"/>
    <p:sldMasterId id="2147483681" r:id="rId4"/>
    <p:sldMasterId id="2147483684" r:id="rId5"/>
    <p:sldMasterId id="2147483690" r:id="rId6"/>
    <p:sldMasterId id="2147483699" r:id="rId7"/>
  </p:sldMasterIdLst>
  <p:notesMasterIdLst>
    <p:notesMasterId r:id="rId9"/>
  </p:notesMasterIdLst>
  <p:sldIdLst>
    <p:sldId id="1181" r:id="rId8"/>
    <p:sldId id="1134" r:id="rId10"/>
    <p:sldId id="1136" r:id="rId11"/>
    <p:sldId id="1138" r:id="rId12"/>
    <p:sldId id="951" r:id="rId13"/>
    <p:sldId id="949" r:id="rId14"/>
    <p:sldId id="952" r:id="rId15"/>
    <p:sldId id="953" r:id="rId16"/>
    <p:sldId id="954" r:id="rId17"/>
    <p:sldId id="958" r:id="rId18"/>
    <p:sldId id="1110" r:id="rId19"/>
    <p:sldId id="798" r:id="rId20"/>
    <p:sldId id="1090" r:id="rId21"/>
    <p:sldId id="1091" r:id="rId22"/>
    <p:sldId id="964" r:id="rId23"/>
    <p:sldId id="960" r:id="rId24"/>
    <p:sldId id="1048" r:id="rId25"/>
    <p:sldId id="1050" r:id="rId26"/>
    <p:sldId id="1053" r:id="rId27"/>
    <p:sldId id="1057" r:id="rId28"/>
    <p:sldId id="772" r:id="rId29"/>
    <p:sldId id="1062" r:id="rId30"/>
    <p:sldId id="1064" r:id="rId31"/>
    <p:sldId id="1177" r:id="rId32"/>
    <p:sldId id="1179"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2" userDrawn="1">
          <p15:clr>
            <a:srgbClr val="A4A3A4"/>
          </p15:clr>
        </p15:guide>
        <p15:guide id="2" pos="383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a Vida Villanueva" initials="MVV" lastIdx="0" clrIdx="0"/>
  <p:cmAuthor id="7" name="1206988966@qq.com" initials="1" lastIdx="0" clrIdx="2"/>
  <p:cmAuthor id="1" name="Administrator" initials="A" lastIdx="1" clrIdx="0"/>
  <p:cmAuthor id="8" name="姜伟光" initials="姜" lastIdx="0" clrIdx="0"/>
  <p:cmAuthor id="2" name="作者" initials="A" lastIdx="0" clrIdx="1"/>
  <p:cmAuthor id="3" name="lenovo" initials="l" lastIdx="0" clrIdx="2"/>
  <p:cmAuthor id="4" name="pc" initials="p" lastIdx="0" clrIdx="0"/>
  <p:cmAuthor id="5" name="宋洁然" initials="宋" lastIdx="0" clrIdx="1"/>
  <p:cmAuthor id="6" name="ming qiu" initials="m" lastIdx="0" clrIdx="1"/>
  <p:cmAuthor id="9" name="PPTer_Tang" initials="P" lastIdx="1" clrIdx="0"/>
  <p:cmAuthor id="10" name="Lenovo" initials="L" lastIdx="5" clrIdx="9"/>
  <p:cmAuthor id="12" name="12279" initials="1" lastIdx="1" clrIdx="11"/>
  <p:cmAuthor id="11" name="ZZC" initials="Z" lastIdx="1" clrIdx="1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64" d="100"/>
          <a:sy n="64" d="100"/>
        </p:scale>
        <p:origin x="-710" y="-72"/>
      </p:cViewPr>
      <p:guideLst>
        <p:guide orient="horz" pos="2292"/>
        <p:guide pos="3837"/>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8" Type="http://schemas.openxmlformats.org/officeDocument/2006/relationships/tags" Target="tags/tag128.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5.xml"/><Relationship Id="rId32" Type="http://schemas.openxmlformats.org/officeDocument/2006/relationships/slide" Target="slides/slide24.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b="1" dirty="0">
                <a:solidFill>
                  <a:srgbClr val="C00000"/>
                </a:solidFill>
                <a:latin typeface="Calibri" panose="020F0502020204030204" pitchFamily="34" charset="0"/>
                <a:ea typeface="黑体" panose="02010609060101010101" charset="-122"/>
                <a:cs typeface="黑体" panose="02010609060101010101" charset="-122"/>
                <a:sym typeface="+mn-ea"/>
              </a:rPr>
              <a:t>埃及华夫脱抗英运动</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灯片编号占位符 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lstStyle/>
          <a:p>
            <a:pPr marL="0" marR="0" lvl="0" indent="0" algn="r" defTabSz="914400" rtl="0" eaLnBrk="1" fontAlgn="auto" latinLnBrk="0" hangingPunct="1">
              <a:lnSpc>
                <a:spcPct val="100000"/>
              </a:lnSpc>
              <a:spcBef>
                <a:spcPts val="0"/>
              </a:spcBef>
              <a:spcAft>
                <a:spcPts val="0"/>
              </a:spcAft>
              <a:buClrTx/>
              <a:buSzTx/>
              <a:buFontTx/>
              <a:buNone/>
              <a:defRPr/>
            </a:pPr>
            <a:fld id="{F8612292-CA0E-4D53-B0F5-9BEE2F34964B}"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6626" name="幻灯片图像占位符 37889"/>
          <p:cNvSpPr>
            <a:spLocks noGrp="1" noRot="1" noChangeAspect="1" noChangeArrowheads="1" noTextEdit="1"/>
          </p:cNvSpPr>
          <p:nvPr>
            <p:ph type="sldImg" idx="4294967295"/>
          </p:nvPr>
        </p:nvSpPr>
        <p:spPr/>
      </p:sp>
      <p:sp>
        <p:nvSpPr>
          <p:cNvPr id="26627" name="文本占位符 37890"/>
          <p:cNvSpPr>
            <a:spLocks noGrp="1" noChangeArrowheads="1"/>
          </p:cNvSpPr>
          <p:nvPr>
            <p:ph type="body" idx="4294967295"/>
          </p:nvPr>
        </p:nvSpPr>
        <p:spPr/>
        <p:txBody>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b="1">
                <a:latin typeface="微软雅黑" panose="020B0503020204020204" pitchFamily="34" charset="-122"/>
                <a:ea typeface="微软雅黑" panose="020B0503020204020204" pitchFamily="34" charset="-122"/>
                <a:sym typeface="宋体" panose="02010600030101010101" pitchFamily="2" charset="-122"/>
              </a:rPr>
              <a:t>文明古国新生（印度、埃及）东西文化交汇（新加坡、韩国）</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二战虽已结束，但由现代战争引发的文化交流还在持续影响独立后的新兴民族国家</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tags" Target="../tags/tag40.xml"/><Relationship Id="rId7" Type="http://schemas.openxmlformats.org/officeDocument/2006/relationships/tags" Target="../tags/tag39.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advClick="0"/>
    </mc:Choice>
    <mc:Fallback>
      <p:transition spd="med" advClick="0"/>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585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345" u="none" strike="noStrike" kern="1200" cap="none" spc="200" normalizeH="0" baseline="0">
                <a:solidFill>
                  <a:schemeClr val="tx1">
                    <a:lumMod val="65000"/>
                    <a:lumOff val="35000"/>
                  </a:schemeClr>
                </a:solidFill>
                <a:uFillTx/>
              </a:defRPr>
            </a:lvl1pPr>
            <a:lvl2pPr marL="445770" indent="0" algn="ctr">
              <a:buNone/>
              <a:defRPr sz="1950"/>
            </a:lvl2pPr>
            <a:lvl3pPr marL="892175" indent="0" algn="ctr">
              <a:buNone/>
              <a:defRPr sz="1755"/>
            </a:lvl3pPr>
            <a:lvl4pPr marL="1337310" indent="0" algn="ctr">
              <a:buNone/>
              <a:defRPr sz="1560"/>
            </a:lvl4pPr>
            <a:lvl5pPr marL="1783715" indent="0" algn="ctr">
              <a:buNone/>
              <a:defRPr sz="1560"/>
            </a:lvl5pPr>
            <a:lvl6pPr marL="2229485" indent="0" algn="ctr">
              <a:buNone/>
              <a:defRPr sz="1560"/>
            </a:lvl6pPr>
            <a:lvl7pPr marL="2675890" indent="0" algn="ctr">
              <a:buNone/>
              <a:defRPr sz="1560"/>
            </a:lvl7pPr>
            <a:lvl8pPr marL="3122295" indent="0" algn="ctr">
              <a:buNone/>
              <a:defRPr sz="1560"/>
            </a:lvl8pPr>
            <a:lvl9pPr marL="3566795" indent="0" algn="ctr">
              <a:buNone/>
              <a:defRPr sz="156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p:spPr>
        <p:txBody>
          <a:bodyPr/>
          <a:lstStyle/>
          <a:p>
            <a:fld id="{7D9BB5D0-35E4-459D-AEF3-FE4D7C45CC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2" name="文本框 1"/>
          <p:cNvSpPr txBox="1"/>
          <p:nvPr userDrawn="1"/>
        </p:nvSpPr>
        <p:spPr>
          <a:xfrm>
            <a:off x="0" y="0"/>
            <a:ext cx="12192000" cy="511175"/>
          </a:xfrm>
          <a:prstGeom prst="rect">
            <a:avLst/>
          </a:prstGeom>
          <a:solidFill>
            <a:srgbClr val="C00000"/>
          </a:solidFill>
        </p:spPr>
        <p:txBody>
          <a:bodyPr wrap="square" rtlCol="0">
            <a:spAutoFit/>
          </a:bodyPr>
          <a:p>
            <a:endParaRPr lang="zh-CN" altLang="en-US" sz="2730"/>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3_自定义版式">
    <p:spTree>
      <p:nvGrpSpPr>
        <p:cNvPr id="1" name=""/>
        <p:cNvGrpSpPr/>
        <p:nvPr/>
      </p:nvGrpSpPr>
      <p:grpSpPr>
        <a:xfrm>
          <a:off x="0" y="0"/>
          <a:ext cx="0" cy="0"/>
          <a:chOff x="0" y="0"/>
          <a:chExt cx="0" cy="0"/>
        </a:xfrm>
      </p:grpSpPr>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mtClean="0">
                <a:solidFill>
                  <a:schemeClr val="tx1">
                    <a:alpha val="29000"/>
                  </a:schemeClr>
                </a:solidFill>
                <a:sym typeface="+mn-ea"/>
              </a:rPr>
              <a:t>东景的高中历史</a:t>
            </a:r>
            <a:r>
              <a:rPr lang="zh-CN" altLang="en-US" smtClean="0">
                <a:solidFill>
                  <a:schemeClr val="tx1">
                    <a:alpha val="29000"/>
                  </a:schemeClr>
                </a:solidFill>
                <a:sym typeface="+mn-ea"/>
              </a:rPr>
              <a:t>课堂</a:t>
            </a:r>
            <a:endParaRPr lang="zh-CN" altLang="en-US" smtClean="0">
              <a:solidFill>
                <a:schemeClr val="tx1">
                  <a:alpha val="29000"/>
                </a:schemeClr>
              </a:solidFill>
              <a:sym typeface="+mn-ea"/>
            </a:endParaRPr>
          </a:p>
        </p:txBody>
      </p:sp>
      <p:sp>
        <p:nvSpPr>
          <p:cNvPr id="2" name="文本框 1"/>
          <p:cNvSpPr txBox="1"/>
          <p:nvPr userDrawn="1"/>
        </p:nvSpPr>
        <p:spPr>
          <a:xfrm>
            <a:off x="0" y="0"/>
            <a:ext cx="12192000" cy="521970"/>
          </a:xfrm>
          <a:prstGeom prst="rect">
            <a:avLst/>
          </a:prstGeom>
          <a:solidFill>
            <a:srgbClr val="002060"/>
          </a:solidFill>
        </p:spPr>
        <p:txBody>
          <a:bodyPr wrap="square" rtlCol="0">
            <a:spAutoFit/>
          </a:bodyPr>
          <a:p>
            <a:endParaRPr lang="zh-CN" altLang="en-US" sz="2800">
              <a:latin typeface="楷体" panose="02010609060101010101" charset="-122"/>
              <a:ea typeface="楷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ct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1" i="0" u="none" strike="noStrike" kern="1200" cap="none" spc="200" normalizeH="0" baseline="0" noProof="1">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ct val="0"/>
              </a:spcBef>
              <a:spcAft>
                <a:spcPts val="600"/>
              </a:spcAft>
              <a:buFont typeface="Arial" panose="020B0604020202020204" pitchFamily="34" charset="0"/>
              <a:buChar char="●"/>
              <a:defRPr kumimoji="0" lang="zh-CN" altLang="en-US" sz="16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ct val="0"/>
              </a:spcBef>
              <a:spcAft>
                <a:spcPts val="300"/>
              </a:spcAft>
              <a:buFont typeface="Wingdings" panose="05000000000000000000"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ct val="0"/>
              </a:spcBef>
              <a:spcAft>
                <a:spcPts val="300"/>
              </a:spcAft>
              <a:buFont typeface="Arial" panose="020B0604020202020204" pitchFamily="34" charset="0"/>
              <a:buChar char="•"/>
              <a:defRPr kumimoji="0" lang="zh-CN" altLang="en-US" sz="14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比较">
    <p:bg>
      <p:bgPr>
        <a:solidFill>
          <a:schemeClr val="bg1"/>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38200" y="6356351"/>
            <a:ext cx="2743200" cy="366184"/>
          </a:xfrm>
        </p:spPr>
        <p:txBody>
          <a:bodyPr lIns="68580" tIns="34290" rIns="68580" bIns="34290"/>
          <a:lstStyle/>
          <a:p>
            <a:pPr eaLnBrk="1" fontAlgn="auto" hangingPunct="1">
              <a:defRPr/>
            </a:pPr>
            <a:endParaRPr lang="zh-CN" altLang="en-US" sz="935">
              <a:solidFill>
                <a:schemeClr val="tx1">
                  <a:tint val="75000"/>
                </a:schemeClr>
              </a:solidFill>
              <a:latin typeface="+mn-lt"/>
              <a:ea typeface="+mn-ea"/>
            </a:endParaRPr>
          </a:p>
        </p:txBody>
      </p:sp>
      <p:sp>
        <p:nvSpPr>
          <p:cNvPr id="3" name="页脚占位符 2"/>
          <p:cNvSpPr>
            <a:spLocks noGrp="1"/>
          </p:cNvSpPr>
          <p:nvPr>
            <p:ph type="ftr" sz="quarter" idx="11"/>
            <p:custDataLst>
              <p:tags r:id="rId3"/>
            </p:custDataLst>
          </p:nvPr>
        </p:nvSpPr>
        <p:spPr>
          <a:xfrm>
            <a:off x="4038600" y="6356351"/>
            <a:ext cx="4114800" cy="366184"/>
          </a:xfrm>
        </p:spPr>
        <p:txBody>
          <a:bodyPr lIns="68580" tIns="34290" rIns="68580" bIns="34290"/>
          <a:lstStyle/>
          <a:p>
            <a:pPr algn="ctr" eaLnBrk="1" fontAlgn="auto" hangingPunct="1">
              <a:defRPr/>
            </a:pPr>
            <a:endParaRPr lang="zh-CN" altLang="en-US" sz="935">
              <a:solidFill>
                <a:schemeClr val="tx1">
                  <a:tint val="75000"/>
                </a:schemeClr>
              </a:solidFill>
              <a:latin typeface="+mn-lt"/>
              <a:ea typeface="+mn-ea"/>
            </a:endParaRPr>
          </a:p>
        </p:txBody>
      </p:sp>
      <p:sp>
        <p:nvSpPr>
          <p:cNvPr id="4" name="灯片编号占位符 3"/>
          <p:cNvSpPr>
            <a:spLocks noGrp="1"/>
          </p:cNvSpPr>
          <p:nvPr>
            <p:ph type="sldNum" sz="quarter" idx="12"/>
            <p:custDataLst>
              <p:tags r:id="rId4"/>
            </p:custDataLst>
          </p:nvPr>
        </p:nvSpPr>
        <p:spPr>
          <a:xfrm>
            <a:off x="8610600" y="6356351"/>
            <a:ext cx="2743200" cy="366184"/>
          </a:xfrm>
        </p:spPr>
        <p:txBody>
          <a:bodyPr lIns="68580" tIns="34290" rIns="68580" bIns="34290"/>
          <a:lstStyle/>
          <a:p>
            <a:pPr lvl="0" eaLnBrk="1" hangingPunct="1"/>
            <a:fld id="{9A0DB2DC-4C9A-4742-B13C-FB6460FD3503}" type="slidenum">
              <a:rPr lang="zh-CN" altLang="en-US">
                <a:latin typeface="方正启体简体" panose="03000509000000000000" charset="-122"/>
              </a:rPr>
            </a:fld>
            <a:endParaRPr lang="zh-CN" altLang="en-US">
              <a:latin typeface="方正启体简体" panose="03000509000000000000" charset="-122"/>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p:spPr>
        <p:txBody>
          <a:bodyPr/>
          <a:lstStyle/>
          <a:p>
            <a:fld id="{3FFF8D83-5F2C-4D8A-A840-13DDD1F00766}"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179116E-268F-413B-9A49-9B5DFA0644E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09600" y="6356351"/>
            <a:ext cx="2844800" cy="365125"/>
          </a:xfr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65600" y="6356351"/>
            <a:ext cx="3860800" cy="365125"/>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737600" y="6356351"/>
            <a:ext cx="2844800" cy="365125"/>
          </a:xfrm>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18090" y="6502400"/>
            <a:ext cx="1962785" cy="2711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tags" Target="../tags/tag8.xml"/><Relationship Id="rId24" Type="http://schemas.openxmlformats.org/officeDocument/2006/relationships/tags" Target="../tags/tag7.xml"/><Relationship Id="rId23" Type="http://schemas.openxmlformats.org/officeDocument/2006/relationships/tags" Target="../tags/tag6.xml"/><Relationship Id="rId22" Type="http://schemas.openxmlformats.org/officeDocument/2006/relationships/tags" Target="../tags/tag5.xml"/><Relationship Id="rId21" Type="http://schemas.openxmlformats.org/officeDocument/2006/relationships/tags" Target="../tags/tag4.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9" Type="http://schemas.openxmlformats.org/officeDocument/2006/relationships/theme" Target="../theme/theme2.xml"/><Relationship Id="rId18" Type="http://schemas.openxmlformats.org/officeDocument/2006/relationships/tags" Target="../tags/tag23.xml"/><Relationship Id="rId17" Type="http://schemas.openxmlformats.org/officeDocument/2006/relationships/tags" Target="../tags/tag22.xml"/><Relationship Id="rId16" Type="http://schemas.openxmlformats.org/officeDocument/2006/relationships/tags" Target="../tags/tag21.xml"/><Relationship Id="rId15" Type="http://schemas.openxmlformats.org/officeDocument/2006/relationships/tags" Target="../tags/tag20.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9" Type="http://schemas.openxmlformats.org/officeDocument/2006/relationships/tags" Target="../tags/tag32.xml"/><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1" Type="http://schemas.openxmlformats.org/officeDocument/2006/relationships/theme" Target="../theme/theme4.xml"/><Relationship Id="rId10" Type="http://schemas.openxmlformats.org/officeDocument/2006/relationships/tags" Target="../tags/tag3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theme" Target="../theme/theme5.xml"/><Relationship Id="rId8" Type="http://schemas.openxmlformats.org/officeDocument/2006/relationships/slideLayout" Target="../slideLayouts/slideLayout46.xml"/><Relationship Id="rId7" Type="http://schemas.openxmlformats.org/officeDocument/2006/relationships/slideLayout" Target="../slideLayouts/slideLayout45.xml"/><Relationship Id="rId6" Type="http://schemas.openxmlformats.org/officeDocument/2006/relationships/slideLayout" Target="../slideLayouts/slideLayout44.xml"/><Relationship Id="rId5" Type="http://schemas.openxmlformats.org/officeDocument/2006/relationships/slideLayout" Target="../slideLayouts/slideLayout43.xml"/><Relationship Id="rId4" Type="http://schemas.openxmlformats.org/officeDocument/2006/relationships/slideLayout" Target="../slideLayouts/slideLayout42.xml"/><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slideLayout" Target="../slideLayouts/slideLayout50.xml"/><Relationship Id="rId3" Type="http://schemas.openxmlformats.org/officeDocument/2006/relationships/slideLayout" Target="../slideLayouts/slideLayout49.xml"/><Relationship Id="rId2" Type="http://schemas.openxmlformats.org/officeDocument/2006/relationships/slideLayout" Target="../slideLayouts/slideLayout48.xml"/><Relationship Id="rId10" Type="http://schemas.openxmlformats.org/officeDocument/2006/relationships/theme" Target="../theme/theme6.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21"/>
            </p:custDataLst>
          </p:nvPr>
        </p:nvSpPr>
        <p:spPr>
          <a:xfrm>
            <a:off x="2459990" y="0"/>
            <a:ext cx="23888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22"/>
            </p:custDataLst>
          </p:nvPr>
        </p:nvSpPr>
        <p:spPr>
          <a:xfrm>
            <a:off x="0" y="0"/>
            <a:ext cx="244157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23"/>
            </p:custDataLst>
          </p:nvPr>
        </p:nvSpPr>
        <p:spPr>
          <a:xfrm>
            <a:off x="4866640" y="0"/>
            <a:ext cx="242887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24"/>
            </p:custDataLst>
          </p:nvPr>
        </p:nvSpPr>
        <p:spPr>
          <a:xfrm>
            <a:off x="7314565" y="0"/>
            <a:ext cx="2439670"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25"/>
            </p:custDataLst>
          </p:nvPr>
        </p:nvSpPr>
        <p:spPr>
          <a:xfrm>
            <a:off x="9773285" y="0"/>
            <a:ext cx="241871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975"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975"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7" name="文本框 6"/>
          <p:cNvSpPr txBox="1"/>
          <p:nvPr userDrawn="1"/>
        </p:nvSpPr>
        <p:spPr>
          <a:xfrm>
            <a:off x="2463800" y="0"/>
            <a:ext cx="2388870"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8" name="矩形 7"/>
          <p:cNvSpPr/>
          <p:nvPr userDrawn="1"/>
        </p:nvSpPr>
        <p:spPr>
          <a:xfrm>
            <a:off x="9571991" y="6329680"/>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6" name="文本框 5"/>
          <p:cNvSpPr txBox="1"/>
          <p:nvPr userDrawn="1">
            <p:custDataLst>
              <p:tags r:id="rId14"/>
            </p:custDataLst>
          </p:nvPr>
        </p:nvSpPr>
        <p:spPr>
          <a:xfrm>
            <a:off x="9784080" y="0"/>
            <a:ext cx="240792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15"/>
            </p:custDataLst>
          </p:nvPr>
        </p:nvSpPr>
        <p:spPr>
          <a:xfrm>
            <a:off x="7324090" y="0"/>
            <a:ext cx="243014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16"/>
            </p:custDataLst>
          </p:nvPr>
        </p:nvSpPr>
        <p:spPr>
          <a:xfrm>
            <a:off x="4876800" y="0"/>
            <a:ext cx="241871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17"/>
            </p:custDataLst>
          </p:nvPr>
        </p:nvSpPr>
        <p:spPr>
          <a:xfrm>
            <a:off x="0" y="0"/>
            <a:ext cx="24396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Tree>
    <p:custDataLst>
      <p:tags r:id="rId18"/>
    </p:custData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fontAlgn="auto" latinLnBrk="0" hangingPunct="1">
        <a:lnSpc>
          <a:spcPct val="100000"/>
        </a:lnSpc>
        <a:spcBef>
          <a:spcPct val="0"/>
        </a:spcBef>
        <a:buNone/>
        <a:defRPr sz="351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2885" indent="-222885" algn="l" defTabSz="892175" rtl="0" eaLnBrk="1" fontAlgn="auto" latinLnBrk="0" hangingPunct="1">
        <a:lnSpc>
          <a:spcPct val="130000"/>
        </a:lnSpc>
        <a:spcBef>
          <a:spcPts val="0"/>
        </a:spcBef>
        <a:spcAft>
          <a:spcPts val="1000"/>
        </a:spcAft>
        <a:buFont typeface="Arial" panose="020B0604020202020204" pitchFamily="34" charset="0"/>
        <a:buChar char="●"/>
        <a:defRPr sz="1755"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69290" indent="-222885" algn="l" defTabSz="892175" rtl="0" eaLnBrk="1" fontAlgn="auto" latinLnBrk="0" hangingPunct="1">
        <a:lnSpc>
          <a:spcPct val="120000"/>
        </a:lnSpc>
        <a:spcBef>
          <a:spcPts val="0"/>
        </a:spcBef>
        <a:spcAft>
          <a:spcPts val="600"/>
        </a:spcAft>
        <a:buFont typeface="Arial" panose="020B0604020202020204" pitchFamily="34" charset="0"/>
        <a:buChar char="●"/>
        <a:tabLst>
          <a:tab pos="1569085" algn="l"/>
          <a:tab pos="1569085" algn="l"/>
          <a:tab pos="1569085" algn="l"/>
          <a:tab pos="1569085" algn="l"/>
        </a:tabLst>
        <a:defRPr sz="15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15695" indent="-222885" algn="l" defTabSz="892175" rtl="0" eaLnBrk="1" fontAlgn="auto" latinLnBrk="0" hangingPunct="1">
        <a:lnSpc>
          <a:spcPct val="120000"/>
        </a:lnSpc>
        <a:spcBef>
          <a:spcPts val="0"/>
        </a:spcBef>
        <a:spcAft>
          <a:spcPts val="600"/>
        </a:spcAft>
        <a:buFont typeface="Arial" panose="020B0604020202020204" pitchFamily="34" charset="0"/>
        <a:buChar char="●"/>
        <a:defRPr sz="15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560830" indent="-222885" algn="l" defTabSz="892175" rtl="0" eaLnBrk="1" fontAlgn="auto" latinLnBrk="0" hangingPunct="1">
        <a:lnSpc>
          <a:spcPct val="120000"/>
        </a:lnSpc>
        <a:spcBef>
          <a:spcPts val="0"/>
        </a:spcBef>
        <a:spcAft>
          <a:spcPts val="300"/>
        </a:spcAft>
        <a:buFont typeface="Wingdings" panose="05000000000000000000" charset="0"/>
        <a:buChar char=""/>
        <a:defRPr sz="13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06600" indent="-222885" algn="l" defTabSz="892175" rtl="0" eaLnBrk="1" fontAlgn="auto" latinLnBrk="0" hangingPunct="1">
        <a:lnSpc>
          <a:spcPct val="120000"/>
        </a:lnSpc>
        <a:spcBef>
          <a:spcPts val="0"/>
        </a:spcBef>
        <a:spcAft>
          <a:spcPts val="300"/>
        </a:spcAft>
        <a:buFont typeface="Arial" panose="020B0604020202020204" pitchFamily="34" charset="0"/>
        <a:buChar char="•"/>
        <a:defRPr sz="136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3"/>
            </p:custDataLst>
          </p:nvPr>
        </p:nvSpPr>
        <p:spPr>
          <a:xfrm>
            <a:off x="2458085" y="0"/>
            <a:ext cx="2388871"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4"/>
            </p:custDataLst>
          </p:nvPr>
        </p:nvSpPr>
        <p:spPr>
          <a:xfrm>
            <a:off x="0" y="0"/>
            <a:ext cx="2432685"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5"/>
            </p:custDataLst>
          </p:nvPr>
        </p:nvSpPr>
        <p:spPr>
          <a:xfrm>
            <a:off x="4872355" y="0"/>
            <a:ext cx="242316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6"/>
            </p:custDataLst>
          </p:nvPr>
        </p:nvSpPr>
        <p:spPr>
          <a:xfrm>
            <a:off x="7320915" y="0"/>
            <a:ext cx="243332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7"/>
            </p:custDataLst>
          </p:nvPr>
        </p:nvSpPr>
        <p:spPr>
          <a:xfrm>
            <a:off x="9779635" y="0"/>
            <a:ext cx="241236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6"/>
            </p:custDataLst>
          </p:nvPr>
        </p:nvSpPr>
        <p:spPr>
          <a:xfrm>
            <a:off x="2524760" y="0"/>
            <a:ext cx="232219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7"/>
            </p:custDataLst>
          </p:nvPr>
        </p:nvSpPr>
        <p:spPr>
          <a:xfrm>
            <a:off x="0" y="0"/>
            <a:ext cx="249872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8"/>
            </p:custDataLst>
          </p:nvPr>
        </p:nvSpPr>
        <p:spPr>
          <a:xfrm>
            <a:off x="4872355" y="0"/>
            <a:ext cx="2423160"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9"/>
            </p:custDataLst>
          </p:nvPr>
        </p:nvSpPr>
        <p:spPr>
          <a:xfrm>
            <a:off x="7320915" y="0"/>
            <a:ext cx="243332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10"/>
            </p:custDataLst>
          </p:nvPr>
        </p:nvSpPr>
        <p:spPr>
          <a:xfrm>
            <a:off x="9780270" y="0"/>
            <a:ext cx="241173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0" y="0"/>
            <a:ext cx="12192000" cy="521970"/>
          </a:xfrm>
          <a:prstGeom prst="rect">
            <a:avLst/>
          </a:prstGeom>
          <a:solidFill>
            <a:srgbClr val="002060"/>
          </a:solidFill>
        </p:spPr>
        <p:txBody>
          <a:bodyPr wrap="square" rtlCol="0">
            <a:spAutoFit/>
          </a:bodyPr>
          <a:p>
            <a:endParaRPr lang="zh-CN" altLang="en-US" sz="2800">
              <a:latin typeface="楷体" panose="02010609060101010101" charset="-122"/>
              <a:ea typeface="楷体" panose="02010609060101010101" charset="-122"/>
            </a:endParaRPr>
          </a:p>
        </p:txBody>
      </p:sp>
      <p:sp>
        <p:nvSpPr>
          <p:cNvPr id="5" name="矩形 4"/>
          <p:cNvSpPr/>
          <p:nvPr userDrawn="1"/>
        </p:nvSpPr>
        <p:spPr>
          <a:xfrm>
            <a:off x="9581515" y="6348730"/>
            <a:ext cx="2835275" cy="368300"/>
          </a:xfrm>
          <a:prstGeom prst="rect">
            <a:avLst/>
          </a:prstGeom>
        </p:spPr>
        <p:txBody>
          <a:bodyPr vert="horz" wrap="square" rtlCol="0">
            <a:normAutofit/>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mtClean="0">
                <a:solidFill>
                  <a:schemeClr val="tx1">
                    <a:alpha val="29000"/>
                  </a:schemeClr>
                </a:solidFill>
                <a:sym typeface="+mn-ea"/>
              </a:rPr>
              <a:t>东景的高中历史</a:t>
            </a:r>
            <a:r>
              <a:rPr lang="zh-CN" altLang="en-US" smtClean="0">
                <a:solidFill>
                  <a:schemeClr val="tx1">
                    <a:alpha val="29000"/>
                  </a:schemeClr>
                </a:solidFill>
                <a:sym typeface="+mn-ea"/>
              </a:rPr>
              <a:t>课堂</a:t>
            </a:r>
            <a:endParaRPr lang="zh-CN" altLang="en-US" smtClean="0">
              <a:solidFill>
                <a:schemeClr val="tx1">
                  <a:alpha val="29000"/>
                </a:schemeClr>
              </a:solidFill>
              <a:sym typeface="+mn-ea"/>
            </a:endParaRPr>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
        <p:cNvGrpSpPr/>
        <p:nvPr/>
      </p:nvGrpSpPr>
      <p:grpSpPr>
        <a:xfrm>
          <a:off x="0" y="0"/>
          <a:ext cx="0" cy="0"/>
          <a:chOff x="0" y="0"/>
          <a:chExt cx="0" cy="0"/>
        </a:xfrm>
      </p:grpSpPr>
      <p:sp>
        <p:nvSpPr>
          <p:cNvPr id="5" name="矩形 4"/>
          <p:cNvSpPr/>
          <p:nvPr userDrawn="1"/>
        </p:nvSpPr>
        <p:spPr>
          <a:xfrm>
            <a:off x="9581515" y="6348731"/>
            <a:ext cx="2835275" cy="368300"/>
          </a:xfrm>
          <a:prstGeom prst="rect">
            <a:avLst/>
          </a:prstGeom>
        </p:spPr>
        <p:txBody>
          <a:bodyPr vert="horz" wrap="square" rtlCol="0">
            <a:normAutofit lnSpcReduction="20000"/>
          </a:bodyPr>
          <a:lstStyle>
            <a:lvl1pPr>
              <a:defRPr b="1">
                <a:solidFill>
                  <a:schemeClr val="tx1">
                    <a:alpha val="40000"/>
                  </a:schemeClr>
                </a:solidFill>
                <a:latin typeface="华文新魏" panose="02010800040101010101" charset="-122"/>
                <a:ea typeface="华文新魏" panose="02010800040101010101" charset="-122"/>
              </a:defRPr>
            </a:lvl1pPr>
          </a:lstStyle>
          <a:p>
            <a:pPr lvl="0" algn="ctr">
              <a:buClrTx/>
              <a:buSzTx/>
              <a:buFontTx/>
            </a:pPr>
            <a:r>
              <a:rPr lang="zh-CN" altLang="en-US" sz="1755" smtClean="0">
                <a:solidFill>
                  <a:schemeClr val="tx1">
                    <a:alpha val="29000"/>
                  </a:schemeClr>
                </a:solidFill>
                <a:sym typeface="+mn-ea"/>
              </a:rPr>
              <a:t>东景的高中历史课堂</a:t>
            </a:r>
            <a:endParaRPr lang="zh-CN" altLang="en-US" sz="1755" smtClean="0">
              <a:solidFill>
                <a:schemeClr val="tx1">
                  <a:alpha val="29000"/>
                </a:schemeClr>
              </a:solidFill>
              <a:sym typeface="+mn-ea"/>
            </a:endParaRPr>
          </a:p>
        </p:txBody>
      </p:sp>
      <p:sp>
        <p:nvSpPr>
          <p:cNvPr id="7" name="文本框 6"/>
          <p:cNvSpPr txBox="1"/>
          <p:nvPr userDrawn="1">
            <p:custDataLst>
              <p:tags r:id="rId5"/>
            </p:custDataLst>
          </p:nvPr>
        </p:nvSpPr>
        <p:spPr>
          <a:xfrm>
            <a:off x="2458085" y="0"/>
            <a:ext cx="23888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时空坐标</a:t>
            </a:r>
            <a:endParaRPr lang="zh-CN" altLang="en-US" sz="2730">
              <a:solidFill>
                <a:schemeClr val="bg1"/>
              </a:solidFill>
              <a:latin typeface="黑体" panose="02010609060101010101" charset="-122"/>
              <a:ea typeface="黑体" panose="02010609060101010101" charset="-122"/>
              <a:sym typeface="+mn-ea"/>
            </a:endParaRPr>
          </a:p>
        </p:txBody>
      </p:sp>
      <p:sp>
        <p:nvSpPr>
          <p:cNvPr id="11" name="文本框 10"/>
          <p:cNvSpPr txBox="1"/>
          <p:nvPr userDrawn="1">
            <p:custDataLst>
              <p:tags r:id="rId6"/>
            </p:custDataLst>
          </p:nvPr>
        </p:nvSpPr>
        <p:spPr>
          <a:xfrm>
            <a:off x="0" y="0"/>
            <a:ext cx="2436495"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主线线索</a:t>
            </a:r>
            <a:endParaRPr lang="zh-CN" altLang="en-US" sz="2730">
              <a:solidFill>
                <a:schemeClr val="bg1"/>
              </a:solidFill>
              <a:latin typeface="黑体" panose="02010609060101010101" charset="-122"/>
              <a:ea typeface="黑体" panose="02010609060101010101" charset="-122"/>
              <a:sym typeface="+mn-ea"/>
            </a:endParaRPr>
          </a:p>
        </p:txBody>
      </p:sp>
      <p:sp>
        <p:nvSpPr>
          <p:cNvPr id="10" name="文本框 9"/>
          <p:cNvSpPr txBox="1"/>
          <p:nvPr userDrawn="1">
            <p:custDataLst>
              <p:tags r:id="rId7"/>
            </p:custDataLst>
          </p:nvPr>
        </p:nvSpPr>
        <p:spPr>
          <a:xfrm>
            <a:off x="4868545" y="0"/>
            <a:ext cx="242697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课标解读</a:t>
            </a:r>
            <a:endParaRPr lang="zh-CN" altLang="en-US" sz="2730">
              <a:solidFill>
                <a:schemeClr val="bg1"/>
              </a:solidFill>
              <a:latin typeface="黑体" panose="02010609060101010101" charset="-122"/>
              <a:ea typeface="黑体" panose="02010609060101010101" charset="-122"/>
              <a:sym typeface="+mn-ea"/>
            </a:endParaRPr>
          </a:p>
        </p:txBody>
      </p:sp>
      <p:sp>
        <p:nvSpPr>
          <p:cNvPr id="9" name="文本框 8"/>
          <p:cNvSpPr txBox="1"/>
          <p:nvPr userDrawn="1">
            <p:custDataLst>
              <p:tags r:id="rId8"/>
            </p:custDataLst>
          </p:nvPr>
        </p:nvSpPr>
        <p:spPr>
          <a:xfrm>
            <a:off x="7317105" y="0"/>
            <a:ext cx="2437130" cy="511175"/>
          </a:xfrm>
          <a:prstGeom prst="rect">
            <a:avLst/>
          </a:prstGeom>
          <a:solidFill>
            <a:srgbClr val="00206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知识整合</a:t>
            </a:r>
            <a:endParaRPr lang="zh-CN" altLang="en-US" sz="2730">
              <a:solidFill>
                <a:schemeClr val="bg1"/>
              </a:solidFill>
              <a:latin typeface="黑体" panose="02010609060101010101" charset="-122"/>
              <a:ea typeface="黑体" panose="02010609060101010101" charset="-122"/>
              <a:sym typeface="+mn-ea"/>
            </a:endParaRPr>
          </a:p>
        </p:txBody>
      </p:sp>
      <p:sp>
        <p:nvSpPr>
          <p:cNvPr id="6" name="文本框 5"/>
          <p:cNvSpPr txBox="1"/>
          <p:nvPr userDrawn="1">
            <p:custDataLst>
              <p:tags r:id="rId9"/>
            </p:custDataLst>
          </p:nvPr>
        </p:nvSpPr>
        <p:spPr>
          <a:xfrm>
            <a:off x="9775825" y="0"/>
            <a:ext cx="2416175" cy="511175"/>
          </a:xfrm>
          <a:prstGeom prst="rect">
            <a:avLst/>
          </a:prstGeom>
          <a:solidFill>
            <a:srgbClr val="C00000"/>
          </a:solidFill>
        </p:spPr>
        <p:txBody>
          <a:bodyPr wrap="square" rtlCol="0">
            <a:spAutoFit/>
          </a:bodyPr>
          <a:p>
            <a:pPr lvl="0" algn="ctr">
              <a:buClrTx/>
              <a:buSzTx/>
              <a:buFontTx/>
            </a:pPr>
            <a:r>
              <a:rPr lang="zh-CN" altLang="en-US" sz="2730">
                <a:solidFill>
                  <a:schemeClr val="bg1"/>
                </a:solidFill>
                <a:latin typeface="黑体" panose="02010609060101010101" charset="-122"/>
                <a:ea typeface="黑体" panose="02010609060101010101" charset="-122"/>
                <a:sym typeface="+mn-ea"/>
              </a:rPr>
              <a:t>真题演练</a:t>
            </a:r>
            <a:endParaRPr lang="zh-CN" altLang="en-US" sz="2730">
              <a:solidFill>
                <a:schemeClr val="bg1"/>
              </a:solidFill>
              <a:latin typeface="黑体" panose="02010609060101010101" charset="-122"/>
              <a:ea typeface="黑体" panose="02010609060101010101" charset="-122"/>
              <a:sym typeface="+mn-ea"/>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xStyles>
    <p:titleStyle>
      <a:lvl1pPr algn="l" defTabSz="892175" rtl="0" eaLnBrk="1" latinLnBrk="0" hangingPunct="1">
        <a:lnSpc>
          <a:spcPct val="90000"/>
        </a:lnSpc>
        <a:spcBef>
          <a:spcPct val="0"/>
        </a:spcBef>
        <a:buNone/>
        <a:defRPr sz="4290" kern="1200">
          <a:solidFill>
            <a:schemeClr val="tx1"/>
          </a:solidFill>
          <a:latin typeface="+mj-lt"/>
          <a:ea typeface="+mj-ea"/>
          <a:cs typeface="+mj-cs"/>
        </a:defRPr>
      </a:lvl1pPr>
    </p:titleStyle>
    <p:bodyStyle>
      <a:lvl1pPr marL="222885" indent="-222885" algn="l" defTabSz="892175" rtl="0" eaLnBrk="1" latinLnBrk="0" hangingPunct="1">
        <a:lnSpc>
          <a:spcPct val="90000"/>
        </a:lnSpc>
        <a:spcBef>
          <a:spcPct val="195000"/>
        </a:spcBef>
        <a:buFont typeface="Arial" panose="020B0604020202020204" pitchFamily="34" charset="0"/>
        <a:buChar char="•"/>
        <a:defRPr sz="2730" kern="1200">
          <a:solidFill>
            <a:schemeClr val="tx1"/>
          </a:solidFill>
          <a:latin typeface="+mn-lt"/>
          <a:ea typeface="+mn-ea"/>
          <a:cs typeface="+mn-cs"/>
        </a:defRPr>
      </a:lvl1pPr>
      <a:lvl2pPr marL="669290" indent="-222885" algn="l" defTabSz="892175" rtl="0" eaLnBrk="1" latinLnBrk="0" hangingPunct="1">
        <a:lnSpc>
          <a:spcPct val="90000"/>
        </a:lnSpc>
        <a:spcBef>
          <a:spcPct val="97000"/>
        </a:spcBef>
        <a:buFont typeface="Arial" panose="020B0604020202020204" pitchFamily="34" charset="0"/>
        <a:buChar char="•"/>
        <a:defRPr sz="2345" kern="1200">
          <a:solidFill>
            <a:schemeClr val="tx1"/>
          </a:solidFill>
          <a:latin typeface="+mn-lt"/>
          <a:ea typeface="+mn-ea"/>
          <a:cs typeface="+mn-cs"/>
        </a:defRPr>
      </a:lvl2pPr>
      <a:lvl3pPr marL="1115695" indent="-222885" algn="l" defTabSz="892175" rtl="0" eaLnBrk="1" latinLnBrk="0" hangingPunct="1">
        <a:lnSpc>
          <a:spcPct val="90000"/>
        </a:lnSpc>
        <a:spcBef>
          <a:spcPct val="97000"/>
        </a:spcBef>
        <a:buFont typeface="Arial" panose="020B0604020202020204" pitchFamily="34" charset="0"/>
        <a:buChar char="•"/>
        <a:defRPr sz="1950" kern="1200">
          <a:solidFill>
            <a:schemeClr val="tx1"/>
          </a:solidFill>
          <a:latin typeface="+mn-lt"/>
          <a:ea typeface="+mn-ea"/>
          <a:cs typeface="+mn-cs"/>
        </a:defRPr>
      </a:lvl3pPr>
      <a:lvl4pPr marL="156083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4pPr>
      <a:lvl5pPr marL="200660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5pPr>
      <a:lvl6pPr marL="2452370"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6pPr>
      <a:lvl7pPr marL="289877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7pPr>
      <a:lvl8pPr marL="334454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8pPr>
      <a:lvl9pPr marL="3790315" indent="-222885" algn="l" defTabSz="892175" rtl="0" eaLnBrk="1" latinLnBrk="0" hangingPunct="1">
        <a:lnSpc>
          <a:spcPct val="90000"/>
        </a:lnSpc>
        <a:spcBef>
          <a:spcPct val="97000"/>
        </a:spcBef>
        <a:buFont typeface="Arial" panose="020B0604020202020204" pitchFamily="34" charset="0"/>
        <a:buChar char="•"/>
        <a:defRPr sz="1755" kern="1200">
          <a:solidFill>
            <a:schemeClr val="tx1"/>
          </a:solidFill>
          <a:latin typeface="+mn-lt"/>
          <a:ea typeface="+mn-ea"/>
          <a:cs typeface="+mn-cs"/>
        </a:defRPr>
      </a:lvl9pPr>
    </p:bodyStyle>
    <p:otherStyle>
      <a:defPPr>
        <a:defRPr lang="zh-CN"/>
      </a:defPPr>
      <a:lvl1pPr marL="0" algn="l" defTabSz="892175" rtl="0" eaLnBrk="1" latinLnBrk="0" hangingPunct="1">
        <a:defRPr sz="1755" kern="1200">
          <a:solidFill>
            <a:schemeClr val="tx1"/>
          </a:solidFill>
          <a:latin typeface="+mn-lt"/>
          <a:ea typeface="+mn-ea"/>
          <a:cs typeface="+mn-cs"/>
        </a:defRPr>
      </a:lvl1pPr>
      <a:lvl2pPr marL="445770" algn="l" defTabSz="892175" rtl="0" eaLnBrk="1" latinLnBrk="0" hangingPunct="1">
        <a:defRPr sz="1755" kern="1200">
          <a:solidFill>
            <a:schemeClr val="tx1"/>
          </a:solidFill>
          <a:latin typeface="+mn-lt"/>
          <a:ea typeface="+mn-ea"/>
          <a:cs typeface="+mn-cs"/>
        </a:defRPr>
      </a:lvl2pPr>
      <a:lvl3pPr marL="892175" algn="l" defTabSz="892175" rtl="0" eaLnBrk="1" latinLnBrk="0" hangingPunct="1">
        <a:defRPr sz="1755" kern="1200">
          <a:solidFill>
            <a:schemeClr val="tx1"/>
          </a:solidFill>
          <a:latin typeface="+mn-lt"/>
          <a:ea typeface="+mn-ea"/>
          <a:cs typeface="+mn-cs"/>
        </a:defRPr>
      </a:lvl3pPr>
      <a:lvl4pPr marL="1337310" algn="l" defTabSz="892175" rtl="0" eaLnBrk="1" latinLnBrk="0" hangingPunct="1">
        <a:defRPr sz="1755" kern="1200">
          <a:solidFill>
            <a:schemeClr val="tx1"/>
          </a:solidFill>
          <a:latin typeface="+mn-lt"/>
          <a:ea typeface="+mn-ea"/>
          <a:cs typeface="+mn-cs"/>
        </a:defRPr>
      </a:lvl4pPr>
      <a:lvl5pPr marL="1783715" algn="l" defTabSz="892175" rtl="0" eaLnBrk="1" latinLnBrk="0" hangingPunct="1">
        <a:defRPr sz="1755" kern="1200">
          <a:solidFill>
            <a:schemeClr val="tx1"/>
          </a:solidFill>
          <a:latin typeface="+mn-lt"/>
          <a:ea typeface="+mn-ea"/>
          <a:cs typeface="+mn-cs"/>
        </a:defRPr>
      </a:lvl5pPr>
      <a:lvl6pPr marL="2229485" algn="l" defTabSz="892175" rtl="0" eaLnBrk="1" latinLnBrk="0" hangingPunct="1">
        <a:defRPr sz="1755" kern="1200">
          <a:solidFill>
            <a:schemeClr val="tx1"/>
          </a:solidFill>
          <a:latin typeface="+mn-lt"/>
          <a:ea typeface="+mn-ea"/>
          <a:cs typeface="+mn-cs"/>
        </a:defRPr>
      </a:lvl6pPr>
      <a:lvl7pPr marL="2675890" algn="l" defTabSz="892175" rtl="0" eaLnBrk="1" latinLnBrk="0" hangingPunct="1">
        <a:defRPr sz="1755" kern="1200">
          <a:solidFill>
            <a:schemeClr val="tx1"/>
          </a:solidFill>
          <a:latin typeface="+mn-lt"/>
          <a:ea typeface="+mn-ea"/>
          <a:cs typeface="+mn-cs"/>
        </a:defRPr>
      </a:lvl7pPr>
      <a:lvl8pPr marL="3122295" algn="l" defTabSz="892175" rtl="0" eaLnBrk="1" latinLnBrk="0" hangingPunct="1">
        <a:defRPr sz="1755" kern="1200">
          <a:solidFill>
            <a:schemeClr val="tx1"/>
          </a:solidFill>
          <a:latin typeface="+mn-lt"/>
          <a:ea typeface="+mn-ea"/>
          <a:cs typeface="+mn-cs"/>
        </a:defRPr>
      </a:lvl8pPr>
      <a:lvl9pPr marL="3566795" algn="l" defTabSz="892175"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2.xml"/><Relationship Id="rId2" Type="http://schemas.openxmlformats.org/officeDocument/2006/relationships/tags" Target="../tags/tag51.xml"/><Relationship Id="rId1" Type="http://schemas.openxmlformats.org/officeDocument/2006/relationships/tags" Target="../tags/tag50.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12.xml.rels><?xml version="1.0" encoding="UTF-8" standalone="yes"?>
<Relationships xmlns="http://schemas.openxmlformats.org/package/2006/relationships"><Relationship Id="rId9" Type="http://schemas.openxmlformats.org/officeDocument/2006/relationships/tags" Target="../tags/tag74.xml"/><Relationship Id="rId8" Type="http://schemas.openxmlformats.org/officeDocument/2006/relationships/tags" Target="../tags/tag73.xml"/><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1" Type="http://schemas.openxmlformats.org/officeDocument/2006/relationships/notesSlide" Target="../notesSlides/notesSlide6.xml"/><Relationship Id="rId20" Type="http://schemas.openxmlformats.org/officeDocument/2006/relationships/slideLayout" Target="../slideLayouts/slideLayout2.xml"/><Relationship Id="rId2" Type="http://schemas.openxmlformats.org/officeDocument/2006/relationships/tags" Target="../tags/tag67.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tags" Target="../tags/tag75.xml"/><Relationship Id="rId1" Type="http://schemas.openxmlformats.org/officeDocument/2006/relationships/tags" Target="../tags/tag6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image" Target="../media/image13.jpeg"/><Relationship Id="rId1" Type="http://schemas.openxmlformats.org/officeDocument/2006/relationships/tags" Target="../tags/tag8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4.xml"/><Relationship Id="rId2" Type="http://schemas.openxmlformats.org/officeDocument/2006/relationships/image" Target="../media/image14.jpeg"/><Relationship Id="rId1" Type="http://schemas.openxmlformats.org/officeDocument/2006/relationships/tags" Target="../tags/tag9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2.jpeg"/><Relationship Id="rId1" Type="http://schemas.openxmlformats.org/officeDocument/2006/relationships/tags" Target="../tags/tag5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3" Type="http://schemas.openxmlformats.org/officeDocument/2006/relationships/notesSlide" Target="../notesSlides/notesSlide8.xml"/><Relationship Id="rId22" Type="http://schemas.openxmlformats.org/officeDocument/2006/relationships/slideLayout" Target="../slideLayouts/slideLayout1.xml"/><Relationship Id="rId21" Type="http://schemas.openxmlformats.org/officeDocument/2006/relationships/tags" Target="../tags/tag117.xml"/><Relationship Id="rId20" Type="http://schemas.openxmlformats.org/officeDocument/2006/relationships/tags" Target="../tags/tag116.xml"/><Relationship Id="rId2" Type="http://schemas.openxmlformats.org/officeDocument/2006/relationships/tags" Target="../tags/tag98.xml"/><Relationship Id="rId19" Type="http://schemas.openxmlformats.org/officeDocument/2006/relationships/tags" Target="../tags/tag115.xml"/><Relationship Id="rId18" Type="http://schemas.openxmlformats.org/officeDocument/2006/relationships/tags" Target="../tags/tag114.xml"/><Relationship Id="rId17" Type="http://schemas.openxmlformats.org/officeDocument/2006/relationships/tags" Target="../tags/tag113.xml"/><Relationship Id="rId16" Type="http://schemas.openxmlformats.org/officeDocument/2006/relationships/tags" Target="../tags/tag112.xml"/><Relationship Id="rId15" Type="http://schemas.openxmlformats.org/officeDocument/2006/relationships/tags" Target="../tags/tag111.xml"/><Relationship Id="rId14" Type="http://schemas.openxmlformats.org/officeDocument/2006/relationships/tags" Target="../tags/tag110.xml"/><Relationship Id="rId13" Type="http://schemas.openxmlformats.org/officeDocument/2006/relationships/tags" Target="../tags/tag109.xml"/><Relationship Id="rId12" Type="http://schemas.openxmlformats.org/officeDocument/2006/relationships/tags" Target="../tags/tag108.xml"/><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tags" Target="../tags/tag9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8.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21.xml"/><Relationship Id="rId3" Type="http://schemas.openxmlformats.org/officeDocument/2006/relationships/image" Target="../media/image16.jpeg"/><Relationship Id="rId2" Type="http://schemas.openxmlformats.org/officeDocument/2006/relationships/tags" Target="../tags/tag120.xml"/><Relationship Id="rId1" Type="http://schemas.openxmlformats.org/officeDocument/2006/relationships/tags" Target="../tags/tag119.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47.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47.xml"/><Relationship Id="rId4" Type="http://schemas.openxmlformats.org/officeDocument/2006/relationships/tags" Target="../tags/tag127.xml"/><Relationship Id="rId3" Type="http://schemas.openxmlformats.org/officeDocument/2006/relationships/image" Target="../media/image17.jpeg"/><Relationship Id="rId2" Type="http://schemas.openxmlformats.org/officeDocument/2006/relationships/tags" Target="../tags/tag126.xml"/><Relationship Id="rId1" Type="http://schemas.openxmlformats.org/officeDocument/2006/relationships/tags" Target="../tags/tag12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7.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3.jpeg"/><Relationship Id="rId1" Type="http://schemas.openxmlformats.org/officeDocument/2006/relationships/tags" Target="../tags/tag5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5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5.jpeg"/><Relationship Id="rId1" Type="http://schemas.openxmlformats.org/officeDocument/2006/relationships/tags" Target="../tags/tag5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62.xml"/><Relationship Id="rId3" Type="http://schemas.openxmlformats.org/officeDocument/2006/relationships/image" Target="../media/image7.png"/><Relationship Id="rId2" Type="http://schemas.openxmlformats.org/officeDocument/2006/relationships/tags" Target="../tags/tag6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63.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 name="表格 8"/>
          <p:cNvGraphicFramePr/>
          <p:nvPr>
            <p:custDataLst>
              <p:tags r:id="rId1"/>
            </p:custDataLst>
          </p:nvPr>
        </p:nvGraphicFramePr>
        <p:xfrm>
          <a:off x="144780" y="746125"/>
          <a:ext cx="11877040" cy="5208905"/>
        </p:xfrm>
        <a:graphic>
          <a:graphicData uri="http://schemas.openxmlformats.org/drawingml/2006/table">
            <a:tbl>
              <a:tblPr/>
              <a:tblGrid>
                <a:gridCol w="11877040"/>
              </a:tblGrid>
              <a:tr h="492125">
                <a:tc>
                  <a:txBody>
                    <a:bodyPr/>
                    <a:p>
                      <a:pPr indent="0" algn="ctr">
                        <a:buNone/>
                      </a:pPr>
                      <a:r>
                        <a:rPr lang="zh-CN" altLang="en-US" sz="2400" b="0">
                          <a:solidFill>
                            <a:srgbClr val="C00000"/>
                          </a:solidFill>
                          <a:latin typeface="黑体" panose="02010609060101010101" charset="-122"/>
                          <a:ea typeface="黑体" panose="02010609060101010101" charset="-122"/>
                          <a:cs typeface="宋体" panose="02010600030101010101" pitchFamily="2" charset="-122"/>
                        </a:rPr>
                        <a:t>第五单元</a:t>
                      </a:r>
                      <a:r>
                        <a:rPr lang="en-US" altLang="zh-CN" sz="2400" b="0">
                          <a:solidFill>
                            <a:srgbClr val="C00000"/>
                          </a:solidFill>
                          <a:latin typeface="黑体" panose="02010609060101010101" charset="-122"/>
                          <a:ea typeface="黑体" panose="02010609060101010101" charset="-122"/>
                          <a:cs typeface="宋体" panose="02010600030101010101" pitchFamily="2" charset="-122"/>
                        </a:rPr>
                        <a:t>  </a:t>
                      </a:r>
                      <a:r>
                        <a:rPr lang="zh-CN" altLang="en-US" sz="2400" b="0">
                          <a:solidFill>
                            <a:srgbClr val="C00000"/>
                          </a:solidFill>
                          <a:latin typeface="黑体" panose="02010609060101010101" charset="-122"/>
                          <a:ea typeface="黑体" panose="02010609060101010101" charset="-122"/>
                          <a:cs typeface="宋体" panose="02010600030101010101" pitchFamily="2" charset="-122"/>
                        </a:rPr>
                        <a:t>战争与文化交锋</a:t>
                      </a:r>
                      <a:endParaRPr lang="zh-CN" altLang="en-US" sz="2400" b="0">
                        <a:solidFill>
                          <a:srgbClr val="C00000"/>
                        </a:solidFill>
                        <a:latin typeface="黑体" panose="02010609060101010101" charset="-122"/>
                        <a:ea typeface="黑体" panose="02010609060101010101" charset="-122"/>
                        <a:cs typeface="宋体" panose="02010600030101010101" pitchFamily="2" charset="-122"/>
                      </a:endParaRPr>
                    </a:p>
                  </a:txBody>
                  <a:tcPr marL="66882" marR="66882"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05710">
                <a:tc>
                  <a:txBody>
                    <a:bodyPr/>
                    <a:p>
                      <a:pPr indent="0">
                        <a:lnSpc>
                          <a:spcPct val="110000"/>
                        </a:lnSpc>
                        <a:buNone/>
                      </a:pPr>
                      <a:endParaRPr altLang="en-US" sz="2400" b="0">
                        <a:latin typeface="黑体" panose="02010609060101010101" charset="-122"/>
                        <a:ea typeface="黑体" panose="02010609060101010101" charset="-122"/>
                      </a:endParaRPr>
                    </a:p>
                  </a:txBody>
                  <a:tcPr marL="66882" marR="66882"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211070">
                <a:tc>
                  <a:txBody>
                    <a:bodyPr/>
                    <a:p>
                      <a:pPr indent="0">
                        <a:lnSpc>
                          <a:spcPct val="110000"/>
                        </a:lnSpc>
                        <a:buNone/>
                      </a:pPr>
                      <a:endParaRPr lang="zh-CN" altLang="en-US" sz="2400" b="0">
                        <a:latin typeface="黑体" panose="02010609060101010101" charset="-122"/>
                        <a:ea typeface="黑体" panose="02010609060101010101" charset="-122"/>
                      </a:endParaRPr>
                    </a:p>
                  </a:txBody>
                  <a:tcPr marL="66882" marR="66882"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144780" y="1320165"/>
            <a:ext cx="11405870" cy="2120900"/>
          </a:xfrm>
          <a:prstGeom prst="rect">
            <a:avLst/>
          </a:prstGeom>
          <a:noFill/>
        </p:spPr>
        <p:txBody>
          <a:bodyPr wrap="square" rtlCol="0">
            <a:spAutoFit/>
          </a:bodyPr>
          <a:p>
            <a:pPr>
              <a:lnSpc>
                <a:spcPct val="110000"/>
              </a:lnSpc>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1.战争带来巨大的灾难：</a:t>
            </a:r>
            <a:r>
              <a:rPr sz="2400">
                <a:latin typeface="黑体" panose="02010609060101010101" charset="-122"/>
                <a:ea typeface="黑体" panose="02010609060101010101" charset="-122"/>
                <a:sym typeface="+mn-ea"/>
              </a:rPr>
              <a:t>战争是最激烈、最直接的人类交往方式。从</a:t>
            </a:r>
            <a:r>
              <a:rPr sz="2400">
                <a:solidFill>
                  <a:srgbClr val="FF0000"/>
                </a:solidFill>
                <a:latin typeface="黑体" panose="02010609060101010101" charset="-122"/>
                <a:ea typeface="黑体" panose="02010609060101010101" charset="-122"/>
                <a:sym typeface="+mn-ea"/>
              </a:rPr>
              <a:t>亚历山大远征</a:t>
            </a:r>
            <a:r>
              <a:rPr sz="2400">
                <a:latin typeface="黑体" panose="02010609060101010101" charset="-122"/>
                <a:ea typeface="黑体" panose="02010609060101010101" charset="-122"/>
                <a:sym typeface="+mn-ea"/>
              </a:rPr>
              <a:t>到</a:t>
            </a:r>
            <a:r>
              <a:rPr sz="2400">
                <a:solidFill>
                  <a:srgbClr val="FF0000"/>
                </a:solidFill>
                <a:latin typeface="黑体" panose="02010609060101010101" charset="-122"/>
                <a:ea typeface="黑体" panose="02010609060101010101" charset="-122"/>
                <a:sym typeface="+mn-ea"/>
              </a:rPr>
              <a:t>蒙古西征</a:t>
            </a:r>
            <a:r>
              <a:rPr sz="2400">
                <a:latin typeface="黑体" panose="02010609060101010101" charset="-122"/>
                <a:ea typeface="黑体" panose="02010609060101010101" charset="-122"/>
                <a:sym typeface="+mn-ea"/>
              </a:rPr>
              <a:t>，从</a:t>
            </a:r>
            <a:r>
              <a:rPr sz="2400">
                <a:solidFill>
                  <a:srgbClr val="FF0000"/>
                </a:solidFill>
                <a:latin typeface="黑体" panose="02010609060101010101" charset="-122"/>
                <a:ea typeface="黑体" panose="02010609060101010101" charset="-122"/>
                <a:sym typeface="+mn-ea"/>
              </a:rPr>
              <a:t>拿破仑战争</a:t>
            </a:r>
            <a:r>
              <a:rPr sz="2400">
                <a:latin typeface="黑体" panose="02010609060101010101" charset="-122"/>
                <a:ea typeface="黑体" panose="02010609060101010101" charset="-122"/>
                <a:sym typeface="+mn-ea"/>
              </a:rPr>
              <a:t>到</a:t>
            </a:r>
            <a:r>
              <a:rPr sz="2400">
                <a:solidFill>
                  <a:srgbClr val="FF0000"/>
                </a:solidFill>
                <a:latin typeface="黑体" panose="02010609060101010101" charset="-122"/>
                <a:ea typeface="黑体" panose="02010609060101010101" charset="-122"/>
                <a:sym typeface="+mn-ea"/>
              </a:rPr>
              <a:t>一战、二战</a:t>
            </a:r>
            <a:r>
              <a:rPr sz="2400">
                <a:latin typeface="黑体" panose="02010609060101010101" charset="-122"/>
                <a:ea typeface="黑体" panose="02010609060101010101" charset="-122"/>
                <a:sym typeface="+mn-ea"/>
              </a:rPr>
              <a:t>，无论是正义还是非正义的战争，它都给人类带来深重的灾难，使交战地区的经济、社会、文化发展在一定程度上被打破，直接或间接地导致一系列人类文明的毁损和断裂，甚至某些民族文化的湮灭。人类应远离战争，珍爱和平！</a:t>
            </a:r>
            <a:endParaRPr sz="2400">
              <a:latin typeface="黑体" panose="02010609060101010101" charset="-122"/>
              <a:ea typeface="黑体" panose="02010609060101010101" charset="-122"/>
              <a:sym typeface="+mn-ea"/>
            </a:endParaRPr>
          </a:p>
        </p:txBody>
      </p:sp>
      <p:sp>
        <p:nvSpPr>
          <p:cNvPr id="4" name="文本框 3"/>
          <p:cNvSpPr txBox="1"/>
          <p:nvPr/>
        </p:nvSpPr>
        <p:spPr>
          <a:xfrm>
            <a:off x="144780" y="3945890"/>
            <a:ext cx="11623675" cy="1714500"/>
          </a:xfrm>
          <a:prstGeom prst="rect">
            <a:avLst/>
          </a:prstGeom>
          <a:noFill/>
        </p:spPr>
        <p:txBody>
          <a:bodyPr wrap="square" rtlCol="0">
            <a:spAutoFit/>
          </a:bodyPr>
          <a:p>
            <a:pPr>
              <a:lnSpc>
                <a:spcPct val="110000"/>
              </a:lnSpc>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2.战争对文化的影响：</a:t>
            </a:r>
            <a:r>
              <a:rPr sz="2400">
                <a:latin typeface="黑体" panose="02010609060101010101" charset="-122"/>
                <a:ea typeface="黑体" panose="02010609060101010101" charset="-122"/>
                <a:sym typeface="+mn-ea"/>
              </a:rPr>
              <a:t>一方面，征服者的文化奴役或精神同化政策导致被征服民族的传统文化失传。另一方面,异质文化交流、交汇与传播，人们被动或主动地对文化进行选择与重构，促进了人类文化的交融与发展。</a:t>
            </a:r>
            <a:r>
              <a:rPr sz="2400">
                <a:solidFill>
                  <a:srgbClr val="FF0000"/>
                </a:solidFill>
                <a:latin typeface="黑体" panose="02010609060101010101" charset="-122"/>
                <a:ea typeface="黑体" panose="02010609060101010101" charset="-122"/>
                <a:sym typeface="+mn-ea"/>
              </a:rPr>
              <a:t>古代战争</a:t>
            </a:r>
            <a:r>
              <a:rPr sz="2400">
                <a:latin typeface="黑体" panose="02010609060101010101" charset="-122"/>
                <a:ea typeface="黑体" panose="02010609060101010101" charset="-122"/>
                <a:sym typeface="+mn-ea"/>
              </a:rPr>
              <a:t>促进了</a:t>
            </a:r>
            <a:r>
              <a:rPr sz="2400">
                <a:solidFill>
                  <a:srgbClr val="FF0000"/>
                </a:solidFill>
                <a:latin typeface="黑体" panose="02010609060101010101" charset="-122"/>
                <a:ea typeface="黑体" panose="02010609060101010101" charset="-122"/>
                <a:sym typeface="+mn-ea"/>
              </a:rPr>
              <a:t>地域文化的演变</a:t>
            </a:r>
            <a:r>
              <a:rPr sz="2400">
                <a:latin typeface="黑体" panose="02010609060101010101" charset="-122"/>
                <a:ea typeface="黑体" panose="02010609060101010101" charset="-122"/>
                <a:sym typeface="+mn-ea"/>
              </a:rPr>
              <a:t>，</a:t>
            </a:r>
            <a:r>
              <a:rPr sz="2400">
                <a:solidFill>
                  <a:srgbClr val="FF0000"/>
                </a:solidFill>
                <a:latin typeface="黑体" panose="02010609060101010101" charset="-122"/>
                <a:ea typeface="黑体" panose="02010609060101010101" charset="-122"/>
                <a:sym typeface="+mn-ea"/>
              </a:rPr>
              <a:t>近代战争</a:t>
            </a:r>
            <a:r>
              <a:rPr sz="2400">
                <a:latin typeface="黑体" panose="02010609060101010101" charset="-122"/>
                <a:ea typeface="黑体" panose="02010609060101010101" charset="-122"/>
                <a:sym typeface="+mn-ea"/>
              </a:rPr>
              <a:t>推动了</a:t>
            </a:r>
            <a:r>
              <a:rPr sz="2400">
                <a:solidFill>
                  <a:srgbClr val="FF0000"/>
                </a:solidFill>
                <a:latin typeface="黑体" panose="02010609060101010101" charset="-122"/>
                <a:ea typeface="黑体" panose="02010609060101010101" charset="-122"/>
                <a:sym typeface="+mn-ea"/>
              </a:rPr>
              <a:t>西方文化的扩张</a:t>
            </a:r>
            <a:r>
              <a:rPr sz="2400">
                <a:latin typeface="黑体" panose="02010609060101010101" charset="-122"/>
                <a:ea typeface="黑体" panose="02010609060101010101" charset="-122"/>
                <a:sym typeface="+mn-ea"/>
              </a:rPr>
              <a:t>，</a:t>
            </a:r>
            <a:r>
              <a:rPr sz="2400">
                <a:solidFill>
                  <a:srgbClr val="FF0000"/>
                </a:solidFill>
                <a:latin typeface="黑体" panose="02010609060101010101" charset="-122"/>
                <a:ea typeface="黑体" panose="02010609060101010101" charset="-122"/>
                <a:sym typeface="+mn-ea"/>
              </a:rPr>
              <a:t>现代战争</a:t>
            </a:r>
            <a:r>
              <a:rPr sz="2400">
                <a:latin typeface="黑体" panose="02010609060101010101" charset="-122"/>
                <a:ea typeface="黑体" panose="02010609060101010101" charset="-122"/>
                <a:sym typeface="+mn-ea"/>
              </a:rPr>
              <a:t>实现了真正意义上的</a:t>
            </a:r>
            <a:r>
              <a:rPr sz="2400">
                <a:solidFill>
                  <a:srgbClr val="FF0000"/>
                </a:solidFill>
                <a:latin typeface="黑体" panose="02010609060101010101" charset="-122"/>
                <a:ea typeface="黑体" panose="02010609060101010101" charset="-122"/>
                <a:sym typeface="+mn-ea"/>
              </a:rPr>
              <a:t>全球的文化碰撞与交流</a:t>
            </a:r>
            <a:r>
              <a:rPr sz="2400">
                <a:latin typeface="黑体" panose="02010609060101010101" charset="-122"/>
                <a:ea typeface="黑体" panose="02010609060101010101" charset="-122"/>
                <a:sym typeface="+mn-ea"/>
              </a:rPr>
              <a:t>。</a:t>
            </a:r>
            <a:endParaRPr lang="zh-CN" altLang="en-US" sz="2400" b="0">
              <a:latin typeface="黑体" panose="02010609060101010101" charset="-122"/>
              <a:ea typeface="黑体" panose="02010609060101010101"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12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36865" descr="1540783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985" y="772681"/>
            <a:ext cx="12188238" cy="5334471"/>
          </a:xfrm>
          <a:prstGeom prst="rect">
            <a:avLst/>
          </a:prstGeom>
          <a:solidFill>
            <a:srgbClr val="FFFF00"/>
          </a:solidFill>
          <a:ln w="9525">
            <a:noFill/>
            <a:miter lim="800000"/>
            <a:headEnd/>
            <a:tailEnd/>
          </a:ln>
        </p:spPr>
      </p:pic>
      <p:sp>
        <p:nvSpPr>
          <p:cNvPr id="36869" name="椭圆 36868"/>
          <p:cNvSpPr>
            <a:spLocks noChangeArrowheads="1"/>
          </p:cNvSpPr>
          <p:nvPr/>
        </p:nvSpPr>
        <p:spPr bwMode="auto">
          <a:xfrm>
            <a:off x="7547980" y="3418651"/>
            <a:ext cx="172010" cy="108022"/>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70" name="椭圆 36869"/>
          <p:cNvSpPr>
            <a:spLocks noChangeArrowheads="1"/>
          </p:cNvSpPr>
          <p:nvPr/>
        </p:nvSpPr>
        <p:spPr bwMode="auto">
          <a:xfrm>
            <a:off x="7029918" y="3276878"/>
            <a:ext cx="45719" cy="10633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71" name="椭圆 36870"/>
          <p:cNvSpPr>
            <a:spLocks noChangeArrowheads="1"/>
          </p:cNvSpPr>
          <p:nvPr/>
        </p:nvSpPr>
        <p:spPr bwMode="auto">
          <a:xfrm>
            <a:off x="9445885" y="3319410"/>
            <a:ext cx="203137" cy="152353"/>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72" name="椭圆 36871"/>
          <p:cNvSpPr>
            <a:spLocks noChangeArrowheads="1"/>
          </p:cNvSpPr>
          <p:nvPr/>
        </p:nvSpPr>
        <p:spPr bwMode="auto">
          <a:xfrm>
            <a:off x="2132942" y="3626232"/>
            <a:ext cx="203137" cy="152353"/>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73" name="椭圆 36872"/>
          <p:cNvSpPr>
            <a:spLocks noChangeArrowheads="1"/>
          </p:cNvSpPr>
          <p:nvPr/>
        </p:nvSpPr>
        <p:spPr bwMode="auto">
          <a:xfrm>
            <a:off x="6601962" y="3484141"/>
            <a:ext cx="203137" cy="15447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74" name="椭圆 36873"/>
          <p:cNvSpPr>
            <a:spLocks noChangeArrowheads="1"/>
          </p:cNvSpPr>
          <p:nvPr/>
        </p:nvSpPr>
        <p:spPr bwMode="auto">
          <a:xfrm>
            <a:off x="8328629" y="3626232"/>
            <a:ext cx="203137" cy="152353"/>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36875" name="线形标注 1 36874"/>
          <p:cNvSpPr/>
          <p:nvPr/>
        </p:nvSpPr>
        <p:spPr bwMode="auto">
          <a:xfrm>
            <a:off x="725081" y="2075838"/>
            <a:ext cx="1456270" cy="736761"/>
          </a:xfrm>
          <a:prstGeom prst="borderCallout1">
            <a:avLst>
              <a:gd name="adj1" fmla="val 13356"/>
              <a:gd name="adj2" fmla="val 103847"/>
              <a:gd name="adj3" fmla="val 220222"/>
              <a:gd name="adj4" fmla="val 103847"/>
            </a:avLst>
          </a:prstGeom>
          <a:noFill/>
          <a:ln w="381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sym typeface="+mn-ea"/>
              </a:rPr>
              <a:t>墨西哥</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sym typeface="+mn-ea"/>
              </a:rPr>
              <a:t>的卡德纳斯改革</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36877" name="线形标注 1 36876"/>
          <p:cNvSpPr/>
          <p:nvPr/>
        </p:nvSpPr>
        <p:spPr bwMode="auto">
          <a:xfrm>
            <a:off x="7323962" y="4498764"/>
            <a:ext cx="1896999" cy="652570"/>
          </a:xfrm>
          <a:prstGeom prst="borderCallout1">
            <a:avLst>
              <a:gd name="adj1" fmla="val 1225"/>
              <a:gd name="adj2" fmla="val 50610"/>
              <a:gd name="adj3" fmla="val -109703"/>
              <a:gd name="adj4" fmla="val 57896"/>
            </a:avLst>
          </a:prstGeom>
          <a:noFill/>
          <a:ln w="3810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黑体" panose="02010609060101010101" charset="-122"/>
              </a:rPr>
              <a:t>印度</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rPr>
              <a:t>的“非暴力不合作”运动</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endParaRPr>
          </a:p>
        </p:txBody>
      </p:sp>
      <p:sp>
        <p:nvSpPr>
          <p:cNvPr id="36878" name="线形标注 1 36877"/>
          <p:cNvSpPr/>
          <p:nvPr/>
        </p:nvSpPr>
        <p:spPr bwMode="auto">
          <a:xfrm>
            <a:off x="10228042" y="3695305"/>
            <a:ext cx="1685879" cy="398849"/>
          </a:xfrm>
          <a:prstGeom prst="borderCallout1">
            <a:avLst>
              <a:gd name="adj1" fmla="val 37177"/>
              <a:gd name="adj2" fmla="val -1644"/>
              <a:gd name="adj3" fmla="val 45682"/>
              <a:gd name="adj4" fmla="val -48315"/>
            </a:avLst>
          </a:prstGeom>
          <a:noFill/>
          <a:ln w="3810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越南</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反法斗争</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36879" name="线形标注 1 36878"/>
          <p:cNvSpPr/>
          <p:nvPr/>
        </p:nvSpPr>
        <p:spPr bwMode="auto">
          <a:xfrm flipH="1">
            <a:off x="8430260" y="1675765"/>
            <a:ext cx="2310130" cy="704215"/>
          </a:xfrm>
          <a:prstGeom prst="borderCallout1">
            <a:avLst>
              <a:gd name="adj1" fmla="val 100991"/>
              <a:gd name="adj2" fmla="val 48763"/>
              <a:gd name="adj3" fmla="val 241208"/>
              <a:gd name="adj4" fmla="val 48735"/>
            </a:avLst>
          </a:prstGeom>
          <a:noFill/>
          <a:ln w="38100">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中国</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民族民主革命：五四运动、中共诞生</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36880" name="线形标注 2 36879"/>
          <p:cNvSpPr/>
          <p:nvPr/>
        </p:nvSpPr>
        <p:spPr bwMode="auto">
          <a:xfrm>
            <a:off x="4712336" y="1617068"/>
            <a:ext cx="1889626" cy="923969"/>
          </a:xfrm>
          <a:prstGeom prst="borderCallout2">
            <a:avLst>
              <a:gd name="adj1" fmla="val 42761"/>
              <a:gd name="adj2" fmla="val 100623"/>
              <a:gd name="adj3" fmla="val 46213"/>
              <a:gd name="adj4" fmla="val 124568"/>
              <a:gd name="adj5" fmla="val 171641"/>
              <a:gd name="adj6" fmla="val 128025"/>
            </a:avLst>
          </a:prstGeom>
          <a:noFill/>
          <a:ln w="190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伊拉克、叙利亚和黎巴嫩</a:t>
            </a:r>
            <a:r>
              <a:rPr kumimoji="0" lang="zh-CN" altLang="en-US" sz="180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反对英法占领的斗争</a:t>
            </a:r>
            <a:endParaRPr kumimoji="0" lang="zh-CN" altLang="en-US" sz="180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19" name="椭圆 18"/>
          <p:cNvSpPr>
            <a:spLocks noChangeArrowheads="1"/>
          </p:cNvSpPr>
          <p:nvPr/>
        </p:nvSpPr>
        <p:spPr bwMode="auto">
          <a:xfrm>
            <a:off x="3357276" y="5121060"/>
            <a:ext cx="203137" cy="152353"/>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0" name="椭圆 19"/>
          <p:cNvSpPr>
            <a:spLocks noChangeArrowheads="1"/>
          </p:cNvSpPr>
          <p:nvPr/>
        </p:nvSpPr>
        <p:spPr bwMode="auto">
          <a:xfrm>
            <a:off x="9189354" y="4320396"/>
            <a:ext cx="83904" cy="7726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椭圆 20"/>
          <p:cNvSpPr>
            <a:spLocks noChangeArrowheads="1"/>
          </p:cNvSpPr>
          <p:nvPr/>
        </p:nvSpPr>
        <p:spPr bwMode="auto">
          <a:xfrm>
            <a:off x="9352387" y="3856098"/>
            <a:ext cx="83904" cy="7726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2" name="椭圆 21"/>
          <p:cNvSpPr>
            <a:spLocks noChangeArrowheads="1"/>
          </p:cNvSpPr>
          <p:nvPr/>
        </p:nvSpPr>
        <p:spPr bwMode="auto">
          <a:xfrm>
            <a:off x="6948402" y="3333587"/>
            <a:ext cx="45719" cy="10633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3" name="椭圆 22"/>
          <p:cNvSpPr>
            <a:spLocks noChangeArrowheads="1"/>
          </p:cNvSpPr>
          <p:nvPr/>
        </p:nvSpPr>
        <p:spPr bwMode="auto">
          <a:xfrm>
            <a:off x="7200044" y="3351309"/>
            <a:ext cx="128161" cy="12045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5" name="椭圆 24"/>
          <p:cNvSpPr>
            <a:spLocks noChangeArrowheads="1"/>
          </p:cNvSpPr>
          <p:nvPr/>
        </p:nvSpPr>
        <p:spPr bwMode="auto">
          <a:xfrm>
            <a:off x="8025126" y="3287510"/>
            <a:ext cx="128161" cy="106330"/>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2" name="线形标注 1 36877"/>
          <p:cNvSpPr/>
          <p:nvPr/>
        </p:nvSpPr>
        <p:spPr bwMode="auto">
          <a:xfrm>
            <a:off x="3660576" y="3205048"/>
            <a:ext cx="1456271" cy="573537"/>
          </a:xfrm>
          <a:prstGeom prst="borderCallout1">
            <a:avLst>
              <a:gd name="adj1" fmla="val 34634"/>
              <a:gd name="adj2" fmla="val 130832"/>
              <a:gd name="adj3" fmla="val 37684"/>
              <a:gd name="adj4" fmla="val 99265"/>
            </a:avLst>
          </a:prstGeom>
          <a:noFill/>
          <a:ln w="190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摩洛哥</a:t>
            </a:r>
            <a:r>
              <a:rPr kumimoji="0" lang="zh-CN" altLang="en-US" sz="180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里夫人民起义</a:t>
            </a:r>
            <a:endParaRPr kumimoji="0" lang="zh-CN" altLang="en-US" sz="1800"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3" name="标注: 弯曲线形(无边框) 42"/>
          <p:cNvSpPr/>
          <p:nvPr/>
        </p:nvSpPr>
        <p:spPr>
          <a:xfrm>
            <a:off x="9991807" y="4782505"/>
            <a:ext cx="1685879" cy="652570"/>
          </a:xfrm>
          <a:prstGeom prst="callout2">
            <a:avLst>
              <a:gd name="adj1" fmla="val 18750"/>
              <a:gd name="adj2" fmla="val 82"/>
              <a:gd name="adj3" fmla="val 18750"/>
              <a:gd name="adj4" fmla="val -16667"/>
              <a:gd name="adj5" fmla="val -58128"/>
              <a:gd name="adj6" fmla="val -46667"/>
            </a:avLst>
          </a:prstGeom>
          <a:noFill/>
          <a:ln w="1905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en-US" dirty="0">
                <a:solidFill>
                  <a:srgbClr val="FF0000"/>
                </a:solidFill>
                <a:latin typeface="黑体" panose="02010609060101010101" charset="-122"/>
                <a:ea typeface="黑体" panose="02010609060101010101" charset="-122"/>
              </a:rPr>
              <a:t>印尼</a:t>
            </a:r>
            <a:r>
              <a:rPr lang="zh-CN" altLang="en-US" dirty="0">
                <a:solidFill>
                  <a:schemeClr val="tx1"/>
                </a:solidFill>
                <a:latin typeface="黑体" panose="02010609060101010101" charset="-122"/>
                <a:ea typeface="黑体" panose="02010609060101010101" charset="-122"/>
              </a:rPr>
              <a:t>反对荷兰的民族大起义</a:t>
            </a:r>
            <a:endParaRPr lang="zh-CN" altLang="en-US" dirty="0">
              <a:solidFill>
                <a:schemeClr val="tx1"/>
              </a:solidFill>
              <a:latin typeface="黑体" panose="02010609060101010101" charset="-122"/>
              <a:ea typeface="黑体" panose="02010609060101010101" charset="-122"/>
            </a:endParaRPr>
          </a:p>
        </p:txBody>
      </p:sp>
      <p:sp>
        <p:nvSpPr>
          <p:cNvPr id="44" name="椭圆 43"/>
          <p:cNvSpPr/>
          <p:nvPr/>
        </p:nvSpPr>
        <p:spPr>
          <a:xfrm>
            <a:off x="6840159" y="3189804"/>
            <a:ext cx="590969" cy="2988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charset="-122"/>
              <a:ea typeface="等线" panose="02010600030101010101" charset="-122"/>
              <a:cs typeface="+mn-cs"/>
            </a:endParaRPr>
          </a:p>
        </p:txBody>
      </p:sp>
      <p:sp>
        <p:nvSpPr>
          <p:cNvPr id="45" name="线形标注 2 36879"/>
          <p:cNvSpPr/>
          <p:nvPr/>
        </p:nvSpPr>
        <p:spPr bwMode="auto">
          <a:xfrm>
            <a:off x="5174091" y="4770096"/>
            <a:ext cx="1456272" cy="701928"/>
          </a:xfrm>
          <a:prstGeom prst="borderCallout2">
            <a:avLst>
              <a:gd name="adj1" fmla="val 46213"/>
              <a:gd name="adj2" fmla="val 98935"/>
              <a:gd name="adj3" fmla="val 43912"/>
              <a:gd name="adj4" fmla="val 122941"/>
              <a:gd name="adj5" fmla="val -106102"/>
              <a:gd name="adj6" fmla="val 131456"/>
            </a:avLst>
          </a:prstGeom>
          <a:noFill/>
          <a:ln w="190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埃塞俄比亚</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抗意战争</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6" name="线形标注 1 36877"/>
          <p:cNvSpPr/>
          <p:nvPr/>
        </p:nvSpPr>
        <p:spPr bwMode="auto">
          <a:xfrm>
            <a:off x="711919" y="4131938"/>
            <a:ext cx="1624160" cy="573537"/>
          </a:xfrm>
          <a:prstGeom prst="borderCallout1">
            <a:avLst>
              <a:gd name="adj1" fmla="val -35813"/>
              <a:gd name="adj2" fmla="val 126249"/>
              <a:gd name="adj3" fmla="val 37684"/>
              <a:gd name="adj4" fmla="val 99265"/>
            </a:avLst>
          </a:prstGeom>
          <a:noFill/>
          <a:ln w="3810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尼加拉瓜</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桑地诺抗美斗争</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7" name="线形标注 2 36879"/>
          <p:cNvSpPr/>
          <p:nvPr/>
        </p:nvSpPr>
        <p:spPr bwMode="auto">
          <a:xfrm>
            <a:off x="4719338" y="4005187"/>
            <a:ext cx="1182889" cy="701928"/>
          </a:xfrm>
          <a:prstGeom prst="borderCallout2">
            <a:avLst>
              <a:gd name="adj1" fmla="val 46213"/>
              <a:gd name="adj2" fmla="val 98935"/>
              <a:gd name="adj3" fmla="val 46941"/>
              <a:gd name="adj4" fmla="val 128052"/>
              <a:gd name="adj5" fmla="val -60704"/>
              <a:gd name="adj6" fmla="val 163512"/>
            </a:avLst>
          </a:prstGeom>
          <a:noFill/>
          <a:ln w="38100">
            <a:solidFill>
              <a:srgbClr val="00206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rgbClr val="FF0000"/>
                </a:solidFill>
                <a:effectLst/>
                <a:uLnTx/>
                <a:uFillTx/>
                <a:latin typeface="黑体" panose="02010609060101010101" charset="-122"/>
                <a:ea typeface="黑体" panose="02010609060101010101" charset="-122"/>
                <a:cs typeface="+mn-cs"/>
              </a:rPr>
              <a:t>埃及</a:t>
            </a:r>
            <a:r>
              <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rPr>
              <a:t>华夫脱运动</a:t>
            </a:r>
            <a:endParaRPr kumimoji="0" lang="zh-CN" altLang="en-US" sz="1800" b="1" i="0" u="none"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mn-cs"/>
            </a:endParaRPr>
          </a:p>
        </p:txBody>
      </p:sp>
      <p:sp>
        <p:nvSpPr>
          <p:cNvPr id="49" name="椭圆 48"/>
          <p:cNvSpPr>
            <a:spLocks noChangeArrowheads="1"/>
          </p:cNvSpPr>
          <p:nvPr/>
        </p:nvSpPr>
        <p:spPr bwMode="auto">
          <a:xfrm>
            <a:off x="2746004" y="3916371"/>
            <a:ext cx="83904" cy="7726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0" name="椭圆 49"/>
          <p:cNvSpPr>
            <a:spLocks noChangeArrowheads="1"/>
          </p:cNvSpPr>
          <p:nvPr/>
        </p:nvSpPr>
        <p:spPr bwMode="auto">
          <a:xfrm>
            <a:off x="6885630" y="3154379"/>
            <a:ext cx="83904" cy="7726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1" name="椭圆 50"/>
          <p:cNvSpPr>
            <a:spLocks noChangeArrowheads="1"/>
          </p:cNvSpPr>
          <p:nvPr/>
        </p:nvSpPr>
        <p:spPr bwMode="auto">
          <a:xfrm>
            <a:off x="3276832" y="4980828"/>
            <a:ext cx="45719" cy="100875"/>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2" name="椭圆 51"/>
          <p:cNvSpPr>
            <a:spLocks noChangeArrowheads="1"/>
          </p:cNvSpPr>
          <p:nvPr/>
        </p:nvSpPr>
        <p:spPr bwMode="auto">
          <a:xfrm>
            <a:off x="6996907" y="3968166"/>
            <a:ext cx="203137" cy="152353"/>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55" name="椭圆 54"/>
          <p:cNvSpPr>
            <a:spLocks noChangeArrowheads="1"/>
          </p:cNvSpPr>
          <p:nvPr/>
        </p:nvSpPr>
        <p:spPr bwMode="auto">
          <a:xfrm>
            <a:off x="5553001" y="3331571"/>
            <a:ext cx="83904" cy="7726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8" name="线形标注 1 36877"/>
          <p:cNvSpPr/>
          <p:nvPr/>
        </p:nvSpPr>
        <p:spPr bwMode="auto">
          <a:xfrm>
            <a:off x="394315" y="5405025"/>
            <a:ext cx="2435594" cy="865696"/>
          </a:xfrm>
          <a:prstGeom prst="borderCallout1">
            <a:avLst>
              <a:gd name="adj1" fmla="val -40941"/>
              <a:gd name="adj2" fmla="val 119324"/>
              <a:gd name="adj3" fmla="val 37684"/>
              <a:gd name="adj4" fmla="val 99265"/>
            </a:avLst>
          </a:prstGeom>
          <a:noFill/>
          <a:ln w="19050">
            <a:solidFill>
              <a:schemeClr val="tx1">
                <a:lumMod val="95000"/>
                <a:lumOff val="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r>
              <a:rPr lang="zh-CN" altLang="zh-CN" dirty="0">
                <a:solidFill>
                  <a:srgbClr val="FF0000"/>
                </a:solidFill>
                <a:latin typeface="黑体" panose="02010609060101010101" charset="-122"/>
                <a:ea typeface="黑体" panose="02010609060101010101" charset="-122"/>
              </a:rPr>
              <a:t>智利</a:t>
            </a:r>
            <a:r>
              <a:rPr lang="zh-CN" altLang="zh-CN" dirty="0">
                <a:solidFill>
                  <a:schemeClr val="tx1"/>
                </a:solidFill>
                <a:latin typeface="黑体" panose="02010609060101010101" charset="-122"/>
                <a:ea typeface="黑体" panose="02010609060101010101" charset="-122"/>
              </a:rPr>
              <a:t>左派</a:t>
            </a:r>
            <a:r>
              <a:rPr lang="zh-CN" altLang="en-US" dirty="0">
                <a:solidFill>
                  <a:schemeClr val="tx1"/>
                </a:solidFill>
                <a:latin typeface="黑体" panose="02010609060101010101" charset="-122"/>
                <a:ea typeface="黑体" panose="02010609060101010101" charset="-122"/>
              </a:rPr>
              <a:t>及</a:t>
            </a:r>
            <a:r>
              <a:rPr lang="zh-CN" altLang="zh-CN" dirty="0">
                <a:solidFill>
                  <a:schemeClr val="tx1"/>
                </a:solidFill>
                <a:latin typeface="黑体" panose="02010609060101010101" charset="-122"/>
                <a:ea typeface="黑体" panose="02010609060101010101" charset="-122"/>
              </a:rPr>
              <a:t>其他社会阶层成立</a:t>
            </a:r>
            <a:r>
              <a:rPr lang="zh-CN" altLang="en-US" dirty="0">
                <a:solidFill>
                  <a:schemeClr val="tx1"/>
                </a:solidFill>
                <a:latin typeface="黑体" panose="02010609060101010101" charset="-122"/>
                <a:ea typeface="黑体" panose="02010609060101010101" charset="-122"/>
              </a:rPr>
              <a:t>反法西斯</a:t>
            </a:r>
            <a:r>
              <a:rPr lang="zh-CN" altLang="zh-CN" dirty="0">
                <a:solidFill>
                  <a:schemeClr val="tx1"/>
                </a:solidFill>
                <a:latin typeface="黑体" panose="02010609060101010101" charset="-122"/>
                <a:ea typeface="黑体" panose="02010609060101010101" charset="-122"/>
              </a:rPr>
              <a:t>民族阵线联合政府</a:t>
            </a:r>
            <a:endParaRPr lang="zh-CN" altLang="zh-CN" dirty="0">
              <a:solidFill>
                <a:schemeClr val="tx1"/>
              </a:solidFill>
              <a:latin typeface="黑体" panose="02010609060101010101" charset="-122"/>
              <a:ea typeface="黑体" panose="02010609060101010101" charset="-122"/>
            </a:endParaRPr>
          </a:p>
        </p:txBody>
      </p:sp>
      <p:sp>
        <p:nvSpPr>
          <p:cNvPr id="56" name="标注: 弯曲线形(无边框) 55"/>
          <p:cNvSpPr/>
          <p:nvPr/>
        </p:nvSpPr>
        <p:spPr>
          <a:xfrm>
            <a:off x="4210081" y="5670127"/>
            <a:ext cx="1662312" cy="600594"/>
          </a:xfrm>
          <a:prstGeom prst="callout2">
            <a:avLst>
              <a:gd name="adj1" fmla="val 17390"/>
              <a:gd name="adj2" fmla="val -445"/>
              <a:gd name="adj3" fmla="val 18750"/>
              <a:gd name="adj4" fmla="val -16667"/>
              <a:gd name="adj5" fmla="val -60849"/>
              <a:gd name="adj6" fmla="val -41928"/>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defRPr/>
            </a:pPr>
            <a:r>
              <a:rPr lang="zh-CN" altLang="en-US" dirty="0">
                <a:solidFill>
                  <a:srgbClr val="FF0000"/>
                </a:solidFill>
                <a:latin typeface="黑体" panose="02010609060101010101" charset="-122"/>
                <a:ea typeface="黑体" panose="02010609060101010101" charset="-122"/>
              </a:rPr>
              <a:t>阿根廷</a:t>
            </a:r>
            <a:r>
              <a:rPr lang="zh-CN" altLang="en-US" dirty="0">
                <a:solidFill>
                  <a:schemeClr val="tx1"/>
                </a:solidFill>
                <a:latin typeface="黑体" panose="02010609060101010101" charset="-122"/>
                <a:ea typeface="黑体" panose="02010609060101010101" charset="-122"/>
              </a:rPr>
              <a:t>共产党领导工人罢工</a:t>
            </a:r>
            <a:endParaRPr lang="zh-CN" altLang="en-US" dirty="0">
              <a:solidFill>
                <a:schemeClr val="tx1"/>
              </a:solidFill>
              <a:latin typeface="黑体" panose="02010609060101010101" charset="-122"/>
              <a:ea typeface="黑体" panose="02010609060101010101" charset="-122"/>
            </a:endParaRPr>
          </a:p>
        </p:txBody>
      </p:sp>
      <p:sp>
        <p:nvSpPr>
          <p:cNvPr id="3" name="Rectangle 2"/>
          <p:cNvSpPr/>
          <p:nvPr/>
        </p:nvSpPr>
        <p:spPr>
          <a:xfrm>
            <a:off x="4285691" y="5670127"/>
            <a:ext cx="1662312" cy="60059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52"/>
          <p:cNvSpPr/>
          <p:nvPr/>
        </p:nvSpPr>
        <p:spPr>
          <a:xfrm>
            <a:off x="10015374" y="4804431"/>
            <a:ext cx="1662312" cy="6005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charset="-122"/>
              <a:ea typeface="黑体" panose="02010609060101010101" charset="-122"/>
            </a:endParaRPr>
          </a:p>
        </p:txBody>
      </p:sp>
      <p:sp>
        <p:nvSpPr>
          <p:cNvPr id="4" name="文本框 3"/>
          <p:cNvSpPr txBox="1"/>
          <p:nvPr/>
        </p:nvSpPr>
        <p:spPr>
          <a:xfrm>
            <a:off x="0" y="938530"/>
            <a:ext cx="406400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2.民族民主意识觉醒的表现 ：</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2" name="文本框 1"/>
          <p:cNvSpPr txBox="1"/>
          <p:nvPr>
            <p:custDataLst>
              <p:tags r:id="rId2"/>
            </p:custDataLst>
          </p:nvPr>
        </p:nvSpPr>
        <p:spPr>
          <a:xfrm>
            <a:off x="-317" y="478155"/>
            <a:ext cx="5974080" cy="460375"/>
          </a:xfrm>
          <a:prstGeom prst="rect">
            <a:avLst/>
          </a:prstGeom>
          <a:solidFill>
            <a:schemeClr val="bg1"/>
          </a:solidFill>
        </p:spPr>
        <p:txBody>
          <a:bodyPr vert="horz" wrap="none" lIns="91440" tIns="45720" rIns="91440" bIns="45720" numCol="1" spcCol="0" rtlCol="0" fromWordArt="0" anchor="t" anchorCtr="0" forceAA="0" compatLnSpc="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l">
              <a:lnSpc>
                <a:spcPct val="100000"/>
              </a:lnSpc>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一、</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第一次世界大战与民族民主意识的觉醒</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afterEffect">
                                  <p:stCondLst>
                                    <p:cond delay="0"/>
                                  </p:stCondLst>
                                  <p:childTnLst>
                                    <p:set>
                                      <p:cBhvr>
                                        <p:cTn id="6" dur="1" fill="hold">
                                          <p:stCondLst>
                                            <p:cond delay="0"/>
                                          </p:stCondLst>
                                        </p:cTn>
                                        <p:tgtEl>
                                          <p:spTgt spid="36869"/>
                                        </p:tgtEl>
                                        <p:attrNameLst>
                                          <p:attrName>style.visibility</p:attrName>
                                        </p:attrNameLst>
                                      </p:cBhvr>
                                      <p:to>
                                        <p:strVal val="visible"/>
                                      </p:to>
                                    </p:set>
                                    <p:anim calcmode="lin" valueType="num">
                                      <p:cBhvr>
                                        <p:cTn id="7" dur="500" fill="hold"/>
                                        <p:tgtEl>
                                          <p:spTgt spid="36869"/>
                                        </p:tgtEl>
                                        <p:attrNameLst>
                                          <p:attrName>ppt_w</p:attrName>
                                        </p:attrNameLst>
                                      </p:cBhvr>
                                      <p:tavLst>
                                        <p:tav tm="0">
                                          <p:val>
                                            <p:fltVal val="0"/>
                                          </p:val>
                                        </p:tav>
                                        <p:tav tm="100000">
                                          <p:val>
                                            <p:strVal val="#ppt_w"/>
                                          </p:val>
                                        </p:tav>
                                      </p:tavLst>
                                    </p:anim>
                                    <p:anim calcmode="lin" valueType="num">
                                      <p:cBhvr>
                                        <p:cTn id="8" dur="500" fill="hold"/>
                                        <p:tgtEl>
                                          <p:spTgt spid="36869"/>
                                        </p:tgtEl>
                                        <p:attrNameLst>
                                          <p:attrName>ppt_h</p:attrName>
                                        </p:attrNameLst>
                                      </p:cBhvr>
                                      <p:tavLst>
                                        <p:tav tm="0">
                                          <p:val>
                                            <p:fltVal val="0"/>
                                          </p:val>
                                        </p:tav>
                                        <p:tav tm="100000">
                                          <p:val>
                                            <p:strVal val="#ppt_h"/>
                                          </p:val>
                                        </p:tav>
                                      </p:tavLst>
                                    </p:anim>
                                    <p:animEffect transition="in" filter="fade">
                                      <p:cBhvr>
                                        <p:cTn id="9" dur="500"/>
                                        <p:tgtEl>
                                          <p:spTgt spid="36869"/>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36870"/>
                                        </p:tgtEl>
                                        <p:attrNameLst>
                                          <p:attrName>style.visibility</p:attrName>
                                        </p:attrNameLst>
                                      </p:cBhvr>
                                      <p:to>
                                        <p:strVal val="visible"/>
                                      </p:to>
                                    </p:set>
                                    <p:anim calcmode="lin" valueType="num">
                                      <p:cBhvr>
                                        <p:cTn id="12" dur="500" fill="hold"/>
                                        <p:tgtEl>
                                          <p:spTgt spid="36870"/>
                                        </p:tgtEl>
                                        <p:attrNameLst>
                                          <p:attrName>ppt_w</p:attrName>
                                        </p:attrNameLst>
                                      </p:cBhvr>
                                      <p:tavLst>
                                        <p:tav tm="0">
                                          <p:val>
                                            <p:fltVal val="0"/>
                                          </p:val>
                                        </p:tav>
                                        <p:tav tm="100000">
                                          <p:val>
                                            <p:strVal val="#ppt_w"/>
                                          </p:val>
                                        </p:tav>
                                      </p:tavLst>
                                    </p:anim>
                                    <p:anim calcmode="lin" valueType="num">
                                      <p:cBhvr>
                                        <p:cTn id="13" dur="500" fill="hold"/>
                                        <p:tgtEl>
                                          <p:spTgt spid="36870"/>
                                        </p:tgtEl>
                                        <p:attrNameLst>
                                          <p:attrName>ppt_h</p:attrName>
                                        </p:attrNameLst>
                                      </p:cBhvr>
                                      <p:tavLst>
                                        <p:tav tm="0">
                                          <p:val>
                                            <p:fltVal val="0"/>
                                          </p:val>
                                        </p:tav>
                                        <p:tav tm="100000">
                                          <p:val>
                                            <p:strVal val="#ppt_h"/>
                                          </p:val>
                                        </p:tav>
                                      </p:tavLst>
                                    </p:anim>
                                    <p:animEffect transition="in" filter="fade">
                                      <p:cBhvr>
                                        <p:cTn id="14" dur="500"/>
                                        <p:tgtEl>
                                          <p:spTgt spid="36870"/>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36871"/>
                                        </p:tgtEl>
                                        <p:attrNameLst>
                                          <p:attrName>style.visibility</p:attrName>
                                        </p:attrNameLst>
                                      </p:cBhvr>
                                      <p:to>
                                        <p:strVal val="visible"/>
                                      </p:to>
                                    </p:set>
                                    <p:anim calcmode="lin" valueType="num">
                                      <p:cBhvr>
                                        <p:cTn id="17" dur="500" fill="hold"/>
                                        <p:tgtEl>
                                          <p:spTgt spid="36871"/>
                                        </p:tgtEl>
                                        <p:attrNameLst>
                                          <p:attrName>ppt_w</p:attrName>
                                        </p:attrNameLst>
                                      </p:cBhvr>
                                      <p:tavLst>
                                        <p:tav tm="0">
                                          <p:val>
                                            <p:fltVal val="0"/>
                                          </p:val>
                                        </p:tav>
                                        <p:tav tm="100000">
                                          <p:val>
                                            <p:strVal val="#ppt_w"/>
                                          </p:val>
                                        </p:tav>
                                      </p:tavLst>
                                    </p:anim>
                                    <p:anim calcmode="lin" valueType="num">
                                      <p:cBhvr>
                                        <p:cTn id="18" dur="500" fill="hold"/>
                                        <p:tgtEl>
                                          <p:spTgt spid="36871"/>
                                        </p:tgtEl>
                                        <p:attrNameLst>
                                          <p:attrName>ppt_h</p:attrName>
                                        </p:attrNameLst>
                                      </p:cBhvr>
                                      <p:tavLst>
                                        <p:tav tm="0">
                                          <p:val>
                                            <p:fltVal val="0"/>
                                          </p:val>
                                        </p:tav>
                                        <p:tav tm="100000">
                                          <p:val>
                                            <p:strVal val="#ppt_h"/>
                                          </p:val>
                                        </p:tav>
                                      </p:tavLst>
                                    </p:anim>
                                    <p:animEffect transition="in" filter="fade">
                                      <p:cBhvr>
                                        <p:cTn id="19" dur="500"/>
                                        <p:tgtEl>
                                          <p:spTgt spid="36871"/>
                                        </p:tgtEl>
                                      </p:cBhvr>
                                    </p:animEffect>
                                  </p:childTnLst>
                                </p:cTn>
                              </p:par>
                              <p:par>
                                <p:cTn id="20" presetID="53" presetClass="entr" presetSubtype="16" fill="hold" grpId="1" nodeType="withEffect">
                                  <p:stCondLst>
                                    <p:cond delay="0"/>
                                  </p:stCondLst>
                                  <p:childTnLst>
                                    <p:set>
                                      <p:cBhvr>
                                        <p:cTn id="21" dur="1" fill="hold">
                                          <p:stCondLst>
                                            <p:cond delay="0"/>
                                          </p:stCondLst>
                                        </p:cTn>
                                        <p:tgtEl>
                                          <p:spTgt spid="36872"/>
                                        </p:tgtEl>
                                        <p:attrNameLst>
                                          <p:attrName>style.visibility</p:attrName>
                                        </p:attrNameLst>
                                      </p:cBhvr>
                                      <p:to>
                                        <p:strVal val="visible"/>
                                      </p:to>
                                    </p:set>
                                    <p:anim calcmode="lin" valueType="num">
                                      <p:cBhvr>
                                        <p:cTn id="22" dur="500" fill="hold"/>
                                        <p:tgtEl>
                                          <p:spTgt spid="36872"/>
                                        </p:tgtEl>
                                        <p:attrNameLst>
                                          <p:attrName>ppt_w</p:attrName>
                                        </p:attrNameLst>
                                      </p:cBhvr>
                                      <p:tavLst>
                                        <p:tav tm="0">
                                          <p:val>
                                            <p:fltVal val="0"/>
                                          </p:val>
                                        </p:tav>
                                        <p:tav tm="100000">
                                          <p:val>
                                            <p:strVal val="#ppt_w"/>
                                          </p:val>
                                        </p:tav>
                                      </p:tavLst>
                                    </p:anim>
                                    <p:anim calcmode="lin" valueType="num">
                                      <p:cBhvr>
                                        <p:cTn id="23" dur="500" fill="hold"/>
                                        <p:tgtEl>
                                          <p:spTgt spid="36872"/>
                                        </p:tgtEl>
                                        <p:attrNameLst>
                                          <p:attrName>ppt_h</p:attrName>
                                        </p:attrNameLst>
                                      </p:cBhvr>
                                      <p:tavLst>
                                        <p:tav tm="0">
                                          <p:val>
                                            <p:fltVal val="0"/>
                                          </p:val>
                                        </p:tav>
                                        <p:tav tm="100000">
                                          <p:val>
                                            <p:strVal val="#ppt_h"/>
                                          </p:val>
                                        </p:tav>
                                      </p:tavLst>
                                    </p:anim>
                                    <p:animEffect transition="in" filter="fade">
                                      <p:cBhvr>
                                        <p:cTn id="24" dur="500"/>
                                        <p:tgtEl>
                                          <p:spTgt spid="36872"/>
                                        </p:tgtEl>
                                      </p:cBhvr>
                                    </p:animEffect>
                                  </p:childTnLst>
                                </p:cTn>
                              </p:par>
                              <p:par>
                                <p:cTn id="25" presetID="53" presetClass="entr" presetSubtype="16" fill="hold" grpId="1" nodeType="withEffect">
                                  <p:stCondLst>
                                    <p:cond delay="0"/>
                                  </p:stCondLst>
                                  <p:childTnLst>
                                    <p:set>
                                      <p:cBhvr>
                                        <p:cTn id="26" dur="1" fill="hold">
                                          <p:stCondLst>
                                            <p:cond delay="0"/>
                                          </p:stCondLst>
                                        </p:cTn>
                                        <p:tgtEl>
                                          <p:spTgt spid="36873"/>
                                        </p:tgtEl>
                                        <p:attrNameLst>
                                          <p:attrName>style.visibility</p:attrName>
                                        </p:attrNameLst>
                                      </p:cBhvr>
                                      <p:to>
                                        <p:strVal val="visible"/>
                                      </p:to>
                                    </p:set>
                                    <p:anim calcmode="lin" valueType="num">
                                      <p:cBhvr>
                                        <p:cTn id="27" dur="500" fill="hold"/>
                                        <p:tgtEl>
                                          <p:spTgt spid="36873"/>
                                        </p:tgtEl>
                                        <p:attrNameLst>
                                          <p:attrName>ppt_w</p:attrName>
                                        </p:attrNameLst>
                                      </p:cBhvr>
                                      <p:tavLst>
                                        <p:tav tm="0">
                                          <p:val>
                                            <p:fltVal val="0"/>
                                          </p:val>
                                        </p:tav>
                                        <p:tav tm="100000">
                                          <p:val>
                                            <p:strVal val="#ppt_w"/>
                                          </p:val>
                                        </p:tav>
                                      </p:tavLst>
                                    </p:anim>
                                    <p:anim calcmode="lin" valueType="num">
                                      <p:cBhvr>
                                        <p:cTn id="28" dur="500" fill="hold"/>
                                        <p:tgtEl>
                                          <p:spTgt spid="36873"/>
                                        </p:tgtEl>
                                        <p:attrNameLst>
                                          <p:attrName>ppt_h</p:attrName>
                                        </p:attrNameLst>
                                      </p:cBhvr>
                                      <p:tavLst>
                                        <p:tav tm="0">
                                          <p:val>
                                            <p:fltVal val="0"/>
                                          </p:val>
                                        </p:tav>
                                        <p:tav tm="100000">
                                          <p:val>
                                            <p:strVal val="#ppt_h"/>
                                          </p:val>
                                        </p:tav>
                                      </p:tavLst>
                                    </p:anim>
                                    <p:animEffect transition="in" filter="fade">
                                      <p:cBhvr>
                                        <p:cTn id="29" dur="500"/>
                                        <p:tgtEl>
                                          <p:spTgt spid="36873"/>
                                        </p:tgtEl>
                                      </p:cBhvr>
                                    </p:animEffect>
                                  </p:childTnLst>
                                </p:cTn>
                              </p:par>
                              <p:par>
                                <p:cTn id="30" presetID="53" presetClass="entr" presetSubtype="16" fill="hold" grpId="1" nodeType="withEffect">
                                  <p:stCondLst>
                                    <p:cond delay="0"/>
                                  </p:stCondLst>
                                  <p:childTnLst>
                                    <p:set>
                                      <p:cBhvr>
                                        <p:cTn id="31" dur="1" fill="hold">
                                          <p:stCondLst>
                                            <p:cond delay="0"/>
                                          </p:stCondLst>
                                        </p:cTn>
                                        <p:tgtEl>
                                          <p:spTgt spid="36874"/>
                                        </p:tgtEl>
                                        <p:attrNameLst>
                                          <p:attrName>style.visibility</p:attrName>
                                        </p:attrNameLst>
                                      </p:cBhvr>
                                      <p:to>
                                        <p:strVal val="visible"/>
                                      </p:to>
                                    </p:set>
                                    <p:anim calcmode="lin" valueType="num">
                                      <p:cBhvr>
                                        <p:cTn id="32" dur="500" fill="hold"/>
                                        <p:tgtEl>
                                          <p:spTgt spid="36874"/>
                                        </p:tgtEl>
                                        <p:attrNameLst>
                                          <p:attrName>ppt_w</p:attrName>
                                        </p:attrNameLst>
                                      </p:cBhvr>
                                      <p:tavLst>
                                        <p:tav tm="0">
                                          <p:val>
                                            <p:fltVal val="0"/>
                                          </p:val>
                                        </p:tav>
                                        <p:tav tm="100000">
                                          <p:val>
                                            <p:strVal val="#ppt_w"/>
                                          </p:val>
                                        </p:tav>
                                      </p:tavLst>
                                    </p:anim>
                                    <p:anim calcmode="lin" valueType="num">
                                      <p:cBhvr>
                                        <p:cTn id="33" dur="500" fill="hold"/>
                                        <p:tgtEl>
                                          <p:spTgt spid="36874"/>
                                        </p:tgtEl>
                                        <p:attrNameLst>
                                          <p:attrName>ppt_h</p:attrName>
                                        </p:attrNameLst>
                                      </p:cBhvr>
                                      <p:tavLst>
                                        <p:tav tm="0">
                                          <p:val>
                                            <p:fltVal val="0"/>
                                          </p:val>
                                        </p:tav>
                                        <p:tav tm="100000">
                                          <p:val>
                                            <p:strVal val="#ppt_h"/>
                                          </p:val>
                                        </p:tav>
                                      </p:tavLst>
                                    </p:anim>
                                    <p:animEffect transition="in" filter="fade">
                                      <p:cBhvr>
                                        <p:cTn id="34" dur="500"/>
                                        <p:tgtEl>
                                          <p:spTgt spid="36874"/>
                                        </p:tgtEl>
                                      </p:cBhvr>
                                    </p:animEffect>
                                  </p:childTnLst>
                                </p:cTn>
                              </p:par>
                              <p:par>
                                <p:cTn id="35" presetID="53" presetClass="entr" presetSubtype="16" fill="hold" grpId="1"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par>
                                <p:cTn id="40" presetID="53" presetClass="entr" presetSubtype="16" fill="hold" grpId="1"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childTnLst>
                                </p:cTn>
                              </p:par>
                              <p:par>
                                <p:cTn id="45" presetID="53" presetClass="entr" presetSubtype="16" fill="hold" grpId="1"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par>
                                <p:cTn id="50" presetID="53" presetClass="entr" presetSubtype="16" fill="hold" grpId="1"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par>
                                <p:cTn id="55" presetID="53" presetClass="entr" presetSubtype="16" fill="hold" grpId="1"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1"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1"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par>
                                <p:cTn id="70" presetID="53" presetClass="entr" presetSubtype="16" fill="hold" grpId="1" nodeType="withEffect">
                                  <p:stCondLst>
                                    <p:cond delay="0"/>
                                  </p:stCondLst>
                                  <p:childTnLst>
                                    <p:set>
                                      <p:cBhvr>
                                        <p:cTn id="71" dur="1" fill="hold">
                                          <p:stCondLst>
                                            <p:cond delay="0"/>
                                          </p:stCondLst>
                                        </p:cTn>
                                        <p:tgtEl>
                                          <p:spTgt spid="50"/>
                                        </p:tgtEl>
                                        <p:attrNameLst>
                                          <p:attrName>style.visibility</p:attrName>
                                        </p:attrNameLst>
                                      </p:cBhvr>
                                      <p:to>
                                        <p:strVal val="visible"/>
                                      </p:to>
                                    </p:set>
                                    <p:anim calcmode="lin" valueType="num">
                                      <p:cBhvr>
                                        <p:cTn id="72" dur="500" fill="hold"/>
                                        <p:tgtEl>
                                          <p:spTgt spid="50"/>
                                        </p:tgtEl>
                                        <p:attrNameLst>
                                          <p:attrName>ppt_w</p:attrName>
                                        </p:attrNameLst>
                                      </p:cBhvr>
                                      <p:tavLst>
                                        <p:tav tm="0">
                                          <p:val>
                                            <p:fltVal val="0"/>
                                          </p:val>
                                        </p:tav>
                                        <p:tav tm="100000">
                                          <p:val>
                                            <p:strVal val="#ppt_w"/>
                                          </p:val>
                                        </p:tav>
                                      </p:tavLst>
                                    </p:anim>
                                    <p:anim calcmode="lin" valueType="num">
                                      <p:cBhvr>
                                        <p:cTn id="73" dur="500" fill="hold"/>
                                        <p:tgtEl>
                                          <p:spTgt spid="50"/>
                                        </p:tgtEl>
                                        <p:attrNameLst>
                                          <p:attrName>ppt_h</p:attrName>
                                        </p:attrNameLst>
                                      </p:cBhvr>
                                      <p:tavLst>
                                        <p:tav tm="0">
                                          <p:val>
                                            <p:fltVal val="0"/>
                                          </p:val>
                                        </p:tav>
                                        <p:tav tm="100000">
                                          <p:val>
                                            <p:strVal val="#ppt_h"/>
                                          </p:val>
                                        </p:tav>
                                      </p:tavLst>
                                    </p:anim>
                                    <p:animEffect transition="in" filter="fade">
                                      <p:cBhvr>
                                        <p:cTn id="74" dur="500"/>
                                        <p:tgtEl>
                                          <p:spTgt spid="50"/>
                                        </p:tgtEl>
                                      </p:cBhvr>
                                    </p:animEffect>
                                  </p:childTnLst>
                                </p:cTn>
                              </p:par>
                              <p:par>
                                <p:cTn id="75" presetID="53" presetClass="entr" presetSubtype="16" fill="hold" grpId="1"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p:cTn id="77" dur="500" fill="hold"/>
                                        <p:tgtEl>
                                          <p:spTgt spid="51"/>
                                        </p:tgtEl>
                                        <p:attrNameLst>
                                          <p:attrName>ppt_w</p:attrName>
                                        </p:attrNameLst>
                                      </p:cBhvr>
                                      <p:tavLst>
                                        <p:tav tm="0">
                                          <p:val>
                                            <p:fltVal val="0"/>
                                          </p:val>
                                        </p:tav>
                                        <p:tav tm="100000">
                                          <p:val>
                                            <p:strVal val="#ppt_w"/>
                                          </p:val>
                                        </p:tav>
                                      </p:tavLst>
                                    </p:anim>
                                    <p:anim calcmode="lin" valueType="num">
                                      <p:cBhvr>
                                        <p:cTn id="78" dur="500" fill="hold"/>
                                        <p:tgtEl>
                                          <p:spTgt spid="51"/>
                                        </p:tgtEl>
                                        <p:attrNameLst>
                                          <p:attrName>ppt_h</p:attrName>
                                        </p:attrNameLst>
                                      </p:cBhvr>
                                      <p:tavLst>
                                        <p:tav tm="0">
                                          <p:val>
                                            <p:fltVal val="0"/>
                                          </p:val>
                                        </p:tav>
                                        <p:tav tm="100000">
                                          <p:val>
                                            <p:strVal val="#ppt_h"/>
                                          </p:val>
                                        </p:tav>
                                      </p:tavLst>
                                    </p:anim>
                                    <p:animEffect transition="in" filter="fade">
                                      <p:cBhvr>
                                        <p:cTn id="79" dur="500"/>
                                        <p:tgtEl>
                                          <p:spTgt spid="51"/>
                                        </p:tgtEl>
                                      </p:cBhvr>
                                    </p:animEffect>
                                  </p:childTnLst>
                                </p:cTn>
                              </p:par>
                              <p:par>
                                <p:cTn id="80" presetID="53" presetClass="entr" presetSubtype="16" fill="hold" grpId="1" nodeType="with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1" nodeType="withEffect">
                                  <p:stCondLst>
                                    <p:cond delay="0"/>
                                  </p:stCondLst>
                                  <p:childTnLst>
                                    <p:set>
                                      <p:cBhvr>
                                        <p:cTn id="86" dur="1" fill="hold">
                                          <p:stCondLst>
                                            <p:cond delay="0"/>
                                          </p:stCondLst>
                                        </p:cTn>
                                        <p:tgtEl>
                                          <p:spTgt spid="55"/>
                                        </p:tgtEl>
                                        <p:attrNameLst>
                                          <p:attrName>style.visibility</p:attrName>
                                        </p:attrNameLst>
                                      </p:cBhvr>
                                      <p:to>
                                        <p:strVal val="visible"/>
                                      </p:to>
                                    </p:set>
                                    <p:anim calcmode="lin" valueType="num">
                                      <p:cBhvr>
                                        <p:cTn id="87" dur="500" fill="hold"/>
                                        <p:tgtEl>
                                          <p:spTgt spid="55"/>
                                        </p:tgtEl>
                                        <p:attrNameLst>
                                          <p:attrName>ppt_w</p:attrName>
                                        </p:attrNameLst>
                                      </p:cBhvr>
                                      <p:tavLst>
                                        <p:tav tm="0">
                                          <p:val>
                                            <p:fltVal val="0"/>
                                          </p:val>
                                        </p:tav>
                                        <p:tav tm="100000">
                                          <p:val>
                                            <p:strVal val="#ppt_w"/>
                                          </p:val>
                                        </p:tav>
                                      </p:tavLst>
                                    </p:anim>
                                    <p:anim calcmode="lin" valueType="num">
                                      <p:cBhvr>
                                        <p:cTn id="88" dur="500" fill="hold"/>
                                        <p:tgtEl>
                                          <p:spTgt spid="55"/>
                                        </p:tgtEl>
                                        <p:attrNameLst>
                                          <p:attrName>ppt_h</p:attrName>
                                        </p:attrNameLst>
                                      </p:cBhvr>
                                      <p:tavLst>
                                        <p:tav tm="0">
                                          <p:val>
                                            <p:fltVal val="0"/>
                                          </p:val>
                                        </p:tav>
                                        <p:tav tm="100000">
                                          <p:val>
                                            <p:strVal val="#ppt_h"/>
                                          </p:val>
                                        </p:tav>
                                      </p:tavLst>
                                    </p:anim>
                                    <p:animEffect transition="in" filter="fade">
                                      <p:cBhvr>
                                        <p:cTn id="89" dur="500"/>
                                        <p:tgtEl>
                                          <p:spTgt spid="55"/>
                                        </p:tgtEl>
                                      </p:cBhvr>
                                    </p:animEffect>
                                  </p:childTnLst>
                                </p:cTn>
                              </p:par>
                            </p:childTnLst>
                          </p:cTn>
                        </p:par>
                        <p:par>
                          <p:cTn id="90" fill="hold">
                            <p:stCondLst>
                              <p:cond delay="500"/>
                            </p:stCondLst>
                            <p:childTnLst>
                              <p:par>
                                <p:cTn id="91" presetID="27" presetClass="emph" presetSubtype="0" repeatCount="2000" fill="remove" grpId="0" nodeType="afterEffect">
                                  <p:stCondLst>
                                    <p:cond delay="0"/>
                                  </p:stCondLst>
                                  <p:childTnLst>
                                    <p:animClr clrSpc="rgb" dir="cw">
                                      <p:cBhvr override="childStyle">
                                        <p:cTn id="92" dur="1500" autoRev="1" fill="remove"/>
                                        <p:tgtEl>
                                          <p:spTgt spid="36869"/>
                                        </p:tgtEl>
                                        <p:attrNameLst>
                                          <p:attrName>style.color</p:attrName>
                                        </p:attrNameLst>
                                      </p:cBhvr>
                                      <p:to>
                                        <a:schemeClr val="bg1"/>
                                      </p:to>
                                    </p:animClr>
                                    <p:animClr clrSpc="rgb" dir="cw">
                                      <p:cBhvr>
                                        <p:cTn id="93" dur="1500" autoRev="1" fill="remove"/>
                                        <p:tgtEl>
                                          <p:spTgt spid="36869"/>
                                        </p:tgtEl>
                                        <p:attrNameLst>
                                          <p:attrName>fillcolor</p:attrName>
                                        </p:attrNameLst>
                                      </p:cBhvr>
                                      <p:to>
                                        <a:schemeClr val="bg1"/>
                                      </p:to>
                                    </p:animClr>
                                    <p:set>
                                      <p:cBhvr>
                                        <p:cTn id="94" dur="1500" autoRev="1" fill="remove"/>
                                        <p:tgtEl>
                                          <p:spTgt spid="36869"/>
                                        </p:tgtEl>
                                        <p:attrNameLst>
                                          <p:attrName>fill.type</p:attrName>
                                        </p:attrNameLst>
                                      </p:cBhvr>
                                      <p:to>
                                        <p:strVal val="solid"/>
                                      </p:to>
                                    </p:set>
                                    <p:set>
                                      <p:cBhvr>
                                        <p:cTn id="95" dur="1500" autoRev="1" fill="remove"/>
                                        <p:tgtEl>
                                          <p:spTgt spid="36869"/>
                                        </p:tgtEl>
                                        <p:attrNameLst>
                                          <p:attrName>fill.on</p:attrName>
                                        </p:attrNameLst>
                                      </p:cBhvr>
                                      <p:to>
                                        <p:strVal val="true"/>
                                      </p:to>
                                    </p:set>
                                  </p:childTnLst>
                                </p:cTn>
                              </p:par>
                              <p:par>
                                <p:cTn id="96" presetID="27" presetClass="emph" presetSubtype="0" repeatCount="2000" fill="remove" grpId="0" nodeType="withEffect">
                                  <p:stCondLst>
                                    <p:cond delay="0"/>
                                  </p:stCondLst>
                                  <p:childTnLst>
                                    <p:animClr clrSpc="rgb" dir="cw">
                                      <p:cBhvr override="childStyle">
                                        <p:cTn id="97" dur="1500" autoRev="1" fill="remove"/>
                                        <p:tgtEl>
                                          <p:spTgt spid="36870"/>
                                        </p:tgtEl>
                                        <p:attrNameLst>
                                          <p:attrName>style.color</p:attrName>
                                        </p:attrNameLst>
                                      </p:cBhvr>
                                      <p:to>
                                        <a:schemeClr val="bg1"/>
                                      </p:to>
                                    </p:animClr>
                                    <p:animClr clrSpc="rgb" dir="cw">
                                      <p:cBhvr>
                                        <p:cTn id="98" dur="1500" autoRev="1" fill="remove"/>
                                        <p:tgtEl>
                                          <p:spTgt spid="36870"/>
                                        </p:tgtEl>
                                        <p:attrNameLst>
                                          <p:attrName>fillcolor</p:attrName>
                                        </p:attrNameLst>
                                      </p:cBhvr>
                                      <p:to>
                                        <a:schemeClr val="bg1"/>
                                      </p:to>
                                    </p:animClr>
                                    <p:set>
                                      <p:cBhvr>
                                        <p:cTn id="99" dur="1500" autoRev="1" fill="remove"/>
                                        <p:tgtEl>
                                          <p:spTgt spid="36870"/>
                                        </p:tgtEl>
                                        <p:attrNameLst>
                                          <p:attrName>fill.type</p:attrName>
                                        </p:attrNameLst>
                                      </p:cBhvr>
                                      <p:to>
                                        <p:strVal val="solid"/>
                                      </p:to>
                                    </p:set>
                                    <p:set>
                                      <p:cBhvr>
                                        <p:cTn id="100" dur="1500" autoRev="1" fill="remove"/>
                                        <p:tgtEl>
                                          <p:spTgt spid="36870"/>
                                        </p:tgtEl>
                                        <p:attrNameLst>
                                          <p:attrName>fill.on</p:attrName>
                                        </p:attrNameLst>
                                      </p:cBhvr>
                                      <p:to>
                                        <p:strVal val="true"/>
                                      </p:to>
                                    </p:set>
                                  </p:childTnLst>
                                </p:cTn>
                              </p:par>
                              <p:par>
                                <p:cTn id="101" presetID="27" presetClass="emph" presetSubtype="0" repeatCount="2000" fill="remove" grpId="0" nodeType="withEffect">
                                  <p:stCondLst>
                                    <p:cond delay="0"/>
                                  </p:stCondLst>
                                  <p:childTnLst>
                                    <p:animClr clrSpc="rgb" dir="cw">
                                      <p:cBhvr override="childStyle">
                                        <p:cTn id="102" dur="1500" autoRev="1" fill="remove"/>
                                        <p:tgtEl>
                                          <p:spTgt spid="36871"/>
                                        </p:tgtEl>
                                        <p:attrNameLst>
                                          <p:attrName>style.color</p:attrName>
                                        </p:attrNameLst>
                                      </p:cBhvr>
                                      <p:to>
                                        <a:schemeClr val="bg1"/>
                                      </p:to>
                                    </p:animClr>
                                    <p:animClr clrSpc="rgb" dir="cw">
                                      <p:cBhvr>
                                        <p:cTn id="103" dur="1500" autoRev="1" fill="remove"/>
                                        <p:tgtEl>
                                          <p:spTgt spid="36871"/>
                                        </p:tgtEl>
                                        <p:attrNameLst>
                                          <p:attrName>fillcolor</p:attrName>
                                        </p:attrNameLst>
                                      </p:cBhvr>
                                      <p:to>
                                        <a:schemeClr val="bg1"/>
                                      </p:to>
                                    </p:animClr>
                                    <p:set>
                                      <p:cBhvr>
                                        <p:cTn id="104" dur="1500" autoRev="1" fill="remove"/>
                                        <p:tgtEl>
                                          <p:spTgt spid="36871"/>
                                        </p:tgtEl>
                                        <p:attrNameLst>
                                          <p:attrName>fill.type</p:attrName>
                                        </p:attrNameLst>
                                      </p:cBhvr>
                                      <p:to>
                                        <p:strVal val="solid"/>
                                      </p:to>
                                    </p:set>
                                    <p:set>
                                      <p:cBhvr>
                                        <p:cTn id="105" dur="1500" autoRev="1" fill="remove"/>
                                        <p:tgtEl>
                                          <p:spTgt spid="36871"/>
                                        </p:tgtEl>
                                        <p:attrNameLst>
                                          <p:attrName>fill.on</p:attrName>
                                        </p:attrNameLst>
                                      </p:cBhvr>
                                      <p:to>
                                        <p:strVal val="true"/>
                                      </p:to>
                                    </p:set>
                                  </p:childTnLst>
                                </p:cTn>
                              </p:par>
                              <p:par>
                                <p:cTn id="106" presetID="27" presetClass="emph" presetSubtype="0" repeatCount="2000" fill="remove" grpId="0" nodeType="withEffect">
                                  <p:stCondLst>
                                    <p:cond delay="0"/>
                                  </p:stCondLst>
                                  <p:childTnLst>
                                    <p:animClr clrSpc="rgb" dir="cw">
                                      <p:cBhvr override="childStyle">
                                        <p:cTn id="107" dur="1500" autoRev="1" fill="remove"/>
                                        <p:tgtEl>
                                          <p:spTgt spid="36872"/>
                                        </p:tgtEl>
                                        <p:attrNameLst>
                                          <p:attrName>style.color</p:attrName>
                                        </p:attrNameLst>
                                      </p:cBhvr>
                                      <p:to>
                                        <a:schemeClr val="bg1"/>
                                      </p:to>
                                    </p:animClr>
                                    <p:animClr clrSpc="rgb" dir="cw">
                                      <p:cBhvr>
                                        <p:cTn id="108" dur="1500" autoRev="1" fill="remove"/>
                                        <p:tgtEl>
                                          <p:spTgt spid="36872"/>
                                        </p:tgtEl>
                                        <p:attrNameLst>
                                          <p:attrName>fillcolor</p:attrName>
                                        </p:attrNameLst>
                                      </p:cBhvr>
                                      <p:to>
                                        <a:schemeClr val="bg1"/>
                                      </p:to>
                                    </p:animClr>
                                    <p:set>
                                      <p:cBhvr>
                                        <p:cTn id="109" dur="1500" autoRev="1" fill="remove"/>
                                        <p:tgtEl>
                                          <p:spTgt spid="36872"/>
                                        </p:tgtEl>
                                        <p:attrNameLst>
                                          <p:attrName>fill.type</p:attrName>
                                        </p:attrNameLst>
                                      </p:cBhvr>
                                      <p:to>
                                        <p:strVal val="solid"/>
                                      </p:to>
                                    </p:set>
                                    <p:set>
                                      <p:cBhvr>
                                        <p:cTn id="110" dur="1500" autoRev="1" fill="remove"/>
                                        <p:tgtEl>
                                          <p:spTgt spid="36872"/>
                                        </p:tgtEl>
                                        <p:attrNameLst>
                                          <p:attrName>fill.on</p:attrName>
                                        </p:attrNameLst>
                                      </p:cBhvr>
                                      <p:to>
                                        <p:strVal val="true"/>
                                      </p:to>
                                    </p:set>
                                  </p:childTnLst>
                                </p:cTn>
                              </p:par>
                              <p:par>
                                <p:cTn id="111" presetID="27" presetClass="emph" presetSubtype="0" repeatCount="2000" fill="remove" grpId="0" nodeType="withEffect">
                                  <p:stCondLst>
                                    <p:cond delay="0"/>
                                  </p:stCondLst>
                                  <p:childTnLst>
                                    <p:animClr clrSpc="rgb" dir="cw">
                                      <p:cBhvr override="childStyle">
                                        <p:cTn id="112" dur="1500" autoRev="1" fill="remove"/>
                                        <p:tgtEl>
                                          <p:spTgt spid="36873"/>
                                        </p:tgtEl>
                                        <p:attrNameLst>
                                          <p:attrName>style.color</p:attrName>
                                        </p:attrNameLst>
                                      </p:cBhvr>
                                      <p:to>
                                        <a:schemeClr val="bg1"/>
                                      </p:to>
                                    </p:animClr>
                                    <p:animClr clrSpc="rgb" dir="cw">
                                      <p:cBhvr>
                                        <p:cTn id="113" dur="1500" autoRev="1" fill="remove"/>
                                        <p:tgtEl>
                                          <p:spTgt spid="36873"/>
                                        </p:tgtEl>
                                        <p:attrNameLst>
                                          <p:attrName>fillcolor</p:attrName>
                                        </p:attrNameLst>
                                      </p:cBhvr>
                                      <p:to>
                                        <a:schemeClr val="bg1"/>
                                      </p:to>
                                    </p:animClr>
                                    <p:set>
                                      <p:cBhvr>
                                        <p:cTn id="114" dur="1500" autoRev="1" fill="remove"/>
                                        <p:tgtEl>
                                          <p:spTgt spid="36873"/>
                                        </p:tgtEl>
                                        <p:attrNameLst>
                                          <p:attrName>fill.type</p:attrName>
                                        </p:attrNameLst>
                                      </p:cBhvr>
                                      <p:to>
                                        <p:strVal val="solid"/>
                                      </p:to>
                                    </p:set>
                                    <p:set>
                                      <p:cBhvr>
                                        <p:cTn id="115" dur="1500" autoRev="1" fill="remove"/>
                                        <p:tgtEl>
                                          <p:spTgt spid="36873"/>
                                        </p:tgtEl>
                                        <p:attrNameLst>
                                          <p:attrName>fill.on</p:attrName>
                                        </p:attrNameLst>
                                      </p:cBhvr>
                                      <p:to>
                                        <p:strVal val="true"/>
                                      </p:to>
                                    </p:set>
                                  </p:childTnLst>
                                </p:cTn>
                              </p:par>
                              <p:par>
                                <p:cTn id="116" presetID="27" presetClass="emph" presetSubtype="0" repeatCount="2000" fill="remove" grpId="0" nodeType="withEffect">
                                  <p:stCondLst>
                                    <p:cond delay="0"/>
                                  </p:stCondLst>
                                  <p:childTnLst>
                                    <p:animClr clrSpc="rgb" dir="cw">
                                      <p:cBhvr override="childStyle">
                                        <p:cTn id="117" dur="1500" autoRev="1" fill="remove"/>
                                        <p:tgtEl>
                                          <p:spTgt spid="36874"/>
                                        </p:tgtEl>
                                        <p:attrNameLst>
                                          <p:attrName>style.color</p:attrName>
                                        </p:attrNameLst>
                                      </p:cBhvr>
                                      <p:to>
                                        <a:schemeClr val="bg1"/>
                                      </p:to>
                                    </p:animClr>
                                    <p:animClr clrSpc="rgb" dir="cw">
                                      <p:cBhvr>
                                        <p:cTn id="118" dur="1500" autoRev="1" fill="remove"/>
                                        <p:tgtEl>
                                          <p:spTgt spid="36874"/>
                                        </p:tgtEl>
                                        <p:attrNameLst>
                                          <p:attrName>fillcolor</p:attrName>
                                        </p:attrNameLst>
                                      </p:cBhvr>
                                      <p:to>
                                        <a:schemeClr val="bg1"/>
                                      </p:to>
                                    </p:animClr>
                                    <p:set>
                                      <p:cBhvr>
                                        <p:cTn id="119" dur="1500" autoRev="1" fill="remove"/>
                                        <p:tgtEl>
                                          <p:spTgt spid="36874"/>
                                        </p:tgtEl>
                                        <p:attrNameLst>
                                          <p:attrName>fill.type</p:attrName>
                                        </p:attrNameLst>
                                      </p:cBhvr>
                                      <p:to>
                                        <p:strVal val="solid"/>
                                      </p:to>
                                    </p:set>
                                    <p:set>
                                      <p:cBhvr>
                                        <p:cTn id="120" dur="1500" autoRev="1" fill="remove"/>
                                        <p:tgtEl>
                                          <p:spTgt spid="36874"/>
                                        </p:tgtEl>
                                        <p:attrNameLst>
                                          <p:attrName>fill.on</p:attrName>
                                        </p:attrNameLst>
                                      </p:cBhvr>
                                      <p:to>
                                        <p:strVal val="true"/>
                                      </p:to>
                                    </p:set>
                                  </p:childTnLst>
                                </p:cTn>
                              </p:par>
                              <p:par>
                                <p:cTn id="121" presetID="27" presetClass="emph" presetSubtype="0" repeatCount="2000" fill="remove" grpId="0" nodeType="withEffect">
                                  <p:stCondLst>
                                    <p:cond delay="0"/>
                                  </p:stCondLst>
                                  <p:childTnLst>
                                    <p:animClr clrSpc="rgb" dir="cw">
                                      <p:cBhvr override="childStyle">
                                        <p:cTn id="122" dur="1500" autoRev="1" fill="remove"/>
                                        <p:tgtEl>
                                          <p:spTgt spid="19"/>
                                        </p:tgtEl>
                                        <p:attrNameLst>
                                          <p:attrName>style.color</p:attrName>
                                        </p:attrNameLst>
                                      </p:cBhvr>
                                      <p:to>
                                        <a:schemeClr val="bg1"/>
                                      </p:to>
                                    </p:animClr>
                                    <p:animClr clrSpc="rgb" dir="cw">
                                      <p:cBhvr>
                                        <p:cTn id="123" dur="1500" autoRev="1" fill="remove"/>
                                        <p:tgtEl>
                                          <p:spTgt spid="19"/>
                                        </p:tgtEl>
                                        <p:attrNameLst>
                                          <p:attrName>fillcolor</p:attrName>
                                        </p:attrNameLst>
                                      </p:cBhvr>
                                      <p:to>
                                        <a:schemeClr val="bg1"/>
                                      </p:to>
                                    </p:animClr>
                                    <p:set>
                                      <p:cBhvr>
                                        <p:cTn id="124" dur="1500" autoRev="1" fill="remove"/>
                                        <p:tgtEl>
                                          <p:spTgt spid="19"/>
                                        </p:tgtEl>
                                        <p:attrNameLst>
                                          <p:attrName>fill.type</p:attrName>
                                        </p:attrNameLst>
                                      </p:cBhvr>
                                      <p:to>
                                        <p:strVal val="solid"/>
                                      </p:to>
                                    </p:set>
                                    <p:set>
                                      <p:cBhvr>
                                        <p:cTn id="125" dur="1500" autoRev="1" fill="remove"/>
                                        <p:tgtEl>
                                          <p:spTgt spid="19"/>
                                        </p:tgtEl>
                                        <p:attrNameLst>
                                          <p:attrName>fill.on</p:attrName>
                                        </p:attrNameLst>
                                      </p:cBhvr>
                                      <p:to>
                                        <p:strVal val="true"/>
                                      </p:to>
                                    </p:set>
                                  </p:childTnLst>
                                </p:cTn>
                              </p:par>
                              <p:par>
                                <p:cTn id="126" presetID="27" presetClass="emph" presetSubtype="0" repeatCount="2000" fill="remove" grpId="0" nodeType="withEffect">
                                  <p:stCondLst>
                                    <p:cond delay="0"/>
                                  </p:stCondLst>
                                  <p:childTnLst>
                                    <p:animClr clrSpc="rgb" dir="cw">
                                      <p:cBhvr override="childStyle">
                                        <p:cTn id="127" dur="1500" autoRev="1" fill="remove"/>
                                        <p:tgtEl>
                                          <p:spTgt spid="20"/>
                                        </p:tgtEl>
                                        <p:attrNameLst>
                                          <p:attrName>style.color</p:attrName>
                                        </p:attrNameLst>
                                      </p:cBhvr>
                                      <p:to>
                                        <a:schemeClr val="bg1"/>
                                      </p:to>
                                    </p:animClr>
                                    <p:animClr clrSpc="rgb" dir="cw">
                                      <p:cBhvr>
                                        <p:cTn id="128" dur="1500" autoRev="1" fill="remove"/>
                                        <p:tgtEl>
                                          <p:spTgt spid="20"/>
                                        </p:tgtEl>
                                        <p:attrNameLst>
                                          <p:attrName>fillcolor</p:attrName>
                                        </p:attrNameLst>
                                      </p:cBhvr>
                                      <p:to>
                                        <a:schemeClr val="bg1"/>
                                      </p:to>
                                    </p:animClr>
                                    <p:set>
                                      <p:cBhvr>
                                        <p:cTn id="129" dur="1500" autoRev="1" fill="remove"/>
                                        <p:tgtEl>
                                          <p:spTgt spid="20"/>
                                        </p:tgtEl>
                                        <p:attrNameLst>
                                          <p:attrName>fill.type</p:attrName>
                                        </p:attrNameLst>
                                      </p:cBhvr>
                                      <p:to>
                                        <p:strVal val="solid"/>
                                      </p:to>
                                    </p:set>
                                    <p:set>
                                      <p:cBhvr>
                                        <p:cTn id="130" dur="1500" autoRev="1" fill="remove"/>
                                        <p:tgtEl>
                                          <p:spTgt spid="20"/>
                                        </p:tgtEl>
                                        <p:attrNameLst>
                                          <p:attrName>fill.on</p:attrName>
                                        </p:attrNameLst>
                                      </p:cBhvr>
                                      <p:to>
                                        <p:strVal val="true"/>
                                      </p:to>
                                    </p:set>
                                  </p:childTnLst>
                                </p:cTn>
                              </p:par>
                              <p:par>
                                <p:cTn id="131" presetID="27" presetClass="emph" presetSubtype="0" repeatCount="2000" fill="remove" grpId="0" nodeType="withEffect">
                                  <p:stCondLst>
                                    <p:cond delay="0"/>
                                  </p:stCondLst>
                                  <p:childTnLst>
                                    <p:animClr clrSpc="rgb" dir="cw">
                                      <p:cBhvr override="childStyle">
                                        <p:cTn id="132" dur="1500" autoRev="1" fill="remove"/>
                                        <p:tgtEl>
                                          <p:spTgt spid="21"/>
                                        </p:tgtEl>
                                        <p:attrNameLst>
                                          <p:attrName>style.color</p:attrName>
                                        </p:attrNameLst>
                                      </p:cBhvr>
                                      <p:to>
                                        <a:schemeClr val="bg1"/>
                                      </p:to>
                                    </p:animClr>
                                    <p:animClr clrSpc="rgb" dir="cw">
                                      <p:cBhvr>
                                        <p:cTn id="133" dur="1500" autoRev="1" fill="remove"/>
                                        <p:tgtEl>
                                          <p:spTgt spid="21"/>
                                        </p:tgtEl>
                                        <p:attrNameLst>
                                          <p:attrName>fillcolor</p:attrName>
                                        </p:attrNameLst>
                                      </p:cBhvr>
                                      <p:to>
                                        <a:schemeClr val="bg1"/>
                                      </p:to>
                                    </p:animClr>
                                    <p:set>
                                      <p:cBhvr>
                                        <p:cTn id="134" dur="1500" autoRev="1" fill="remove"/>
                                        <p:tgtEl>
                                          <p:spTgt spid="21"/>
                                        </p:tgtEl>
                                        <p:attrNameLst>
                                          <p:attrName>fill.type</p:attrName>
                                        </p:attrNameLst>
                                      </p:cBhvr>
                                      <p:to>
                                        <p:strVal val="solid"/>
                                      </p:to>
                                    </p:set>
                                    <p:set>
                                      <p:cBhvr>
                                        <p:cTn id="135" dur="1500" autoRev="1" fill="remove"/>
                                        <p:tgtEl>
                                          <p:spTgt spid="21"/>
                                        </p:tgtEl>
                                        <p:attrNameLst>
                                          <p:attrName>fill.on</p:attrName>
                                        </p:attrNameLst>
                                      </p:cBhvr>
                                      <p:to>
                                        <p:strVal val="true"/>
                                      </p:to>
                                    </p:set>
                                  </p:childTnLst>
                                </p:cTn>
                              </p:par>
                              <p:par>
                                <p:cTn id="136" presetID="27" presetClass="emph" presetSubtype="0" repeatCount="2000" fill="remove" grpId="0" nodeType="withEffect">
                                  <p:stCondLst>
                                    <p:cond delay="0"/>
                                  </p:stCondLst>
                                  <p:childTnLst>
                                    <p:animClr clrSpc="rgb" dir="cw">
                                      <p:cBhvr override="childStyle">
                                        <p:cTn id="137" dur="1500" autoRev="1" fill="remove"/>
                                        <p:tgtEl>
                                          <p:spTgt spid="22"/>
                                        </p:tgtEl>
                                        <p:attrNameLst>
                                          <p:attrName>style.color</p:attrName>
                                        </p:attrNameLst>
                                      </p:cBhvr>
                                      <p:to>
                                        <a:schemeClr val="bg1"/>
                                      </p:to>
                                    </p:animClr>
                                    <p:animClr clrSpc="rgb" dir="cw">
                                      <p:cBhvr>
                                        <p:cTn id="138" dur="1500" autoRev="1" fill="remove"/>
                                        <p:tgtEl>
                                          <p:spTgt spid="22"/>
                                        </p:tgtEl>
                                        <p:attrNameLst>
                                          <p:attrName>fillcolor</p:attrName>
                                        </p:attrNameLst>
                                      </p:cBhvr>
                                      <p:to>
                                        <a:schemeClr val="bg1"/>
                                      </p:to>
                                    </p:animClr>
                                    <p:set>
                                      <p:cBhvr>
                                        <p:cTn id="139" dur="1500" autoRev="1" fill="remove"/>
                                        <p:tgtEl>
                                          <p:spTgt spid="22"/>
                                        </p:tgtEl>
                                        <p:attrNameLst>
                                          <p:attrName>fill.type</p:attrName>
                                        </p:attrNameLst>
                                      </p:cBhvr>
                                      <p:to>
                                        <p:strVal val="solid"/>
                                      </p:to>
                                    </p:set>
                                    <p:set>
                                      <p:cBhvr>
                                        <p:cTn id="140" dur="1500" autoRev="1" fill="remove"/>
                                        <p:tgtEl>
                                          <p:spTgt spid="22"/>
                                        </p:tgtEl>
                                        <p:attrNameLst>
                                          <p:attrName>fill.on</p:attrName>
                                        </p:attrNameLst>
                                      </p:cBhvr>
                                      <p:to>
                                        <p:strVal val="true"/>
                                      </p:to>
                                    </p:set>
                                  </p:childTnLst>
                                </p:cTn>
                              </p:par>
                              <p:par>
                                <p:cTn id="141" presetID="27" presetClass="emph" presetSubtype="0" repeatCount="2000" fill="remove" grpId="0" nodeType="withEffect">
                                  <p:stCondLst>
                                    <p:cond delay="0"/>
                                  </p:stCondLst>
                                  <p:childTnLst>
                                    <p:animClr clrSpc="rgb" dir="cw">
                                      <p:cBhvr override="childStyle">
                                        <p:cTn id="142" dur="1500" autoRev="1" fill="remove"/>
                                        <p:tgtEl>
                                          <p:spTgt spid="23"/>
                                        </p:tgtEl>
                                        <p:attrNameLst>
                                          <p:attrName>style.color</p:attrName>
                                        </p:attrNameLst>
                                      </p:cBhvr>
                                      <p:to>
                                        <a:schemeClr val="bg1"/>
                                      </p:to>
                                    </p:animClr>
                                    <p:animClr clrSpc="rgb" dir="cw">
                                      <p:cBhvr>
                                        <p:cTn id="143" dur="1500" autoRev="1" fill="remove"/>
                                        <p:tgtEl>
                                          <p:spTgt spid="23"/>
                                        </p:tgtEl>
                                        <p:attrNameLst>
                                          <p:attrName>fillcolor</p:attrName>
                                        </p:attrNameLst>
                                      </p:cBhvr>
                                      <p:to>
                                        <a:schemeClr val="bg1"/>
                                      </p:to>
                                    </p:animClr>
                                    <p:set>
                                      <p:cBhvr>
                                        <p:cTn id="144" dur="1500" autoRev="1" fill="remove"/>
                                        <p:tgtEl>
                                          <p:spTgt spid="23"/>
                                        </p:tgtEl>
                                        <p:attrNameLst>
                                          <p:attrName>fill.type</p:attrName>
                                        </p:attrNameLst>
                                      </p:cBhvr>
                                      <p:to>
                                        <p:strVal val="solid"/>
                                      </p:to>
                                    </p:set>
                                    <p:set>
                                      <p:cBhvr>
                                        <p:cTn id="145" dur="1500" autoRev="1" fill="remove"/>
                                        <p:tgtEl>
                                          <p:spTgt spid="23"/>
                                        </p:tgtEl>
                                        <p:attrNameLst>
                                          <p:attrName>fill.on</p:attrName>
                                        </p:attrNameLst>
                                      </p:cBhvr>
                                      <p:to>
                                        <p:strVal val="true"/>
                                      </p:to>
                                    </p:set>
                                  </p:childTnLst>
                                </p:cTn>
                              </p:par>
                              <p:par>
                                <p:cTn id="146" presetID="27" presetClass="emph" presetSubtype="0" repeatCount="2000" fill="remove" grpId="0" nodeType="withEffect">
                                  <p:stCondLst>
                                    <p:cond delay="0"/>
                                  </p:stCondLst>
                                  <p:childTnLst>
                                    <p:animClr clrSpc="rgb" dir="cw">
                                      <p:cBhvr override="childStyle">
                                        <p:cTn id="147" dur="1500" autoRev="1" fill="remove"/>
                                        <p:tgtEl>
                                          <p:spTgt spid="25"/>
                                        </p:tgtEl>
                                        <p:attrNameLst>
                                          <p:attrName>style.color</p:attrName>
                                        </p:attrNameLst>
                                      </p:cBhvr>
                                      <p:to>
                                        <a:schemeClr val="bg1"/>
                                      </p:to>
                                    </p:animClr>
                                    <p:animClr clrSpc="rgb" dir="cw">
                                      <p:cBhvr>
                                        <p:cTn id="148" dur="1500" autoRev="1" fill="remove"/>
                                        <p:tgtEl>
                                          <p:spTgt spid="25"/>
                                        </p:tgtEl>
                                        <p:attrNameLst>
                                          <p:attrName>fillcolor</p:attrName>
                                        </p:attrNameLst>
                                      </p:cBhvr>
                                      <p:to>
                                        <a:schemeClr val="bg1"/>
                                      </p:to>
                                    </p:animClr>
                                    <p:set>
                                      <p:cBhvr>
                                        <p:cTn id="149" dur="1500" autoRev="1" fill="remove"/>
                                        <p:tgtEl>
                                          <p:spTgt spid="25"/>
                                        </p:tgtEl>
                                        <p:attrNameLst>
                                          <p:attrName>fill.type</p:attrName>
                                        </p:attrNameLst>
                                      </p:cBhvr>
                                      <p:to>
                                        <p:strVal val="solid"/>
                                      </p:to>
                                    </p:set>
                                    <p:set>
                                      <p:cBhvr>
                                        <p:cTn id="150" dur="1500" autoRev="1" fill="remove"/>
                                        <p:tgtEl>
                                          <p:spTgt spid="25"/>
                                        </p:tgtEl>
                                        <p:attrNameLst>
                                          <p:attrName>fill.on</p:attrName>
                                        </p:attrNameLst>
                                      </p:cBhvr>
                                      <p:to>
                                        <p:strVal val="true"/>
                                      </p:to>
                                    </p:set>
                                  </p:childTnLst>
                                </p:cTn>
                              </p:par>
                              <p:par>
                                <p:cTn id="151" presetID="27" presetClass="emph" presetSubtype="0" repeatCount="2000" fill="remove" grpId="0" nodeType="withEffect">
                                  <p:stCondLst>
                                    <p:cond delay="0"/>
                                  </p:stCondLst>
                                  <p:childTnLst>
                                    <p:animClr clrSpc="rgb" dir="cw">
                                      <p:cBhvr override="childStyle">
                                        <p:cTn id="152" dur="1500" autoRev="1" fill="remove"/>
                                        <p:tgtEl>
                                          <p:spTgt spid="49"/>
                                        </p:tgtEl>
                                        <p:attrNameLst>
                                          <p:attrName>style.color</p:attrName>
                                        </p:attrNameLst>
                                      </p:cBhvr>
                                      <p:to>
                                        <a:schemeClr val="bg1"/>
                                      </p:to>
                                    </p:animClr>
                                    <p:animClr clrSpc="rgb" dir="cw">
                                      <p:cBhvr>
                                        <p:cTn id="153" dur="1500" autoRev="1" fill="remove"/>
                                        <p:tgtEl>
                                          <p:spTgt spid="49"/>
                                        </p:tgtEl>
                                        <p:attrNameLst>
                                          <p:attrName>fillcolor</p:attrName>
                                        </p:attrNameLst>
                                      </p:cBhvr>
                                      <p:to>
                                        <a:schemeClr val="bg1"/>
                                      </p:to>
                                    </p:animClr>
                                    <p:set>
                                      <p:cBhvr>
                                        <p:cTn id="154" dur="1500" autoRev="1" fill="remove"/>
                                        <p:tgtEl>
                                          <p:spTgt spid="49"/>
                                        </p:tgtEl>
                                        <p:attrNameLst>
                                          <p:attrName>fill.type</p:attrName>
                                        </p:attrNameLst>
                                      </p:cBhvr>
                                      <p:to>
                                        <p:strVal val="solid"/>
                                      </p:to>
                                    </p:set>
                                    <p:set>
                                      <p:cBhvr>
                                        <p:cTn id="155" dur="1500" autoRev="1" fill="remove"/>
                                        <p:tgtEl>
                                          <p:spTgt spid="49"/>
                                        </p:tgtEl>
                                        <p:attrNameLst>
                                          <p:attrName>fill.on</p:attrName>
                                        </p:attrNameLst>
                                      </p:cBhvr>
                                      <p:to>
                                        <p:strVal val="true"/>
                                      </p:to>
                                    </p:set>
                                  </p:childTnLst>
                                </p:cTn>
                              </p:par>
                              <p:par>
                                <p:cTn id="156" presetID="27" presetClass="emph" presetSubtype="0" repeatCount="2000" fill="remove" grpId="0" nodeType="withEffect">
                                  <p:stCondLst>
                                    <p:cond delay="0"/>
                                  </p:stCondLst>
                                  <p:childTnLst>
                                    <p:animClr clrSpc="rgb" dir="cw">
                                      <p:cBhvr override="childStyle">
                                        <p:cTn id="157" dur="1500" autoRev="1" fill="remove"/>
                                        <p:tgtEl>
                                          <p:spTgt spid="50"/>
                                        </p:tgtEl>
                                        <p:attrNameLst>
                                          <p:attrName>style.color</p:attrName>
                                        </p:attrNameLst>
                                      </p:cBhvr>
                                      <p:to>
                                        <a:schemeClr val="bg1"/>
                                      </p:to>
                                    </p:animClr>
                                    <p:animClr clrSpc="rgb" dir="cw">
                                      <p:cBhvr>
                                        <p:cTn id="158" dur="1500" autoRev="1" fill="remove"/>
                                        <p:tgtEl>
                                          <p:spTgt spid="50"/>
                                        </p:tgtEl>
                                        <p:attrNameLst>
                                          <p:attrName>fillcolor</p:attrName>
                                        </p:attrNameLst>
                                      </p:cBhvr>
                                      <p:to>
                                        <a:schemeClr val="bg1"/>
                                      </p:to>
                                    </p:animClr>
                                    <p:set>
                                      <p:cBhvr>
                                        <p:cTn id="159" dur="1500" autoRev="1" fill="remove"/>
                                        <p:tgtEl>
                                          <p:spTgt spid="50"/>
                                        </p:tgtEl>
                                        <p:attrNameLst>
                                          <p:attrName>fill.type</p:attrName>
                                        </p:attrNameLst>
                                      </p:cBhvr>
                                      <p:to>
                                        <p:strVal val="solid"/>
                                      </p:to>
                                    </p:set>
                                    <p:set>
                                      <p:cBhvr>
                                        <p:cTn id="160" dur="1500" autoRev="1" fill="remove"/>
                                        <p:tgtEl>
                                          <p:spTgt spid="50"/>
                                        </p:tgtEl>
                                        <p:attrNameLst>
                                          <p:attrName>fill.on</p:attrName>
                                        </p:attrNameLst>
                                      </p:cBhvr>
                                      <p:to>
                                        <p:strVal val="true"/>
                                      </p:to>
                                    </p:set>
                                  </p:childTnLst>
                                </p:cTn>
                              </p:par>
                              <p:par>
                                <p:cTn id="161" presetID="27" presetClass="emph" presetSubtype="0" repeatCount="2000" fill="remove" grpId="0" nodeType="withEffect">
                                  <p:stCondLst>
                                    <p:cond delay="0"/>
                                  </p:stCondLst>
                                  <p:childTnLst>
                                    <p:animClr clrSpc="rgb" dir="cw">
                                      <p:cBhvr override="childStyle">
                                        <p:cTn id="162" dur="1500" autoRev="1" fill="remove"/>
                                        <p:tgtEl>
                                          <p:spTgt spid="51"/>
                                        </p:tgtEl>
                                        <p:attrNameLst>
                                          <p:attrName>style.color</p:attrName>
                                        </p:attrNameLst>
                                      </p:cBhvr>
                                      <p:to>
                                        <a:schemeClr val="bg1"/>
                                      </p:to>
                                    </p:animClr>
                                    <p:animClr clrSpc="rgb" dir="cw">
                                      <p:cBhvr>
                                        <p:cTn id="163" dur="1500" autoRev="1" fill="remove"/>
                                        <p:tgtEl>
                                          <p:spTgt spid="51"/>
                                        </p:tgtEl>
                                        <p:attrNameLst>
                                          <p:attrName>fillcolor</p:attrName>
                                        </p:attrNameLst>
                                      </p:cBhvr>
                                      <p:to>
                                        <a:schemeClr val="bg1"/>
                                      </p:to>
                                    </p:animClr>
                                    <p:set>
                                      <p:cBhvr>
                                        <p:cTn id="164" dur="1500" autoRev="1" fill="remove"/>
                                        <p:tgtEl>
                                          <p:spTgt spid="51"/>
                                        </p:tgtEl>
                                        <p:attrNameLst>
                                          <p:attrName>fill.type</p:attrName>
                                        </p:attrNameLst>
                                      </p:cBhvr>
                                      <p:to>
                                        <p:strVal val="solid"/>
                                      </p:to>
                                    </p:set>
                                    <p:set>
                                      <p:cBhvr>
                                        <p:cTn id="165" dur="1500" autoRev="1" fill="remove"/>
                                        <p:tgtEl>
                                          <p:spTgt spid="51"/>
                                        </p:tgtEl>
                                        <p:attrNameLst>
                                          <p:attrName>fill.on</p:attrName>
                                        </p:attrNameLst>
                                      </p:cBhvr>
                                      <p:to>
                                        <p:strVal val="true"/>
                                      </p:to>
                                    </p:set>
                                  </p:childTnLst>
                                </p:cTn>
                              </p:par>
                              <p:par>
                                <p:cTn id="166" presetID="27" presetClass="emph" presetSubtype="0" repeatCount="2000" fill="remove" grpId="0" nodeType="withEffect">
                                  <p:stCondLst>
                                    <p:cond delay="0"/>
                                  </p:stCondLst>
                                  <p:childTnLst>
                                    <p:animClr clrSpc="rgb" dir="cw">
                                      <p:cBhvr override="childStyle">
                                        <p:cTn id="167" dur="1500" autoRev="1" fill="remove"/>
                                        <p:tgtEl>
                                          <p:spTgt spid="52"/>
                                        </p:tgtEl>
                                        <p:attrNameLst>
                                          <p:attrName>style.color</p:attrName>
                                        </p:attrNameLst>
                                      </p:cBhvr>
                                      <p:to>
                                        <a:schemeClr val="bg1"/>
                                      </p:to>
                                    </p:animClr>
                                    <p:animClr clrSpc="rgb" dir="cw">
                                      <p:cBhvr>
                                        <p:cTn id="168" dur="1500" autoRev="1" fill="remove"/>
                                        <p:tgtEl>
                                          <p:spTgt spid="52"/>
                                        </p:tgtEl>
                                        <p:attrNameLst>
                                          <p:attrName>fillcolor</p:attrName>
                                        </p:attrNameLst>
                                      </p:cBhvr>
                                      <p:to>
                                        <a:schemeClr val="bg1"/>
                                      </p:to>
                                    </p:animClr>
                                    <p:set>
                                      <p:cBhvr>
                                        <p:cTn id="169" dur="1500" autoRev="1" fill="remove"/>
                                        <p:tgtEl>
                                          <p:spTgt spid="52"/>
                                        </p:tgtEl>
                                        <p:attrNameLst>
                                          <p:attrName>fill.type</p:attrName>
                                        </p:attrNameLst>
                                      </p:cBhvr>
                                      <p:to>
                                        <p:strVal val="solid"/>
                                      </p:to>
                                    </p:set>
                                    <p:set>
                                      <p:cBhvr>
                                        <p:cTn id="170" dur="1500" autoRev="1" fill="remove"/>
                                        <p:tgtEl>
                                          <p:spTgt spid="52"/>
                                        </p:tgtEl>
                                        <p:attrNameLst>
                                          <p:attrName>fill.on</p:attrName>
                                        </p:attrNameLst>
                                      </p:cBhvr>
                                      <p:to>
                                        <p:strVal val="true"/>
                                      </p:to>
                                    </p:set>
                                  </p:childTnLst>
                                </p:cTn>
                              </p:par>
                              <p:par>
                                <p:cTn id="171" presetID="27" presetClass="emph" presetSubtype="0" repeatCount="2000" fill="remove" grpId="0" nodeType="withEffect">
                                  <p:stCondLst>
                                    <p:cond delay="0"/>
                                  </p:stCondLst>
                                  <p:childTnLst>
                                    <p:animClr clrSpc="rgb" dir="cw">
                                      <p:cBhvr override="childStyle">
                                        <p:cTn id="172" dur="1500" autoRev="1" fill="remove"/>
                                        <p:tgtEl>
                                          <p:spTgt spid="55"/>
                                        </p:tgtEl>
                                        <p:attrNameLst>
                                          <p:attrName>style.color</p:attrName>
                                        </p:attrNameLst>
                                      </p:cBhvr>
                                      <p:to>
                                        <a:schemeClr val="bg1"/>
                                      </p:to>
                                    </p:animClr>
                                    <p:animClr clrSpc="rgb" dir="cw">
                                      <p:cBhvr>
                                        <p:cTn id="173" dur="1500" autoRev="1" fill="remove"/>
                                        <p:tgtEl>
                                          <p:spTgt spid="55"/>
                                        </p:tgtEl>
                                        <p:attrNameLst>
                                          <p:attrName>fillcolor</p:attrName>
                                        </p:attrNameLst>
                                      </p:cBhvr>
                                      <p:to>
                                        <a:schemeClr val="bg1"/>
                                      </p:to>
                                    </p:animClr>
                                    <p:set>
                                      <p:cBhvr>
                                        <p:cTn id="174" dur="1500" autoRev="1" fill="remove"/>
                                        <p:tgtEl>
                                          <p:spTgt spid="55"/>
                                        </p:tgtEl>
                                        <p:attrNameLst>
                                          <p:attrName>fill.type</p:attrName>
                                        </p:attrNameLst>
                                      </p:cBhvr>
                                      <p:to>
                                        <p:strVal val="solid"/>
                                      </p:to>
                                    </p:set>
                                    <p:set>
                                      <p:cBhvr>
                                        <p:cTn id="175" dur="1500" autoRev="1" fill="remove"/>
                                        <p:tgtEl>
                                          <p:spTgt spid="55"/>
                                        </p:tgtEl>
                                        <p:attrNameLst>
                                          <p:attrName>fill.on</p:attrName>
                                        </p:attrNameLst>
                                      </p:cBhvr>
                                      <p:to>
                                        <p:strVal val="true"/>
                                      </p:to>
                                    </p:set>
                                  </p:childTnLst>
                                </p:cTn>
                              </p:par>
                            </p:childTnLst>
                          </p:cTn>
                        </p:par>
                      </p:childTnLst>
                    </p:cTn>
                  </p:par>
                  <p:par>
                    <p:cTn id="176" fill="hold">
                      <p:stCondLst>
                        <p:cond delay="indefinite"/>
                      </p:stCondLst>
                      <p:childTnLst>
                        <p:par>
                          <p:cTn id="177" fill="hold">
                            <p:stCondLst>
                              <p:cond delay="0"/>
                            </p:stCondLst>
                            <p:childTnLst>
                              <p:par>
                                <p:cTn id="178" presetID="22" presetClass="entr" presetSubtype="4" fill="hold" grpId="0" nodeType="clickEffect">
                                  <p:stCondLst>
                                    <p:cond delay="0"/>
                                  </p:stCondLst>
                                  <p:childTnLst>
                                    <p:set>
                                      <p:cBhvr>
                                        <p:cTn id="179" dur="1" fill="hold">
                                          <p:stCondLst>
                                            <p:cond delay="0"/>
                                          </p:stCondLst>
                                        </p:cTn>
                                        <p:tgtEl>
                                          <p:spTgt spid="36879"/>
                                        </p:tgtEl>
                                        <p:attrNameLst>
                                          <p:attrName>style.visibility</p:attrName>
                                        </p:attrNameLst>
                                      </p:cBhvr>
                                      <p:to>
                                        <p:strVal val="visible"/>
                                      </p:to>
                                    </p:set>
                                    <p:animEffect transition="in" filter="wipe(down)">
                                      <p:cBhvr>
                                        <p:cTn id="180" dur="500"/>
                                        <p:tgtEl>
                                          <p:spTgt spid="36879"/>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43"/>
                                        </p:tgtEl>
                                        <p:attrNameLst>
                                          <p:attrName>style.visibility</p:attrName>
                                        </p:attrNameLst>
                                      </p:cBhvr>
                                      <p:to>
                                        <p:strVal val="visible"/>
                                      </p:to>
                                    </p:set>
                                    <p:animEffect transition="in" filter="fade">
                                      <p:cBhvr>
                                        <p:cTn id="185" dur="500"/>
                                        <p:tgtEl>
                                          <p:spTgt spid="43"/>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36878"/>
                                        </p:tgtEl>
                                        <p:attrNameLst>
                                          <p:attrName>style.visibility</p:attrName>
                                        </p:attrNameLst>
                                      </p:cBhvr>
                                      <p:to>
                                        <p:strVal val="visible"/>
                                      </p:to>
                                    </p:set>
                                    <p:animEffect transition="in" filter="fade">
                                      <p:cBhvr>
                                        <p:cTn id="188" dur="500"/>
                                        <p:tgtEl>
                                          <p:spTgt spid="36878"/>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53"/>
                                        </p:tgtEl>
                                        <p:attrNameLst>
                                          <p:attrName>style.visibility</p:attrName>
                                        </p:attrNameLst>
                                      </p:cBhvr>
                                      <p:to>
                                        <p:strVal val="visible"/>
                                      </p:to>
                                    </p:set>
                                    <p:animEffect transition="in" filter="fade">
                                      <p:cBhvr>
                                        <p:cTn id="191" dur="500"/>
                                        <p:tgtEl>
                                          <p:spTgt spid="53"/>
                                        </p:tgtEl>
                                      </p:cBhvr>
                                    </p:animEffect>
                                  </p:childTnLst>
                                </p:cTn>
                              </p:par>
                            </p:childTnLst>
                          </p:cTn>
                        </p:par>
                      </p:childTnLst>
                    </p:cTn>
                  </p:par>
                  <p:par>
                    <p:cTn id="192" fill="hold">
                      <p:stCondLst>
                        <p:cond delay="indefinite"/>
                      </p:stCondLst>
                      <p:childTnLst>
                        <p:par>
                          <p:cTn id="193" fill="hold">
                            <p:stCondLst>
                              <p:cond delay="0"/>
                            </p:stCondLst>
                            <p:childTnLst>
                              <p:par>
                                <p:cTn id="194" presetID="22" presetClass="entr" presetSubtype="4" fill="hold" grpId="0" nodeType="clickEffect">
                                  <p:stCondLst>
                                    <p:cond delay="0"/>
                                  </p:stCondLst>
                                  <p:childTnLst>
                                    <p:set>
                                      <p:cBhvr>
                                        <p:cTn id="195" dur="1" fill="hold">
                                          <p:stCondLst>
                                            <p:cond delay="0"/>
                                          </p:stCondLst>
                                        </p:cTn>
                                        <p:tgtEl>
                                          <p:spTgt spid="44"/>
                                        </p:tgtEl>
                                        <p:attrNameLst>
                                          <p:attrName>style.visibility</p:attrName>
                                        </p:attrNameLst>
                                      </p:cBhvr>
                                      <p:to>
                                        <p:strVal val="visible"/>
                                      </p:to>
                                    </p:set>
                                    <p:animEffect transition="in" filter="wipe(down)">
                                      <p:cBhvr>
                                        <p:cTn id="196" dur="500"/>
                                        <p:tgtEl>
                                          <p:spTgt spid="44"/>
                                        </p:tgtEl>
                                      </p:cBhvr>
                                    </p:animEffect>
                                  </p:childTnLst>
                                </p:cTn>
                              </p:par>
                            </p:childTnLst>
                          </p:cTn>
                        </p:par>
                        <p:par>
                          <p:cTn id="197" fill="hold">
                            <p:stCondLst>
                              <p:cond delay="500"/>
                            </p:stCondLst>
                            <p:childTnLst>
                              <p:par>
                                <p:cTn id="198" presetID="22" presetClass="entr" presetSubtype="2" fill="hold" grpId="0" nodeType="afterEffect">
                                  <p:stCondLst>
                                    <p:cond delay="0"/>
                                  </p:stCondLst>
                                  <p:childTnLst>
                                    <p:set>
                                      <p:cBhvr>
                                        <p:cTn id="199" dur="1" fill="hold">
                                          <p:stCondLst>
                                            <p:cond delay="0"/>
                                          </p:stCondLst>
                                        </p:cTn>
                                        <p:tgtEl>
                                          <p:spTgt spid="36880"/>
                                        </p:tgtEl>
                                        <p:attrNameLst>
                                          <p:attrName>style.visibility</p:attrName>
                                        </p:attrNameLst>
                                      </p:cBhvr>
                                      <p:to>
                                        <p:strVal val="visible"/>
                                      </p:to>
                                    </p:set>
                                    <p:animEffect transition="in" filter="wipe(right)">
                                      <p:cBhvr>
                                        <p:cTn id="200" dur="500"/>
                                        <p:tgtEl>
                                          <p:spTgt spid="36880"/>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36877"/>
                                        </p:tgtEl>
                                        <p:attrNameLst>
                                          <p:attrName>style.visibility</p:attrName>
                                        </p:attrNameLst>
                                      </p:cBhvr>
                                      <p:to>
                                        <p:strVal val="visible"/>
                                      </p:to>
                                    </p:set>
                                    <p:animEffect transition="in" filter="wipe(up)">
                                      <p:cBhvr>
                                        <p:cTn id="205" dur="500"/>
                                        <p:tgtEl>
                                          <p:spTgt spid="36877"/>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2" fill="hold" grpId="0" nodeType="clickEffect">
                                  <p:stCondLst>
                                    <p:cond delay="0"/>
                                  </p:stCondLst>
                                  <p:childTnLst>
                                    <p:set>
                                      <p:cBhvr>
                                        <p:cTn id="209" dur="1" fill="hold">
                                          <p:stCondLst>
                                            <p:cond delay="0"/>
                                          </p:stCondLst>
                                        </p:cTn>
                                        <p:tgtEl>
                                          <p:spTgt spid="47"/>
                                        </p:tgtEl>
                                        <p:attrNameLst>
                                          <p:attrName>style.visibility</p:attrName>
                                        </p:attrNameLst>
                                      </p:cBhvr>
                                      <p:to>
                                        <p:strVal val="visible"/>
                                      </p:to>
                                    </p:set>
                                    <p:animEffect transition="in" filter="wipe(right)">
                                      <p:cBhvr>
                                        <p:cTn id="210" dur="500"/>
                                        <p:tgtEl>
                                          <p:spTgt spid="47"/>
                                        </p:tgtEl>
                                      </p:cBhvr>
                                    </p:animEffect>
                                  </p:childTnLst>
                                </p:cTn>
                              </p:par>
                            </p:childTnLst>
                          </p:cTn>
                        </p:par>
                        <p:par>
                          <p:cTn id="211" fill="hold">
                            <p:stCondLst>
                              <p:cond delay="500"/>
                            </p:stCondLst>
                            <p:childTnLst>
                              <p:par>
                                <p:cTn id="212" presetID="22" presetClass="entr" presetSubtype="2" fill="hold" grpId="0" nodeType="afterEffect">
                                  <p:stCondLst>
                                    <p:cond delay="0"/>
                                  </p:stCondLst>
                                  <p:childTnLst>
                                    <p:set>
                                      <p:cBhvr>
                                        <p:cTn id="213" dur="1" fill="hold">
                                          <p:stCondLst>
                                            <p:cond delay="0"/>
                                          </p:stCondLst>
                                        </p:cTn>
                                        <p:tgtEl>
                                          <p:spTgt spid="42"/>
                                        </p:tgtEl>
                                        <p:attrNameLst>
                                          <p:attrName>style.visibility</p:attrName>
                                        </p:attrNameLst>
                                      </p:cBhvr>
                                      <p:to>
                                        <p:strVal val="visible"/>
                                      </p:to>
                                    </p:set>
                                    <p:animEffect transition="in" filter="wipe(right)">
                                      <p:cBhvr>
                                        <p:cTn id="214" dur="500"/>
                                        <p:tgtEl>
                                          <p:spTgt spid="42"/>
                                        </p:tgtEl>
                                      </p:cBhvr>
                                    </p:animEffect>
                                  </p:childTnLst>
                                </p:cTn>
                              </p:par>
                            </p:childTnLst>
                          </p:cTn>
                        </p:par>
                        <p:par>
                          <p:cTn id="215" fill="hold">
                            <p:stCondLst>
                              <p:cond delay="1000"/>
                            </p:stCondLst>
                            <p:childTnLst>
                              <p:par>
                                <p:cTn id="216" presetID="22" presetClass="entr" presetSubtype="2" fill="hold" grpId="0" nodeType="afterEffect">
                                  <p:stCondLst>
                                    <p:cond delay="0"/>
                                  </p:stCondLst>
                                  <p:childTnLst>
                                    <p:set>
                                      <p:cBhvr>
                                        <p:cTn id="217" dur="1" fill="hold">
                                          <p:stCondLst>
                                            <p:cond delay="0"/>
                                          </p:stCondLst>
                                        </p:cTn>
                                        <p:tgtEl>
                                          <p:spTgt spid="45"/>
                                        </p:tgtEl>
                                        <p:attrNameLst>
                                          <p:attrName>style.visibility</p:attrName>
                                        </p:attrNameLst>
                                      </p:cBhvr>
                                      <p:to>
                                        <p:strVal val="visible"/>
                                      </p:to>
                                    </p:set>
                                    <p:animEffect transition="in" filter="wipe(right)">
                                      <p:cBhvr>
                                        <p:cTn id="218" dur="500"/>
                                        <p:tgtEl>
                                          <p:spTgt spid="45"/>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2" fill="hold" grpId="0" nodeType="clickEffect">
                                  <p:stCondLst>
                                    <p:cond delay="0"/>
                                  </p:stCondLst>
                                  <p:childTnLst>
                                    <p:set>
                                      <p:cBhvr>
                                        <p:cTn id="222" dur="1" fill="hold">
                                          <p:stCondLst>
                                            <p:cond delay="0"/>
                                          </p:stCondLst>
                                        </p:cTn>
                                        <p:tgtEl>
                                          <p:spTgt spid="46"/>
                                        </p:tgtEl>
                                        <p:attrNameLst>
                                          <p:attrName>style.visibility</p:attrName>
                                        </p:attrNameLst>
                                      </p:cBhvr>
                                      <p:to>
                                        <p:strVal val="visible"/>
                                      </p:to>
                                    </p:set>
                                    <p:animEffect transition="in" filter="wipe(right)">
                                      <p:cBhvr>
                                        <p:cTn id="223" dur="500"/>
                                        <p:tgtEl>
                                          <p:spTgt spid="46"/>
                                        </p:tgtEl>
                                      </p:cBhvr>
                                    </p:animEffect>
                                  </p:childTnLst>
                                </p:cTn>
                              </p:par>
                            </p:childTnLst>
                          </p:cTn>
                        </p:par>
                        <p:par>
                          <p:cTn id="224" fill="hold">
                            <p:stCondLst>
                              <p:cond delay="500"/>
                            </p:stCondLst>
                            <p:childTnLst>
                              <p:par>
                                <p:cTn id="225" presetID="22" presetClass="entr" presetSubtype="4" fill="hold" grpId="0" nodeType="afterEffect">
                                  <p:stCondLst>
                                    <p:cond delay="0"/>
                                  </p:stCondLst>
                                  <p:childTnLst>
                                    <p:set>
                                      <p:cBhvr>
                                        <p:cTn id="226" dur="1" fill="hold">
                                          <p:stCondLst>
                                            <p:cond delay="0"/>
                                          </p:stCondLst>
                                        </p:cTn>
                                        <p:tgtEl>
                                          <p:spTgt spid="36875"/>
                                        </p:tgtEl>
                                        <p:attrNameLst>
                                          <p:attrName>style.visibility</p:attrName>
                                        </p:attrNameLst>
                                      </p:cBhvr>
                                      <p:to>
                                        <p:strVal val="visible"/>
                                      </p:to>
                                    </p:set>
                                    <p:animEffect transition="in" filter="wipe(down)">
                                      <p:cBhvr>
                                        <p:cTn id="227" dur="500"/>
                                        <p:tgtEl>
                                          <p:spTgt spid="36875"/>
                                        </p:tgtEl>
                                      </p:cBhvr>
                                    </p:animEffect>
                                  </p:childTnLst>
                                </p:cTn>
                              </p:par>
                            </p:childTnLst>
                          </p:cTn>
                        </p:par>
                      </p:childTnLst>
                    </p:cTn>
                  </p:par>
                  <p:par>
                    <p:cTn id="228" fill="hold">
                      <p:stCondLst>
                        <p:cond delay="indefinite"/>
                      </p:stCondLst>
                      <p:childTnLst>
                        <p:par>
                          <p:cTn id="229" fill="hold">
                            <p:stCondLst>
                              <p:cond delay="0"/>
                            </p:stCondLst>
                            <p:childTnLst>
                              <p:par>
                                <p:cTn id="230" presetID="22" presetClass="entr" presetSubtype="2" fill="hold" grpId="0" nodeType="click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right)">
                                      <p:cBhvr>
                                        <p:cTn id="232" dur="500"/>
                                        <p:tgtEl>
                                          <p:spTgt spid="48"/>
                                        </p:tgtEl>
                                      </p:cBhvr>
                                    </p:animEffect>
                                  </p:childTnLst>
                                </p:cTn>
                              </p:par>
                            </p:childTnLst>
                          </p:cTn>
                        </p:par>
                      </p:childTnLst>
                    </p:cTn>
                  </p:par>
                  <p:par>
                    <p:cTn id="233" fill="hold">
                      <p:stCondLst>
                        <p:cond delay="indefinite"/>
                      </p:stCondLst>
                      <p:childTnLst>
                        <p:par>
                          <p:cTn id="234" fill="hold">
                            <p:stCondLst>
                              <p:cond delay="0"/>
                            </p:stCondLst>
                            <p:childTnLst>
                              <p:par>
                                <p:cTn id="235" presetID="10" presetClass="entr" presetSubtype="0" fill="hold" grpId="0" nodeType="clickEffect">
                                  <p:stCondLst>
                                    <p:cond delay="0"/>
                                  </p:stCondLst>
                                  <p:childTnLst>
                                    <p:set>
                                      <p:cBhvr>
                                        <p:cTn id="236" dur="1" fill="hold">
                                          <p:stCondLst>
                                            <p:cond delay="0"/>
                                          </p:stCondLst>
                                        </p:cTn>
                                        <p:tgtEl>
                                          <p:spTgt spid="56"/>
                                        </p:tgtEl>
                                        <p:attrNameLst>
                                          <p:attrName>style.visibility</p:attrName>
                                        </p:attrNameLst>
                                      </p:cBhvr>
                                      <p:to>
                                        <p:strVal val="visible"/>
                                      </p:to>
                                    </p:set>
                                    <p:animEffect transition="in" filter="fade">
                                      <p:cBhvr>
                                        <p:cTn id="237" dur="500"/>
                                        <p:tgtEl>
                                          <p:spTgt spid="56"/>
                                        </p:tgtEl>
                                      </p:cBhvr>
                                    </p:animEffect>
                                  </p:childTnLst>
                                </p:cTn>
                              </p:par>
                              <p:par>
                                <p:cTn id="238" presetID="10" presetClass="entr" presetSubtype="0" fill="hold" grpId="0" nodeType="withEffect">
                                  <p:stCondLst>
                                    <p:cond delay="0"/>
                                  </p:stCondLst>
                                  <p:childTnLst>
                                    <p:set>
                                      <p:cBhvr>
                                        <p:cTn id="239" dur="1" fill="hold">
                                          <p:stCondLst>
                                            <p:cond delay="0"/>
                                          </p:stCondLst>
                                        </p:cTn>
                                        <p:tgtEl>
                                          <p:spTgt spid="3"/>
                                        </p:tgtEl>
                                        <p:attrNameLst>
                                          <p:attrName>style.visibility</p:attrName>
                                        </p:attrNameLst>
                                      </p:cBhvr>
                                      <p:to>
                                        <p:strVal val="visible"/>
                                      </p:to>
                                    </p:set>
                                    <p:animEffect transition="in" filter="fade">
                                      <p:cBhvr>
                                        <p:cTn id="2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bldLvl="0" animBg="1"/>
      <p:bldP spid="36869" grpId="1" bldLvl="0" animBg="1"/>
      <p:bldP spid="36870" grpId="0" bldLvl="0" animBg="1"/>
      <p:bldP spid="36870" grpId="1" bldLvl="0" animBg="1"/>
      <p:bldP spid="36871" grpId="0" bldLvl="0" animBg="1"/>
      <p:bldP spid="36871" grpId="1" bldLvl="0" animBg="1"/>
      <p:bldP spid="36872" grpId="0" bldLvl="0" animBg="1"/>
      <p:bldP spid="36872" grpId="1" bldLvl="0" animBg="1"/>
      <p:bldP spid="36873" grpId="0" bldLvl="0" animBg="1"/>
      <p:bldP spid="36873" grpId="1" bldLvl="0" animBg="1"/>
      <p:bldP spid="36874" grpId="0" bldLvl="0" animBg="1"/>
      <p:bldP spid="36874" grpId="1" bldLvl="0" animBg="1"/>
      <p:bldP spid="36875" grpId="0" bldLvl="0" animBg="1"/>
      <p:bldP spid="36877" grpId="0" bldLvl="0" animBg="1"/>
      <p:bldP spid="36878" grpId="0" bldLvl="0" animBg="1"/>
      <p:bldP spid="36879" grpId="0" bldLvl="0" animBg="1"/>
      <p:bldP spid="36880" grpId="0" bldLvl="0" animBg="1"/>
      <p:bldP spid="19" grpId="0" bldLvl="0" animBg="1"/>
      <p:bldP spid="19" grpId="1" bldLvl="0" animBg="1"/>
      <p:bldP spid="20" grpId="0" bldLvl="0" animBg="1"/>
      <p:bldP spid="20" grpId="1" bldLvl="0" animBg="1"/>
      <p:bldP spid="21" grpId="0" bldLvl="0" animBg="1"/>
      <p:bldP spid="21" grpId="1" bldLvl="0" animBg="1"/>
      <p:bldP spid="22" grpId="0" bldLvl="0" animBg="1"/>
      <p:bldP spid="22" grpId="1" bldLvl="0" animBg="1"/>
      <p:bldP spid="23" grpId="0" bldLvl="0" animBg="1"/>
      <p:bldP spid="23" grpId="1" bldLvl="0" animBg="1"/>
      <p:bldP spid="25" grpId="0" bldLvl="0" animBg="1"/>
      <p:bldP spid="25" grpId="1" bldLvl="0" animBg="1"/>
      <p:bldP spid="42" grpId="0" bldLvl="0" animBg="1"/>
      <p:bldP spid="43" grpId="0" bldLvl="0" animBg="1"/>
      <p:bldP spid="44" grpId="0" bldLvl="0" animBg="1"/>
      <p:bldP spid="45" grpId="0" bldLvl="0" animBg="1"/>
      <p:bldP spid="46" grpId="0" bldLvl="0" animBg="1"/>
      <p:bldP spid="47" grpId="0" bldLvl="0" animBg="1"/>
      <p:bldP spid="49" grpId="0" bldLvl="0" animBg="1"/>
      <p:bldP spid="49" grpId="1" bldLvl="0" animBg="1"/>
      <p:bldP spid="50" grpId="0" bldLvl="0" animBg="1"/>
      <p:bldP spid="50" grpId="1" bldLvl="0" animBg="1"/>
      <p:bldP spid="51" grpId="0" bldLvl="0" animBg="1"/>
      <p:bldP spid="51" grpId="1" bldLvl="0" animBg="1"/>
      <p:bldP spid="52" grpId="0" bldLvl="0" animBg="1"/>
      <p:bldP spid="52" grpId="1" bldLvl="0" animBg="1"/>
      <p:bldP spid="55" grpId="0" bldLvl="0" animBg="1"/>
      <p:bldP spid="55" grpId="1" bldLvl="0" animBg="1"/>
      <p:bldP spid="48" grpId="0" bldLvl="0" animBg="1"/>
      <p:bldP spid="56" grpId="0" bldLvl="0" animBg="1"/>
      <p:bldP spid="3" grpId="0" bldLvl="0" animBg="1"/>
      <p:bldP spid="53"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187960" y="622300"/>
          <a:ext cx="11520170" cy="5831840"/>
        </p:xfrm>
        <a:graphic>
          <a:graphicData uri="http://schemas.openxmlformats.org/drawingml/2006/table">
            <a:tbl>
              <a:tblPr/>
              <a:tblGrid>
                <a:gridCol w="1450975"/>
                <a:gridCol w="3121660"/>
                <a:gridCol w="3587750"/>
                <a:gridCol w="3359785"/>
              </a:tblGrid>
              <a:tr h="528320">
                <a:tc>
                  <a:txBody>
                    <a:bodyPr/>
                    <a:p>
                      <a:pPr marL="0" lvl="0" indent="0" algn="ctr" eaLnBrk="1" hangingPunct="1"/>
                      <a:r>
                        <a:rPr lang="zh-CN" altLang="en-US" sz="2400" b="0" dirty="0">
                          <a:solidFill>
                            <a:srgbClr val="C00000"/>
                          </a:solidFill>
                          <a:latin typeface="黑体" panose="02010609060101010101" charset="-122"/>
                          <a:ea typeface="黑体" panose="02010609060101010101" charset="-122"/>
                        </a:rPr>
                        <a:t>地区</a:t>
                      </a:r>
                      <a:endParaRPr lang="zh-CN" altLang="en-US" sz="2400" b="0" dirty="0">
                        <a:solidFill>
                          <a:srgbClr val="C00000"/>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buNone/>
                      </a:pPr>
                      <a:r>
                        <a:rPr lang="zh-CN" altLang="en-US" sz="2400" b="0">
                          <a:solidFill>
                            <a:srgbClr val="C00000"/>
                          </a:solidFill>
                          <a:latin typeface="黑体" panose="02010609060101010101" charset="-122"/>
                          <a:ea typeface="黑体" panose="02010609060101010101" charset="-122"/>
                          <a:sym typeface="+mn-ea"/>
                        </a:rPr>
                        <a:t>国家</a:t>
                      </a:r>
                      <a:endParaRPr lang="zh-CN" altLang="en-US" sz="2400" b="0">
                        <a:solidFill>
                          <a:srgbClr val="C00000"/>
                        </a:solidFill>
                        <a:latin typeface="黑体" panose="02010609060101010101" charset="-122"/>
                        <a:ea typeface="黑体" panose="02010609060101010101" charset="-122"/>
                        <a:sym typeface="+mn-ea"/>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rgbClr val="C00000"/>
                          </a:solidFill>
                          <a:latin typeface="黑体" panose="02010609060101010101" charset="-122"/>
                          <a:ea typeface="黑体" panose="02010609060101010101" charset="-122"/>
                        </a:rPr>
                        <a:t>民族民主运动</a:t>
                      </a:r>
                      <a:endParaRPr lang="zh-CN" altLang="en-US" sz="2400" b="0" dirty="0">
                        <a:solidFill>
                          <a:srgbClr val="C00000"/>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rgbClr val="C00000"/>
                          </a:solidFill>
                          <a:latin typeface="黑体" panose="02010609060101010101" charset="-122"/>
                          <a:ea typeface="黑体" panose="02010609060101010101" charset="-122"/>
                        </a:rPr>
                        <a:t>代表人物、领导力量</a:t>
                      </a:r>
                      <a:endParaRPr lang="zh-CN" altLang="en-US" sz="2400" b="0">
                        <a:solidFill>
                          <a:srgbClr val="C00000"/>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rowSpan="4">
                  <a:txBody>
                    <a:bodyPr/>
                    <a:p>
                      <a:pPr marL="0" lvl="0" indent="0" algn="ctr" eaLnBrk="1" hangingPunct="1"/>
                      <a:r>
                        <a:rPr lang="zh-CN" altLang="en-US" sz="2400" b="0" dirty="0">
                          <a:solidFill>
                            <a:srgbClr val="FF0000"/>
                          </a:solidFill>
                          <a:latin typeface="黑体" panose="02010609060101010101" charset="-122"/>
                          <a:ea typeface="黑体" panose="02010609060101010101" charset="-122"/>
                        </a:rPr>
                        <a:t>亚洲</a:t>
                      </a:r>
                      <a:endParaRPr lang="zh-CN" altLang="en-US" sz="2400" b="0" dirty="0">
                        <a:solidFill>
                          <a:srgbClr val="FF0000"/>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中国</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五四运动、国民革命</a:t>
                      </a:r>
                      <a:endParaRPr lang="zh-CN" altLang="en-US" sz="2400" b="0" dirty="0">
                        <a:solidFill>
                          <a:schemeClr val="tx1"/>
                        </a:solidFill>
                        <a:latin typeface="黑体" panose="02010609060101010101" charset="-122"/>
                        <a:ea typeface="黑体" panose="02010609060101010101" charset="-122"/>
                      </a:endParaRPr>
                    </a:p>
                    <a:p>
                      <a:pPr marL="0" lvl="0" indent="0" algn="ctr" eaLnBrk="1" hangingPunct="1"/>
                      <a:r>
                        <a:rPr lang="zh-CN" altLang="en-US" sz="2400" b="0" dirty="0">
                          <a:solidFill>
                            <a:schemeClr val="tx1"/>
                          </a:solidFill>
                          <a:latin typeface="黑体" panose="02010609060101010101" charset="-122"/>
                          <a:ea typeface="黑体" panose="02010609060101010101" charset="-122"/>
                        </a:rPr>
                        <a:t>（新民主主义革命）</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共产党</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印度支那（越南）</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民族解放斗争</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chemeClr val="tx1"/>
                          </a:solidFill>
                          <a:latin typeface="黑体" panose="02010609060101010101" charset="-122"/>
                          <a:ea typeface="黑体" panose="02010609060101010101" charset="-122"/>
                        </a:rPr>
                        <a:t>胡志明</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印度</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非暴力不合作运动</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chemeClr val="tx1"/>
                          </a:solidFill>
                          <a:latin typeface="黑体" panose="02010609060101010101" charset="-122"/>
                          <a:ea typeface="黑体" panose="02010609060101010101" charset="-122"/>
                        </a:rPr>
                        <a:t>甘地、尼赫鲁</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土耳其</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领导土耳其独立战争</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凯末尔</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rowSpan="2">
                  <a:txBody>
                    <a:bodyPr/>
                    <a:p>
                      <a:pPr marL="0" lvl="0" indent="0" algn="ctr" eaLnBrk="1" hangingPunct="1"/>
                      <a:r>
                        <a:rPr lang="zh-CN" altLang="en-US" sz="2400" b="0">
                          <a:solidFill>
                            <a:srgbClr val="FF0000"/>
                          </a:solidFill>
                          <a:latin typeface="黑体" panose="02010609060101010101" charset="-122"/>
                          <a:ea typeface="黑体" panose="02010609060101010101" charset="-122"/>
                        </a:rPr>
                        <a:t>非洲</a:t>
                      </a:r>
                      <a:endParaRPr lang="zh-CN" altLang="en-US" sz="2400" b="0">
                        <a:solidFill>
                          <a:srgbClr val="FF0000"/>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algn="ctr" eaLnBrk="1" fontAlgn="base" hangingPunct="1">
                        <a:buClrTx/>
                        <a:buSzTx/>
                        <a:buFontTx/>
                      </a:pPr>
                      <a:r>
                        <a:rPr lang="en-US" sz="2400" b="0">
                          <a:solidFill>
                            <a:srgbClr val="1D41D5"/>
                          </a:solidFill>
                          <a:latin typeface="黑体" panose="02010609060101010101" charset="-122"/>
                          <a:ea typeface="黑体" panose="02010609060101010101" charset="-122"/>
                          <a:cs typeface="黑体" panose="02010609060101010101" charset="-122"/>
                        </a:rPr>
                        <a:t>埃及</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algn="ctr" eaLnBrk="1" fontAlgn="base" hangingPunct="1">
                        <a:buClrTx/>
                        <a:buSzTx/>
                        <a:buFontTx/>
                        <a:buNone/>
                      </a:pPr>
                      <a:r>
                        <a:rPr lang="zh-CN" altLang="en-US" sz="2400" b="0" dirty="0">
                          <a:solidFill>
                            <a:schemeClr val="tx1"/>
                          </a:solidFill>
                          <a:latin typeface="黑体" panose="02010609060101010101" charset="-122"/>
                          <a:ea typeface="黑体" panose="02010609060101010101" charset="-122"/>
                        </a:rPr>
                        <a:t>华夫脱运动</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algn="ctr" eaLnBrk="1" fontAlgn="base" hangingPunct="1">
                        <a:buClrTx/>
                        <a:buSzTx/>
                        <a:buFontTx/>
                        <a:buNone/>
                      </a:pPr>
                      <a:r>
                        <a:rPr lang="zh-CN" altLang="en-US" sz="2400" b="0">
                          <a:solidFill>
                            <a:schemeClr val="tx1"/>
                          </a:solidFill>
                          <a:latin typeface="黑体" panose="02010609060101010101" charset="-122"/>
                          <a:ea typeface="黑体" panose="02010609060101010101" charset="-122"/>
                        </a:rPr>
                        <a:t>扎格鲁尔</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buNone/>
                      </a:pPr>
                      <a:r>
                        <a:rPr lang="en-US" sz="2400" b="0">
                          <a:solidFill>
                            <a:srgbClr val="1D41D5"/>
                          </a:solidFill>
                          <a:latin typeface="黑体" panose="02010609060101010101" charset="-122"/>
                          <a:ea typeface="黑体" panose="02010609060101010101" charset="-122"/>
                          <a:cs typeface="黑体" panose="02010609060101010101" charset="-122"/>
                        </a:rPr>
                        <a:t>摩洛哥</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buNone/>
                      </a:pPr>
                      <a:r>
                        <a:rPr lang="zh-CN" altLang="en-US" sz="2400" b="0" dirty="0">
                          <a:solidFill>
                            <a:schemeClr val="tx1"/>
                          </a:solidFill>
                          <a:latin typeface="黑体" panose="02010609060101010101" charset="-122"/>
                          <a:ea typeface="黑体" panose="02010609060101010101" charset="-122"/>
                        </a:rPr>
                        <a:t>多次打败西法侵略，</a:t>
                      </a:r>
                      <a:endParaRPr lang="zh-CN" altLang="en-US" sz="2400" b="0" dirty="0">
                        <a:solidFill>
                          <a:schemeClr val="tx1"/>
                        </a:solidFill>
                        <a:latin typeface="黑体" panose="02010609060101010101" charset="-122"/>
                        <a:ea typeface="黑体" panose="02010609060101010101" charset="-122"/>
                      </a:endParaRPr>
                    </a:p>
                    <a:p>
                      <a:pPr marL="0" lvl="0" indent="0" algn="ctr" eaLnBrk="1" hangingPunct="1">
                        <a:buNone/>
                      </a:pPr>
                      <a:r>
                        <a:rPr lang="zh-CN" altLang="en-US" sz="2400" b="0" dirty="0">
                          <a:solidFill>
                            <a:schemeClr val="tx1"/>
                          </a:solidFill>
                          <a:latin typeface="黑体" panose="02010609060101010101" charset="-122"/>
                          <a:ea typeface="黑体" panose="02010609060101010101" charset="-122"/>
                        </a:rPr>
                        <a:t>成立里夫共和国</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buNone/>
                      </a:pPr>
                      <a:r>
                        <a:rPr lang="zh-CN" altLang="en-US" sz="2400" b="0" dirty="0">
                          <a:solidFill>
                            <a:schemeClr val="tx1"/>
                          </a:solidFill>
                          <a:latin typeface="黑体" panose="02010609060101010101" charset="-122"/>
                          <a:ea typeface="黑体" panose="02010609060101010101" charset="-122"/>
                        </a:rPr>
                        <a:t>克里姆</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rowSpan="4">
                  <a:txBody>
                    <a:bodyPr/>
                    <a:p>
                      <a:pPr marL="0" lvl="0" indent="0" algn="ctr" eaLnBrk="1" hangingPunct="1">
                        <a:buNone/>
                      </a:pPr>
                      <a:r>
                        <a:rPr lang="zh-CN" altLang="en-US" sz="2400" b="0">
                          <a:solidFill>
                            <a:srgbClr val="FF0000"/>
                          </a:solidFill>
                          <a:latin typeface="黑体" panose="02010609060101010101" charset="-122"/>
                          <a:ea typeface="黑体" panose="02010609060101010101" charset="-122"/>
                        </a:rPr>
                        <a:t>拉美</a:t>
                      </a:r>
                      <a:endParaRPr lang="zh-CN" altLang="en-US" sz="2400" b="0">
                        <a:solidFill>
                          <a:srgbClr val="FF0000"/>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阿根廷</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chemeClr val="tx1"/>
                          </a:solidFill>
                          <a:latin typeface="黑体" panose="02010609060101010101" charset="-122"/>
                          <a:ea typeface="黑体" panose="02010609060101010101" charset="-122"/>
                        </a:rPr>
                        <a:t>罢工、暴力抗争</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共产党</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智利</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chemeClr val="tx1"/>
                          </a:solidFill>
                          <a:latin typeface="黑体" panose="02010609060101010101" charset="-122"/>
                          <a:ea typeface="黑体" panose="02010609060101010101" charset="-122"/>
                        </a:rPr>
                        <a:t>成立民族阵线联合政府</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智利左派</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尼加拉瓜</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chemeClr val="tx1"/>
                          </a:solidFill>
                          <a:latin typeface="黑体" panose="02010609060101010101" charset="-122"/>
                          <a:ea typeface="黑体" panose="02010609060101010101" charset="-122"/>
                        </a:rPr>
                        <a:t>抗美斗争</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桑地诺</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5295">
                <a:tc vMerge="1">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en-US" sz="2400" b="0">
                          <a:solidFill>
                            <a:srgbClr val="1D41D5"/>
                          </a:solidFill>
                          <a:latin typeface="黑体" panose="02010609060101010101" charset="-122"/>
                          <a:ea typeface="黑体" panose="02010609060101010101" charset="-122"/>
                          <a:cs typeface="黑体" panose="02010609060101010101" charset="-122"/>
                        </a:rPr>
                        <a:t>墨西哥</a:t>
                      </a:r>
                      <a:endParaRPr lang="en-US" sz="2400" b="0">
                        <a:solidFill>
                          <a:srgbClr val="1D41D5"/>
                        </a:solidFill>
                        <a:latin typeface="黑体" panose="02010609060101010101" charset="-122"/>
                        <a:ea typeface="黑体" panose="02010609060101010101" charset="-122"/>
                        <a:cs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a:solidFill>
                            <a:schemeClr val="tx1"/>
                          </a:solidFill>
                          <a:latin typeface="黑体" panose="02010609060101010101" charset="-122"/>
                          <a:ea typeface="黑体" panose="02010609060101010101" charset="-122"/>
                        </a:rPr>
                        <a:t>民主改革</a:t>
                      </a:r>
                      <a:endParaRPr lang="zh-CN" altLang="en-US" sz="2400" b="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marL="0" lvl="0" indent="0" algn="ctr" eaLnBrk="1" hangingPunct="1"/>
                      <a:r>
                        <a:rPr lang="zh-CN" altLang="en-US" sz="2400" b="0" dirty="0">
                          <a:solidFill>
                            <a:schemeClr val="tx1"/>
                          </a:solidFill>
                          <a:latin typeface="黑体" panose="02010609060101010101" charset="-122"/>
                          <a:ea typeface="黑体" panose="02010609060101010101" charset="-122"/>
                        </a:rPr>
                        <a:t>卡德纳斯</a:t>
                      </a:r>
                      <a:endParaRPr lang="zh-CN" altLang="en-US" sz="2400" b="0" dirty="0">
                        <a:solidFill>
                          <a:schemeClr val="tx1"/>
                        </a:solidFill>
                        <a:latin typeface="黑体" panose="02010609060101010101" charset="-122"/>
                        <a:ea typeface="黑体" panose="02010609060101010101" charset="-122"/>
                      </a:endParaRPr>
                    </a:p>
                  </a:txBody>
                  <a:tcPr marL="90194" marR="90194" marT="45718" marB="45718"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下箭头 20"/>
          <p:cNvSpPr/>
          <p:nvPr>
            <p:custDataLst>
              <p:tags r:id="rId1"/>
            </p:custDataLst>
          </p:nvPr>
        </p:nvSpPr>
        <p:spPr>
          <a:xfrm flipV="1">
            <a:off x="2084705" y="3168015"/>
            <a:ext cx="487680" cy="794385"/>
          </a:xfrm>
          <a:prstGeom prst="down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lt1"/>
              </a:solidFill>
              <a:latin typeface="黑体" panose="02010609060101010101" charset="-122"/>
              <a:ea typeface="黑体" panose="02010609060101010101" charset="-122"/>
            </a:endParaRPr>
          </a:p>
        </p:txBody>
      </p:sp>
      <p:sp>
        <p:nvSpPr>
          <p:cNvPr id="39" name="下箭头 38"/>
          <p:cNvSpPr/>
          <p:nvPr>
            <p:custDataLst>
              <p:tags r:id="rId2"/>
            </p:custDataLst>
          </p:nvPr>
        </p:nvSpPr>
        <p:spPr>
          <a:xfrm>
            <a:off x="2084705" y="4871085"/>
            <a:ext cx="548005" cy="866775"/>
          </a:xfrm>
          <a:prstGeom prst="down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35" name="右箭头 34"/>
          <p:cNvSpPr/>
          <p:nvPr>
            <p:custDataLst>
              <p:tags r:id="rId3"/>
            </p:custDataLst>
          </p:nvPr>
        </p:nvSpPr>
        <p:spPr>
          <a:xfrm>
            <a:off x="3979545" y="4184650"/>
            <a:ext cx="1440815" cy="497840"/>
          </a:xfrm>
          <a:prstGeom prst="right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7" name="文本框 6"/>
          <p:cNvSpPr txBox="1"/>
          <p:nvPr>
            <p:custDataLst>
              <p:tags r:id="rId4"/>
            </p:custDataLst>
          </p:nvPr>
        </p:nvSpPr>
        <p:spPr>
          <a:xfrm>
            <a:off x="1028700" y="5953125"/>
            <a:ext cx="2465705" cy="460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四大帝国瓦解</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8" name="文本框 7"/>
          <p:cNvSpPr txBox="1"/>
          <p:nvPr>
            <p:custDataLst>
              <p:tags r:id="rId5"/>
            </p:custDataLst>
          </p:nvPr>
        </p:nvSpPr>
        <p:spPr>
          <a:xfrm>
            <a:off x="711200" y="4086860"/>
            <a:ext cx="3194050" cy="659765"/>
          </a:xfrm>
          <a:prstGeom prst="rect">
            <a:avLst/>
          </a:prstGeom>
          <a:solidFill>
            <a:schemeClr val="dk1"/>
          </a:solidFill>
          <a:ln>
            <a:solidFill>
              <a:schemeClr val="dk1">
                <a:shade val="50000"/>
              </a:schemeClr>
            </a:solidFill>
          </a:ln>
        </p:spPr>
        <p:style>
          <a:lnRef idx="2">
            <a:schemeClr val="dk1">
              <a:shade val="50000"/>
            </a:schemeClr>
          </a:lnRef>
          <a:fillRef idx="1">
            <a:schemeClr val="dk1"/>
          </a:fillRef>
          <a:effectRef idx="0">
            <a:schemeClr val="dk1"/>
          </a:effectRef>
          <a:fontRef idx="minor">
            <a:schemeClr val="lt1"/>
          </a:fontRef>
        </p:style>
        <p:txBody>
          <a:bodyPr wrap="square" rtlCol="0">
            <a:noAutofit/>
          </a:bodyPr>
          <a:lstStyle/>
          <a:p>
            <a:pPr algn="ctr" fontAlgn="auto">
              <a:lnSpc>
                <a:spcPct val="110000"/>
              </a:lnSpc>
            </a:pPr>
            <a:r>
              <a:rPr lang="zh-CN" altLang="en-US" sz="3200" dirty="0">
                <a:solidFill>
                  <a:srgbClr val="FFFFFF"/>
                </a:solidFill>
                <a:effectLst/>
                <a:latin typeface="黑体" panose="02010609060101010101" charset="-122"/>
                <a:ea typeface="黑体" panose="02010609060101010101" charset="-122"/>
                <a:cs typeface="华文楷体" panose="02010600040101010101" charset="-122"/>
                <a:sym typeface="+mn-ea"/>
              </a:rPr>
              <a:t>第一次世界大战</a:t>
            </a:r>
            <a:endParaRPr lang="zh-CN" altLang="en-US" sz="3200" dirty="0">
              <a:solidFill>
                <a:srgbClr val="FFFFFF"/>
              </a:solidFill>
              <a:effectLst/>
              <a:latin typeface="黑体" panose="02010609060101010101" charset="-122"/>
              <a:ea typeface="黑体" panose="02010609060101010101" charset="-122"/>
              <a:cs typeface="华文楷体" panose="02010600040101010101" charset="-122"/>
              <a:sym typeface="+mn-ea"/>
            </a:endParaRPr>
          </a:p>
        </p:txBody>
      </p:sp>
      <p:sp>
        <p:nvSpPr>
          <p:cNvPr id="9" name="文本框 8"/>
          <p:cNvSpPr txBox="1"/>
          <p:nvPr>
            <p:custDataLst>
              <p:tags r:id="rId6"/>
            </p:custDataLst>
          </p:nvPr>
        </p:nvSpPr>
        <p:spPr>
          <a:xfrm>
            <a:off x="5502275" y="5953125"/>
            <a:ext cx="3373755" cy="460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a:t>
            </a:r>
            <a:r>
              <a:rPr lang="en-US" sz="2400">
                <a:solidFill>
                  <a:srgbClr val="1D41D5"/>
                </a:solidFill>
                <a:latin typeface="黑体" panose="02010609060101010101" charset="-122"/>
                <a:ea typeface="黑体" panose="02010609060101010101" charset="-122"/>
                <a:cs typeface="黑体" panose="02010609060101010101" charset="-122"/>
                <a:sym typeface="+mn-ea"/>
              </a:rPr>
              <a:t>民族自决</a:t>
            </a:r>
            <a:r>
              <a:rPr lang="en-US" sz="2400">
                <a:solidFill>
                  <a:srgbClr val="1D41D5"/>
                </a:solidFill>
                <a:latin typeface="黑体" panose="02010609060101010101" charset="-122"/>
                <a:ea typeface="黑体" panose="02010609060101010101" charset="-122"/>
                <a:cs typeface="黑体" panose="02010609060101010101" charset="-122"/>
                <a:sym typeface="+mn-ea"/>
              </a:rPr>
              <a:t>”</a:t>
            </a:r>
            <a:r>
              <a:rPr lang="en-US" sz="2400">
                <a:solidFill>
                  <a:srgbClr val="1D41D5"/>
                </a:solidFill>
                <a:latin typeface="黑体" panose="02010609060101010101" charset="-122"/>
                <a:ea typeface="黑体" panose="02010609060101010101" charset="-122"/>
                <a:cs typeface="黑体" panose="02010609060101010101" charset="-122"/>
                <a:sym typeface="+mn-ea"/>
              </a:rPr>
              <a:t>原则传播</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14" name="左大括号 13"/>
          <p:cNvSpPr/>
          <p:nvPr>
            <p:custDataLst>
              <p:tags r:id="rId7"/>
            </p:custDataLst>
          </p:nvPr>
        </p:nvSpPr>
        <p:spPr>
          <a:xfrm rot="10800000">
            <a:off x="11075035" y="2649220"/>
            <a:ext cx="288290" cy="4104005"/>
          </a:xfrm>
          <a:prstGeom prst="leftBrace">
            <a:avLst/>
          </a:prstGeom>
          <a:ln w="38100">
            <a:solidFill>
              <a:srgbClr val="00206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sz="1200">
              <a:solidFill>
                <a:schemeClr val="dk1"/>
              </a:solidFill>
              <a:latin typeface="黑体" panose="02010609060101010101" charset="-122"/>
              <a:ea typeface="黑体" panose="02010609060101010101" charset="-122"/>
            </a:endParaRPr>
          </a:p>
        </p:txBody>
      </p:sp>
      <p:sp>
        <p:nvSpPr>
          <p:cNvPr id="15" name="文本框 14"/>
          <p:cNvSpPr txBox="1"/>
          <p:nvPr>
            <p:custDataLst>
              <p:tags r:id="rId8"/>
            </p:custDataLst>
          </p:nvPr>
        </p:nvSpPr>
        <p:spPr>
          <a:xfrm>
            <a:off x="11512550" y="2720975"/>
            <a:ext cx="613410" cy="39985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eaVert" wrap="square" rtlCol="0">
            <a:spAutoFit/>
          </a:bodyPr>
          <a:lstStyle/>
          <a:p>
            <a:pPr algn="ctr" fontAlgn="auto"/>
            <a:r>
              <a:rPr lang="zh-CN" altLang="en-US" sz="2800" dirty="0">
                <a:solidFill>
                  <a:srgbClr val="C00000"/>
                </a:solidFill>
                <a:effectLst/>
                <a:latin typeface="方正粗黑宋简体" panose="02000000000000000000" charset="-122"/>
                <a:ea typeface="方正粗黑宋简体" panose="02000000000000000000" charset="-122"/>
                <a:cs typeface="华文楷体" panose="02010600040101010101" charset="-122"/>
                <a:sym typeface="+mn-ea"/>
              </a:rPr>
              <a:t>世界殖民体系开始解体</a:t>
            </a:r>
            <a:endParaRPr lang="zh-CN" altLang="en-US" sz="2800" dirty="0">
              <a:solidFill>
                <a:srgbClr val="C00000"/>
              </a:solidFill>
              <a:effectLst/>
              <a:latin typeface="方正粗黑宋简体" panose="02000000000000000000" charset="-122"/>
              <a:ea typeface="方正粗黑宋简体" panose="02000000000000000000" charset="-122"/>
              <a:cs typeface="华文楷体" panose="02010600040101010101" charset="-122"/>
              <a:sym typeface="+mn-ea"/>
            </a:endParaRPr>
          </a:p>
        </p:txBody>
      </p:sp>
      <p:sp>
        <p:nvSpPr>
          <p:cNvPr id="17" name="下箭头 16"/>
          <p:cNvSpPr/>
          <p:nvPr>
            <p:custDataLst>
              <p:tags r:id="rId9"/>
            </p:custDataLst>
          </p:nvPr>
        </p:nvSpPr>
        <p:spPr>
          <a:xfrm>
            <a:off x="6482715" y="3413760"/>
            <a:ext cx="518795" cy="494665"/>
          </a:xfrm>
          <a:prstGeom prst="down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20" name="文本框 19"/>
          <p:cNvSpPr txBox="1"/>
          <p:nvPr>
            <p:custDataLst>
              <p:tags r:id="rId10"/>
            </p:custDataLst>
          </p:nvPr>
        </p:nvSpPr>
        <p:spPr>
          <a:xfrm>
            <a:off x="5219431" y="2564023"/>
            <a:ext cx="2832641" cy="82994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激化宗主国与</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殖民地间的矛盾</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4" name="下箭头 23"/>
          <p:cNvSpPr/>
          <p:nvPr>
            <p:custDataLst>
              <p:tags r:id="rId11"/>
            </p:custDataLst>
          </p:nvPr>
        </p:nvSpPr>
        <p:spPr>
          <a:xfrm rot="16200000">
            <a:off x="4243705" y="5271135"/>
            <a:ext cx="508635" cy="1907540"/>
          </a:xfrm>
          <a:prstGeom prst="down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32" name="文本框 31"/>
          <p:cNvSpPr txBox="1"/>
          <p:nvPr>
            <p:custDataLst>
              <p:tags r:id="rId12"/>
            </p:custDataLst>
          </p:nvPr>
        </p:nvSpPr>
        <p:spPr>
          <a:xfrm>
            <a:off x="8872855" y="3761740"/>
            <a:ext cx="2143125" cy="1414780"/>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altLang="en-US" sz="3200" dirty="0">
                <a:solidFill>
                  <a:srgbClr val="FFFFFF"/>
                </a:solidFill>
                <a:effectLst/>
                <a:latin typeface="黑体" panose="02010609060101010101" charset="-122"/>
                <a:ea typeface="黑体" panose="02010609060101010101" charset="-122"/>
                <a:cs typeface="华文楷体" panose="02010600040101010101" charset="-122"/>
                <a:sym typeface="+mn-ea"/>
              </a:rPr>
              <a:t>民族民主意识觉醒</a:t>
            </a:r>
            <a:endParaRPr lang="zh-CN" altLang="en-US" sz="3200" dirty="0">
              <a:solidFill>
                <a:srgbClr val="FFFFFF"/>
              </a:solidFill>
              <a:effectLst/>
              <a:latin typeface="黑体" panose="02010609060101010101" charset="-122"/>
              <a:ea typeface="黑体" panose="02010609060101010101" charset="-122"/>
              <a:cs typeface="华文楷体" panose="02010600040101010101" charset="-122"/>
              <a:sym typeface="+mn-ea"/>
            </a:endParaRPr>
          </a:p>
        </p:txBody>
      </p:sp>
      <p:sp>
        <p:nvSpPr>
          <p:cNvPr id="34" name="下箭头 33"/>
          <p:cNvSpPr/>
          <p:nvPr>
            <p:custDataLst>
              <p:tags r:id="rId13"/>
            </p:custDataLst>
          </p:nvPr>
        </p:nvSpPr>
        <p:spPr>
          <a:xfrm rot="10800000">
            <a:off x="6367145" y="5114290"/>
            <a:ext cx="554355" cy="805180"/>
          </a:xfrm>
          <a:prstGeom prst="down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37" name="文本框 36"/>
          <p:cNvSpPr txBox="1"/>
          <p:nvPr>
            <p:custDataLst>
              <p:tags r:id="rId14"/>
            </p:custDataLst>
          </p:nvPr>
        </p:nvSpPr>
        <p:spPr>
          <a:xfrm>
            <a:off x="886460" y="2697903"/>
            <a:ext cx="2791460" cy="460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a:solidFill>
                  <a:srgbClr val="1D41D5"/>
                </a:solidFill>
                <a:latin typeface="黑体" panose="02010609060101010101" charset="-122"/>
                <a:ea typeface="黑体" panose="02010609060101010101" charset="-122"/>
                <a:cs typeface="黑体" panose="02010609060101010101" charset="-122"/>
                <a:sym typeface="+mn-ea"/>
              </a:rPr>
              <a:t>殖民地参加一战</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2" name="文本框 21"/>
          <p:cNvSpPr txBox="1"/>
          <p:nvPr>
            <p:custDataLst>
              <p:tags r:id="rId15"/>
            </p:custDataLst>
          </p:nvPr>
        </p:nvSpPr>
        <p:spPr>
          <a:xfrm>
            <a:off x="5457190" y="3970020"/>
            <a:ext cx="2494280" cy="1109345"/>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vertOverflow="overflow" horzOverflow="overflow" vert="horz" wrap="square" numCol="1" spcCol="0" rtlCol="0" fromWordArt="0" anchor="ctr" anchorCtr="0" forceAA="0" compatLnSpc="1">
            <a:noAutofit/>
          </a:bodyPr>
          <a:lstStyle/>
          <a:p>
            <a:pPr lvl="0" algn="ctr">
              <a:lnSpc>
                <a:spcPct val="110000"/>
              </a:lnSpc>
              <a:buClrTx/>
              <a:buSzTx/>
              <a:buFontTx/>
            </a:pPr>
            <a:r>
              <a:rPr lang="zh-CN" altLang="en-US" sz="3200" dirty="0">
                <a:solidFill>
                  <a:srgbClr val="FFFFFF"/>
                </a:solidFill>
                <a:effectLst/>
                <a:latin typeface="黑体" panose="02010609060101010101" charset="-122"/>
                <a:ea typeface="黑体" panose="02010609060101010101" charset="-122"/>
                <a:cs typeface="华文楷体" panose="02010600040101010101" charset="-122"/>
                <a:sym typeface="+mn-ea"/>
              </a:rPr>
              <a:t>民族民主运动高潮</a:t>
            </a:r>
            <a:endParaRPr lang="zh-CN" altLang="en-US" sz="3200" dirty="0">
              <a:solidFill>
                <a:srgbClr val="FFFFFF"/>
              </a:solidFill>
              <a:effectLst/>
              <a:latin typeface="黑体" panose="02010609060101010101" charset="-122"/>
              <a:ea typeface="黑体" panose="02010609060101010101" charset="-122"/>
              <a:cs typeface="华文楷体" panose="02010600040101010101" charset="-122"/>
              <a:sym typeface="+mn-ea"/>
            </a:endParaRPr>
          </a:p>
        </p:txBody>
      </p:sp>
      <p:sp>
        <p:nvSpPr>
          <p:cNvPr id="2" name="下箭头 1"/>
          <p:cNvSpPr/>
          <p:nvPr>
            <p:custDataLst>
              <p:tags r:id="rId16"/>
            </p:custDataLst>
          </p:nvPr>
        </p:nvSpPr>
        <p:spPr>
          <a:xfrm rot="16200000">
            <a:off x="4011295" y="2387812"/>
            <a:ext cx="508847" cy="1175173"/>
          </a:xfrm>
          <a:prstGeom prst="down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3" name="右箭头 2"/>
          <p:cNvSpPr/>
          <p:nvPr>
            <p:custDataLst>
              <p:tags r:id="rId17"/>
            </p:custDataLst>
          </p:nvPr>
        </p:nvSpPr>
        <p:spPr>
          <a:xfrm>
            <a:off x="8109585" y="4184650"/>
            <a:ext cx="713740" cy="497840"/>
          </a:xfrm>
          <a:prstGeom prst="rightArrow">
            <a:avLst/>
          </a:prstGeom>
          <a:no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200">
              <a:latin typeface="黑体" panose="02010609060101010101" charset="-122"/>
              <a:ea typeface="黑体" panose="02010609060101010101" charset="-122"/>
              <a:sym typeface="+mn-ea"/>
            </a:endParaRPr>
          </a:p>
        </p:txBody>
      </p:sp>
      <p:sp>
        <p:nvSpPr>
          <p:cNvPr id="5" name="文本框 4"/>
          <p:cNvSpPr txBox="1"/>
          <p:nvPr/>
        </p:nvSpPr>
        <p:spPr>
          <a:xfrm>
            <a:off x="0" y="866775"/>
            <a:ext cx="4064000" cy="460375"/>
          </a:xfrm>
          <a:prstGeom prst="rect">
            <a:avLst/>
          </a:prstGeom>
          <a:noFill/>
        </p:spPr>
        <p:txBody>
          <a:bodyPr wrap="square" rtlCol="0">
            <a:spAutoFit/>
          </a:bodyPr>
          <a:p>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.民族民主意识觉醒的影响：</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11" name="文本框 10"/>
          <p:cNvSpPr txBox="1"/>
          <p:nvPr/>
        </p:nvSpPr>
        <p:spPr>
          <a:xfrm>
            <a:off x="408940" y="1327150"/>
            <a:ext cx="11549380" cy="1361440"/>
          </a:xfrm>
          <a:prstGeom prst="rect">
            <a:avLst/>
          </a:prstGeom>
          <a:noFill/>
          <a:ln w="9525">
            <a:noFill/>
          </a:ln>
        </p:spPr>
        <p:txBody>
          <a:bodyPr wrap="square" rtlCol="0">
            <a:noAutofit/>
          </a:bodyPr>
          <a:p>
            <a:pPr lvl="0" algn="l">
              <a:lnSpc>
                <a:spcPct val="110000"/>
              </a:lnSpc>
              <a:buClrTx/>
              <a:buSzTx/>
              <a:buFontTx/>
            </a:pPr>
            <a:r>
              <a:rPr sz="2400">
                <a:latin typeface="黑体" panose="02010609060101010101" charset="-122"/>
                <a:ea typeface="黑体" panose="02010609060101010101" charset="-122"/>
                <a:cs typeface="黑体" panose="02010609060101010101" charset="-122"/>
                <a:sym typeface="+mn-ea"/>
              </a:rPr>
              <a:t>（1）形成20世纪第一次民族民主运动的高潮；</a:t>
            </a:r>
            <a:endParaRPr sz="2400">
              <a:latin typeface="黑体" panose="02010609060101010101" charset="-122"/>
              <a:ea typeface="黑体" panose="02010609060101010101" charset="-122"/>
              <a:cs typeface="黑体" panose="02010609060101010101" charset="-122"/>
              <a:sym typeface="+mn-ea"/>
            </a:endParaRPr>
          </a:p>
          <a:p>
            <a:pPr lvl="0" algn="l">
              <a:lnSpc>
                <a:spcPct val="110000"/>
              </a:lnSpc>
              <a:buClrTx/>
              <a:buSzTx/>
              <a:buFontTx/>
            </a:pPr>
            <a:r>
              <a:rPr sz="2400">
                <a:latin typeface="黑体" panose="02010609060101010101" charset="-122"/>
                <a:ea typeface="黑体" panose="02010609060101010101" charset="-122"/>
                <a:cs typeface="黑体" panose="02010609060101010101" charset="-122"/>
                <a:sym typeface="+mn-ea"/>
              </a:rPr>
              <a:t>（2）经过第一次世界大战，欧洲所代表的殖民主义势力不断遭到冲击，世界殖民体系开始解体。</a:t>
            </a:r>
            <a:endParaRPr sz="2400">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custDataLst>
              <p:tags r:id="rId18"/>
            </p:custDataLst>
          </p:nvPr>
        </p:nvSpPr>
        <p:spPr>
          <a:xfrm>
            <a:off x="-317" y="525145"/>
            <a:ext cx="5974080" cy="460375"/>
          </a:xfrm>
          <a:prstGeom prst="rect">
            <a:avLst/>
          </a:prstGeom>
          <a:noFill/>
        </p:spPr>
        <p:txBody>
          <a:bodyPr vert="horz" wrap="none" lIns="91440" tIns="45720" rIns="91440" bIns="45720" numCol="1" spcCol="0" rtlCol="0" fromWordArt="0" anchor="t" anchorCtr="0" forceAA="0" compatLnSpc="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l">
              <a:lnSpc>
                <a:spcPct val="100000"/>
              </a:lnSpc>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一、</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第一次世界大战与民族民主意识的觉醒</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p14:dur="150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4175" y="694055"/>
            <a:ext cx="5182870" cy="460375"/>
          </a:xfrm>
          <a:prstGeom prst="rect">
            <a:avLst/>
          </a:prstGeom>
          <a:noFill/>
        </p:spPr>
        <p:txBody>
          <a:bodyPr wrap="square" rtlCol="0" anchor="t">
            <a:spAutoFit/>
          </a:bodyPr>
          <a:p>
            <a:pPr lvl="0" algn="l">
              <a:buClrTx/>
              <a:buSzTx/>
              <a:buFontTx/>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【深化拓展】一战与文化观念的转变</a:t>
            </a:r>
            <a:endParaRPr lang="en-US" altLang="zh-CN"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307340" y="1315085"/>
            <a:ext cx="4064000" cy="36830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1.从全盘西化转向东西调和</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287655" y="1868488"/>
            <a:ext cx="4945380" cy="460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FF0000"/>
                </a:solidFill>
                <a:latin typeface="黑体" panose="02010609060101010101" charset="-122"/>
                <a:ea typeface="黑体" panose="02010609060101010101" charset="-122"/>
                <a:cs typeface="黑体" panose="02010609060101010101" charset="-122"/>
                <a:sym typeface="+mn-ea"/>
              </a:rPr>
              <a:t>（1）中国（文化自卑 → 文化自信）</a:t>
            </a:r>
            <a:endParaRPr lang="en-US" sz="240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307340" y="2514600"/>
            <a:ext cx="5521960" cy="3784600"/>
          </a:xfrm>
          <a:prstGeom prst="rect">
            <a:avLst/>
          </a:prstGeom>
          <a:noFill/>
          <a:ln w="12700" cmpd="sng">
            <a:solidFill>
              <a:schemeClr val="accent1">
                <a:shade val="50000"/>
              </a:schemeClr>
            </a:solidFill>
            <a:prstDash val="solid"/>
          </a:ln>
        </p:spPr>
        <p:txBody>
          <a:bodyPr wrap="square" rtlCol="0">
            <a:spAutoFit/>
          </a:bodyPr>
          <a:p>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材料</a:t>
            </a:r>
            <a:r>
              <a:rPr lang="en-US" altLang="zh-CN" sz="2000">
                <a:latin typeface="黑体" panose="02010609060101010101" charset="-122"/>
                <a:ea typeface="黑体" panose="02010609060101010101" charset="-122"/>
                <a:cs typeface="黑体" panose="02010609060101010101" charset="-122"/>
              </a:rPr>
              <a:t>1</a:t>
            </a:r>
            <a:r>
              <a:rPr lang="zh-CN" altLang="en-US" sz="2000">
                <a:latin typeface="黑体" panose="02010609060101010101" charset="-122"/>
                <a:ea typeface="黑体" panose="02010609060101010101" charset="-122"/>
                <a:cs typeface="黑体" panose="02010609060101010101" charset="-122"/>
              </a:rPr>
              <a:t>：西洋的法子和中国的法子，绝对是两样，中国要想走向现代，决计革新，一切都应该用西洋的新法子，不必拿什么国粹、什么国情的鬼话来捣乱。</a:t>
            </a:r>
            <a:endParaRPr lang="zh-CN" altLang="en-US" sz="2000">
              <a:latin typeface="黑体" panose="02010609060101010101" charset="-122"/>
              <a:ea typeface="黑体" panose="02010609060101010101" charset="-122"/>
              <a:cs typeface="黑体" panose="02010609060101010101" charset="-122"/>
            </a:endParaRPr>
          </a:p>
          <a:p>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——1918年5月陈独秀《今日中国之政治问题》</a:t>
            </a:r>
            <a:endParaRPr lang="zh-CN" altLang="en-US" sz="2000">
              <a:latin typeface="黑体" panose="02010609060101010101" charset="-122"/>
              <a:ea typeface="黑体" panose="02010609060101010101" charset="-122"/>
              <a:cs typeface="黑体" panose="02010609060101010101" charset="-122"/>
            </a:endParaRPr>
          </a:p>
          <a:p>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材料</a:t>
            </a:r>
            <a:r>
              <a:rPr lang="en-US" altLang="zh-CN" sz="2000">
                <a:latin typeface="黑体" panose="02010609060101010101" charset="-122"/>
                <a:ea typeface="黑体" panose="02010609060101010101" charset="-122"/>
                <a:cs typeface="黑体" panose="02010609060101010101" charset="-122"/>
              </a:rPr>
              <a:t>2</a:t>
            </a:r>
            <a:r>
              <a:rPr lang="zh-CN" altLang="en-US" sz="2000">
                <a:latin typeface="黑体" panose="02010609060101010101" charset="-122"/>
                <a:ea typeface="黑体" panose="02010609060101010101" charset="-122"/>
                <a:cs typeface="黑体" panose="02010609060101010101" charset="-122"/>
              </a:rPr>
              <a:t>：东西文明互有短长……东洋文明与西洋文明，实为世界进步之二大机轴，像车之两轮，鸟之双翼一样，不可缺一。</a:t>
            </a:r>
            <a:endParaRPr lang="zh-CN" altLang="en-US" sz="2000">
              <a:latin typeface="黑体" panose="02010609060101010101" charset="-122"/>
              <a:ea typeface="黑体" panose="02010609060101010101" charset="-122"/>
              <a:cs typeface="黑体" panose="02010609060101010101" charset="-122"/>
            </a:endParaRPr>
          </a:p>
          <a:p>
            <a:r>
              <a:rPr lang="zh-CN" altLang="en-US" sz="2000">
                <a:latin typeface="黑体" panose="02010609060101010101" charset="-122"/>
                <a:ea typeface="黑体" panose="02010609060101010101" charset="-122"/>
                <a:cs typeface="黑体" panose="02010609060101010101" charset="-122"/>
              </a:rPr>
              <a:t>    两种文明，必须时时调和，时时融会，实现东方“静的文明”与西方“动的文明”调和，以创造一种新的文明。</a:t>
            </a:r>
            <a:endParaRPr lang="zh-CN" altLang="en-US" sz="2000">
              <a:latin typeface="黑体" panose="02010609060101010101" charset="-122"/>
              <a:ea typeface="黑体" panose="02010609060101010101" charset="-122"/>
              <a:cs typeface="黑体" panose="02010609060101010101" charset="-122"/>
            </a:endParaRPr>
          </a:p>
          <a:p>
            <a:r>
              <a:rPr lang="en-US" altLang="zh-CN" sz="2000">
                <a:latin typeface="黑体" panose="02010609060101010101" charset="-122"/>
                <a:ea typeface="黑体" panose="02010609060101010101" charset="-122"/>
                <a:cs typeface="黑体" panose="02010609060101010101" charset="-122"/>
              </a:rPr>
              <a:t>  </a:t>
            </a:r>
            <a:r>
              <a:rPr lang="zh-CN" altLang="en-US" sz="2000">
                <a:latin typeface="黑体" panose="02010609060101010101" charset="-122"/>
                <a:ea typeface="黑体" panose="02010609060101010101" charset="-122"/>
                <a:cs typeface="黑体" panose="02010609060101010101" charset="-122"/>
              </a:rPr>
              <a:t>——1919年7月李大钊《东西文明根本之异点》</a:t>
            </a:r>
            <a:endParaRPr lang="zh-CN" altLang="en-US" sz="2000">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6269355" y="1868488"/>
            <a:ext cx="4945380" cy="460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p>
            <a:pPr lvl="0" algn="ctr">
              <a:buClrTx/>
              <a:buSzTx/>
              <a:buFontTx/>
            </a:pPr>
            <a:r>
              <a:rPr lang="en-US" sz="2400">
                <a:solidFill>
                  <a:srgbClr val="FF0000"/>
                </a:solidFill>
                <a:latin typeface="黑体" panose="02010609060101010101" charset="-122"/>
                <a:ea typeface="黑体" panose="02010609060101010101" charset="-122"/>
                <a:cs typeface="黑体" panose="02010609060101010101" charset="-122"/>
                <a:sym typeface="+mn-ea"/>
              </a:rPr>
              <a:t>（2）印度（</a:t>
            </a:r>
            <a:r>
              <a:rPr lang="en-US" sz="2400">
                <a:solidFill>
                  <a:srgbClr val="FF0000"/>
                </a:solidFill>
                <a:latin typeface="黑体" panose="02010609060101010101" charset="-122"/>
                <a:ea typeface="黑体" panose="02010609060101010101" charset="-122"/>
                <a:cs typeface="黑体" panose="02010609060101010101" charset="-122"/>
                <a:sym typeface="+mn-ea"/>
              </a:rPr>
              <a:t>文化</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自信</a:t>
            </a:r>
            <a:r>
              <a:rPr lang="en-US" sz="2400">
                <a:solidFill>
                  <a:srgbClr val="FF0000"/>
                </a:solidFill>
                <a:latin typeface="黑体" panose="02010609060101010101" charset="-122"/>
                <a:ea typeface="黑体" panose="02010609060101010101" charset="-122"/>
                <a:cs typeface="黑体" panose="02010609060101010101" charset="-122"/>
                <a:sym typeface="+mn-ea"/>
              </a:rPr>
              <a:t> → 民族自决</a:t>
            </a:r>
            <a:r>
              <a:rPr lang="zh-CN" altLang="en-US" sz="2400">
                <a:solidFill>
                  <a:srgbClr val="FF0000"/>
                </a:solidFill>
                <a:latin typeface="黑体" panose="02010609060101010101" charset="-122"/>
                <a:ea typeface="黑体" panose="02010609060101010101" charset="-122"/>
                <a:cs typeface="黑体" panose="02010609060101010101" charset="-122"/>
                <a:sym typeface="+mn-ea"/>
              </a:rPr>
              <a:t>）</a:t>
            </a:r>
            <a:endParaRPr lang="zh-CN" altLang="en-US" sz="2400">
              <a:solidFill>
                <a:srgbClr val="FF0000"/>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9040495" y="1500505"/>
            <a:ext cx="782320" cy="398780"/>
          </a:xfrm>
          <a:prstGeom prst="rect">
            <a:avLst/>
          </a:prstGeom>
          <a:noFill/>
        </p:spPr>
        <p:txBody>
          <a:bodyPr wrap="square" rtlCol="0">
            <a:spAutoFit/>
          </a:bodyPr>
          <a:p>
            <a:r>
              <a:rPr lang="zh-CN" altLang="en-US" sz="2000">
                <a:latin typeface="黑体" panose="02010609060101010101" charset="-122"/>
                <a:ea typeface="黑体" panose="02010609060101010101" charset="-122"/>
              </a:rPr>
              <a:t>前提</a:t>
            </a:r>
            <a:endParaRPr lang="zh-CN" altLang="en-US" sz="2000">
              <a:latin typeface="黑体" panose="02010609060101010101" charset="-122"/>
              <a:ea typeface="黑体" panose="02010609060101010101" charset="-122"/>
            </a:endParaRPr>
          </a:p>
        </p:txBody>
      </p:sp>
      <p:sp>
        <p:nvSpPr>
          <p:cNvPr id="8" name="文本框 7"/>
          <p:cNvSpPr txBox="1"/>
          <p:nvPr/>
        </p:nvSpPr>
        <p:spPr>
          <a:xfrm>
            <a:off x="6325235" y="2514600"/>
            <a:ext cx="5157470" cy="3784600"/>
          </a:xfrm>
          <a:prstGeom prst="rect">
            <a:avLst/>
          </a:prstGeom>
          <a:noFill/>
          <a:ln w="12700" cmpd="sng">
            <a:solidFill>
              <a:schemeClr val="accent1">
                <a:shade val="50000"/>
              </a:schemeClr>
            </a:solidFill>
            <a:prstDash val="solid"/>
          </a:ln>
        </p:spPr>
        <p:txBody>
          <a:bodyPr wrap="square" rtlCol="0">
            <a:spAutoFit/>
          </a:bodyPr>
          <a:p>
            <a:pPr lvl="0" algn="l">
              <a:buClrTx/>
              <a:buSzTx/>
              <a:buFontTx/>
            </a:pPr>
            <a:r>
              <a:rPr lang="en-US" altLang="zh-CN" sz="2000">
                <a:latin typeface="黑体" panose="02010609060101010101" charset="-122"/>
                <a:ea typeface="黑体" panose="02010609060101010101" charset="-122"/>
                <a:cs typeface="黑体" panose="02010609060101010101" charset="-122"/>
                <a:sym typeface="+mn-ea"/>
              </a:rPr>
              <a:t>材料</a:t>
            </a:r>
            <a:r>
              <a:rPr lang="en-US" altLang="zh-CN" sz="2000">
                <a:latin typeface="黑体" panose="02010609060101010101" charset="-122"/>
                <a:ea typeface="黑体" panose="02010609060101010101" charset="-122"/>
                <a:cs typeface="黑体" panose="02010609060101010101" charset="-122"/>
                <a:sym typeface="+mn-ea"/>
              </a:rPr>
              <a:t>3</a:t>
            </a:r>
            <a:r>
              <a:rPr lang="en-US" altLang="zh-CN" sz="2000">
                <a:latin typeface="黑体" panose="02010609060101010101" charset="-122"/>
                <a:ea typeface="黑体" panose="02010609060101010101" charset="-122"/>
                <a:cs typeface="黑体" panose="02010609060101010101" charset="-122"/>
                <a:sym typeface="+mn-ea"/>
              </a:rPr>
              <a:t>：东方民族要自立和助益世界，首先就要对自己的文化有信心，要获得精神自由，与西方人同站在文化的水平线上……不然东方人珍贵的遗产，怕就要消灭，因为单模仿西方是无益而且可笑的。</a:t>
            </a:r>
            <a:endParaRPr lang="en-US" altLang="zh-CN" sz="200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a:latin typeface="黑体" panose="02010609060101010101" charset="-122"/>
                <a:ea typeface="黑体" panose="02010609060101010101" charset="-122"/>
                <a:cs typeface="黑体" panose="02010609060101010101" charset="-122"/>
                <a:sym typeface="+mn-ea"/>
              </a:rPr>
              <a:t>                           </a:t>
            </a:r>
            <a:r>
              <a:rPr lang="en-US" altLang="zh-CN" sz="2000">
                <a:latin typeface="黑体" panose="02010609060101010101" charset="-122"/>
                <a:ea typeface="黑体" panose="02010609060101010101" charset="-122"/>
                <a:cs typeface="黑体" panose="02010609060101010101" charset="-122"/>
                <a:sym typeface="+mn-ea"/>
              </a:rPr>
              <a:t>——泰戈尔</a:t>
            </a:r>
            <a:endParaRPr lang="en-US" altLang="zh-CN" sz="200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a:latin typeface="黑体" panose="02010609060101010101" charset="-122"/>
                <a:ea typeface="黑体" panose="02010609060101010101" charset="-122"/>
                <a:cs typeface="黑体" panose="02010609060101010101" charset="-122"/>
                <a:sym typeface="+mn-ea"/>
              </a:rPr>
              <a:t>材料</a:t>
            </a:r>
            <a:r>
              <a:rPr lang="en-US" altLang="zh-CN" sz="2000">
                <a:latin typeface="黑体" panose="02010609060101010101" charset="-122"/>
                <a:ea typeface="黑体" panose="02010609060101010101" charset="-122"/>
                <a:cs typeface="黑体" panose="02010609060101010101" charset="-122"/>
                <a:sym typeface="+mn-ea"/>
              </a:rPr>
              <a:t>4</a:t>
            </a:r>
            <a:r>
              <a:rPr lang="en-US" altLang="zh-CN" sz="2000">
                <a:latin typeface="黑体" panose="02010609060101010101" charset="-122"/>
                <a:ea typeface="黑体" panose="02010609060101010101" charset="-122"/>
                <a:cs typeface="黑体" panose="02010609060101010101" charset="-122"/>
                <a:sym typeface="+mn-ea"/>
              </a:rPr>
              <a:t>：泰戈尔关于印度文化和西方文化调和的演讲，在欧洲受到了盛大的欢迎，听讲的人盈千累万，甚至有人对他施以“礼佛足”的高贵礼节。</a:t>
            </a:r>
            <a:endParaRPr lang="en-US" altLang="zh-CN" sz="200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a:latin typeface="黑体" panose="02010609060101010101" charset="-122"/>
                <a:ea typeface="黑体" panose="02010609060101010101" charset="-122"/>
                <a:cs typeface="黑体" panose="02010609060101010101" charset="-122"/>
                <a:sym typeface="+mn-ea"/>
              </a:rPr>
              <a:t>           </a:t>
            </a:r>
            <a:r>
              <a:rPr lang="en-US" altLang="zh-CN" sz="2000">
                <a:latin typeface="黑体" panose="02010609060101010101" charset="-122"/>
                <a:ea typeface="黑体" panose="02010609060101010101" charset="-122"/>
                <a:cs typeface="黑体" panose="02010609060101010101" charset="-122"/>
                <a:sym typeface="+mn-ea"/>
              </a:rPr>
              <a:t>——刘黎红《五四时期中西文化调和论的互动》</a:t>
            </a:r>
            <a:endParaRPr lang="en-US" altLang="zh-CN" sz="2000">
              <a:latin typeface="黑体" panose="02010609060101010101" charset="-122"/>
              <a:ea typeface="黑体" panose="02010609060101010101" charset="-122"/>
              <a:cs typeface="黑体" panose="02010609060101010101" charset="-122"/>
              <a:sym typeface="+mn-ea"/>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文本框 3"/>
          <p:cNvSpPr txBox="1"/>
          <p:nvPr/>
        </p:nvSpPr>
        <p:spPr>
          <a:xfrm>
            <a:off x="384175" y="694055"/>
            <a:ext cx="5182870" cy="460375"/>
          </a:xfrm>
          <a:prstGeom prst="rect">
            <a:avLst/>
          </a:prstGeom>
          <a:noFill/>
        </p:spPr>
        <p:txBody>
          <a:bodyPr wrap="square" rtlCol="0" anchor="t">
            <a:spAutoFit/>
          </a:bodyPr>
          <a:p>
            <a:pPr lvl="0" algn="l">
              <a:buClrTx/>
              <a:buSzTx/>
              <a:buFontTx/>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【深化拓展】一战与文化观念的转变</a:t>
            </a:r>
            <a:endParaRPr lang="en-US" altLang="zh-CN"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307340" y="1269365"/>
            <a:ext cx="10151110" cy="4603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2.从西方中心转向文化多元（文化自大 → 文化平等）</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nvSpPr>
        <p:spPr>
          <a:xfrm>
            <a:off x="2719070" y="2245360"/>
            <a:ext cx="7294245" cy="1783715"/>
          </a:xfrm>
          <a:prstGeom prst="rect">
            <a:avLst/>
          </a:prstGeom>
          <a:noFill/>
          <a:ln w="12700" cmpd="sng">
            <a:solidFill>
              <a:schemeClr val="accent1">
                <a:shade val="50000"/>
              </a:schemeClr>
            </a:solidFill>
            <a:prstDash val="solid"/>
          </a:ln>
        </p:spPr>
        <p:txBody>
          <a:bodyPr wrap="square" rtlCol="0">
            <a:spAutoFit/>
          </a:bodyPr>
          <a:p>
            <a:pPr>
              <a:lnSpc>
                <a:spcPct val="110000"/>
              </a:lnSpc>
            </a:pPr>
            <a:r>
              <a:rPr sz="2000">
                <a:latin typeface="黑体" panose="02010609060101010101" charset="-122"/>
                <a:ea typeface="黑体" panose="02010609060101010101" charset="-122"/>
                <a:cs typeface="黑体" panose="02010609060101010101" charset="-122"/>
              </a:rPr>
              <a:t> </a:t>
            </a:r>
            <a:r>
              <a:rPr lang="en-US" sz="2000">
                <a:latin typeface="黑体" panose="02010609060101010101" charset="-122"/>
                <a:ea typeface="黑体" panose="02010609060101010101" charset="-122"/>
                <a:cs typeface="黑体" panose="02010609060101010101" charset="-122"/>
              </a:rPr>
              <a:t>  </a:t>
            </a:r>
            <a:r>
              <a:rPr sz="2000">
                <a:latin typeface="黑体" panose="02010609060101010101" charset="-122"/>
                <a:ea typeface="黑体" panose="02010609060101010101" charset="-122"/>
                <a:cs typeface="黑体" panose="02010609060101010101" charset="-122"/>
              </a:rPr>
              <a:t>材料</a:t>
            </a:r>
            <a:r>
              <a:rPr lang="en-US" sz="2000">
                <a:latin typeface="黑体" panose="02010609060101010101" charset="-122"/>
                <a:ea typeface="黑体" panose="02010609060101010101" charset="-122"/>
                <a:cs typeface="黑体" panose="02010609060101010101" charset="-122"/>
              </a:rPr>
              <a:t>5</a:t>
            </a:r>
            <a:r>
              <a:rPr sz="2000">
                <a:latin typeface="黑体" panose="02010609060101010101" charset="-122"/>
                <a:ea typeface="黑体" panose="02010609060101010101" charset="-122"/>
                <a:cs typeface="黑体" panose="02010609060101010101" charset="-122"/>
              </a:rPr>
              <a:t>：每一种文化犹如有机体，都有自己发生、发展、兴盛和衰亡的过程。……（以前）各大文化都把我们当作全部世界事变的假定中心，绕着我们旋转……（现在）不承认任何文化占有优越地位。</a:t>
            </a:r>
            <a:endParaRPr sz="2000">
              <a:latin typeface="黑体" panose="02010609060101010101" charset="-122"/>
              <a:ea typeface="黑体" panose="02010609060101010101" charset="-122"/>
              <a:cs typeface="黑体" panose="02010609060101010101" charset="-122"/>
            </a:endParaRPr>
          </a:p>
          <a:p>
            <a:pPr>
              <a:lnSpc>
                <a:spcPct val="110000"/>
              </a:lnSpc>
            </a:pPr>
            <a:r>
              <a:rPr lang="en-US" sz="2000">
                <a:latin typeface="黑体" panose="02010609060101010101" charset="-122"/>
                <a:ea typeface="黑体" panose="02010609060101010101" charset="-122"/>
                <a:cs typeface="黑体" panose="02010609060101010101" charset="-122"/>
              </a:rPr>
              <a:t>                 </a:t>
            </a:r>
            <a:r>
              <a:rPr sz="2000">
                <a:latin typeface="黑体" panose="02010609060101010101" charset="-122"/>
                <a:ea typeface="黑体" panose="02010609060101010101" charset="-122"/>
                <a:cs typeface="黑体" panose="02010609060101010101" charset="-122"/>
              </a:rPr>
              <a:t>——1918年7月 [德]斯宾格勒《西方的没落》</a:t>
            </a:r>
            <a:endParaRPr lang="zh-CN" altLang="en-US" sz="2000">
              <a:latin typeface="黑体" panose="02010609060101010101" charset="-122"/>
              <a:ea typeface="黑体" panose="02010609060101010101" charset="-122"/>
              <a:cs typeface="黑体" panose="02010609060101010101" charset="-122"/>
            </a:endParaRPr>
          </a:p>
        </p:txBody>
      </p: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b="6290"/>
          <a:stretch>
            <a:fillRect/>
          </a:stretch>
        </p:blipFill>
        <p:spPr>
          <a:xfrm>
            <a:off x="223520" y="2465705"/>
            <a:ext cx="2336800" cy="3549015"/>
          </a:xfrm>
          <a:prstGeom prst="rect">
            <a:avLst/>
          </a:prstGeom>
        </p:spPr>
      </p:pic>
      <p:sp>
        <p:nvSpPr>
          <p:cNvPr id="11" name="文本框 10"/>
          <p:cNvSpPr txBox="1"/>
          <p:nvPr/>
        </p:nvSpPr>
        <p:spPr>
          <a:xfrm>
            <a:off x="2719070" y="4305935"/>
            <a:ext cx="7294245" cy="2122805"/>
          </a:xfrm>
          <a:prstGeom prst="rect">
            <a:avLst/>
          </a:prstGeom>
          <a:noFill/>
          <a:ln w="12700" cmpd="sng">
            <a:solidFill>
              <a:schemeClr val="accent1">
                <a:shade val="50000"/>
              </a:schemeClr>
            </a:solidFill>
            <a:prstDash val="solid"/>
          </a:ln>
        </p:spPr>
        <p:txBody>
          <a:bodyPr wrap="square" rtlCol="0">
            <a:spAutoFit/>
          </a:bodyPr>
          <a:p>
            <a:pPr>
              <a:lnSpc>
                <a:spcPct val="110000"/>
              </a:lnSpc>
            </a:pPr>
            <a:r>
              <a:rPr lang="en-US" sz="2000">
                <a:latin typeface="黑体" panose="02010609060101010101" charset="-122"/>
                <a:ea typeface="黑体" panose="02010609060101010101" charset="-122"/>
                <a:cs typeface="黑体" panose="02010609060101010101" charset="-122"/>
              </a:rPr>
              <a:t>   </a:t>
            </a:r>
            <a:r>
              <a:rPr sz="2000">
                <a:latin typeface="黑体" panose="02010609060101010101" charset="-122"/>
                <a:ea typeface="黑体" panose="02010609060101010101" charset="-122"/>
                <a:cs typeface="黑体" panose="02010609060101010101" charset="-122"/>
              </a:rPr>
              <a:t>材料</a:t>
            </a:r>
            <a:r>
              <a:rPr lang="en-US" sz="2000">
                <a:latin typeface="黑体" panose="02010609060101010101" charset="-122"/>
                <a:ea typeface="黑体" panose="02010609060101010101" charset="-122"/>
                <a:cs typeface="黑体" panose="02010609060101010101" charset="-122"/>
              </a:rPr>
              <a:t>6</a:t>
            </a:r>
            <a:r>
              <a:rPr sz="2000">
                <a:latin typeface="黑体" panose="02010609060101010101" charset="-122"/>
                <a:ea typeface="黑体" panose="02010609060101010101" charset="-122"/>
                <a:cs typeface="黑体" panose="02010609060101010101" charset="-122"/>
              </a:rPr>
              <a:t>：欧战既使许多西人对自己的文化丧失信心，战后的欧洲出现了“崇拜亚洲之狂热”。孔子、老子被许多人奉为宗师，仅《道德经》的译本战后的德国就出版了8种。剑桥大学等著名大学的入学考试，开始增加包括中国的古代典籍在内的东方文化的内容。</a:t>
            </a:r>
            <a:endParaRPr sz="2000">
              <a:latin typeface="黑体" panose="02010609060101010101" charset="-122"/>
              <a:ea typeface="黑体" panose="02010609060101010101" charset="-122"/>
              <a:cs typeface="黑体" panose="02010609060101010101" charset="-122"/>
            </a:endParaRPr>
          </a:p>
          <a:p>
            <a:pPr>
              <a:lnSpc>
                <a:spcPct val="110000"/>
              </a:lnSpc>
            </a:pPr>
            <a:r>
              <a:rPr lang="en-US" sz="2000">
                <a:latin typeface="黑体" panose="02010609060101010101" charset="-122"/>
                <a:ea typeface="黑体" panose="02010609060101010101" charset="-122"/>
                <a:cs typeface="黑体" panose="02010609060101010101" charset="-122"/>
              </a:rPr>
              <a:t>             </a:t>
            </a:r>
            <a:r>
              <a:rPr sz="2000">
                <a:latin typeface="黑体" panose="02010609060101010101" charset="-122"/>
                <a:ea typeface="黑体" panose="02010609060101010101" charset="-122"/>
                <a:cs typeface="黑体" panose="02010609060101010101" charset="-122"/>
              </a:rPr>
              <a:t>——郑师渠《论欧战后中国社会文化思潮的变动》</a:t>
            </a:r>
            <a:endParaRPr lang="zh-CN" altLang="en-US" sz="2000">
              <a:latin typeface="黑体" panose="02010609060101010101" charset="-122"/>
              <a:ea typeface="黑体" panose="02010609060101010101" charset="-122"/>
              <a:cs typeface="黑体" panose="02010609060101010101"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0" y="617855"/>
            <a:ext cx="154178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【过渡】</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6" name="文本框 5"/>
          <p:cNvSpPr txBox="1"/>
          <p:nvPr/>
        </p:nvSpPr>
        <p:spPr>
          <a:xfrm>
            <a:off x="10249535" y="1901190"/>
            <a:ext cx="1591310" cy="61150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欧洲国家</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55" name="文本框 54"/>
          <p:cNvSpPr txBox="1"/>
          <p:nvPr/>
        </p:nvSpPr>
        <p:spPr>
          <a:xfrm>
            <a:off x="191135" y="1421130"/>
            <a:ext cx="10003790" cy="1675765"/>
          </a:xfrm>
          <a:prstGeom prst="rect">
            <a:avLst/>
          </a:prstGeom>
          <a:solidFill>
            <a:schemeClr val="bg1"/>
          </a:solidFill>
          <a:ln w="12700" cmpd="sng">
            <a:solidFill>
              <a:schemeClr val="accent1">
                <a:shade val="50000"/>
              </a:schemeClr>
            </a:solidFill>
            <a:prstDash val="solid"/>
          </a:ln>
        </p:spPr>
        <p:txBody>
          <a:bodyPr wrap="square" rtlCol="0" anchor="t">
            <a:noAutofit/>
          </a:bodyPr>
          <a:p>
            <a:pPr lvl="0" algn="l">
              <a:buClrTx/>
              <a:buSzTx/>
              <a:buFontTx/>
            </a:pPr>
            <a:r>
              <a:rPr lang="zh-CN" altLang="en-US" sz="2400" dirty="0">
                <a:latin typeface="黑体" panose="02010609060101010101" charset="-122"/>
                <a:ea typeface="黑体" panose="02010609060101010101" charset="-122"/>
                <a:cs typeface="黑体" panose="02010609060101010101" charset="-122"/>
                <a:sym typeface="+mn-ea"/>
              </a:rPr>
              <a:t> </a:t>
            </a: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材料</a:t>
            </a:r>
            <a:r>
              <a:rPr lang="en-US" altLang="zh-CN" sz="2400" dirty="0">
                <a:latin typeface="黑体" panose="02010609060101010101" charset="-122"/>
                <a:ea typeface="黑体" panose="02010609060101010101" charset="-122"/>
                <a:cs typeface="黑体" panose="02010609060101010101" charset="-122"/>
                <a:sym typeface="+mn-ea"/>
              </a:rPr>
              <a:t>1</a:t>
            </a:r>
            <a:r>
              <a:rPr lang="zh-CN" altLang="en-US" sz="2400" dirty="0">
                <a:latin typeface="黑体" panose="02010609060101010101" charset="-122"/>
                <a:ea typeface="黑体" panose="02010609060101010101" charset="-122"/>
                <a:cs typeface="黑体" panose="02010609060101010101" charset="-122"/>
                <a:sym typeface="+mn-ea"/>
              </a:rPr>
              <a:t>：两国决不进行扩张</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sym typeface="+mn-ea"/>
              </a:rPr>
              <a:t>尊重</a:t>
            </a:r>
            <a:r>
              <a:rPr lang="zh-CN" altLang="en-US" sz="2400" dirty="0">
                <a:solidFill>
                  <a:srgbClr val="FF0000"/>
                </a:solidFill>
                <a:latin typeface="黑体" panose="02010609060101010101" charset="-122"/>
                <a:ea typeface="黑体" panose="02010609060101010101" charset="-122"/>
                <a:sym typeface="+mn-ea"/>
              </a:rPr>
              <a:t>各民族</a:t>
            </a:r>
            <a:r>
              <a:rPr lang="zh-CN" altLang="en-US" sz="2400" dirty="0">
                <a:latin typeface="黑体" panose="02010609060101010101" charset="-122"/>
                <a:ea typeface="黑体" panose="02010609060101010101" charset="-122"/>
                <a:sym typeface="+mn-ea"/>
              </a:rPr>
              <a:t>自由选择其所赖以生存的政府形式的权利。各民族中的主权和自治权有横遭剥夺者，两国俱欲设法予以恢复。</a:t>
            </a:r>
            <a:endParaRPr lang="en-US" altLang="zh-CN" sz="2400" dirty="0">
              <a:latin typeface="黑体" panose="02010609060101010101" charset="-122"/>
              <a:ea typeface="黑体" panose="02010609060101010101" charset="-122"/>
            </a:endParaRPr>
          </a:p>
          <a:p>
            <a:pPr algn="r"/>
            <a:r>
              <a:rPr lang="en-US" altLang="zh-CN" sz="2400" dirty="0">
                <a:latin typeface="黑体" panose="02010609060101010101" charset="-122"/>
                <a:ea typeface="黑体" panose="02010609060101010101" charset="-122"/>
                <a:sym typeface="+mn-ea"/>
              </a:rPr>
              <a:t>——1941</a:t>
            </a:r>
            <a:r>
              <a:rPr lang="zh-CN" altLang="en-US" sz="2400" dirty="0">
                <a:latin typeface="黑体" panose="02010609060101010101" charset="-122"/>
                <a:ea typeface="黑体" panose="02010609060101010101" charset="-122"/>
                <a:sym typeface="+mn-ea"/>
              </a:rPr>
              <a:t>年</a:t>
            </a:r>
            <a:r>
              <a:rPr lang="en-US" altLang="zh-CN" sz="2400" dirty="0">
                <a:latin typeface="黑体" panose="02010609060101010101" charset="-122"/>
                <a:ea typeface="黑体" panose="02010609060101010101" charset="-122"/>
                <a:sym typeface="+mn-ea"/>
              </a:rPr>
              <a:t>8</a:t>
            </a:r>
            <a:r>
              <a:rPr lang="zh-CN" altLang="en-US" sz="2400" dirty="0">
                <a:latin typeface="黑体" panose="02010609060101010101" charset="-122"/>
                <a:ea typeface="黑体" panose="02010609060101010101" charset="-122"/>
                <a:sym typeface="+mn-ea"/>
              </a:rPr>
              <a:t>月英、美两国首脑签订的</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大西洋宪章</a:t>
            </a:r>
            <a:r>
              <a:rPr lang="en-US" altLang="zh-CN" sz="2400" dirty="0">
                <a:latin typeface="黑体" panose="02010609060101010101" charset="-122"/>
                <a:ea typeface="黑体" panose="02010609060101010101" charset="-122"/>
                <a:sym typeface="+mn-ea"/>
              </a:rPr>
              <a:t>》</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56" name="文本框 55"/>
          <p:cNvSpPr txBox="1"/>
          <p:nvPr/>
        </p:nvSpPr>
        <p:spPr>
          <a:xfrm>
            <a:off x="191135" y="3369945"/>
            <a:ext cx="9943465" cy="1374775"/>
          </a:xfrm>
          <a:prstGeom prst="rect">
            <a:avLst/>
          </a:prstGeom>
          <a:solidFill>
            <a:schemeClr val="bg1"/>
          </a:solidFill>
          <a:ln w="12700" cmpd="sng">
            <a:solidFill>
              <a:schemeClr val="accent1">
                <a:shade val="50000"/>
              </a:schemeClr>
            </a:solidFill>
            <a:prstDash val="solid"/>
          </a:ln>
        </p:spPr>
        <p:txBody>
          <a:bodyPr wrap="square" rtlCol="0" anchor="t">
            <a:noAutofit/>
          </a:bodyPr>
          <a:p>
            <a:pPr lvl="0" algn="l">
              <a:lnSpc>
                <a:spcPct val="110000"/>
              </a:lnSpc>
              <a:buClrTx/>
              <a:buSzTx/>
              <a:buFontTx/>
            </a:pPr>
            <a:r>
              <a:rPr lang="en-US" altLang="zh-CN" sz="2400" dirty="0">
                <a:latin typeface="黑体" panose="02010609060101010101" charset="-122"/>
                <a:ea typeface="黑体" panose="02010609060101010101" charset="-122"/>
                <a:sym typeface="+mn-ea"/>
              </a:rPr>
              <a:t>  </a:t>
            </a:r>
            <a:r>
              <a:rPr lang="zh-CN" altLang="en-US" sz="2400" dirty="0">
                <a:latin typeface="黑体" panose="02010609060101010101" charset="-122"/>
                <a:ea typeface="黑体" panose="02010609060101010101" charset="-122"/>
                <a:sym typeface="+mn-ea"/>
              </a:rPr>
              <a:t>材料</a:t>
            </a:r>
            <a:r>
              <a:rPr lang="en-US" altLang="zh-CN" sz="2400" dirty="0">
                <a:latin typeface="黑体" panose="02010609060101010101" charset="-122"/>
                <a:ea typeface="黑体" panose="02010609060101010101" charset="-122"/>
                <a:sym typeface="+mn-ea"/>
              </a:rPr>
              <a:t>2</a:t>
            </a:r>
            <a:r>
              <a:rPr lang="zh-CN" altLang="en-US" sz="2400" dirty="0">
                <a:latin typeface="黑体" panose="02010609060101010101" charset="-122"/>
                <a:ea typeface="黑体" panose="02010609060101010101" charset="-122"/>
                <a:sym typeface="+mn-ea"/>
              </a:rPr>
              <a:t>：</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协助</a:t>
            </a:r>
            <a:r>
              <a:rPr lang="zh-CN" altLang="en-US" sz="2400" dirty="0">
                <a:solidFill>
                  <a:srgbClr val="FF0000"/>
                </a:solidFill>
                <a:latin typeface="黑体" panose="02010609060101010101" charset="-122"/>
                <a:ea typeface="黑体" panose="02010609060101010101" charset="-122"/>
                <a:sym typeface="+mn-ea"/>
              </a:rPr>
              <a:t>从纳粹德国统治下获得解放的各国人民</a:t>
            </a:r>
            <a:r>
              <a:rPr lang="zh-CN" altLang="en-US" sz="2400" dirty="0">
                <a:latin typeface="黑体" panose="02010609060101010101" charset="-122"/>
                <a:ea typeface="黑体" panose="02010609060101010101" charset="-122"/>
                <a:sym typeface="+mn-ea"/>
              </a:rPr>
              <a:t>，以及</a:t>
            </a:r>
            <a:r>
              <a:rPr lang="zh-CN" altLang="en-US" sz="2400" dirty="0">
                <a:solidFill>
                  <a:srgbClr val="FF0000"/>
                </a:solidFill>
                <a:latin typeface="黑体" panose="02010609060101010101" charset="-122"/>
                <a:ea typeface="黑体" panose="02010609060101010101" charset="-122"/>
                <a:sym typeface="+mn-ea"/>
              </a:rPr>
              <a:t>欧洲的前轴心附庸国人民</a:t>
            </a:r>
            <a:r>
              <a:rPr lang="zh-CN" altLang="en-US" sz="2400" dirty="0">
                <a:latin typeface="黑体" panose="02010609060101010101" charset="-122"/>
                <a:ea typeface="黑体" panose="02010609060101010101" charset="-122"/>
                <a:sym typeface="+mn-ea"/>
              </a:rPr>
              <a:t>，用民主方式解决他们迫切的政治问题和经济问题。 </a:t>
            </a:r>
            <a:endParaRPr lang="zh-CN" altLang="en-US" sz="2400" dirty="0">
              <a:latin typeface="黑体" panose="02010609060101010101" charset="-122"/>
              <a:ea typeface="黑体" panose="02010609060101010101" charset="-122"/>
              <a:sym typeface="+mn-ea"/>
            </a:endParaRPr>
          </a:p>
          <a:p>
            <a:pPr lvl="0" algn="l">
              <a:lnSpc>
                <a:spcPct val="110000"/>
              </a:lnSpc>
              <a:buClrTx/>
              <a:buSzTx/>
              <a:buFontTx/>
            </a:pPr>
            <a:r>
              <a:rPr lang="en-US" altLang="zh-CN" sz="2000" dirty="0">
                <a:latin typeface="黑体" panose="02010609060101010101" charset="-122"/>
                <a:ea typeface="黑体" panose="02010609060101010101" charset="-122"/>
                <a:sym typeface="+mn-ea"/>
              </a:rPr>
              <a:t>——1945</a:t>
            </a:r>
            <a:r>
              <a:rPr lang="zh-CN" altLang="en-US" sz="2000" dirty="0">
                <a:latin typeface="黑体" panose="02010609060101010101" charset="-122"/>
                <a:ea typeface="黑体" panose="02010609060101010101" charset="-122"/>
                <a:sym typeface="+mn-ea"/>
              </a:rPr>
              <a:t>年</a:t>
            </a:r>
            <a:r>
              <a:rPr lang="en-US" altLang="zh-CN" sz="2000" dirty="0">
                <a:latin typeface="黑体" panose="02010609060101010101" charset="-122"/>
                <a:ea typeface="黑体" panose="02010609060101010101" charset="-122"/>
                <a:sym typeface="+mn-ea"/>
              </a:rPr>
              <a:t>2</a:t>
            </a:r>
            <a:r>
              <a:rPr lang="zh-CN" altLang="en-US" sz="2000" dirty="0">
                <a:latin typeface="黑体" panose="02010609060101010101" charset="-122"/>
                <a:ea typeface="黑体" panose="02010609060101010101" charset="-122"/>
                <a:sym typeface="+mn-ea"/>
              </a:rPr>
              <a:t>月美、英、苏三国首脑在雅尔塔会议上通过的</a:t>
            </a:r>
            <a:r>
              <a:rPr lang="en-US" altLang="zh-CN" sz="2000" dirty="0">
                <a:latin typeface="黑体" panose="02010609060101010101" charset="-122"/>
                <a:ea typeface="黑体" panose="02010609060101010101" charset="-122"/>
                <a:sym typeface="+mn-ea"/>
              </a:rPr>
              <a:t>《</a:t>
            </a:r>
            <a:r>
              <a:rPr lang="zh-CN" altLang="en-US" sz="2000" dirty="0">
                <a:latin typeface="黑体" panose="02010609060101010101" charset="-122"/>
                <a:ea typeface="黑体" panose="02010609060101010101" charset="-122"/>
                <a:sym typeface="+mn-ea"/>
              </a:rPr>
              <a:t>关于被解放的欧洲的宣言</a:t>
            </a:r>
            <a:r>
              <a:rPr lang="en-US" altLang="zh-CN" sz="2000" dirty="0">
                <a:latin typeface="黑体" panose="02010609060101010101" charset="-122"/>
                <a:ea typeface="黑体" panose="02010609060101010101" charset="-122"/>
                <a:sym typeface="+mn-ea"/>
              </a:rPr>
              <a:t>》</a:t>
            </a:r>
            <a:endParaRPr lang="en-US" altLang="zh-CN" sz="2000" dirty="0">
              <a:latin typeface="黑体" panose="02010609060101010101" charset="-122"/>
              <a:ea typeface="黑体" panose="02010609060101010101" charset="-122"/>
              <a:cs typeface="黑体" panose="02010609060101010101" charset="-122"/>
              <a:sym typeface="+mn-ea"/>
            </a:endParaRPr>
          </a:p>
        </p:txBody>
      </p:sp>
      <p:sp>
        <p:nvSpPr>
          <p:cNvPr id="57" name="文本框 56"/>
          <p:cNvSpPr txBox="1"/>
          <p:nvPr/>
        </p:nvSpPr>
        <p:spPr>
          <a:xfrm>
            <a:off x="191135" y="4970145"/>
            <a:ext cx="9943465" cy="1647825"/>
          </a:xfrm>
          <a:prstGeom prst="rect">
            <a:avLst/>
          </a:prstGeom>
          <a:solidFill>
            <a:schemeClr val="bg1"/>
          </a:solidFill>
          <a:ln w="12700" cmpd="sng">
            <a:solidFill>
              <a:schemeClr val="accent1">
                <a:shade val="50000"/>
              </a:schemeClr>
            </a:solidFill>
            <a:prstDash val="solid"/>
          </a:ln>
        </p:spPr>
        <p:txBody>
          <a:bodyPr wrap="square" rtlCol="0" anchor="t">
            <a:noAutofit/>
          </a:bodyPr>
          <a:p>
            <a:pPr algn="just">
              <a:lnSpc>
                <a:spcPct val="100000"/>
              </a:lnSpc>
            </a:pPr>
            <a:r>
              <a:rPr lang="en-US" altLang="zh-CN" sz="2400" dirty="0">
                <a:latin typeface="黑体" panose="02010609060101010101" charset="-122"/>
                <a:ea typeface="黑体" panose="02010609060101010101" charset="-122"/>
                <a:sym typeface="+mn-ea"/>
              </a:rPr>
              <a:t>  </a:t>
            </a:r>
            <a:r>
              <a:rPr lang="zh-CN" altLang="en-US" sz="2400" dirty="0">
                <a:latin typeface="黑体" panose="02010609060101010101" charset="-122"/>
                <a:ea typeface="黑体" panose="02010609060101010101" charset="-122"/>
                <a:sym typeface="+mn-ea"/>
              </a:rPr>
              <a:t>材料</a:t>
            </a:r>
            <a:r>
              <a:rPr lang="en-US" altLang="zh-CN" sz="2400" dirty="0">
                <a:latin typeface="黑体" panose="02010609060101010101" charset="-122"/>
                <a:ea typeface="黑体" panose="02010609060101010101" charset="-122"/>
                <a:sym typeface="+mn-ea"/>
              </a:rPr>
              <a:t>3</a:t>
            </a:r>
            <a:r>
              <a:rPr lang="zh-CN" altLang="en-US" sz="2400" dirty="0">
                <a:latin typeface="黑体" panose="02010609060101010101" charset="-122"/>
                <a:ea typeface="黑体" panose="02010609060101010101" charset="-122"/>
                <a:sym typeface="+mn-ea"/>
              </a:rPr>
              <a:t>：欲免后世再遭今代人类两度身历惨不堪言之战祸</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发展国际间以尊重人民平等权利及</a:t>
            </a:r>
            <a:r>
              <a:rPr lang="zh-CN" altLang="en-US" sz="2400" dirty="0">
                <a:solidFill>
                  <a:srgbClr val="FF0000"/>
                </a:solidFill>
                <a:latin typeface="黑体" panose="02010609060101010101" charset="-122"/>
                <a:ea typeface="黑体" panose="02010609060101010101" charset="-122"/>
                <a:sym typeface="+mn-ea"/>
              </a:rPr>
              <a:t>自决原则为根据之友好关系</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增进并激励对于</a:t>
            </a:r>
            <a:r>
              <a:rPr lang="zh-CN" altLang="en-US" sz="2400" dirty="0">
                <a:solidFill>
                  <a:srgbClr val="FF0000"/>
                </a:solidFill>
                <a:latin typeface="黑体" panose="02010609060101010101" charset="-122"/>
                <a:ea typeface="黑体" panose="02010609060101010101" charset="-122"/>
                <a:sym typeface="+mn-ea"/>
              </a:rPr>
              <a:t>全体人类之人权及基本自由之尊重</a:t>
            </a:r>
            <a:r>
              <a:rPr lang="zh-CN" altLang="en-US" sz="2400" dirty="0">
                <a:latin typeface="黑体" panose="02010609060101010101" charset="-122"/>
                <a:ea typeface="黑体" panose="02010609060101010101" charset="-122"/>
                <a:sym typeface="+mn-ea"/>
              </a:rPr>
              <a:t>。</a:t>
            </a:r>
            <a:endParaRPr lang="en-US" altLang="zh-CN" sz="2400" dirty="0">
              <a:latin typeface="黑体" panose="02010609060101010101" charset="-122"/>
              <a:ea typeface="黑体" panose="02010609060101010101" charset="-122"/>
            </a:endParaRPr>
          </a:p>
          <a:p>
            <a:pPr algn="r">
              <a:lnSpc>
                <a:spcPct val="100000"/>
              </a:lnSpc>
            </a:pPr>
            <a:r>
              <a:rPr lang="en-US" altLang="zh-CN" sz="2400" dirty="0">
                <a:latin typeface="黑体" panose="02010609060101010101" charset="-122"/>
                <a:ea typeface="黑体" panose="02010609060101010101" charset="-122"/>
                <a:sym typeface="+mn-ea"/>
              </a:rPr>
              <a:t>——1945</a:t>
            </a:r>
            <a:r>
              <a:rPr lang="zh-CN" altLang="en-US" sz="2400" dirty="0">
                <a:latin typeface="黑体" panose="02010609060101010101" charset="-122"/>
                <a:ea typeface="黑体" panose="02010609060101010101" charset="-122"/>
                <a:sym typeface="+mn-ea"/>
              </a:rPr>
              <a:t>年</a:t>
            </a:r>
            <a:r>
              <a:rPr lang="en-US" altLang="zh-CN" sz="2400" dirty="0">
                <a:latin typeface="黑体" panose="02010609060101010101" charset="-122"/>
                <a:ea typeface="黑体" panose="02010609060101010101" charset="-122"/>
                <a:sym typeface="+mn-ea"/>
              </a:rPr>
              <a:t>6</a:t>
            </a:r>
            <a:r>
              <a:rPr lang="zh-CN" altLang="en-US" sz="2400" dirty="0">
                <a:latin typeface="黑体" panose="02010609060101010101" charset="-122"/>
                <a:ea typeface="黑体" panose="02010609060101010101" charset="-122"/>
                <a:sym typeface="+mn-ea"/>
              </a:rPr>
              <a:t>月</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联合国宪章</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序言</a:t>
            </a:r>
            <a:r>
              <a:rPr lang="en-US" altLang="zh-CN" sz="2400" dirty="0">
                <a:latin typeface="黑体" panose="02010609060101010101" charset="-122"/>
                <a:ea typeface="黑体" panose="02010609060101010101" charset="-122"/>
                <a:sym typeface="+mn-ea"/>
              </a:rPr>
              <a:t>》</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10249535" y="1033145"/>
            <a:ext cx="1529715" cy="460375"/>
          </a:xfrm>
          <a:prstGeom prst="rect">
            <a:avLst/>
          </a:prstGeom>
          <a:noFill/>
        </p:spPr>
        <p:txBody>
          <a:bodyPr wrap="square" rtlCol="0">
            <a:spAutoFit/>
          </a:bodyPr>
          <a:p>
            <a:pPr lvl="0" algn="l">
              <a:buClrTx/>
              <a:buSzTx/>
              <a:buFontTx/>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适用范围：</a:t>
            </a:r>
            <a:endParaRPr lang="en-US" altLang="zh-CN" sz="2400">
              <a:solidFill>
                <a:srgbClr val="C00000"/>
              </a:solidFill>
              <a:latin typeface="黑体" panose="02010609060101010101" charset="-122"/>
              <a:ea typeface="黑体" panose="02010609060101010101" charset="-122"/>
              <a:cs typeface="黑体" panose="02010609060101010101" charset="-122"/>
              <a:sym typeface="+mn-ea"/>
            </a:endParaRPr>
          </a:p>
        </p:txBody>
      </p:sp>
      <p:grpSp>
        <p:nvGrpSpPr>
          <p:cNvPr id="9" name="组合 8"/>
          <p:cNvGrpSpPr/>
          <p:nvPr/>
        </p:nvGrpSpPr>
        <p:grpSpPr>
          <a:xfrm>
            <a:off x="9923145" y="2512695"/>
            <a:ext cx="2604770" cy="2029460"/>
            <a:chOff x="11641" y="3510"/>
            <a:chExt cx="4102" cy="3196"/>
          </a:xfrm>
        </p:grpSpPr>
        <p:sp>
          <p:nvSpPr>
            <p:cNvPr id="103" name="文本框 102"/>
            <p:cNvSpPr txBox="1"/>
            <p:nvPr/>
          </p:nvSpPr>
          <p:spPr>
            <a:xfrm>
              <a:off x="11641" y="5400"/>
              <a:ext cx="4103" cy="13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欧洲国家、纳粹统治下的地区</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5" name="下箭头 4"/>
            <p:cNvSpPr/>
            <p:nvPr/>
          </p:nvSpPr>
          <p:spPr>
            <a:xfrm>
              <a:off x="13040" y="3510"/>
              <a:ext cx="638" cy="1707"/>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0" name="组合 9"/>
          <p:cNvGrpSpPr/>
          <p:nvPr/>
        </p:nvGrpSpPr>
        <p:grpSpPr>
          <a:xfrm>
            <a:off x="10218420" y="4700270"/>
            <a:ext cx="1864360" cy="1717040"/>
            <a:chOff x="12257" y="7376"/>
            <a:chExt cx="2936" cy="2704"/>
          </a:xfrm>
        </p:grpSpPr>
        <p:sp>
          <p:nvSpPr>
            <p:cNvPr id="2" name="文本框 1"/>
            <p:cNvSpPr txBox="1"/>
            <p:nvPr/>
          </p:nvSpPr>
          <p:spPr>
            <a:xfrm>
              <a:off x="12257" y="9356"/>
              <a:ext cx="2937" cy="7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ctr">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全世界各国</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8" name="下箭头 7"/>
            <p:cNvSpPr/>
            <p:nvPr/>
          </p:nvSpPr>
          <p:spPr>
            <a:xfrm>
              <a:off x="13191" y="7376"/>
              <a:ext cx="638" cy="1707"/>
            </a:xfrm>
            <a:prstGeom prst="downArrow">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2" name="文本框 11"/>
          <p:cNvSpPr txBox="1"/>
          <p:nvPr/>
        </p:nvSpPr>
        <p:spPr>
          <a:xfrm>
            <a:off x="1895475" y="626110"/>
            <a:ext cx="7237095" cy="52197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3200">
                <a:solidFill>
                  <a:srgbClr val="1D41D5"/>
                </a:solidFill>
                <a:latin typeface="方正粗黑宋简体" panose="02000000000000000000" charset="-122"/>
                <a:ea typeface="方正粗黑宋简体" panose="02000000000000000000" charset="-122"/>
                <a:cs typeface="黑体" panose="02010609060101010101" charset="-122"/>
                <a:sym typeface="+mn-ea"/>
              </a:rPr>
              <a:t>民族自决原则逐渐成为国际公理的象征。</a:t>
            </a:r>
            <a:endParaRPr lang="en-US" sz="3200">
              <a:solidFill>
                <a:srgbClr val="1D41D5"/>
              </a:solidFill>
              <a:latin typeface="方正粗黑宋简体" panose="02000000000000000000" charset="-122"/>
              <a:ea typeface="方正粗黑宋简体" panose="02000000000000000000"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12"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484235" y="754380"/>
            <a:ext cx="1466850" cy="460375"/>
          </a:xfrm>
          <a:prstGeom prst="rect">
            <a:avLst/>
          </a:prstGeom>
          <a:noFill/>
        </p:spPr>
        <p:txBody>
          <a:bodyPr wrap="square" rtlCol="0">
            <a:spAutoFit/>
          </a:bodyPr>
          <a:p>
            <a:r>
              <a:rPr lang="en-US" altLang="zh-CN" sz="2400">
                <a:solidFill>
                  <a:srgbClr val="C00000"/>
                </a:solidFill>
                <a:latin typeface="黑体" panose="02010609060101010101" charset="-122"/>
                <a:ea typeface="黑体" panose="02010609060101010101" charset="-122"/>
                <a:cs typeface="黑体" panose="02010609060101010101" charset="-122"/>
              </a:rPr>
              <a:t>1</a:t>
            </a:r>
            <a:r>
              <a:rPr lang="zh-CN" altLang="en-US" sz="2400">
                <a:solidFill>
                  <a:srgbClr val="C00000"/>
                </a:solidFill>
                <a:latin typeface="黑体" panose="02010609060101010101" charset="-122"/>
                <a:ea typeface="黑体" panose="02010609060101010101" charset="-122"/>
                <a:cs typeface="黑体" panose="02010609060101010101" charset="-122"/>
              </a:rPr>
              <a:t>.背景：</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2" name="文本框 1"/>
          <p:cNvSpPr txBox="1"/>
          <p:nvPr/>
        </p:nvSpPr>
        <p:spPr>
          <a:xfrm>
            <a:off x="8774430" y="5024438"/>
            <a:ext cx="2980690" cy="11988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sp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a:t>
            </a:r>
            <a:r>
              <a:rPr lang="en-US" sz="2400">
                <a:solidFill>
                  <a:srgbClr val="1D41D5"/>
                </a:solidFill>
                <a:latin typeface="黑体" panose="02010609060101010101" charset="-122"/>
                <a:ea typeface="黑体" panose="02010609060101010101" charset="-122"/>
                <a:cs typeface="黑体" panose="02010609060101010101" charset="-122"/>
                <a:sym typeface="+mn-ea"/>
              </a:rPr>
              <a:t>3</a:t>
            </a:r>
            <a:r>
              <a:rPr lang="en-US" sz="2400">
                <a:solidFill>
                  <a:srgbClr val="1D41D5"/>
                </a:solidFill>
                <a:latin typeface="黑体" panose="02010609060101010101" charset="-122"/>
                <a:ea typeface="黑体" panose="02010609060101010101" charset="-122"/>
                <a:cs typeface="黑体" panose="02010609060101010101" charset="-122"/>
                <a:sym typeface="+mn-ea"/>
              </a:rPr>
              <a:t>）亚非拉地区经济的发展和民族民主意识更为广泛的传播。</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103" name="文本框 102"/>
          <p:cNvSpPr txBox="1"/>
          <p:nvPr/>
        </p:nvSpPr>
        <p:spPr>
          <a:xfrm>
            <a:off x="8774430" y="2966720"/>
            <a:ext cx="3326130" cy="16967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(2)二战期间反法西斯联盟通过一列声明、宣言等，支持殖民地、半殖民地的独立要求；</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8724265" y="1362075"/>
            <a:ext cx="3030855" cy="10782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(1)二战削弱了帝国主义国家的实力；</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55" name="文本框 54"/>
          <p:cNvSpPr txBox="1"/>
          <p:nvPr/>
        </p:nvSpPr>
        <p:spPr>
          <a:xfrm>
            <a:off x="191135" y="1214755"/>
            <a:ext cx="8293100" cy="1524000"/>
          </a:xfrm>
          <a:prstGeom prst="rect">
            <a:avLst/>
          </a:prstGeom>
          <a:solidFill>
            <a:schemeClr val="bg1"/>
          </a:solidFill>
          <a:ln w="12700" cmpd="sng">
            <a:solidFill>
              <a:schemeClr val="accent1">
                <a:shade val="50000"/>
              </a:schemeClr>
            </a:solidFill>
            <a:prstDash val="solid"/>
          </a:ln>
        </p:spPr>
        <p:txBody>
          <a:bodyPr wrap="square" rtlCol="0" anchor="t">
            <a:noAutofit/>
          </a:bodyPr>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材料</a:t>
            </a:r>
            <a:r>
              <a:rPr lang="en-US" altLang="zh-CN" sz="2400" dirty="0">
                <a:latin typeface="黑体" panose="02010609060101010101" charset="-122"/>
                <a:ea typeface="黑体" panose="02010609060101010101" charset="-122"/>
                <a:cs typeface="黑体" panose="02010609060101010101" charset="-122"/>
                <a:sym typeface="+mn-ea"/>
              </a:rPr>
              <a:t>1</a:t>
            </a:r>
            <a:r>
              <a:rPr lang="en-US" altLang="zh-CN"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经过20世纪上半叶的严重危机和两次世界大战的消耗，原来作为资本主义中心区域的西欧创伤累累，实力大为削弱，在原有基础上已不可能继续主导世界体系，也无力继续维持庞大的海外殖民帝国。      ——</a:t>
            </a:r>
            <a:r>
              <a:rPr lang="en-US" altLang="zh-CN" sz="2400" dirty="0">
                <a:latin typeface="黑体" panose="02010609060101010101" charset="-122"/>
                <a:ea typeface="黑体" panose="02010609060101010101" charset="-122"/>
                <a:cs typeface="黑体" panose="02010609060101010101" charset="-122"/>
                <a:sym typeface="+mn-ea"/>
              </a:rPr>
              <a:t>王斯德主编《世界通史》</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56" name="文本框 55"/>
          <p:cNvSpPr txBox="1"/>
          <p:nvPr/>
        </p:nvSpPr>
        <p:spPr>
          <a:xfrm>
            <a:off x="191135" y="2966720"/>
            <a:ext cx="8292465" cy="1725930"/>
          </a:xfrm>
          <a:prstGeom prst="rect">
            <a:avLst/>
          </a:prstGeom>
          <a:solidFill>
            <a:schemeClr val="bg1"/>
          </a:solidFill>
          <a:ln w="12700" cmpd="sng">
            <a:solidFill>
              <a:schemeClr val="accent1">
                <a:shade val="50000"/>
              </a:schemeClr>
            </a:solidFill>
            <a:prstDash val="solid"/>
          </a:ln>
        </p:spPr>
        <p:txBody>
          <a:bodyPr wrap="square" rtlCol="0" anchor="t">
            <a:noAutofit/>
          </a:bodyPr>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材料</a:t>
            </a:r>
            <a:r>
              <a:rPr lang="en-US" altLang="zh-CN" sz="2400" dirty="0">
                <a:latin typeface="黑体" panose="02010609060101010101" charset="-122"/>
                <a:ea typeface="黑体" panose="02010609060101010101" charset="-122"/>
                <a:cs typeface="黑体" panose="02010609060101010101" charset="-122"/>
                <a:sym typeface="+mn-ea"/>
              </a:rPr>
              <a:t>2</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cs typeface="黑体" panose="02010609060101010101" charset="-122"/>
                <a:sym typeface="+mn-ea"/>
              </a:rPr>
              <a:t>两国决不进行扩张</a:t>
            </a:r>
            <a:r>
              <a:rPr lang="en-US" altLang="zh-CN" sz="2400" dirty="0">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sym typeface="+mn-ea"/>
              </a:rPr>
              <a:t>尊重</a:t>
            </a:r>
            <a:r>
              <a:rPr lang="zh-CN" altLang="en-US" sz="2400" dirty="0">
                <a:solidFill>
                  <a:srgbClr val="FF0000"/>
                </a:solidFill>
                <a:latin typeface="黑体" panose="02010609060101010101" charset="-122"/>
                <a:ea typeface="黑体" panose="02010609060101010101" charset="-122"/>
                <a:sym typeface="+mn-ea"/>
              </a:rPr>
              <a:t>各民族</a:t>
            </a:r>
            <a:r>
              <a:rPr lang="zh-CN" altLang="en-US" sz="2400" dirty="0">
                <a:latin typeface="黑体" panose="02010609060101010101" charset="-122"/>
                <a:ea typeface="黑体" panose="02010609060101010101" charset="-122"/>
                <a:sym typeface="+mn-ea"/>
              </a:rPr>
              <a:t>自由选择其所赖以生存的政府形式的权利。各民族中的主权和自治权有横遭剥夺者，两国俱欲设法予以恢复。</a:t>
            </a:r>
            <a:endParaRPr lang="en-US" altLang="zh-CN" sz="2400" dirty="0">
              <a:latin typeface="黑体" panose="02010609060101010101" charset="-122"/>
              <a:ea typeface="黑体" panose="02010609060101010101" charset="-122"/>
            </a:endParaRPr>
          </a:p>
          <a:p>
            <a:pPr algn="r"/>
            <a:r>
              <a:rPr lang="en-US" altLang="zh-CN" sz="2400" dirty="0">
                <a:latin typeface="黑体" panose="02010609060101010101" charset="-122"/>
                <a:ea typeface="黑体" panose="02010609060101010101" charset="-122"/>
                <a:sym typeface="+mn-ea"/>
              </a:rPr>
              <a:t>——1941</a:t>
            </a:r>
            <a:r>
              <a:rPr lang="zh-CN" altLang="en-US" sz="2400" dirty="0">
                <a:latin typeface="黑体" panose="02010609060101010101" charset="-122"/>
                <a:ea typeface="黑体" panose="02010609060101010101" charset="-122"/>
                <a:sym typeface="+mn-ea"/>
              </a:rPr>
              <a:t>年</a:t>
            </a:r>
            <a:r>
              <a:rPr lang="en-US" altLang="zh-CN" sz="2400" dirty="0">
                <a:latin typeface="黑体" panose="02010609060101010101" charset="-122"/>
                <a:ea typeface="黑体" panose="02010609060101010101" charset="-122"/>
                <a:sym typeface="+mn-ea"/>
              </a:rPr>
              <a:t>8</a:t>
            </a:r>
            <a:r>
              <a:rPr lang="zh-CN" altLang="en-US" sz="2400" dirty="0">
                <a:latin typeface="黑体" panose="02010609060101010101" charset="-122"/>
                <a:ea typeface="黑体" panose="02010609060101010101" charset="-122"/>
                <a:sym typeface="+mn-ea"/>
              </a:rPr>
              <a:t>月英、美两国首脑签订的</a:t>
            </a:r>
            <a:r>
              <a:rPr lang="en-US" altLang="zh-CN" sz="2400" dirty="0">
                <a:latin typeface="黑体" panose="02010609060101010101" charset="-122"/>
                <a:ea typeface="黑体" panose="02010609060101010101" charset="-122"/>
                <a:sym typeface="+mn-ea"/>
              </a:rPr>
              <a:t>《</a:t>
            </a:r>
            <a:r>
              <a:rPr lang="zh-CN" altLang="en-US" sz="2400" dirty="0">
                <a:latin typeface="黑体" panose="02010609060101010101" charset="-122"/>
                <a:ea typeface="黑体" panose="02010609060101010101" charset="-122"/>
                <a:sym typeface="+mn-ea"/>
              </a:rPr>
              <a:t>大西洋宪章</a:t>
            </a:r>
            <a:r>
              <a:rPr lang="en-US" altLang="zh-CN" sz="2400" dirty="0">
                <a:latin typeface="黑体" panose="02010609060101010101" charset="-122"/>
                <a:ea typeface="黑体" panose="02010609060101010101" charset="-122"/>
                <a:sym typeface="+mn-ea"/>
              </a:rPr>
              <a:t>》</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57" name="文本框 56"/>
          <p:cNvSpPr txBox="1"/>
          <p:nvPr/>
        </p:nvSpPr>
        <p:spPr>
          <a:xfrm>
            <a:off x="191135" y="4862195"/>
            <a:ext cx="8293100" cy="1992630"/>
          </a:xfrm>
          <a:prstGeom prst="rect">
            <a:avLst/>
          </a:prstGeom>
          <a:solidFill>
            <a:schemeClr val="bg1"/>
          </a:solidFill>
          <a:ln w="12700" cmpd="sng">
            <a:solidFill>
              <a:schemeClr val="accent1">
                <a:shade val="50000"/>
              </a:schemeClr>
            </a:solidFill>
            <a:prstDash val="solid"/>
          </a:ln>
        </p:spPr>
        <p:txBody>
          <a:bodyPr wrap="square" rtlCol="0" anchor="t">
            <a:noAutofit/>
          </a:bodyPr>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材料</a:t>
            </a:r>
            <a:r>
              <a:rPr lang="en-US" altLang="zh-CN" sz="2400" dirty="0">
                <a:latin typeface="黑体" panose="02010609060101010101" charset="-122"/>
                <a:ea typeface="黑体" panose="02010609060101010101" charset="-122"/>
                <a:cs typeface="黑体" panose="02010609060101010101" charset="-122"/>
                <a:sym typeface="+mn-ea"/>
              </a:rPr>
              <a:t>3</a:t>
            </a:r>
            <a:r>
              <a:rPr lang="en-US" altLang="zh-CN"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从主观因素上看，二次大战作为一场席卷全球的世界性反法西斯战争，最广泛地动员了…</a:t>
            </a:r>
            <a:r>
              <a:rPr lang="en-US" altLang="zh-CN" sz="2400" dirty="0">
                <a:latin typeface="黑体" panose="02010609060101010101" charset="-122"/>
                <a:ea typeface="黑体" panose="02010609060101010101" charset="-122"/>
                <a:cs typeface="黑体" panose="02010609060101010101" charset="-122"/>
                <a:sym typeface="+mn-ea"/>
              </a:rPr>
              <a:t>各殖民地的人民，在反法西斯侵略的斗争中，极大地增强了殖民地人民的民族主义意识，这种觉醒了的民族主义在打败法西斯后自然地转化为争取民族独立的思想武器。  </a:t>
            </a:r>
            <a:r>
              <a:rPr lang="en-US" altLang="zh-CN"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王斯德主编《世界通史》</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a:off x="191135" y="534035"/>
            <a:ext cx="6303645"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二、第二次世界大战与世界殖民体系的瓦解</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3"/>
                                        </p:tgtEl>
                                        <p:attrNameLst>
                                          <p:attrName>style.visibility</p:attrName>
                                        </p:attrNameLst>
                                      </p:cBhvr>
                                      <p:to>
                                        <p:strVal val="visible"/>
                                      </p:to>
                                    </p:set>
                                    <p:anim calcmode="lin" valueType="num">
                                      <p:cBhvr additive="base">
                                        <p:cTn id="13" dur="500" fill="hold"/>
                                        <p:tgtEl>
                                          <p:spTgt spid="103"/>
                                        </p:tgtEl>
                                        <p:attrNameLst>
                                          <p:attrName>ppt_x</p:attrName>
                                        </p:attrNameLst>
                                      </p:cBhvr>
                                      <p:tavLst>
                                        <p:tav tm="0">
                                          <p:val>
                                            <p:strVal val="#ppt_x"/>
                                          </p:val>
                                        </p:tav>
                                        <p:tav tm="100000">
                                          <p:val>
                                            <p:strVal val="#ppt_x"/>
                                          </p:val>
                                        </p:tav>
                                      </p:tavLst>
                                    </p:anim>
                                    <p:anim calcmode="lin" valueType="num">
                                      <p:cBhvr additive="base">
                                        <p:cTn id="14"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3" grpId="0" animBg="1"/>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754235" y="773430"/>
            <a:ext cx="1376045" cy="460375"/>
          </a:xfrm>
          <a:prstGeom prst="rect">
            <a:avLst/>
          </a:prstGeom>
          <a:noFill/>
        </p:spPr>
        <p:txBody>
          <a:bodyPr wrap="square" rtlCol="0">
            <a:spAutoFit/>
          </a:bodyPr>
          <a:p>
            <a:r>
              <a:rPr lang="en-US" altLang="zh-CN" sz="2400">
                <a:solidFill>
                  <a:srgbClr val="C00000"/>
                </a:solidFill>
                <a:latin typeface="黑体" panose="02010609060101010101" charset="-122"/>
                <a:ea typeface="黑体" panose="02010609060101010101" charset="-122"/>
                <a:cs typeface="黑体" panose="02010609060101010101" charset="-122"/>
              </a:rPr>
              <a:t>2</a:t>
            </a:r>
            <a:r>
              <a:rPr lang="zh-CN" altLang="en-US" sz="2400">
                <a:solidFill>
                  <a:srgbClr val="C00000"/>
                </a:solidFill>
                <a:latin typeface="黑体" panose="02010609060101010101" charset="-122"/>
                <a:ea typeface="黑体" panose="02010609060101010101" charset="-122"/>
                <a:cs typeface="黑体" panose="02010609060101010101" charset="-122"/>
              </a:rPr>
              <a:t>.表现：</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pic>
        <p:nvPicPr>
          <p:cNvPr id="1026" name="Picture 2"/>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bwMode="auto">
          <a:xfrm>
            <a:off x="-6350" y="2873375"/>
            <a:ext cx="3431540" cy="4065270"/>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1"/>
          <p:cNvSpPr txBox="1"/>
          <p:nvPr>
            <p:custDataLst>
              <p:tags r:id="rId3"/>
            </p:custDataLst>
          </p:nvPr>
        </p:nvSpPr>
        <p:spPr>
          <a:xfrm>
            <a:off x="73660" y="1269365"/>
            <a:ext cx="9680575" cy="1568450"/>
          </a:xfrm>
          <a:prstGeom prst="rect">
            <a:avLst/>
          </a:prstGeom>
          <a:solidFill>
            <a:schemeClr val="bg1"/>
          </a:solidFill>
          <a:ln w="12700" cmpd="sng">
            <a:solidFill>
              <a:schemeClr val="accent1">
                <a:shade val="50000"/>
              </a:schemeClr>
            </a:solidFill>
            <a:prstDash val="solid"/>
          </a:ln>
        </p:spPr>
        <p:txBody>
          <a:bodyPr wrap="square" rtlCol="0" anchor="t">
            <a:noAutofit/>
          </a:bodyPr>
          <a:lstStyle>
            <a:lvl1pPr marL="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1pPr>
            <a:lvl2pPr marL="4572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2pPr>
            <a:lvl3pPr marL="9144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3pPr>
            <a:lvl4pPr marL="13716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4pPr>
            <a:lvl5pPr marL="1828800" indent="0" algn="l" defTabSz="914400" rtl="0" eaLnBrk="0" fontAlgn="base" hangingPunct="0">
              <a:lnSpc>
                <a:spcPct val="100000"/>
              </a:lnSpc>
              <a:spcBef>
                <a:spcPct val="0"/>
              </a:spcBef>
              <a:spcAft>
                <a:spcPct val="0"/>
              </a:spcAft>
              <a:buClrTx/>
              <a:buSzTx/>
              <a:buFontTx/>
              <a:buNone/>
              <a:defRPr kumimoji="0" lang="zh-CN" altLang="en-US" sz="3600" b="0" i="0" u="none" baseline="0">
                <a:solidFill>
                  <a:schemeClr val="tx1"/>
                </a:solidFill>
                <a:latin typeface="Calibri" panose="020F0502020204030204" pitchFamily="34" charset="0"/>
                <a:ea typeface="Helvetica" pitchFamily="34" charset="0"/>
                <a:sym typeface="Calibri" panose="020F0502020204030204" pitchFamily="34" charset="0"/>
              </a:defRPr>
            </a:lvl5pPr>
          </a:lstStyle>
          <a:p>
            <a:pPr lvl="0" algn="l" eaLnBrk="1" fontAlgn="auto" hangingPunct="1"/>
            <a:r>
              <a:rPr sz="2400" dirty="0">
                <a:latin typeface="黑体" panose="02010609060101010101" charset="-122"/>
                <a:ea typeface="黑体" panose="02010609060101010101" charset="-122"/>
                <a:cs typeface="黑体" panose="02010609060101010101" charset="-122"/>
                <a:sym typeface="+mn-ea"/>
              </a:rPr>
              <a:t>材料：</a:t>
            </a:r>
            <a:r>
              <a:rPr lang="en-US" altLang="zh-CN" sz="2400" dirty="0">
                <a:latin typeface="黑体" panose="02010609060101010101" charset="-122"/>
                <a:ea typeface="黑体" panose="02010609060101010101" charset="-122"/>
                <a:cs typeface="黑体" panose="02010609060101010101" charset="-122"/>
                <a:sym typeface="+mn-ea"/>
              </a:rPr>
              <a:t>雅尔塔体系重新绘制了战后欧亚的政治地图，特别是重新划定德、日、意法西斯国家的疆界及其被占领地区的归属和边界。</a:t>
            </a:r>
            <a:r>
              <a:rPr lang="en-US" altLang="zh-CN" sz="2400" dirty="0">
                <a:latin typeface="黑体" panose="02010609060101010101" charset="-122"/>
                <a:ea typeface="黑体" panose="02010609060101010101" charset="-122"/>
                <a:cs typeface="黑体" panose="02010609060101010101" charset="-122"/>
                <a:sym typeface="+mn-ea"/>
              </a:rPr>
              <a:t>包括将</a:t>
            </a:r>
            <a:r>
              <a:rPr lang="en-US" altLang="zh-CN" sz="2400" dirty="0">
                <a:latin typeface="黑体" panose="02010609060101010101" charset="-122"/>
                <a:ea typeface="黑体" panose="02010609060101010101" charset="-122"/>
                <a:cs typeface="黑体" panose="02010609060101010101" charset="-122"/>
                <a:sym typeface="+mn-ea"/>
              </a:rPr>
              <a:t>“日本所窃取于中国之领土，例如满洲、台湾、澎湖群岛等归还中国”</a:t>
            </a:r>
            <a:r>
              <a:rPr lang="en-US" altLang="zh-CN"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     </a:t>
            </a:r>
            <a:endParaRPr lang="en-US" altLang="zh-CN" sz="2400" dirty="0">
              <a:latin typeface="黑体" panose="02010609060101010101" charset="-122"/>
              <a:ea typeface="黑体" panose="02010609060101010101" charset="-122"/>
              <a:cs typeface="黑体" panose="02010609060101010101" charset="-122"/>
              <a:sym typeface="+mn-ea"/>
            </a:endParaRPr>
          </a:p>
          <a:p>
            <a:pPr lvl="0" algn="l" eaLnBrk="1" fontAlgn="auto" hangingPunct="1"/>
            <a:r>
              <a:rPr lang="en-US" altLang="zh-CN" sz="2400" dirty="0">
                <a:latin typeface="黑体" panose="02010609060101010101" charset="-122"/>
                <a:ea typeface="黑体" panose="02010609060101010101" charset="-122"/>
                <a:cs typeface="黑体" panose="02010609060101010101" charset="-122"/>
                <a:sym typeface="+mn-ea"/>
              </a:rPr>
              <a:t>                        </a:t>
            </a:r>
            <a:r>
              <a:rPr lang="en-US" altLang="zh-CN"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徐蓝</a:t>
            </a:r>
            <a:r>
              <a:rPr lang="en-US" altLang="zh-CN" sz="2400" dirty="0">
                <a:latin typeface="黑体" panose="02010609060101010101" charset="-122"/>
                <a:ea typeface="黑体" panose="02010609060101010101" charset="-122"/>
                <a:cs typeface="黑体" panose="02010609060101010101" charset="-122"/>
                <a:sym typeface="+mn-ea"/>
              </a:rPr>
              <a:t>《</a:t>
            </a:r>
            <a:r>
              <a:rPr lang="en-US" altLang="zh-CN" sz="2400" dirty="0">
                <a:latin typeface="黑体" panose="02010609060101010101" charset="-122"/>
                <a:ea typeface="黑体" panose="02010609060101010101" charset="-122"/>
                <a:cs typeface="黑体" panose="02010609060101010101" charset="-122"/>
                <a:sym typeface="+mn-ea"/>
              </a:rPr>
              <a:t>第二次世界大战研究的新进展</a:t>
            </a:r>
            <a:r>
              <a:rPr lang="en-US" altLang="zh-CN" sz="2400" dirty="0">
                <a:latin typeface="黑体" panose="02010609060101010101" charset="-122"/>
                <a:ea typeface="黑体" panose="02010609060101010101" charset="-122"/>
                <a:cs typeface="黑体" panose="02010609060101010101" charset="-122"/>
                <a:sym typeface="+mn-ea"/>
              </a:rPr>
              <a:t>》</a:t>
            </a:r>
            <a:endParaRPr lang="en-US" altLang="zh-CN" sz="2400" dirty="0">
              <a:latin typeface="黑体" panose="02010609060101010101" charset="-122"/>
              <a:ea typeface="黑体" panose="02010609060101010101" charset="-122"/>
              <a:cs typeface="黑体" panose="02010609060101010101" charset="-122"/>
              <a:sym typeface="+mn-ea"/>
            </a:endParaRPr>
          </a:p>
        </p:txBody>
      </p:sp>
      <p:sp>
        <p:nvSpPr>
          <p:cNvPr id="11" name="文本框 10"/>
          <p:cNvSpPr txBox="1"/>
          <p:nvPr>
            <p:custDataLst>
              <p:tags r:id="rId4"/>
            </p:custDataLst>
          </p:nvPr>
        </p:nvSpPr>
        <p:spPr>
          <a:xfrm>
            <a:off x="9754235" y="1328420"/>
            <a:ext cx="2437765" cy="133096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en-US" altLang="zh-CN" sz="2400">
                <a:solidFill>
                  <a:srgbClr val="1D41D5"/>
                </a:solidFill>
                <a:latin typeface="黑体" panose="02010609060101010101" charset="-122"/>
                <a:ea typeface="黑体" panose="02010609060101010101" charset="-122"/>
                <a:cs typeface="黑体" panose="02010609060101010101" charset="-122"/>
                <a:sym typeface="+mn-ea"/>
              </a:rPr>
              <a:t>1</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en-US" sz="2400">
                <a:solidFill>
                  <a:srgbClr val="1D41D5"/>
                </a:solidFill>
                <a:latin typeface="黑体" panose="02010609060101010101" charset="-122"/>
                <a:ea typeface="黑体" panose="02010609060101010101" charset="-122"/>
                <a:cs typeface="黑体" panose="02010609060101010101" charset="-122"/>
                <a:sym typeface="+mn-ea"/>
              </a:rPr>
              <a:t>朝鲜获得独立，中国收回台湾。</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8" name="Title 6"/>
          <p:cNvSpPr txBox="1"/>
          <p:nvPr>
            <p:custDataLst>
              <p:tags r:id="rId5"/>
            </p:custDataLst>
          </p:nvPr>
        </p:nvSpPr>
        <p:spPr>
          <a:xfrm>
            <a:off x="3505835" y="3028950"/>
            <a:ext cx="6248400" cy="2682875"/>
          </a:xfrm>
          <a:prstGeom prst="rect">
            <a:avLst/>
          </a:prstGeom>
          <a:solidFill>
            <a:schemeClr val="bg1"/>
          </a:solidFill>
          <a:ln w="12700" cmpd="sng">
            <a:solidFill>
              <a:schemeClr val="accent1">
                <a:shade val="50000"/>
              </a:schemeClr>
            </a:solidFill>
            <a:prstDash val="solid"/>
          </a:ln>
        </p:spPr>
        <p:txBody>
          <a:bodyPr wrap="square" lIns="72000" tIns="36000" rIns="72000" bIns="36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ysClr val="windowText" lastClr="000000"/>
                </a:solidFill>
                <a:effectLst/>
                <a:latin typeface="+mj-lt"/>
                <a:ea typeface="+mn-ea"/>
                <a:cs typeface="Segoe UI" panose="020B0502040204020203" pitchFamily="34" charset="0"/>
              </a:defRPr>
            </a:lvl1pPr>
          </a:lstStyle>
          <a:p>
            <a:pPr marL="0" lvl="0" indent="0" algn="just" fontAlgn="auto">
              <a:lnSpc>
                <a:spcPct val="100000"/>
              </a:lnSpc>
              <a:spcBef>
                <a:spcPts val="0"/>
              </a:spcBef>
              <a:spcAft>
                <a:spcPts val="0"/>
              </a:spcAft>
              <a:buSzPct val="100000"/>
              <a:buNone/>
              <a:defRPr/>
            </a:pPr>
            <a:r>
              <a:rPr lang="zh-CN" altLang="en-US" sz="2000" b="1" spc="0">
                <a:solidFill>
                  <a:srgbClr val="0000FF"/>
                </a:solidFill>
                <a:latin typeface="黑体" panose="02010609060101010101" charset="-122"/>
                <a:ea typeface="黑体" panose="02010609060101010101" charset="-122"/>
                <a:cs typeface="黑体" panose="02010609060101010101" charset="-122"/>
              </a:rPr>
              <a:t>独立的代价——印巴分治</a:t>
            </a:r>
            <a:endParaRPr lang="zh-CN" altLang="en-US" sz="2000" b="1" spc="0">
              <a:solidFill>
                <a:srgbClr val="0000FF"/>
              </a:solidFill>
              <a:latin typeface="黑体" panose="02010609060101010101" charset="-122"/>
              <a:ea typeface="黑体" panose="02010609060101010101" charset="-122"/>
              <a:cs typeface="黑体" panose="02010609060101010101" charset="-122"/>
            </a:endParaRPr>
          </a:p>
          <a:p>
            <a:pPr marL="0" lvl="0" indent="469900" algn="just" fontAlgn="auto">
              <a:lnSpc>
                <a:spcPct val="100000"/>
              </a:lnSpc>
              <a:spcBef>
                <a:spcPts val="0"/>
              </a:spcBef>
              <a:spcAft>
                <a:spcPts val="0"/>
              </a:spcAft>
              <a:buSzPct val="100000"/>
              <a:buNone/>
              <a:defRPr/>
              <a:extLst>
                <a:ext uri="{35155182-B16C-46BC-9424-99874614C6A1}">
                  <wpsdc:indentchars xmlns:wpsdc="http://www.wps.cn/officeDocument/2017/drawingmlCustomData" val="200" checksum="251553963"/>
                </a:ext>
              </a:extLst>
            </a:pPr>
            <a:r>
              <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rPr>
              <a:t>1947年7月18日英国议会正式通过了《印度独立法案》即</a:t>
            </a:r>
            <a:r>
              <a:rPr lang="zh-CN" altLang="en-US" sz="1800" b="1" spc="50">
                <a:ln w="3175">
                  <a:noFill/>
                  <a:prstDash val="dash"/>
                </a:ln>
                <a:solidFill>
                  <a:srgbClr val="FF0000"/>
                </a:solidFill>
                <a:latin typeface="黑体" panose="02010609060101010101" charset="-122"/>
                <a:ea typeface="黑体" panose="02010609060101010101" charset="-122"/>
                <a:cs typeface="黑体" panose="02010609060101010101" charset="-122"/>
              </a:rPr>
              <a:t>《蒙巴顿方案》</a:t>
            </a:r>
            <a:r>
              <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rPr>
              <a:t>。其主要内容是：</a:t>
            </a:r>
            <a:endPar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endParaRPr>
          </a:p>
          <a:p>
            <a:pPr marL="0" lvl="0" indent="469900" algn="just" fontAlgn="auto">
              <a:lnSpc>
                <a:spcPct val="100000"/>
              </a:lnSpc>
              <a:spcBef>
                <a:spcPts val="0"/>
              </a:spcBef>
              <a:spcAft>
                <a:spcPts val="0"/>
              </a:spcAft>
              <a:buSzPct val="100000"/>
              <a:buNone/>
              <a:defRPr/>
              <a:extLst>
                <a:ext uri="{35155182-B16C-46BC-9424-99874614C6A1}">
                  <wpsdc:indentchars xmlns:wpsdc="http://www.wps.cn/officeDocument/2017/drawingmlCustomData" val="200" checksum="251553963"/>
                </a:ext>
              </a:extLst>
            </a:pPr>
            <a:r>
              <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rPr>
              <a:t>①印度分为两个独立的自治领：印度教徒占多数的印度斯坦国家和伊斯兰教徒（穆斯林)占多数的巴基斯坦国家；</a:t>
            </a:r>
            <a:r>
              <a:rPr lang="zh-CN" altLang="en-US" sz="1800" b="1" spc="0">
                <a:solidFill>
                  <a:srgbClr val="0000FF"/>
                </a:solidFill>
                <a:latin typeface="黑体" panose="02010609060101010101" charset="-122"/>
                <a:ea typeface="黑体" panose="02010609060101010101" charset="-122"/>
                <a:cs typeface="黑体" panose="02010609060101010101" charset="-122"/>
              </a:rPr>
              <a:t>巴基斯坦由东西两部分组成</a:t>
            </a:r>
            <a:r>
              <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rPr>
              <a:t>。</a:t>
            </a:r>
            <a:endPar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endParaRPr>
          </a:p>
          <a:p>
            <a:pPr marL="0" lvl="0" indent="469900" algn="just" fontAlgn="auto">
              <a:lnSpc>
                <a:spcPct val="100000"/>
              </a:lnSpc>
              <a:spcBef>
                <a:spcPts val="0"/>
              </a:spcBef>
              <a:spcAft>
                <a:spcPts val="0"/>
              </a:spcAft>
              <a:buSzPct val="100000"/>
              <a:buNone/>
              <a:defRPr/>
              <a:extLst>
                <a:ext uri="{35155182-B16C-46BC-9424-99874614C6A1}">
                  <wpsdc:indentchars xmlns:wpsdc="http://www.wps.cn/officeDocument/2017/drawingmlCustomData" val="200" checksum="251553963"/>
                </a:ext>
              </a:extLst>
            </a:pPr>
            <a:r>
              <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rPr>
              <a:t>②8500万人组成的562个土邦有权决定加入印度或巴基斯坦，抑或两者都不加入，保持原来与英国的关系，但不能自治。</a:t>
            </a:r>
            <a:endParaRPr lang="zh-CN" altLang="en-US" sz="1800" spc="50">
              <a:ln w="3175">
                <a:noFill/>
                <a:prstDash val="dash"/>
              </a:ln>
              <a:solidFill>
                <a:schemeClr val="tx1"/>
              </a:solidFill>
              <a:latin typeface="黑体" panose="02010609060101010101" charset="-122"/>
              <a:ea typeface="黑体" panose="02010609060101010101" charset="-122"/>
              <a:cs typeface="黑体" panose="02010609060101010101" charset="-122"/>
            </a:endParaRPr>
          </a:p>
        </p:txBody>
      </p:sp>
      <p:sp>
        <p:nvSpPr>
          <p:cNvPr id="14" name="文本框 13"/>
          <p:cNvSpPr txBox="1"/>
          <p:nvPr>
            <p:custDataLst>
              <p:tags r:id="rId6"/>
            </p:custDataLst>
          </p:nvPr>
        </p:nvSpPr>
        <p:spPr>
          <a:xfrm>
            <a:off x="9885045" y="3510280"/>
            <a:ext cx="2346960" cy="16313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2</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）印度独立，印巴分治；英帝国迅速解体。</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16" name="线形标注 1 15"/>
          <p:cNvSpPr/>
          <p:nvPr/>
        </p:nvSpPr>
        <p:spPr>
          <a:xfrm>
            <a:off x="1899920" y="5348605"/>
            <a:ext cx="1475105" cy="560070"/>
          </a:xfrm>
          <a:prstGeom prst="borderCallout1">
            <a:avLst>
              <a:gd name="adj1" fmla="val -3482"/>
              <a:gd name="adj2" fmla="val 48253"/>
              <a:gd name="adj3" fmla="val -160090"/>
              <a:gd name="adj4" fmla="val -28067"/>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1947</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年</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8</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月</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15</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日，印度独立，成为英联邦自治领。</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sp>
        <p:nvSpPr>
          <p:cNvPr id="15" name="线形标注 1 14"/>
          <p:cNvSpPr/>
          <p:nvPr/>
        </p:nvSpPr>
        <p:spPr>
          <a:xfrm>
            <a:off x="1899920" y="4430395"/>
            <a:ext cx="1475105" cy="560070"/>
          </a:xfrm>
          <a:prstGeom prst="borderCallout1">
            <a:avLst>
              <a:gd name="adj1" fmla="val -3482"/>
              <a:gd name="adj2" fmla="val 48253"/>
              <a:gd name="adj3" fmla="val -42500"/>
              <a:gd name="adj4" fmla="val 49557"/>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marL="0" lvl="0" algn="l" eaLnBrk="1" fontAlgn="auto" hangingPunct="1">
              <a:lnSpc>
                <a:spcPct val="100000"/>
              </a:lnSpc>
              <a:buClrTx/>
              <a:buSzTx/>
              <a:buFontTx/>
              <a:buNone/>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1971年，东巴基斯坦独立。成立孟加拉人民共和国。</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sp>
        <p:nvSpPr>
          <p:cNvPr id="17" name="线形标注 1 16"/>
          <p:cNvSpPr/>
          <p:nvPr/>
        </p:nvSpPr>
        <p:spPr>
          <a:xfrm>
            <a:off x="-99060" y="4090035"/>
            <a:ext cx="1475105" cy="899795"/>
          </a:xfrm>
          <a:prstGeom prst="borderCallout1">
            <a:avLst>
              <a:gd name="adj1" fmla="val -3482"/>
              <a:gd name="adj2" fmla="val 48253"/>
              <a:gd name="adj3" fmla="val -42500"/>
              <a:gd name="adj4" fmla="val 49557"/>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1947年8月14日，巴基斯坦独立。</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1956</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年，巴基斯坦</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伊斯兰共和国建立。</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custDataLst>
              <p:tags r:id="rId7"/>
            </p:custDataLst>
          </p:nvPr>
        </p:nvSpPr>
        <p:spPr>
          <a:xfrm>
            <a:off x="191135" y="534035"/>
            <a:ext cx="6303645"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二、第二次世界大战与世界殖民体系的瓦解</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4" grpId="0" bldLvl="0" animBg="1"/>
      <p:bldP spid="17" grpId="0" animBg="1"/>
      <p:bldP spid="16"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4636135" y="1041400"/>
            <a:ext cx="1376045" cy="460375"/>
          </a:xfrm>
          <a:prstGeom prst="rect">
            <a:avLst/>
          </a:prstGeom>
          <a:noFill/>
        </p:spPr>
        <p:txBody>
          <a:bodyPr wrap="square" rtlCol="0">
            <a:spAutoFit/>
          </a:bodyPr>
          <a:p>
            <a:r>
              <a:rPr lang="en-US" altLang="zh-CN" sz="2400">
                <a:solidFill>
                  <a:srgbClr val="C00000"/>
                </a:solidFill>
                <a:latin typeface="黑体" panose="02010609060101010101" charset="-122"/>
                <a:ea typeface="黑体" panose="02010609060101010101" charset="-122"/>
                <a:cs typeface="黑体" panose="02010609060101010101" charset="-122"/>
              </a:rPr>
              <a:t>2</a:t>
            </a:r>
            <a:r>
              <a:rPr lang="zh-CN" altLang="en-US" sz="2400">
                <a:solidFill>
                  <a:srgbClr val="C00000"/>
                </a:solidFill>
                <a:latin typeface="黑体" panose="02010609060101010101" charset="-122"/>
                <a:ea typeface="黑体" panose="02010609060101010101" charset="-122"/>
                <a:cs typeface="黑体" panose="02010609060101010101" charset="-122"/>
              </a:rPr>
              <a:t>.表现：</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14" name="文本框 13"/>
          <p:cNvSpPr txBox="1"/>
          <p:nvPr>
            <p:custDataLst>
              <p:tags r:id="rId1"/>
            </p:custDataLst>
          </p:nvPr>
        </p:nvSpPr>
        <p:spPr>
          <a:xfrm>
            <a:off x="4559935" y="1367790"/>
            <a:ext cx="7533640" cy="86169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3</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1962</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年，法国总统戴高乐签署</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埃维昂协议</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，承认阿尔及利亚独立。</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pic>
        <p:nvPicPr>
          <p:cNvPr id="15" name="图片 14" descr="非洲的民族独立（1946-1990年）"/>
          <p:cNvPicPr>
            <a:picLocks noChangeAspect="1"/>
          </p:cNvPicPr>
          <p:nvPr/>
        </p:nvPicPr>
        <p:blipFill>
          <a:blip r:embed="rId2"/>
          <a:stretch>
            <a:fillRect/>
          </a:stretch>
        </p:blipFill>
        <p:spPr>
          <a:xfrm>
            <a:off x="-14605" y="1162685"/>
            <a:ext cx="4574540" cy="5702935"/>
          </a:xfrm>
          <a:prstGeom prst="rect">
            <a:avLst/>
          </a:prstGeom>
        </p:spPr>
      </p:pic>
      <p:grpSp>
        <p:nvGrpSpPr>
          <p:cNvPr id="17" name="组合 16"/>
          <p:cNvGrpSpPr/>
          <p:nvPr/>
        </p:nvGrpSpPr>
        <p:grpSpPr>
          <a:xfrm>
            <a:off x="4636135" y="2229485"/>
            <a:ext cx="3755390" cy="4446270"/>
            <a:chOff x="3671" y="5485"/>
            <a:chExt cx="5914" cy="7002"/>
          </a:xfrm>
        </p:grpSpPr>
        <p:sp>
          <p:nvSpPr>
            <p:cNvPr id="41" name="文本框 40"/>
            <p:cNvSpPr txBox="1"/>
            <p:nvPr/>
          </p:nvSpPr>
          <p:spPr>
            <a:xfrm>
              <a:off x="3671" y="5485"/>
              <a:ext cx="5914" cy="725"/>
            </a:xfrm>
            <a:prstGeom prst="rect">
              <a:avLst/>
            </a:prstGeom>
            <a:noFill/>
          </p:spPr>
          <p:txBody>
            <a:bodyPr wrap="square" rtlCol="0">
              <a:spAutoFit/>
            </a:bodyPr>
            <a:p>
              <a:pPr algn="ctr"/>
              <a:r>
                <a:rPr lang="zh-CN" altLang="en-US" sz="2400" dirty="0">
                  <a:solidFill>
                    <a:srgbClr val="FF0000"/>
                  </a:solidFill>
                  <a:latin typeface="黑体" panose="02010609060101010101" charset="-122"/>
                  <a:ea typeface="黑体" panose="02010609060101010101" charset="-122"/>
                </a:rPr>
                <a:t>阿尔及利亚的“独立代价”</a:t>
              </a:r>
              <a:endParaRPr lang="zh-CN" altLang="en-US" sz="2400" dirty="0">
                <a:solidFill>
                  <a:srgbClr val="FF0000"/>
                </a:solidFill>
                <a:latin typeface="黑体" panose="02010609060101010101" charset="-122"/>
                <a:ea typeface="黑体" panose="02010609060101010101" charset="-122"/>
              </a:endParaRPr>
            </a:p>
          </p:txBody>
        </p:sp>
        <p:sp>
          <p:nvSpPr>
            <p:cNvPr id="18" name="Rectangle 2"/>
            <p:cNvSpPr txBox="1">
              <a:spLocks noChangeArrowheads="1"/>
            </p:cNvSpPr>
            <p:nvPr/>
          </p:nvSpPr>
          <p:spPr>
            <a:xfrm>
              <a:off x="3887" y="6338"/>
              <a:ext cx="5577" cy="6149"/>
            </a:xfrm>
            <a:prstGeom prst="rect">
              <a:avLst/>
            </a:prstGeom>
            <a:ln w="12700" cmpd="sng">
              <a:solidFill>
                <a:schemeClr val="accent1">
                  <a:shade val="50000"/>
                </a:schemeClr>
              </a:solid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20000"/>
                </a:lnSpc>
                <a:buClrTx/>
                <a:buSzTx/>
                <a:buFontTx/>
                <a:buNone/>
              </a:pPr>
              <a:r>
                <a:rPr lang="zh-CN" altLang="en-US" sz="2000" dirty="0">
                  <a:latin typeface="黑体" panose="02010609060101010101" charset="-122"/>
                  <a:ea typeface="黑体" panose="02010609060101010101" charset="-122"/>
                </a:rPr>
                <a:t>材料：……在发给新的</a:t>
              </a:r>
              <a:r>
                <a:rPr lang="zh-CN" altLang="en-US" sz="2000">
                  <a:solidFill>
                    <a:srgbClr val="1D41D5"/>
                  </a:solidFill>
                  <a:latin typeface="黑体" panose="02010609060101010101" charset="-122"/>
                  <a:ea typeface="黑体" panose="02010609060101010101" charset="-122"/>
                  <a:cs typeface="黑体" panose="02010609060101010101" charset="-122"/>
                </a:rPr>
                <a:t>采矿</a:t>
              </a:r>
              <a:r>
                <a:rPr lang="zh-CN" altLang="en-US" sz="2000" dirty="0">
                  <a:latin typeface="黑体" panose="02010609060101010101" charset="-122"/>
                  <a:ea typeface="黑体" panose="02010609060101010101" charset="-122"/>
                </a:rPr>
                <a:t>许可证时，如其他条件相等，应</a:t>
              </a:r>
              <a:r>
                <a:rPr lang="zh-CN" altLang="en-US" sz="2000">
                  <a:solidFill>
                    <a:srgbClr val="1D41D5"/>
                  </a:solidFill>
                  <a:latin typeface="黑体" panose="02010609060101010101" charset="-122"/>
                  <a:ea typeface="黑体" panose="02010609060101010101" charset="-122"/>
                  <a:cs typeface="黑体" panose="02010609060101010101" charset="-122"/>
                </a:rPr>
                <a:t>优先给与法国公司</a:t>
              </a:r>
              <a:r>
                <a:rPr lang="zh-CN" altLang="en-US" sz="2000" dirty="0">
                  <a:latin typeface="黑体" panose="02010609060101010101" charset="-122"/>
                  <a:ea typeface="黑体" panose="02010609060101010101" charset="-122"/>
                </a:rPr>
                <a:t>；</a:t>
              </a:r>
              <a:endParaRPr lang="zh-CN" altLang="en-US" sz="2000" dirty="0">
                <a:latin typeface="黑体" panose="02010609060101010101" charset="-122"/>
                <a:ea typeface="黑体" panose="02010609060101010101" charset="-122"/>
              </a:endParaRPr>
            </a:p>
            <a:p>
              <a:pPr marL="0" algn="l">
                <a:lnSpc>
                  <a:spcPct val="120000"/>
                </a:lnSpc>
                <a:buClrTx/>
                <a:buSzTx/>
                <a:buFontTx/>
                <a:buNone/>
              </a:pPr>
              <a:r>
                <a:rPr lang="zh-CN" altLang="en-US" sz="2000" dirty="0">
                  <a:latin typeface="黑体" panose="02010609060101010101" charset="-122"/>
                  <a:ea typeface="黑体" panose="02010609060101010101" charset="-122"/>
                </a:rPr>
                <a:t>……阿尔及利亚应把</a:t>
              </a:r>
              <a:r>
                <a:rPr lang="zh-CN" altLang="en-US" sz="2000">
                  <a:solidFill>
                    <a:srgbClr val="1D41D5"/>
                  </a:solidFill>
                  <a:latin typeface="黑体" panose="02010609060101010101" charset="-122"/>
                  <a:ea typeface="黑体" panose="02010609060101010101" charset="-122"/>
                  <a:cs typeface="黑体" panose="02010609060101010101" charset="-122"/>
                </a:rPr>
                <a:t>米尔斯▪克比尔基地租借给法国</a:t>
              </a:r>
              <a:r>
                <a:rPr lang="zh-CN" altLang="en-US" sz="2000" dirty="0">
                  <a:latin typeface="黑体" panose="02010609060101010101" charset="-122"/>
                  <a:ea typeface="黑体" panose="02010609060101010101" charset="-122"/>
                </a:rPr>
                <a:t>使用十五年，经两国协议可以续租。</a:t>
              </a:r>
              <a:endParaRPr lang="zh-CN" altLang="en-US" sz="2000" dirty="0">
                <a:latin typeface="黑体" panose="02010609060101010101" charset="-122"/>
                <a:ea typeface="黑体" panose="02010609060101010101" charset="-122"/>
              </a:endParaRPr>
            </a:p>
            <a:p>
              <a:pPr marL="0" algn="l">
                <a:lnSpc>
                  <a:spcPct val="120000"/>
                </a:lnSpc>
                <a:buClrTx/>
                <a:buSzTx/>
                <a:buFontTx/>
                <a:buNone/>
              </a:pPr>
              <a:r>
                <a:rPr lang="zh-CN" altLang="en-US" sz="1600" dirty="0">
                  <a:latin typeface="黑体" panose="02010609060101010101" charset="-122"/>
                  <a:ea typeface="黑体" panose="02010609060101010101" charset="-122"/>
                </a:rPr>
                <a:t> ——《构成法国和阿尔及利亚之间协定的来往信件和1962年3月19日埃维昂谈判结束时通过的各项声明》（1962年7月3日）</a:t>
              </a:r>
              <a:endParaRPr lang="zh-CN" altLang="en-US" sz="1600" dirty="0">
                <a:latin typeface="黑体" panose="02010609060101010101" charset="-122"/>
                <a:ea typeface="黑体" panose="02010609060101010101" charset="-122"/>
              </a:endParaRPr>
            </a:p>
          </p:txBody>
        </p:sp>
      </p:grpSp>
      <p:sp>
        <p:nvSpPr>
          <p:cNvPr id="44" name="矩形 43"/>
          <p:cNvSpPr/>
          <p:nvPr/>
        </p:nvSpPr>
        <p:spPr>
          <a:xfrm>
            <a:off x="8528050" y="5100320"/>
            <a:ext cx="3455670" cy="645160"/>
          </a:xfrm>
          <a:prstGeom prst="rect">
            <a:avLst/>
          </a:prstGeom>
        </p:spPr>
        <p:txBody>
          <a:bodyPr wrap="square">
            <a:spAutoFit/>
          </a:bodyPr>
          <a:p>
            <a:pPr>
              <a:spcAft>
                <a:spcPts val="0"/>
              </a:spcAft>
            </a:pPr>
            <a:r>
              <a:rPr lang="zh-CN" altLang="en-US" dirty="0" smtClean="0">
                <a:solidFill>
                  <a:srgbClr val="C00000"/>
                </a:solidFill>
                <a:latin typeface="黑体" panose="02010609060101010101" charset="-122"/>
                <a:ea typeface="黑体" panose="02010609060101010101" charset="-122"/>
                <a:cs typeface="Times New Roman" panose="02020603050405020304" pitchFamily="18" charset="0"/>
              </a:rPr>
              <a:t>这类内容在许多宗主国与殖民地签订的独立协议中是非常常见的</a:t>
            </a:r>
            <a:endParaRPr lang="zh-CN" altLang="en-US" dirty="0" smtClean="0">
              <a:solidFill>
                <a:srgbClr val="C00000"/>
              </a:solidFill>
              <a:latin typeface="黑体" panose="02010609060101010101" charset="-122"/>
              <a:ea typeface="黑体" panose="02010609060101010101" charset="-122"/>
              <a:cs typeface="Times New Roman" panose="02020603050405020304" pitchFamily="18" charset="0"/>
            </a:endParaRPr>
          </a:p>
        </p:txBody>
      </p:sp>
      <p:grpSp>
        <p:nvGrpSpPr>
          <p:cNvPr id="19" name="组合 18"/>
          <p:cNvGrpSpPr/>
          <p:nvPr/>
        </p:nvGrpSpPr>
        <p:grpSpPr>
          <a:xfrm>
            <a:off x="8634095" y="3177540"/>
            <a:ext cx="2938780" cy="1333500"/>
            <a:chOff x="11511" y="5920"/>
            <a:chExt cx="4628" cy="2100"/>
          </a:xfrm>
        </p:grpSpPr>
        <p:sp>
          <p:nvSpPr>
            <p:cNvPr id="26" name="文本框 25"/>
            <p:cNvSpPr txBox="1"/>
            <p:nvPr/>
          </p:nvSpPr>
          <p:spPr>
            <a:xfrm>
              <a:off x="11511" y="5920"/>
              <a:ext cx="4628" cy="773"/>
            </a:xfrm>
            <a:prstGeom prst="rect">
              <a:avLst/>
            </a:prstGeom>
            <a:noFill/>
            <a:ln w="12700" cmpd="sng">
              <a:no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优先开采石油</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0" name="文本框 19"/>
            <p:cNvSpPr txBox="1"/>
            <p:nvPr/>
          </p:nvSpPr>
          <p:spPr>
            <a:xfrm>
              <a:off x="11511" y="7248"/>
              <a:ext cx="4628" cy="773"/>
            </a:xfrm>
            <a:prstGeom prst="rect">
              <a:avLst/>
            </a:prstGeom>
            <a:noFill/>
            <a:ln w="12700" cmpd="sng">
              <a:no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lstStyle/>
            <a:p>
              <a:pPr lvl="0" algn="ctr">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租界军事基地</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grpSp>
      <p:grpSp>
        <p:nvGrpSpPr>
          <p:cNvPr id="29" name="组合 28"/>
          <p:cNvGrpSpPr/>
          <p:nvPr/>
        </p:nvGrpSpPr>
        <p:grpSpPr>
          <a:xfrm>
            <a:off x="2711450" y="2141220"/>
            <a:ext cx="1848485" cy="1421130"/>
            <a:chOff x="4270" y="3372"/>
            <a:chExt cx="2911" cy="2238"/>
          </a:xfrm>
        </p:grpSpPr>
        <p:sp>
          <p:nvSpPr>
            <p:cNvPr id="24" name="矩形 23"/>
            <p:cNvSpPr/>
            <p:nvPr/>
          </p:nvSpPr>
          <p:spPr>
            <a:xfrm>
              <a:off x="4270" y="3372"/>
              <a:ext cx="793" cy="481"/>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线形标注 1 26"/>
            <p:cNvSpPr/>
            <p:nvPr/>
          </p:nvSpPr>
          <p:spPr>
            <a:xfrm>
              <a:off x="5267" y="4062"/>
              <a:ext cx="1914" cy="1548"/>
            </a:xfrm>
            <a:prstGeom prst="borderCallout1">
              <a:avLst>
                <a:gd name="adj1" fmla="val 52088"/>
                <a:gd name="adj2" fmla="val -783"/>
                <a:gd name="adj3" fmla="val -14747"/>
                <a:gd name="adj4" fmla="val -33385"/>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nSpc>
                  <a:spcPct val="100000"/>
                </a:lnSpc>
                <a:spcBef>
                  <a:spcPct val="0"/>
                </a:spcBef>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1953</a:t>
              </a:r>
              <a:r>
                <a:rPr lang="zh-CN" altLang="en-US" sz="1200" dirty="0" smtClean="0">
                  <a:solidFill>
                    <a:prstClr val="black"/>
                  </a:solidFill>
                  <a:latin typeface="黑体" panose="02010609060101010101" charset="-122"/>
                  <a:ea typeface="黑体" panose="02010609060101010101" charset="-122"/>
                  <a:cs typeface="黑体" panose="02010609060101010101" charset="-122"/>
                  <a:sym typeface="+mn-ea"/>
                </a:rPr>
                <a:t>年成立</a:t>
              </a:r>
              <a:r>
                <a:rPr lang="zh-CN" altLang="en-US" sz="1200" dirty="0">
                  <a:solidFill>
                    <a:prstClr val="black"/>
                  </a:solidFill>
                  <a:latin typeface="黑体" panose="02010609060101010101" charset="-122"/>
                  <a:ea typeface="黑体" panose="02010609060101010101" charset="-122"/>
                  <a:cs typeface="黑体" panose="02010609060101010101" charset="-122"/>
                  <a:sym typeface="+mn-ea"/>
                </a:rPr>
                <a:t>埃及</a:t>
              </a:r>
              <a:r>
                <a:rPr lang="zh-CN" altLang="en-US" sz="1200" dirty="0" smtClean="0">
                  <a:solidFill>
                    <a:prstClr val="black"/>
                  </a:solidFill>
                  <a:latin typeface="黑体" panose="02010609060101010101" charset="-122"/>
                  <a:ea typeface="黑体" panose="02010609060101010101" charset="-122"/>
                  <a:cs typeface="黑体" panose="02010609060101010101" charset="-122"/>
                  <a:sym typeface="+mn-ea"/>
                </a:rPr>
                <a:t>共和国；</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a:t>
              </a:r>
              <a:r>
                <a:rPr lang="zh-CN" altLang="en-US" sz="1200" dirty="0" smtClean="0">
                  <a:solidFill>
                    <a:prstClr val="black"/>
                  </a:solidFill>
                  <a:latin typeface="黑体" panose="02010609060101010101" charset="-122"/>
                  <a:ea typeface="黑体" panose="02010609060101010101" charset="-122"/>
                  <a:cs typeface="黑体" panose="02010609060101010101" charset="-122"/>
                  <a:sym typeface="+mn-ea"/>
                </a:rPr>
                <a:t>956年从英国人手中收回</a:t>
              </a:r>
              <a:r>
                <a:rPr lang="zh-CN" altLang="en-US" sz="1200" dirty="0">
                  <a:solidFill>
                    <a:prstClr val="black"/>
                  </a:solidFill>
                  <a:latin typeface="黑体" panose="02010609060101010101" charset="-122"/>
                  <a:ea typeface="黑体" panose="02010609060101010101" charset="-122"/>
                  <a:cs typeface="黑体" panose="02010609060101010101" charset="-122"/>
                  <a:sym typeface="+mn-ea"/>
                </a:rPr>
                <a:t>苏伊士运河主权。</a:t>
              </a:r>
              <a:endParaRPr lang="zh-CN" altLang="en-US" sz="1200" dirty="0">
                <a:solidFill>
                  <a:prstClr val="black"/>
                </a:solidFill>
                <a:latin typeface="黑体" panose="02010609060101010101" charset="-122"/>
                <a:ea typeface="黑体" panose="02010609060101010101" charset="-122"/>
                <a:cs typeface="黑体" panose="02010609060101010101" charset="-122"/>
                <a:sym typeface="+mn-ea"/>
              </a:endParaRPr>
            </a:p>
          </p:txBody>
        </p:sp>
      </p:grpSp>
      <p:grpSp>
        <p:nvGrpSpPr>
          <p:cNvPr id="43" name="组合 42"/>
          <p:cNvGrpSpPr/>
          <p:nvPr/>
        </p:nvGrpSpPr>
        <p:grpSpPr>
          <a:xfrm>
            <a:off x="2019300" y="5190490"/>
            <a:ext cx="2433955" cy="792480"/>
            <a:chOff x="3180" y="8174"/>
            <a:chExt cx="3833" cy="1248"/>
          </a:xfrm>
        </p:grpSpPr>
        <p:sp>
          <p:nvSpPr>
            <p:cNvPr id="22" name="矩形 21"/>
            <p:cNvSpPr/>
            <p:nvPr/>
          </p:nvSpPr>
          <p:spPr>
            <a:xfrm>
              <a:off x="3180" y="8738"/>
              <a:ext cx="953" cy="481"/>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线形标注 1 29"/>
            <p:cNvSpPr/>
            <p:nvPr/>
          </p:nvSpPr>
          <p:spPr>
            <a:xfrm>
              <a:off x="4867" y="8174"/>
              <a:ext cx="2147" cy="1248"/>
            </a:xfrm>
            <a:prstGeom prst="borderCallout1">
              <a:avLst>
                <a:gd name="adj1" fmla="val 52088"/>
                <a:gd name="adj2" fmla="val -783"/>
                <a:gd name="adj3" fmla="val 61548"/>
                <a:gd name="adj4" fmla="val -35893"/>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1990</a:t>
              </a: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年，纳米比亚独立，标志着非洲殖民时代的终结。</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grpSp>
      <p:grpSp>
        <p:nvGrpSpPr>
          <p:cNvPr id="38" name="组合 37"/>
          <p:cNvGrpSpPr/>
          <p:nvPr/>
        </p:nvGrpSpPr>
        <p:grpSpPr>
          <a:xfrm>
            <a:off x="12700" y="1501775"/>
            <a:ext cx="1890395" cy="944245"/>
            <a:chOff x="20" y="2365"/>
            <a:chExt cx="2977" cy="1487"/>
          </a:xfrm>
        </p:grpSpPr>
        <p:sp>
          <p:nvSpPr>
            <p:cNvPr id="21" name="矩形 20"/>
            <p:cNvSpPr/>
            <p:nvPr/>
          </p:nvSpPr>
          <p:spPr>
            <a:xfrm>
              <a:off x="1773" y="3372"/>
              <a:ext cx="1224" cy="481"/>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线形标注 1 30"/>
            <p:cNvSpPr/>
            <p:nvPr/>
          </p:nvSpPr>
          <p:spPr>
            <a:xfrm>
              <a:off x="20" y="2365"/>
              <a:ext cx="2147" cy="690"/>
            </a:xfrm>
            <a:prstGeom prst="borderCallout1">
              <a:avLst>
                <a:gd name="adj1" fmla="val 40625"/>
                <a:gd name="adj2" fmla="val 98742"/>
                <a:gd name="adj3" fmla="val 142898"/>
                <a:gd name="adj4" fmla="val 111178"/>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rPr>
                <a:t>1962年，阿尔及利亚独立</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grpSp>
      <p:grpSp>
        <p:nvGrpSpPr>
          <p:cNvPr id="45" name="组合 44"/>
          <p:cNvGrpSpPr/>
          <p:nvPr/>
        </p:nvGrpSpPr>
        <p:grpSpPr>
          <a:xfrm>
            <a:off x="2308225" y="6128385"/>
            <a:ext cx="2251075" cy="595630"/>
            <a:chOff x="3635" y="9651"/>
            <a:chExt cx="3545" cy="938"/>
          </a:xfrm>
        </p:grpSpPr>
        <p:sp>
          <p:nvSpPr>
            <p:cNvPr id="33" name="矩形 32"/>
            <p:cNvSpPr/>
            <p:nvPr/>
          </p:nvSpPr>
          <p:spPr>
            <a:xfrm>
              <a:off x="3635" y="9879"/>
              <a:ext cx="953" cy="481"/>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线形标注 1 33"/>
            <p:cNvSpPr/>
            <p:nvPr/>
          </p:nvSpPr>
          <p:spPr>
            <a:xfrm>
              <a:off x="5370" y="9651"/>
              <a:ext cx="1811" cy="938"/>
            </a:xfrm>
            <a:prstGeom prst="borderCallout1">
              <a:avLst>
                <a:gd name="adj1" fmla="val 52088"/>
                <a:gd name="adj2" fmla="val -783"/>
                <a:gd name="adj3" fmla="val 51279"/>
                <a:gd name="adj4" fmla="val -35891"/>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lnSpc>
                  <a:spcPct val="90000"/>
                </a:lnSpc>
                <a:buClrTx/>
                <a:buSzTx/>
                <a:buFontTx/>
              </a:pPr>
              <a:r>
                <a:rPr lang="zh-CN" altLang="en-US" sz="1200" dirty="0" smtClean="0">
                  <a:solidFill>
                    <a:prstClr val="black"/>
                  </a:solidFill>
                  <a:latin typeface="黑体" panose="02010609060101010101" charset="-122"/>
                  <a:ea typeface="黑体" panose="02010609060101010101" charset="-122"/>
                  <a:cs typeface="黑体" panose="02010609060101010101" charset="-122"/>
                  <a:sym typeface="+mn-ea"/>
                </a:rPr>
                <a:t>1961年脱离英联邦，改名南非共和国</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grpSp>
      <p:grpSp>
        <p:nvGrpSpPr>
          <p:cNvPr id="37" name="组合 36"/>
          <p:cNvGrpSpPr/>
          <p:nvPr/>
        </p:nvGrpSpPr>
        <p:grpSpPr>
          <a:xfrm>
            <a:off x="1211580" y="3429000"/>
            <a:ext cx="1712595" cy="386080"/>
            <a:chOff x="1908" y="5400"/>
            <a:chExt cx="2697" cy="608"/>
          </a:xfrm>
        </p:grpSpPr>
        <p:sp>
          <p:nvSpPr>
            <p:cNvPr id="35" name="矩形 34"/>
            <p:cNvSpPr/>
            <p:nvPr/>
          </p:nvSpPr>
          <p:spPr>
            <a:xfrm>
              <a:off x="1908" y="5527"/>
              <a:ext cx="395" cy="481"/>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6" name="线形标注 1 35"/>
            <p:cNvSpPr/>
            <p:nvPr/>
          </p:nvSpPr>
          <p:spPr>
            <a:xfrm>
              <a:off x="3033" y="5400"/>
              <a:ext cx="1573" cy="608"/>
            </a:xfrm>
            <a:prstGeom prst="borderCallout1">
              <a:avLst>
                <a:gd name="adj1" fmla="val 52088"/>
                <a:gd name="adj2" fmla="val -783"/>
                <a:gd name="adj3" fmla="val 51279"/>
                <a:gd name="adj4" fmla="val -35891"/>
              </a:avLst>
            </a:prstGeom>
            <a:solidFill>
              <a:schemeClr val="bg1"/>
            </a:solidFill>
            <a:ln w="254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lnSpc>
                  <a:spcPct val="90000"/>
                </a:lnSpc>
                <a:buClrTx/>
                <a:buSzTx/>
                <a:buFontTx/>
              </a:pPr>
              <a:r>
                <a:rPr lang="zh-CN" altLang="en-US" sz="1200" dirty="0" smtClean="0">
                  <a:solidFill>
                    <a:prstClr val="black"/>
                  </a:solidFill>
                  <a:latin typeface="黑体" panose="02010609060101010101" charset="-122"/>
                  <a:ea typeface="黑体" panose="02010609060101010101" charset="-122"/>
                  <a:cs typeface="黑体" panose="02010609060101010101" charset="-122"/>
                  <a:sym typeface="+mn-ea"/>
                </a:rPr>
                <a:t>1957年独立</a:t>
              </a:r>
              <a:endParaRPr lang="en-US" altLang="zh-CN" sz="1200" dirty="0" smtClean="0">
                <a:solidFill>
                  <a:prstClr val="black"/>
                </a:solidFill>
                <a:latin typeface="黑体" panose="02010609060101010101" charset="-122"/>
                <a:ea typeface="黑体" panose="02010609060101010101" charset="-122"/>
                <a:cs typeface="黑体" panose="02010609060101010101" charset="-122"/>
                <a:sym typeface="+mn-ea"/>
              </a:endParaRPr>
            </a:p>
          </p:txBody>
        </p:sp>
      </p:grpSp>
      <p:sp>
        <p:nvSpPr>
          <p:cNvPr id="7" name="文本框 6"/>
          <p:cNvSpPr txBox="1"/>
          <p:nvPr>
            <p:custDataLst>
              <p:tags r:id="rId3"/>
            </p:custDataLst>
          </p:nvPr>
        </p:nvSpPr>
        <p:spPr>
          <a:xfrm>
            <a:off x="191135" y="534035"/>
            <a:ext cx="6303645"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二、第二次世界大战与世界殖民体系的瓦解</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ppt_x"/>
                                          </p:val>
                                        </p:tav>
                                        <p:tav tm="100000">
                                          <p:val>
                                            <p:strVal val="#ppt_x"/>
                                          </p:val>
                                        </p:tav>
                                      </p:tavLst>
                                    </p:anim>
                                    <p:anim calcmode="lin" valueType="num">
                                      <p:cBhvr additive="base">
                                        <p:cTn id="32"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additive="base">
                                        <p:cTn id="53" dur="500" fill="hold"/>
                                        <p:tgtEl>
                                          <p:spTgt spid="44"/>
                                        </p:tgtEl>
                                        <p:attrNameLst>
                                          <p:attrName>ppt_x</p:attrName>
                                        </p:attrNameLst>
                                      </p:cBhvr>
                                      <p:tavLst>
                                        <p:tav tm="0">
                                          <p:val>
                                            <p:strVal val="#ppt_x"/>
                                          </p:val>
                                        </p:tav>
                                        <p:tav tm="100000">
                                          <p:val>
                                            <p:strVal val="#ppt_x"/>
                                          </p:val>
                                        </p:tav>
                                      </p:tavLst>
                                    </p:anim>
                                    <p:anim calcmode="lin" valueType="num">
                                      <p:cBhvr additive="base">
                                        <p:cTn id="5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292850" y="1259840"/>
            <a:ext cx="5877560" cy="47593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lnSpc>
                <a:spcPct val="11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①亚非拉民族独立运动的胜利，改了世界政治面貌，标志着19世纪末20世纪初形成的世界殖民体系的瓦解；</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a:p>
            <a:pPr lvl="0" algn="l">
              <a:lnSpc>
                <a:spcPct val="11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②亚非拉国家取得独立，按照自己的意志处理内政和外交事务；</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a:p>
            <a:pPr lvl="0" algn="l">
              <a:lnSpc>
                <a:spcPct val="11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③为第三世界的形成创造条件，推动国际格局向多极化趋势发展；</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a:p>
            <a:pPr lvl="0" algn="l">
              <a:lnSpc>
                <a:spcPct val="11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④第三世界开始作为一支不容忽视的新兴政治力量登上国际舞台，从而扭转和改变了世界力量的对比，对整个世界历史的发展方向和进程都产生了不可低估的影响。</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6668770" y="911860"/>
            <a:ext cx="1376045" cy="460375"/>
          </a:xfrm>
          <a:prstGeom prst="rect">
            <a:avLst/>
          </a:prstGeom>
          <a:noFill/>
        </p:spPr>
        <p:txBody>
          <a:bodyPr wrap="square" rtlCol="0">
            <a:spAutoFit/>
          </a:bodyPr>
          <a:p>
            <a:r>
              <a:rPr lang="en-US" altLang="zh-CN" sz="2400">
                <a:solidFill>
                  <a:srgbClr val="C00000"/>
                </a:solidFill>
                <a:latin typeface="黑体" panose="02010609060101010101" charset="-122"/>
                <a:ea typeface="黑体" panose="02010609060101010101" charset="-122"/>
                <a:cs typeface="黑体" panose="02010609060101010101" charset="-122"/>
              </a:rPr>
              <a:t>3</a:t>
            </a:r>
            <a:r>
              <a:rPr lang="zh-CN" altLang="en-US" sz="2400">
                <a:solidFill>
                  <a:srgbClr val="C00000"/>
                </a:solidFill>
                <a:latin typeface="黑体" panose="02010609060101010101" charset="-122"/>
                <a:ea typeface="黑体" panose="02010609060101010101" charset="-122"/>
                <a:cs typeface="黑体" panose="02010609060101010101" charset="-122"/>
              </a:rPr>
              <a:t>.意义：</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20" name="文本框 19"/>
          <p:cNvSpPr txBox="1"/>
          <p:nvPr/>
        </p:nvSpPr>
        <p:spPr>
          <a:xfrm>
            <a:off x="175895" y="1478280"/>
            <a:ext cx="2513965" cy="490855"/>
          </a:xfrm>
          <a:prstGeom prst="rect">
            <a:avLst/>
          </a:prstGeom>
          <a:noFill/>
          <a:ln w="12700"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400">
                <a:solidFill>
                  <a:srgbClr val="C00000"/>
                </a:solidFill>
                <a:latin typeface="黑体" panose="02010609060101010101" charset="-122"/>
                <a:ea typeface="黑体" panose="02010609060101010101" charset="-122"/>
                <a:cs typeface="黑体" panose="02010609060101010101" charset="-122"/>
                <a:sym typeface="+mn-ea"/>
              </a:rPr>
              <a:t>第二次世界大战</a:t>
            </a:r>
            <a:endParaRPr lang="zh-CN" altLang="en-US"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10" name="文本框 9"/>
          <p:cNvSpPr txBox="1"/>
          <p:nvPr/>
        </p:nvSpPr>
        <p:spPr>
          <a:xfrm>
            <a:off x="1305560" y="5952490"/>
            <a:ext cx="3609340" cy="398780"/>
          </a:xfrm>
          <a:prstGeom prst="rect">
            <a:avLst/>
          </a:prstGeom>
          <a:noFill/>
        </p:spPr>
        <p:txBody>
          <a:bodyPr wrap="square" rtlCol="0">
            <a:spAutoFit/>
          </a:bodyPr>
          <a:p>
            <a:pPr algn="ctr"/>
            <a:r>
              <a:rPr lang="zh-CN" altLang="en-US" sz="2000">
                <a:latin typeface="黑体" panose="02010609060101010101" charset="-122"/>
                <a:ea typeface="黑体" panose="02010609060101010101" charset="-122"/>
              </a:rPr>
              <a:t>二战与殖民体系的内在关联</a:t>
            </a:r>
            <a:endParaRPr lang="zh-CN" altLang="en-US" sz="2000">
              <a:latin typeface="黑体" panose="02010609060101010101" charset="-122"/>
              <a:ea typeface="黑体" panose="02010609060101010101" charset="-122"/>
            </a:endParaRPr>
          </a:p>
        </p:txBody>
      </p:sp>
      <p:grpSp>
        <p:nvGrpSpPr>
          <p:cNvPr id="37" name="组合 36"/>
          <p:cNvGrpSpPr/>
          <p:nvPr/>
        </p:nvGrpSpPr>
        <p:grpSpPr>
          <a:xfrm>
            <a:off x="2190115" y="2008505"/>
            <a:ext cx="899160" cy="2848610"/>
            <a:chOff x="3449" y="3163"/>
            <a:chExt cx="1416" cy="4486"/>
          </a:xfrm>
        </p:grpSpPr>
        <p:sp>
          <p:nvSpPr>
            <p:cNvPr id="15" name="右箭头 14"/>
            <p:cNvSpPr/>
            <p:nvPr/>
          </p:nvSpPr>
          <p:spPr>
            <a:xfrm rot="3540000">
              <a:off x="1815" y="5150"/>
              <a:ext cx="4487"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sp>
          <p:nvSpPr>
            <p:cNvPr id="18" name="文本框 17"/>
            <p:cNvSpPr txBox="1"/>
            <p:nvPr/>
          </p:nvSpPr>
          <p:spPr>
            <a:xfrm rot="3360000">
              <a:off x="3171" y="5674"/>
              <a:ext cx="1185" cy="628"/>
            </a:xfrm>
            <a:prstGeom prst="rect">
              <a:avLst/>
            </a:prstGeom>
            <a:noFill/>
          </p:spPr>
          <p:txBody>
            <a:bodyPr wrap="square" rtlCol="0">
              <a:spAutoFit/>
            </a:bodyPr>
            <a:p>
              <a:pPr lvl="0" algn="ctr">
                <a:buClrTx/>
                <a:buSzTx/>
                <a:buFontTx/>
              </a:pPr>
              <a:r>
                <a:rPr lang="zh-CN" altLang="en-US" sz="2000">
                  <a:latin typeface="黑体" panose="02010609060101010101" charset="-122"/>
                  <a:ea typeface="黑体" panose="02010609060101010101" charset="-122"/>
                  <a:sym typeface="+mn-ea"/>
                </a:rPr>
                <a:t>加速</a:t>
              </a:r>
              <a:endParaRPr lang="zh-CN" altLang="en-US" sz="2000">
                <a:latin typeface="黑体" panose="02010609060101010101" charset="-122"/>
                <a:ea typeface="黑体" panose="02010609060101010101" charset="-122"/>
                <a:sym typeface="+mn-ea"/>
              </a:endParaRPr>
            </a:p>
          </p:txBody>
        </p:sp>
        <p:sp>
          <p:nvSpPr>
            <p:cNvPr id="19" name="文本框 18"/>
            <p:cNvSpPr txBox="1"/>
            <p:nvPr/>
          </p:nvSpPr>
          <p:spPr>
            <a:xfrm rot="3360000">
              <a:off x="3525" y="4718"/>
              <a:ext cx="2052" cy="628"/>
            </a:xfrm>
            <a:prstGeom prst="rect">
              <a:avLst/>
            </a:prstGeom>
            <a:noFill/>
          </p:spPr>
          <p:txBody>
            <a:bodyPr wrap="square" rtlCol="0">
              <a:spAutoFit/>
            </a:bodyPr>
            <a:p>
              <a:pPr lvl="0" algn="ctr">
                <a:buClrTx/>
                <a:buSzTx/>
                <a:buFontTx/>
              </a:pPr>
              <a:r>
                <a:rPr lang="zh-CN" altLang="en-US" sz="2000">
                  <a:latin typeface="黑体" panose="02010609060101010101" charset="-122"/>
                  <a:ea typeface="黑体" panose="02010609060101010101" charset="-122"/>
                  <a:sym typeface="+mn-ea"/>
                </a:rPr>
                <a:t>其他因素</a:t>
              </a:r>
              <a:endParaRPr lang="zh-CN" altLang="en-US" sz="2000">
                <a:latin typeface="黑体" panose="02010609060101010101" charset="-122"/>
                <a:ea typeface="黑体" panose="02010609060101010101" charset="-122"/>
                <a:sym typeface="+mn-ea"/>
              </a:endParaRPr>
            </a:p>
          </p:txBody>
        </p:sp>
      </p:grpSp>
      <p:grpSp>
        <p:nvGrpSpPr>
          <p:cNvPr id="38" name="组合 37"/>
          <p:cNvGrpSpPr/>
          <p:nvPr/>
        </p:nvGrpSpPr>
        <p:grpSpPr>
          <a:xfrm>
            <a:off x="2724150" y="4989830"/>
            <a:ext cx="812800" cy="772795"/>
            <a:chOff x="4290" y="7858"/>
            <a:chExt cx="1280" cy="1217"/>
          </a:xfrm>
        </p:grpSpPr>
        <p:sp>
          <p:nvSpPr>
            <p:cNvPr id="17" name="文本框 16"/>
            <p:cNvSpPr txBox="1"/>
            <p:nvPr/>
          </p:nvSpPr>
          <p:spPr>
            <a:xfrm>
              <a:off x="4290" y="8447"/>
              <a:ext cx="1185" cy="628"/>
            </a:xfrm>
            <a:prstGeom prst="rect">
              <a:avLst/>
            </a:prstGeom>
            <a:noFill/>
          </p:spPr>
          <p:txBody>
            <a:bodyPr wrap="square" rtlCol="0">
              <a:spAutoFit/>
            </a:bodyPr>
            <a:p>
              <a:pPr lvl="0" algn="ctr">
                <a:buClrTx/>
                <a:buSzTx/>
                <a:buFontTx/>
              </a:pPr>
              <a:r>
                <a:rPr lang="zh-CN" altLang="en-US" sz="2000">
                  <a:latin typeface="黑体" panose="02010609060101010101" charset="-122"/>
                  <a:ea typeface="黑体" panose="02010609060101010101" charset="-122"/>
                  <a:sym typeface="+mn-ea"/>
                </a:rPr>
                <a:t>加速</a:t>
              </a:r>
              <a:endParaRPr lang="zh-CN" altLang="en-US" sz="2000">
                <a:latin typeface="黑体" panose="02010609060101010101" charset="-122"/>
                <a:ea typeface="黑体" panose="02010609060101010101" charset="-122"/>
                <a:sym typeface="+mn-ea"/>
              </a:endParaRPr>
            </a:p>
          </p:txBody>
        </p:sp>
        <p:sp>
          <p:nvSpPr>
            <p:cNvPr id="21" name="右箭头 20"/>
            <p:cNvSpPr/>
            <p:nvPr/>
          </p:nvSpPr>
          <p:spPr>
            <a:xfrm>
              <a:off x="4342" y="7858"/>
              <a:ext cx="1229"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grpSp>
      <p:grpSp>
        <p:nvGrpSpPr>
          <p:cNvPr id="30" name="组合 29"/>
          <p:cNvGrpSpPr/>
          <p:nvPr/>
        </p:nvGrpSpPr>
        <p:grpSpPr>
          <a:xfrm>
            <a:off x="2395220" y="1089025"/>
            <a:ext cx="3722370" cy="1208405"/>
            <a:chOff x="3772" y="1715"/>
            <a:chExt cx="5862" cy="1903"/>
          </a:xfrm>
        </p:grpSpPr>
        <p:sp>
          <p:nvSpPr>
            <p:cNvPr id="6" name="文本框 5"/>
            <p:cNvSpPr txBox="1"/>
            <p:nvPr/>
          </p:nvSpPr>
          <p:spPr>
            <a:xfrm>
              <a:off x="5676" y="2328"/>
              <a:ext cx="3959" cy="773"/>
            </a:xfrm>
            <a:prstGeom prst="rect">
              <a:avLst/>
            </a:prstGeom>
            <a:noFill/>
            <a:ln w="12700"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民族自决意识</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16" name="右箭头 15"/>
            <p:cNvSpPr/>
            <p:nvPr/>
          </p:nvSpPr>
          <p:spPr>
            <a:xfrm>
              <a:off x="4342" y="2442"/>
              <a:ext cx="1229"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sp>
          <p:nvSpPr>
            <p:cNvPr id="22" name="文本框 21"/>
            <p:cNvSpPr txBox="1"/>
            <p:nvPr/>
          </p:nvSpPr>
          <p:spPr>
            <a:xfrm>
              <a:off x="3772" y="2990"/>
              <a:ext cx="2369" cy="628"/>
            </a:xfrm>
            <a:prstGeom prst="rect">
              <a:avLst/>
            </a:prstGeom>
            <a:noFill/>
          </p:spPr>
          <p:txBody>
            <a:bodyPr wrap="square" rtlCol="0">
              <a:spAutoFit/>
            </a:bodyPr>
            <a:p>
              <a:pPr lvl="0" algn="ctr">
                <a:buClrTx/>
                <a:buSzTx/>
                <a:buFontTx/>
              </a:pPr>
              <a:r>
                <a:rPr lang="zh-CN" altLang="en-US" sz="2000">
                  <a:latin typeface="黑体" panose="02010609060101010101" charset="-122"/>
                  <a:ea typeface="黑体" panose="02010609060101010101" charset="-122"/>
                  <a:sym typeface="+mn-ea"/>
                </a:rPr>
                <a:t>深入传播</a:t>
              </a:r>
              <a:endParaRPr lang="zh-CN" altLang="en-US" sz="2000">
                <a:latin typeface="黑体" panose="02010609060101010101" charset="-122"/>
                <a:ea typeface="黑体" panose="02010609060101010101" charset="-122"/>
                <a:sym typeface="+mn-ea"/>
              </a:endParaRPr>
            </a:p>
          </p:txBody>
        </p:sp>
        <p:sp>
          <p:nvSpPr>
            <p:cNvPr id="23" name="文本框 22"/>
            <p:cNvSpPr txBox="1"/>
            <p:nvPr/>
          </p:nvSpPr>
          <p:spPr>
            <a:xfrm>
              <a:off x="3958" y="1715"/>
              <a:ext cx="2061" cy="650"/>
            </a:xfrm>
            <a:prstGeom prst="rect">
              <a:avLst/>
            </a:prstGeom>
            <a:noFill/>
          </p:spPr>
          <p:txBody>
            <a:bodyPr wrap="square" rtlCol="0">
              <a:noAutofit/>
            </a:bodyPr>
            <a:p>
              <a:pPr lvl="0" algn="ctr">
                <a:buClrTx/>
                <a:buSzTx/>
                <a:buFontTx/>
              </a:pPr>
              <a:r>
                <a:rPr lang="zh-CN" altLang="en-US" sz="2000">
                  <a:latin typeface="黑体" panose="02010609060101010101" charset="-122"/>
                  <a:ea typeface="黑体" panose="02010609060101010101" charset="-122"/>
                  <a:sym typeface="+mn-ea"/>
                </a:rPr>
                <a:t>广泛认可</a:t>
              </a:r>
              <a:endParaRPr lang="zh-CN" altLang="en-US" sz="2000">
                <a:latin typeface="黑体" panose="02010609060101010101" charset="-122"/>
                <a:ea typeface="黑体" panose="02010609060101010101" charset="-122"/>
                <a:sym typeface="+mn-ea"/>
              </a:endParaRPr>
            </a:p>
          </p:txBody>
        </p:sp>
      </p:grpSp>
      <p:grpSp>
        <p:nvGrpSpPr>
          <p:cNvPr id="36" name="组合 35"/>
          <p:cNvGrpSpPr/>
          <p:nvPr/>
        </p:nvGrpSpPr>
        <p:grpSpPr>
          <a:xfrm>
            <a:off x="175895" y="2052955"/>
            <a:ext cx="2513330" cy="3281045"/>
            <a:chOff x="277" y="3233"/>
            <a:chExt cx="3958" cy="5167"/>
          </a:xfrm>
        </p:grpSpPr>
        <p:sp>
          <p:nvSpPr>
            <p:cNvPr id="11" name="文本框 10"/>
            <p:cNvSpPr txBox="1"/>
            <p:nvPr/>
          </p:nvSpPr>
          <p:spPr>
            <a:xfrm>
              <a:off x="277" y="7628"/>
              <a:ext cx="3959" cy="773"/>
            </a:xfrm>
            <a:prstGeom prst="rect">
              <a:avLst/>
            </a:prstGeom>
            <a:noFill/>
            <a:ln w="12700"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宗主国衰败</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13" name="文本框 12"/>
            <p:cNvSpPr txBox="1"/>
            <p:nvPr/>
          </p:nvSpPr>
          <p:spPr>
            <a:xfrm>
              <a:off x="1349" y="4139"/>
              <a:ext cx="639" cy="2272"/>
            </a:xfrm>
            <a:prstGeom prst="rect">
              <a:avLst/>
            </a:prstGeom>
            <a:noFill/>
          </p:spPr>
          <p:txBody>
            <a:bodyPr wrap="square" rtlCol="0">
              <a:noAutofit/>
            </a:bodyPr>
            <a:p>
              <a:r>
                <a:rPr lang="zh-CN" altLang="en-US" sz="2000">
                  <a:latin typeface="黑体" panose="02010609060101010101" charset="-122"/>
                  <a:ea typeface="黑体" panose="02010609060101010101" charset="-122"/>
                </a:rPr>
                <a:t>政治军事</a:t>
              </a:r>
              <a:endParaRPr lang="zh-CN" altLang="en-US" sz="2000">
                <a:latin typeface="黑体" panose="02010609060101010101" charset="-122"/>
                <a:ea typeface="黑体" panose="02010609060101010101" charset="-122"/>
              </a:endParaRPr>
            </a:p>
          </p:txBody>
        </p:sp>
        <p:sp>
          <p:nvSpPr>
            <p:cNvPr id="14" name="文本框 13"/>
            <p:cNvSpPr txBox="1"/>
            <p:nvPr/>
          </p:nvSpPr>
          <p:spPr>
            <a:xfrm>
              <a:off x="2533" y="4139"/>
              <a:ext cx="639" cy="2272"/>
            </a:xfrm>
            <a:prstGeom prst="rect">
              <a:avLst/>
            </a:prstGeom>
            <a:noFill/>
          </p:spPr>
          <p:txBody>
            <a:bodyPr wrap="square" rtlCol="0">
              <a:noAutofit/>
            </a:bodyPr>
            <a:p>
              <a:r>
                <a:rPr lang="zh-CN" altLang="en-US" sz="2000">
                  <a:latin typeface="黑体" panose="02010609060101010101" charset="-122"/>
                  <a:ea typeface="黑体" panose="02010609060101010101" charset="-122"/>
                </a:rPr>
                <a:t>经济文化</a:t>
              </a:r>
              <a:endParaRPr lang="zh-CN" altLang="en-US" sz="2000">
                <a:latin typeface="黑体" panose="02010609060101010101" charset="-122"/>
                <a:ea typeface="黑体" panose="02010609060101010101" charset="-122"/>
              </a:endParaRPr>
            </a:p>
          </p:txBody>
        </p:sp>
        <p:sp>
          <p:nvSpPr>
            <p:cNvPr id="26" name="右箭头 25"/>
            <p:cNvSpPr/>
            <p:nvPr/>
          </p:nvSpPr>
          <p:spPr>
            <a:xfrm rot="5400000">
              <a:off x="143" y="5106"/>
              <a:ext cx="4258"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grpSp>
      <p:grpSp>
        <p:nvGrpSpPr>
          <p:cNvPr id="33" name="组合 32"/>
          <p:cNvGrpSpPr/>
          <p:nvPr/>
        </p:nvGrpSpPr>
        <p:grpSpPr>
          <a:xfrm>
            <a:off x="3614420" y="1985645"/>
            <a:ext cx="2513330" cy="1132840"/>
            <a:chOff x="5692" y="3127"/>
            <a:chExt cx="3958" cy="1784"/>
          </a:xfrm>
        </p:grpSpPr>
        <p:sp>
          <p:nvSpPr>
            <p:cNvPr id="7" name="文本框 6"/>
            <p:cNvSpPr txBox="1"/>
            <p:nvPr/>
          </p:nvSpPr>
          <p:spPr>
            <a:xfrm>
              <a:off x="5692" y="4139"/>
              <a:ext cx="3959" cy="773"/>
            </a:xfrm>
            <a:prstGeom prst="rect">
              <a:avLst/>
            </a:prstGeom>
            <a:noFill/>
            <a:ln w="12700"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国际公理</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grpSp>
          <p:nvGrpSpPr>
            <p:cNvPr id="31" name="组合 30"/>
            <p:cNvGrpSpPr/>
            <p:nvPr/>
          </p:nvGrpSpPr>
          <p:grpSpPr>
            <a:xfrm>
              <a:off x="7459" y="3127"/>
              <a:ext cx="1172" cy="1012"/>
              <a:chOff x="7459" y="3127"/>
              <a:chExt cx="1172" cy="1012"/>
            </a:xfrm>
          </p:grpSpPr>
          <p:sp>
            <p:nvSpPr>
              <p:cNvPr id="12" name="右箭头 11"/>
              <p:cNvSpPr/>
              <p:nvPr/>
            </p:nvSpPr>
            <p:spPr>
              <a:xfrm rot="5400000">
                <a:off x="7262" y="3364"/>
                <a:ext cx="906"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sp>
            <p:nvSpPr>
              <p:cNvPr id="27" name="文本框 26"/>
              <p:cNvSpPr txBox="1"/>
              <p:nvPr/>
            </p:nvSpPr>
            <p:spPr>
              <a:xfrm>
                <a:off x="7993" y="3127"/>
                <a:ext cx="639" cy="1012"/>
              </a:xfrm>
              <a:prstGeom prst="rect">
                <a:avLst/>
              </a:prstGeom>
              <a:noFill/>
            </p:spPr>
            <p:txBody>
              <a:bodyPr wrap="square" rtlCol="0">
                <a:noAutofit/>
              </a:bodyPr>
              <a:p>
                <a:r>
                  <a:rPr lang="zh-CN" altLang="en-US" sz="2000">
                    <a:latin typeface="黑体" panose="02010609060101010101" charset="-122"/>
                    <a:ea typeface="黑体" panose="02010609060101010101" charset="-122"/>
                  </a:rPr>
                  <a:t>转变</a:t>
                </a:r>
                <a:endParaRPr lang="zh-CN" altLang="en-US" sz="2000">
                  <a:latin typeface="黑体" panose="02010609060101010101" charset="-122"/>
                  <a:ea typeface="黑体" panose="02010609060101010101" charset="-122"/>
                </a:endParaRPr>
              </a:p>
            </p:txBody>
          </p:sp>
        </p:grpSp>
      </p:grpSp>
      <p:grpSp>
        <p:nvGrpSpPr>
          <p:cNvPr id="34" name="组合 33"/>
          <p:cNvGrpSpPr/>
          <p:nvPr/>
        </p:nvGrpSpPr>
        <p:grpSpPr>
          <a:xfrm>
            <a:off x="3590925" y="3084830"/>
            <a:ext cx="2513330" cy="1140460"/>
            <a:chOff x="5655" y="4858"/>
            <a:chExt cx="3958" cy="1796"/>
          </a:xfrm>
        </p:grpSpPr>
        <p:sp>
          <p:nvSpPr>
            <p:cNvPr id="8" name="文本框 7"/>
            <p:cNvSpPr txBox="1"/>
            <p:nvPr/>
          </p:nvSpPr>
          <p:spPr>
            <a:xfrm>
              <a:off x="5655" y="5882"/>
              <a:ext cx="3959" cy="773"/>
            </a:xfrm>
            <a:prstGeom prst="rect">
              <a:avLst/>
            </a:prstGeom>
            <a:noFill/>
            <a:ln w="12700"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民族民主运动</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4" name="右箭头 23"/>
            <p:cNvSpPr/>
            <p:nvPr/>
          </p:nvSpPr>
          <p:spPr>
            <a:xfrm rot="5400000">
              <a:off x="7262" y="5141"/>
              <a:ext cx="906"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sp>
          <p:nvSpPr>
            <p:cNvPr id="28" name="文本框 27"/>
            <p:cNvSpPr txBox="1"/>
            <p:nvPr/>
          </p:nvSpPr>
          <p:spPr>
            <a:xfrm>
              <a:off x="7993" y="4858"/>
              <a:ext cx="639" cy="1012"/>
            </a:xfrm>
            <a:prstGeom prst="rect">
              <a:avLst/>
            </a:prstGeom>
            <a:noFill/>
          </p:spPr>
          <p:txBody>
            <a:bodyPr wrap="square" rtlCol="0">
              <a:noAutofit/>
            </a:bodyPr>
            <a:p>
              <a:r>
                <a:rPr lang="zh-CN" altLang="en-US" sz="2000">
                  <a:latin typeface="黑体" panose="02010609060101010101" charset="-122"/>
                  <a:ea typeface="黑体" panose="02010609060101010101" charset="-122"/>
                </a:rPr>
                <a:t>鼓舞</a:t>
              </a:r>
              <a:endParaRPr lang="zh-CN" altLang="en-US" sz="2000">
                <a:latin typeface="黑体" panose="02010609060101010101" charset="-122"/>
                <a:ea typeface="黑体" panose="02010609060101010101" charset="-122"/>
              </a:endParaRPr>
            </a:p>
          </p:txBody>
        </p:sp>
      </p:grpSp>
      <p:grpSp>
        <p:nvGrpSpPr>
          <p:cNvPr id="35" name="组合 34"/>
          <p:cNvGrpSpPr/>
          <p:nvPr/>
        </p:nvGrpSpPr>
        <p:grpSpPr>
          <a:xfrm>
            <a:off x="3604260" y="4234180"/>
            <a:ext cx="2513330" cy="1141095"/>
            <a:chOff x="5676" y="6668"/>
            <a:chExt cx="3958" cy="1797"/>
          </a:xfrm>
        </p:grpSpPr>
        <p:sp>
          <p:nvSpPr>
            <p:cNvPr id="9" name="文本框 8"/>
            <p:cNvSpPr txBox="1"/>
            <p:nvPr/>
          </p:nvSpPr>
          <p:spPr>
            <a:xfrm>
              <a:off x="5676" y="7693"/>
              <a:ext cx="3959" cy="773"/>
            </a:xfrm>
            <a:prstGeom prst="rect">
              <a:avLst/>
            </a:prstGeom>
            <a:noFill/>
            <a:ln w="12700" cmpd="sng">
              <a:solidFill>
                <a:schemeClr val="accent1">
                  <a:shade val="50000"/>
                </a:schemeClr>
              </a:solid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400">
                  <a:solidFill>
                    <a:srgbClr val="C00000"/>
                  </a:solidFill>
                  <a:latin typeface="黑体" panose="02010609060101010101" charset="-122"/>
                  <a:ea typeface="黑体" panose="02010609060101010101" charset="-122"/>
                  <a:cs typeface="黑体" panose="02010609060101010101" charset="-122"/>
                  <a:sym typeface="+mn-ea"/>
                </a:rPr>
                <a:t>殖民体系瓦解</a:t>
              </a:r>
              <a:endParaRPr lang="zh-CN" altLang="en-US"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25" name="右箭头 24"/>
            <p:cNvSpPr/>
            <p:nvPr/>
          </p:nvSpPr>
          <p:spPr>
            <a:xfrm rot="5400000">
              <a:off x="7250" y="6918"/>
              <a:ext cx="906" cy="512"/>
            </a:xfrm>
            <a:prstGeom prst="rightArrow">
              <a:avLst/>
            </a:prstGeom>
            <a:noFill/>
            <a:ln w="28575" cmpd="sng">
              <a:solidFill>
                <a:schemeClr val="accent1">
                  <a:shade val="50000"/>
                </a:schemeClr>
              </a:solidFill>
              <a:prstDash val="solid"/>
              <a:round/>
            </a:ln>
            <a:effectLst/>
          </p:spPr>
          <p:txBody>
            <a:bodyPr wrap="none" lIns="131440" tIns="65720" rIns="131440" bIns="65720" anchor="ctr"/>
            <a:p>
              <a:pPr defTabSz="1219200"/>
              <a:endParaRPr lang="zh-CN" altLang="en-US" sz="2400" kern="0">
                <a:solidFill>
                  <a:sysClr val="windowText" lastClr="000000"/>
                </a:solidFill>
                <a:latin typeface="黑体" panose="02010609060101010101" charset="-122"/>
                <a:ea typeface="黑体" panose="02010609060101010101" charset="-122"/>
              </a:endParaRPr>
            </a:p>
          </p:txBody>
        </p:sp>
        <p:sp>
          <p:nvSpPr>
            <p:cNvPr id="29" name="文本框 28"/>
            <p:cNvSpPr txBox="1"/>
            <p:nvPr/>
          </p:nvSpPr>
          <p:spPr>
            <a:xfrm>
              <a:off x="7993" y="6668"/>
              <a:ext cx="639" cy="1012"/>
            </a:xfrm>
            <a:prstGeom prst="rect">
              <a:avLst/>
            </a:prstGeom>
            <a:noFill/>
          </p:spPr>
          <p:txBody>
            <a:bodyPr wrap="square" rtlCol="0">
              <a:noAutofit/>
            </a:bodyPr>
            <a:p>
              <a:r>
                <a:rPr lang="zh-CN" altLang="en-US" sz="2000">
                  <a:latin typeface="黑体" panose="02010609060101010101" charset="-122"/>
                  <a:ea typeface="黑体" panose="02010609060101010101" charset="-122"/>
                </a:rPr>
                <a:t>加速</a:t>
              </a:r>
              <a:endParaRPr lang="zh-CN" altLang="en-US" sz="2000">
                <a:latin typeface="黑体" panose="02010609060101010101" charset="-122"/>
                <a:ea typeface="黑体" panose="02010609060101010101" charset="-122"/>
              </a:endParaRPr>
            </a:p>
          </p:txBody>
        </p:sp>
      </p:grpSp>
      <p:sp>
        <p:nvSpPr>
          <p:cNvPr id="5" name="文本框 4"/>
          <p:cNvSpPr txBox="1"/>
          <p:nvPr>
            <p:custDataLst>
              <p:tags r:id="rId1"/>
            </p:custDataLst>
          </p:nvPr>
        </p:nvSpPr>
        <p:spPr>
          <a:xfrm>
            <a:off x="191135" y="534035"/>
            <a:ext cx="6303645"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buFontTx/>
            </a:pPr>
            <a:r>
              <a:rPr lang="en-US" sz="2400">
                <a:solidFill>
                  <a:srgbClr val="1D41D5"/>
                </a:solidFill>
                <a:latin typeface="黑体" panose="02010609060101010101" charset="-122"/>
                <a:ea typeface="黑体" panose="02010609060101010101" charset="-122"/>
                <a:cs typeface="黑体" panose="02010609060101010101" charset="-122"/>
                <a:sym typeface="+mn-ea"/>
              </a:rPr>
              <a:t>二、第二次世界大战与世界殖民体系的瓦解</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3"/>
          <p:cNvPicPr>
            <a:picLocks noChangeAspect="1" noChangeArrowheads="1"/>
          </p:cNvPicPr>
          <p:nvPr>
            <p:custDataLst>
              <p:tags r:id="rId1"/>
            </p:custDataLst>
          </p:nvPr>
        </p:nvPicPr>
        <p:blipFill>
          <a:blip r:embed="rId2"/>
          <a:srcRect/>
          <a:stretch>
            <a:fillRect/>
          </a:stretch>
        </p:blipFill>
        <p:spPr>
          <a:xfrm>
            <a:off x="240030" y="1413510"/>
            <a:ext cx="11513820" cy="44411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135" y="1036320"/>
            <a:ext cx="4823460" cy="460375"/>
          </a:xfrm>
          <a:prstGeom prst="rect">
            <a:avLst/>
          </a:prstGeom>
          <a:noFill/>
        </p:spPr>
        <p:txBody>
          <a:bodyPr wrap="square" rtlCol="0">
            <a:spAutoFit/>
          </a:bodyPr>
          <a:p>
            <a:pPr>
              <a:buClrTx/>
              <a:buSzTx/>
              <a:buFontTx/>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1.新兴民族国家文化发展的背景：</a:t>
            </a:r>
            <a:endParaRPr lang="en-US" altLang="zh-CN"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269875" y="1496695"/>
            <a:ext cx="11921490" cy="92773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lnSpc>
                <a:spcPct val="110000"/>
              </a:lnSpc>
              <a:buClrTx/>
              <a:buSzTx/>
              <a:buFontTx/>
            </a:pPr>
            <a:r>
              <a:rPr lang="zh-CN" altLang="en-US" sz="2400">
                <a:solidFill>
                  <a:schemeClr val="tx1"/>
                </a:solidFill>
                <a:latin typeface="黑体" panose="02010609060101010101" charset="-122"/>
                <a:ea typeface="黑体" panose="02010609060101010101" charset="-122"/>
                <a:cs typeface="黑体" panose="02010609060101010101" charset="-122"/>
                <a:sym typeface="+mn-ea"/>
              </a:rPr>
              <a:t>随着现代化的推进，第二次世界大战后出现的一系列新兴民族国家，形成了</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当地</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民族文化与西方文化</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相结合</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的</a:t>
            </a:r>
            <a:r>
              <a:rPr lang="zh-CN" altLang="en-US" sz="2400">
                <a:solidFill>
                  <a:schemeClr val="tx1"/>
                </a:solidFill>
                <a:latin typeface="黑体" panose="02010609060101010101" charset="-122"/>
                <a:ea typeface="黑体" panose="02010609060101010101" charset="-122"/>
                <a:cs typeface="黑体" panose="02010609060101010101" charset="-122"/>
                <a:sym typeface="+mn-ea"/>
              </a:rPr>
              <a:t>新文化。</a:t>
            </a:r>
            <a:endParaRPr lang="zh-CN" altLang="en-US" sz="24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26" name="文本框 25"/>
          <p:cNvSpPr txBox="1"/>
          <p:nvPr/>
        </p:nvSpPr>
        <p:spPr>
          <a:xfrm>
            <a:off x="10375265" y="4826000"/>
            <a:ext cx="1816100" cy="1377950"/>
          </a:xfrm>
          <a:prstGeom prst="rect">
            <a:avLst/>
          </a:prstGeom>
          <a:noFill/>
          <a:ln w="12700" cmpd="sng">
            <a:noFill/>
            <a:prstDash val="solid"/>
          </a:ln>
        </p:spPr>
        <p:style>
          <a:lnRef idx="2">
            <a:schemeClr val="accent6"/>
          </a:lnRef>
          <a:fillRef idx="1">
            <a:schemeClr val="lt1"/>
          </a:fillRef>
          <a:effectRef idx="0">
            <a:schemeClr val="accent6"/>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p>
            <a:pPr lvl="0" algn="ctr">
              <a:buClrTx/>
              <a:buSzTx/>
              <a:buFontTx/>
            </a:pPr>
            <a:r>
              <a:rPr lang="zh-CN" altLang="en-US" sz="28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本土文化</a:t>
            </a:r>
            <a:r>
              <a:rPr lang="en-US" altLang="zh-CN" sz="28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a:t>
            </a:r>
            <a:endParaRPr lang="en-US" altLang="zh-CN" sz="28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endParaRPr>
          </a:p>
          <a:p>
            <a:pPr lvl="0" algn="ctr">
              <a:buClrTx/>
              <a:buSzTx/>
              <a:buFontTx/>
            </a:pPr>
            <a:r>
              <a:rPr lang="zh-CN" altLang="en-US" sz="28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rPr>
              <a:t>西方文化</a:t>
            </a:r>
            <a:endParaRPr lang="zh-CN" altLang="en-US" sz="2800">
              <a:solidFill>
                <a:srgbClr val="C00000"/>
              </a:solidFill>
              <a:latin typeface="方正粗黑宋简体" panose="02000000000000000000" charset="-122"/>
              <a:ea typeface="方正粗黑宋简体" panose="02000000000000000000" charset="-122"/>
              <a:cs typeface="方正粗黑宋简体" panose="02000000000000000000" charset="-122"/>
              <a:sym typeface="+mn-ea"/>
            </a:endParaRPr>
          </a:p>
        </p:txBody>
      </p:sp>
      <p:sp>
        <p:nvSpPr>
          <p:cNvPr id="100" name="文本框 99"/>
          <p:cNvSpPr txBox="1"/>
          <p:nvPr/>
        </p:nvSpPr>
        <p:spPr>
          <a:xfrm>
            <a:off x="2876550" y="4651375"/>
            <a:ext cx="7397750" cy="2206625"/>
          </a:xfrm>
          <a:prstGeom prst="rect">
            <a:avLst/>
          </a:prstGeom>
          <a:ln w="12700" cmpd="sng">
            <a:solidFill>
              <a:schemeClr val="accent1">
                <a:shade val="50000"/>
              </a:schemeClr>
            </a:solidFill>
            <a:prstDash val="solid"/>
          </a:ln>
        </p:spPr>
        <p:style>
          <a:lnRef idx="2">
            <a:schemeClr val="dk1"/>
          </a:lnRef>
          <a:fillRef idx="1">
            <a:schemeClr val="lt1"/>
          </a:fillRef>
          <a:effectRef idx="0">
            <a:schemeClr val="dk1"/>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buClrTx/>
              <a:buSzTx/>
              <a:buFontTx/>
              <a:buNone/>
            </a:pPr>
            <a:r>
              <a:rPr lang="zh-CN" altLang="en-US" sz="2000" dirty="0">
                <a:latin typeface="黑体" panose="02010609060101010101" charset="-122"/>
                <a:ea typeface="黑体" panose="02010609060101010101" charset="-122"/>
                <a:sym typeface="+mn-ea"/>
              </a:rPr>
              <a:t>材料</a:t>
            </a:r>
            <a:r>
              <a:rPr lang="en-US" altLang="zh-CN" sz="2000" dirty="0">
                <a:latin typeface="黑体" panose="02010609060101010101" charset="-122"/>
                <a:ea typeface="黑体" panose="02010609060101010101" charset="-122"/>
                <a:sym typeface="+mn-ea"/>
              </a:rPr>
              <a:t>2</a:t>
            </a:r>
            <a:r>
              <a:rPr lang="zh-CN" altLang="en-US" sz="2000" dirty="0">
                <a:latin typeface="黑体" panose="02010609060101010101" charset="-122"/>
                <a:ea typeface="黑体" panose="02010609060101010101" charset="-122"/>
                <a:sym typeface="+mn-ea"/>
              </a:rPr>
              <a:t>：50年过后，亚洲这些新独立的国家并不是完全走西方走过的路，他们在现代化进程中</a:t>
            </a:r>
            <a:r>
              <a:rPr lang="zh-CN" altLang="en-US" sz="2000" dirty="0">
                <a:solidFill>
                  <a:srgbClr val="FF0000"/>
                </a:solidFill>
                <a:latin typeface="黑体" panose="02010609060101010101" charset="-122"/>
                <a:ea typeface="黑体" panose="02010609060101010101" charset="-122"/>
                <a:sym typeface="+mn-ea"/>
              </a:rPr>
              <a:t>走的是一条属于自己的路</a:t>
            </a:r>
            <a:r>
              <a:rPr lang="zh-CN" altLang="en-US" sz="2000" dirty="0">
                <a:latin typeface="黑体" panose="02010609060101010101" charset="-122"/>
                <a:ea typeface="黑体" panose="02010609060101010101" charset="-122"/>
                <a:sym typeface="+mn-ea"/>
              </a:rPr>
              <a:t>。这些成就感增强了他们的信心，物质的成功带来了对文化的伸张。一些比较成功的国家领导人，如新加坡、马来西亚，宣称自己的发展得益于一种精神上的力量，即</a:t>
            </a:r>
            <a:r>
              <a:rPr lang="zh-CN" altLang="en-US" sz="2000" dirty="0">
                <a:solidFill>
                  <a:srgbClr val="FF0000"/>
                </a:solidFill>
                <a:latin typeface="黑体" panose="02010609060101010101" charset="-122"/>
                <a:ea typeface="黑体" panose="02010609060101010101" charset="-122"/>
                <a:sym typeface="+mn-ea"/>
              </a:rPr>
              <a:t>“亚洲价值观”</a:t>
            </a:r>
            <a:r>
              <a:rPr lang="zh-CN" altLang="en-US" sz="2000" dirty="0">
                <a:latin typeface="黑体" panose="02010609060101010101" charset="-122"/>
                <a:ea typeface="黑体" panose="02010609060101010101" charset="-122"/>
                <a:sym typeface="+mn-ea"/>
              </a:rPr>
              <a:t>。 </a:t>
            </a:r>
            <a:endParaRPr lang="zh-CN" altLang="en-US" sz="2000" dirty="0">
              <a:latin typeface="黑体" panose="02010609060101010101" charset="-122"/>
              <a:ea typeface="黑体" panose="02010609060101010101" charset="-122"/>
              <a:sym typeface="+mn-ea"/>
            </a:endParaRPr>
          </a:p>
          <a:p>
            <a:pPr marL="0" lvl="0" algn="l">
              <a:lnSpc>
                <a:spcPct val="100000"/>
              </a:lnSpc>
              <a:buClrTx/>
              <a:buSzTx/>
              <a:buFontTx/>
              <a:buNone/>
            </a:pPr>
            <a:r>
              <a:rPr lang="en-US" altLang="zh-CN" sz="2000" dirty="0">
                <a:latin typeface="黑体" panose="02010609060101010101" charset="-122"/>
                <a:ea typeface="黑体" panose="02010609060101010101" charset="-122"/>
                <a:sym typeface="+mn-ea"/>
              </a:rPr>
              <a:t>                               </a:t>
            </a:r>
            <a:r>
              <a:rPr lang="zh-CN" altLang="en-US" sz="2000" dirty="0">
                <a:latin typeface="黑体" panose="02010609060101010101" charset="-122"/>
                <a:ea typeface="黑体" panose="02010609060101010101" charset="-122"/>
                <a:sym typeface="+mn-ea"/>
              </a:rPr>
              <a:t>——马克垚《世界文明史》</a:t>
            </a:r>
            <a:endParaRPr lang="zh-CN" altLang="en-US" sz="2000" dirty="0">
              <a:latin typeface="黑体" panose="02010609060101010101" charset="-122"/>
              <a:ea typeface="黑体" panose="02010609060101010101" charset="-122"/>
              <a:sym typeface="+mn-ea"/>
            </a:endParaRPr>
          </a:p>
        </p:txBody>
      </p:sp>
      <p:sp>
        <p:nvSpPr>
          <p:cNvPr id="6" name="文本框 5"/>
          <p:cNvSpPr txBox="1"/>
          <p:nvPr/>
        </p:nvSpPr>
        <p:spPr>
          <a:xfrm>
            <a:off x="2877185" y="2546985"/>
            <a:ext cx="7397115" cy="2032000"/>
          </a:xfrm>
          <a:prstGeom prst="rect">
            <a:avLst/>
          </a:prstGeom>
          <a:ln w="12700" cmpd="sng">
            <a:solidFill>
              <a:schemeClr val="accent1">
                <a:shade val="50000"/>
              </a:schemeClr>
            </a:solidFill>
            <a:prstDash val="solid"/>
          </a:ln>
        </p:spPr>
        <p:style>
          <a:lnRef idx="2">
            <a:schemeClr val="dk1"/>
          </a:lnRef>
          <a:fillRef idx="1">
            <a:schemeClr val="lt1"/>
          </a:fillRef>
          <a:effectRef idx="0">
            <a:schemeClr val="dk1"/>
          </a:effectRef>
          <a:fontRef idx="minor">
            <a:schemeClr val="dk1"/>
          </a:fontRef>
        </p:style>
        <p:txBody>
          <a:bodyPr vertOverflow="overflow" horzOverflow="overflow" vert="horz" wrap="square" lIns="91440" tIns="45720" rIns="91440" bIns="45720" numCol="1" spcCol="0" rtlCol="0" fromWordArt="0" anchor="ctr" anchorCtr="0" forceAA="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buClrTx/>
              <a:buSzTx/>
              <a:buFontTx/>
              <a:buNone/>
            </a:pPr>
            <a:r>
              <a:rPr lang="zh-CN" altLang="en-US" sz="2000" dirty="0">
                <a:latin typeface="黑体" panose="02010609060101010101" charset="-122"/>
                <a:ea typeface="黑体" panose="02010609060101010101" charset="-122"/>
                <a:sym typeface="+mn-ea"/>
              </a:rPr>
              <a:t>材料</a:t>
            </a:r>
            <a:r>
              <a:rPr lang="zh-CN" altLang="en-US" sz="2000" dirty="0">
                <a:latin typeface="黑体" panose="02010609060101010101" charset="-122"/>
                <a:ea typeface="黑体" panose="02010609060101010101" charset="-122"/>
                <a:sym typeface="+mn-ea"/>
              </a:rPr>
              <a:t>1</a:t>
            </a:r>
            <a:r>
              <a:rPr lang="zh-CN" altLang="en-US" sz="2000" dirty="0">
                <a:latin typeface="黑体" panose="02010609060101010101" charset="-122"/>
                <a:ea typeface="黑体" panose="02010609060101010101" charset="-122"/>
                <a:sym typeface="+mn-ea"/>
              </a:rPr>
              <a:t>：对这些新生国家的前途，西方存在两种不同的观点。一种是悲观的，他们预测新独立的国家将无法克服面临的巨大困难，将长期深陷种族矛盾、阶级冲突、社会动乱而不能自拔。一种是乐观的，他们认为，新独立国家如同十八九世纪的欧洲国家，只要学习西方，走西方所走过的道路，必定会成为现代化的国家。</a:t>
            </a:r>
            <a:endParaRPr lang="zh-CN" altLang="en-US" sz="2000" dirty="0">
              <a:latin typeface="黑体" panose="02010609060101010101" charset="-122"/>
              <a:ea typeface="黑体" panose="02010609060101010101" charset="-122"/>
              <a:sym typeface="+mn-ea"/>
            </a:endParaRPr>
          </a:p>
          <a:p>
            <a:pPr marL="0" lvl="0" algn="l">
              <a:lnSpc>
                <a:spcPct val="100000"/>
              </a:lnSpc>
              <a:buClrTx/>
              <a:buSzTx/>
              <a:buFontTx/>
              <a:buNone/>
            </a:pPr>
            <a:r>
              <a:rPr lang="en-US" altLang="zh-CN" sz="2000" dirty="0">
                <a:latin typeface="黑体" panose="02010609060101010101" charset="-122"/>
                <a:ea typeface="黑体" panose="02010609060101010101" charset="-122"/>
                <a:sym typeface="+mn-ea"/>
              </a:rPr>
              <a:t>                                 </a:t>
            </a:r>
            <a:r>
              <a:rPr lang="zh-CN" altLang="en-US" sz="2000" dirty="0">
                <a:latin typeface="黑体" panose="02010609060101010101" charset="-122"/>
                <a:ea typeface="黑体" panose="02010609060101010101" charset="-122"/>
                <a:sym typeface="+mn-ea"/>
              </a:rPr>
              <a:t>——马克垚《世界文明史》</a:t>
            </a:r>
            <a:endParaRPr lang="zh-CN" altLang="en-US" sz="2000" dirty="0">
              <a:latin typeface="黑体" panose="02010609060101010101" charset="-122"/>
              <a:ea typeface="黑体" panose="02010609060101010101" charset="-122"/>
              <a:sym typeface="+mn-ea"/>
            </a:endParaRPr>
          </a:p>
        </p:txBody>
      </p:sp>
      <p:pic>
        <p:nvPicPr>
          <p:cNvPr id="7" name="图片 6"/>
          <p:cNvPicPr/>
          <p:nvPr/>
        </p:nvPicPr>
        <p:blipFill>
          <a:blip r:embed="rId1"/>
          <a:stretch>
            <a:fillRect/>
          </a:stretch>
        </p:blipFill>
        <p:spPr>
          <a:xfrm>
            <a:off x="186690" y="2417445"/>
            <a:ext cx="2588895" cy="4440555"/>
          </a:xfrm>
          <a:prstGeom prst="rect">
            <a:avLst/>
          </a:prstGeom>
          <a:noFill/>
          <a:ln w="9525">
            <a:noFill/>
          </a:ln>
        </p:spPr>
      </p:pic>
      <p:sp>
        <p:nvSpPr>
          <p:cNvPr id="4" name="文本框 3"/>
          <p:cNvSpPr txBox="1"/>
          <p:nvPr>
            <p:custDataLst>
              <p:tags r:id="rId2"/>
            </p:custDataLst>
          </p:nvPr>
        </p:nvSpPr>
        <p:spPr>
          <a:xfrm>
            <a:off x="191135" y="534035"/>
            <a:ext cx="6818630"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三</a:t>
            </a:r>
            <a:r>
              <a:rPr lang="en-US" sz="2400">
                <a:solidFill>
                  <a:srgbClr val="1D41D5"/>
                </a:solidFill>
                <a:latin typeface="黑体" panose="02010609060101010101" charset="-122"/>
                <a:ea typeface="黑体" panose="02010609060101010101" charset="-122"/>
                <a:cs typeface="黑体" panose="02010609060101010101" charset="-122"/>
                <a:sym typeface="+mn-ea"/>
              </a:rPr>
              <a:t>、第二次世界大战后新兴民族国家的文化发展</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格 2"/>
          <p:cNvGraphicFramePr>
            <a:graphicFrameLocks noGrp="1"/>
          </p:cNvGraphicFramePr>
          <p:nvPr>
            <p:custDataLst>
              <p:tags r:id="rId1"/>
            </p:custDataLst>
          </p:nvPr>
        </p:nvGraphicFramePr>
        <p:xfrm>
          <a:off x="196574" y="1069297"/>
          <a:ext cx="11759440" cy="5675314"/>
        </p:xfrm>
        <a:graphic>
          <a:graphicData uri="http://schemas.openxmlformats.org/drawingml/2006/table">
            <a:tbl>
              <a:tblPr>
                <a:tableStyleId>{5940675A-B579-460E-94D1-54222C63F5DA}</a:tableStyleId>
              </a:tblPr>
              <a:tblGrid>
                <a:gridCol w="1050925"/>
                <a:gridCol w="1999490"/>
                <a:gridCol w="1492250"/>
                <a:gridCol w="7216775"/>
              </a:tblGrid>
              <a:tr h="407988">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en-US" sz="2400" b="1" u="none" strike="noStrike" cap="none" normalizeH="0" baseline="0" dirty="0" err="1">
                          <a:ln>
                            <a:noFill/>
                          </a:ln>
                          <a:solidFill>
                            <a:srgbClr val="C00000"/>
                          </a:solidFill>
                          <a:effectLst/>
                          <a:latin typeface="黑体" panose="02010609060101010101" charset="-122"/>
                          <a:ea typeface="黑体" panose="02010609060101010101" charset="-122"/>
                        </a:rPr>
                        <a:t>国家</a:t>
                      </a:r>
                      <a:endParaRPr kumimoji="0" lang="en-US" altLang="en-US" sz="2400" b="1" i="0" u="none" strike="noStrike" cap="none" normalizeH="0" baseline="0" dirty="0" err="1">
                        <a:ln>
                          <a:noFill/>
                        </a:ln>
                        <a:solidFill>
                          <a:srgbClr val="C00000"/>
                        </a:solidFill>
                        <a:effectLst/>
                        <a:latin typeface="黑体" panose="02010609060101010101" charset="-122"/>
                        <a:ea typeface="黑体" panose="02010609060101010101" charset="-122"/>
                      </a:endParaRPr>
                    </a:p>
                  </a:txBody>
                  <a:tcPr marL="68584" marR="68584" marT="0" marB="0" anchor="ctr"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en-US" sz="2400" b="1" u="none" strike="noStrike" cap="none" normalizeH="0" baseline="0" dirty="0" err="1">
                          <a:ln>
                            <a:noFill/>
                          </a:ln>
                          <a:solidFill>
                            <a:srgbClr val="C00000"/>
                          </a:solidFill>
                          <a:effectLst/>
                          <a:latin typeface="黑体" panose="02010609060101010101" charset="-122"/>
                          <a:ea typeface="黑体" panose="02010609060101010101" charset="-122"/>
                        </a:rPr>
                        <a:t>文化特征</a:t>
                      </a:r>
                      <a:endParaRPr kumimoji="0" lang="en-US" altLang="en-US" sz="2400" b="1" i="0" u="none" strike="noStrike" cap="none" normalizeH="0" baseline="0" dirty="0" err="1">
                        <a:ln>
                          <a:noFill/>
                        </a:ln>
                        <a:solidFill>
                          <a:srgbClr val="C00000"/>
                        </a:solidFill>
                        <a:effectLst/>
                        <a:latin typeface="黑体" panose="02010609060101010101" charset="-122"/>
                        <a:ea typeface="黑体" panose="02010609060101010101" charset="-122"/>
                      </a:endParaRPr>
                    </a:p>
                  </a:txBody>
                  <a:tcPr marL="68584" marR="68584" marT="0" marB="0" anchor="ctr" horzOverflow="overflow"/>
                </a:tc>
                <a:tc gridSpan="2">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r>
                        <a:rPr kumimoji="0" lang="en-US" altLang="en-US" sz="2400" b="1" u="none" strike="noStrike" cap="none" normalizeH="0" baseline="0" dirty="0" err="1">
                          <a:ln>
                            <a:noFill/>
                          </a:ln>
                          <a:solidFill>
                            <a:srgbClr val="C00000"/>
                          </a:solidFill>
                          <a:effectLst/>
                          <a:latin typeface="黑体" panose="02010609060101010101" charset="-122"/>
                          <a:ea typeface="黑体" panose="02010609060101010101" charset="-122"/>
                        </a:rPr>
                        <a:t>表现</a:t>
                      </a:r>
                      <a:endParaRPr kumimoji="0" lang="en-US" altLang="en-US" sz="2400" b="1" i="0" u="none" strike="noStrike" cap="none" normalizeH="0" baseline="0" dirty="0" err="1">
                        <a:ln>
                          <a:noFill/>
                        </a:ln>
                        <a:solidFill>
                          <a:srgbClr val="C00000"/>
                        </a:solidFill>
                        <a:effectLst/>
                        <a:latin typeface="黑体" panose="02010609060101010101" charset="-122"/>
                        <a:ea typeface="黑体" panose="02010609060101010101" charset="-122"/>
                      </a:endParaRPr>
                    </a:p>
                  </a:txBody>
                  <a:tcPr marL="68584" marR="68584" marT="0" marB="0" anchor="ctr" horzOverflow="overflow"/>
                </a:tc>
                <a:tc hMerge="1">
                  <a:tcPr/>
                </a:tc>
              </a:tr>
              <a:tr h="487363">
                <a:tc rowSpan="3">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anchor="ctr" horzOverflow="overflow"/>
                </a:tc>
                <a:tc rowSpan="3">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rPr>
                        <a:t> </a:t>
                      </a:r>
                      <a:endPar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rPr>
                        <a:t> </a:t>
                      </a: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r>
              <a:tr h="542925">
                <a:tc vMerge="1">
                  <a:tcPr/>
                </a:tc>
                <a:tc vMerge="1">
                  <a:tcPr/>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r>
              <a:tr h="542925">
                <a:tc vMerge="1">
                  <a:tcPr/>
                </a:tc>
                <a:tc vMerge="1">
                  <a:tcPr/>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r>
              <a:tr h="1560513">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anchor="ctr"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rPr>
                        <a:t> </a:t>
                      </a: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gridSpan="2">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800" b="1"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rPr>
                        <a:t> </a:t>
                      </a:r>
                      <a:endParaRPr kumimoji="0" lang="en-US" altLang="zh-CN"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hMerge="1">
                  <a:tcPr/>
                </a:tc>
              </a:tr>
              <a:tr h="619125">
                <a:tc rowSpan="3">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Pct val="100000"/>
                        <a:buFontTx/>
                        <a:buNone/>
                      </a:pPr>
                      <a:endParaRPr kumimoji="0" lang="en-US" altLang="zh-CN"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anchor="ctr" horzOverflow="overflow"/>
                </a:tc>
                <a:tc rowSpan="3">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r>
                        <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rPr>
                        <a:t> </a:t>
                      </a:r>
                      <a:endParaRPr kumimoji="0" lang="en-US" altLang="zh-CN"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r>
              <a:tr h="615460">
                <a:tc vMerge="1">
                  <a:tcPr/>
                </a:tc>
                <a:tc vMerge="1">
                  <a:tcPr/>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r>
              <a:tr h="830623">
                <a:tc vMerge="1">
                  <a:tcPr/>
                </a:tc>
                <a:tc vMerge="1">
                  <a:tcPr/>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c>
                  <a:txBody>
                    <a:bodyPr/>
                    <a:lstStyle>
                      <a:lvl1pPr eaLnBrk="0" hangingPunct="0">
                        <a:spcBef>
                          <a:spcPct val="20000"/>
                        </a:spcBef>
                        <a:buClr>
                          <a:srgbClr val="5BBE4E"/>
                        </a:buClr>
                        <a:buFont typeface="Wingdings" panose="05000000000000000000" pitchFamily="2" charset="2"/>
                        <a:defRPr sz="2800">
                          <a:solidFill>
                            <a:srgbClr val="080808"/>
                          </a:solidFill>
                          <a:latin typeface="Arial" panose="020B0604020202020204" pitchFamily="34" charset="0"/>
                          <a:ea typeface="宋体" panose="02010600030101010101" pitchFamily="2" charset="-122"/>
                        </a:defRPr>
                      </a:lvl1pPr>
                      <a:lvl2pPr eaLnBrk="0" hangingPunct="0">
                        <a:spcBef>
                          <a:spcPct val="20000"/>
                        </a:spcBef>
                        <a:buClr>
                          <a:srgbClr val="A59A55"/>
                        </a:buClr>
                        <a:buFont typeface="Wingdings" panose="05000000000000000000" pitchFamily="2" charset="2"/>
                        <a:defRPr sz="2400">
                          <a:solidFill>
                            <a:srgbClr val="080808"/>
                          </a:solidFill>
                          <a:latin typeface="Arial" panose="020B0604020202020204" pitchFamily="34" charset="0"/>
                          <a:ea typeface="宋体" panose="02010600030101010101" pitchFamily="2" charset="-122"/>
                        </a:defRPr>
                      </a:lvl2pPr>
                      <a:lvl3pPr eaLnBrk="0" hangingPunct="0">
                        <a:spcBef>
                          <a:spcPct val="20000"/>
                        </a:spcBef>
                        <a:buFont typeface="Wingdings" panose="05000000000000000000" pitchFamily="2" charset="2"/>
                        <a:defRPr sz="2000">
                          <a:solidFill>
                            <a:srgbClr val="080808"/>
                          </a:solidFill>
                          <a:latin typeface="Arial" panose="020B0604020202020204" pitchFamily="34" charset="0"/>
                          <a:ea typeface="宋体" panose="02010600030101010101" pitchFamily="2" charset="-122"/>
                        </a:defRPr>
                      </a:lvl3pPr>
                      <a:lvl4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4pPr>
                      <a:lvl5pPr eaLnBrk="0" hangingPunct="0">
                        <a:spcBef>
                          <a:spcPct val="20000"/>
                        </a:spcBef>
                        <a:buFont typeface="Wingdings" panose="05000000000000000000" pitchFamily="2" charset="2"/>
                        <a:defRPr>
                          <a:solidFill>
                            <a:srgbClr val="080808"/>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SzPct val="100000"/>
                        <a:buFont typeface="Wingdings" panose="05000000000000000000" pitchFamily="2" charset="2"/>
                        <a:defRPr>
                          <a:solidFill>
                            <a:srgbClr val="080808"/>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Pct val="100000"/>
                        <a:buFontTx/>
                        <a:buNone/>
                      </a:pPr>
                      <a:endParaRPr kumimoji="0" lang="en-US" altLang="en-US" sz="2800" b="1" i="0" u="none" strike="noStrike" cap="none" normalizeH="0" baseline="0" dirty="0">
                        <a:ln>
                          <a:noFill/>
                        </a:ln>
                        <a:solidFill>
                          <a:srgbClr val="080808"/>
                        </a:solidFill>
                        <a:effectLst>
                          <a:outerShdw blurRad="38100" dist="38100" dir="2700000" algn="tl">
                            <a:srgbClr val="FFFFFF"/>
                          </a:outerShdw>
                        </a:effectLst>
                        <a:latin typeface="黑体" panose="02010609060101010101" charset="-122"/>
                        <a:ea typeface="黑体" panose="02010609060101010101" charset="-122"/>
                      </a:endParaRPr>
                    </a:p>
                  </a:txBody>
                  <a:tcPr marL="68584" marR="68584" marT="0" marB="0" horzOverflow="overflow"/>
                </a:tc>
              </a:tr>
            </a:tbl>
          </a:graphicData>
        </a:graphic>
      </p:graphicFrame>
      <p:sp>
        <p:nvSpPr>
          <p:cNvPr id="13" name="文本框 3"/>
          <p:cNvSpPr txBox="1"/>
          <p:nvPr>
            <p:custDataLst>
              <p:tags r:id="rId2"/>
            </p:custDataLst>
          </p:nvPr>
        </p:nvSpPr>
        <p:spPr>
          <a:xfrm>
            <a:off x="1472164" y="1873682"/>
            <a:ext cx="1724025" cy="82994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现代化文化呈现</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多样化</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15" name="TextBox 10"/>
          <p:cNvSpPr txBox="1"/>
          <p:nvPr>
            <p:custDataLst>
              <p:tags r:id="rId3"/>
            </p:custDataLst>
          </p:nvPr>
        </p:nvSpPr>
        <p:spPr>
          <a:xfrm>
            <a:off x="4758289" y="1529672"/>
            <a:ext cx="6696075"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eaLnBrk="1" hangingPunct="1"/>
            <a:r>
              <a:rPr sz="2400" dirty="0">
                <a:ln w="9525" cap="flat" cmpd="sng" algn="ctr">
                  <a:noFill/>
                  <a:prstDash val="solid"/>
                  <a:round/>
                  <a:headEnd type="none" w="med" len="med"/>
                  <a:tailEnd type="none" w="med" len="med"/>
                </a:ln>
                <a:solidFill>
                  <a:schemeClr val="tx1"/>
                </a:solidFill>
                <a:latin typeface="黑体" panose="02010609060101010101" charset="-122"/>
                <a:ea typeface="黑体" panose="02010609060101010101" charset="-122"/>
                <a:sym typeface="Wingdings" panose="05000000000000000000"/>
              </a:rPr>
              <a:t>中央与地方分享权力，采取宗教与政治分离政策</a:t>
            </a:r>
            <a:endParaRPr sz="2400" dirty="0">
              <a:ln w="9525" cap="flat" cmpd="sng" algn="ctr">
                <a:noFill/>
                <a:prstDash val="solid"/>
                <a:round/>
                <a:headEnd type="none" w="med" len="med"/>
                <a:tailEnd type="none" w="med" len="med"/>
              </a:ln>
              <a:solidFill>
                <a:schemeClr val="tx1"/>
              </a:solidFill>
              <a:latin typeface="黑体" panose="02010609060101010101" charset="-122"/>
              <a:ea typeface="黑体" panose="02010609060101010101" charset="-122"/>
              <a:sym typeface="Wingdings" panose="05000000000000000000"/>
            </a:endParaRPr>
          </a:p>
        </p:txBody>
      </p:sp>
      <p:sp>
        <p:nvSpPr>
          <p:cNvPr id="17" name="TextBox 12"/>
          <p:cNvSpPr txBox="1"/>
          <p:nvPr>
            <p:custDataLst>
              <p:tags r:id="rId4"/>
            </p:custDataLst>
          </p:nvPr>
        </p:nvSpPr>
        <p:spPr>
          <a:xfrm>
            <a:off x="4785277" y="2040847"/>
            <a:ext cx="6696075"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印地语和英语</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19" name="TextBox 14"/>
          <p:cNvSpPr txBox="1"/>
          <p:nvPr>
            <p:custDataLst>
              <p:tags r:id="rId5"/>
            </p:custDataLst>
          </p:nvPr>
        </p:nvSpPr>
        <p:spPr>
          <a:xfrm>
            <a:off x="4802739" y="2542497"/>
            <a:ext cx="6696075"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崇尚甘地思想，尊重宗教信仰的多样性</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20" name="文本框 4"/>
          <p:cNvSpPr txBox="1"/>
          <p:nvPr>
            <p:custDataLst>
              <p:tags r:id="rId6"/>
            </p:custDataLst>
          </p:nvPr>
        </p:nvSpPr>
        <p:spPr>
          <a:xfrm>
            <a:off x="1437480" y="3245101"/>
            <a:ext cx="1728788" cy="1198880"/>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等线" panose="02010600030101010101" charset="-122"/>
              </a:rPr>
              <a:t>儒家文化</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等线" panose="02010600030101010101" charset="-122"/>
              </a:rPr>
              <a:t>与西方文化相结合</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等线" panose="02010600030101010101" charset="-122"/>
            </a:endParaRPr>
          </a:p>
        </p:txBody>
      </p:sp>
      <p:sp>
        <p:nvSpPr>
          <p:cNvPr id="21" name="TextBox 16"/>
          <p:cNvSpPr txBox="1"/>
          <p:nvPr>
            <p:custDataLst>
              <p:tags r:id="rId7"/>
            </p:custDataLst>
          </p:nvPr>
        </p:nvSpPr>
        <p:spPr>
          <a:xfrm>
            <a:off x="3296202" y="3080659"/>
            <a:ext cx="8632825" cy="82994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①注意发扬儒家文化的精华，诸如宽容和谐、重视教育、社会为先、吃苦耐劳、勤俭节约等</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22" name="TextBox 17"/>
          <p:cNvSpPr txBox="1"/>
          <p:nvPr>
            <p:custDataLst>
              <p:tags r:id="rId8"/>
            </p:custDataLst>
          </p:nvPr>
        </p:nvSpPr>
        <p:spPr>
          <a:xfrm>
            <a:off x="3278739" y="3779159"/>
            <a:ext cx="8229600" cy="82994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②注意吸收西方文化的精华，如科学技术、管理知识、竞争意识、高效率作风等</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23" name="文本框 5"/>
          <p:cNvSpPr txBox="1"/>
          <p:nvPr>
            <p:custDataLst>
              <p:tags r:id="rId9"/>
            </p:custDataLst>
          </p:nvPr>
        </p:nvSpPr>
        <p:spPr>
          <a:xfrm>
            <a:off x="1300266" y="4751357"/>
            <a:ext cx="2069340" cy="1938020"/>
          </a:xfrm>
          <a:prstGeom prst="rect">
            <a:avLst/>
          </a:prstGeom>
          <a:noFill/>
          <a:ln w="9525" cap="flat" cmpd="sng" algn="ctr">
            <a:noFill/>
            <a:prstDash val="solid"/>
            <a:round/>
            <a:headEnd type="none" w="med" len="med"/>
            <a:tailEnd type="none" w="med" len="med"/>
          </a:ln>
        </p:spPr>
        <p:txBody>
          <a:bodyPr wrap="square">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具有非洲特点的</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阿拉伯文化</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和带有</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欧洲</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和</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西亚</a:t>
            </a:r>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等地的文化元素</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25" name="TextBox 20"/>
          <p:cNvSpPr txBox="1"/>
          <p:nvPr>
            <p:custDataLst>
              <p:tags r:id="rId10"/>
            </p:custDataLst>
          </p:nvPr>
        </p:nvSpPr>
        <p:spPr>
          <a:xfrm>
            <a:off x="4766227" y="4720547"/>
            <a:ext cx="7234237"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伊斯兰教为官方宗教，也有少数人信仰基督教等其他</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27" name="TextBox 23"/>
          <p:cNvSpPr txBox="1"/>
          <p:nvPr>
            <p:custDataLst>
              <p:tags r:id="rId11"/>
            </p:custDataLst>
          </p:nvPr>
        </p:nvSpPr>
        <p:spPr>
          <a:xfrm>
            <a:off x="4739239" y="5401584"/>
            <a:ext cx="7234238"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阿拉伯语为官方语言，英语和法语广泛使用</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grpSp>
        <p:nvGrpSpPr>
          <p:cNvPr id="8" name="组合 30"/>
          <p:cNvGrpSpPr/>
          <p:nvPr/>
        </p:nvGrpSpPr>
        <p:grpSpPr>
          <a:xfrm>
            <a:off x="90487" y="1502684"/>
            <a:ext cx="4631290" cy="5035167"/>
            <a:chOff x="-59124" y="1277755"/>
            <a:chExt cx="4631290" cy="5035167"/>
          </a:xfrm>
        </p:grpSpPr>
        <p:sp>
          <p:nvSpPr>
            <p:cNvPr id="10" name="TextBox 3"/>
            <p:cNvSpPr txBox="1"/>
            <p:nvPr>
              <p:custDataLst>
                <p:tags r:id="rId12"/>
              </p:custDataLst>
            </p:nvPr>
          </p:nvSpPr>
          <p:spPr>
            <a:xfrm>
              <a:off x="-42041" y="1732752"/>
              <a:ext cx="1120775"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印度</a:t>
              </a:r>
              <a:endParaRPr sz="2400">
                <a:solidFill>
                  <a:srgbClr val="1D41D5"/>
                </a:solidFill>
                <a:latin typeface="黑体" panose="02010609060101010101" charset="-122"/>
                <a:ea typeface="黑体" panose="02010609060101010101" charset="-122"/>
                <a:cs typeface="黑体" panose="02010609060101010101" charset="-122"/>
              </a:endParaRPr>
            </a:p>
          </p:txBody>
        </p:sp>
        <p:sp>
          <p:nvSpPr>
            <p:cNvPr id="11" name="TextBox 4"/>
            <p:cNvSpPr txBox="1"/>
            <p:nvPr>
              <p:custDataLst>
                <p:tags r:id="rId13"/>
              </p:custDataLst>
            </p:nvPr>
          </p:nvSpPr>
          <p:spPr>
            <a:xfrm>
              <a:off x="-2768" y="3244716"/>
              <a:ext cx="1290637" cy="82994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新加坡韩国</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12" name="TextBox 5"/>
            <p:cNvSpPr txBox="1"/>
            <p:nvPr>
              <p:custDataLst>
                <p:tags r:id="rId14"/>
              </p:custDataLst>
            </p:nvPr>
          </p:nvSpPr>
          <p:spPr>
            <a:xfrm>
              <a:off x="-59124" y="4829786"/>
              <a:ext cx="1120775"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埃及</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14" name="TextBox 9"/>
            <p:cNvSpPr txBox="1"/>
            <p:nvPr>
              <p:custDataLst>
                <p:tags r:id="rId15"/>
              </p:custDataLst>
            </p:nvPr>
          </p:nvSpPr>
          <p:spPr>
            <a:xfrm>
              <a:off x="3129128" y="1277755"/>
              <a:ext cx="1443038"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政治文化</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16" name="TextBox 11"/>
            <p:cNvSpPr txBox="1"/>
            <p:nvPr>
              <p:custDataLst>
                <p:tags r:id="rId16"/>
              </p:custDataLst>
            </p:nvPr>
          </p:nvSpPr>
          <p:spPr>
            <a:xfrm>
              <a:off x="3119603" y="1788930"/>
              <a:ext cx="1443038"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官方语言</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18" name="TextBox 13"/>
            <p:cNvSpPr txBox="1"/>
            <p:nvPr>
              <p:custDataLst>
                <p:tags r:id="rId17"/>
              </p:custDataLst>
            </p:nvPr>
          </p:nvSpPr>
          <p:spPr>
            <a:xfrm>
              <a:off x="3129128" y="2335030"/>
              <a:ext cx="1443038"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宗教信仰</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24" name="TextBox 19"/>
            <p:cNvSpPr txBox="1"/>
            <p:nvPr>
              <p:custDataLst>
                <p:tags r:id="rId18"/>
              </p:custDataLst>
            </p:nvPr>
          </p:nvSpPr>
          <p:spPr>
            <a:xfrm>
              <a:off x="3129128" y="4451168"/>
              <a:ext cx="1443038"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宗教信仰</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26" name="TextBox 22"/>
            <p:cNvSpPr txBox="1"/>
            <p:nvPr>
              <p:custDataLst>
                <p:tags r:id="rId19"/>
              </p:custDataLst>
            </p:nvPr>
          </p:nvSpPr>
          <p:spPr>
            <a:xfrm>
              <a:off x="3111666" y="5122680"/>
              <a:ext cx="1443037"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Wingdings" panose="05000000000000000000"/>
                </a:rPr>
                <a:t>官方语言</a:t>
              </a:r>
              <a:endParaRPr sz="2400">
                <a:solidFill>
                  <a:srgbClr val="1D41D5"/>
                </a:solidFill>
                <a:latin typeface="黑体" panose="02010609060101010101" charset="-122"/>
                <a:ea typeface="黑体" panose="02010609060101010101" charset="-122"/>
                <a:cs typeface="黑体" panose="02010609060101010101" charset="-122"/>
                <a:sym typeface="Wingdings" panose="05000000000000000000"/>
              </a:endParaRPr>
            </a:p>
          </p:txBody>
        </p:sp>
        <p:sp>
          <p:nvSpPr>
            <p:cNvPr id="28" name="TextBox 24"/>
            <p:cNvSpPr txBox="1"/>
            <p:nvPr>
              <p:custDataLst>
                <p:tags r:id="rId20"/>
              </p:custDataLst>
            </p:nvPr>
          </p:nvSpPr>
          <p:spPr>
            <a:xfrm>
              <a:off x="3111665" y="5852547"/>
              <a:ext cx="1443038" cy="46037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ctr" eaLnBrk="1" hangingPunct="1"/>
              <a:r>
                <a:rPr sz="2400">
                  <a:solidFill>
                    <a:srgbClr val="1D41D5"/>
                  </a:solidFill>
                  <a:latin typeface="黑体" panose="02010609060101010101" charset="-122"/>
                  <a:ea typeface="黑体" panose="02010609060101010101" charset="-122"/>
                  <a:cs typeface="黑体" panose="02010609060101010101" charset="-122"/>
                  <a:sym typeface="+mn-ea"/>
                </a:rPr>
                <a:t>文化遗产</a:t>
              </a:r>
              <a:endParaRPr sz="2400">
                <a:solidFill>
                  <a:srgbClr val="1D41D5"/>
                </a:solidFill>
                <a:latin typeface="黑体" panose="02010609060101010101" charset="-122"/>
                <a:ea typeface="黑体" panose="02010609060101010101" charset="-122"/>
                <a:cs typeface="黑体" panose="02010609060101010101" charset="-122"/>
                <a:sym typeface="+mn-ea"/>
              </a:endParaRPr>
            </a:p>
          </p:txBody>
        </p:sp>
      </p:grpSp>
      <p:sp>
        <p:nvSpPr>
          <p:cNvPr id="29" name="TextBox 25"/>
          <p:cNvSpPr txBox="1"/>
          <p:nvPr>
            <p:custDataLst>
              <p:tags r:id="rId21"/>
            </p:custDataLst>
          </p:nvPr>
        </p:nvSpPr>
        <p:spPr>
          <a:xfrm>
            <a:off x="4721777" y="5855060"/>
            <a:ext cx="6992937" cy="829945"/>
          </a:xfrm>
          <a:prstGeom prst="rect">
            <a:avLst/>
          </a:prstGeom>
          <a:noFill/>
          <a:ln w="9525" cap="flat" cmpd="sng" algn="ctr">
            <a:noFill/>
            <a:prstDash val="solid"/>
            <a:round/>
            <a:headEnd type="none" w="med" len="med"/>
            <a:tailEnd type="none" w="med" len="med"/>
          </a:ln>
        </p:spPr>
        <p:txBody>
          <a:bodyPr>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rPr>
              <a:t>古埃及留下的诸多名胜古迹成为埃及乃至世界的文化遗产，对现代埃及的建筑和艺术等也有很大影响</a:t>
            </a:r>
            <a:endParaRPr sz="2400" dirty="0">
              <a:ln w="9525" cap="flat" cmpd="sng" algn="ctr">
                <a:noFill/>
                <a:prstDash val="solid"/>
                <a:round/>
                <a:headEnd type="none" w="med" len="med"/>
                <a:tailEnd type="none" w="med" len="med"/>
              </a:ln>
              <a:latin typeface="黑体" panose="02010609060101010101" charset="-122"/>
              <a:ea typeface="黑体" panose="02010609060101010101" charset="-122"/>
              <a:sym typeface="Wingdings" panose="05000000000000000000"/>
            </a:endParaRPr>
          </a:p>
        </p:txBody>
      </p:sp>
      <p:sp>
        <p:nvSpPr>
          <p:cNvPr id="2" name="文本框 1"/>
          <p:cNvSpPr txBox="1"/>
          <p:nvPr/>
        </p:nvSpPr>
        <p:spPr>
          <a:xfrm>
            <a:off x="186690" y="608965"/>
            <a:ext cx="4823460" cy="460375"/>
          </a:xfrm>
          <a:prstGeom prst="rect">
            <a:avLst/>
          </a:prstGeom>
          <a:noFill/>
        </p:spPr>
        <p:txBody>
          <a:bodyPr wrap="square" rtlCol="0">
            <a:spAutoFit/>
          </a:bodyPr>
          <a:p>
            <a:pPr>
              <a:buClrTx/>
              <a:buSzTx/>
              <a:buFontTx/>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2.新兴民族国家文化发展的表现：</a:t>
            </a:r>
            <a:endParaRPr lang="en-US" altLang="zh-CN" sz="2400">
              <a:solidFill>
                <a:srgbClr val="C00000"/>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ox(in)">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box(in)">
                                      <p:cBhvr>
                                        <p:cTn id="51" dur="500"/>
                                        <p:tgtEl>
                                          <p:spTgt spid="27"/>
                                        </p:tgtEl>
                                      </p:cBhvr>
                                    </p:animEffect>
                                  </p:childTnLst>
                                </p:cTn>
                              </p:par>
                            </p:childTnLst>
                          </p:cTn>
                        </p:par>
                      </p:childTnLst>
                    </p:cTn>
                  </p:par>
                  <p:par>
                    <p:cTn id="52" fill="hold">
                      <p:stCondLst>
                        <p:cond delay="indefinite"/>
                      </p:stCondLst>
                      <p:childTnLst>
                        <p:par>
                          <p:cTn id="53" fill="hold">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box(in)">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19" grpId="0"/>
      <p:bldP spid="20" grpId="0"/>
      <p:bldP spid="21" grpId="0"/>
      <p:bldP spid="22" grpId="0"/>
      <p:bldP spid="23" grpId="0" animBg="1"/>
      <p:bldP spid="25" grpId="0" animBg="1"/>
      <p:bldP spid="27"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1135" y="1057910"/>
            <a:ext cx="6088380" cy="460375"/>
          </a:xfrm>
          <a:prstGeom prst="rect">
            <a:avLst/>
          </a:prstGeom>
          <a:noFill/>
        </p:spPr>
        <p:txBody>
          <a:bodyPr wrap="square" rtlCol="0">
            <a:spAutoFit/>
          </a:bodyPr>
          <a:p>
            <a:pPr lvl="0" algn="l">
              <a:buClrTx/>
              <a:buSzTx/>
              <a:buFontTx/>
            </a:pPr>
            <a:r>
              <a:rPr lang="en-US" altLang="zh-CN" sz="2400">
                <a:solidFill>
                  <a:srgbClr val="C00000"/>
                </a:solidFill>
                <a:latin typeface="黑体" panose="02010609060101010101" charset="-122"/>
                <a:ea typeface="黑体" panose="02010609060101010101" charset="-122"/>
                <a:cs typeface="黑体" panose="02010609060101010101" charset="-122"/>
                <a:sym typeface="+mn-ea"/>
              </a:rPr>
              <a:t>3.</a:t>
            </a:r>
            <a:r>
              <a:rPr lang="en-US" altLang="zh-CN" sz="2400">
                <a:solidFill>
                  <a:srgbClr val="C00000"/>
                </a:solidFill>
                <a:latin typeface="黑体" panose="02010609060101010101" charset="-122"/>
                <a:ea typeface="黑体" panose="02010609060101010101" charset="-122"/>
                <a:cs typeface="黑体" panose="02010609060101010101" charset="-122"/>
                <a:sym typeface="+mn-ea"/>
              </a:rPr>
              <a:t>二战后</a:t>
            </a:r>
            <a:r>
              <a:rPr lang="en-US" altLang="zh-CN" sz="2400">
                <a:solidFill>
                  <a:srgbClr val="C00000"/>
                </a:solidFill>
                <a:latin typeface="黑体" panose="02010609060101010101" charset="-122"/>
                <a:ea typeface="黑体" panose="02010609060101010101" charset="-122"/>
                <a:cs typeface="黑体" panose="02010609060101010101" charset="-122"/>
                <a:sym typeface="+mn-ea"/>
              </a:rPr>
              <a:t>新兴民族国家的文化复兴的特点</a:t>
            </a:r>
            <a:r>
              <a:rPr lang="zh-CN" altLang="en-US" sz="2400">
                <a:solidFill>
                  <a:srgbClr val="C00000"/>
                </a:solidFill>
                <a:latin typeface="黑体" panose="02010609060101010101" charset="-122"/>
                <a:ea typeface="黑体" panose="02010609060101010101" charset="-122"/>
                <a:cs typeface="黑体" panose="02010609060101010101" charset="-122"/>
                <a:sym typeface="+mn-ea"/>
              </a:rPr>
              <a:t>：</a:t>
            </a:r>
            <a:endParaRPr lang="zh-CN" altLang="en-US"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373380" y="1675130"/>
            <a:ext cx="11445240" cy="4173220"/>
          </a:xfrm>
          <a:prstGeom prst="rect">
            <a:avLst/>
          </a:prstGeom>
          <a:ln w="12700" cmpd="sng">
            <a:solidFill>
              <a:schemeClr val="accent1">
                <a:shade val="50000"/>
              </a:schemeClr>
            </a:solidFill>
            <a:prstDash val="solid"/>
          </a:ln>
        </p:spPr>
        <p:style>
          <a:lnRef idx="2">
            <a:schemeClr val="dk1"/>
          </a:lnRef>
          <a:fillRef idx="1">
            <a:schemeClr val="lt1"/>
          </a:fillRef>
          <a:effectRef idx="0">
            <a:schemeClr val="dk1"/>
          </a:effectRef>
          <a:fontRef idx="minor">
            <a:schemeClr val="dk1"/>
          </a:fontRef>
        </p:style>
        <p:txBody>
          <a:bodyPr spcFirstLastPara="0" vertOverflow="overflow" horzOverflow="overflow" vert="horz" wrap="square" lIns="91440" tIns="45720" rIns="91440" bIns="45720" numCol="1" spcCol="0" rtlCol="0" fromWordArt="0" anchor="ctr" anchorCtr="0" forceAA="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10000"/>
              </a:lnSpc>
              <a:buClrTx/>
              <a:buSzTx/>
              <a:buFontTx/>
              <a:buNone/>
            </a:pP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1</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）重视继承发扬本民族文化的特色。</a:t>
            </a:r>
            <a:r>
              <a:rPr lang="zh-CN" altLang="en-US" sz="2400" dirty="0">
                <a:latin typeface="黑体" panose="02010609060101010101" charset="-122"/>
                <a:ea typeface="黑体" panose="02010609060101010101" charset="-122"/>
                <a:sym typeface="+mn-ea"/>
              </a:rPr>
              <a:t>如：独立后的</a:t>
            </a:r>
            <a:r>
              <a:rPr lang="zh-CN" altLang="en-US" sz="2400" dirty="0">
                <a:solidFill>
                  <a:srgbClr val="FF0000"/>
                </a:solidFill>
                <a:latin typeface="黑体" panose="02010609060101010101" charset="-122"/>
                <a:ea typeface="黑体" panose="02010609060101010101" charset="-122"/>
                <a:sym typeface="+mn-ea"/>
              </a:rPr>
              <a:t>印度</a:t>
            </a:r>
            <a:r>
              <a:rPr lang="zh-CN" altLang="en-US" sz="2400" dirty="0">
                <a:latin typeface="黑体" panose="02010609060101010101" charset="-122"/>
                <a:ea typeface="黑体" panose="02010609060101010101" charset="-122"/>
                <a:sym typeface="+mn-ea"/>
              </a:rPr>
              <a:t>注重发扬传统文化，崇尚甘地精神，尊重宗教信仰的多样性；</a:t>
            </a:r>
            <a:r>
              <a:rPr lang="zh-CN" altLang="en-US" sz="2400" dirty="0">
                <a:solidFill>
                  <a:srgbClr val="FF0000"/>
                </a:solidFill>
                <a:latin typeface="黑体" panose="02010609060101010101" charset="-122"/>
                <a:ea typeface="黑体" panose="02010609060101010101" charset="-122"/>
                <a:sym typeface="+mn-ea"/>
              </a:rPr>
              <a:t>新加坡、韩国</a:t>
            </a:r>
            <a:r>
              <a:rPr lang="zh-CN" altLang="en-US" sz="2400" dirty="0">
                <a:latin typeface="黑体" panose="02010609060101010101" charset="-122"/>
                <a:ea typeface="黑体" panose="02010609060101010101" charset="-122"/>
                <a:sym typeface="+mn-ea"/>
              </a:rPr>
              <a:t>都注意发扬儒家文化的精神，</a:t>
            </a:r>
            <a:r>
              <a:rPr lang="zh-CN" altLang="en-US" sz="2400" dirty="0">
                <a:solidFill>
                  <a:srgbClr val="FF0000"/>
                </a:solidFill>
                <a:latin typeface="黑体" panose="02010609060101010101" charset="-122"/>
                <a:ea typeface="黑体" panose="02010609060101010101" charset="-122"/>
                <a:sym typeface="+mn-ea"/>
              </a:rPr>
              <a:t>埃及</a:t>
            </a:r>
            <a:r>
              <a:rPr lang="zh-CN" altLang="en-US" sz="2400" dirty="0">
                <a:latin typeface="黑体" panose="02010609060101010101" charset="-122"/>
                <a:ea typeface="黑体" panose="02010609060101010101" charset="-122"/>
                <a:sym typeface="+mn-ea"/>
              </a:rPr>
              <a:t>复兴民族文化时汲取古埃及优秀文化遗产。</a:t>
            </a:r>
            <a:endParaRPr lang="zh-CN" altLang="en-US" sz="2400" dirty="0">
              <a:latin typeface="黑体" panose="02010609060101010101" charset="-122"/>
              <a:ea typeface="黑体" panose="02010609060101010101" charset="-122"/>
              <a:sym typeface="+mn-ea"/>
            </a:endParaRPr>
          </a:p>
          <a:p>
            <a:pPr marL="0" lvl="0" algn="l">
              <a:lnSpc>
                <a:spcPct val="110000"/>
              </a:lnSpc>
              <a:buClrTx/>
              <a:buSzTx/>
              <a:buFontTx/>
              <a:buNone/>
            </a:pP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2</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同时吸收借鉴外来文化。</a:t>
            </a:r>
            <a:r>
              <a:rPr lang="zh-CN" altLang="en-US" sz="2400" dirty="0">
                <a:latin typeface="黑体" panose="02010609060101010101" charset="-122"/>
                <a:ea typeface="黑体" panose="02010609060101010101" charset="-122"/>
                <a:sym typeface="+mn-ea"/>
              </a:rPr>
              <a:t>如：</a:t>
            </a:r>
            <a:r>
              <a:rPr lang="zh-CN" altLang="en-US" sz="2400" dirty="0">
                <a:solidFill>
                  <a:srgbClr val="FF0000"/>
                </a:solidFill>
                <a:latin typeface="黑体" panose="02010609060101010101" charset="-122"/>
                <a:ea typeface="黑体" panose="02010609060101010101" charset="-122"/>
                <a:sym typeface="+mn-ea"/>
              </a:rPr>
              <a:t>印度</a:t>
            </a:r>
            <a:r>
              <a:rPr lang="zh-CN" altLang="en-US" sz="2400" dirty="0">
                <a:latin typeface="黑体" panose="02010609060101010101" charset="-122"/>
                <a:ea typeface="黑体" panose="02010609060101010101" charset="-122"/>
                <a:sym typeface="+mn-ea"/>
              </a:rPr>
              <a:t>文化接受了西方的自由主义、民族主义和社会主义思想中的一些基本价值取向；</a:t>
            </a:r>
            <a:r>
              <a:rPr lang="zh-CN" altLang="en-US" sz="2400" dirty="0">
                <a:solidFill>
                  <a:srgbClr val="FF0000"/>
                </a:solidFill>
                <a:latin typeface="黑体" panose="02010609060101010101" charset="-122"/>
                <a:ea typeface="黑体" panose="02010609060101010101" charset="-122"/>
                <a:sym typeface="+mn-ea"/>
              </a:rPr>
              <a:t>新加坡、韩国</a:t>
            </a:r>
            <a:r>
              <a:rPr lang="zh-CN" altLang="en-US" sz="2400" dirty="0">
                <a:latin typeface="黑体" panose="02010609060101010101" charset="-122"/>
                <a:ea typeface="黑体" panose="02010609060101010101" charset="-122"/>
                <a:sym typeface="+mn-ea"/>
              </a:rPr>
              <a:t>在吸收西方文化的精华；</a:t>
            </a:r>
            <a:r>
              <a:rPr lang="zh-CN" altLang="en-US" sz="2400" dirty="0">
                <a:latin typeface="黑体" panose="02010609060101010101" charset="-122"/>
                <a:ea typeface="黑体" panose="02010609060101010101" charset="-122"/>
                <a:sym typeface="+mn-ea"/>
              </a:rPr>
              <a:t>现代</a:t>
            </a:r>
            <a:r>
              <a:rPr lang="zh-CN" altLang="en-US" sz="2400" dirty="0">
                <a:solidFill>
                  <a:srgbClr val="FF0000"/>
                </a:solidFill>
                <a:latin typeface="黑体" panose="02010609060101010101" charset="-122"/>
                <a:ea typeface="黑体" panose="02010609060101010101" charset="-122"/>
                <a:sym typeface="+mn-ea"/>
              </a:rPr>
              <a:t>埃及</a:t>
            </a:r>
            <a:r>
              <a:rPr lang="zh-CN" altLang="en-US" sz="2400" dirty="0">
                <a:latin typeface="黑体" panose="02010609060101010101" charset="-122"/>
                <a:ea typeface="黑体" panose="02010609060101010101" charset="-122"/>
                <a:sym typeface="+mn-ea"/>
              </a:rPr>
              <a:t>带有欧洲和西亚等地的文化元素。</a:t>
            </a:r>
            <a:endParaRPr lang="zh-CN" altLang="en-US" sz="2400" dirty="0">
              <a:latin typeface="黑体" panose="02010609060101010101" charset="-122"/>
              <a:ea typeface="黑体" panose="02010609060101010101" charset="-122"/>
              <a:sym typeface="+mn-ea"/>
            </a:endParaRPr>
          </a:p>
          <a:p>
            <a:pPr marL="0" lvl="0" algn="l">
              <a:lnSpc>
                <a:spcPct val="110000"/>
              </a:lnSpc>
              <a:buClrTx/>
              <a:buSzTx/>
              <a:buFontTx/>
              <a:buNone/>
            </a:pP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3</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）在传统与现代的碰撞、交流中创新发展</a:t>
            </a:r>
            <a:r>
              <a:rPr lang="zh-CN" altLang="en-US" sz="2400">
                <a:solidFill>
                  <a:srgbClr val="1D41D5"/>
                </a:solidFill>
                <a:effectLst/>
                <a:latin typeface="黑体" panose="02010609060101010101" charset="-122"/>
                <a:ea typeface="黑体" panose="02010609060101010101" charset="-122"/>
                <a:cs typeface="黑体" panose="02010609060101010101" charset="-122"/>
                <a:sym typeface="+mn-ea"/>
              </a:rPr>
              <a:t>。</a:t>
            </a:r>
            <a:r>
              <a:rPr lang="zh-CN" altLang="en-US" sz="2400" dirty="0">
                <a:latin typeface="黑体" panose="02010609060101010101" charset="-122"/>
                <a:ea typeface="黑体" panose="02010609060101010101" charset="-122"/>
                <a:sym typeface="+mn-ea"/>
              </a:rPr>
              <a:t>如：</a:t>
            </a:r>
            <a:r>
              <a:rPr lang="zh-CN" altLang="en-US" sz="2400" dirty="0">
                <a:solidFill>
                  <a:srgbClr val="FF0000"/>
                </a:solidFill>
                <a:latin typeface="黑体" panose="02010609060101010101" charset="-122"/>
                <a:ea typeface="黑体" panose="02010609060101010101" charset="-122"/>
                <a:sym typeface="+mn-ea"/>
              </a:rPr>
              <a:t>印度</a:t>
            </a:r>
            <a:r>
              <a:rPr lang="zh-CN" altLang="en-US" sz="2400" dirty="0">
                <a:latin typeface="黑体" panose="02010609060101010101" charset="-122"/>
                <a:ea typeface="黑体" panose="02010609060101010101" charset="-122"/>
                <a:sym typeface="+mn-ea"/>
              </a:rPr>
              <a:t>在吸收借鉴基础上走上独特的发展道路；</a:t>
            </a:r>
            <a:r>
              <a:rPr lang="zh-CN" altLang="en-US" sz="2400" dirty="0">
                <a:solidFill>
                  <a:srgbClr val="FF0000"/>
                </a:solidFill>
                <a:latin typeface="黑体" panose="02010609060101010101" charset="-122"/>
                <a:ea typeface="黑体" panose="02010609060101010101" charset="-122"/>
                <a:sym typeface="+mn-ea"/>
              </a:rPr>
              <a:t>新加坡、韩国</a:t>
            </a:r>
            <a:r>
              <a:rPr lang="zh-CN" altLang="en-US" sz="2400" dirty="0">
                <a:latin typeface="黑体" panose="02010609060101010101" charset="-122"/>
                <a:ea typeface="黑体" panose="02010609060101010101" charset="-122"/>
                <a:sym typeface="+mn-ea"/>
              </a:rPr>
              <a:t>努力创造出新的东方文化；</a:t>
            </a:r>
            <a:r>
              <a:rPr lang="zh-CN" altLang="en-US" sz="2400" dirty="0">
                <a:solidFill>
                  <a:srgbClr val="FF0000"/>
                </a:solidFill>
                <a:latin typeface="黑体" panose="02010609060101010101" charset="-122"/>
                <a:ea typeface="黑体" panose="02010609060101010101" charset="-122"/>
                <a:sym typeface="+mn-ea"/>
              </a:rPr>
              <a:t>埃及</a:t>
            </a:r>
            <a:r>
              <a:rPr lang="zh-CN" altLang="en-US" sz="2400" dirty="0">
                <a:latin typeface="黑体" panose="02010609060101010101" charset="-122"/>
                <a:ea typeface="黑体" panose="02010609060101010101" charset="-122"/>
                <a:sym typeface="+mn-ea"/>
              </a:rPr>
              <a:t>在吸收基础发展出具有非洲特点的阿拉伯文化。</a:t>
            </a:r>
            <a:endParaRPr lang="zh-CN" altLang="en-US" sz="2400" dirty="0">
              <a:latin typeface="黑体" panose="02010609060101010101" charset="-122"/>
              <a:ea typeface="黑体" panose="02010609060101010101" charset="-122"/>
              <a:sym typeface="+mn-ea"/>
            </a:endParaRPr>
          </a:p>
        </p:txBody>
      </p:sp>
      <p:sp>
        <p:nvSpPr>
          <p:cNvPr id="4" name="文本框 3"/>
          <p:cNvSpPr txBox="1"/>
          <p:nvPr>
            <p:custDataLst>
              <p:tags r:id="rId1"/>
            </p:custDataLst>
          </p:nvPr>
        </p:nvSpPr>
        <p:spPr>
          <a:xfrm>
            <a:off x="191135" y="534035"/>
            <a:ext cx="6818630"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三</a:t>
            </a:r>
            <a:r>
              <a:rPr lang="en-US" sz="2400">
                <a:solidFill>
                  <a:srgbClr val="1D41D5"/>
                </a:solidFill>
                <a:latin typeface="黑体" panose="02010609060101010101" charset="-122"/>
                <a:ea typeface="黑体" panose="02010609060101010101" charset="-122"/>
                <a:cs typeface="黑体" panose="02010609060101010101" charset="-122"/>
                <a:sym typeface="+mn-ea"/>
              </a:rPr>
              <a:t>、第二次世界大战后新兴民族国家的文化发展</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226310" y="1097280"/>
            <a:ext cx="7740015" cy="460375"/>
          </a:xfrm>
          <a:prstGeom prst="rect">
            <a:avLst/>
          </a:prstGeom>
          <a:noFill/>
          <a:ln w="9525" cap="flat" cmpd="sng" algn="ctr">
            <a:noFill/>
            <a:prstDash val="solid"/>
            <a:round/>
            <a:headEnd type="none" w="med" len="med"/>
            <a:tailEnd type="none" w="med" len="med"/>
          </a:ln>
        </p:spPr>
        <p:txBody>
          <a:bodyPr wrap="square" rtlCol="0">
            <a:spAutoFit/>
          </a:bodyPr>
          <a:lstStyle>
            <a:defPPr>
              <a:defRPr lang="zh-CN"/>
            </a:defPPr>
            <a:lvl1pPr marL="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1pPr>
            <a:lvl2pPr marL="4572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2pPr>
            <a:lvl3pPr marL="9144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3pPr>
            <a:lvl4pPr marL="13716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4pPr>
            <a:lvl5pPr marL="1828800" indent="0" algn="l" defTabSz="9144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Arial" panose="020B0604020202020204" pitchFamily="34" charset="0"/>
                <a:ea typeface="微软雅黑" panose="020B0503020204020204" pitchFamily="34" charset="-122"/>
              </a:defRPr>
            </a:lvl5pPr>
          </a:lstStyle>
          <a:p>
            <a:pPr lvl="0" algn="l" eaLnBrk="1" hangingPunct="1"/>
            <a:r>
              <a:rPr sz="2400">
                <a:solidFill>
                  <a:srgbClr val="C00000"/>
                </a:solidFill>
                <a:latin typeface="黑体" panose="02010609060101010101" charset="-122"/>
                <a:ea typeface="黑体" panose="02010609060101010101" charset="-122"/>
                <a:cs typeface="黑体" panose="02010609060101010101" charset="-122"/>
                <a:sym typeface="+mn-ea"/>
              </a:rPr>
              <a:t>【思考点】（P75）怎样理解新兴民族国家的文化复兴？</a:t>
            </a:r>
            <a:endParaRPr sz="2400">
              <a:solidFill>
                <a:srgbClr val="C00000"/>
              </a:solidFill>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nvSpPr>
        <p:spPr>
          <a:xfrm>
            <a:off x="565150" y="4446905"/>
            <a:ext cx="11313160" cy="2077085"/>
          </a:xfrm>
          <a:prstGeom prst="rect">
            <a:avLst/>
          </a:prstGeom>
          <a:noFill/>
          <a:ln w="12700" cmpd="sng">
            <a:noFill/>
            <a:prstDash val="solid"/>
          </a:ln>
        </p:spPr>
        <p:style>
          <a:lnRef idx="2">
            <a:schemeClr val="dk1"/>
          </a:lnRef>
          <a:fillRef idx="1">
            <a:schemeClr val="lt1"/>
          </a:fillRef>
          <a:effectRef idx="0">
            <a:schemeClr val="dk1"/>
          </a:effectRef>
          <a:fontRef idx="minor">
            <a:schemeClr val="dk1"/>
          </a:fontRef>
        </p:style>
        <p:txBody>
          <a:bodyPr spcFirstLastPara="0" vertOverflow="overflow" horzOverflow="overflow" vert="horz" wrap="square" lIns="91440" tIns="45720" rIns="91440" bIns="45720" numCol="1" spcCol="0" rtlCol="0" fromWordArt="0" anchor="ctr" anchorCtr="0" forceAA="0" compatLnSpc="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90000"/>
              </a:lnSpc>
              <a:buClrTx/>
              <a:buSzTx/>
              <a:buFontTx/>
              <a:buNone/>
            </a:pPr>
            <a:r>
              <a:rPr lang="zh-CN" altLang="en-US" sz="2400">
                <a:latin typeface="黑体" panose="02010609060101010101" charset="-122"/>
                <a:ea typeface="黑体" panose="02010609060101010101" charset="-122"/>
                <a:sym typeface="+mn-ea"/>
              </a:rPr>
              <a:t>（1）文化复兴一定是在国家独立之后，处于殖民地半殖民地状态的国家无法实现真正的文化复兴。</a:t>
            </a:r>
            <a:endParaRPr lang="zh-CN" altLang="en-US" sz="2400">
              <a:latin typeface="黑体" panose="02010609060101010101" charset="-122"/>
              <a:ea typeface="黑体" panose="02010609060101010101" charset="-122"/>
              <a:sym typeface="+mn-ea"/>
            </a:endParaRPr>
          </a:p>
          <a:p>
            <a:pPr marL="0" lvl="0" algn="l">
              <a:lnSpc>
                <a:spcPct val="90000"/>
              </a:lnSpc>
              <a:buClrTx/>
              <a:buSzTx/>
              <a:buFontTx/>
              <a:buNone/>
            </a:pPr>
            <a:r>
              <a:rPr lang="zh-CN" altLang="en-US" sz="2400">
                <a:latin typeface="黑体" panose="02010609060101010101" charset="-122"/>
                <a:ea typeface="黑体" panose="02010609060101010101" charset="-122"/>
                <a:sym typeface="+mn-ea"/>
              </a:rPr>
              <a:t>（2）新兴民族国家主动发展自己的文化，使之复兴，这是国家主权的表现。</a:t>
            </a:r>
            <a:endParaRPr lang="zh-CN" altLang="en-US" sz="2400">
              <a:latin typeface="黑体" panose="02010609060101010101" charset="-122"/>
              <a:ea typeface="黑体" panose="02010609060101010101" charset="-122"/>
              <a:sym typeface="+mn-ea"/>
            </a:endParaRPr>
          </a:p>
          <a:p>
            <a:pPr marL="0" lvl="0" algn="l">
              <a:lnSpc>
                <a:spcPct val="90000"/>
              </a:lnSpc>
              <a:buClrTx/>
              <a:buSzTx/>
              <a:buFontTx/>
              <a:buNone/>
            </a:pPr>
            <a:r>
              <a:rPr lang="zh-CN" altLang="en-US" sz="2400">
                <a:latin typeface="黑体" panose="02010609060101010101" charset="-122"/>
                <a:ea typeface="黑体" panose="02010609060101010101" charset="-122"/>
                <a:sym typeface="+mn-ea"/>
              </a:rPr>
              <a:t>（3）受到历史因素的影响，新兴民族国家的文化复兴往往呈现出本土文化与西方文化相结合的特征。</a:t>
            </a:r>
            <a:endParaRPr lang="zh-CN" altLang="en-US" sz="2400" dirty="0">
              <a:latin typeface="黑体" panose="02010609060101010101" charset="-122"/>
              <a:ea typeface="黑体" panose="02010609060101010101" charset="-122"/>
              <a:sym typeface="+mn-ea"/>
            </a:endParaRPr>
          </a:p>
        </p:txBody>
      </p:sp>
      <p:sp>
        <p:nvSpPr>
          <p:cNvPr id="14340" name="矩形 3"/>
          <p:cNvSpPr/>
          <p:nvPr>
            <p:custDataLst>
              <p:tags r:id="rId1"/>
            </p:custDataLst>
          </p:nvPr>
        </p:nvSpPr>
        <p:spPr>
          <a:xfrm>
            <a:off x="2305368" y="1629410"/>
            <a:ext cx="9491662" cy="2676525"/>
          </a:xfrm>
          <a:prstGeom prst="rect">
            <a:avLst/>
          </a:prstGeom>
          <a:noFill/>
          <a:ln w="9525">
            <a:solidFill>
              <a:schemeClr val="accent1"/>
            </a:solidFill>
          </a:ln>
        </p:spPr>
        <p:txBody>
          <a:bodyPr wrap="square" anchor="t" anchorCtr="0">
            <a:spAutoFit/>
          </a:bodyPr>
          <a:p>
            <a:pPr algn="just"/>
            <a:r>
              <a:rPr lang="zh-CN" altLang="en-US" sz="2400">
                <a:latin typeface="黑体" panose="02010609060101010101" charset="-122"/>
                <a:ea typeface="黑体" panose="02010609060101010101" charset="-122"/>
              </a:rPr>
              <a:t> 材料：民族自决权就是</a:t>
            </a:r>
            <a:r>
              <a:rPr lang="zh-CN" altLang="en-US" sz="2400">
                <a:solidFill>
                  <a:srgbClr val="FF0000"/>
                </a:solidFill>
                <a:latin typeface="黑体" panose="02010609060101010101" charset="-122"/>
                <a:ea typeface="黑体" panose="02010609060101010101" charset="-122"/>
              </a:rPr>
              <a:t>政治上的独立权</a:t>
            </a:r>
            <a:r>
              <a:rPr lang="zh-CN" altLang="en-US" sz="2400">
                <a:latin typeface="黑体" panose="02010609060101010101" charset="-122"/>
                <a:ea typeface="黑体" panose="02010609060101010101" charset="-122"/>
              </a:rPr>
              <a:t>，即在政治上同压迫民族自由分离的权利。这种要求</a:t>
            </a:r>
            <a:r>
              <a:rPr lang="zh-CN" altLang="en-US" sz="2400">
                <a:solidFill>
                  <a:srgbClr val="FF0000"/>
                </a:solidFill>
                <a:latin typeface="黑体" panose="02010609060101010101" charset="-122"/>
                <a:ea typeface="黑体" panose="02010609060101010101" charset="-122"/>
              </a:rPr>
              <a:t>并不等于分离、分散、成立小国家</a:t>
            </a:r>
            <a:r>
              <a:rPr lang="zh-CN" altLang="en-US" sz="2400">
                <a:latin typeface="黑体" panose="02010609060101010101" charset="-122"/>
                <a:ea typeface="黑体" panose="02010609060101010101" charset="-122"/>
              </a:rPr>
              <a:t>的要求，它只是</a:t>
            </a:r>
            <a:r>
              <a:rPr lang="zh-CN" altLang="en-US" sz="2400">
                <a:solidFill>
                  <a:srgbClr val="FF0000"/>
                </a:solidFill>
                <a:latin typeface="黑体" panose="02010609060101010101" charset="-122"/>
                <a:ea typeface="黑体" panose="02010609060101010101" charset="-122"/>
              </a:rPr>
              <a:t>反对一切民族压迫</a:t>
            </a:r>
            <a:r>
              <a:rPr lang="zh-CN" altLang="en-US" sz="2400">
                <a:latin typeface="黑体" panose="02010609060101010101" charset="-122"/>
                <a:ea typeface="黑体" panose="02010609060101010101" charset="-122"/>
              </a:rPr>
              <a:t>的彻底表现。</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我们要求民族自决的自由，并不是想实现建立小国的理想，相反，是因为我们想建立大国，想使</a:t>
            </a:r>
            <a:r>
              <a:rPr lang="zh-CN" altLang="en-US" sz="2400">
                <a:solidFill>
                  <a:srgbClr val="FF0000"/>
                </a:solidFill>
                <a:latin typeface="黑体" panose="02010609060101010101" charset="-122"/>
                <a:ea typeface="黑体" panose="02010609060101010101" charset="-122"/>
              </a:rPr>
              <a:t>各民族接近乃至融合</a:t>
            </a:r>
            <a:r>
              <a:rPr lang="zh-CN" altLang="en-US" sz="2400">
                <a:latin typeface="黑体" panose="02010609060101010101" charset="-122"/>
                <a:ea typeface="黑体" panose="02010609060101010101" charset="-122"/>
              </a:rPr>
              <a:t>。</a:t>
            </a: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永远</a:t>
            </a:r>
            <a:r>
              <a:rPr lang="zh-CN" altLang="en-US" sz="2400">
                <a:solidFill>
                  <a:srgbClr val="FF0000"/>
                </a:solidFill>
                <a:latin typeface="黑体" panose="02010609060101010101" charset="-122"/>
                <a:ea typeface="黑体" panose="02010609060101010101" charset="-122"/>
              </a:rPr>
              <a:t>反对任何用暴力或任何非正义手段从外部影响</a:t>
            </a:r>
            <a:r>
              <a:rPr lang="zh-CN" altLang="en-US" sz="2400">
                <a:latin typeface="黑体" panose="02010609060101010101" charset="-122"/>
                <a:ea typeface="黑体" panose="02010609060101010101" charset="-122"/>
              </a:rPr>
              <a:t>民族自决的企图。</a:t>
            </a:r>
            <a:endParaRPr lang="en-US" altLang="zh-CN" sz="2400">
              <a:latin typeface="黑体" panose="02010609060101010101" charset="-122"/>
              <a:ea typeface="黑体" panose="02010609060101010101" charset="-122"/>
            </a:endParaRPr>
          </a:p>
          <a:p>
            <a:pPr algn="r"/>
            <a:r>
              <a:rPr lang="en-US" altLang="zh-CN" sz="2400">
                <a:latin typeface="黑体" panose="02010609060101010101" charset="-122"/>
                <a:ea typeface="黑体" panose="02010609060101010101" charset="-122"/>
              </a:rPr>
              <a:t>—</a:t>
            </a:r>
            <a:r>
              <a:rPr lang="zh-CN" altLang="en-US" sz="2400">
                <a:latin typeface="黑体" panose="02010609060101010101" charset="-122"/>
                <a:ea typeface="黑体" panose="02010609060101010101" charset="-122"/>
              </a:rPr>
              <a:t>1916年3月 列宁《社会主义革命和民族自决权》</a:t>
            </a:r>
            <a:endParaRPr lang="zh-CN" altLang="en-US" sz="2400">
              <a:latin typeface="黑体" panose="02010609060101010101" charset="-122"/>
              <a:ea typeface="黑体" panose="02010609060101010101" charset="-122"/>
            </a:endParaRPr>
          </a:p>
        </p:txBody>
      </p:sp>
      <p:pic>
        <p:nvPicPr>
          <p:cNvPr id="14339" name="图片 99"/>
          <p:cNvPicPr/>
          <p:nvPr>
            <p:custDataLst>
              <p:tags r:id="rId2"/>
            </p:custDataLst>
          </p:nvPr>
        </p:nvPicPr>
        <p:blipFill>
          <a:blip r:embed="rId3"/>
          <a:stretch>
            <a:fillRect/>
          </a:stretch>
        </p:blipFill>
        <p:spPr>
          <a:xfrm>
            <a:off x="78740" y="1597025"/>
            <a:ext cx="2147570" cy="2671445"/>
          </a:xfrm>
          <a:prstGeom prst="rect">
            <a:avLst/>
          </a:prstGeom>
          <a:noFill/>
          <a:ln w="9525">
            <a:noFill/>
          </a:ln>
        </p:spPr>
      </p:pic>
      <p:sp>
        <p:nvSpPr>
          <p:cNvPr id="4" name="文本框 3"/>
          <p:cNvSpPr txBox="1"/>
          <p:nvPr>
            <p:custDataLst>
              <p:tags r:id="rId4"/>
            </p:custDataLst>
          </p:nvPr>
        </p:nvSpPr>
        <p:spPr>
          <a:xfrm>
            <a:off x="191135" y="534035"/>
            <a:ext cx="6818630" cy="5238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三</a:t>
            </a:r>
            <a:r>
              <a:rPr lang="en-US" sz="2400">
                <a:solidFill>
                  <a:srgbClr val="1D41D5"/>
                </a:solidFill>
                <a:latin typeface="黑体" panose="02010609060101010101" charset="-122"/>
                <a:ea typeface="黑体" panose="02010609060101010101" charset="-122"/>
                <a:cs typeface="黑体" panose="02010609060101010101" charset="-122"/>
                <a:sym typeface="+mn-ea"/>
              </a:rPr>
              <a:t>、第二次世界大战后新兴民族国家的文化发展</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1"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71652" y="1651167"/>
            <a:ext cx="541816" cy="702981"/>
          </a:xfrm>
          <a:prstGeom prst="rect">
            <a:avLst/>
          </a:prstGeom>
          <a:noFill/>
          <a:ln>
            <a:noFill/>
          </a:ln>
        </p:spPr>
        <p:txBody>
          <a:bodyPr wrap="square" rtlCol="0">
            <a:noAutofit/>
          </a:bodyPr>
          <a:p>
            <a:pPr>
              <a:buClrTx/>
              <a:buSzTx/>
              <a:buFontTx/>
            </a:pPr>
            <a:endParaRPr lang="en-US" altLang="zh-CN" sz="4345" b="1">
              <a:solidFill>
                <a:srgbClr val="FF000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335280" y="692785"/>
            <a:ext cx="11659235" cy="2633345"/>
          </a:xfrm>
          <a:prstGeom prst="rect">
            <a:avLst/>
          </a:prstGeom>
          <a:noFill/>
          <a:ln w="12700" cmpd="sng">
            <a:solidFill>
              <a:schemeClr val="accent1">
                <a:shade val="50000"/>
              </a:schemeClr>
            </a:solidFill>
            <a:prstDash val="solid"/>
          </a:ln>
        </p:spPr>
        <p:txBody>
          <a:bodyPr wrap="square" rtlCol="0">
            <a:noAutofit/>
          </a:bodyPr>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1．（2022·天津高考·12）第二次世界大战中，英国官方称，正在进行的是一场保卫民主的战争。据此，有些驻扎在开罗的英国士兵于1943年底召开了“普通士兵的模拟议会”，要求将煤炭、钢铁和银行收归国有，给予印度独立地位等。普通士兵的行动可以用来说明（　　）</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A．英国空前尖锐的阶级矛盾           B．世界大战导致的政治革命</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C．政府宣传引发的社会对立           D．正义战争唤醒的进步意识</a:t>
            </a:r>
            <a:endParaRPr sz="2375">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1"/>
            </p:custDataLst>
          </p:nvPr>
        </p:nvSpPr>
        <p:spPr>
          <a:xfrm>
            <a:off x="2563258" y="2012377"/>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D</a:t>
            </a:r>
            <a:endParaRPr lang="en-US" altLang="zh-CN" sz="4345" b="1">
              <a:solidFill>
                <a:srgbClr val="FF0000"/>
              </a:solidFill>
              <a:latin typeface="微软雅黑" panose="020B0503020204020204" pitchFamily="34" charset="-122"/>
              <a:ea typeface="微软雅黑" panose="020B0503020204020204" pitchFamily="34" charset="-122"/>
              <a:sym typeface="+mn-ea"/>
            </a:endParaRPr>
          </a:p>
        </p:txBody>
      </p:sp>
      <p:sp>
        <p:nvSpPr>
          <p:cNvPr id="4" name="文本框 3"/>
          <p:cNvSpPr txBox="1"/>
          <p:nvPr/>
        </p:nvSpPr>
        <p:spPr>
          <a:xfrm>
            <a:off x="335280" y="3499485"/>
            <a:ext cx="11659235" cy="3244850"/>
          </a:xfrm>
          <a:prstGeom prst="rect">
            <a:avLst/>
          </a:prstGeom>
          <a:noFill/>
          <a:ln w="12700" cmpd="sng">
            <a:solidFill>
              <a:schemeClr val="accent1">
                <a:shade val="50000"/>
              </a:schemeClr>
            </a:solidFill>
            <a:prstDash val="solid"/>
          </a:ln>
        </p:spPr>
        <p:txBody>
          <a:bodyPr wrap="square" rtlCol="0" anchor="t">
            <a:noAutofit/>
          </a:bodyPr>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2．（2021·湖北高考·16）1960年，尼日利亚作家阿契贝发表小说《动荡》。小说主人公奥比在伦敦街头遇到可以用本部族语言交流的尼日利亚人时感到高兴，为与不同部族的尼日利亚人只能用宗主国语言英语交流而感到羞耻。作者通过该情节表达了对于（　　）</a:t>
            </a:r>
            <a:endParaRPr sz="2375">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A．民族文化认同的忧虑               B．殖民经济霸权的批判</a:t>
            </a:r>
            <a:endParaRPr sz="2375">
              <a:latin typeface="黑体" panose="02010609060101010101" charset="-122"/>
              <a:ea typeface="黑体" panose="02010609060101010101" charset="-122"/>
              <a:cs typeface="黑体" panose="02010609060101010101" charset="-122"/>
              <a:sym typeface="+mn-ea"/>
            </a:endParaRPr>
          </a:p>
          <a:p>
            <a:pPr lvl="0" algn="l">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C．国家日渐开放的欣慰               D．大国政治对抗的不满</a:t>
            </a:r>
            <a:endParaRPr sz="2375">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custDataLst>
              <p:tags r:id="rId2"/>
            </p:custDataLst>
          </p:nvPr>
        </p:nvSpPr>
        <p:spPr>
          <a:xfrm>
            <a:off x="1039893" y="4812939"/>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A</a:t>
            </a:r>
            <a:endParaRPr lang="en-US" altLang="zh-CN" sz="4345" b="1">
              <a:solidFill>
                <a:srgbClr val="FF0000"/>
              </a:solidFill>
              <a:latin typeface="微软雅黑" panose="020B0503020204020204" pitchFamily="34" charset="-122"/>
              <a:ea typeface="微软雅黑" panose="020B0503020204020204" pitchFamily="34" charset="-122"/>
              <a:sym typeface="+mn-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5171652" y="1651167"/>
            <a:ext cx="541816" cy="702981"/>
          </a:xfrm>
          <a:prstGeom prst="rect">
            <a:avLst/>
          </a:prstGeom>
          <a:noFill/>
          <a:ln>
            <a:noFill/>
          </a:ln>
        </p:spPr>
        <p:txBody>
          <a:bodyPr wrap="square" rtlCol="0">
            <a:noAutofit/>
          </a:bodyPr>
          <a:p>
            <a:pPr>
              <a:buClrTx/>
              <a:buSzTx/>
              <a:buFontTx/>
            </a:pPr>
            <a:endParaRPr lang="en-US" altLang="zh-CN" sz="4345" b="1">
              <a:solidFill>
                <a:srgbClr val="FF0000"/>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335280" y="692785"/>
            <a:ext cx="11659235" cy="5715000"/>
          </a:xfrm>
          <a:prstGeom prst="rect">
            <a:avLst/>
          </a:prstGeom>
          <a:noFill/>
          <a:ln w="12700" cmpd="sng">
            <a:solidFill>
              <a:schemeClr val="accent1">
                <a:shade val="50000"/>
              </a:schemeClr>
            </a:solidFill>
            <a:prstDash val="solid"/>
          </a:ln>
        </p:spPr>
        <p:txBody>
          <a:bodyPr wrap="square" rtlCol="0">
            <a:noAutofit/>
          </a:bodyPr>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3．（2021·山东高考·15）图2是20世纪70年代历次不结盟国家和政府首脑会议发表的主要文件。它们反映出不结盟运动发展的目标是（　　）</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endParaRPr sz="2375">
              <a:latin typeface="黑体" panose="02010609060101010101" charset="-122"/>
              <a:ea typeface="黑体" panose="02010609060101010101" charset="-122"/>
              <a:cs typeface="黑体" panose="02010609060101010101" charset="-122"/>
              <a:sym typeface="+mn-ea"/>
            </a:endParaRPr>
          </a:p>
          <a:p>
            <a:pPr algn="ct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图2</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A．实现第三世界的经济合作           B．建立国际政治经济新秩序</a:t>
            </a:r>
            <a:endParaRPr sz="2375">
              <a:latin typeface="黑体" panose="02010609060101010101" charset="-122"/>
              <a:ea typeface="黑体" panose="02010609060101010101" charset="-122"/>
              <a:cs typeface="黑体" panose="02010609060101010101" charset="-122"/>
              <a:sym typeface="+mn-ea"/>
            </a:endParaRPr>
          </a:p>
          <a:p>
            <a:pPr>
              <a:lnSpc>
                <a:spcPct val="120000"/>
              </a:lnSpc>
              <a:buClrTx/>
              <a:buSzTx/>
              <a:buFontTx/>
            </a:pPr>
            <a:r>
              <a:rPr sz="2375">
                <a:latin typeface="黑体" panose="02010609060101010101" charset="-122"/>
                <a:ea typeface="黑体" panose="02010609060101010101" charset="-122"/>
                <a:cs typeface="黑体" panose="02010609060101010101" charset="-122"/>
                <a:sym typeface="+mn-ea"/>
              </a:rPr>
              <a:t>C．维护亚非拉国家民族独立           D．构建政治经济一体化组织</a:t>
            </a:r>
            <a:endParaRPr sz="2375">
              <a:latin typeface="黑体" panose="02010609060101010101" charset="-122"/>
              <a:ea typeface="黑体" panose="02010609060101010101" charset="-122"/>
              <a:cs typeface="黑体" panose="02010609060101010101" charset="-122"/>
              <a:sym typeface="+mn-ea"/>
            </a:endParaRPr>
          </a:p>
        </p:txBody>
      </p:sp>
      <p:sp>
        <p:nvSpPr>
          <p:cNvPr id="5" name="文本框 4"/>
          <p:cNvSpPr txBox="1"/>
          <p:nvPr>
            <p:custDataLst>
              <p:tags r:id="rId1"/>
            </p:custDataLst>
          </p:nvPr>
        </p:nvSpPr>
        <p:spPr>
          <a:xfrm>
            <a:off x="7454663" y="1032572"/>
            <a:ext cx="611424" cy="618323"/>
          </a:xfrm>
          <a:prstGeom prst="rect">
            <a:avLst/>
          </a:prstGeom>
          <a:noFill/>
          <a:ln>
            <a:noFill/>
          </a:ln>
        </p:spPr>
        <p:txBody>
          <a:bodyPr wrap="square" rtlCol="0">
            <a:noAutofit/>
          </a:bodyPr>
          <a:p>
            <a:pPr>
              <a:buClrTx/>
              <a:buSzTx/>
              <a:buFontTx/>
            </a:pPr>
            <a:r>
              <a:rPr lang="en-US" altLang="zh-CN" sz="4345" b="1">
                <a:solidFill>
                  <a:srgbClr val="FF0000"/>
                </a:solidFill>
                <a:latin typeface="微软雅黑" panose="020B0503020204020204" pitchFamily="34" charset="-122"/>
                <a:ea typeface="微软雅黑" panose="020B0503020204020204" pitchFamily="34" charset="-122"/>
                <a:sym typeface="+mn-ea"/>
              </a:rPr>
              <a:t>B</a:t>
            </a:r>
            <a:endParaRPr lang="en-US" altLang="zh-CN" sz="4345" b="1">
              <a:solidFill>
                <a:srgbClr val="FF0000"/>
              </a:solidFill>
              <a:latin typeface="微软雅黑" panose="020B0503020204020204" pitchFamily="34" charset="-122"/>
              <a:ea typeface="微软雅黑" panose="020B0503020204020204" pitchFamily="34" charset="-122"/>
              <a:sym typeface="+mn-ea"/>
            </a:endParaRPr>
          </a:p>
        </p:txBody>
      </p:sp>
      <p:pic>
        <p:nvPicPr>
          <p:cNvPr id="2" name="/Upload/image/20210713/20210713211033_2684.jpg"/>
          <p:cNvPicPr>
            <a:picLocks noChangeAspect="1" noChangeArrowheads="1"/>
          </p:cNvPicPr>
          <p:nvPr>
            <p:custDataLst>
              <p:tags r:id="rId2"/>
            </p:custDataLst>
          </p:nvPr>
        </p:nvPicPr>
        <p:blipFill>
          <a:blip r:embed="rId3"/>
          <a:srcRect/>
          <a:stretch>
            <a:fillRect/>
          </a:stretch>
        </p:blipFill>
        <p:spPr>
          <a:xfrm>
            <a:off x="3001010" y="1780540"/>
            <a:ext cx="6537325" cy="2907030"/>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custDataLst>
              <p:tags r:id="rId1"/>
            </p:custDataLst>
          </p:nvPr>
        </p:nvPicPr>
        <p:blipFill>
          <a:blip r:embed="rId2"/>
          <a:stretch>
            <a:fillRect/>
          </a:stretch>
        </p:blipFill>
        <p:spPr>
          <a:xfrm>
            <a:off x="0" y="0"/>
            <a:ext cx="12191365" cy="6858000"/>
          </a:xfrm>
          <a:prstGeom prst="rect">
            <a:avLst/>
          </a:prstGeom>
          <a:noFill/>
          <a:ln w="9525">
            <a:noFill/>
          </a:ln>
        </p:spPr>
      </p:pic>
      <p:sp>
        <p:nvSpPr>
          <p:cNvPr id="4" name="矩形 3"/>
          <p:cNvSpPr/>
          <p:nvPr/>
        </p:nvSpPr>
        <p:spPr>
          <a:xfrm>
            <a:off x="0" y="0"/>
            <a:ext cx="12192000" cy="6857365"/>
          </a:xfrm>
          <a:prstGeom prst="rect">
            <a:avLst/>
          </a:prstGeom>
          <a:solidFill>
            <a:schemeClr val="accent1">
              <a:lumMod val="50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25400" y="2727325"/>
            <a:ext cx="12217400" cy="645160"/>
          </a:xfrm>
          <a:prstGeom prst="rect">
            <a:avLst/>
          </a:prstGeom>
          <a:solidFill>
            <a:schemeClr val="tx2">
              <a:lumMod val="20000"/>
              <a:lumOff val="80000"/>
              <a:alpha val="79000"/>
            </a:schemeClr>
          </a:solidFill>
        </p:spPr>
        <p:txBody>
          <a:bodyPr wrap="square" rtlCol="0" anchor="t">
            <a:spAutoFit/>
          </a:bodyPr>
          <a:p>
            <a:pPr lvl="0" algn="ctr">
              <a:buClrTx/>
              <a:buSzTx/>
              <a:buFontTx/>
            </a:pPr>
            <a:r>
              <a:rPr sz="3600" b="1" dirty="0">
                <a:latin typeface="楷体" panose="02010609060101010101" charset="-122"/>
                <a:ea typeface="楷体" panose="02010609060101010101" charset="-122"/>
                <a:cs typeface="楷体" panose="02010609060101010101" charset="-122"/>
                <a:sym typeface="+mn-ea"/>
              </a:rPr>
              <a:t>第32讲  现代</a:t>
            </a:r>
            <a:r>
              <a:rPr sz="3600" b="1" dirty="0">
                <a:solidFill>
                  <a:srgbClr val="FF0000"/>
                </a:solidFill>
                <a:latin typeface="楷体" panose="02010609060101010101" charset="-122"/>
                <a:ea typeface="楷体" panose="02010609060101010101" charset="-122"/>
                <a:cs typeface="楷体" panose="02010609060101010101" charset="-122"/>
                <a:sym typeface="+mn-ea"/>
              </a:rPr>
              <a:t>战争</a:t>
            </a:r>
            <a:r>
              <a:rPr sz="3600" b="1" dirty="0">
                <a:latin typeface="楷体" panose="02010609060101010101" charset="-122"/>
                <a:ea typeface="楷体" panose="02010609060101010101" charset="-122"/>
                <a:cs typeface="楷体" panose="02010609060101010101" charset="-122"/>
                <a:sym typeface="+mn-ea"/>
              </a:rPr>
              <a:t>与不同文化的</a:t>
            </a:r>
            <a:r>
              <a:rPr sz="3600" b="1" dirty="0">
                <a:solidFill>
                  <a:srgbClr val="FF0000"/>
                </a:solidFill>
                <a:latin typeface="楷体" panose="02010609060101010101" charset="-122"/>
                <a:ea typeface="楷体" panose="02010609060101010101" charset="-122"/>
                <a:cs typeface="楷体" panose="02010609060101010101" charset="-122"/>
                <a:sym typeface="+mn-ea"/>
              </a:rPr>
              <a:t>碰撞和交流</a:t>
            </a:r>
            <a:endParaRPr sz="3600" b="1" dirty="0">
              <a:solidFill>
                <a:srgbClr val="FF0000"/>
              </a:solidFill>
              <a:latin typeface="楷体" panose="02010609060101010101" charset="-122"/>
              <a:ea typeface="楷体" panose="02010609060101010101" charset="-122"/>
              <a:cs typeface="楷体" panose="02010609060101010101" charset="-122"/>
              <a:sym typeface="+mn-ea"/>
            </a:endParaRPr>
          </a:p>
        </p:txBody>
      </p:sp>
      <p:sp>
        <p:nvSpPr>
          <p:cNvPr id="9" name="TextBox 8"/>
          <p:cNvSpPr>
            <a:spLocks noChangeArrowheads="1"/>
          </p:cNvSpPr>
          <p:nvPr>
            <p:custDataLst>
              <p:tags r:id="rId3"/>
            </p:custDataLst>
          </p:nvPr>
        </p:nvSpPr>
        <p:spPr bwMode="auto">
          <a:xfrm>
            <a:off x="-25547" y="145"/>
            <a:ext cx="4478759" cy="516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l">
              <a:buClrTx/>
              <a:buSzTx/>
              <a:buFontTx/>
            </a:pPr>
            <a:r>
              <a:rPr lang="zh-CN" altLang="en-US" sz="2400">
                <a:latin typeface="黑体" panose="02010609060101010101" charset="-122"/>
                <a:ea typeface="黑体" panose="02010609060101010101" charset="-122"/>
                <a:sym typeface="+mn-ea"/>
              </a:rPr>
              <a:t>部编版高三历史一轮复习</a:t>
            </a:r>
            <a:endParaRPr lang="zh-CN" altLang="en-US" sz="2400">
              <a:latin typeface="黑体" panose="02010609060101010101" charset="-122"/>
              <a:ea typeface="黑体" panose="02010609060101010101" charset="-122"/>
              <a:sym typeface="+mn-ea"/>
            </a:endParaRPr>
          </a:p>
        </p:txBody>
      </p:sp>
      <p:sp>
        <p:nvSpPr>
          <p:cNvPr id="12" name="矩形 11"/>
          <p:cNvSpPr/>
          <p:nvPr>
            <p:custDataLst>
              <p:tags r:id="rId4"/>
            </p:custDataLst>
          </p:nvPr>
        </p:nvSpPr>
        <p:spPr>
          <a:xfrm>
            <a:off x="158660" y="610351"/>
            <a:ext cx="11969302" cy="418465"/>
          </a:xfrm>
          <a:prstGeom prst="rect">
            <a:avLst/>
          </a:prstGeom>
          <a:noFill/>
          <a:ln w="9525">
            <a:noFill/>
          </a:ln>
        </p:spPr>
        <p:txBody>
          <a:bodyPr wrap="square" lIns="50795" tIns="25396" rIns="50795" bIns="25396">
            <a:spAutoFit/>
          </a:bodyPr>
          <a:p>
            <a:r>
              <a:rPr 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选择性必修</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3</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《文化传播与交流》   </a:t>
            </a:r>
            <a:r>
              <a:rPr lang="en-US" altLang="zh-CN"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  </a:t>
            </a:r>
            <a:r>
              <a:rPr lang="zh-CN" altLang="en-US" sz="237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rPr>
              <a:t>第五单元 战争与文化交锋（</a:t>
            </a:r>
            <a:r>
              <a:rPr lang="zh-CN" altLang="en-US" sz="240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第</a:t>
            </a:r>
            <a:r>
              <a:rPr lang="en-US" sz="240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13</a:t>
            </a:r>
            <a:r>
              <a:rPr lang="zh-CN" altLang="en-US" sz="240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rPr>
              <a:t>课）</a:t>
            </a:r>
            <a:endParaRPr lang="zh-CN" altLang="en-US" sz="2400" b="1" dirty="0" smtClean="0">
              <a:solidFill>
                <a:srgbClr val="FFFF00"/>
              </a:solidFill>
              <a:latin typeface="方正粗黑宋简体" panose="02000000000000000000" charset="-122"/>
              <a:ea typeface="方正粗黑宋简体" panose="02000000000000000000" charset="-122"/>
              <a:cs typeface="方正粗黑宋简体" panose="02000000000000000000"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custDataLst>
              <p:tags r:id="rId1"/>
            </p:custDataLst>
          </p:nvPr>
        </p:nvGraphicFramePr>
        <p:xfrm>
          <a:off x="421005" y="648970"/>
          <a:ext cx="11445875" cy="6010275"/>
        </p:xfrm>
        <a:graphic>
          <a:graphicData uri="http://schemas.openxmlformats.org/drawingml/2006/table">
            <a:tbl>
              <a:tblPr/>
              <a:tblGrid>
                <a:gridCol w="2439670"/>
                <a:gridCol w="2436495"/>
                <a:gridCol w="2742565"/>
                <a:gridCol w="3827145"/>
              </a:tblGrid>
              <a:tr h="365760">
                <a:tc>
                  <a:txBody>
                    <a:bodyPr/>
                    <a:p>
                      <a:pPr algn="ctr" defTabSz="892175"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课程标准</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ctr" defTabSz="892175"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命题点</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ctr" defTabSz="892175"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考题取样</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ctr" defTabSz="892175"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核心素养解读</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1097280">
                <a:tc rowSpan="3">
                  <a:txBody>
                    <a:bodyPr/>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了解第一次世界大战、第二次世界大战的史实,理解两次世界大战对人类文化的破坏；理解现代战争带来的不同文化的碰撞和交流,认识第二次世界大战后新兴民族国家的文化特征。</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solidFill>
                            <a:srgbClr val="FF0000"/>
                          </a:solidFill>
                          <a:latin typeface="黑体" panose="02010609060101010101" charset="-122"/>
                          <a:ea typeface="黑体" panose="02010609060101010101" charset="-122"/>
                          <a:cs typeface="黑体" panose="02010609060101010101" charset="-122"/>
                        </a:rPr>
                        <a:t>一战与民族民主意识的觉醒</a:t>
                      </a:r>
                      <a:endParaRPr lang="zh-CN" altLang="en-US" sz="2400" b="0">
                        <a:solidFill>
                          <a:srgbClr val="FF0000"/>
                        </a:solidFill>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2022全国卷乙T29；2021湖南T9；</a:t>
                      </a:r>
                      <a:endParaRPr lang="zh-CN" altLang="en-US" sz="2400" b="0">
                        <a:latin typeface="黑体" panose="02010609060101010101" charset="-122"/>
                        <a:ea typeface="黑体" panose="02010609060101010101" charset="-122"/>
                        <a:cs typeface="黑体" panose="02010609060101010101" charset="-122"/>
                      </a:endParaRPr>
                    </a:p>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2020山东T7</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rowSpan="3">
                  <a:txBody>
                    <a:bodyPr/>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1.借助相关地图和史料，了解两次世界大战后出现的新兴民族国家,理解两次世界大战与民族民主意识觉醒、发展的关系,理解民族民主运动的发展推动了世界殖民体系的瓦解，培养史料实证、历史解释等核心素养。</a:t>
                      </a:r>
                      <a:endParaRPr lang="zh-CN" altLang="en-US" sz="2400" b="0">
                        <a:latin typeface="黑体" panose="02010609060101010101" charset="-122"/>
                        <a:ea typeface="黑体" panose="02010609060101010101" charset="-122"/>
                        <a:cs typeface="黑体" panose="02010609060101010101" charset="-122"/>
                      </a:endParaRPr>
                    </a:p>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2.通过史料实证,探究新兴民族国家本土文化的复兴及与外来文化相结合的文化新发展。</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r>
              <a:tr h="731520">
                <a:tc vMerge="1">
                  <a:tcPr>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tcPr>
                </a:tc>
                <a:tc>
                  <a:txBody>
                    <a:bodyPr/>
                    <a:p>
                      <a:pPr algn="l" defTabSz="914400">
                        <a:buClrTx/>
                        <a:buSzTx/>
                        <a:buFontTx/>
                        <a:buNone/>
                      </a:pPr>
                      <a:r>
                        <a:rPr lang="zh-CN" altLang="en-US" sz="2400" b="0">
                          <a:solidFill>
                            <a:srgbClr val="FF0000"/>
                          </a:solidFill>
                          <a:latin typeface="黑体" panose="02010609060101010101" charset="-122"/>
                          <a:ea typeface="黑体" panose="02010609060101010101" charset="-122"/>
                          <a:cs typeface="黑体" panose="02010609060101010101" charset="-122"/>
                        </a:rPr>
                        <a:t>二战与世界殖民体系的瓦解</a:t>
                      </a:r>
                      <a:endParaRPr lang="zh-CN" altLang="en-US" sz="2400" b="0">
                        <a:solidFill>
                          <a:srgbClr val="FF0000"/>
                        </a:solidFill>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2021.1浙江T23</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vMerge="1">
                  <a:tcPr>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tcPr>
                </a:tc>
              </a:tr>
              <a:tr h="2560320">
                <a:tc vMerge="1">
                  <a:tcPr>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B w="12700" cap="flat" cmpd="sng">
                      <a:solidFill>
                        <a:srgbClr val="666666"/>
                      </a:solidFill>
                      <a:prstDash val="solid"/>
                      <a:headEnd type="none" w="med" len="med"/>
                      <a:tailEnd type="none" w="med" len="med"/>
                    </a:lnB>
                  </a:tcPr>
                </a:tc>
                <a:tc>
                  <a:txBody>
                    <a:bodyPr/>
                    <a:p>
                      <a:pPr algn="l" defTabSz="914400">
                        <a:buClrTx/>
                        <a:buSzTx/>
                        <a:buFontTx/>
                        <a:buNone/>
                      </a:pPr>
                      <a:endParaRPr lang="zh-CN" altLang="en-US" sz="2400" b="0">
                        <a:solidFill>
                          <a:srgbClr val="FF0000"/>
                        </a:solidFill>
                        <a:latin typeface="黑体" panose="02010609060101010101" charset="-122"/>
                        <a:ea typeface="黑体" panose="02010609060101010101" charset="-122"/>
                        <a:cs typeface="黑体" panose="02010609060101010101" charset="-122"/>
                      </a:endParaRPr>
                    </a:p>
                    <a:p>
                      <a:pPr algn="l" defTabSz="914400">
                        <a:buClrTx/>
                        <a:buSzTx/>
                        <a:buFontTx/>
                        <a:buNone/>
                      </a:pPr>
                      <a:endParaRPr lang="zh-CN" altLang="en-US" sz="2400" b="0">
                        <a:solidFill>
                          <a:srgbClr val="FF0000"/>
                        </a:solidFill>
                        <a:latin typeface="黑体" panose="02010609060101010101" charset="-122"/>
                        <a:ea typeface="黑体" panose="02010609060101010101" charset="-122"/>
                        <a:cs typeface="黑体" panose="02010609060101010101" charset="-122"/>
                      </a:endParaRPr>
                    </a:p>
                    <a:p>
                      <a:pPr algn="l" defTabSz="914400">
                        <a:buClrTx/>
                        <a:buSzTx/>
                        <a:buFontTx/>
                        <a:buNone/>
                      </a:pPr>
                      <a:endParaRPr lang="zh-CN" altLang="en-US" sz="2400" b="0">
                        <a:solidFill>
                          <a:srgbClr val="FF0000"/>
                        </a:solidFill>
                        <a:latin typeface="黑体" panose="02010609060101010101" charset="-122"/>
                        <a:ea typeface="黑体" panose="02010609060101010101" charset="-122"/>
                        <a:cs typeface="黑体" panose="02010609060101010101" charset="-122"/>
                      </a:endParaRPr>
                    </a:p>
                    <a:p>
                      <a:pPr algn="l" defTabSz="914400">
                        <a:buClrTx/>
                        <a:buSzTx/>
                        <a:buFontTx/>
                        <a:buNone/>
                      </a:pPr>
                      <a:r>
                        <a:rPr lang="zh-CN" altLang="en-US" sz="2400" b="0">
                          <a:solidFill>
                            <a:srgbClr val="FF0000"/>
                          </a:solidFill>
                          <a:latin typeface="黑体" panose="02010609060101010101" charset="-122"/>
                          <a:ea typeface="黑体" panose="02010609060101010101" charset="-122"/>
                          <a:cs typeface="黑体" panose="02010609060101010101" charset="-122"/>
                        </a:rPr>
                        <a:t>新兴民族国家文化发展的特征</a:t>
                      </a:r>
                      <a:endParaRPr lang="zh-CN" altLang="en-US" sz="2400" b="0">
                        <a:solidFill>
                          <a:srgbClr val="FF0000"/>
                        </a:solidFill>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a:txBody>
                    <a:bodyPr/>
                    <a:p>
                      <a:pPr algn="l" defTabSz="914400">
                        <a:buClrTx/>
                        <a:buSzTx/>
                        <a:buFontTx/>
                        <a:buNone/>
                      </a:pPr>
                      <a:r>
                        <a:rPr lang="zh-CN" altLang="en-US" sz="2400" b="0">
                          <a:latin typeface="黑体" panose="02010609060101010101" charset="-122"/>
                          <a:ea typeface="黑体" panose="02010609060101010101" charset="-122"/>
                          <a:cs typeface="黑体" panose="02010609060101010101" charset="-122"/>
                        </a:rPr>
                        <a:t> </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vMerge="1">
                  <a:tcPr>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B w="12700" cap="flat" cmpd="sng">
                      <a:solidFill>
                        <a:srgbClr val="666666"/>
                      </a:solidFill>
                      <a:prstDash val="solid"/>
                      <a:headEnd type="none" w="med" len="med"/>
                      <a:tailEnd type="none" w="med" len="med"/>
                    </a:lnB>
                  </a:tcPr>
                </a:tc>
              </a:tr>
              <a:tr h="1255395">
                <a:tc>
                  <a:txBody>
                    <a:bodyPr/>
                    <a:p>
                      <a:pPr algn="ctr" defTabSz="892175" latinLnBrk="1" hangingPunct="0">
                        <a:lnSpc>
                          <a:spcPts val="3400"/>
                        </a:lnSpc>
                        <a:buClrTx/>
                        <a:buSzTx/>
                        <a:buFontTx/>
                        <a:buNone/>
                      </a:pP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p>
                      <a:pPr algn="ctr" defTabSz="892175" latinLnBrk="1" hangingPunct="0">
                        <a:lnSpc>
                          <a:spcPts val="3400"/>
                        </a:lnSpc>
                        <a:buClrTx/>
                        <a:buSzTx/>
                        <a:buFontTx/>
                        <a:buNone/>
                      </a:pPr>
                      <a:r>
                        <a:rPr lang="en-US" altLang="zh-CN" sz="2400" b="1">
                          <a:solidFill>
                            <a:srgbClr val="C00000"/>
                          </a:solidFill>
                          <a:latin typeface="黑体" panose="02010609060101010101" charset="-122"/>
                          <a:ea typeface="黑体" panose="02010609060101010101" charset="-122"/>
                          <a:cs typeface="Times New Roman" panose="02020603050405020304" pitchFamily="34" charset="-120"/>
                        </a:rPr>
                        <a:t>命题分析预测</a:t>
                      </a:r>
                      <a:endParaRPr lang="en-US" altLang="zh-CN" sz="2400" b="1">
                        <a:solidFill>
                          <a:srgbClr val="C00000"/>
                        </a:solidFill>
                        <a:latin typeface="黑体" panose="02010609060101010101" charset="-122"/>
                        <a:ea typeface="黑体" panose="02010609060101010101" charset="-122"/>
                        <a:cs typeface="Times New Roman" panose="02020603050405020304" pitchFamily="34" charset="-120"/>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gridSpan="3">
                  <a:txBody>
                    <a:bodyPr/>
                    <a:p>
                      <a:pPr algn="l" defTabSz="914400">
                        <a:buClrTx/>
                        <a:buSzTx/>
                        <a:buFontTx/>
                        <a:buNone/>
                      </a:pPr>
                      <a:r>
                        <a:rPr lang="zh-CN" altLang="en-US" sz="2400" b="0">
                          <a:solidFill>
                            <a:srgbClr val="1D41D5"/>
                          </a:solidFill>
                          <a:latin typeface="黑体" panose="02010609060101010101" charset="-122"/>
                          <a:ea typeface="黑体" panose="02010609060101010101" charset="-122"/>
                          <a:cs typeface="黑体" panose="02010609060101010101" charset="-122"/>
                        </a:rPr>
                        <a:t>1.分析：</a:t>
                      </a:r>
                      <a:r>
                        <a:rPr lang="zh-CN" altLang="en-US" sz="2400" b="0">
                          <a:latin typeface="黑体" panose="02010609060101010101" charset="-122"/>
                          <a:ea typeface="黑体" panose="02010609060101010101" charset="-122"/>
                          <a:cs typeface="黑体" panose="02010609060101010101" charset="-122"/>
                        </a:rPr>
                        <a:t>两次世界大战多次在高考中考查，其影响是考查的重点。</a:t>
                      </a:r>
                      <a:endParaRPr lang="zh-CN" altLang="en-US" sz="2400" b="0">
                        <a:latin typeface="黑体" panose="02010609060101010101" charset="-122"/>
                        <a:ea typeface="黑体" panose="02010609060101010101" charset="-122"/>
                        <a:cs typeface="黑体" panose="02010609060101010101" charset="-122"/>
                      </a:endParaRPr>
                    </a:p>
                    <a:p>
                      <a:pPr algn="l" defTabSz="914400">
                        <a:buClrTx/>
                        <a:buSzTx/>
                        <a:buFontTx/>
                        <a:buNone/>
                      </a:pPr>
                      <a:r>
                        <a:rPr lang="zh-CN" altLang="en-US" sz="2400" b="0">
                          <a:solidFill>
                            <a:srgbClr val="1D41D5"/>
                          </a:solidFill>
                          <a:latin typeface="黑体" panose="02010609060101010101" charset="-122"/>
                          <a:ea typeface="黑体" panose="02010609060101010101" charset="-122"/>
                          <a:cs typeface="黑体" panose="02010609060101010101" charset="-122"/>
                        </a:rPr>
                        <a:t>2.预测：</a:t>
                      </a:r>
                      <a:r>
                        <a:rPr lang="zh-CN" altLang="en-US" sz="2400" b="0">
                          <a:latin typeface="黑体" panose="02010609060101010101" charset="-122"/>
                          <a:ea typeface="黑体" panose="02010609060101010101" charset="-122"/>
                          <a:cs typeface="黑体" panose="02010609060101010101" charset="-122"/>
                        </a:rPr>
                        <a:t>应重点关注</a:t>
                      </a:r>
                      <a:r>
                        <a:rPr lang="zh-CN" altLang="en-US" sz="2400" b="0">
                          <a:solidFill>
                            <a:srgbClr val="FF0000"/>
                          </a:solidFill>
                          <a:latin typeface="黑体" panose="02010609060101010101" charset="-122"/>
                          <a:ea typeface="黑体" panose="02010609060101010101" charset="-122"/>
                          <a:cs typeface="黑体" panose="02010609060101010101" charset="-122"/>
                        </a:rPr>
                        <a:t>两次世界大战与民族民主意识觉醒、发展</a:t>
                      </a:r>
                      <a:r>
                        <a:rPr lang="zh-CN" altLang="en-US" sz="2400" b="0">
                          <a:latin typeface="黑体" panose="02010609060101010101" charset="-122"/>
                          <a:ea typeface="黑体" panose="02010609060101010101" charset="-122"/>
                          <a:cs typeface="黑体" panose="02010609060101010101" charset="-122"/>
                        </a:rPr>
                        <a:t>的关系；第二次世界大战后</a:t>
                      </a:r>
                      <a:r>
                        <a:rPr lang="zh-CN" altLang="en-US" sz="2400" b="0">
                          <a:solidFill>
                            <a:srgbClr val="FF0000"/>
                          </a:solidFill>
                          <a:latin typeface="黑体" panose="02010609060101010101" charset="-122"/>
                          <a:ea typeface="黑体" panose="02010609060101010101" charset="-122"/>
                          <a:cs typeface="黑体" panose="02010609060101010101" charset="-122"/>
                        </a:rPr>
                        <a:t>新兴民族国家的文化特征</a:t>
                      </a:r>
                      <a:r>
                        <a:rPr lang="zh-CN" altLang="en-US" sz="2400" b="0">
                          <a:latin typeface="黑体" panose="02010609060101010101" charset="-122"/>
                          <a:ea typeface="黑体" panose="02010609060101010101" charset="-122"/>
                          <a:cs typeface="黑体" panose="02010609060101010101" charset="-122"/>
                        </a:rPr>
                        <a:t>可能是新的命题点。</a:t>
                      </a:r>
                      <a:endParaRPr lang="zh-CN" altLang="en-US" sz="2400" b="0">
                        <a:latin typeface="黑体" panose="02010609060101010101" charset="-122"/>
                        <a:ea typeface="黑体" panose="02010609060101010101" charset="-122"/>
                        <a:cs typeface="黑体" panose="02010609060101010101" charset="-122"/>
                      </a:endParaRPr>
                    </a:p>
                  </a:txBody>
                  <a:tcPr marL="6350" marR="6350" marT="0" marB="0" vert="horz" anchor="t" anchorCtr="0">
                    <a:lnL w="12700" cap="flat" cmpd="sng">
                      <a:solidFill>
                        <a:srgbClr val="666666"/>
                      </a:solidFill>
                      <a:prstDash val="solid"/>
                      <a:headEnd type="none" w="med" len="med"/>
                      <a:tailEnd type="none" w="med" len="med"/>
                    </a:lnL>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lnTlToBr>
                      <a:noFill/>
                    </a:lnTlToBr>
                    <a:lnBlToTr>
                      <a:noFill/>
                    </a:lnBlToTr>
                    <a:noFill/>
                  </a:tcPr>
                </a:tc>
                <a:tc hMerge="1">
                  <a:tcP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tcPr>
                </a:tc>
                <a:tc hMerge="1">
                  <a:tcPr>
                    <a:lnR w="12700" cap="flat" cmpd="sng">
                      <a:solidFill>
                        <a:srgbClr val="666666"/>
                      </a:solidFill>
                      <a:prstDash val="solid"/>
                      <a:headEnd type="none" w="med" len="med"/>
                      <a:tailEnd type="none" w="med" len="med"/>
                    </a:lnR>
                    <a:lnT w="12700" cap="flat" cmpd="sng">
                      <a:solidFill>
                        <a:srgbClr val="666666"/>
                      </a:solidFill>
                      <a:prstDash val="solid"/>
                      <a:headEnd type="none" w="med" len="med"/>
                      <a:tailEnd type="none" w="med" len="med"/>
                    </a:lnT>
                    <a:lnB w="12700" cap="flat" cmpd="sng">
                      <a:solidFill>
                        <a:srgbClr val="666666"/>
                      </a:solidFill>
                      <a:prstDash val="soli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17" y="478155"/>
            <a:ext cx="5974080" cy="460375"/>
          </a:xfrm>
          <a:prstGeom prst="rect">
            <a:avLst/>
          </a:prstGeom>
          <a:solidFill>
            <a:schemeClr val="bg1"/>
          </a:solidFill>
        </p:spPr>
        <p:txBody>
          <a:bodyPr vert="horz" wrap="none" lIns="91440" tIns="45720" rIns="91440" bIns="45720" numCol="1" spcCol="0" rtlCol="0" fromWordArt="0" anchor="t" anchorCtr="0" forceAA="0" compatLnSpc="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l">
              <a:lnSpc>
                <a:spcPct val="100000"/>
              </a:lnSpc>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一、</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第一次世界大战与民族民主意识的觉醒</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 name="文本框 1"/>
          <p:cNvSpPr txBox="1"/>
          <p:nvPr/>
        </p:nvSpPr>
        <p:spPr>
          <a:xfrm>
            <a:off x="0" y="935355"/>
            <a:ext cx="406400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1.民族民主意识觉醒的背景：</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100" name="文本框 99"/>
          <p:cNvSpPr txBox="1"/>
          <p:nvPr/>
        </p:nvSpPr>
        <p:spPr>
          <a:xfrm>
            <a:off x="273685" y="1492250"/>
            <a:ext cx="11836400" cy="829945"/>
          </a:xfrm>
          <a:prstGeom prst="rect">
            <a:avLst/>
          </a:prstGeom>
          <a:noFill/>
        </p:spPr>
        <p:txBody>
          <a:bodyPr wrap="square" rtlCol="0">
            <a:spAutoFit/>
          </a:bodyPr>
          <a:p>
            <a:pPr lvl="0" algn="l">
              <a:buClrTx/>
              <a:buSzTx/>
              <a:buFontTx/>
            </a:pPr>
            <a:r>
              <a:rPr lang="en-US" sz="2400">
                <a:solidFill>
                  <a:schemeClr val="tx1"/>
                </a:solidFill>
                <a:latin typeface="黑体" panose="02010609060101010101" charset="-122"/>
                <a:ea typeface="黑体" panose="02010609060101010101" charset="-122"/>
                <a:cs typeface="黑体" panose="02010609060101010101" charset="-122"/>
                <a:sym typeface="+mn-ea"/>
              </a:rPr>
              <a:t>（1）一战前，东欧和东南欧被压迫民族已经有</a:t>
            </a:r>
            <a:r>
              <a:rPr lang="en-US" sz="2400">
                <a:solidFill>
                  <a:srgbClr val="1D41D5"/>
                </a:solidFill>
                <a:latin typeface="黑体" panose="02010609060101010101" charset="-122"/>
                <a:ea typeface="黑体" panose="02010609060101010101" charset="-122"/>
                <a:cs typeface="黑体" panose="02010609060101010101" charset="-122"/>
                <a:sym typeface="+mn-ea"/>
              </a:rPr>
              <a:t>民族独立的愿望和行动。</a:t>
            </a:r>
            <a:r>
              <a:rPr lang="zh-CN" altLang="en-US" sz="2400">
                <a:latin typeface="黑体" panose="02010609060101010101" charset="-122"/>
                <a:ea typeface="黑体" panose="02010609060101010101" charset="-122"/>
                <a:sym typeface="+mn-ea"/>
              </a:rPr>
              <a:t>然而它们国小力弱，内部纷争，又为大国所利用，</a:t>
            </a:r>
            <a:r>
              <a:rPr lang="zh-CN" altLang="en-US" sz="2400">
                <a:solidFill>
                  <a:srgbClr val="FF0000"/>
                </a:solidFill>
                <a:latin typeface="黑体" panose="02010609060101010101" charset="-122"/>
                <a:ea typeface="黑体" panose="02010609060101010101" charset="-122"/>
                <a:sym typeface="+mn-ea"/>
              </a:rPr>
              <a:t>无法主宰自己的民族命运</a:t>
            </a:r>
            <a:r>
              <a:rPr lang="zh-CN" altLang="en-US" sz="2400">
                <a:latin typeface="黑体" panose="02010609060101010101" charset="-122"/>
                <a:ea typeface="黑体" panose="02010609060101010101" charset="-122"/>
                <a:sym typeface="+mn-ea"/>
              </a:rPr>
              <a:t>。</a:t>
            </a:r>
            <a:endParaRPr lang="en-US" sz="24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17" name="文本框 16"/>
          <p:cNvSpPr txBox="1"/>
          <p:nvPr/>
        </p:nvSpPr>
        <p:spPr>
          <a:xfrm>
            <a:off x="7441565" y="3547110"/>
            <a:ext cx="1666875" cy="521970"/>
          </a:xfrm>
          <a:prstGeom prst="rect">
            <a:avLst/>
          </a:prstGeom>
          <a:noFill/>
          <a:ln>
            <a:solidFill>
              <a:srgbClr val="C00000"/>
            </a:solidFill>
          </a:ln>
        </p:spPr>
        <p:txBody>
          <a:bodyPr wrap="square" rtlCol="0">
            <a:spAutoFit/>
          </a:bodyPr>
          <a:p>
            <a:r>
              <a:rPr lang="zh-CN" altLang="en-US" sz="2800">
                <a:latin typeface="黑体" panose="02010609060101010101" charset="-122"/>
                <a:ea typeface="黑体" panose="02010609060101010101" charset="-122"/>
              </a:rPr>
              <a:t>内部纷争</a:t>
            </a:r>
            <a:endParaRPr lang="zh-CN" altLang="en-US" sz="2800">
              <a:latin typeface="黑体" panose="02010609060101010101" charset="-122"/>
              <a:ea typeface="黑体" panose="02010609060101010101" charset="-122"/>
            </a:endParaRPr>
          </a:p>
        </p:txBody>
      </p:sp>
      <p:sp>
        <p:nvSpPr>
          <p:cNvPr id="18" name="文本框 17"/>
          <p:cNvSpPr txBox="1"/>
          <p:nvPr/>
        </p:nvSpPr>
        <p:spPr>
          <a:xfrm>
            <a:off x="7441565" y="4749165"/>
            <a:ext cx="1666875" cy="521970"/>
          </a:xfrm>
          <a:prstGeom prst="rect">
            <a:avLst/>
          </a:prstGeom>
          <a:noFill/>
          <a:ln>
            <a:solidFill>
              <a:srgbClr val="C00000"/>
            </a:solidFill>
          </a:ln>
        </p:spPr>
        <p:txBody>
          <a:bodyPr wrap="square" rtlCol="0">
            <a:spAutoFit/>
          </a:bodyPr>
          <a:p>
            <a:r>
              <a:rPr lang="zh-CN" altLang="en-US" sz="2800">
                <a:latin typeface="黑体" panose="02010609060101010101" charset="-122"/>
                <a:ea typeface="黑体" panose="02010609060101010101" charset="-122"/>
              </a:rPr>
              <a:t>大国利用</a:t>
            </a:r>
            <a:endParaRPr lang="zh-CN" altLang="en-US" sz="2800">
              <a:latin typeface="黑体" panose="02010609060101010101" charset="-122"/>
              <a:ea typeface="黑体" panose="02010609060101010101" charset="-122"/>
            </a:endParaRPr>
          </a:p>
        </p:txBody>
      </p:sp>
      <p:sp>
        <p:nvSpPr>
          <p:cNvPr id="19" name="文本框 18"/>
          <p:cNvSpPr txBox="1"/>
          <p:nvPr/>
        </p:nvSpPr>
        <p:spPr>
          <a:xfrm>
            <a:off x="9779635" y="3547745"/>
            <a:ext cx="1666875" cy="521970"/>
          </a:xfrm>
          <a:prstGeom prst="rect">
            <a:avLst/>
          </a:prstGeom>
          <a:noFill/>
        </p:spPr>
        <p:txBody>
          <a:bodyPr wrap="square" rtlCol="0">
            <a:spAutoFit/>
          </a:bodyPr>
          <a:p>
            <a:pPr lvl="0" algn="l">
              <a:buClrTx/>
              <a:buSzTx/>
              <a:buFontTx/>
            </a:pPr>
            <a:r>
              <a:rPr lang="en-US" sz="2800">
                <a:solidFill>
                  <a:srgbClr val="1D41D5"/>
                </a:solidFill>
                <a:latin typeface="黑体" panose="02010609060101010101" charset="-122"/>
                <a:ea typeface="黑体" panose="02010609060101010101" charset="-122"/>
                <a:cs typeface="黑体" panose="02010609060101010101" charset="-122"/>
                <a:sym typeface="+mn-ea"/>
              </a:rPr>
              <a:t>主观原因</a:t>
            </a:r>
            <a:endParaRPr lang="en-US" sz="28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22" name="文本框 21"/>
          <p:cNvSpPr txBox="1"/>
          <p:nvPr/>
        </p:nvSpPr>
        <p:spPr>
          <a:xfrm>
            <a:off x="9860915" y="4860925"/>
            <a:ext cx="1666875" cy="784860"/>
          </a:xfrm>
          <a:prstGeom prst="rect">
            <a:avLst/>
          </a:prstGeom>
          <a:noFill/>
        </p:spPr>
        <p:txBody>
          <a:bodyPr wrap="square" rtlCol="0">
            <a:noAutofit/>
          </a:bodyPr>
          <a:p>
            <a:pPr lvl="0" algn="l">
              <a:buClrTx/>
              <a:buSzTx/>
              <a:buFontTx/>
            </a:pPr>
            <a:r>
              <a:rPr lang="en-US" sz="2800">
                <a:solidFill>
                  <a:srgbClr val="1D41D5"/>
                </a:solidFill>
                <a:latin typeface="黑体" panose="02010609060101010101" charset="-122"/>
                <a:ea typeface="黑体" panose="02010609060101010101" charset="-122"/>
                <a:cs typeface="黑体" panose="02010609060101010101" charset="-122"/>
                <a:sym typeface="+mn-ea"/>
              </a:rPr>
              <a:t>客观原因</a:t>
            </a:r>
            <a:endParaRPr lang="en-US" sz="2800">
              <a:solidFill>
                <a:srgbClr val="1D41D5"/>
              </a:solidFill>
              <a:latin typeface="黑体" panose="02010609060101010101" charset="-122"/>
              <a:ea typeface="黑体" panose="02010609060101010101" charset="-122"/>
              <a:cs typeface="黑体" panose="02010609060101010101" charset="-122"/>
              <a:sym typeface="+mn-ea"/>
            </a:endParaRPr>
          </a:p>
        </p:txBody>
      </p:sp>
      <p:grpSp>
        <p:nvGrpSpPr>
          <p:cNvPr id="15" name="组合 14"/>
          <p:cNvGrpSpPr/>
          <p:nvPr/>
        </p:nvGrpSpPr>
        <p:grpSpPr>
          <a:xfrm>
            <a:off x="9298940" y="2621915"/>
            <a:ext cx="2636520" cy="830580"/>
            <a:chOff x="5302" y="2993"/>
            <a:chExt cx="4152" cy="1308"/>
          </a:xfrm>
        </p:grpSpPr>
        <p:sp>
          <p:nvSpPr>
            <p:cNvPr id="23" name="上箭头 22"/>
            <p:cNvSpPr/>
            <p:nvPr/>
          </p:nvSpPr>
          <p:spPr>
            <a:xfrm>
              <a:off x="7163" y="3681"/>
              <a:ext cx="417" cy="621"/>
            </a:xfrm>
            <a:prstGeom prst="up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5302" y="2993"/>
              <a:ext cx="4153" cy="72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rPr>
                <a:t>民族尚未完全觉醒</a:t>
              </a:r>
              <a:endParaRPr lang="zh-CN" altLang="en-US" sz="2400">
                <a:solidFill>
                  <a:srgbClr val="C00000"/>
                </a:solidFill>
                <a:latin typeface="黑体" panose="02010609060101010101" charset="-122"/>
                <a:ea typeface="黑体" panose="02010609060101010101" charset="-122"/>
              </a:endParaRPr>
            </a:p>
          </p:txBody>
        </p:sp>
      </p:grpSp>
      <p:grpSp>
        <p:nvGrpSpPr>
          <p:cNvPr id="16" name="组合 15"/>
          <p:cNvGrpSpPr/>
          <p:nvPr/>
        </p:nvGrpSpPr>
        <p:grpSpPr>
          <a:xfrm>
            <a:off x="9414510" y="5325110"/>
            <a:ext cx="2694940" cy="835025"/>
            <a:chOff x="5408" y="6720"/>
            <a:chExt cx="4244" cy="1315"/>
          </a:xfrm>
        </p:grpSpPr>
        <p:sp>
          <p:nvSpPr>
            <p:cNvPr id="27" name="文本框 26"/>
            <p:cNvSpPr txBox="1"/>
            <p:nvPr/>
          </p:nvSpPr>
          <p:spPr>
            <a:xfrm>
              <a:off x="5408" y="7311"/>
              <a:ext cx="4245" cy="725"/>
            </a:xfrm>
            <a:prstGeom prst="rect">
              <a:avLst/>
            </a:prstGeom>
            <a:noFill/>
          </p:spPr>
          <p:txBody>
            <a:bodyPr wrap="square" rtlCol="0">
              <a:spAutoFit/>
            </a:bodyPr>
            <a:p>
              <a:pPr lvl="0" algn="l">
                <a:buClrTx/>
                <a:buSzTx/>
                <a:buFontTx/>
              </a:pPr>
              <a:r>
                <a:rPr lang="zh-CN" altLang="en-US" sz="2400">
                  <a:solidFill>
                    <a:srgbClr val="C00000"/>
                  </a:solidFill>
                  <a:latin typeface="黑体" panose="02010609060101010101" charset="-122"/>
                  <a:ea typeface="黑体" panose="02010609060101010101" charset="-122"/>
                  <a:sym typeface="+mn-ea"/>
                </a:rPr>
                <a:t>帝国主义势力强大</a:t>
              </a:r>
              <a:endParaRPr lang="zh-CN" altLang="en-US" sz="2400">
                <a:solidFill>
                  <a:srgbClr val="C00000"/>
                </a:solidFill>
                <a:latin typeface="黑体" panose="02010609060101010101" charset="-122"/>
                <a:ea typeface="黑体" panose="02010609060101010101" charset="-122"/>
                <a:sym typeface="+mn-ea"/>
              </a:endParaRPr>
            </a:p>
          </p:txBody>
        </p:sp>
        <p:sp>
          <p:nvSpPr>
            <p:cNvPr id="25" name="下箭头 24"/>
            <p:cNvSpPr/>
            <p:nvPr/>
          </p:nvSpPr>
          <p:spPr>
            <a:xfrm>
              <a:off x="7163" y="6720"/>
              <a:ext cx="406" cy="591"/>
            </a:xfrm>
            <a:prstGeom prst="downArrow">
              <a:avLst/>
            </a:prstGeom>
            <a:noFill/>
            <a:ln>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动作按钮: 帮助 7"/>
          <p:cNvSpPr/>
          <p:nvPr/>
        </p:nvSpPr>
        <p:spPr>
          <a:xfrm>
            <a:off x="8818245" y="1979930"/>
            <a:ext cx="596265" cy="419735"/>
          </a:xfrm>
          <a:prstGeom prst="actionButtonHelp">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p>
        </p:txBody>
      </p:sp>
      <p:sp>
        <p:nvSpPr>
          <p:cNvPr id="13" name="文本框 12"/>
          <p:cNvSpPr txBox="1"/>
          <p:nvPr/>
        </p:nvSpPr>
        <p:spPr>
          <a:xfrm>
            <a:off x="6073140" y="3322320"/>
            <a:ext cx="488950" cy="2245360"/>
          </a:xfrm>
          <a:prstGeom prst="rect">
            <a:avLst/>
          </a:prstGeom>
          <a:noFill/>
        </p:spPr>
        <p:txBody>
          <a:bodyPr wrap="square" rtlCol="0">
            <a:spAutoFit/>
          </a:bodyPr>
          <a:p>
            <a:r>
              <a:rPr lang="en-US" sz="2800">
                <a:solidFill>
                  <a:srgbClr val="1D41D5"/>
                </a:solidFill>
                <a:latin typeface="黑体" panose="02010609060101010101" charset="-122"/>
                <a:ea typeface="黑体" panose="02010609060101010101" charset="-122"/>
                <a:cs typeface="黑体" panose="02010609060101010101" charset="-122"/>
                <a:sym typeface="+mn-ea"/>
              </a:rPr>
              <a:t>被压迫民族</a:t>
            </a:r>
            <a:endParaRPr lang="en-US" altLang="en-US" sz="28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14" name="左大括号 13"/>
          <p:cNvSpPr/>
          <p:nvPr/>
        </p:nvSpPr>
        <p:spPr>
          <a:xfrm>
            <a:off x="6708775" y="3656965"/>
            <a:ext cx="668020" cy="1437640"/>
          </a:xfrm>
          <a:prstGeom prst="leftBrace">
            <a:avLst/>
          </a:prstGeom>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grpSp>
        <p:nvGrpSpPr>
          <p:cNvPr id="7" name="组合 6"/>
          <p:cNvGrpSpPr/>
          <p:nvPr/>
        </p:nvGrpSpPr>
        <p:grpSpPr>
          <a:xfrm>
            <a:off x="417830" y="2562860"/>
            <a:ext cx="4855845" cy="3281519"/>
            <a:chOff x="256" y="3253"/>
            <a:chExt cx="7116" cy="4024"/>
          </a:xfrm>
        </p:grpSpPr>
        <p:pic>
          <p:nvPicPr>
            <p:cNvPr id="9" name="图片 5"/>
            <p:cNvPicPr>
              <a:picLocks noChangeAspect="1"/>
            </p:cNvPicPr>
            <p:nvPr/>
          </p:nvPicPr>
          <p:blipFill>
            <a:blip r:embed="rId1"/>
            <a:stretch>
              <a:fillRect/>
            </a:stretch>
          </p:blipFill>
          <p:spPr>
            <a:xfrm>
              <a:off x="256" y="3253"/>
              <a:ext cx="7116" cy="3661"/>
            </a:xfrm>
            <a:prstGeom prst="rect">
              <a:avLst/>
            </a:prstGeom>
            <a:noFill/>
            <a:ln w="9525">
              <a:noFill/>
            </a:ln>
          </p:spPr>
        </p:pic>
        <p:sp>
          <p:nvSpPr>
            <p:cNvPr id="10" name="矩形 9"/>
            <p:cNvSpPr/>
            <p:nvPr/>
          </p:nvSpPr>
          <p:spPr>
            <a:xfrm>
              <a:off x="1772" y="6901"/>
              <a:ext cx="4208" cy="376"/>
            </a:xfrm>
            <a:prstGeom prst="rect">
              <a:avLst/>
            </a:prstGeom>
          </p:spPr>
          <p:txBody>
            <a:bodyPr wrap="square">
              <a:spAutoFit/>
            </a:bodyPr>
            <a:p>
              <a:r>
                <a:rPr lang="zh-CN" altLang="zh-CN" sz="1400" dirty="0">
                  <a:latin typeface="黑体" panose="02010609060101010101" charset="-122"/>
                  <a:ea typeface="黑体" panose="02010609060101010101" charset="-122"/>
                  <a:cs typeface="黑体" panose="02010609060101010101" charset="-122"/>
                </a:rPr>
                <a:t>欧洲“火药桶”</a:t>
              </a:r>
              <a:r>
                <a:rPr lang="en-US" altLang="zh-CN" sz="1400" dirty="0">
                  <a:latin typeface="黑体" panose="02010609060101010101" charset="-122"/>
                  <a:ea typeface="黑体" panose="02010609060101010101" charset="-122"/>
                  <a:cs typeface="黑体" panose="02010609060101010101" charset="-122"/>
                </a:rPr>
                <a:t>——</a:t>
              </a:r>
              <a:r>
                <a:rPr lang="zh-CN" altLang="en-US" sz="1400" dirty="0">
                  <a:latin typeface="黑体" panose="02010609060101010101" charset="-122"/>
                  <a:ea typeface="黑体" panose="02010609060101010101" charset="-122"/>
                  <a:cs typeface="黑体" panose="02010609060101010101" charset="-122"/>
                </a:rPr>
                <a:t>巴尔干半岛</a:t>
              </a:r>
              <a:endParaRPr lang="zh-CN" altLang="en-US" sz="1400" dirty="0">
                <a:latin typeface="黑体" panose="02010609060101010101" charset="-122"/>
                <a:ea typeface="黑体" panose="02010609060101010101" charset="-122"/>
                <a:cs typeface="黑体" panose="02010609060101010101" charset="-122"/>
              </a:endParaRPr>
            </a:p>
          </p:txBody>
        </p:sp>
      </p:grpSp>
      <p:sp>
        <p:nvSpPr>
          <p:cNvPr id="4" name="文本框 3"/>
          <p:cNvSpPr txBox="1"/>
          <p:nvPr/>
        </p:nvSpPr>
        <p:spPr>
          <a:xfrm>
            <a:off x="0" y="6215380"/>
            <a:ext cx="11836400" cy="460375"/>
          </a:xfrm>
          <a:prstGeom prst="rect">
            <a:avLst/>
          </a:prstGeom>
          <a:noFill/>
        </p:spPr>
        <p:txBody>
          <a:bodyPr wrap="square" rtlCol="0">
            <a:spAutoFit/>
          </a:bodyPr>
          <a:p>
            <a:pPr lvl="0" algn="l">
              <a:buClrTx/>
              <a:buSzTx/>
              <a:buFontTx/>
            </a:pPr>
            <a:r>
              <a:rPr lang="en-US" sz="2400">
                <a:solidFill>
                  <a:schemeClr val="tx1"/>
                </a:solidFill>
                <a:latin typeface="黑体" panose="02010609060101010101" charset="-122"/>
                <a:ea typeface="黑体" panose="02010609060101010101" charset="-122"/>
                <a:cs typeface="黑体" panose="02010609060101010101" charset="-122"/>
                <a:sym typeface="+mn-ea"/>
              </a:rPr>
              <a:t>（2）一战，客观上将</a:t>
            </a:r>
            <a:r>
              <a:rPr lang="en-US" sz="2400">
                <a:solidFill>
                  <a:srgbClr val="1D41D5"/>
                </a:solidFill>
                <a:latin typeface="黑体" panose="02010609060101010101" charset="-122"/>
                <a:ea typeface="黑体" panose="02010609060101010101" charset="-122"/>
                <a:cs typeface="黑体" panose="02010609060101010101" charset="-122"/>
                <a:sym typeface="+mn-ea"/>
              </a:rPr>
              <a:t>自由、民主</a:t>
            </a:r>
            <a:r>
              <a:rPr lang="en-US" sz="2400">
                <a:solidFill>
                  <a:srgbClr val="1D41D5"/>
                </a:solidFill>
                <a:latin typeface="黑体" panose="02010609060101010101" charset="-122"/>
                <a:ea typeface="黑体" panose="02010609060101010101" charset="-122"/>
                <a:cs typeface="黑体" panose="02010609060101010101" charset="-122"/>
                <a:sym typeface="+mn-ea"/>
              </a:rPr>
              <a:t>与民族独立</a:t>
            </a:r>
            <a:r>
              <a:rPr lang="en-US" sz="2400">
                <a:solidFill>
                  <a:schemeClr val="tx1"/>
                </a:solidFill>
                <a:latin typeface="黑体" panose="02010609060101010101" charset="-122"/>
                <a:ea typeface="黑体" panose="02010609060101010101" charset="-122"/>
                <a:cs typeface="黑体" panose="02010609060101010101" charset="-122"/>
                <a:sym typeface="+mn-ea"/>
              </a:rPr>
              <a:t>的思想进一步传播到欧洲和西亚北非各地。</a:t>
            </a:r>
            <a:endParaRPr lang="en-US" sz="2400">
              <a:solidFill>
                <a:schemeClr val="tx1"/>
              </a:solidFill>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a:off x="375285" y="2562860"/>
            <a:ext cx="5380990" cy="3237230"/>
          </a:xfrm>
          <a:prstGeom prst="rect">
            <a:avLst/>
          </a:prstGeom>
          <a:solidFill>
            <a:schemeClr val="bg1"/>
          </a:solidFill>
          <a:ln w="12700" cmpd="sng">
            <a:solidFill>
              <a:schemeClr val="accent1">
                <a:shade val="50000"/>
              </a:schemeClr>
            </a:solidFill>
            <a:prstDash val="solid"/>
          </a:ln>
        </p:spPr>
        <p:txBody>
          <a:bodyPr wrap="square" rtlCol="0">
            <a:noAutofit/>
          </a:bodyPr>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材料：1913年6月，爆发了第二次巴尔干战争……它们集中反映并加剧了两大军事集团的对立与争夺，两大军事集团争夺巴尔干地区，导致巴尔干地区的国家利益遭到严重的损害，但是这些国家却无力摆脱两大军事集团的压迫。</a:t>
            </a:r>
            <a:endParaRPr lang="zh-CN" altLang="en-US" sz="24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400" dirty="0">
                <a:latin typeface="黑体" panose="02010609060101010101" charset="-122"/>
                <a:ea typeface="黑体" panose="02010609060101010101" charset="-122"/>
                <a:cs typeface="黑体" panose="02010609060101010101" charset="-122"/>
                <a:sym typeface="+mn-ea"/>
              </a:rPr>
              <a:t>  </a:t>
            </a:r>
            <a:r>
              <a:rPr lang="zh-CN" altLang="en-US" sz="2400" dirty="0">
                <a:latin typeface="黑体" panose="02010609060101010101" charset="-122"/>
                <a:ea typeface="黑体" panose="02010609060101010101" charset="-122"/>
                <a:cs typeface="黑体" panose="02010609060101010101" charset="-122"/>
                <a:sym typeface="+mn-ea"/>
              </a:rPr>
              <a:t>——改编自徐蓝、于沛等《世界现代史》上册</a:t>
            </a:r>
            <a:endParaRPr lang="zh-CN" altLang="en-US" sz="2400" dirty="0">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animBg="1"/>
      <p:bldP spid="17" grpId="0" bldLvl="0" animBg="1"/>
      <p:bldP spid="19" grpId="0"/>
      <p:bldP spid="18" grpId="0" bldLvl="0" animBg="1"/>
      <p:bldP spid="22" grpId="0"/>
      <p:bldP spid="6" grpId="0" bldLvl="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924560"/>
            <a:ext cx="406400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1.民族民主意识觉醒的背景：</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355600" y="1488440"/>
            <a:ext cx="11836400" cy="460375"/>
          </a:xfrm>
          <a:prstGeom prst="rect">
            <a:avLst/>
          </a:prstGeom>
          <a:noFill/>
          <a:ln w="9525">
            <a:noFill/>
          </a:ln>
        </p:spPr>
        <p:txBody>
          <a:bodyPr wrap="square">
            <a:spAutoFit/>
          </a:bodyPr>
          <a:p>
            <a:pPr indent="0"/>
            <a:r>
              <a:rPr lang="zh-CN" sz="2400">
                <a:latin typeface="黑体" panose="02010609060101010101" charset="-122"/>
                <a:ea typeface="黑体" panose="02010609060101010101" charset="-122"/>
                <a:cs typeface="黑体" panose="02010609060101010101" charset="-122"/>
              </a:rPr>
              <a:t>（3）战争后期，</a:t>
            </a:r>
            <a:r>
              <a:rPr lang="en-US" sz="2400">
                <a:solidFill>
                  <a:srgbClr val="1D41D5"/>
                </a:solidFill>
                <a:latin typeface="黑体" panose="02010609060101010101" charset="-122"/>
                <a:ea typeface="黑体" panose="02010609060101010101" charset="-122"/>
                <a:cs typeface="黑体" panose="02010609060101010101" charset="-122"/>
              </a:rPr>
              <a:t>俄罗斯帝国、奥匈帝国、德意志帝国和奥斯曼帝国</a:t>
            </a:r>
            <a:r>
              <a:rPr lang="zh-CN" sz="2400">
                <a:latin typeface="黑体" panose="02010609060101010101" charset="-122"/>
                <a:ea typeface="黑体" panose="02010609060101010101" charset="-122"/>
                <a:cs typeface="黑体" panose="02010609060101010101" charset="-122"/>
              </a:rPr>
              <a:t>纷纷解体。</a:t>
            </a:r>
            <a:endParaRPr lang="zh-CN" altLang="en-US" sz="2400">
              <a:latin typeface="黑体" panose="02010609060101010101" charset="-122"/>
              <a:ea typeface="黑体" panose="02010609060101010101" charset="-122"/>
              <a:cs typeface="黑体" panose="02010609060101010101" charset="-122"/>
            </a:endParaRPr>
          </a:p>
        </p:txBody>
      </p:sp>
      <p:grpSp>
        <p:nvGrpSpPr>
          <p:cNvPr id="16" name="组合 15"/>
          <p:cNvGrpSpPr/>
          <p:nvPr/>
        </p:nvGrpSpPr>
        <p:grpSpPr>
          <a:xfrm rot="0">
            <a:off x="247650" y="2051685"/>
            <a:ext cx="8481060" cy="4831715"/>
            <a:chOff x="403" y="1736"/>
            <a:chExt cx="18476" cy="9079"/>
          </a:xfrm>
        </p:grpSpPr>
        <p:sp>
          <p:nvSpPr>
            <p:cNvPr id="17" name="文本框 16"/>
            <p:cNvSpPr txBox="1"/>
            <p:nvPr/>
          </p:nvSpPr>
          <p:spPr>
            <a:xfrm>
              <a:off x="883" y="10066"/>
              <a:ext cx="7944" cy="749"/>
            </a:xfrm>
            <a:prstGeom prst="rect">
              <a:avLst/>
            </a:prstGeom>
            <a:noFill/>
          </p:spPr>
          <p:txBody>
            <a:bodyPr wrap="square" rtlCol="0">
              <a:spAutoFit/>
            </a:bodyPr>
            <a:p>
              <a:pPr indent="0" algn="ctr">
                <a:buFont typeface="Wingdings" panose="05000000000000000000" charset="0"/>
                <a:buNone/>
              </a:pPr>
              <a:r>
                <a:rPr lang="zh-CN" altLang="en-US" sz="2000" dirty="0">
                  <a:latin typeface="黑体" panose="02010609060101010101" charset="-122"/>
                  <a:ea typeface="黑体" panose="02010609060101010101" charset="-122"/>
                  <a:cs typeface="方正姚体" panose="02010601030101010101" pitchFamily="2" charset="-122"/>
                </a:rPr>
                <a:t>一战前的欧洲</a:t>
              </a:r>
              <a:endParaRPr lang="zh-CN" altLang="en-US" sz="2000" dirty="0">
                <a:latin typeface="黑体" panose="02010609060101010101" charset="-122"/>
                <a:ea typeface="黑体" panose="02010609060101010101" charset="-122"/>
                <a:cs typeface="方正姚体" panose="02010601030101010101" pitchFamily="2" charset="-122"/>
              </a:endParaRPr>
            </a:p>
          </p:txBody>
        </p:sp>
        <p:sp>
          <p:nvSpPr>
            <p:cNvPr id="18" name="文本框 17"/>
            <p:cNvSpPr txBox="1"/>
            <p:nvPr/>
          </p:nvSpPr>
          <p:spPr>
            <a:xfrm>
              <a:off x="10444" y="10066"/>
              <a:ext cx="7944" cy="749"/>
            </a:xfrm>
            <a:prstGeom prst="rect">
              <a:avLst/>
            </a:prstGeom>
            <a:noFill/>
          </p:spPr>
          <p:txBody>
            <a:bodyPr wrap="square" rtlCol="0">
              <a:spAutoFit/>
            </a:bodyPr>
            <a:p>
              <a:pPr lvl="0" algn="ctr">
                <a:buClrTx/>
                <a:buSzTx/>
                <a:buFont typeface="Wingdings" panose="05000000000000000000" charset="0"/>
              </a:pPr>
              <a:r>
                <a:rPr lang="zh-CN" altLang="en-US" sz="2000" dirty="0">
                  <a:latin typeface="黑体" panose="02010609060101010101" charset="-122"/>
                  <a:ea typeface="黑体" panose="02010609060101010101" charset="-122"/>
                  <a:cs typeface="方正姚体" panose="02010601030101010101" pitchFamily="2" charset="-122"/>
                  <a:sym typeface="+mn-ea"/>
                </a:rPr>
                <a:t>一战后的欧洲</a:t>
              </a:r>
              <a:endParaRPr lang="zh-CN" altLang="en-US" sz="2000" dirty="0">
                <a:latin typeface="黑体" panose="02010609060101010101" charset="-122"/>
                <a:ea typeface="黑体" panose="02010609060101010101" charset="-122"/>
                <a:cs typeface="方正姚体" panose="02010601030101010101" pitchFamily="2" charset="-122"/>
                <a:sym typeface="+mn-ea"/>
              </a:endParaRPr>
            </a:p>
          </p:txBody>
        </p:sp>
        <p:pic>
          <p:nvPicPr>
            <p:cNvPr id="19" name="图片 3" descr="20181219104856205_0001"/>
            <p:cNvPicPr>
              <a:picLocks noChangeAspect="1"/>
            </p:cNvPicPr>
            <p:nvPr>
              <p:custDataLst>
                <p:tags r:id="rId1"/>
              </p:custDataLst>
            </p:nvPr>
          </p:nvPicPr>
          <p:blipFill rotWithShape="1">
            <a:blip r:embed="rId2"/>
            <a:srcRect r="51195"/>
            <a:stretch>
              <a:fillRect/>
            </a:stretch>
          </p:blipFill>
          <p:spPr>
            <a:xfrm>
              <a:off x="403" y="1736"/>
              <a:ext cx="8905" cy="8330"/>
            </a:xfrm>
            <a:prstGeom prst="rect">
              <a:avLst/>
            </a:prstGeom>
            <a:noFill/>
            <a:ln w="9525">
              <a:noFill/>
            </a:ln>
          </p:spPr>
        </p:pic>
        <p:pic>
          <p:nvPicPr>
            <p:cNvPr id="20" name="图片 3" descr="20181219104856205_0001"/>
            <p:cNvPicPr>
              <a:picLocks noChangeAspect="1"/>
            </p:cNvPicPr>
            <p:nvPr>
              <p:custDataLst>
                <p:tags r:id="rId3"/>
              </p:custDataLst>
            </p:nvPr>
          </p:nvPicPr>
          <p:blipFill rotWithShape="1">
            <a:blip r:embed="rId2"/>
            <a:srcRect l="51082"/>
            <a:stretch>
              <a:fillRect/>
            </a:stretch>
          </p:blipFill>
          <p:spPr>
            <a:xfrm>
              <a:off x="9954" y="1736"/>
              <a:ext cx="8925" cy="8330"/>
            </a:xfrm>
            <a:prstGeom prst="rect">
              <a:avLst/>
            </a:prstGeom>
            <a:noFill/>
            <a:ln w="9525">
              <a:noFill/>
            </a:ln>
          </p:spPr>
        </p:pic>
      </p:grpSp>
      <p:sp>
        <p:nvSpPr>
          <p:cNvPr id="21" name="任意多边形 20"/>
          <p:cNvSpPr/>
          <p:nvPr/>
        </p:nvSpPr>
        <p:spPr>
          <a:xfrm>
            <a:off x="1840230" y="4058285"/>
            <a:ext cx="1951990" cy="1612900"/>
          </a:xfrm>
          <a:custGeom>
            <a:avLst/>
            <a:gdLst>
              <a:gd name="connisteX0" fmla="*/ 31598 w 2700623"/>
              <a:gd name="connsiteY0" fmla="*/ 688181 h 1924758"/>
              <a:gd name="connisteX1" fmla="*/ 109703 w 2700623"/>
              <a:gd name="connsiteY1" fmla="*/ 688181 h 1924758"/>
              <a:gd name="connisteX2" fmla="*/ 187173 w 2700623"/>
              <a:gd name="connsiteY2" fmla="*/ 750411 h 1924758"/>
              <a:gd name="connisteX3" fmla="*/ 265278 w 2700623"/>
              <a:gd name="connsiteY3" fmla="*/ 750411 h 1924758"/>
              <a:gd name="connisteX4" fmla="*/ 343383 w 2700623"/>
              <a:gd name="connsiteY4" fmla="*/ 781526 h 1924758"/>
              <a:gd name="connisteX5" fmla="*/ 421488 w 2700623"/>
              <a:gd name="connsiteY5" fmla="*/ 766286 h 1924758"/>
              <a:gd name="connisteX6" fmla="*/ 498958 w 2700623"/>
              <a:gd name="connsiteY6" fmla="*/ 735171 h 1924758"/>
              <a:gd name="connisteX7" fmla="*/ 545948 w 2700623"/>
              <a:gd name="connsiteY7" fmla="*/ 657066 h 1924758"/>
              <a:gd name="connisteX8" fmla="*/ 624053 w 2700623"/>
              <a:gd name="connsiteY8" fmla="*/ 610076 h 1924758"/>
              <a:gd name="connisteX9" fmla="*/ 686283 w 2700623"/>
              <a:gd name="connsiteY9" fmla="*/ 532606 h 1924758"/>
              <a:gd name="connisteX10" fmla="*/ 686283 w 2700623"/>
              <a:gd name="connsiteY10" fmla="*/ 454501 h 1924758"/>
              <a:gd name="connisteX11" fmla="*/ 670408 w 2700623"/>
              <a:gd name="connsiteY11" fmla="*/ 376396 h 1924758"/>
              <a:gd name="connisteX12" fmla="*/ 592938 w 2700623"/>
              <a:gd name="connsiteY12" fmla="*/ 329406 h 1924758"/>
              <a:gd name="connisteX13" fmla="*/ 545948 w 2700623"/>
              <a:gd name="connsiteY13" fmla="*/ 251936 h 1924758"/>
              <a:gd name="connisteX14" fmla="*/ 530073 w 2700623"/>
              <a:gd name="connsiteY14" fmla="*/ 173831 h 1924758"/>
              <a:gd name="connisteX15" fmla="*/ 530073 w 2700623"/>
              <a:gd name="connsiteY15" fmla="*/ 95726 h 1924758"/>
              <a:gd name="connisteX16" fmla="*/ 608178 w 2700623"/>
              <a:gd name="connsiteY16" fmla="*/ 64611 h 1924758"/>
              <a:gd name="connisteX17" fmla="*/ 686283 w 2700623"/>
              <a:gd name="connsiteY17" fmla="*/ 64611 h 1924758"/>
              <a:gd name="connisteX18" fmla="*/ 764388 w 2700623"/>
              <a:gd name="connsiteY18" fmla="*/ 49371 h 1924758"/>
              <a:gd name="connisteX19" fmla="*/ 841858 w 2700623"/>
              <a:gd name="connsiteY19" fmla="*/ 18256 h 1924758"/>
              <a:gd name="connisteX20" fmla="*/ 919963 w 2700623"/>
              <a:gd name="connsiteY20" fmla="*/ 2381 h 1924758"/>
              <a:gd name="connisteX21" fmla="*/ 998068 w 2700623"/>
              <a:gd name="connsiteY21" fmla="*/ 2381 h 1924758"/>
              <a:gd name="connisteX22" fmla="*/ 1076173 w 2700623"/>
              <a:gd name="connsiteY22" fmla="*/ 18256 h 1924758"/>
              <a:gd name="connisteX23" fmla="*/ 1107288 w 2700623"/>
              <a:gd name="connsiteY23" fmla="*/ 95726 h 1924758"/>
              <a:gd name="connisteX24" fmla="*/ 1184758 w 2700623"/>
              <a:gd name="connsiteY24" fmla="*/ 157956 h 1924758"/>
              <a:gd name="connisteX25" fmla="*/ 1262863 w 2700623"/>
              <a:gd name="connsiteY25" fmla="*/ 157956 h 1924758"/>
              <a:gd name="connisteX26" fmla="*/ 1340968 w 2700623"/>
              <a:gd name="connsiteY26" fmla="*/ 189706 h 1924758"/>
              <a:gd name="connisteX27" fmla="*/ 1419073 w 2700623"/>
              <a:gd name="connsiteY27" fmla="*/ 220821 h 1924758"/>
              <a:gd name="connisteX28" fmla="*/ 1496543 w 2700623"/>
              <a:gd name="connsiteY28" fmla="*/ 236061 h 1924758"/>
              <a:gd name="connisteX29" fmla="*/ 1574648 w 2700623"/>
              <a:gd name="connsiteY29" fmla="*/ 204946 h 1924758"/>
              <a:gd name="connisteX30" fmla="*/ 1574648 w 2700623"/>
              <a:gd name="connsiteY30" fmla="*/ 126841 h 1924758"/>
              <a:gd name="connisteX31" fmla="*/ 1652753 w 2700623"/>
              <a:gd name="connsiteY31" fmla="*/ 126841 h 1924758"/>
              <a:gd name="connisteX32" fmla="*/ 1730223 w 2700623"/>
              <a:gd name="connsiteY32" fmla="*/ 189706 h 1924758"/>
              <a:gd name="connisteX33" fmla="*/ 1808328 w 2700623"/>
              <a:gd name="connsiteY33" fmla="*/ 173831 h 1924758"/>
              <a:gd name="connisteX34" fmla="*/ 1886433 w 2700623"/>
              <a:gd name="connsiteY34" fmla="*/ 142716 h 1924758"/>
              <a:gd name="connisteX35" fmla="*/ 1964538 w 2700623"/>
              <a:gd name="connsiteY35" fmla="*/ 111601 h 1924758"/>
              <a:gd name="connisteX36" fmla="*/ 2042008 w 2700623"/>
              <a:gd name="connsiteY36" fmla="*/ 80486 h 1924758"/>
              <a:gd name="connisteX37" fmla="*/ 2120113 w 2700623"/>
              <a:gd name="connsiteY37" fmla="*/ 126841 h 1924758"/>
              <a:gd name="connisteX38" fmla="*/ 2198218 w 2700623"/>
              <a:gd name="connsiteY38" fmla="*/ 173831 h 1924758"/>
              <a:gd name="connisteX39" fmla="*/ 2276323 w 2700623"/>
              <a:gd name="connsiteY39" fmla="*/ 157956 h 1924758"/>
              <a:gd name="connisteX40" fmla="*/ 2353793 w 2700623"/>
              <a:gd name="connsiteY40" fmla="*/ 142716 h 1924758"/>
              <a:gd name="connisteX41" fmla="*/ 2431898 w 2700623"/>
              <a:gd name="connsiteY41" fmla="*/ 95726 h 1924758"/>
              <a:gd name="connisteX42" fmla="*/ 2510003 w 2700623"/>
              <a:gd name="connsiteY42" fmla="*/ 173831 h 1924758"/>
              <a:gd name="connisteX43" fmla="*/ 2587473 w 2700623"/>
              <a:gd name="connsiteY43" fmla="*/ 236061 h 1924758"/>
              <a:gd name="connisteX44" fmla="*/ 2650338 w 2700623"/>
              <a:gd name="connsiteY44" fmla="*/ 314166 h 1924758"/>
              <a:gd name="connisteX45" fmla="*/ 2681453 w 2700623"/>
              <a:gd name="connsiteY45" fmla="*/ 392271 h 1924758"/>
              <a:gd name="connisteX46" fmla="*/ 2696693 w 2700623"/>
              <a:gd name="connsiteY46" fmla="*/ 469741 h 1924758"/>
              <a:gd name="connisteX47" fmla="*/ 2696693 w 2700623"/>
              <a:gd name="connsiteY47" fmla="*/ 547846 h 1924758"/>
              <a:gd name="connisteX48" fmla="*/ 2681453 w 2700623"/>
              <a:gd name="connsiteY48" fmla="*/ 625951 h 1924758"/>
              <a:gd name="connisteX49" fmla="*/ 2681453 w 2700623"/>
              <a:gd name="connsiteY49" fmla="*/ 704056 h 1924758"/>
              <a:gd name="connisteX50" fmla="*/ 2603348 w 2700623"/>
              <a:gd name="connsiteY50" fmla="*/ 750411 h 1924758"/>
              <a:gd name="connisteX51" fmla="*/ 2572233 w 2700623"/>
              <a:gd name="connsiteY51" fmla="*/ 828516 h 1924758"/>
              <a:gd name="connisteX52" fmla="*/ 2634463 w 2700623"/>
              <a:gd name="connsiteY52" fmla="*/ 906621 h 1924758"/>
              <a:gd name="connisteX53" fmla="*/ 2665578 w 2700623"/>
              <a:gd name="connsiteY53" fmla="*/ 984091 h 1924758"/>
              <a:gd name="connisteX54" fmla="*/ 2681453 w 2700623"/>
              <a:gd name="connsiteY54" fmla="*/ 1062196 h 1924758"/>
              <a:gd name="connisteX55" fmla="*/ 2696693 w 2700623"/>
              <a:gd name="connsiteY55" fmla="*/ 1140301 h 1924758"/>
              <a:gd name="connisteX56" fmla="*/ 2619223 w 2700623"/>
              <a:gd name="connsiteY56" fmla="*/ 1186656 h 1924758"/>
              <a:gd name="connisteX57" fmla="*/ 2541118 w 2700623"/>
              <a:gd name="connsiteY57" fmla="*/ 1218406 h 1924758"/>
              <a:gd name="connisteX58" fmla="*/ 2463013 w 2700623"/>
              <a:gd name="connsiteY58" fmla="*/ 1218406 h 1924758"/>
              <a:gd name="connisteX59" fmla="*/ 2384908 w 2700623"/>
              <a:gd name="connsiteY59" fmla="*/ 1202531 h 1924758"/>
              <a:gd name="connisteX60" fmla="*/ 2307438 w 2700623"/>
              <a:gd name="connsiteY60" fmla="*/ 1218406 h 1924758"/>
              <a:gd name="connisteX61" fmla="*/ 2229333 w 2700623"/>
              <a:gd name="connsiteY61" fmla="*/ 1249521 h 1924758"/>
              <a:gd name="connisteX62" fmla="*/ 2151228 w 2700623"/>
              <a:gd name="connsiteY62" fmla="*/ 1280636 h 1924758"/>
              <a:gd name="connisteX63" fmla="*/ 2088998 w 2700623"/>
              <a:gd name="connsiteY63" fmla="*/ 1358106 h 1924758"/>
              <a:gd name="connisteX64" fmla="*/ 2088998 w 2700623"/>
              <a:gd name="connsiteY64" fmla="*/ 1436211 h 1924758"/>
              <a:gd name="connisteX65" fmla="*/ 2010893 w 2700623"/>
              <a:gd name="connsiteY65" fmla="*/ 1467326 h 1924758"/>
              <a:gd name="connisteX66" fmla="*/ 1933423 w 2700623"/>
              <a:gd name="connsiteY66" fmla="*/ 1452086 h 1924758"/>
              <a:gd name="connisteX67" fmla="*/ 1855318 w 2700623"/>
              <a:gd name="connsiteY67" fmla="*/ 1405096 h 1924758"/>
              <a:gd name="connisteX68" fmla="*/ 1777213 w 2700623"/>
              <a:gd name="connsiteY68" fmla="*/ 1326991 h 1924758"/>
              <a:gd name="connisteX69" fmla="*/ 1699108 w 2700623"/>
              <a:gd name="connsiteY69" fmla="*/ 1311751 h 1924758"/>
              <a:gd name="connisteX70" fmla="*/ 1621638 w 2700623"/>
              <a:gd name="connsiteY70" fmla="*/ 1326991 h 1924758"/>
              <a:gd name="connisteX71" fmla="*/ 1543533 w 2700623"/>
              <a:gd name="connsiteY71" fmla="*/ 1373981 h 1924758"/>
              <a:gd name="connisteX72" fmla="*/ 1558773 w 2700623"/>
              <a:gd name="connsiteY72" fmla="*/ 1452086 h 1924758"/>
              <a:gd name="connisteX73" fmla="*/ 1558773 w 2700623"/>
              <a:gd name="connsiteY73" fmla="*/ 1529556 h 1924758"/>
              <a:gd name="connisteX74" fmla="*/ 1496543 w 2700623"/>
              <a:gd name="connsiteY74" fmla="*/ 1607661 h 1924758"/>
              <a:gd name="connisteX75" fmla="*/ 1465428 w 2700623"/>
              <a:gd name="connsiteY75" fmla="*/ 1685766 h 1924758"/>
              <a:gd name="connisteX76" fmla="*/ 1403198 w 2700623"/>
              <a:gd name="connsiteY76" fmla="*/ 1763871 h 1924758"/>
              <a:gd name="connisteX77" fmla="*/ 1403198 w 2700623"/>
              <a:gd name="connsiteY77" fmla="*/ 1841341 h 1924758"/>
              <a:gd name="connisteX78" fmla="*/ 1387323 w 2700623"/>
              <a:gd name="connsiteY78" fmla="*/ 1919446 h 1924758"/>
              <a:gd name="connisteX79" fmla="*/ 1293978 w 2700623"/>
              <a:gd name="connsiteY79" fmla="*/ 1904206 h 1924758"/>
              <a:gd name="connisteX80" fmla="*/ 1215873 w 2700623"/>
              <a:gd name="connsiteY80" fmla="*/ 1841341 h 1924758"/>
              <a:gd name="connisteX81" fmla="*/ 1153643 w 2700623"/>
              <a:gd name="connsiteY81" fmla="*/ 1763871 h 1924758"/>
              <a:gd name="connisteX82" fmla="*/ 1076173 w 2700623"/>
              <a:gd name="connsiteY82" fmla="*/ 1732756 h 1924758"/>
              <a:gd name="connisteX83" fmla="*/ 998068 w 2700623"/>
              <a:gd name="connsiteY83" fmla="*/ 1701006 h 1924758"/>
              <a:gd name="connisteX84" fmla="*/ 919963 w 2700623"/>
              <a:gd name="connsiteY84" fmla="*/ 1623536 h 1924758"/>
              <a:gd name="connisteX85" fmla="*/ 888848 w 2700623"/>
              <a:gd name="connsiteY85" fmla="*/ 1545431 h 1924758"/>
              <a:gd name="connisteX86" fmla="*/ 841858 w 2700623"/>
              <a:gd name="connsiteY86" fmla="*/ 1467326 h 1924758"/>
              <a:gd name="connisteX87" fmla="*/ 795503 w 2700623"/>
              <a:gd name="connsiteY87" fmla="*/ 1389856 h 1924758"/>
              <a:gd name="connisteX88" fmla="*/ 779628 w 2700623"/>
              <a:gd name="connsiteY88" fmla="*/ 1311751 h 1924758"/>
              <a:gd name="connisteX89" fmla="*/ 701523 w 2700623"/>
              <a:gd name="connsiteY89" fmla="*/ 1280636 h 1924758"/>
              <a:gd name="connisteX90" fmla="*/ 624053 w 2700623"/>
              <a:gd name="connsiteY90" fmla="*/ 1311751 h 1924758"/>
              <a:gd name="connisteX91" fmla="*/ 592938 w 2700623"/>
              <a:gd name="connsiteY91" fmla="*/ 1233646 h 1924758"/>
              <a:gd name="connisteX92" fmla="*/ 592938 w 2700623"/>
              <a:gd name="connsiteY92" fmla="*/ 1155541 h 1924758"/>
              <a:gd name="connisteX93" fmla="*/ 608178 w 2700623"/>
              <a:gd name="connsiteY93" fmla="*/ 1078071 h 1924758"/>
              <a:gd name="connisteX94" fmla="*/ 592938 w 2700623"/>
              <a:gd name="connsiteY94" fmla="*/ 999966 h 1924758"/>
              <a:gd name="connisteX95" fmla="*/ 514833 w 2700623"/>
              <a:gd name="connsiteY95" fmla="*/ 937736 h 1924758"/>
              <a:gd name="connisteX96" fmla="*/ 436728 w 2700623"/>
              <a:gd name="connsiteY96" fmla="*/ 937736 h 1924758"/>
              <a:gd name="connisteX97" fmla="*/ 343383 w 2700623"/>
              <a:gd name="connsiteY97" fmla="*/ 968851 h 1924758"/>
              <a:gd name="connisteX98" fmla="*/ 265278 w 2700623"/>
              <a:gd name="connsiteY98" fmla="*/ 1015206 h 1924758"/>
              <a:gd name="connisteX99" fmla="*/ 187173 w 2700623"/>
              <a:gd name="connsiteY99" fmla="*/ 1062196 h 1924758"/>
              <a:gd name="connisteX100" fmla="*/ 109703 w 2700623"/>
              <a:gd name="connsiteY100" fmla="*/ 1031081 h 1924758"/>
              <a:gd name="connisteX101" fmla="*/ 140818 w 2700623"/>
              <a:gd name="connsiteY101" fmla="*/ 952976 h 1924758"/>
              <a:gd name="connisteX102" fmla="*/ 124943 w 2700623"/>
              <a:gd name="connsiteY102" fmla="*/ 875506 h 1924758"/>
              <a:gd name="connisteX103" fmla="*/ 47473 w 2700623"/>
              <a:gd name="connsiteY103" fmla="*/ 812641 h 1924758"/>
              <a:gd name="connisteX104" fmla="*/ 483 w 2700623"/>
              <a:gd name="connsiteY104" fmla="*/ 735171 h 1924758"/>
              <a:gd name="connisteX105" fmla="*/ 31598 w 2700623"/>
              <a:gd name="connsiteY105" fmla="*/ 688181 h 192475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Lst>
            <a:rect l="l" t="t" r="r" b="b"/>
            <a:pathLst>
              <a:path w="2700624" h="1924759">
                <a:moveTo>
                  <a:pt x="31598" y="688181"/>
                </a:moveTo>
                <a:cubicBezTo>
                  <a:pt x="53188" y="678656"/>
                  <a:pt x="78588" y="675481"/>
                  <a:pt x="109703" y="688181"/>
                </a:cubicBezTo>
                <a:cubicBezTo>
                  <a:pt x="140818" y="700881"/>
                  <a:pt x="156058" y="737711"/>
                  <a:pt x="187173" y="750411"/>
                </a:cubicBezTo>
                <a:cubicBezTo>
                  <a:pt x="218288" y="763111"/>
                  <a:pt x="234163" y="744061"/>
                  <a:pt x="265278" y="750411"/>
                </a:cubicBezTo>
                <a:cubicBezTo>
                  <a:pt x="296393" y="756761"/>
                  <a:pt x="312268" y="778351"/>
                  <a:pt x="343383" y="781526"/>
                </a:cubicBezTo>
                <a:cubicBezTo>
                  <a:pt x="374498" y="784701"/>
                  <a:pt x="390373" y="775811"/>
                  <a:pt x="421488" y="766286"/>
                </a:cubicBezTo>
                <a:cubicBezTo>
                  <a:pt x="452603" y="756761"/>
                  <a:pt x="474193" y="756761"/>
                  <a:pt x="498958" y="735171"/>
                </a:cubicBezTo>
                <a:cubicBezTo>
                  <a:pt x="523723" y="713581"/>
                  <a:pt x="521183" y="681831"/>
                  <a:pt x="545948" y="657066"/>
                </a:cubicBezTo>
                <a:cubicBezTo>
                  <a:pt x="570713" y="632301"/>
                  <a:pt x="596113" y="634841"/>
                  <a:pt x="624053" y="610076"/>
                </a:cubicBezTo>
                <a:cubicBezTo>
                  <a:pt x="651993" y="585311"/>
                  <a:pt x="673583" y="563721"/>
                  <a:pt x="686283" y="532606"/>
                </a:cubicBezTo>
                <a:cubicBezTo>
                  <a:pt x="698983" y="501491"/>
                  <a:pt x="689458" y="485616"/>
                  <a:pt x="686283" y="454501"/>
                </a:cubicBezTo>
                <a:cubicBezTo>
                  <a:pt x="683108" y="423386"/>
                  <a:pt x="688823" y="401161"/>
                  <a:pt x="670408" y="376396"/>
                </a:cubicBezTo>
                <a:cubicBezTo>
                  <a:pt x="651993" y="351631"/>
                  <a:pt x="617703" y="354171"/>
                  <a:pt x="592938" y="329406"/>
                </a:cubicBezTo>
                <a:cubicBezTo>
                  <a:pt x="568173" y="304641"/>
                  <a:pt x="558648" y="283051"/>
                  <a:pt x="545948" y="251936"/>
                </a:cubicBezTo>
                <a:cubicBezTo>
                  <a:pt x="533248" y="220821"/>
                  <a:pt x="533248" y="204946"/>
                  <a:pt x="530073" y="173831"/>
                </a:cubicBezTo>
                <a:cubicBezTo>
                  <a:pt x="526898" y="142716"/>
                  <a:pt x="514198" y="117316"/>
                  <a:pt x="530073" y="95726"/>
                </a:cubicBezTo>
                <a:cubicBezTo>
                  <a:pt x="545948" y="74136"/>
                  <a:pt x="577063" y="70961"/>
                  <a:pt x="608178" y="64611"/>
                </a:cubicBezTo>
                <a:cubicBezTo>
                  <a:pt x="639293" y="58261"/>
                  <a:pt x="655168" y="67786"/>
                  <a:pt x="686283" y="64611"/>
                </a:cubicBezTo>
                <a:cubicBezTo>
                  <a:pt x="717398" y="61436"/>
                  <a:pt x="733273" y="58896"/>
                  <a:pt x="764388" y="49371"/>
                </a:cubicBezTo>
                <a:cubicBezTo>
                  <a:pt x="795503" y="39846"/>
                  <a:pt x="810743" y="27781"/>
                  <a:pt x="841858" y="18256"/>
                </a:cubicBezTo>
                <a:cubicBezTo>
                  <a:pt x="872973" y="8731"/>
                  <a:pt x="888848" y="5556"/>
                  <a:pt x="919963" y="2381"/>
                </a:cubicBezTo>
                <a:cubicBezTo>
                  <a:pt x="951078" y="-794"/>
                  <a:pt x="966953" y="-794"/>
                  <a:pt x="998068" y="2381"/>
                </a:cubicBezTo>
                <a:cubicBezTo>
                  <a:pt x="1029183" y="5556"/>
                  <a:pt x="1054583" y="-159"/>
                  <a:pt x="1076173" y="18256"/>
                </a:cubicBezTo>
                <a:cubicBezTo>
                  <a:pt x="1097763" y="36671"/>
                  <a:pt x="1085698" y="67786"/>
                  <a:pt x="1107288" y="95726"/>
                </a:cubicBezTo>
                <a:cubicBezTo>
                  <a:pt x="1128878" y="123666"/>
                  <a:pt x="1153643" y="145256"/>
                  <a:pt x="1184758" y="157956"/>
                </a:cubicBezTo>
                <a:cubicBezTo>
                  <a:pt x="1215873" y="170656"/>
                  <a:pt x="1231748" y="151606"/>
                  <a:pt x="1262863" y="157956"/>
                </a:cubicBezTo>
                <a:cubicBezTo>
                  <a:pt x="1293978" y="164306"/>
                  <a:pt x="1309853" y="177006"/>
                  <a:pt x="1340968" y="189706"/>
                </a:cubicBezTo>
                <a:cubicBezTo>
                  <a:pt x="1372083" y="202406"/>
                  <a:pt x="1387958" y="211296"/>
                  <a:pt x="1419073" y="220821"/>
                </a:cubicBezTo>
                <a:cubicBezTo>
                  <a:pt x="1450188" y="230346"/>
                  <a:pt x="1465428" y="239236"/>
                  <a:pt x="1496543" y="236061"/>
                </a:cubicBezTo>
                <a:cubicBezTo>
                  <a:pt x="1527658" y="232886"/>
                  <a:pt x="1558773" y="226536"/>
                  <a:pt x="1574648" y="204946"/>
                </a:cubicBezTo>
                <a:cubicBezTo>
                  <a:pt x="1590523" y="183356"/>
                  <a:pt x="1558773" y="142716"/>
                  <a:pt x="1574648" y="126841"/>
                </a:cubicBezTo>
                <a:cubicBezTo>
                  <a:pt x="1590523" y="110966"/>
                  <a:pt x="1621638" y="114141"/>
                  <a:pt x="1652753" y="126841"/>
                </a:cubicBezTo>
                <a:cubicBezTo>
                  <a:pt x="1683868" y="139541"/>
                  <a:pt x="1699108" y="180181"/>
                  <a:pt x="1730223" y="189706"/>
                </a:cubicBezTo>
                <a:cubicBezTo>
                  <a:pt x="1761338" y="199231"/>
                  <a:pt x="1777213" y="183356"/>
                  <a:pt x="1808328" y="173831"/>
                </a:cubicBezTo>
                <a:cubicBezTo>
                  <a:pt x="1839443" y="164306"/>
                  <a:pt x="1855318" y="155416"/>
                  <a:pt x="1886433" y="142716"/>
                </a:cubicBezTo>
                <a:cubicBezTo>
                  <a:pt x="1917548" y="130016"/>
                  <a:pt x="1933423" y="124301"/>
                  <a:pt x="1964538" y="111601"/>
                </a:cubicBezTo>
                <a:cubicBezTo>
                  <a:pt x="1995653" y="98901"/>
                  <a:pt x="2010893" y="77311"/>
                  <a:pt x="2042008" y="80486"/>
                </a:cubicBezTo>
                <a:cubicBezTo>
                  <a:pt x="2073123" y="83661"/>
                  <a:pt x="2088998" y="108426"/>
                  <a:pt x="2120113" y="126841"/>
                </a:cubicBezTo>
                <a:cubicBezTo>
                  <a:pt x="2151228" y="145256"/>
                  <a:pt x="2167103" y="167481"/>
                  <a:pt x="2198218" y="173831"/>
                </a:cubicBezTo>
                <a:cubicBezTo>
                  <a:pt x="2229333" y="180181"/>
                  <a:pt x="2245208" y="164306"/>
                  <a:pt x="2276323" y="157956"/>
                </a:cubicBezTo>
                <a:cubicBezTo>
                  <a:pt x="2307438" y="151606"/>
                  <a:pt x="2322678" y="155416"/>
                  <a:pt x="2353793" y="142716"/>
                </a:cubicBezTo>
                <a:cubicBezTo>
                  <a:pt x="2384908" y="130016"/>
                  <a:pt x="2400783" y="89376"/>
                  <a:pt x="2431898" y="95726"/>
                </a:cubicBezTo>
                <a:cubicBezTo>
                  <a:pt x="2463013" y="102076"/>
                  <a:pt x="2478888" y="145891"/>
                  <a:pt x="2510003" y="173831"/>
                </a:cubicBezTo>
                <a:cubicBezTo>
                  <a:pt x="2541118" y="201771"/>
                  <a:pt x="2559533" y="208121"/>
                  <a:pt x="2587473" y="236061"/>
                </a:cubicBezTo>
                <a:cubicBezTo>
                  <a:pt x="2615413" y="264001"/>
                  <a:pt x="2631288" y="283051"/>
                  <a:pt x="2650338" y="314166"/>
                </a:cubicBezTo>
                <a:cubicBezTo>
                  <a:pt x="2669388" y="345281"/>
                  <a:pt x="2671928" y="361156"/>
                  <a:pt x="2681453" y="392271"/>
                </a:cubicBezTo>
                <a:cubicBezTo>
                  <a:pt x="2690978" y="423386"/>
                  <a:pt x="2693518" y="438626"/>
                  <a:pt x="2696693" y="469741"/>
                </a:cubicBezTo>
                <a:cubicBezTo>
                  <a:pt x="2699868" y="500856"/>
                  <a:pt x="2699868" y="516731"/>
                  <a:pt x="2696693" y="547846"/>
                </a:cubicBezTo>
                <a:cubicBezTo>
                  <a:pt x="2693518" y="578961"/>
                  <a:pt x="2684628" y="594836"/>
                  <a:pt x="2681453" y="625951"/>
                </a:cubicBezTo>
                <a:cubicBezTo>
                  <a:pt x="2678278" y="657066"/>
                  <a:pt x="2697328" y="679291"/>
                  <a:pt x="2681453" y="704056"/>
                </a:cubicBezTo>
                <a:cubicBezTo>
                  <a:pt x="2665578" y="728821"/>
                  <a:pt x="2624938" y="725646"/>
                  <a:pt x="2603348" y="750411"/>
                </a:cubicBezTo>
                <a:cubicBezTo>
                  <a:pt x="2581758" y="775176"/>
                  <a:pt x="2565883" y="797401"/>
                  <a:pt x="2572233" y="828516"/>
                </a:cubicBezTo>
                <a:cubicBezTo>
                  <a:pt x="2578583" y="859631"/>
                  <a:pt x="2616048" y="875506"/>
                  <a:pt x="2634463" y="906621"/>
                </a:cubicBezTo>
                <a:cubicBezTo>
                  <a:pt x="2652878" y="937736"/>
                  <a:pt x="2656053" y="952976"/>
                  <a:pt x="2665578" y="984091"/>
                </a:cubicBezTo>
                <a:cubicBezTo>
                  <a:pt x="2675103" y="1015206"/>
                  <a:pt x="2675103" y="1031081"/>
                  <a:pt x="2681453" y="1062196"/>
                </a:cubicBezTo>
                <a:cubicBezTo>
                  <a:pt x="2687803" y="1093311"/>
                  <a:pt x="2709393" y="1115536"/>
                  <a:pt x="2696693" y="1140301"/>
                </a:cubicBezTo>
                <a:cubicBezTo>
                  <a:pt x="2683993" y="1165066"/>
                  <a:pt x="2650338" y="1170781"/>
                  <a:pt x="2619223" y="1186656"/>
                </a:cubicBezTo>
                <a:cubicBezTo>
                  <a:pt x="2588108" y="1202531"/>
                  <a:pt x="2572233" y="1212056"/>
                  <a:pt x="2541118" y="1218406"/>
                </a:cubicBezTo>
                <a:cubicBezTo>
                  <a:pt x="2510003" y="1224756"/>
                  <a:pt x="2494128" y="1221581"/>
                  <a:pt x="2463013" y="1218406"/>
                </a:cubicBezTo>
                <a:cubicBezTo>
                  <a:pt x="2431898" y="1215231"/>
                  <a:pt x="2416023" y="1202531"/>
                  <a:pt x="2384908" y="1202531"/>
                </a:cubicBezTo>
                <a:cubicBezTo>
                  <a:pt x="2353793" y="1202531"/>
                  <a:pt x="2338553" y="1208881"/>
                  <a:pt x="2307438" y="1218406"/>
                </a:cubicBezTo>
                <a:cubicBezTo>
                  <a:pt x="2276323" y="1227931"/>
                  <a:pt x="2260448" y="1236821"/>
                  <a:pt x="2229333" y="1249521"/>
                </a:cubicBezTo>
                <a:cubicBezTo>
                  <a:pt x="2198218" y="1262221"/>
                  <a:pt x="2179168" y="1259046"/>
                  <a:pt x="2151228" y="1280636"/>
                </a:cubicBezTo>
                <a:cubicBezTo>
                  <a:pt x="2123288" y="1302226"/>
                  <a:pt x="2101698" y="1326991"/>
                  <a:pt x="2088998" y="1358106"/>
                </a:cubicBezTo>
                <a:cubicBezTo>
                  <a:pt x="2076298" y="1389221"/>
                  <a:pt x="2104873" y="1414621"/>
                  <a:pt x="2088998" y="1436211"/>
                </a:cubicBezTo>
                <a:cubicBezTo>
                  <a:pt x="2073123" y="1457801"/>
                  <a:pt x="2042008" y="1464151"/>
                  <a:pt x="2010893" y="1467326"/>
                </a:cubicBezTo>
                <a:cubicBezTo>
                  <a:pt x="1979778" y="1470501"/>
                  <a:pt x="1964538" y="1464786"/>
                  <a:pt x="1933423" y="1452086"/>
                </a:cubicBezTo>
                <a:cubicBezTo>
                  <a:pt x="1902308" y="1439386"/>
                  <a:pt x="1886433" y="1429861"/>
                  <a:pt x="1855318" y="1405096"/>
                </a:cubicBezTo>
                <a:cubicBezTo>
                  <a:pt x="1824203" y="1380331"/>
                  <a:pt x="1808328" y="1345406"/>
                  <a:pt x="1777213" y="1326991"/>
                </a:cubicBezTo>
                <a:cubicBezTo>
                  <a:pt x="1746098" y="1308576"/>
                  <a:pt x="1730223" y="1311751"/>
                  <a:pt x="1699108" y="1311751"/>
                </a:cubicBezTo>
                <a:cubicBezTo>
                  <a:pt x="1667993" y="1311751"/>
                  <a:pt x="1652753" y="1314291"/>
                  <a:pt x="1621638" y="1326991"/>
                </a:cubicBezTo>
                <a:cubicBezTo>
                  <a:pt x="1590523" y="1339691"/>
                  <a:pt x="1556233" y="1349216"/>
                  <a:pt x="1543533" y="1373981"/>
                </a:cubicBezTo>
                <a:cubicBezTo>
                  <a:pt x="1530833" y="1398746"/>
                  <a:pt x="1555598" y="1420971"/>
                  <a:pt x="1558773" y="1452086"/>
                </a:cubicBezTo>
                <a:cubicBezTo>
                  <a:pt x="1561948" y="1483201"/>
                  <a:pt x="1571473" y="1498441"/>
                  <a:pt x="1558773" y="1529556"/>
                </a:cubicBezTo>
                <a:cubicBezTo>
                  <a:pt x="1546073" y="1560671"/>
                  <a:pt x="1514958" y="1576546"/>
                  <a:pt x="1496543" y="1607661"/>
                </a:cubicBezTo>
                <a:cubicBezTo>
                  <a:pt x="1478128" y="1638776"/>
                  <a:pt x="1483843" y="1654651"/>
                  <a:pt x="1465428" y="1685766"/>
                </a:cubicBezTo>
                <a:cubicBezTo>
                  <a:pt x="1447013" y="1716881"/>
                  <a:pt x="1415898" y="1732756"/>
                  <a:pt x="1403198" y="1763871"/>
                </a:cubicBezTo>
                <a:cubicBezTo>
                  <a:pt x="1390498" y="1794986"/>
                  <a:pt x="1406373" y="1810226"/>
                  <a:pt x="1403198" y="1841341"/>
                </a:cubicBezTo>
                <a:cubicBezTo>
                  <a:pt x="1400023" y="1872456"/>
                  <a:pt x="1408913" y="1906746"/>
                  <a:pt x="1387323" y="1919446"/>
                </a:cubicBezTo>
                <a:cubicBezTo>
                  <a:pt x="1365733" y="1932146"/>
                  <a:pt x="1328268" y="1920081"/>
                  <a:pt x="1293978" y="1904206"/>
                </a:cubicBezTo>
                <a:cubicBezTo>
                  <a:pt x="1259688" y="1888331"/>
                  <a:pt x="1243813" y="1869281"/>
                  <a:pt x="1215873" y="1841341"/>
                </a:cubicBezTo>
                <a:cubicBezTo>
                  <a:pt x="1187933" y="1813401"/>
                  <a:pt x="1181583" y="1785461"/>
                  <a:pt x="1153643" y="1763871"/>
                </a:cubicBezTo>
                <a:cubicBezTo>
                  <a:pt x="1125703" y="1742281"/>
                  <a:pt x="1107288" y="1745456"/>
                  <a:pt x="1076173" y="1732756"/>
                </a:cubicBezTo>
                <a:cubicBezTo>
                  <a:pt x="1045058" y="1720056"/>
                  <a:pt x="1029183" y="1722596"/>
                  <a:pt x="998068" y="1701006"/>
                </a:cubicBezTo>
                <a:cubicBezTo>
                  <a:pt x="966953" y="1679416"/>
                  <a:pt x="941553" y="1654651"/>
                  <a:pt x="919963" y="1623536"/>
                </a:cubicBezTo>
                <a:cubicBezTo>
                  <a:pt x="898373" y="1592421"/>
                  <a:pt x="904723" y="1576546"/>
                  <a:pt x="888848" y="1545431"/>
                </a:cubicBezTo>
                <a:cubicBezTo>
                  <a:pt x="872973" y="1514316"/>
                  <a:pt x="860273" y="1498441"/>
                  <a:pt x="841858" y="1467326"/>
                </a:cubicBezTo>
                <a:cubicBezTo>
                  <a:pt x="823443" y="1436211"/>
                  <a:pt x="808203" y="1420971"/>
                  <a:pt x="795503" y="1389856"/>
                </a:cubicBezTo>
                <a:cubicBezTo>
                  <a:pt x="782803" y="1358741"/>
                  <a:pt x="798678" y="1333341"/>
                  <a:pt x="779628" y="1311751"/>
                </a:cubicBezTo>
                <a:cubicBezTo>
                  <a:pt x="760578" y="1290161"/>
                  <a:pt x="732638" y="1280636"/>
                  <a:pt x="701523" y="1280636"/>
                </a:cubicBezTo>
                <a:cubicBezTo>
                  <a:pt x="670408" y="1280636"/>
                  <a:pt x="645643" y="1321276"/>
                  <a:pt x="624053" y="1311751"/>
                </a:cubicBezTo>
                <a:cubicBezTo>
                  <a:pt x="602463" y="1302226"/>
                  <a:pt x="599288" y="1264761"/>
                  <a:pt x="592938" y="1233646"/>
                </a:cubicBezTo>
                <a:cubicBezTo>
                  <a:pt x="586588" y="1202531"/>
                  <a:pt x="589763" y="1186656"/>
                  <a:pt x="592938" y="1155541"/>
                </a:cubicBezTo>
                <a:cubicBezTo>
                  <a:pt x="596113" y="1124426"/>
                  <a:pt x="608178" y="1109186"/>
                  <a:pt x="608178" y="1078071"/>
                </a:cubicBezTo>
                <a:cubicBezTo>
                  <a:pt x="608178" y="1046956"/>
                  <a:pt x="611353" y="1027906"/>
                  <a:pt x="592938" y="999966"/>
                </a:cubicBezTo>
                <a:cubicBezTo>
                  <a:pt x="574523" y="972026"/>
                  <a:pt x="545948" y="950436"/>
                  <a:pt x="514833" y="937736"/>
                </a:cubicBezTo>
                <a:cubicBezTo>
                  <a:pt x="483718" y="925036"/>
                  <a:pt x="471018" y="931386"/>
                  <a:pt x="436728" y="937736"/>
                </a:cubicBezTo>
                <a:cubicBezTo>
                  <a:pt x="402438" y="944086"/>
                  <a:pt x="377673" y="953611"/>
                  <a:pt x="343383" y="968851"/>
                </a:cubicBezTo>
                <a:cubicBezTo>
                  <a:pt x="309093" y="984091"/>
                  <a:pt x="296393" y="996791"/>
                  <a:pt x="265278" y="1015206"/>
                </a:cubicBezTo>
                <a:cubicBezTo>
                  <a:pt x="234163" y="1033621"/>
                  <a:pt x="218288" y="1059021"/>
                  <a:pt x="187173" y="1062196"/>
                </a:cubicBezTo>
                <a:cubicBezTo>
                  <a:pt x="156058" y="1065371"/>
                  <a:pt x="119228" y="1052671"/>
                  <a:pt x="109703" y="1031081"/>
                </a:cubicBezTo>
                <a:cubicBezTo>
                  <a:pt x="100178" y="1009491"/>
                  <a:pt x="137643" y="984091"/>
                  <a:pt x="140818" y="952976"/>
                </a:cubicBezTo>
                <a:cubicBezTo>
                  <a:pt x="143993" y="921861"/>
                  <a:pt x="143358" y="903446"/>
                  <a:pt x="124943" y="875506"/>
                </a:cubicBezTo>
                <a:cubicBezTo>
                  <a:pt x="106528" y="847566"/>
                  <a:pt x="72238" y="840581"/>
                  <a:pt x="47473" y="812641"/>
                </a:cubicBezTo>
                <a:cubicBezTo>
                  <a:pt x="22708" y="784701"/>
                  <a:pt x="3658" y="759936"/>
                  <a:pt x="483" y="735171"/>
                </a:cubicBezTo>
                <a:cubicBezTo>
                  <a:pt x="-2692" y="710406"/>
                  <a:pt x="10008" y="697706"/>
                  <a:pt x="31598" y="688181"/>
                </a:cubicBezTo>
                <a:close/>
              </a:path>
            </a:pathLst>
          </a:custGeom>
          <a:noFill/>
          <a:ln w="5715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任意多边形 21"/>
          <p:cNvSpPr/>
          <p:nvPr/>
        </p:nvSpPr>
        <p:spPr>
          <a:xfrm>
            <a:off x="6213475" y="4007485"/>
            <a:ext cx="1951990" cy="1612900"/>
          </a:xfrm>
          <a:custGeom>
            <a:avLst/>
            <a:gdLst>
              <a:gd name="connisteX0" fmla="*/ 31598 w 2700623"/>
              <a:gd name="connsiteY0" fmla="*/ 688181 h 1924758"/>
              <a:gd name="connisteX1" fmla="*/ 109703 w 2700623"/>
              <a:gd name="connsiteY1" fmla="*/ 688181 h 1924758"/>
              <a:gd name="connisteX2" fmla="*/ 187173 w 2700623"/>
              <a:gd name="connsiteY2" fmla="*/ 750411 h 1924758"/>
              <a:gd name="connisteX3" fmla="*/ 265278 w 2700623"/>
              <a:gd name="connsiteY3" fmla="*/ 750411 h 1924758"/>
              <a:gd name="connisteX4" fmla="*/ 343383 w 2700623"/>
              <a:gd name="connsiteY4" fmla="*/ 781526 h 1924758"/>
              <a:gd name="connisteX5" fmla="*/ 421488 w 2700623"/>
              <a:gd name="connsiteY5" fmla="*/ 766286 h 1924758"/>
              <a:gd name="connisteX6" fmla="*/ 498958 w 2700623"/>
              <a:gd name="connsiteY6" fmla="*/ 735171 h 1924758"/>
              <a:gd name="connisteX7" fmla="*/ 545948 w 2700623"/>
              <a:gd name="connsiteY7" fmla="*/ 657066 h 1924758"/>
              <a:gd name="connisteX8" fmla="*/ 624053 w 2700623"/>
              <a:gd name="connsiteY8" fmla="*/ 610076 h 1924758"/>
              <a:gd name="connisteX9" fmla="*/ 686283 w 2700623"/>
              <a:gd name="connsiteY9" fmla="*/ 532606 h 1924758"/>
              <a:gd name="connisteX10" fmla="*/ 686283 w 2700623"/>
              <a:gd name="connsiteY10" fmla="*/ 454501 h 1924758"/>
              <a:gd name="connisteX11" fmla="*/ 670408 w 2700623"/>
              <a:gd name="connsiteY11" fmla="*/ 376396 h 1924758"/>
              <a:gd name="connisteX12" fmla="*/ 592938 w 2700623"/>
              <a:gd name="connsiteY12" fmla="*/ 329406 h 1924758"/>
              <a:gd name="connisteX13" fmla="*/ 545948 w 2700623"/>
              <a:gd name="connsiteY13" fmla="*/ 251936 h 1924758"/>
              <a:gd name="connisteX14" fmla="*/ 530073 w 2700623"/>
              <a:gd name="connsiteY14" fmla="*/ 173831 h 1924758"/>
              <a:gd name="connisteX15" fmla="*/ 530073 w 2700623"/>
              <a:gd name="connsiteY15" fmla="*/ 95726 h 1924758"/>
              <a:gd name="connisteX16" fmla="*/ 608178 w 2700623"/>
              <a:gd name="connsiteY16" fmla="*/ 64611 h 1924758"/>
              <a:gd name="connisteX17" fmla="*/ 686283 w 2700623"/>
              <a:gd name="connsiteY17" fmla="*/ 64611 h 1924758"/>
              <a:gd name="connisteX18" fmla="*/ 764388 w 2700623"/>
              <a:gd name="connsiteY18" fmla="*/ 49371 h 1924758"/>
              <a:gd name="connisteX19" fmla="*/ 841858 w 2700623"/>
              <a:gd name="connsiteY19" fmla="*/ 18256 h 1924758"/>
              <a:gd name="connisteX20" fmla="*/ 919963 w 2700623"/>
              <a:gd name="connsiteY20" fmla="*/ 2381 h 1924758"/>
              <a:gd name="connisteX21" fmla="*/ 998068 w 2700623"/>
              <a:gd name="connsiteY21" fmla="*/ 2381 h 1924758"/>
              <a:gd name="connisteX22" fmla="*/ 1076173 w 2700623"/>
              <a:gd name="connsiteY22" fmla="*/ 18256 h 1924758"/>
              <a:gd name="connisteX23" fmla="*/ 1107288 w 2700623"/>
              <a:gd name="connsiteY23" fmla="*/ 95726 h 1924758"/>
              <a:gd name="connisteX24" fmla="*/ 1184758 w 2700623"/>
              <a:gd name="connsiteY24" fmla="*/ 157956 h 1924758"/>
              <a:gd name="connisteX25" fmla="*/ 1262863 w 2700623"/>
              <a:gd name="connsiteY25" fmla="*/ 157956 h 1924758"/>
              <a:gd name="connisteX26" fmla="*/ 1340968 w 2700623"/>
              <a:gd name="connsiteY26" fmla="*/ 189706 h 1924758"/>
              <a:gd name="connisteX27" fmla="*/ 1419073 w 2700623"/>
              <a:gd name="connsiteY27" fmla="*/ 220821 h 1924758"/>
              <a:gd name="connisteX28" fmla="*/ 1496543 w 2700623"/>
              <a:gd name="connsiteY28" fmla="*/ 236061 h 1924758"/>
              <a:gd name="connisteX29" fmla="*/ 1574648 w 2700623"/>
              <a:gd name="connsiteY29" fmla="*/ 204946 h 1924758"/>
              <a:gd name="connisteX30" fmla="*/ 1574648 w 2700623"/>
              <a:gd name="connsiteY30" fmla="*/ 126841 h 1924758"/>
              <a:gd name="connisteX31" fmla="*/ 1652753 w 2700623"/>
              <a:gd name="connsiteY31" fmla="*/ 126841 h 1924758"/>
              <a:gd name="connisteX32" fmla="*/ 1730223 w 2700623"/>
              <a:gd name="connsiteY32" fmla="*/ 189706 h 1924758"/>
              <a:gd name="connisteX33" fmla="*/ 1808328 w 2700623"/>
              <a:gd name="connsiteY33" fmla="*/ 173831 h 1924758"/>
              <a:gd name="connisteX34" fmla="*/ 1886433 w 2700623"/>
              <a:gd name="connsiteY34" fmla="*/ 142716 h 1924758"/>
              <a:gd name="connisteX35" fmla="*/ 1964538 w 2700623"/>
              <a:gd name="connsiteY35" fmla="*/ 111601 h 1924758"/>
              <a:gd name="connisteX36" fmla="*/ 2042008 w 2700623"/>
              <a:gd name="connsiteY36" fmla="*/ 80486 h 1924758"/>
              <a:gd name="connisteX37" fmla="*/ 2120113 w 2700623"/>
              <a:gd name="connsiteY37" fmla="*/ 126841 h 1924758"/>
              <a:gd name="connisteX38" fmla="*/ 2198218 w 2700623"/>
              <a:gd name="connsiteY38" fmla="*/ 173831 h 1924758"/>
              <a:gd name="connisteX39" fmla="*/ 2276323 w 2700623"/>
              <a:gd name="connsiteY39" fmla="*/ 157956 h 1924758"/>
              <a:gd name="connisteX40" fmla="*/ 2353793 w 2700623"/>
              <a:gd name="connsiteY40" fmla="*/ 142716 h 1924758"/>
              <a:gd name="connisteX41" fmla="*/ 2431898 w 2700623"/>
              <a:gd name="connsiteY41" fmla="*/ 95726 h 1924758"/>
              <a:gd name="connisteX42" fmla="*/ 2510003 w 2700623"/>
              <a:gd name="connsiteY42" fmla="*/ 173831 h 1924758"/>
              <a:gd name="connisteX43" fmla="*/ 2587473 w 2700623"/>
              <a:gd name="connsiteY43" fmla="*/ 236061 h 1924758"/>
              <a:gd name="connisteX44" fmla="*/ 2650338 w 2700623"/>
              <a:gd name="connsiteY44" fmla="*/ 314166 h 1924758"/>
              <a:gd name="connisteX45" fmla="*/ 2681453 w 2700623"/>
              <a:gd name="connsiteY45" fmla="*/ 392271 h 1924758"/>
              <a:gd name="connisteX46" fmla="*/ 2696693 w 2700623"/>
              <a:gd name="connsiteY46" fmla="*/ 469741 h 1924758"/>
              <a:gd name="connisteX47" fmla="*/ 2696693 w 2700623"/>
              <a:gd name="connsiteY47" fmla="*/ 547846 h 1924758"/>
              <a:gd name="connisteX48" fmla="*/ 2681453 w 2700623"/>
              <a:gd name="connsiteY48" fmla="*/ 625951 h 1924758"/>
              <a:gd name="connisteX49" fmla="*/ 2681453 w 2700623"/>
              <a:gd name="connsiteY49" fmla="*/ 704056 h 1924758"/>
              <a:gd name="connisteX50" fmla="*/ 2603348 w 2700623"/>
              <a:gd name="connsiteY50" fmla="*/ 750411 h 1924758"/>
              <a:gd name="connisteX51" fmla="*/ 2572233 w 2700623"/>
              <a:gd name="connsiteY51" fmla="*/ 828516 h 1924758"/>
              <a:gd name="connisteX52" fmla="*/ 2634463 w 2700623"/>
              <a:gd name="connsiteY52" fmla="*/ 906621 h 1924758"/>
              <a:gd name="connisteX53" fmla="*/ 2665578 w 2700623"/>
              <a:gd name="connsiteY53" fmla="*/ 984091 h 1924758"/>
              <a:gd name="connisteX54" fmla="*/ 2681453 w 2700623"/>
              <a:gd name="connsiteY54" fmla="*/ 1062196 h 1924758"/>
              <a:gd name="connisteX55" fmla="*/ 2696693 w 2700623"/>
              <a:gd name="connsiteY55" fmla="*/ 1140301 h 1924758"/>
              <a:gd name="connisteX56" fmla="*/ 2619223 w 2700623"/>
              <a:gd name="connsiteY56" fmla="*/ 1186656 h 1924758"/>
              <a:gd name="connisteX57" fmla="*/ 2541118 w 2700623"/>
              <a:gd name="connsiteY57" fmla="*/ 1218406 h 1924758"/>
              <a:gd name="connisteX58" fmla="*/ 2463013 w 2700623"/>
              <a:gd name="connsiteY58" fmla="*/ 1218406 h 1924758"/>
              <a:gd name="connisteX59" fmla="*/ 2384908 w 2700623"/>
              <a:gd name="connsiteY59" fmla="*/ 1202531 h 1924758"/>
              <a:gd name="connisteX60" fmla="*/ 2307438 w 2700623"/>
              <a:gd name="connsiteY60" fmla="*/ 1218406 h 1924758"/>
              <a:gd name="connisteX61" fmla="*/ 2229333 w 2700623"/>
              <a:gd name="connsiteY61" fmla="*/ 1249521 h 1924758"/>
              <a:gd name="connisteX62" fmla="*/ 2151228 w 2700623"/>
              <a:gd name="connsiteY62" fmla="*/ 1280636 h 1924758"/>
              <a:gd name="connisteX63" fmla="*/ 2088998 w 2700623"/>
              <a:gd name="connsiteY63" fmla="*/ 1358106 h 1924758"/>
              <a:gd name="connisteX64" fmla="*/ 2088998 w 2700623"/>
              <a:gd name="connsiteY64" fmla="*/ 1436211 h 1924758"/>
              <a:gd name="connisteX65" fmla="*/ 2010893 w 2700623"/>
              <a:gd name="connsiteY65" fmla="*/ 1467326 h 1924758"/>
              <a:gd name="connisteX66" fmla="*/ 1933423 w 2700623"/>
              <a:gd name="connsiteY66" fmla="*/ 1452086 h 1924758"/>
              <a:gd name="connisteX67" fmla="*/ 1855318 w 2700623"/>
              <a:gd name="connsiteY67" fmla="*/ 1405096 h 1924758"/>
              <a:gd name="connisteX68" fmla="*/ 1777213 w 2700623"/>
              <a:gd name="connsiteY68" fmla="*/ 1326991 h 1924758"/>
              <a:gd name="connisteX69" fmla="*/ 1699108 w 2700623"/>
              <a:gd name="connsiteY69" fmla="*/ 1311751 h 1924758"/>
              <a:gd name="connisteX70" fmla="*/ 1621638 w 2700623"/>
              <a:gd name="connsiteY70" fmla="*/ 1326991 h 1924758"/>
              <a:gd name="connisteX71" fmla="*/ 1543533 w 2700623"/>
              <a:gd name="connsiteY71" fmla="*/ 1373981 h 1924758"/>
              <a:gd name="connisteX72" fmla="*/ 1558773 w 2700623"/>
              <a:gd name="connsiteY72" fmla="*/ 1452086 h 1924758"/>
              <a:gd name="connisteX73" fmla="*/ 1558773 w 2700623"/>
              <a:gd name="connsiteY73" fmla="*/ 1529556 h 1924758"/>
              <a:gd name="connisteX74" fmla="*/ 1496543 w 2700623"/>
              <a:gd name="connsiteY74" fmla="*/ 1607661 h 1924758"/>
              <a:gd name="connisteX75" fmla="*/ 1465428 w 2700623"/>
              <a:gd name="connsiteY75" fmla="*/ 1685766 h 1924758"/>
              <a:gd name="connisteX76" fmla="*/ 1403198 w 2700623"/>
              <a:gd name="connsiteY76" fmla="*/ 1763871 h 1924758"/>
              <a:gd name="connisteX77" fmla="*/ 1403198 w 2700623"/>
              <a:gd name="connsiteY77" fmla="*/ 1841341 h 1924758"/>
              <a:gd name="connisteX78" fmla="*/ 1387323 w 2700623"/>
              <a:gd name="connsiteY78" fmla="*/ 1919446 h 1924758"/>
              <a:gd name="connisteX79" fmla="*/ 1293978 w 2700623"/>
              <a:gd name="connsiteY79" fmla="*/ 1904206 h 1924758"/>
              <a:gd name="connisteX80" fmla="*/ 1215873 w 2700623"/>
              <a:gd name="connsiteY80" fmla="*/ 1841341 h 1924758"/>
              <a:gd name="connisteX81" fmla="*/ 1153643 w 2700623"/>
              <a:gd name="connsiteY81" fmla="*/ 1763871 h 1924758"/>
              <a:gd name="connisteX82" fmla="*/ 1076173 w 2700623"/>
              <a:gd name="connsiteY82" fmla="*/ 1732756 h 1924758"/>
              <a:gd name="connisteX83" fmla="*/ 998068 w 2700623"/>
              <a:gd name="connsiteY83" fmla="*/ 1701006 h 1924758"/>
              <a:gd name="connisteX84" fmla="*/ 919963 w 2700623"/>
              <a:gd name="connsiteY84" fmla="*/ 1623536 h 1924758"/>
              <a:gd name="connisteX85" fmla="*/ 888848 w 2700623"/>
              <a:gd name="connsiteY85" fmla="*/ 1545431 h 1924758"/>
              <a:gd name="connisteX86" fmla="*/ 841858 w 2700623"/>
              <a:gd name="connsiteY86" fmla="*/ 1467326 h 1924758"/>
              <a:gd name="connisteX87" fmla="*/ 795503 w 2700623"/>
              <a:gd name="connsiteY87" fmla="*/ 1389856 h 1924758"/>
              <a:gd name="connisteX88" fmla="*/ 779628 w 2700623"/>
              <a:gd name="connsiteY88" fmla="*/ 1311751 h 1924758"/>
              <a:gd name="connisteX89" fmla="*/ 701523 w 2700623"/>
              <a:gd name="connsiteY89" fmla="*/ 1280636 h 1924758"/>
              <a:gd name="connisteX90" fmla="*/ 624053 w 2700623"/>
              <a:gd name="connsiteY90" fmla="*/ 1311751 h 1924758"/>
              <a:gd name="connisteX91" fmla="*/ 592938 w 2700623"/>
              <a:gd name="connsiteY91" fmla="*/ 1233646 h 1924758"/>
              <a:gd name="connisteX92" fmla="*/ 592938 w 2700623"/>
              <a:gd name="connsiteY92" fmla="*/ 1155541 h 1924758"/>
              <a:gd name="connisteX93" fmla="*/ 608178 w 2700623"/>
              <a:gd name="connsiteY93" fmla="*/ 1078071 h 1924758"/>
              <a:gd name="connisteX94" fmla="*/ 592938 w 2700623"/>
              <a:gd name="connsiteY94" fmla="*/ 999966 h 1924758"/>
              <a:gd name="connisteX95" fmla="*/ 514833 w 2700623"/>
              <a:gd name="connsiteY95" fmla="*/ 937736 h 1924758"/>
              <a:gd name="connisteX96" fmla="*/ 436728 w 2700623"/>
              <a:gd name="connsiteY96" fmla="*/ 937736 h 1924758"/>
              <a:gd name="connisteX97" fmla="*/ 343383 w 2700623"/>
              <a:gd name="connsiteY97" fmla="*/ 968851 h 1924758"/>
              <a:gd name="connisteX98" fmla="*/ 265278 w 2700623"/>
              <a:gd name="connsiteY98" fmla="*/ 1015206 h 1924758"/>
              <a:gd name="connisteX99" fmla="*/ 187173 w 2700623"/>
              <a:gd name="connsiteY99" fmla="*/ 1062196 h 1924758"/>
              <a:gd name="connisteX100" fmla="*/ 109703 w 2700623"/>
              <a:gd name="connsiteY100" fmla="*/ 1031081 h 1924758"/>
              <a:gd name="connisteX101" fmla="*/ 140818 w 2700623"/>
              <a:gd name="connsiteY101" fmla="*/ 952976 h 1924758"/>
              <a:gd name="connisteX102" fmla="*/ 124943 w 2700623"/>
              <a:gd name="connsiteY102" fmla="*/ 875506 h 1924758"/>
              <a:gd name="connisteX103" fmla="*/ 47473 w 2700623"/>
              <a:gd name="connsiteY103" fmla="*/ 812641 h 1924758"/>
              <a:gd name="connisteX104" fmla="*/ 483 w 2700623"/>
              <a:gd name="connsiteY104" fmla="*/ 735171 h 1924758"/>
              <a:gd name="connisteX105" fmla="*/ 31598 w 2700623"/>
              <a:gd name="connsiteY105" fmla="*/ 688181 h 192475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Lst>
            <a:rect l="l" t="t" r="r" b="b"/>
            <a:pathLst>
              <a:path w="2700624" h="1924759">
                <a:moveTo>
                  <a:pt x="31598" y="688181"/>
                </a:moveTo>
                <a:cubicBezTo>
                  <a:pt x="53188" y="678656"/>
                  <a:pt x="78588" y="675481"/>
                  <a:pt x="109703" y="688181"/>
                </a:cubicBezTo>
                <a:cubicBezTo>
                  <a:pt x="140818" y="700881"/>
                  <a:pt x="156058" y="737711"/>
                  <a:pt x="187173" y="750411"/>
                </a:cubicBezTo>
                <a:cubicBezTo>
                  <a:pt x="218288" y="763111"/>
                  <a:pt x="234163" y="744061"/>
                  <a:pt x="265278" y="750411"/>
                </a:cubicBezTo>
                <a:cubicBezTo>
                  <a:pt x="296393" y="756761"/>
                  <a:pt x="312268" y="778351"/>
                  <a:pt x="343383" y="781526"/>
                </a:cubicBezTo>
                <a:cubicBezTo>
                  <a:pt x="374498" y="784701"/>
                  <a:pt x="390373" y="775811"/>
                  <a:pt x="421488" y="766286"/>
                </a:cubicBezTo>
                <a:cubicBezTo>
                  <a:pt x="452603" y="756761"/>
                  <a:pt x="474193" y="756761"/>
                  <a:pt x="498958" y="735171"/>
                </a:cubicBezTo>
                <a:cubicBezTo>
                  <a:pt x="523723" y="713581"/>
                  <a:pt x="521183" y="681831"/>
                  <a:pt x="545948" y="657066"/>
                </a:cubicBezTo>
                <a:cubicBezTo>
                  <a:pt x="570713" y="632301"/>
                  <a:pt x="596113" y="634841"/>
                  <a:pt x="624053" y="610076"/>
                </a:cubicBezTo>
                <a:cubicBezTo>
                  <a:pt x="651993" y="585311"/>
                  <a:pt x="673583" y="563721"/>
                  <a:pt x="686283" y="532606"/>
                </a:cubicBezTo>
                <a:cubicBezTo>
                  <a:pt x="698983" y="501491"/>
                  <a:pt x="689458" y="485616"/>
                  <a:pt x="686283" y="454501"/>
                </a:cubicBezTo>
                <a:cubicBezTo>
                  <a:pt x="683108" y="423386"/>
                  <a:pt x="688823" y="401161"/>
                  <a:pt x="670408" y="376396"/>
                </a:cubicBezTo>
                <a:cubicBezTo>
                  <a:pt x="651993" y="351631"/>
                  <a:pt x="617703" y="354171"/>
                  <a:pt x="592938" y="329406"/>
                </a:cubicBezTo>
                <a:cubicBezTo>
                  <a:pt x="568173" y="304641"/>
                  <a:pt x="558648" y="283051"/>
                  <a:pt x="545948" y="251936"/>
                </a:cubicBezTo>
                <a:cubicBezTo>
                  <a:pt x="533248" y="220821"/>
                  <a:pt x="533248" y="204946"/>
                  <a:pt x="530073" y="173831"/>
                </a:cubicBezTo>
                <a:cubicBezTo>
                  <a:pt x="526898" y="142716"/>
                  <a:pt x="514198" y="117316"/>
                  <a:pt x="530073" y="95726"/>
                </a:cubicBezTo>
                <a:cubicBezTo>
                  <a:pt x="545948" y="74136"/>
                  <a:pt x="577063" y="70961"/>
                  <a:pt x="608178" y="64611"/>
                </a:cubicBezTo>
                <a:cubicBezTo>
                  <a:pt x="639293" y="58261"/>
                  <a:pt x="655168" y="67786"/>
                  <a:pt x="686283" y="64611"/>
                </a:cubicBezTo>
                <a:cubicBezTo>
                  <a:pt x="717398" y="61436"/>
                  <a:pt x="733273" y="58896"/>
                  <a:pt x="764388" y="49371"/>
                </a:cubicBezTo>
                <a:cubicBezTo>
                  <a:pt x="795503" y="39846"/>
                  <a:pt x="810743" y="27781"/>
                  <a:pt x="841858" y="18256"/>
                </a:cubicBezTo>
                <a:cubicBezTo>
                  <a:pt x="872973" y="8731"/>
                  <a:pt x="888848" y="5556"/>
                  <a:pt x="919963" y="2381"/>
                </a:cubicBezTo>
                <a:cubicBezTo>
                  <a:pt x="951078" y="-794"/>
                  <a:pt x="966953" y="-794"/>
                  <a:pt x="998068" y="2381"/>
                </a:cubicBezTo>
                <a:cubicBezTo>
                  <a:pt x="1029183" y="5556"/>
                  <a:pt x="1054583" y="-159"/>
                  <a:pt x="1076173" y="18256"/>
                </a:cubicBezTo>
                <a:cubicBezTo>
                  <a:pt x="1097763" y="36671"/>
                  <a:pt x="1085698" y="67786"/>
                  <a:pt x="1107288" y="95726"/>
                </a:cubicBezTo>
                <a:cubicBezTo>
                  <a:pt x="1128878" y="123666"/>
                  <a:pt x="1153643" y="145256"/>
                  <a:pt x="1184758" y="157956"/>
                </a:cubicBezTo>
                <a:cubicBezTo>
                  <a:pt x="1215873" y="170656"/>
                  <a:pt x="1231748" y="151606"/>
                  <a:pt x="1262863" y="157956"/>
                </a:cubicBezTo>
                <a:cubicBezTo>
                  <a:pt x="1293978" y="164306"/>
                  <a:pt x="1309853" y="177006"/>
                  <a:pt x="1340968" y="189706"/>
                </a:cubicBezTo>
                <a:cubicBezTo>
                  <a:pt x="1372083" y="202406"/>
                  <a:pt x="1387958" y="211296"/>
                  <a:pt x="1419073" y="220821"/>
                </a:cubicBezTo>
                <a:cubicBezTo>
                  <a:pt x="1450188" y="230346"/>
                  <a:pt x="1465428" y="239236"/>
                  <a:pt x="1496543" y="236061"/>
                </a:cubicBezTo>
                <a:cubicBezTo>
                  <a:pt x="1527658" y="232886"/>
                  <a:pt x="1558773" y="226536"/>
                  <a:pt x="1574648" y="204946"/>
                </a:cubicBezTo>
                <a:cubicBezTo>
                  <a:pt x="1590523" y="183356"/>
                  <a:pt x="1558773" y="142716"/>
                  <a:pt x="1574648" y="126841"/>
                </a:cubicBezTo>
                <a:cubicBezTo>
                  <a:pt x="1590523" y="110966"/>
                  <a:pt x="1621638" y="114141"/>
                  <a:pt x="1652753" y="126841"/>
                </a:cubicBezTo>
                <a:cubicBezTo>
                  <a:pt x="1683868" y="139541"/>
                  <a:pt x="1699108" y="180181"/>
                  <a:pt x="1730223" y="189706"/>
                </a:cubicBezTo>
                <a:cubicBezTo>
                  <a:pt x="1761338" y="199231"/>
                  <a:pt x="1777213" y="183356"/>
                  <a:pt x="1808328" y="173831"/>
                </a:cubicBezTo>
                <a:cubicBezTo>
                  <a:pt x="1839443" y="164306"/>
                  <a:pt x="1855318" y="155416"/>
                  <a:pt x="1886433" y="142716"/>
                </a:cubicBezTo>
                <a:cubicBezTo>
                  <a:pt x="1917548" y="130016"/>
                  <a:pt x="1933423" y="124301"/>
                  <a:pt x="1964538" y="111601"/>
                </a:cubicBezTo>
                <a:cubicBezTo>
                  <a:pt x="1995653" y="98901"/>
                  <a:pt x="2010893" y="77311"/>
                  <a:pt x="2042008" y="80486"/>
                </a:cubicBezTo>
                <a:cubicBezTo>
                  <a:pt x="2073123" y="83661"/>
                  <a:pt x="2088998" y="108426"/>
                  <a:pt x="2120113" y="126841"/>
                </a:cubicBezTo>
                <a:cubicBezTo>
                  <a:pt x="2151228" y="145256"/>
                  <a:pt x="2167103" y="167481"/>
                  <a:pt x="2198218" y="173831"/>
                </a:cubicBezTo>
                <a:cubicBezTo>
                  <a:pt x="2229333" y="180181"/>
                  <a:pt x="2245208" y="164306"/>
                  <a:pt x="2276323" y="157956"/>
                </a:cubicBezTo>
                <a:cubicBezTo>
                  <a:pt x="2307438" y="151606"/>
                  <a:pt x="2322678" y="155416"/>
                  <a:pt x="2353793" y="142716"/>
                </a:cubicBezTo>
                <a:cubicBezTo>
                  <a:pt x="2384908" y="130016"/>
                  <a:pt x="2400783" y="89376"/>
                  <a:pt x="2431898" y="95726"/>
                </a:cubicBezTo>
                <a:cubicBezTo>
                  <a:pt x="2463013" y="102076"/>
                  <a:pt x="2478888" y="145891"/>
                  <a:pt x="2510003" y="173831"/>
                </a:cubicBezTo>
                <a:cubicBezTo>
                  <a:pt x="2541118" y="201771"/>
                  <a:pt x="2559533" y="208121"/>
                  <a:pt x="2587473" y="236061"/>
                </a:cubicBezTo>
                <a:cubicBezTo>
                  <a:pt x="2615413" y="264001"/>
                  <a:pt x="2631288" y="283051"/>
                  <a:pt x="2650338" y="314166"/>
                </a:cubicBezTo>
                <a:cubicBezTo>
                  <a:pt x="2669388" y="345281"/>
                  <a:pt x="2671928" y="361156"/>
                  <a:pt x="2681453" y="392271"/>
                </a:cubicBezTo>
                <a:cubicBezTo>
                  <a:pt x="2690978" y="423386"/>
                  <a:pt x="2693518" y="438626"/>
                  <a:pt x="2696693" y="469741"/>
                </a:cubicBezTo>
                <a:cubicBezTo>
                  <a:pt x="2699868" y="500856"/>
                  <a:pt x="2699868" y="516731"/>
                  <a:pt x="2696693" y="547846"/>
                </a:cubicBezTo>
                <a:cubicBezTo>
                  <a:pt x="2693518" y="578961"/>
                  <a:pt x="2684628" y="594836"/>
                  <a:pt x="2681453" y="625951"/>
                </a:cubicBezTo>
                <a:cubicBezTo>
                  <a:pt x="2678278" y="657066"/>
                  <a:pt x="2697328" y="679291"/>
                  <a:pt x="2681453" y="704056"/>
                </a:cubicBezTo>
                <a:cubicBezTo>
                  <a:pt x="2665578" y="728821"/>
                  <a:pt x="2624938" y="725646"/>
                  <a:pt x="2603348" y="750411"/>
                </a:cubicBezTo>
                <a:cubicBezTo>
                  <a:pt x="2581758" y="775176"/>
                  <a:pt x="2565883" y="797401"/>
                  <a:pt x="2572233" y="828516"/>
                </a:cubicBezTo>
                <a:cubicBezTo>
                  <a:pt x="2578583" y="859631"/>
                  <a:pt x="2616048" y="875506"/>
                  <a:pt x="2634463" y="906621"/>
                </a:cubicBezTo>
                <a:cubicBezTo>
                  <a:pt x="2652878" y="937736"/>
                  <a:pt x="2656053" y="952976"/>
                  <a:pt x="2665578" y="984091"/>
                </a:cubicBezTo>
                <a:cubicBezTo>
                  <a:pt x="2675103" y="1015206"/>
                  <a:pt x="2675103" y="1031081"/>
                  <a:pt x="2681453" y="1062196"/>
                </a:cubicBezTo>
                <a:cubicBezTo>
                  <a:pt x="2687803" y="1093311"/>
                  <a:pt x="2709393" y="1115536"/>
                  <a:pt x="2696693" y="1140301"/>
                </a:cubicBezTo>
                <a:cubicBezTo>
                  <a:pt x="2683993" y="1165066"/>
                  <a:pt x="2650338" y="1170781"/>
                  <a:pt x="2619223" y="1186656"/>
                </a:cubicBezTo>
                <a:cubicBezTo>
                  <a:pt x="2588108" y="1202531"/>
                  <a:pt x="2572233" y="1212056"/>
                  <a:pt x="2541118" y="1218406"/>
                </a:cubicBezTo>
                <a:cubicBezTo>
                  <a:pt x="2510003" y="1224756"/>
                  <a:pt x="2494128" y="1221581"/>
                  <a:pt x="2463013" y="1218406"/>
                </a:cubicBezTo>
                <a:cubicBezTo>
                  <a:pt x="2431898" y="1215231"/>
                  <a:pt x="2416023" y="1202531"/>
                  <a:pt x="2384908" y="1202531"/>
                </a:cubicBezTo>
                <a:cubicBezTo>
                  <a:pt x="2353793" y="1202531"/>
                  <a:pt x="2338553" y="1208881"/>
                  <a:pt x="2307438" y="1218406"/>
                </a:cubicBezTo>
                <a:cubicBezTo>
                  <a:pt x="2276323" y="1227931"/>
                  <a:pt x="2260448" y="1236821"/>
                  <a:pt x="2229333" y="1249521"/>
                </a:cubicBezTo>
                <a:cubicBezTo>
                  <a:pt x="2198218" y="1262221"/>
                  <a:pt x="2179168" y="1259046"/>
                  <a:pt x="2151228" y="1280636"/>
                </a:cubicBezTo>
                <a:cubicBezTo>
                  <a:pt x="2123288" y="1302226"/>
                  <a:pt x="2101698" y="1326991"/>
                  <a:pt x="2088998" y="1358106"/>
                </a:cubicBezTo>
                <a:cubicBezTo>
                  <a:pt x="2076298" y="1389221"/>
                  <a:pt x="2104873" y="1414621"/>
                  <a:pt x="2088998" y="1436211"/>
                </a:cubicBezTo>
                <a:cubicBezTo>
                  <a:pt x="2073123" y="1457801"/>
                  <a:pt x="2042008" y="1464151"/>
                  <a:pt x="2010893" y="1467326"/>
                </a:cubicBezTo>
                <a:cubicBezTo>
                  <a:pt x="1979778" y="1470501"/>
                  <a:pt x="1964538" y="1464786"/>
                  <a:pt x="1933423" y="1452086"/>
                </a:cubicBezTo>
                <a:cubicBezTo>
                  <a:pt x="1902308" y="1439386"/>
                  <a:pt x="1886433" y="1429861"/>
                  <a:pt x="1855318" y="1405096"/>
                </a:cubicBezTo>
                <a:cubicBezTo>
                  <a:pt x="1824203" y="1380331"/>
                  <a:pt x="1808328" y="1345406"/>
                  <a:pt x="1777213" y="1326991"/>
                </a:cubicBezTo>
                <a:cubicBezTo>
                  <a:pt x="1746098" y="1308576"/>
                  <a:pt x="1730223" y="1311751"/>
                  <a:pt x="1699108" y="1311751"/>
                </a:cubicBezTo>
                <a:cubicBezTo>
                  <a:pt x="1667993" y="1311751"/>
                  <a:pt x="1652753" y="1314291"/>
                  <a:pt x="1621638" y="1326991"/>
                </a:cubicBezTo>
                <a:cubicBezTo>
                  <a:pt x="1590523" y="1339691"/>
                  <a:pt x="1556233" y="1349216"/>
                  <a:pt x="1543533" y="1373981"/>
                </a:cubicBezTo>
                <a:cubicBezTo>
                  <a:pt x="1530833" y="1398746"/>
                  <a:pt x="1555598" y="1420971"/>
                  <a:pt x="1558773" y="1452086"/>
                </a:cubicBezTo>
                <a:cubicBezTo>
                  <a:pt x="1561948" y="1483201"/>
                  <a:pt x="1571473" y="1498441"/>
                  <a:pt x="1558773" y="1529556"/>
                </a:cubicBezTo>
                <a:cubicBezTo>
                  <a:pt x="1546073" y="1560671"/>
                  <a:pt x="1514958" y="1576546"/>
                  <a:pt x="1496543" y="1607661"/>
                </a:cubicBezTo>
                <a:cubicBezTo>
                  <a:pt x="1478128" y="1638776"/>
                  <a:pt x="1483843" y="1654651"/>
                  <a:pt x="1465428" y="1685766"/>
                </a:cubicBezTo>
                <a:cubicBezTo>
                  <a:pt x="1447013" y="1716881"/>
                  <a:pt x="1415898" y="1732756"/>
                  <a:pt x="1403198" y="1763871"/>
                </a:cubicBezTo>
                <a:cubicBezTo>
                  <a:pt x="1390498" y="1794986"/>
                  <a:pt x="1406373" y="1810226"/>
                  <a:pt x="1403198" y="1841341"/>
                </a:cubicBezTo>
                <a:cubicBezTo>
                  <a:pt x="1400023" y="1872456"/>
                  <a:pt x="1408913" y="1906746"/>
                  <a:pt x="1387323" y="1919446"/>
                </a:cubicBezTo>
                <a:cubicBezTo>
                  <a:pt x="1365733" y="1932146"/>
                  <a:pt x="1328268" y="1920081"/>
                  <a:pt x="1293978" y="1904206"/>
                </a:cubicBezTo>
                <a:cubicBezTo>
                  <a:pt x="1259688" y="1888331"/>
                  <a:pt x="1243813" y="1869281"/>
                  <a:pt x="1215873" y="1841341"/>
                </a:cubicBezTo>
                <a:cubicBezTo>
                  <a:pt x="1187933" y="1813401"/>
                  <a:pt x="1181583" y="1785461"/>
                  <a:pt x="1153643" y="1763871"/>
                </a:cubicBezTo>
                <a:cubicBezTo>
                  <a:pt x="1125703" y="1742281"/>
                  <a:pt x="1107288" y="1745456"/>
                  <a:pt x="1076173" y="1732756"/>
                </a:cubicBezTo>
                <a:cubicBezTo>
                  <a:pt x="1045058" y="1720056"/>
                  <a:pt x="1029183" y="1722596"/>
                  <a:pt x="998068" y="1701006"/>
                </a:cubicBezTo>
                <a:cubicBezTo>
                  <a:pt x="966953" y="1679416"/>
                  <a:pt x="941553" y="1654651"/>
                  <a:pt x="919963" y="1623536"/>
                </a:cubicBezTo>
                <a:cubicBezTo>
                  <a:pt x="898373" y="1592421"/>
                  <a:pt x="904723" y="1576546"/>
                  <a:pt x="888848" y="1545431"/>
                </a:cubicBezTo>
                <a:cubicBezTo>
                  <a:pt x="872973" y="1514316"/>
                  <a:pt x="860273" y="1498441"/>
                  <a:pt x="841858" y="1467326"/>
                </a:cubicBezTo>
                <a:cubicBezTo>
                  <a:pt x="823443" y="1436211"/>
                  <a:pt x="808203" y="1420971"/>
                  <a:pt x="795503" y="1389856"/>
                </a:cubicBezTo>
                <a:cubicBezTo>
                  <a:pt x="782803" y="1358741"/>
                  <a:pt x="798678" y="1333341"/>
                  <a:pt x="779628" y="1311751"/>
                </a:cubicBezTo>
                <a:cubicBezTo>
                  <a:pt x="760578" y="1290161"/>
                  <a:pt x="732638" y="1280636"/>
                  <a:pt x="701523" y="1280636"/>
                </a:cubicBezTo>
                <a:cubicBezTo>
                  <a:pt x="670408" y="1280636"/>
                  <a:pt x="645643" y="1321276"/>
                  <a:pt x="624053" y="1311751"/>
                </a:cubicBezTo>
                <a:cubicBezTo>
                  <a:pt x="602463" y="1302226"/>
                  <a:pt x="599288" y="1264761"/>
                  <a:pt x="592938" y="1233646"/>
                </a:cubicBezTo>
                <a:cubicBezTo>
                  <a:pt x="586588" y="1202531"/>
                  <a:pt x="589763" y="1186656"/>
                  <a:pt x="592938" y="1155541"/>
                </a:cubicBezTo>
                <a:cubicBezTo>
                  <a:pt x="596113" y="1124426"/>
                  <a:pt x="608178" y="1109186"/>
                  <a:pt x="608178" y="1078071"/>
                </a:cubicBezTo>
                <a:cubicBezTo>
                  <a:pt x="608178" y="1046956"/>
                  <a:pt x="611353" y="1027906"/>
                  <a:pt x="592938" y="999966"/>
                </a:cubicBezTo>
                <a:cubicBezTo>
                  <a:pt x="574523" y="972026"/>
                  <a:pt x="545948" y="950436"/>
                  <a:pt x="514833" y="937736"/>
                </a:cubicBezTo>
                <a:cubicBezTo>
                  <a:pt x="483718" y="925036"/>
                  <a:pt x="471018" y="931386"/>
                  <a:pt x="436728" y="937736"/>
                </a:cubicBezTo>
                <a:cubicBezTo>
                  <a:pt x="402438" y="944086"/>
                  <a:pt x="377673" y="953611"/>
                  <a:pt x="343383" y="968851"/>
                </a:cubicBezTo>
                <a:cubicBezTo>
                  <a:pt x="309093" y="984091"/>
                  <a:pt x="296393" y="996791"/>
                  <a:pt x="265278" y="1015206"/>
                </a:cubicBezTo>
                <a:cubicBezTo>
                  <a:pt x="234163" y="1033621"/>
                  <a:pt x="218288" y="1059021"/>
                  <a:pt x="187173" y="1062196"/>
                </a:cubicBezTo>
                <a:cubicBezTo>
                  <a:pt x="156058" y="1065371"/>
                  <a:pt x="119228" y="1052671"/>
                  <a:pt x="109703" y="1031081"/>
                </a:cubicBezTo>
                <a:cubicBezTo>
                  <a:pt x="100178" y="1009491"/>
                  <a:pt x="137643" y="984091"/>
                  <a:pt x="140818" y="952976"/>
                </a:cubicBezTo>
                <a:cubicBezTo>
                  <a:pt x="143993" y="921861"/>
                  <a:pt x="143358" y="903446"/>
                  <a:pt x="124943" y="875506"/>
                </a:cubicBezTo>
                <a:cubicBezTo>
                  <a:pt x="106528" y="847566"/>
                  <a:pt x="72238" y="840581"/>
                  <a:pt x="47473" y="812641"/>
                </a:cubicBezTo>
                <a:cubicBezTo>
                  <a:pt x="22708" y="784701"/>
                  <a:pt x="3658" y="759936"/>
                  <a:pt x="483" y="735171"/>
                </a:cubicBezTo>
                <a:cubicBezTo>
                  <a:pt x="-2692" y="710406"/>
                  <a:pt x="10008" y="697706"/>
                  <a:pt x="31598" y="688181"/>
                </a:cubicBezTo>
                <a:close/>
              </a:path>
            </a:pathLst>
          </a:custGeom>
          <a:noFill/>
          <a:ln w="57150">
            <a:solidFill>
              <a:srgbClr val="7030A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任意多边形 22"/>
          <p:cNvSpPr/>
          <p:nvPr/>
        </p:nvSpPr>
        <p:spPr>
          <a:xfrm>
            <a:off x="2851785" y="2103120"/>
            <a:ext cx="1456055" cy="2945765"/>
          </a:xfrm>
          <a:custGeom>
            <a:avLst/>
            <a:gdLst>
              <a:gd name="connisteX0" fmla="*/ 471026 w 2014076"/>
              <a:gd name="connsiteY0" fmla="*/ 0 h 3514884"/>
              <a:gd name="connisteX1" fmla="*/ 471026 w 2014076"/>
              <a:gd name="connsiteY1" fmla="*/ 77470 h 3514884"/>
              <a:gd name="connisteX2" fmla="*/ 549131 w 2014076"/>
              <a:gd name="connsiteY2" fmla="*/ 124460 h 3514884"/>
              <a:gd name="connisteX3" fmla="*/ 627236 w 2014076"/>
              <a:gd name="connsiteY3" fmla="*/ 186690 h 3514884"/>
              <a:gd name="connisteX4" fmla="*/ 658351 w 2014076"/>
              <a:gd name="connsiteY4" fmla="*/ 264795 h 3514884"/>
              <a:gd name="connisteX5" fmla="*/ 736456 w 2014076"/>
              <a:gd name="connsiteY5" fmla="*/ 264795 h 3514884"/>
              <a:gd name="connisteX6" fmla="*/ 813926 w 2014076"/>
              <a:gd name="connsiteY6" fmla="*/ 233680 h 3514884"/>
              <a:gd name="connisteX7" fmla="*/ 892031 w 2014076"/>
              <a:gd name="connsiteY7" fmla="*/ 202565 h 3514884"/>
              <a:gd name="connisteX8" fmla="*/ 970136 w 2014076"/>
              <a:gd name="connsiteY8" fmla="*/ 186690 h 3514884"/>
              <a:gd name="connisteX9" fmla="*/ 1048241 w 2014076"/>
              <a:gd name="connsiteY9" fmla="*/ 171450 h 3514884"/>
              <a:gd name="connisteX10" fmla="*/ 1125711 w 2014076"/>
              <a:gd name="connsiteY10" fmla="*/ 155575 h 3514884"/>
              <a:gd name="connisteX11" fmla="*/ 1203816 w 2014076"/>
              <a:gd name="connsiteY11" fmla="*/ 93345 h 3514884"/>
              <a:gd name="connisteX12" fmla="*/ 1281921 w 2014076"/>
              <a:gd name="connsiteY12" fmla="*/ 31115 h 3514884"/>
              <a:gd name="connisteX13" fmla="*/ 1297161 w 2014076"/>
              <a:gd name="connsiteY13" fmla="*/ 108585 h 3514884"/>
              <a:gd name="connisteX14" fmla="*/ 1375266 w 2014076"/>
              <a:gd name="connsiteY14" fmla="*/ 140335 h 3514884"/>
              <a:gd name="connisteX15" fmla="*/ 1453371 w 2014076"/>
              <a:gd name="connsiteY15" fmla="*/ 124460 h 3514884"/>
              <a:gd name="connisteX16" fmla="*/ 1515601 w 2014076"/>
              <a:gd name="connsiteY16" fmla="*/ 202565 h 3514884"/>
              <a:gd name="connisteX17" fmla="*/ 1437496 w 2014076"/>
              <a:gd name="connsiteY17" fmla="*/ 233680 h 3514884"/>
              <a:gd name="connisteX18" fmla="*/ 1359391 w 2014076"/>
              <a:gd name="connsiteY18" fmla="*/ 264795 h 3514884"/>
              <a:gd name="connisteX19" fmla="*/ 1281921 w 2014076"/>
              <a:gd name="connsiteY19" fmla="*/ 311785 h 3514884"/>
              <a:gd name="connisteX20" fmla="*/ 1203816 w 2014076"/>
              <a:gd name="connsiteY20" fmla="*/ 327025 h 3514884"/>
              <a:gd name="connisteX21" fmla="*/ 1125711 w 2014076"/>
              <a:gd name="connsiteY21" fmla="*/ 342900 h 3514884"/>
              <a:gd name="connisteX22" fmla="*/ 1048241 w 2014076"/>
              <a:gd name="connsiteY22" fmla="*/ 327025 h 3514884"/>
              <a:gd name="connisteX23" fmla="*/ 970136 w 2014076"/>
              <a:gd name="connsiteY23" fmla="*/ 311785 h 3514884"/>
              <a:gd name="connisteX24" fmla="*/ 892031 w 2014076"/>
              <a:gd name="connsiteY24" fmla="*/ 311785 h 3514884"/>
              <a:gd name="connisteX25" fmla="*/ 813926 w 2014076"/>
              <a:gd name="connsiteY25" fmla="*/ 374015 h 3514884"/>
              <a:gd name="connisteX26" fmla="*/ 751696 w 2014076"/>
              <a:gd name="connsiteY26" fmla="*/ 451485 h 3514884"/>
              <a:gd name="connisteX27" fmla="*/ 705341 w 2014076"/>
              <a:gd name="connsiteY27" fmla="*/ 529590 h 3514884"/>
              <a:gd name="connisteX28" fmla="*/ 767571 w 2014076"/>
              <a:gd name="connsiteY28" fmla="*/ 607695 h 3514884"/>
              <a:gd name="connisteX29" fmla="*/ 829801 w 2014076"/>
              <a:gd name="connsiteY29" fmla="*/ 685800 h 3514884"/>
              <a:gd name="connisteX30" fmla="*/ 845041 w 2014076"/>
              <a:gd name="connsiteY30" fmla="*/ 763270 h 3514884"/>
              <a:gd name="connisteX31" fmla="*/ 860916 w 2014076"/>
              <a:gd name="connsiteY31" fmla="*/ 841375 h 3514884"/>
              <a:gd name="connisteX32" fmla="*/ 813926 w 2014076"/>
              <a:gd name="connsiteY32" fmla="*/ 919480 h 3514884"/>
              <a:gd name="connisteX33" fmla="*/ 736456 w 2014076"/>
              <a:gd name="connsiteY33" fmla="*/ 934720 h 3514884"/>
              <a:gd name="connisteX34" fmla="*/ 658351 w 2014076"/>
              <a:gd name="connsiteY34" fmla="*/ 919480 h 3514884"/>
              <a:gd name="connisteX35" fmla="*/ 642476 w 2014076"/>
              <a:gd name="connsiteY35" fmla="*/ 841375 h 3514884"/>
              <a:gd name="connisteX36" fmla="*/ 565006 w 2014076"/>
              <a:gd name="connsiteY36" fmla="*/ 794385 h 3514884"/>
              <a:gd name="connisteX37" fmla="*/ 486901 w 2014076"/>
              <a:gd name="connsiteY37" fmla="*/ 857250 h 3514884"/>
              <a:gd name="connisteX38" fmla="*/ 439911 w 2014076"/>
              <a:gd name="connsiteY38" fmla="*/ 934720 h 3514884"/>
              <a:gd name="connisteX39" fmla="*/ 424671 w 2014076"/>
              <a:gd name="connsiteY39" fmla="*/ 1012825 h 3514884"/>
              <a:gd name="connisteX40" fmla="*/ 408796 w 2014076"/>
              <a:gd name="connsiteY40" fmla="*/ 1090930 h 3514884"/>
              <a:gd name="connisteX41" fmla="*/ 486901 w 2014076"/>
              <a:gd name="connsiteY41" fmla="*/ 1153160 h 3514884"/>
              <a:gd name="connisteX42" fmla="*/ 549131 w 2014076"/>
              <a:gd name="connsiteY42" fmla="*/ 1231265 h 3514884"/>
              <a:gd name="connisteX43" fmla="*/ 596121 w 2014076"/>
              <a:gd name="connsiteY43" fmla="*/ 1308735 h 3514884"/>
              <a:gd name="connisteX44" fmla="*/ 642476 w 2014076"/>
              <a:gd name="connsiteY44" fmla="*/ 1386840 h 3514884"/>
              <a:gd name="connisteX45" fmla="*/ 658351 w 2014076"/>
              <a:gd name="connsiteY45" fmla="*/ 1464945 h 3514884"/>
              <a:gd name="connisteX46" fmla="*/ 673591 w 2014076"/>
              <a:gd name="connsiteY46" fmla="*/ 1543050 h 3514884"/>
              <a:gd name="connisteX47" fmla="*/ 689466 w 2014076"/>
              <a:gd name="connsiteY47" fmla="*/ 1620520 h 3514884"/>
              <a:gd name="connisteX48" fmla="*/ 673591 w 2014076"/>
              <a:gd name="connsiteY48" fmla="*/ 1698625 h 3514884"/>
              <a:gd name="connisteX49" fmla="*/ 596121 w 2014076"/>
              <a:gd name="connsiteY49" fmla="*/ 1745615 h 3514884"/>
              <a:gd name="connisteX50" fmla="*/ 518016 w 2014076"/>
              <a:gd name="connsiteY50" fmla="*/ 1776730 h 3514884"/>
              <a:gd name="connisteX51" fmla="*/ 439911 w 2014076"/>
              <a:gd name="connsiteY51" fmla="*/ 1807845 h 3514884"/>
              <a:gd name="connisteX52" fmla="*/ 362441 w 2014076"/>
              <a:gd name="connsiteY52" fmla="*/ 1838960 h 3514884"/>
              <a:gd name="connisteX53" fmla="*/ 284336 w 2014076"/>
              <a:gd name="connsiteY53" fmla="*/ 1854835 h 3514884"/>
              <a:gd name="connisteX54" fmla="*/ 206231 w 2014076"/>
              <a:gd name="connsiteY54" fmla="*/ 1870075 h 3514884"/>
              <a:gd name="connisteX55" fmla="*/ 128126 w 2014076"/>
              <a:gd name="connsiteY55" fmla="*/ 1885950 h 3514884"/>
              <a:gd name="connisteX56" fmla="*/ 50656 w 2014076"/>
              <a:gd name="connsiteY56" fmla="*/ 1917065 h 3514884"/>
              <a:gd name="connisteX57" fmla="*/ 19541 w 2014076"/>
              <a:gd name="connsiteY57" fmla="*/ 1994535 h 3514884"/>
              <a:gd name="connisteX58" fmla="*/ 3666 w 2014076"/>
              <a:gd name="connsiteY58" fmla="*/ 2072640 h 3514884"/>
              <a:gd name="connisteX59" fmla="*/ 3666 w 2014076"/>
              <a:gd name="connsiteY59" fmla="*/ 2150745 h 3514884"/>
              <a:gd name="connisteX60" fmla="*/ 34781 w 2014076"/>
              <a:gd name="connsiteY60" fmla="*/ 2228850 h 3514884"/>
              <a:gd name="connisteX61" fmla="*/ 65896 w 2014076"/>
              <a:gd name="connsiteY61" fmla="*/ 2306320 h 3514884"/>
              <a:gd name="connisteX62" fmla="*/ 97011 w 2014076"/>
              <a:gd name="connsiteY62" fmla="*/ 2384425 h 3514884"/>
              <a:gd name="connisteX63" fmla="*/ 175116 w 2014076"/>
              <a:gd name="connsiteY63" fmla="*/ 2400300 h 3514884"/>
              <a:gd name="connisteX64" fmla="*/ 253221 w 2014076"/>
              <a:gd name="connsiteY64" fmla="*/ 2462530 h 3514884"/>
              <a:gd name="connisteX65" fmla="*/ 330691 w 2014076"/>
              <a:gd name="connsiteY65" fmla="*/ 2477770 h 3514884"/>
              <a:gd name="connisteX66" fmla="*/ 408796 w 2014076"/>
              <a:gd name="connsiteY66" fmla="*/ 2477770 h 3514884"/>
              <a:gd name="connisteX67" fmla="*/ 486901 w 2014076"/>
              <a:gd name="connsiteY67" fmla="*/ 2462530 h 3514884"/>
              <a:gd name="connisteX68" fmla="*/ 565006 w 2014076"/>
              <a:gd name="connsiteY68" fmla="*/ 2462530 h 3514884"/>
              <a:gd name="connisteX69" fmla="*/ 642476 w 2014076"/>
              <a:gd name="connsiteY69" fmla="*/ 2431415 h 3514884"/>
              <a:gd name="connisteX70" fmla="*/ 720581 w 2014076"/>
              <a:gd name="connsiteY70" fmla="*/ 2415540 h 3514884"/>
              <a:gd name="connisteX71" fmla="*/ 798686 w 2014076"/>
              <a:gd name="connsiteY71" fmla="*/ 2446655 h 3514884"/>
              <a:gd name="connisteX72" fmla="*/ 876791 w 2014076"/>
              <a:gd name="connsiteY72" fmla="*/ 2446655 h 3514884"/>
              <a:gd name="connisteX73" fmla="*/ 954261 w 2014076"/>
              <a:gd name="connsiteY73" fmla="*/ 2431415 h 3514884"/>
              <a:gd name="connisteX74" fmla="*/ 1032366 w 2014076"/>
              <a:gd name="connsiteY74" fmla="*/ 2415540 h 3514884"/>
              <a:gd name="connisteX75" fmla="*/ 1110471 w 2014076"/>
              <a:gd name="connsiteY75" fmla="*/ 2477770 h 3514884"/>
              <a:gd name="connisteX76" fmla="*/ 1172701 w 2014076"/>
              <a:gd name="connsiteY76" fmla="*/ 2555875 h 3514884"/>
              <a:gd name="connisteX77" fmla="*/ 1234931 w 2014076"/>
              <a:gd name="connsiteY77" fmla="*/ 2633980 h 3514884"/>
              <a:gd name="connisteX78" fmla="*/ 1281921 w 2014076"/>
              <a:gd name="connsiteY78" fmla="*/ 2712085 h 3514884"/>
              <a:gd name="connisteX79" fmla="*/ 1313036 w 2014076"/>
              <a:gd name="connsiteY79" fmla="*/ 2789555 h 3514884"/>
              <a:gd name="connisteX80" fmla="*/ 1328276 w 2014076"/>
              <a:gd name="connsiteY80" fmla="*/ 2867660 h 3514884"/>
              <a:gd name="connisteX81" fmla="*/ 1391141 w 2014076"/>
              <a:gd name="connsiteY81" fmla="*/ 2945765 h 3514884"/>
              <a:gd name="connisteX82" fmla="*/ 1468611 w 2014076"/>
              <a:gd name="connsiteY82" fmla="*/ 2992120 h 3514884"/>
              <a:gd name="connisteX83" fmla="*/ 1546716 w 2014076"/>
              <a:gd name="connsiteY83" fmla="*/ 3039110 h 3514884"/>
              <a:gd name="connisteX84" fmla="*/ 1593706 w 2014076"/>
              <a:gd name="connsiteY84" fmla="*/ 3117215 h 3514884"/>
              <a:gd name="connisteX85" fmla="*/ 1608946 w 2014076"/>
              <a:gd name="connsiteY85" fmla="*/ 3194685 h 3514884"/>
              <a:gd name="connisteX86" fmla="*/ 1624821 w 2014076"/>
              <a:gd name="connsiteY86" fmla="*/ 3272790 h 3514884"/>
              <a:gd name="connisteX87" fmla="*/ 1655936 w 2014076"/>
              <a:gd name="connsiteY87" fmla="*/ 3350895 h 3514884"/>
              <a:gd name="connisteX88" fmla="*/ 1671176 w 2014076"/>
              <a:gd name="connsiteY88" fmla="*/ 3429000 h 3514884"/>
              <a:gd name="connisteX89" fmla="*/ 1702291 w 2014076"/>
              <a:gd name="connsiteY89" fmla="*/ 3506470 h 3514884"/>
              <a:gd name="connisteX90" fmla="*/ 1780396 w 2014076"/>
              <a:gd name="connsiteY90" fmla="*/ 3506470 h 3514884"/>
              <a:gd name="connisteX91" fmla="*/ 1858501 w 2014076"/>
              <a:gd name="connsiteY91" fmla="*/ 3475355 h 3514884"/>
              <a:gd name="connisteX92" fmla="*/ 1920731 w 2014076"/>
              <a:gd name="connsiteY92" fmla="*/ 3397885 h 3514884"/>
              <a:gd name="connisteX93" fmla="*/ 1905491 w 2014076"/>
              <a:gd name="connsiteY93" fmla="*/ 3319780 h 3514884"/>
              <a:gd name="connisteX94" fmla="*/ 1982961 w 2014076"/>
              <a:gd name="connsiteY94" fmla="*/ 3288665 h 3514884"/>
              <a:gd name="connisteX95" fmla="*/ 2014076 w 2014076"/>
              <a:gd name="connsiteY95" fmla="*/ 3179445 h 35148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Lst>
            <a:rect l="l" t="t" r="r" b="b"/>
            <a:pathLst>
              <a:path w="2014076" h="3514885">
                <a:moveTo>
                  <a:pt x="471026" y="0"/>
                </a:moveTo>
                <a:cubicBezTo>
                  <a:pt x="469756" y="14605"/>
                  <a:pt x="455151" y="52705"/>
                  <a:pt x="471026" y="77470"/>
                </a:cubicBezTo>
                <a:cubicBezTo>
                  <a:pt x="486901" y="102235"/>
                  <a:pt x="518016" y="102870"/>
                  <a:pt x="549131" y="124460"/>
                </a:cubicBezTo>
                <a:cubicBezTo>
                  <a:pt x="580246" y="146050"/>
                  <a:pt x="605646" y="158750"/>
                  <a:pt x="627236" y="186690"/>
                </a:cubicBezTo>
                <a:cubicBezTo>
                  <a:pt x="648826" y="214630"/>
                  <a:pt x="636761" y="248920"/>
                  <a:pt x="658351" y="264795"/>
                </a:cubicBezTo>
                <a:cubicBezTo>
                  <a:pt x="679941" y="280670"/>
                  <a:pt x="705341" y="271145"/>
                  <a:pt x="736456" y="264795"/>
                </a:cubicBezTo>
                <a:cubicBezTo>
                  <a:pt x="767571" y="258445"/>
                  <a:pt x="782811" y="246380"/>
                  <a:pt x="813926" y="233680"/>
                </a:cubicBezTo>
                <a:cubicBezTo>
                  <a:pt x="845041" y="220980"/>
                  <a:pt x="860916" y="212090"/>
                  <a:pt x="892031" y="202565"/>
                </a:cubicBezTo>
                <a:cubicBezTo>
                  <a:pt x="923146" y="193040"/>
                  <a:pt x="939021" y="193040"/>
                  <a:pt x="970136" y="186690"/>
                </a:cubicBezTo>
                <a:cubicBezTo>
                  <a:pt x="1001251" y="180340"/>
                  <a:pt x="1017126" y="177800"/>
                  <a:pt x="1048241" y="171450"/>
                </a:cubicBezTo>
                <a:cubicBezTo>
                  <a:pt x="1079356" y="165100"/>
                  <a:pt x="1094596" y="171450"/>
                  <a:pt x="1125711" y="155575"/>
                </a:cubicBezTo>
                <a:cubicBezTo>
                  <a:pt x="1156826" y="139700"/>
                  <a:pt x="1172701" y="118110"/>
                  <a:pt x="1203816" y="93345"/>
                </a:cubicBezTo>
                <a:cubicBezTo>
                  <a:pt x="1234931" y="68580"/>
                  <a:pt x="1263506" y="27940"/>
                  <a:pt x="1281921" y="31115"/>
                </a:cubicBezTo>
                <a:cubicBezTo>
                  <a:pt x="1300336" y="34290"/>
                  <a:pt x="1278746" y="86995"/>
                  <a:pt x="1297161" y="108585"/>
                </a:cubicBezTo>
                <a:cubicBezTo>
                  <a:pt x="1315576" y="130175"/>
                  <a:pt x="1344151" y="137160"/>
                  <a:pt x="1375266" y="140335"/>
                </a:cubicBezTo>
                <a:cubicBezTo>
                  <a:pt x="1406381" y="143510"/>
                  <a:pt x="1425431" y="111760"/>
                  <a:pt x="1453371" y="124460"/>
                </a:cubicBezTo>
                <a:cubicBezTo>
                  <a:pt x="1481311" y="137160"/>
                  <a:pt x="1518776" y="180975"/>
                  <a:pt x="1515601" y="202565"/>
                </a:cubicBezTo>
                <a:cubicBezTo>
                  <a:pt x="1512426" y="224155"/>
                  <a:pt x="1468611" y="220980"/>
                  <a:pt x="1437496" y="233680"/>
                </a:cubicBezTo>
                <a:cubicBezTo>
                  <a:pt x="1406381" y="246380"/>
                  <a:pt x="1390506" y="248920"/>
                  <a:pt x="1359391" y="264795"/>
                </a:cubicBezTo>
                <a:cubicBezTo>
                  <a:pt x="1328276" y="280670"/>
                  <a:pt x="1313036" y="299085"/>
                  <a:pt x="1281921" y="311785"/>
                </a:cubicBezTo>
                <a:cubicBezTo>
                  <a:pt x="1250806" y="324485"/>
                  <a:pt x="1234931" y="320675"/>
                  <a:pt x="1203816" y="327025"/>
                </a:cubicBezTo>
                <a:cubicBezTo>
                  <a:pt x="1172701" y="333375"/>
                  <a:pt x="1156826" y="342900"/>
                  <a:pt x="1125711" y="342900"/>
                </a:cubicBezTo>
                <a:cubicBezTo>
                  <a:pt x="1094596" y="342900"/>
                  <a:pt x="1079356" y="333375"/>
                  <a:pt x="1048241" y="327025"/>
                </a:cubicBezTo>
                <a:cubicBezTo>
                  <a:pt x="1017126" y="320675"/>
                  <a:pt x="1001251" y="314960"/>
                  <a:pt x="970136" y="311785"/>
                </a:cubicBezTo>
                <a:cubicBezTo>
                  <a:pt x="939021" y="308610"/>
                  <a:pt x="923146" y="299085"/>
                  <a:pt x="892031" y="311785"/>
                </a:cubicBezTo>
                <a:cubicBezTo>
                  <a:pt x="860916" y="324485"/>
                  <a:pt x="841866" y="346075"/>
                  <a:pt x="813926" y="374015"/>
                </a:cubicBezTo>
                <a:cubicBezTo>
                  <a:pt x="785986" y="401955"/>
                  <a:pt x="773286" y="420370"/>
                  <a:pt x="751696" y="451485"/>
                </a:cubicBezTo>
                <a:cubicBezTo>
                  <a:pt x="730106" y="482600"/>
                  <a:pt x="702166" y="498475"/>
                  <a:pt x="705341" y="529590"/>
                </a:cubicBezTo>
                <a:cubicBezTo>
                  <a:pt x="708516" y="560705"/>
                  <a:pt x="742806" y="576580"/>
                  <a:pt x="767571" y="607695"/>
                </a:cubicBezTo>
                <a:cubicBezTo>
                  <a:pt x="792336" y="638810"/>
                  <a:pt x="814561" y="654685"/>
                  <a:pt x="829801" y="685800"/>
                </a:cubicBezTo>
                <a:cubicBezTo>
                  <a:pt x="845041" y="716915"/>
                  <a:pt x="838691" y="732155"/>
                  <a:pt x="845041" y="763270"/>
                </a:cubicBezTo>
                <a:cubicBezTo>
                  <a:pt x="851391" y="794385"/>
                  <a:pt x="867266" y="810260"/>
                  <a:pt x="860916" y="841375"/>
                </a:cubicBezTo>
                <a:cubicBezTo>
                  <a:pt x="854566" y="872490"/>
                  <a:pt x="838691" y="901065"/>
                  <a:pt x="813926" y="919480"/>
                </a:cubicBezTo>
                <a:cubicBezTo>
                  <a:pt x="789161" y="937895"/>
                  <a:pt x="767571" y="934720"/>
                  <a:pt x="736456" y="934720"/>
                </a:cubicBezTo>
                <a:cubicBezTo>
                  <a:pt x="705341" y="934720"/>
                  <a:pt x="677401" y="937895"/>
                  <a:pt x="658351" y="919480"/>
                </a:cubicBezTo>
                <a:cubicBezTo>
                  <a:pt x="639301" y="901065"/>
                  <a:pt x="660891" y="866140"/>
                  <a:pt x="642476" y="841375"/>
                </a:cubicBezTo>
                <a:cubicBezTo>
                  <a:pt x="624061" y="816610"/>
                  <a:pt x="596121" y="791210"/>
                  <a:pt x="565006" y="794385"/>
                </a:cubicBezTo>
                <a:cubicBezTo>
                  <a:pt x="533891" y="797560"/>
                  <a:pt x="511666" y="829310"/>
                  <a:pt x="486901" y="857250"/>
                </a:cubicBezTo>
                <a:cubicBezTo>
                  <a:pt x="462136" y="885190"/>
                  <a:pt x="452611" y="903605"/>
                  <a:pt x="439911" y="934720"/>
                </a:cubicBezTo>
                <a:cubicBezTo>
                  <a:pt x="427211" y="965835"/>
                  <a:pt x="431021" y="981710"/>
                  <a:pt x="424671" y="1012825"/>
                </a:cubicBezTo>
                <a:cubicBezTo>
                  <a:pt x="418321" y="1043940"/>
                  <a:pt x="396096" y="1062990"/>
                  <a:pt x="408796" y="1090930"/>
                </a:cubicBezTo>
                <a:cubicBezTo>
                  <a:pt x="421496" y="1118870"/>
                  <a:pt x="458961" y="1125220"/>
                  <a:pt x="486901" y="1153160"/>
                </a:cubicBezTo>
                <a:cubicBezTo>
                  <a:pt x="514841" y="1181100"/>
                  <a:pt x="527541" y="1200150"/>
                  <a:pt x="549131" y="1231265"/>
                </a:cubicBezTo>
                <a:cubicBezTo>
                  <a:pt x="570721" y="1262380"/>
                  <a:pt x="577706" y="1277620"/>
                  <a:pt x="596121" y="1308735"/>
                </a:cubicBezTo>
                <a:cubicBezTo>
                  <a:pt x="614536" y="1339850"/>
                  <a:pt x="629776" y="1355725"/>
                  <a:pt x="642476" y="1386840"/>
                </a:cubicBezTo>
                <a:cubicBezTo>
                  <a:pt x="655176" y="1417955"/>
                  <a:pt x="652001" y="1433830"/>
                  <a:pt x="658351" y="1464945"/>
                </a:cubicBezTo>
                <a:cubicBezTo>
                  <a:pt x="664701" y="1496060"/>
                  <a:pt x="667241" y="1511935"/>
                  <a:pt x="673591" y="1543050"/>
                </a:cubicBezTo>
                <a:cubicBezTo>
                  <a:pt x="679941" y="1574165"/>
                  <a:pt x="689466" y="1589405"/>
                  <a:pt x="689466" y="1620520"/>
                </a:cubicBezTo>
                <a:cubicBezTo>
                  <a:pt x="689466" y="1651635"/>
                  <a:pt x="692006" y="1673860"/>
                  <a:pt x="673591" y="1698625"/>
                </a:cubicBezTo>
                <a:cubicBezTo>
                  <a:pt x="655176" y="1723390"/>
                  <a:pt x="627236" y="1729740"/>
                  <a:pt x="596121" y="1745615"/>
                </a:cubicBezTo>
                <a:cubicBezTo>
                  <a:pt x="565006" y="1761490"/>
                  <a:pt x="549131" y="1764030"/>
                  <a:pt x="518016" y="1776730"/>
                </a:cubicBezTo>
                <a:cubicBezTo>
                  <a:pt x="486901" y="1789430"/>
                  <a:pt x="471026" y="1795145"/>
                  <a:pt x="439911" y="1807845"/>
                </a:cubicBezTo>
                <a:cubicBezTo>
                  <a:pt x="408796" y="1820545"/>
                  <a:pt x="393556" y="1829435"/>
                  <a:pt x="362441" y="1838960"/>
                </a:cubicBezTo>
                <a:cubicBezTo>
                  <a:pt x="331326" y="1848485"/>
                  <a:pt x="315451" y="1848485"/>
                  <a:pt x="284336" y="1854835"/>
                </a:cubicBezTo>
                <a:cubicBezTo>
                  <a:pt x="253221" y="1861185"/>
                  <a:pt x="237346" y="1863725"/>
                  <a:pt x="206231" y="1870075"/>
                </a:cubicBezTo>
                <a:cubicBezTo>
                  <a:pt x="175116" y="1876425"/>
                  <a:pt x="159241" y="1876425"/>
                  <a:pt x="128126" y="1885950"/>
                </a:cubicBezTo>
                <a:cubicBezTo>
                  <a:pt x="97011" y="1895475"/>
                  <a:pt x="72246" y="1895475"/>
                  <a:pt x="50656" y="1917065"/>
                </a:cubicBezTo>
                <a:cubicBezTo>
                  <a:pt x="29066" y="1938655"/>
                  <a:pt x="29066" y="1963420"/>
                  <a:pt x="19541" y="1994535"/>
                </a:cubicBezTo>
                <a:cubicBezTo>
                  <a:pt x="10016" y="2025650"/>
                  <a:pt x="6841" y="2041525"/>
                  <a:pt x="3666" y="2072640"/>
                </a:cubicBezTo>
                <a:cubicBezTo>
                  <a:pt x="491" y="2103755"/>
                  <a:pt x="-2684" y="2119630"/>
                  <a:pt x="3666" y="2150745"/>
                </a:cubicBezTo>
                <a:cubicBezTo>
                  <a:pt x="10016" y="2181860"/>
                  <a:pt x="22081" y="2197735"/>
                  <a:pt x="34781" y="2228850"/>
                </a:cubicBezTo>
                <a:cubicBezTo>
                  <a:pt x="47481" y="2259965"/>
                  <a:pt x="53196" y="2275205"/>
                  <a:pt x="65896" y="2306320"/>
                </a:cubicBezTo>
                <a:cubicBezTo>
                  <a:pt x="78596" y="2337435"/>
                  <a:pt x="75421" y="2365375"/>
                  <a:pt x="97011" y="2384425"/>
                </a:cubicBezTo>
                <a:cubicBezTo>
                  <a:pt x="118601" y="2403475"/>
                  <a:pt x="144001" y="2384425"/>
                  <a:pt x="175116" y="2400300"/>
                </a:cubicBezTo>
                <a:cubicBezTo>
                  <a:pt x="206231" y="2416175"/>
                  <a:pt x="222106" y="2447290"/>
                  <a:pt x="253221" y="2462530"/>
                </a:cubicBezTo>
                <a:cubicBezTo>
                  <a:pt x="284336" y="2477770"/>
                  <a:pt x="299576" y="2474595"/>
                  <a:pt x="330691" y="2477770"/>
                </a:cubicBezTo>
                <a:cubicBezTo>
                  <a:pt x="361806" y="2480945"/>
                  <a:pt x="377681" y="2480945"/>
                  <a:pt x="408796" y="2477770"/>
                </a:cubicBezTo>
                <a:cubicBezTo>
                  <a:pt x="439911" y="2474595"/>
                  <a:pt x="455786" y="2465705"/>
                  <a:pt x="486901" y="2462530"/>
                </a:cubicBezTo>
                <a:cubicBezTo>
                  <a:pt x="518016" y="2459355"/>
                  <a:pt x="533891" y="2468880"/>
                  <a:pt x="565006" y="2462530"/>
                </a:cubicBezTo>
                <a:cubicBezTo>
                  <a:pt x="596121" y="2456180"/>
                  <a:pt x="611361" y="2440940"/>
                  <a:pt x="642476" y="2431415"/>
                </a:cubicBezTo>
                <a:cubicBezTo>
                  <a:pt x="673591" y="2421890"/>
                  <a:pt x="689466" y="2412365"/>
                  <a:pt x="720581" y="2415540"/>
                </a:cubicBezTo>
                <a:cubicBezTo>
                  <a:pt x="751696" y="2418715"/>
                  <a:pt x="767571" y="2440305"/>
                  <a:pt x="798686" y="2446655"/>
                </a:cubicBezTo>
                <a:cubicBezTo>
                  <a:pt x="829801" y="2453005"/>
                  <a:pt x="845676" y="2449830"/>
                  <a:pt x="876791" y="2446655"/>
                </a:cubicBezTo>
                <a:cubicBezTo>
                  <a:pt x="907906" y="2443480"/>
                  <a:pt x="923146" y="2437765"/>
                  <a:pt x="954261" y="2431415"/>
                </a:cubicBezTo>
                <a:cubicBezTo>
                  <a:pt x="985376" y="2425065"/>
                  <a:pt x="1001251" y="2406015"/>
                  <a:pt x="1032366" y="2415540"/>
                </a:cubicBezTo>
                <a:cubicBezTo>
                  <a:pt x="1063481" y="2425065"/>
                  <a:pt x="1082531" y="2449830"/>
                  <a:pt x="1110471" y="2477770"/>
                </a:cubicBezTo>
                <a:cubicBezTo>
                  <a:pt x="1138411" y="2505710"/>
                  <a:pt x="1147936" y="2524760"/>
                  <a:pt x="1172701" y="2555875"/>
                </a:cubicBezTo>
                <a:cubicBezTo>
                  <a:pt x="1197466" y="2586990"/>
                  <a:pt x="1213341" y="2602865"/>
                  <a:pt x="1234931" y="2633980"/>
                </a:cubicBezTo>
                <a:cubicBezTo>
                  <a:pt x="1256521" y="2665095"/>
                  <a:pt x="1266046" y="2680970"/>
                  <a:pt x="1281921" y="2712085"/>
                </a:cubicBezTo>
                <a:cubicBezTo>
                  <a:pt x="1297796" y="2743200"/>
                  <a:pt x="1303511" y="2758440"/>
                  <a:pt x="1313036" y="2789555"/>
                </a:cubicBezTo>
                <a:cubicBezTo>
                  <a:pt x="1322561" y="2820670"/>
                  <a:pt x="1312401" y="2836545"/>
                  <a:pt x="1328276" y="2867660"/>
                </a:cubicBezTo>
                <a:cubicBezTo>
                  <a:pt x="1344151" y="2898775"/>
                  <a:pt x="1363201" y="2921000"/>
                  <a:pt x="1391141" y="2945765"/>
                </a:cubicBezTo>
                <a:cubicBezTo>
                  <a:pt x="1419081" y="2970530"/>
                  <a:pt x="1437496" y="2973705"/>
                  <a:pt x="1468611" y="2992120"/>
                </a:cubicBezTo>
                <a:cubicBezTo>
                  <a:pt x="1499726" y="3010535"/>
                  <a:pt x="1521951" y="3014345"/>
                  <a:pt x="1546716" y="3039110"/>
                </a:cubicBezTo>
                <a:cubicBezTo>
                  <a:pt x="1571481" y="3063875"/>
                  <a:pt x="1581006" y="3086100"/>
                  <a:pt x="1593706" y="3117215"/>
                </a:cubicBezTo>
                <a:cubicBezTo>
                  <a:pt x="1606406" y="3148330"/>
                  <a:pt x="1602596" y="3163570"/>
                  <a:pt x="1608946" y="3194685"/>
                </a:cubicBezTo>
                <a:cubicBezTo>
                  <a:pt x="1615296" y="3225800"/>
                  <a:pt x="1615296" y="3241675"/>
                  <a:pt x="1624821" y="3272790"/>
                </a:cubicBezTo>
                <a:cubicBezTo>
                  <a:pt x="1634346" y="3303905"/>
                  <a:pt x="1646411" y="3319780"/>
                  <a:pt x="1655936" y="3350895"/>
                </a:cubicBezTo>
                <a:cubicBezTo>
                  <a:pt x="1665461" y="3382010"/>
                  <a:pt x="1661651" y="3397885"/>
                  <a:pt x="1671176" y="3429000"/>
                </a:cubicBezTo>
                <a:cubicBezTo>
                  <a:pt x="1680701" y="3460115"/>
                  <a:pt x="1680701" y="3491230"/>
                  <a:pt x="1702291" y="3506470"/>
                </a:cubicBezTo>
                <a:cubicBezTo>
                  <a:pt x="1723881" y="3521710"/>
                  <a:pt x="1749281" y="3512820"/>
                  <a:pt x="1780396" y="3506470"/>
                </a:cubicBezTo>
                <a:cubicBezTo>
                  <a:pt x="1811511" y="3500120"/>
                  <a:pt x="1830561" y="3496945"/>
                  <a:pt x="1858501" y="3475355"/>
                </a:cubicBezTo>
                <a:cubicBezTo>
                  <a:pt x="1886441" y="3453765"/>
                  <a:pt x="1911206" y="3429000"/>
                  <a:pt x="1920731" y="3397885"/>
                </a:cubicBezTo>
                <a:cubicBezTo>
                  <a:pt x="1930256" y="3366770"/>
                  <a:pt x="1892791" y="3341370"/>
                  <a:pt x="1905491" y="3319780"/>
                </a:cubicBezTo>
                <a:cubicBezTo>
                  <a:pt x="1918191" y="3298190"/>
                  <a:pt x="1961371" y="3316605"/>
                  <a:pt x="1982961" y="3288665"/>
                </a:cubicBezTo>
                <a:cubicBezTo>
                  <a:pt x="2004551" y="3260725"/>
                  <a:pt x="2009631" y="3200400"/>
                  <a:pt x="2014076" y="317944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任意多边形 24"/>
          <p:cNvSpPr/>
          <p:nvPr/>
        </p:nvSpPr>
        <p:spPr>
          <a:xfrm>
            <a:off x="7202170" y="2066290"/>
            <a:ext cx="1456055" cy="2945765"/>
          </a:xfrm>
          <a:custGeom>
            <a:avLst/>
            <a:gdLst>
              <a:gd name="connisteX0" fmla="*/ 471026 w 2014076"/>
              <a:gd name="connsiteY0" fmla="*/ 0 h 3514884"/>
              <a:gd name="connisteX1" fmla="*/ 471026 w 2014076"/>
              <a:gd name="connsiteY1" fmla="*/ 77470 h 3514884"/>
              <a:gd name="connisteX2" fmla="*/ 549131 w 2014076"/>
              <a:gd name="connsiteY2" fmla="*/ 124460 h 3514884"/>
              <a:gd name="connisteX3" fmla="*/ 627236 w 2014076"/>
              <a:gd name="connsiteY3" fmla="*/ 186690 h 3514884"/>
              <a:gd name="connisteX4" fmla="*/ 658351 w 2014076"/>
              <a:gd name="connsiteY4" fmla="*/ 264795 h 3514884"/>
              <a:gd name="connisteX5" fmla="*/ 736456 w 2014076"/>
              <a:gd name="connsiteY5" fmla="*/ 264795 h 3514884"/>
              <a:gd name="connisteX6" fmla="*/ 813926 w 2014076"/>
              <a:gd name="connsiteY6" fmla="*/ 233680 h 3514884"/>
              <a:gd name="connisteX7" fmla="*/ 892031 w 2014076"/>
              <a:gd name="connsiteY7" fmla="*/ 202565 h 3514884"/>
              <a:gd name="connisteX8" fmla="*/ 970136 w 2014076"/>
              <a:gd name="connsiteY8" fmla="*/ 186690 h 3514884"/>
              <a:gd name="connisteX9" fmla="*/ 1048241 w 2014076"/>
              <a:gd name="connsiteY9" fmla="*/ 171450 h 3514884"/>
              <a:gd name="connisteX10" fmla="*/ 1125711 w 2014076"/>
              <a:gd name="connsiteY10" fmla="*/ 155575 h 3514884"/>
              <a:gd name="connisteX11" fmla="*/ 1203816 w 2014076"/>
              <a:gd name="connsiteY11" fmla="*/ 93345 h 3514884"/>
              <a:gd name="connisteX12" fmla="*/ 1281921 w 2014076"/>
              <a:gd name="connsiteY12" fmla="*/ 31115 h 3514884"/>
              <a:gd name="connisteX13" fmla="*/ 1297161 w 2014076"/>
              <a:gd name="connsiteY13" fmla="*/ 108585 h 3514884"/>
              <a:gd name="connisteX14" fmla="*/ 1375266 w 2014076"/>
              <a:gd name="connsiteY14" fmla="*/ 140335 h 3514884"/>
              <a:gd name="connisteX15" fmla="*/ 1453371 w 2014076"/>
              <a:gd name="connsiteY15" fmla="*/ 124460 h 3514884"/>
              <a:gd name="connisteX16" fmla="*/ 1515601 w 2014076"/>
              <a:gd name="connsiteY16" fmla="*/ 202565 h 3514884"/>
              <a:gd name="connisteX17" fmla="*/ 1437496 w 2014076"/>
              <a:gd name="connsiteY17" fmla="*/ 233680 h 3514884"/>
              <a:gd name="connisteX18" fmla="*/ 1359391 w 2014076"/>
              <a:gd name="connsiteY18" fmla="*/ 264795 h 3514884"/>
              <a:gd name="connisteX19" fmla="*/ 1281921 w 2014076"/>
              <a:gd name="connsiteY19" fmla="*/ 311785 h 3514884"/>
              <a:gd name="connisteX20" fmla="*/ 1203816 w 2014076"/>
              <a:gd name="connsiteY20" fmla="*/ 327025 h 3514884"/>
              <a:gd name="connisteX21" fmla="*/ 1125711 w 2014076"/>
              <a:gd name="connsiteY21" fmla="*/ 342900 h 3514884"/>
              <a:gd name="connisteX22" fmla="*/ 1048241 w 2014076"/>
              <a:gd name="connsiteY22" fmla="*/ 327025 h 3514884"/>
              <a:gd name="connisteX23" fmla="*/ 970136 w 2014076"/>
              <a:gd name="connsiteY23" fmla="*/ 311785 h 3514884"/>
              <a:gd name="connisteX24" fmla="*/ 892031 w 2014076"/>
              <a:gd name="connsiteY24" fmla="*/ 311785 h 3514884"/>
              <a:gd name="connisteX25" fmla="*/ 813926 w 2014076"/>
              <a:gd name="connsiteY25" fmla="*/ 374015 h 3514884"/>
              <a:gd name="connisteX26" fmla="*/ 751696 w 2014076"/>
              <a:gd name="connsiteY26" fmla="*/ 451485 h 3514884"/>
              <a:gd name="connisteX27" fmla="*/ 705341 w 2014076"/>
              <a:gd name="connsiteY27" fmla="*/ 529590 h 3514884"/>
              <a:gd name="connisteX28" fmla="*/ 767571 w 2014076"/>
              <a:gd name="connsiteY28" fmla="*/ 607695 h 3514884"/>
              <a:gd name="connisteX29" fmla="*/ 829801 w 2014076"/>
              <a:gd name="connsiteY29" fmla="*/ 685800 h 3514884"/>
              <a:gd name="connisteX30" fmla="*/ 845041 w 2014076"/>
              <a:gd name="connsiteY30" fmla="*/ 763270 h 3514884"/>
              <a:gd name="connisteX31" fmla="*/ 860916 w 2014076"/>
              <a:gd name="connsiteY31" fmla="*/ 841375 h 3514884"/>
              <a:gd name="connisteX32" fmla="*/ 813926 w 2014076"/>
              <a:gd name="connsiteY32" fmla="*/ 919480 h 3514884"/>
              <a:gd name="connisteX33" fmla="*/ 736456 w 2014076"/>
              <a:gd name="connsiteY33" fmla="*/ 934720 h 3514884"/>
              <a:gd name="connisteX34" fmla="*/ 658351 w 2014076"/>
              <a:gd name="connsiteY34" fmla="*/ 919480 h 3514884"/>
              <a:gd name="connisteX35" fmla="*/ 642476 w 2014076"/>
              <a:gd name="connsiteY35" fmla="*/ 841375 h 3514884"/>
              <a:gd name="connisteX36" fmla="*/ 565006 w 2014076"/>
              <a:gd name="connsiteY36" fmla="*/ 794385 h 3514884"/>
              <a:gd name="connisteX37" fmla="*/ 486901 w 2014076"/>
              <a:gd name="connsiteY37" fmla="*/ 857250 h 3514884"/>
              <a:gd name="connisteX38" fmla="*/ 439911 w 2014076"/>
              <a:gd name="connsiteY38" fmla="*/ 934720 h 3514884"/>
              <a:gd name="connisteX39" fmla="*/ 424671 w 2014076"/>
              <a:gd name="connsiteY39" fmla="*/ 1012825 h 3514884"/>
              <a:gd name="connisteX40" fmla="*/ 408796 w 2014076"/>
              <a:gd name="connsiteY40" fmla="*/ 1090930 h 3514884"/>
              <a:gd name="connisteX41" fmla="*/ 486901 w 2014076"/>
              <a:gd name="connsiteY41" fmla="*/ 1153160 h 3514884"/>
              <a:gd name="connisteX42" fmla="*/ 549131 w 2014076"/>
              <a:gd name="connsiteY42" fmla="*/ 1231265 h 3514884"/>
              <a:gd name="connisteX43" fmla="*/ 596121 w 2014076"/>
              <a:gd name="connsiteY43" fmla="*/ 1308735 h 3514884"/>
              <a:gd name="connisteX44" fmla="*/ 642476 w 2014076"/>
              <a:gd name="connsiteY44" fmla="*/ 1386840 h 3514884"/>
              <a:gd name="connisteX45" fmla="*/ 658351 w 2014076"/>
              <a:gd name="connsiteY45" fmla="*/ 1464945 h 3514884"/>
              <a:gd name="connisteX46" fmla="*/ 673591 w 2014076"/>
              <a:gd name="connsiteY46" fmla="*/ 1543050 h 3514884"/>
              <a:gd name="connisteX47" fmla="*/ 689466 w 2014076"/>
              <a:gd name="connsiteY47" fmla="*/ 1620520 h 3514884"/>
              <a:gd name="connisteX48" fmla="*/ 673591 w 2014076"/>
              <a:gd name="connsiteY48" fmla="*/ 1698625 h 3514884"/>
              <a:gd name="connisteX49" fmla="*/ 596121 w 2014076"/>
              <a:gd name="connsiteY49" fmla="*/ 1745615 h 3514884"/>
              <a:gd name="connisteX50" fmla="*/ 518016 w 2014076"/>
              <a:gd name="connsiteY50" fmla="*/ 1776730 h 3514884"/>
              <a:gd name="connisteX51" fmla="*/ 439911 w 2014076"/>
              <a:gd name="connsiteY51" fmla="*/ 1807845 h 3514884"/>
              <a:gd name="connisteX52" fmla="*/ 362441 w 2014076"/>
              <a:gd name="connsiteY52" fmla="*/ 1838960 h 3514884"/>
              <a:gd name="connisteX53" fmla="*/ 284336 w 2014076"/>
              <a:gd name="connsiteY53" fmla="*/ 1854835 h 3514884"/>
              <a:gd name="connisteX54" fmla="*/ 206231 w 2014076"/>
              <a:gd name="connsiteY54" fmla="*/ 1870075 h 3514884"/>
              <a:gd name="connisteX55" fmla="*/ 128126 w 2014076"/>
              <a:gd name="connsiteY55" fmla="*/ 1885950 h 3514884"/>
              <a:gd name="connisteX56" fmla="*/ 50656 w 2014076"/>
              <a:gd name="connsiteY56" fmla="*/ 1917065 h 3514884"/>
              <a:gd name="connisteX57" fmla="*/ 19541 w 2014076"/>
              <a:gd name="connsiteY57" fmla="*/ 1994535 h 3514884"/>
              <a:gd name="connisteX58" fmla="*/ 3666 w 2014076"/>
              <a:gd name="connsiteY58" fmla="*/ 2072640 h 3514884"/>
              <a:gd name="connisteX59" fmla="*/ 3666 w 2014076"/>
              <a:gd name="connsiteY59" fmla="*/ 2150745 h 3514884"/>
              <a:gd name="connisteX60" fmla="*/ 34781 w 2014076"/>
              <a:gd name="connsiteY60" fmla="*/ 2228850 h 3514884"/>
              <a:gd name="connisteX61" fmla="*/ 65896 w 2014076"/>
              <a:gd name="connsiteY61" fmla="*/ 2306320 h 3514884"/>
              <a:gd name="connisteX62" fmla="*/ 97011 w 2014076"/>
              <a:gd name="connsiteY62" fmla="*/ 2384425 h 3514884"/>
              <a:gd name="connisteX63" fmla="*/ 175116 w 2014076"/>
              <a:gd name="connsiteY63" fmla="*/ 2400300 h 3514884"/>
              <a:gd name="connisteX64" fmla="*/ 253221 w 2014076"/>
              <a:gd name="connsiteY64" fmla="*/ 2462530 h 3514884"/>
              <a:gd name="connisteX65" fmla="*/ 330691 w 2014076"/>
              <a:gd name="connsiteY65" fmla="*/ 2477770 h 3514884"/>
              <a:gd name="connisteX66" fmla="*/ 408796 w 2014076"/>
              <a:gd name="connsiteY66" fmla="*/ 2477770 h 3514884"/>
              <a:gd name="connisteX67" fmla="*/ 486901 w 2014076"/>
              <a:gd name="connsiteY67" fmla="*/ 2462530 h 3514884"/>
              <a:gd name="connisteX68" fmla="*/ 565006 w 2014076"/>
              <a:gd name="connsiteY68" fmla="*/ 2462530 h 3514884"/>
              <a:gd name="connisteX69" fmla="*/ 642476 w 2014076"/>
              <a:gd name="connsiteY69" fmla="*/ 2431415 h 3514884"/>
              <a:gd name="connisteX70" fmla="*/ 720581 w 2014076"/>
              <a:gd name="connsiteY70" fmla="*/ 2415540 h 3514884"/>
              <a:gd name="connisteX71" fmla="*/ 798686 w 2014076"/>
              <a:gd name="connsiteY71" fmla="*/ 2446655 h 3514884"/>
              <a:gd name="connisteX72" fmla="*/ 876791 w 2014076"/>
              <a:gd name="connsiteY72" fmla="*/ 2446655 h 3514884"/>
              <a:gd name="connisteX73" fmla="*/ 954261 w 2014076"/>
              <a:gd name="connsiteY73" fmla="*/ 2431415 h 3514884"/>
              <a:gd name="connisteX74" fmla="*/ 1032366 w 2014076"/>
              <a:gd name="connsiteY74" fmla="*/ 2415540 h 3514884"/>
              <a:gd name="connisteX75" fmla="*/ 1110471 w 2014076"/>
              <a:gd name="connsiteY75" fmla="*/ 2477770 h 3514884"/>
              <a:gd name="connisteX76" fmla="*/ 1172701 w 2014076"/>
              <a:gd name="connsiteY76" fmla="*/ 2555875 h 3514884"/>
              <a:gd name="connisteX77" fmla="*/ 1234931 w 2014076"/>
              <a:gd name="connsiteY77" fmla="*/ 2633980 h 3514884"/>
              <a:gd name="connisteX78" fmla="*/ 1281921 w 2014076"/>
              <a:gd name="connsiteY78" fmla="*/ 2712085 h 3514884"/>
              <a:gd name="connisteX79" fmla="*/ 1313036 w 2014076"/>
              <a:gd name="connsiteY79" fmla="*/ 2789555 h 3514884"/>
              <a:gd name="connisteX80" fmla="*/ 1328276 w 2014076"/>
              <a:gd name="connsiteY80" fmla="*/ 2867660 h 3514884"/>
              <a:gd name="connisteX81" fmla="*/ 1391141 w 2014076"/>
              <a:gd name="connsiteY81" fmla="*/ 2945765 h 3514884"/>
              <a:gd name="connisteX82" fmla="*/ 1468611 w 2014076"/>
              <a:gd name="connsiteY82" fmla="*/ 2992120 h 3514884"/>
              <a:gd name="connisteX83" fmla="*/ 1546716 w 2014076"/>
              <a:gd name="connsiteY83" fmla="*/ 3039110 h 3514884"/>
              <a:gd name="connisteX84" fmla="*/ 1593706 w 2014076"/>
              <a:gd name="connsiteY84" fmla="*/ 3117215 h 3514884"/>
              <a:gd name="connisteX85" fmla="*/ 1608946 w 2014076"/>
              <a:gd name="connsiteY85" fmla="*/ 3194685 h 3514884"/>
              <a:gd name="connisteX86" fmla="*/ 1624821 w 2014076"/>
              <a:gd name="connsiteY86" fmla="*/ 3272790 h 3514884"/>
              <a:gd name="connisteX87" fmla="*/ 1655936 w 2014076"/>
              <a:gd name="connsiteY87" fmla="*/ 3350895 h 3514884"/>
              <a:gd name="connisteX88" fmla="*/ 1671176 w 2014076"/>
              <a:gd name="connsiteY88" fmla="*/ 3429000 h 3514884"/>
              <a:gd name="connisteX89" fmla="*/ 1702291 w 2014076"/>
              <a:gd name="connsiteY89" fmla="*/ 3506470 h 3514884"/>
              <a:gd name="connisteX90" fmla="*/ 1780396 w 2014076"/>
              <a:gd name="connsiteY90" fmla="*/ 3506470 h 3514884"/>
              <a:gd name="connisteX91" fmla="*/ 1858501 w 2014076"/>
              <a:gd name="connsiteY91" fmla="*/ 3475355 h 3514884"/>
              <a:gd name="connisteX92" fmla="*/ 1920731 w 2014076"/>
              <a:gd name="connsiteY92" fmla="*/ 3397885 h 3514884"/>
              <a:gd name="connisteX93" fmla="*/ 1905491 w 2014076"/>
              <a:gd name="connsiteY93" fmla="*/ 3319780 h 3514884"/>
              <a:gd name="connisteX94" fmla="*/ 1982961 w 2014076"/>
              <a:gd name="connsiteY94" fmla="*/ 3288665 h 3514884"/>
              <a:gd name="connisteX95" fmla="*/ 2014076 w 2014076"/>
              <a:gd name="connsiteY95" fmla="*/ 3179445 h 351488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Lst>
            <a:rect l="l" t="t" r="r" b="b"/>
            <a:pathLst>
              <a:path w="2014076" h="3514885">
                <a:moveTo>
                  <a:pt x="471026" y="0"/>
                </a:moveTo>
                <a:cubicBezTo>
                  <a:pt x="469756" y="14605"/>
                  <a:pt x="455151" y="52705"/>
                  <a:pt x="471026" y="77470"/>
                </a:cubicBezTo>
                <a:cubicBezTo>
                  <a:pt x="486901" y="102235"/>
                  <a:pt x="518016" y="102870"/>
                  <a:pt x="549131" y="124460"/>
                </a:cubicBezTo>
                <a:cubicBezTo>
                  <a:pt x="580246" y="146050"/>
                  <a:pt x="605646" y="158750"/>
                  <a:pt x="627236" y="186690"/>
                </a:cubicBezTo>
                <a:cubicBezTo>
                  <a:pt x="648826" y="214630"/>
                  <a:pt x="636761" y="248920"/>
                  <a:pt x="658351" y="264795"/>
                </a:cubicBezTo>
                <a:cubicBezTo>
                  <a:pt x="679941" y="280670"/>
                  <a:pt x="705341" y="271145"/>
                  <a:pt x="736456" y="264795"/>
                </a:cubicBezTo>
                <a:cubicBezTo>
                  <a:pt x="767571" y="258445"/>
                  <a:pt x="782811" y="246380"/>
                  <a:pt x="813926" y="233680"/>
                </a:cubicBezTo>
                <a:cubicBezTo>
                  <a:pt x="845041" y="220980"/>
                  <a:pt x="860916" y="212090"/>
                  <a:pt x="892031" y="202565"/>
                </a:cubicBezTo>
                <a:cubicBezTo>
                  <a:pt x="923146" y="193040"/>
                  <a:pt x="939021" y="193040"/>
                  <a:pt x="970136" y="186690"/>
                </a:cubicBezTo>
                <a:cubicBezTo>
                  <a:pt x="1001251" y="180340"/>
                  <a:pt x="1017126" y="177800"/>
                  <a:pt x="1048241" y="171450"/>
                </a:cubicBezTo>
                <a:cubicBezTo>
                  <a:pt x="1079356" y="165100"/>
                  <a:pt x="1094596" y="171450"/>
                  <a:pt x="1125711" y="155575"/>
                </a:cubicBezTo>
                <a:cubicBezTo>
                  <a:pt x="1156826" y="139700"/>
                  <a:pt x="1172701" y="118110"/>
                  <a:pt x="1203816" y="93345"/>
                </a:cubicBezTo>
                <a:cubicBezTo>
                  <a:pt x="1234931" y="68580"/>
                  <a:pt x="1263506" y="27940"/>
                  <a:pt x="1281921" y="31115"/>
                </a:cubicBezTo>
                <a:cubicBezTo>
                  <a:pt x="1300336" y="34290"/>
                  <a:pt x="1278746" y="86995"/>
                  <a:pt x="1297161" y="108585"/>
                </a:cubicBezTo>
                <a:cubicBezTo>
                  <a:pt x="1315576" y="130175"/>
                  <a:pt x="1344151" y="137160"/>
                  <a:pt x="1375266" y="140335"/>
                </a:cubicBezTo>
                <a:cubicBezTo>
                  <a:pt x="1406381" y="143510"/>
                  <a:pt x="1425431" y="111760"/>
                  <a:pt x="1453371" y="124460"/>
                </a:cubicBezTo>
                <a:cubicBezTo>
                  <a:pt x="1481311" y="137160"/>
                  <a:pt x="1518776" y="180975"/>
                  <a:pt x="1515601" y="202565"/>
                </a:cubicBezTo>
                <a:cubicBezTo>
                  <a:pt x="1512426" y="224155"/>
                  <a:pt x="1468611" y="220980"/>
                  <a:pt x="1437496" y="233680"/>
                </a:cubicBezTo>
                <a:cubicBezTo>
                  <a:pt x="1406381" y="246380"/>
                  <a:pt x="1390506" y="248920"/>
                  <a:pt x="1359391" y="264795"/>
                </a:cubicBezTo>
                <a:cubicBezTo>
                  <a:pt x="1328276" y="280670"/>
                  <a:pt x="1313036" y="299085"/>
                  <a:pt x="1281921" y="311785"/>
                </a:cubicBezTo>
                <a:cubicBezTo>
                  <a:pt x="1250806" y="324485"/>
                  <a:pt x="1234931" y="320675"/>
                  <a:pt x="1203816" y="327025"/>
                </a:cubicBezTo>
                <a:cubicBezTo>
                  <a:pt x="1172701" y="333375"/>
                  <a:pt x="1156826" y="342900"/>
                  <a:pt x="1125711" y="342900"/>
                </a:cubicBezTo>
                <a:cubicBezTo>
                  <a:pt x="1094596" y="342900"/>
                  <a:pt x="1079356" y="333375"/>
                  <a:pt x="1048241" y="327025"/>
                </a:cubicBezTo>
                <a:cubicBezTo>
                  <a:pt x="1017126" y="320675"/>
                  <a:pt x="1001251" y="314960"/>
                  <a:pt x="970136" y="311785"/>
                </a:cubicBezTo>
                <a:cubicBezTo>
                  <a:pt x="939021" y="308610"/>
                  <a:pt x="923146" y="299085"/>
                  <a:pt x="892031" y="311785"/>
                </a:cubicBezTo>
                <a:cubicBezTo>
                  <a:pt x="860916" y="324485"/>
                  <a:pt x="841866" y="346075"/>
                  <a:pt x="813926" y="374015"/>
                </a:cubicBezTo>
                <a:cubicBezTo>
                  <a:pt x="785986" y="401955"/>
                  <a:pt x="773286" y="420370"/>
                  <a:pt x="751696" y="451485"/>
                </a:cubicBezTo>
                <a:cubicBezTo>
                  <a:pt x="730106" y="482600"/>
                  <a:pt x="702166" y="498475"/>
                  <a:pt x="705341" y="529590"/>
                </a:cubicBezTo>
                <a:cubicBezTo>
                  <a:pt x="708516" y="560705"/>
                  <a:pt x="742806" y="576580"/>
                  <a:pt x="767571" y="607695"/>
                </a:cubicBezTo>
                <a:cubicBezTo>
                  <a:pt x="792336" y="638810"/>
                  <a:pt x="814561" y="654685"/>
                  <a:pt x="829801" y="685800"/>
                </a:cubicBezTo>
                <a:cubicBezTo>
                  <a:pt x="845041" y="716915"/>
                  <a:pt x="838691" y="732155"/>
                  <a:pt x="845041" y="763270"/>
                </a:cubicBezTo>
                <a:cubicBezTo>
                  <a:pt x="851391" y="794385"/>
                  <a:pt x="867266" y="810260"/>
                  <a:pt x="860916" y="841375"/>
                </a:cubicBezTo>
                <a:cubicBezTo>
                  <a:pt x="854566" y="872490"/>
                  <a:pt x="838691" y="901065"/>
                  <a:pt x="813926" y="919480"/>
                </a:cubicBezTo>
                <a:cubicBezTo>
                  <a:pt x="789161" y="937895"/>
                  <a:pt x="767571" y="934720"/>
                  <a:pt x="736456" y="934720"/>
                </a:cubicBezTo>
                <a:cubicBezTo>
                  <a:pt x="705341" y="934720"/>
                  <a:pt x="677401" y="937895"/>
                  <a:pt x="658351" y="919480"/>
                </a:cubicBezTo>
                <a:cubicBezTo>
                  <a:pt x="639301" y="901065"/>
                  <a:pt x="660891" y="866140"/>
                  <a:pt x="642476" y="841375"/>
                </a:cubicBezTo>
                <a:cubicBezTo>
                  <a:pt x="624061" y="816610"/>
                  <a:pt x="596121" y="791210"/>
                  <a:pt x="565006" y="794385"/>
                </a:cubicBezTo>
                <a:cubicBezTo>
                  <a:pt x="533891" y="797560"/>
                  <a:pt x="511666" y="829310"/>
                  <a:pt x="486901" y="857250"/>
                </a:cubicBezTo>
                <a:cubicBezTo>
                  <a:pt x="462136" y="885190"/>
                  <a:pt x="452611" y="903605"/>
                  <a:pt x="439911" y="934720"/>
                </a:cubicBezTo>
                <a:cubicBezTo>
                  <a:pt x="427211" y="965835"/>
                  <a:pt x="431021" y="981710"/>
                  <a:pt x="424671" y="1012825"/>
                </a:cubicBezTo>
                <a:cubicBezTo>
                  <a:pt x="418321" y="1043940"/>
                  <a:pt x="396096" y="1062990"/>
                  <a:pt x="408796" y="1090930"/>
                </a:cubicBezTo>
                <a:cubicBezTo>
                  <a:pt x="421496" y="1118870"/>
                  <a:pt x="458961" y="1125220"/>
                  <a:pt x="486901" y="1153160"/>
                </a:cubicBezTo>
                <a:cubicBezTo>
                  <a:pt x="514841" y="1181100"/>
                  <a:pt x="527541" y="1200150"/>
                  <a:pt x="549131" y="1231265"/>
                </a:cubicBezTo>
                <a:cubicBezTo>
                  <a:pt x="570721" y="1262380"/>
                  <a:pt x="577706" y="1277620"/>
                  <a:pt x="596121" y="1308735"/>
                </a:cubicBezTo>
                <a:cubicBezTo>
                  <a:pt x="614536" y="1339850"/>
                  <a:pt x="629776" y="1355725"/>
                  <a:pt x="642476" y="1386840"/>
                </a:cubicBezTo>
                <a:cubicBezTo>
                  <a:pt x="655176" y="1417955"/>
                  <a:pt x="652001" y="1433830"/>
                  <a:pt x="658351" y="1464945"/>
                </a:cubicBezTo>
                <a:cubicBezTo>
                  <a:pt x="664701" y="1496060"/>
                  <a:pt x="667241" y="1511935"/>
                  <a:pt x="673591" y="1543050"/>
                </a:cubicBezTo>
                <a:cubicBezTo>
                  <a:pt x="679941" y="1574165"/>
                  <a:pt x="689466" y="1589405"/>
                  <a:pt x="689466" y="1620520"/>
                </a:cubicBezTo>
                <a:cubicBezTo>
                  <a:pt x="689466" y="1651635"/>
                  <a:pt x="692006" y="1673860"/>
                  <a:pt x="673591" y="1698625"/>
                </a:cubicBezTo>
                <a:cubicBezTo>
                  <a:pt x="655176" y="1723390"/>
                  <a:pt x="627236" y="1729740"/>
                  <a:pt x="596121" y="1745615"/>
                </a:cubicBezTo>
                <a:cubicBezTo>
                  <a:pt x="565006" y="1761490"/>
                  <a:pt x="549131" y="1764030"/>
                  <a:pt x="518016" y="1776730"/>
                </a:cubicBezTo>
                <a:cubicBezTo>
                  <a:pt x="486901" y="1789430"/>
                  <a:pt x="471026" y="1795145"/>
                  <a:pt x="439911" y="1807845"/>
                </a:cubicBezTo>
                <a:cubicBezTo>
                  <a:pt x="408796" y="1820545"/>
                  <a:pt x="393556" y="1829435"/>
                  <a:pt x="362441" y="1838960"/>
                </a:cubicBezTo>
                <a:cubicBezTo>
                  <a:pt x="331326" y="1848485"/>
                  <a:pt x="315451" y="1848485"/>
                  <a:pt x="284336" y="1854835"/>
                </a:cubicBezTo>
                <a:cubicBezTo>
                  <a:pt x="253221" y="1861185"/>
                  <a:pt x="237346" y="1863725"/>
                  <a:pt x="206231" y="1870075"/>
                </a:cubicBezTo>
                <a:cubicBezTo>
                  <a:pt x="175116" y="1876425"/>
                  <a:pt x="159241" y="1876425"/>
                  <a:pt x="128126" y="1885950"/>
                </a:cubicBezTo>
                <a:cubicBezTo>
                  <a:pt x="97011" y="1895475"/>
                  <a:pt x="72246" y="1895475"/>
                  <a:pt x="50656" y="1917065"/>
                </a:cubicBezTo>
                <a:cubicBezTo>
                  <a:pt x="29066" y="1938655"/>
                  <a:pt x="29066" y="1963420"/>
                  <a:pt x="19541" y="1994535"/>
                </a:cubicBezTo>
                <a:cubicBezTo>
                  <a:pt x="10016" y="2025650"/>
                  <a:pt x="6841" y="2041525"/>
                  <a:pt x="3666" y="2072640"/>
                </a:cubicBezTo>
                <a:cubicBezTo>
                  <a:pt x="491" y="2103755"/>
                  <a:pt x="-2684" y="2119630"/>
                  <a:pt x="3666" y="2150745"/>
                </a:cubicBezTo>
                <a:cubicBezTo>
                  <a:pt x="10016" y="2181860"/>
                  <a:pt x="22081" y="2197735"/>
                  <a:pt x="34781" y="2228850"/>
                </a:cubicBezTo>
                <a:cubicBezTo>
                  <a:pt x="47481" y="2259965"/>
                  <a:pt x="53196" y="2275205"/>
                  <a:pt x="65896" y="2306320"/>
                </a:cubicBezTo>
                <a:cubicBezTo>
                  <a:pt x="78596" y="2337435"/>
                  <a:pt x="75421" y="2365375"/>
                  <a:pt x="97011" y="2384425"/>
                </a:cubicBezTo>
                <a:cubicBezTo>
                  <a:pt x="118601" y="2403475"/>
                  <a:pt x="144001" y="2384425"/>
                  <a:pt x="175116" y="2400300"/>
                </a:cubicBezTo>
                <a:cubicBezTo>
                  <a:pt x="206231" y="2416175"/>
                  <a:pt x="222106" y="2447290"/>
                  <a:pt x="253221" y="2462530"/>
                </a:cubicBezTo>
                <a:cubicBezTo>
                  <a:pt x="284336" y="2477770"/>
                  <a:pt x="299576" y="2474595"/>
                  <a:pt x="330691" y="2477770"/>
                </a:cubicBezTo>
                <a:cubicBezTo>
                  <a:pt x="361806" y="2480945"/>
                  <a:pt x="377681" y="2480945"/>
                  <a:pt x="408796" y="2477770"/>
                </a:cubicBezTo>
                <a:cubicBezTo>
                  <a:pt x="439911" y="2474595"/>
                  <a:pt x="455786" y="2465705"/>
                  <a:pt x="486901" y="2462530"/>
                </a:cubicBezTo>
                <a:cubicBezTo>
                  <a:pt x="518016" y="2459355"/>
                  <a:pt x="533891" y="2468880"/>
                  <a:pt x="565006" y="2462530"/>
                </a:cubicBezTo>
                <a:cubicBezTo>
                  <a:pt x="596121" y="2456180"/>
                  <a:pt x="611361" y="2440940"/>
                  <a:pt x="642476" y="2431415"/>
                </a:cubicBezTo>
                <a:cubicBezTo>
                  <a:pt x="673591" y="2421890"/>
                  <a:pt x="689466" y="2412365"/>
                  <a:pt x="720581" y="2415540"/>
                </a:cubicBezTo>
                <a:cubicBezTo>
                  <a:pt x="751696" y="2418715"/>
                  <a:pt x="767571" y="2440305"/>
                  <a:pt x="798686" y="2446655"/>
                </a:cubicBezTo>
                <a:cubicBezTo>
                  <a:pt x="829801" y="2453005"/>
                  <a:pt x="845676" y="2449830"/>
                  <a:pt x="876791" y="2446655"/>
                </a:cubicBezTo>
                <a:cubicBezTo>
                  <a:pt x="907906" y="2443480"/>
                  <a:pt x="923146" y="2437765"/>
                  <a:pt x="954261" y="2431415"/>
                </a:cubicBezTo>
                <a:cubicBezTo>
                  <a:pt x="985376" y="2425065"/>
                  <a:pt x="1001251" y="2406015"/>
                  <a:pt x="1032366" y="2415540"/>
                </a:cubicBezTo>
                <a:cubicBezTo>
                  <a:pt x="1063481" y="2425065"/>
                  <a:pt x="1082531" y="2449830"/>
                  <a:pt x="1110471" y="2477770"/>
                </a:cubicBezTo>
                <a:cubicBezTo>
                  <a:pt x="1138411" y="2505710"/>
                  <a:pt x="1147936" y="2524760"/>
                  <a:pt x="1172701" y="2555875"/>
                </a:cubicBezTo>
                <a:cubicBezTo>
                  <a:pt x="1197466" y="2586990"/>
                  <a:pt x="1213341" y="2602865"/>
                  <a:pt x="1234931" y="2633980"/>
                </a:cubicBezTo>
                <a:cubicBezTo>
                  <a:pt x="1256521" y="2665095"/>
                  <a:pt x="1266046" y="2680970"/>
                  <a:pt x="1281921" y="2712085"/>
                </a:cubicBezTo>
                <a:cubicBezTo>
                  <a:pt x="1297796" y="2743200"/>
                  <a:pt x="1303511" y="2758440"/>
                  <a:pt x="1313036" y="2789555"/>
                </a:cubicBezTo>
                <a:cubicBezTo>
                  <a:pt x="1322561" y="2820670"/>
                  <a:pt x="1312401" y="2836545"/>
                  <a:pt x="1328276" y="2867660"/>
                </a:cubicBezTo>
                <a:cubicBezTo>
                  <a:pt x="1344151" y="2898775"/>
                  <a:pt x="1363201" y="2921000"/>
                  <a:pt x="1391141" y="2945765"/>
                </a:cubicBezTo>
                <a:cubicBezTo>
                  <a:pt x="1419081" y="2970530"/>
                  <a:pt x="1437496" y="2973705"/>
                  <a:pt x="1468611" y="2992120"/>
                </a:cubicBezTo>
                <a:cubicBezTo>
                  <a:pt x="1499726" y="3010535"/>
                  <a:pt x="1521951" y="3014345"/>
                  <a:pt x="1546716" y="3039110"/>
                </a:cubicBezTo>
                <a:cubicBezTo>
                  <a:pt x="1571481" y="3063875"/>
                  <a:pt x="1581006" y="3086100"/>
                  <a:pt x="1593706" y="3117215"/>
                </a:cubicBezTo>
                <a:cubicBezTo>
                  <a:pt x="1606406" y="3148330"/>
                  <a:pt x="1602596" y="3163570"/>
                  <a:pt x="1608946" y="3194685"/>
                </a:cubicBezTo>
                <a:cubicBezTo>
                  <a:pt x="1615296" y="3225800"/>
                  <a:pt x="1615296" y="3241675"/>
                  <a:pt x="1624821" y="3272790"/>
                </a:cubicBezTo>
                <a:cubicBezTo>
                  <a:pt x="1634346" y="3303905"/>
                  <a:pt x="1646411" y="3319780"/>
                  <a:pt x="1655936" y="3350895"/>
                </a:cubicBezTo>
                <a:cubicBezTo>
                  <a:pt x="1665461" y="3382010"/>
                  <a:pt x="1661651" y="3397885"/>
                  <a:pt x="1671176" y="3429000"/>
                </a:cubicBezTo>
                <a:cubicBezTo>
                  <a:pt x="1680701" y="3460115"/>
                  <a:pt x="1680701" y="3491230"/>
                  <a:pt x="1702291" y="3506470"/>
                </a:cubicBezTo>
                <a:cubicBezTo>
                  <a:pt x="1723881" y="3521710"/>
                  <a:pt x="1749281" y="3512820"/>
                  <a:pt x="1780396" y="3506470"/>
                </a:cubicBezTo>
                <a:cubicBezTo>
                  <a:pt x="1811511" y="3500120"/>
                  <a:pt x="1830561" y="3496945"/>
                  <a:pt x="1858501" y="3475355"/>
                </a:cubicBezTo>
                <a:cubicBezTo>
                  <a:pt x="1886441" y="3453765"/>
                  <a:pt x="1911206" y="3429000"/>
                  <a:pt x="1920731" y="3397885"/>
                </a:cubicBezTo>
                <a:cubicBezTo>
                  <a:pt x="1930256" y="3366770"/>
                  <a:pt x="1892791" y="3341370"/>
                  <a:pt x="1905491" y="3319780"/>
                </a:cubicBezTo>
                <a:cubicBezTo>
                  <a:pt x="1918191" y="3298190"/>
                  <a:pt x="1961371" y="3316605"/>
                  <a:pt x="1982961" y="3288665"/>
                </a:cubicBezTo>
                <a:cubicBezTo>
                  <a:pt x="2004551" y="3260725"/>
                  <a:pt x="2009631" y="3200400"/>
                  <a:pt x="2014076" y="3179445"/>
                </a:cubicBezTo>
              </a:path>
            </a:pathLst>
          </a:cu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任意多边形 25"/>
          <p:cNvSpPr/>
          <p:nvPr/>
        </p:nvSpPr>
        <p:spPr>
          <a:xfrm>
            <a:off x="1490345" y="3082925"/>
            <a:ext cx="1826260" cy="1595755"/>
          </a:xfrm>
          <a:custGeom>
            <a:avLst/>
            <a:gdLst>
              <a:gd name="connisteX0" fmla="*/ 640274 w 2526224"/>
              <a:gd name="connsiteY0" fmla="*/ 31115 h 1904012"/>
              <a:gd name="connisteX1" fmla="*/ 625034 w 2526224"/>
              <a:gd name="connsiteY1" fmla="*/ 108585 h 1904012"/>
              <a:gd name="connisteX2" fmla="*/ 625034 w 2526224"/>
              <a:gd name="connsiteY2" fmla="*/ 186690 h 1904012"/>
              <a:gd name="connisteX3" fmla="*/ 640274 w 2526224"/>
              <a:gd name="connsiteY3" fmla="*/ 264795 h 1904012"/>
              <a:gd name="connisteX4" fmla="*/ 671389 w 2526224"/>
              <a:gd name="connsiteY4" fmla="*/ 342900 h 1904012"/>
              <a:gd name="connisteX5" fmla="*/ 593919 w 2526224"/>
              <a:gd name="connsiteY5" fmla="*/ 374015 h 1904012"/>
              <a:gd name="connisteX6" fmla="*/ 515814 w 2526224"/>
              <a:gd name="connsiteY6" fmla="*/ 405130 h 1904012"/>
              <a:gd name="connisteX7" fmla="*/ 437709 w 2526224"/>
              <a:gd name="connsiteY7" fmla="*/ 405130 h 1904012"/>
              <a:gd name="connisteX8" fmla="*/ 360239 w 2526224"/>
              <a:gd name="connsiteY8" fmla="*/ 342900 h 1904012"/>
              <a:gd name="connisteX9" fmla="*/ 344364 w 2526224"/>
              <a:gd name="connsiteY9" fmla="*/ 420370 h 1904012"/>
              <a:gd name="connisteX10" fmla="*/ 297374 w 2526224"/>
              <a:gd name="connsiteY10" fmla="*/ 498475 h 1904012"/>
              <a:gd name="connisteX11" fmla="*/ 266259 w 2526224"/>
              <a:gd name="connsiteY11" fmla="*/ 576580 h 1904012"/>
              <a:gd name="connisteX12" fmla="*/ 188789 w 2526224"/>
              <a:gd name="connsiteY12" fmla="*/ 638810 h 1904012"/>
              <a:gd name="connisteX13" fmla="*/ 172914 w 2526224"/>
              <a:gd name="connsiteY13" fmla="*/ 716915 h 1904012"/>
              <a:gd name="connisteX14" fmla="*/ 125924 w 2526224"/>
              <a:gd name="connsiteY14" fmla="*/ 794385 h 1904012"/>
              <a:gd name="connisteX15" fmla="*/ 94809 w 2526224"/>
              <a:gd name="connsiteY15" fmla="*/ 872490 h 1904012"/>
              <a:gd name="connisteX16" fmla="*/ 63694 w 2526224"/>
              <a:gd name="connsiteY16" fmla="*/ 950595 h 1904012"/>
              <a:gd name="connisteX17" fmla="*/ 32579 w 2526224"/>
              <a:gd name="connsiteY17" fmla="*/ 1028700 h 1904012"/>
              <a:gd name="connisteX18" fmla="*/ 110684 w 2526224"/>
              <a:gd name="connsiteY18" fmla="*/ 1059815 h 1904012"/>
              <a:gd name="connisteX19" fmla="*/ 110684 w 2526224"/>
              <a:gd name="connsiteY19" fmla="*/ 1137285 h 1904012"/>
              <a:gd name="connisteX20" fmla="*/ 32579 w 2526224"/>
              <a:gd name="connsiteY20" fmla="*/ 1184275 h 1904012"/>
              <a:gd name="connisteX21" fmla="*/ 94809 w 2526224"/>
              <a:gd name="connsiteY21" fmla="*/ 1262380 h 1904012"/>
              <a:gd name="connisteX22" fmla="*/ 17339 w 2526224"/>
              <a:gd name="connsiteY22" fmla="*/ 1308735 h 1904012"/>
              <a:gd name="connisteX23" fmla="*/ 1464 w 2526224"/>
              <a:gd name="connsiteY23" fmla="*/ 1386840 h 1904012"/>
              <a:gd name="connisteX24" fmla="*/ 32579 w 2526224"/>
              <a:gd name="connsiteY24" fmla="*/ 1464945 h 1904012"/>
              <a:gd name="connisteX25" fmla="*/ 94809 w 2526224"/>
              <a:gd name="connsiteY25" fmla="*/ 1543050 h 1904012"/>
              <a:gd name="connisteX26" fmla="*/ 141799 w 2526224"/>
              <a:gd name="connsiteY26" fmla="*/ 1620520 h 1904012"/>
              <a:gd name="connisteX27" fmla="*/ 188789 w 2526224"/>
              <a:gd name="connsiteY27" fmla="*/ 1698625 h 1904012"/>
              <a:gd name="connisteX28" fmla="*/ 235144 w 2526224"/>
              <a:gd name="connsiteY28" fmla="*/ 1776730 h 1904012"/>
              <a:gd name="connisteX29" fmla="*/ 313249 w 2526224"/>
              <a:gd name="connsiteY29" fmla="*/ 1776730 h 1904012"/>
              <a:gd name="connisteX30" fmla="*/ 391354 w 2526224"/>
              <a:gd name="connsiteY30" fmla="*/ 1776730 h 1904012"/>
              <a:gd name="connisteX31" fmla="*/ 468824 w 2526224"/>
              <a:gd name="connsiteY31" fmla="*/ 1791970 h 1904012"/>
              <a:gd name="connisteX32" fmla="*/ 546929 w 2526224"/>
              <a:gd name="connsiteY32" fmla="*/ 1791970 h 1904012"/>
              <a:gd name="connisteX33" fmla="*/ 625034 w 2526224"/>
              <a:gd name="connsiteY33" fmla="*/ 1838960 h 1904012"/>
              <a:gd name="connisteX34" fmla="*/ 703139 w 2526224"/>
              <a:gd name="connsiteY34" fmla="*/ 1885950 h 1904012"/>
              <a:gd name="connisteX35" fmla="*/ 780609 w 2526224"/>
              <a:gd name="connsiteY35" fmla="*/ 1901190 h 1904012"/>
              <a:gd name="connisteX36" fmla="*/ 858714 w 2526224"/>
              <a:gd name="connsiteY36" fmla="*/ 1901190 h 1904012"/>
              <a:gd name="connisteX37" fmla="*/ 936819 w 2526224"/>
              <a:gd name="connsiteY37" fmla="*/ 1901190 h 1904012"/>
              <a:gd name="connisteX38" fmla="*/ 1014289 w 2526224"/>
              <a:gd name="connsiteY38" fmla="*/ 1870075 h 1904012"/>
              <a:gd name="connisteX39" fmla="*/ 1030164 w 2526224"/>
              <a:gd name="connsiteY39" fmla="*/ 1791970 h 1904012"/>
              <a:gd name="connisteX40" fmla="*/ 1108269 w 2526224"/>
              <a:gd name="connsiteY40" fmla="*/ 1745615 h 1904012"/>
              <a:gd name="connisteX41" fmla="*/ 1139384 w 2526224"/>
              <a:gd name="connsiteY41" fmla="*/ 1667510 h 1904012"/>
              <a:gd name="connisteX42" fmla="*/ 1139384 w 2526224"/>
              <a:gd name="connsiteY42" fmla="*/ 1589405 h 1904012"/>
              <a:gd name="connisteX43" fmla="*/ 1061279 w 2526224"/>
              <a:gd name="connsiteY43" fmla="*/ 1543050 h 1904012"/>
              <a:gd name="connisteX44" fmla="*/ 1014289 w 2526224"/>
              <a:gd name="connsiteY44" fmla="*/ 1464945 h 1904012"/>
              <a:gd name="connisteX45" fmla="*/ 999049 w 2526224"/>
              <a:gd name="connsiteY45" fmla="*/ 1386840 h 1904012"/>
              <a:gd name="connisteX46" fmla="*/ 983174 w 2526224"/>
              <a:gd name="connsiteY46" fmla="*/ 1308735 h 1904012"/>
              <a:gd name="connisteX47" fmla="*/ 1014289 w 2526224"/>
              <a:gd name="connsiteY47" fmla="*/ 1231265 h 1904012"/>
              <a:gd name="connisteX48" fmla="*/ 1092394 w 2526224"/>
              <a:gd name="connsiteY48" fmla="*/ 1200150 h 1904012"/>
              <a:gd name="connisteX49" fmla="*/ 1170499 w 2526224"/>
              <a:gd name="connsiteY49" fmla="*/ 1200150 h 1904012"/>
              <a:gd name="connisteX50" fmla="*/ 1248604 w 2526224"/>
              <a:gd name="connsiteY50" fmla="*/ 1200150 h 1904012"/>
              <a:gd name="connisteX51" fmla="*/ 1326074 w 2526224"/>
              <a:gd name="connsiteY51" fmla="*/ 1215390 h 1904012"/>
              <a:gd name="connisteX52" fmla="*/ 1404179 w 2526224"/>
              <a:gd name="connsiteY52" fmla="*/ 1215390 h 1904012"/>
              <a:gd name="connisteX53" fmla="*/ 1482284 w 2526224"/>
              <a:gd name="connsiteY53" fmla="*/ 1200150 h 1904012"/>
              <a:gd name="connisteX54" fmla="*/ 1560389 w 2526224"/>
              <a:gd name="connsiteY54" fmla="*/ 1215390 h 1904012"/>
              <a:gd name="connisteX55" fmla="*/ 1637859 w 2526224"/>
              <a:gd name="connsiteY55" fmla="*/ 1277620 h 1904012"/>
              <a:gd name="connisteX56" fmla="*/ 1715964 w 2526224"/>
              <a:gd name="connsiteY56" fmla="*/ 1324610 h 1904012"/>
              <a:gd name="connisteX57" fmla="*/ 1794069 w 2526224"/>
              <a:gd name="connsiteY57" fmla="*/ 1324610 h 1904012"/>
              <a:gd name="connisteX58" fmla="*/ 1871539 w 2526224"/>
              <a:gd name="connsiteY58" fmla="*/ 1355725 h 1904012"/>
              <a:gd name="connisteX59" fmla="*/ 1949644 w 2526224"/>
              <a:gd name="connsiteY59" fmla="*/ 1371600 h 1904012"/>
              <a:gd name="connisteX60" fmla="*/ 2027749 w 2526224"/>
              <a:gd name="connsiteY60" fmla="*/ 1371600 h 1904012"/>
              <a:gd name="connisteX61" fmla="*/ 2042989 w 2526224"/>
              <a:gd name="connsiteY61" fmla="*/ 1293495 h 1904012"/>
              <a:gd name="connisteX62" fmla="*/ 1965519 w 2526224"/>
              <a:gd name="connsiteY62" fmla="*/ 1215390 h 1904012"/>
              <a:gd name="connisteX63" fmla="*/ 1918529 w 2526224"/>
              <a:gd name="connsiteY63" fmla="*/ 1137285 h 1904012"/>
              <a:gd name="connisteX64" fmla="*/ 1871539 w 2526224"/>
              <a:gd name="connsiteY64" fmla="*/ 1059815 h 1904012"/>
              <a:gd name="connisteX65" fmla="*/ 1856299 w 2526224"/>
              <a:gd name="connsiteY65" fmla="*/ 981710 h 1904012"/>
              <a:gd name="connisteX66" fmla="*/ 1840424 w 2526224"/>
              <a:gd name="connsiteY66" fmla="*/ 903605 h 1904012"/>
              <a:gd name="connisteX67" fmla="*/ 1840424 w 2526224"/>
              <a:gd name="connsiteY67" fmla="*/ 825500 h 1904012"/>
              <a:gd name="connisteX68" fmla="*/ 1918529 w 2526224"/>
              <a:gd name="connsiteY68" fmla="*/ 763270 h 1904012"/>
              <a:gd name="connisteX69" fmla="*/ 1996634 w 2526224"/>
              <a:gd name="connsiteY69" fmla="*/ 748030 h 1904012"/>
              <a:gd name="connisteX70" fmla="*/ 2074739 w 2526224"/>
              <a:gd name="connsiteY70" fmla="*/ 748030 h 1904012"/>
              <a:gd name="connisteX71" fmla="*/ 2152209 w 2526224"/>
              <a:gd name="connsiteY71" fmla="*/ 716915 h 1904012"/>
              <a:gd name="connisteX72" fmla="*/ 2230314 w 2526224"/>
              <a:gd name="connsiteY72" fmla="*/ 685800 h 1904012"/>
              <a:gd name="connisteX73" fmla="*/ 2308419 w 2526224"/>
              <a:gd name="connsiteY73" fmla="*/ 654050 h 1904012"/>
              <a:gd name="connisteX74" fmla="*/ 2385889 w 2526224"/>
              <a:gd name="connsiteY74" fmla="*/ 622935 h 1904012"/>
              <a:gd name="connisteX75" fmla="*/ 2463994 w 2526224"/>
              <a:gd name="connsiteY75" fmla="*/ 545465 h 1904012"/>
              <a:gd name="connisteX76" fmla="*/ 2510984 w 2526224"/>
              <a:gd name="connsiteY76" fmla="*/ 467360 h 1904012"/>
              <a:gd name="connisteX77" fmla="*/ 2526224 w 2526224"/>
              <a:gd name="connsiteY77" fmla="*/ 389255 h 1904012"/>
              <a:gd name="connisteX78" fmla="*/ 2510984 w 2526224"/>
              <a:gd name="connsiteY78" fmla="*/ 311150 h 1904012"/>
              <a:gd name="connisteX79" fmla="*/ 2495109 w 2526224"/>
              <a:gd name="connsiteY79" fmla="*/ 233680 h 1904012"/>
              <a:gd name="connisteX80" fmla="*/ 2448754 w 2526224"/>
              <a:gd name="connsiteY80" fmla="*/ 155575 h 1904012"/>
              <a:gd name="connisteX81" fmla="*/ 2401764 w 2526224"/>
              <a:gd name="connsiteY81" fmla="*/ 77470 h 1904012"/>
              <a:gd name="connisteX82" fmla="*/ 2339534 w 2526224"/>
              <a:gd name="connsiteY82" fmla="*/ 0 h 1904012"/>
              <a:gd name="connisteX83" fmla="*/ 2308419 w 2526224"/>
              <a:gd name="connsiteY83" fmla="*/ 77470 h 1904012"/>
              <a:gd name="connisteX84" fmla="*/ 2308419 w 2526224"/>
              <a:gd name="connsiteY84" fmla="*/ 155575 h 1904012"/>
              <a:gd name="connisteX85" fmla="*/ 2246189 w 2526224"/>
              <a:gd name="connsiteY85" fmla="*/ 233680 h 1904012"/>
              <a:gd name="connisteX86" fmla="*/ 2199199 w 2526224"/>
              <a:gd name="connsiteY86" fmla="*/ 311150 h 1904012"/>
              <a:gd name="connisteX87" fmla="*/ 2121094 w 2526224"/>
              <a:gd name="connsiteY87" fmla="*/ 342900 h 1904012"/>
              <a:gd name="connisteX88" fmla="*/ 2042989 w 2526224"/>
              <a:gd name="connsiteY88" fmla="*/ 358140 h 1904012"/>
              <a:gd name="connisteX89" fmla="*/ 1965519 w 2526224"/>
              <a:gd name="connsiteY89" fmla="*/ 342900 h 1904012"/>
              <a:gd name="connisteX90" fmla="*/ 1918529 w 2526224"/>
              <a:gd name="connsiteY90" fmla="*/ 264795 h 1904012"/>
              <a:gd name="connisteX91" fmla="*/ 1840424 w 2526224"/>
              <a:gd name="connsiteY91" fmla="*/ 280035 h 1904012"/>
              <a:gd name="connisteX92" fmla="*/ 1762954 w 2526224"/>
              <a:gd name="connsiteY92" fmla="*/ 311150 h 1904012"/>
              <a:gd name="connisteX93" fmla="*/ 1684849 w 2526224"/>
              <a:gd name="connsiteY93" fmla="*/ 327025 h 1904012"/>
              <a:gd name="connisteX94" fmla="*/ 1606744 w 2526224"/>
              <a:gd name="connsiteY94" fmla="*/ 342900 h 1904012"/>
              <a:gd name="connisteX95" fmla="*/ 1528639 w 2526224"/>
              <a:gd name="connsiteY95" fmla="*/ 358140 h 1904012"/>
              <a:gd name="connisteX96" fmla="*/ 1451169 w 2526224"/>
              <a:gd name="connsiteY96" fmla="*/ 389255 h 1904012"/>
              <a:gd name="connisteX97" fmla="*/ 1373064 w 2526224"/>
              <a:gd name="connsiteY97" fmla="*/ 420370 h 1904012"/>
              <a:gd name="connisteX98" fmla="*/ 1294959 w 2526224"/>
              <a:gd name="connsiteY98" fmla="*/ 436245 h 1904012"/>
              <a:gd name="connisteX99" fmla="*/ 1248604 w 2526224"/>
              <a:gd name="connsiteY99" fmla="*/ 358140 h 1904012"/>
              <a:gd name="connisteX100" fmla="*/ 1170499 w 2526224"/>
              <a:gd name="connsiteY100" fmla="*/ 327025 h 1904012"/>
              <a:gd name="connisteX101" fmla="*/ 1092394 w 2526224"/>
              <a:gd name="connsiteY101" fmla="*/ 327025 h 1904012"/>
              <a:gd name="connisteX102" fmla="*/ 1014289 w 2526224"/>
              <a:gd name="connsiteY102" fmla="*/ 327025 h 1904012"/>
              <a:gd name="connisteX103" fmla="*/ 936819 w 2526224"/>
              <a:gd name="connsiteY103" fmla="*/ 374015 h 1904012"/>
              <a:gd name="connisteX104" fmla="*/ 874589 w 2526224"/>
              <a:gd name="connsiteY104" fmla="*/ 295910 h 1904012"/>
              <a:gd name="connisteX105" fmla="*/ 796484 w 2526224"/>
              <a:gd name="connsiteY105" fmla="*/ 264795 h 1904012"/>
              <a:gd name="connisteX106" fmla="*/ 780609 w 2526224"/>
              <a:gd name="connsiteY106" fmla="*/ 186690 h 1904012"/>
              <a:gd name="connisteX107" fmla="*/ 780609 w 2526224"/>
              <a:gd name="connsiteY107" fmla="*/ 108585 h 1904012"/>
              <a:gd name="connisteX108" fmla="*/ 718379 w 2526224"/>
              <a:gd name="connsiteY108" fmla="*/ 31115 h 1904012"/>
              <a:gd name="connisteX109" fmla="*/ 640274 w 2526224"/>
              <a:gd name="connsiteY109" fmla="*/ 31115 h 190401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Lst>
            <a:rect l="l" t="t" r="r" b="b"/>
            <a:pathLst>
              <a:path w="2526225" h="1904012">
                <a:moveTo>
                  <a:pt x="640275" y="31115"/>
                </a:moveTo>
                <a:cubicBezTo>
                  <a:pt x="621860" y="46355"/>
                  <a:pt x="628210" y="77470"/>
                  <a:pt x="625035" y="108585"/>
                </a:cubicBezTo>
                <a:cubicBezTo>
                  <a:pt x="621860" y="139700"/>
                  <a:pt x="621860" y="155575"/>
                  <a:pt x="625035" y="186690"/>
                </a:cubicBezTo>
                <a:cubicBezTo>
                  <a:pt x="628210" y="217805"/>
                  <a:pt x="630750" y="233680"/>
                  <a:pt x="640275" y="264795"/>
                </a:cubicBezTo>
                <a:cubicBezTo>
                  <a:pt x="649800" y="295910"/>
                  <a:pt x="680915" y="321310"/>
                  <a:pt x="671390" y="342900"/>
                </a:cubicBezTo>
                <a:cubicBezTo>
                  <a:pt x="661865" y="364490"/>
                  <a:pt x="625035" y="361315"/>
                  <a:pt x="593920" y="374015"/>
                </a:cubicBezTo>
                <a:cubicBezTo>
                  <a:pt x="562805" y="386715"/>
                  <a:pt x="546930" y="398780"/>
                  <a:pt x="515815" y="405130"/>
                </a:cubicBezTo>
                <a:cubicBezTo>
                  <a:pt x="484700" y="411480"/>
                  <a:pt x="468825" y="417830"/>
                  <a:pt x="437710" y="405130"/>
                </a:cubicBezTo>
                <a:cubicBezTo>
                  <a:pt x="406595" y="392430"/>
                  <a:pt x="378655" y="339725"/>
                  <a:pt x="360240" y="342900"/>
                </a:cubicBezTo>
                <a:cubicBezTo>
                  <a:pt x="341825" y="346075"/>
                  <a:pt x="357065" y="389255"/>
                  <a:pt x="344365" y="420370"/>
                </a:cubicBezTo>
                <a:cubicBezTo>
                  <a:pt x="331665" y="451485"/>
                  <a:pt x="313250" y="467360"/>
                  <a:pt x="297375" y="498475"/>
                </a:cubicBezTo>
                <a:cubicBezTo>
                  <a:pt x="281500" y="529590"/>
                  <a:pt x="287850" y="548640"/>
                  <a:pt x="266260" y="576580"/>
                </a:cubicBezTo>
                <a:cubicBezTo>
                  <a:pt x="244670" y="604520"/>
                  <a:pt x="207205" y="610870"/>
                  <a:pt x="188790" y="638810"/>
                </a:cubicBezTo>
                <a:cubicBezTo>
                  <a:pt x="170375" y="666750"/>
                  <a:pt x="185615" y="685800"/>
                  <a:pt x="172915" y="716915"/>
                </a:cubicBezTo>
                <a:cubicBezTo>
                  <a:pt x="160215" y="748030"/>
                  <a:pt x="141800" y="763270"/>
                  <a:pt x="125925" y="794385"/>
                </a:cubicBezTo>
                <a:cubicBezTo>
                  <a:pt x="110050" y="825500"/>
                  <a:pt x="107510" y="841375"/>
                  <a:pt x="94810" y="872490"/>
                </a:cubicBezTo>
                <a:cubicBezTo>
                  <a:pt x="82110" y="903605"/>
                  <a:pt x="76395" y="919480"/>
                  <a:pt x="63695" y="950595"/>
                </a:cubicBezTo>
                <a:cubicBezTo>
                  <a:pt x="50995" y="981710"/>
                  <a:pt x="23055" y="1007110"/>
                  <a:pt x="32580" y="1028700"/>
                </a:cubicBezTo>
                <a:cubicBezTo>
                  <a:pt x="42105" y="1050290"/>
                  <a:pt x="94810" y="1038225"/>
                  <a:pt x="110685" y="1059815"/>
                </a:cubicBezTo>
                <a:cubicBezTo>
                  <a:pt x="126560" y="1081405"/>
                  <a:pt x="126560" y="1112520"/>
                  <a:pt x="110685" y="1137285"/>
                </a:cubicBezTo>
                <a:cubicBezTo>
                  <a:pt x="94810" y="1162050"/>
                  <a:pt x="35755" y="1159510"/>
                  <a:pt x="32580" y="1184275"/>
                </a:cubicBezTo>
                <a:cubicBezTo>
                  <a:pt x="29405" y="1209040"/>
                  <a:pt x="97985" y="1237615"/>
                  <a:pt x="94810" y="1262380"/>
                </a:cubicBezTo>
                <a:cubicBezTo>
                  <a:pt x="91635" y="1287145"/>
                  <a:pt x="35755" y="1283970"/>
                  <a:pt x="17340" y="1308735"/>
                </a:cubicBezTo>
                <a:cubicBezTo>
                  <a:pt x="-1075" y="1333500"/>
                  <a:pt x="-1710" y="1355725"/>
                  <a:pt x="1465" y="1386840"/>
                </a:cubicBezTo>
                <a:cubicBezTo>
                  <a:pt x="4640" y="1417955"/>
                  <a:pt x="14165" y="1433830"/>
                  <a:pt x="32580" y="1464945"/>
                </a:cubicBezTo>
                <a:cubicBezTo>
                  <a:pt x="50995" y="1496060"/>
                  <a:pt x="73220" y="1511935"/>
                  <a:pt x="94810" y="1543050"/>
                </a:cubicBezTo>
                <a:cubicBezTo>
                  <a:pt x="116400" y="1574165"/>
                  <a:pt x="122750" y="1589405"/>
                  <a:pt x="141800" y="1620520"/>
                </a:cubicBezTo>
                <a:cubicBezTo>
                  <a:pt x="160850" y="1651635"/>
                  <a:pt x="170375" y="1667510"/>
                  <a:pt x="188790" y="1698625"/>
                </a:cubicBezTo>
                <a:cubicBezTo>
                  <a:pt x="207205" y="1729740"/>
                  <a:pt x="210380" y="1760855"/>
                  <a:pt x="235145" y="1776730"/>
                </a:cubicBezTo>
                <a:cubicBezTo>
                  <a:pt x="259910" y="1792605"/>
                  <a:pt x="282135" y="1776730"/>
                  <a:pt x="313250" y="1776730"/>
                </a:cubicBezTo>
                <a:cubicBezTo>
                  <a:pt x="344365" y="1776730"/>
                  <a:pt x="360240" y="1773555"/>
                  <a:pt x="391355" y="1776730"/>
                </a:cubicBezTo>
                <a:cubicBezTo>
                  <a:pt x="422470" y="1779905"/>
                  <a:pt x="437710" y="1788795"/>
                  <a:pt x="468825" y="1791970"/>
                </a:cubicBezTo>
                <a:cubicBezTo>
                  <a:pt x="499940" y="1795145"/>
                  <a:pt x="515815" y="1782445"/>
                  <a:pt x="546930" y="1791970"/>
                </a:cubicBezTo>
                <a:cubicBezTo>
                  <a:pt x="578045" y="1801495"/>
                  <a:pt x="593920" y="1819910"/>
                  <a:pt x="625035" y="1838960"/>
                </a:cubicBezTo>
                <a:cubicBezTo>
                  <a:pt x="656150" y="1858010"/>
                  <a:pt x="672025" y="1873250"/>
                  <a:pt x="703140" y="1885950"/>
                </a:cubicBezTo>
                <a:cubicBezTo>
                  <a:pt x="734255" y="1898650"/>
                  <a:pt x="749495" y="1898015"/>
                  <a:pt x="780610" y="1901190"/>
                </a:cubicBezTo>
                <a:cubicBezTo>
                  <a:pt x="811725" y="1904365"/>
                  <a:pt x="827600" y="1901190"/>
                  <a:pt x="858715" y="1901190"/>
                </a:cubicBezTo>
                <a:cubicBezTo>
                  <a:pt x="889830" y="1901190"/>
                  <a:pt x="905705" y="1907540"/>
                  <a:pt x="936820" y="1901190"/>
                </a:cubicBezTo>
                <a:cubicBezTo>
                  <a:pt x="967935" y="1894840"/>
                  <a:pt x="995875" y="1891665"/>
                  <a:pt x="1014290" y="1870075"/>
                </a:cubicBezTo>
                <a:cubicBezTo>
                  <a:pt x="1032705" y="1848485"/>
                  <a:pt x="1011115" y="1816735"/>
                  <a:pt x="1030165" y="1791970"/>
                </a:cubicBezTo>
                <a:cubicBezTo>
                  <a:pt x="1049215" y="1767205"/>
                  <a:pt x="1086680" y="1770380"/>
                  <a:pt x="1108270" y="1745615"/>
                </a:cubicBezTo>
                <a:cubicBezTo>
                  <a:pt x="1129860" y="1720850"/>
                  <a:pt x="1133035" y="1698625"/>
                  <a:pt x="1139385" y="1667510"/>
                </a:cubicBezTo>
                <a:cubicBezTo>
                  <a:pt x="1145735" y="1636395"/>
                  <a:pt x="1155260" y="1614170"/>
                  <a:pt x="1139385" y="1589405"/>
                </a:cubicBezTo>
                <a:cubicBezTo>
                  <a:pt x="1123510" y="1564640"/>
                  <a:pt x="1086045" y="1567815"/>
                  <a:pt x="1061280" y="1543050"/>
                </a:cubicBezTo>
                <a:cubicBezTo>
                  <a:pt x="1036515" y="1518285"/>
                  <a:pt x="1026990" y="1496060"/>
                  <a:pt x="1014290" y="1464945"/>
                </a:cubicBezTo>
                <a:cubicBezTo>
                  <a:pt x="1001590" y="1433830"/>
                  <a:pt x="1005400" y="1417955"/>
                  <a:pt x="999050" y="1386840"/>
                </a:cubicBezTo>
                <a:cubicBezTo>
                  <a:pt x="992700" y="1355725"/>
                  <a:pt x="980000" y="1339850"/>
                  <a:pt x="983175" y="1308735"/>
                </a:cubicBezTo>
                <a:cubicBezTo>
                  <a:pt x="986350" y="1277620"/>
                  <a:pt x="992700" y="1252855"/>
                  <a:pt x="1014290" y="1231265"/>
                </a:cubicBezTo>
                <a:cubicBezTo>
                  <a:pt x="1035880" y="1209675"/>
                  <a:pt x="1061280" y="1206500"/>
                  <a:pt x="1092395" y="1200150"/>
                </a:cubicBezTo>
                <a:cubicBezTo>
                  <a:pt x="1123510" y="1193800"/>
                  <a:pt x="1139385" y="1200150"/>
                  <a:pt x="1170500" y="1200150"/>
                </a:cubicBezTo>
                <a:cubicBezTo>
                  <a:pt x="1201615" y="1200150"/>
                  <a:pt x="1217490" y="1196975"/>
                  <a:pt x="1248605" y="1200150"/>
                </a:cubicBezTo>
                <a:cubicBezTo>
                  <a:pt x="1279720" y="1203325"/>
                  <a:pt x="1294960" y="1212215"/>
                  <a:pt x="1326075" y="1215390"/>
                </a:cubicBezTo>
                <a:cubicBezTo>
                  <a:pt x="1357190" y="1218565"/>
                  <a:pt x="1373065" y="1218565"/>
                  <a:pt x="1404180" y="1215390"/>
                </a:cubicBezTo>
                <a:cubicBezTo>
                  <a:pt x="1435295" y="1212215"/>
                  <a:pt x="1451170" y="1200150"/>
                  <a:pt x="1482285" y="1200150"/>
                </a:cubicBezTo>
                <a:cubicBezTo>
                  <a:pt x="1513400" y="1200150"/>
                  <a:pt x="1529275" y="1200150"/>
                  <a:pt x="1560390" y="1215390"/>
                </a:cubicBezTo>
                <a:cubicBezTo>
                  <a:pt x="1591505" y="1230630"/>
                  <a:pt x="1606745" y="1256030"/>
                  <a:pt x="1637860" y="1277620"/>
                </a:cubicBezTo>
                <a:cubicBezTo>
                  <a:pt x="1668975" y="1299210"/>
                  <a:pt x="1684850" y="1315085"/>
                  <a:pt x="1715965" y="1324610"/>
                </a:cubicBezTo>
                <a:cubicBezTo>
                  <a:pt x="1747080" y="1334135"/>
                  <a:pt x="1762955" y="1318260"/>
                  <a:pt x="1794070" y="1324610"/>
                </a:cubicBezTo>
                <a:cubicBezTo>
                  <a:pt x="1825185" y="1330960"/>
                  <a:pt x="1840425" y="1346200"/>
                  <a:pt x="1871540" y="1355725"/>
                </a:cubicBezTo>
                <a:cubicBezTo>
                  <a:pt x="1902655" y="1365250"/>
                  <a:pt x="1918530" y="1368425"/>
                  <a:pt x="1949645" y="1371600"/>
                </a:cubicBezTo>
                <a:cubicBezTo>
                  <a:pt x="1980760" y="1374775"/>
                  <a:pt x="2009335" y="1387475"/>
                  <a:pt x="2027750" y="1371600"/>
                </a:cubicBezTo>
                <a:cubicBezTo>
                  <a:pt x="2046165" y="1355725"/>
                  <a:pt x="2055690" y="1324610"/>
                  <a:pt x="2042990" y="1293495"/>
                </a:cubicBezTo>
                <a:cubicBezTo>
                  <a:pt x="2030290" y="1262380"/>
                  <a:pt x="1990285" y="1246505"/>
                  <a:pt x="1965520" y="1215390"/>
                </a:cubicBezTo>
                <a:cubicBezTo>
                  <a:pt x="1940755" y="1184275"/>
                  <a:pt x="1937580" y="1168400"/>
                  <a:pt x="1918530" y="1137285"/>
                </a:cubicBezTo>
                <a:cubicBezTo>
                  <a:pt x="1899480" y="1106170"/>
                  <a:pt x="1884240" y="1090930"/>
                  <a:pt x="1871540" y="1059815"/>
                </a:cubicBezTo>
                <a:cubicBezTo>
                  <a:pt x="1858840" y="1028700"/>
                  <a:pt x="1862650" y="1012825"/>
                  <a:pt x="1856300" y="981710"/>
                </a:cubicBezTo>
                <a:cubicBezTo>
                  <a:pt x="1849950" y="950595"/>
                  <a:pt x="1843600" y="934720"/>
                  <a:pt x="1840425" y="903605"/>
                </a:cubicBezTo>
                <a:cubicBezTo>
                  <a:pt x="1837250" y="872490"/>
                  <a:pt x="1824550" y="853440"/>
                  <a:pt x="1840425" y="825500"/>
                </a:cubicBezTo>
                <a:cubicBezTo>
                  <a:pt x="1856300" y="797560"/>
                  <a:pt x="1887415" y="778510"/>
                  <a:pt x="1918530" y="763270"/>
                </a:cubicBezTo>
                <a:cubicBezTo>
                  <a:pt x="1949645" y="748030"/>
                  <a:pt x="1965520" y="751205"/>
                  <a:pt x="1996635" y="748030"/>
                </a:cubicBezTo>
                <a:cubicBezTo>
                  <a:pt x="2027750" y="744855"/>
                  <a:pt x="2043625" y="754380"/>
                  <a:pt x="2074740" y="748030"/>
                </a:cubicBezTo>
                <a:cubicBezTo>
                  <a:pt x="2105855" y="741680"/>
                  <a:pt x="2121095" y="729615"/>
                  <a:pt x="2152210" y="716915"/>
                </a:cubicBezTo>
                <a:cubicBezTo>
                  <a:pt x="2183325" y="704215"/>
                  <a:pt x="2199200" y="698500"/>
                  <a:pt x="2230315" y="685800"/>
                </a:cubicBezTo>
                <a:cubicBezTo>
                  <a:pt x="2261430" y="673100"/>
                  <a:pt x="2277305" y="666750"/>
                  <a:pt x="2308420" y="654050"/>
                </a:cubicBezTo>
                <a:cubicBezTo>
                  <a:pt x="2339535" y="641350"/>
                  <a:pt x="2354775" y="644525"/>
                  <a:pt x="2385890" y="622935"/>
                </a:cubicBezTo>
                <a:cubicBezTo>
                  <a:pt x="2417005" y="601345"/>
                  <a:pt x="2439230" y="576580"/>
                  <a:pt x="2463995" y="545465"/>
                </a:cubicBezTo>
                <a:cubicBezTo>
                  <a:pt x="2488760" y="514350"/>
                  <a:pt x="2498285" y="498475"/>
                  <a:pt x="2510985" y="467360"/>
                </a:cubicBezTo>
                <a:cubicBezTo>
                  <a:pt x="2523685" y="436245"/>
                  <a:pt x="2526225" y="420370"/>
                  <a:pt x="2526225" y="389255"/>
                </a:cubicBezTo>
                <a:cubicBezTo>
                  <a:pt x="2526225" y="358140"/>
                  <a:pt x="2517335" y="342265"/>
                  <a:pt x="2510985" y="311150"/>
                </a:cubicBezTo>
                <a:cubicBezTo>
                  <a:pt x="2504635" y="280035"/>
                  <a:pt x="2507810" y="264795"/>
                  <a:pt x="2495110" y="233680"/>
                </a:cubicBezTo>
                <a:cubicBezTo>
                  <a:pt x="2482410" y="202565"/>
                  <a:pt x="2467170" y="186690"/>
                  <a:pt x="2448755" y="155575"/>
                </a:cubicBezTo>
                <a:cubicBezTo>
                  <a:pt x="2430340" y="124460"/>
                  <a:pt x="2423355" y="108585"/>
                  <a:pt x="2401765" y="77470"/>
                </a:cubicBezTo>
                <a:cubicBezTo>
                  <a:pt x="2380175" y="46355"/>
                  <a:pt x="2357950" y="0"/>
                  <a:pt x="2339535" y="0"/>
                </a:cubicBezTo>
                <a:cubicBezTo>
                  <a:pt x="2321120" y="0"/>
                  <a:pt x="2314770" y="46355"/>
                  <a:pt x="2308420" y="77470"/>
                </a:cubicBezTo>
                <a:cubicBezTo>
                  <a:pt x="2302070" y="108585"/>
                  <a:pt x="2321120" y="124460"/>
                  <a:pt x="2308420" y="155575"/>
                </a:cubicBezTo>
                <a:cubicBezTo>
                  <a:pt x="2295720" y="186690"/>
                  <a:pt x="2267780" y="202565"/>
                  <a:pt x="2246190" y="233680"/>
                </a:cubicBezTo>
                <a:cubicBezTo>
                  <a:pt x="2224600" y="264795"/>
                  <a:pt x="2223965" y="289560"/>
                  <a:pt x="2199200" y="311150"/>
                </a:cubicBezTo>
                <a:cubicBezTo>
                  <a:pt x="2174435" y="332740"/>
                  <a:pt x="2152210" y="333375"/>
                  <a:pt x="2121095" y="342900"/>
                </a:cubicBezTo>
                <a:cubicBezTo>
                  <a:pt x="2089980" y="352425"/>
                  <a:pt x="2074105" y="358140"/>
                  <a:pt x="2042990" y="358140"/>
                </a:cubicBezTo>
                <a:cubicBezTo>
                  <a:pt x="2011875" y="358140"/>
                  <a:pt x="1990285" y="361315"/>
                  <a:pt x="1965520" y="342900"/>
                </a:cubicBezTo>
                <a:cubicBezTo>
                  <a:pt x="1940755" y="324485"/>
                  <a:pt x="1943295" y="277495"/>
                  <a:pt x="1918530" y="264795"/>
                </a:cubicBezTo>
                <a:cubicBezTo>
                  <a:pt x="1893765" y="252095"/>
                  <a:pt x="1871540" y="270510"/>
                  <a:pt x="1840425" y="280035"/>
                </a:cubicBezTo>
                <a:cubicBezTo>
                  <a:pt x="1809310" y="289560"/>
                  <a:pt x="1794070" y="301625"/>
                  <a:pt x="1762955" y="311150"/>
                </a:cubicBezTo>
                <a:cubicBezTo>
                  <a:pt x="1731840" y="320675"/>
                  <a:pt x="1715965" y="320675"/>
                  <a:pt x="1684850" y="327025"/>
                </a:cubicBezTo>
                <a:cubicBezTo>
                  <a:pt x="1653735" y="333375"/>
                  <a:pt x="1637860" y="336550"/>
                  <a:pt x="1606745" y="342900"/>
                </a:cubicBezTo>
                <a:cubicBezTo>
                  <a:pt x="1575630" y="349250"/>
                  <a:pt x="1559755" y="348615"/>
                  <a:pt x="1528640" y="358140"/>
                </a:cubicBezTo>
                <a:cubicBezTo>
                  <a:pt x="1497525" y="367665"/>
                  <a:pt x="1482285" y="376555"/>
                  <a:pt x="1451170" y="389255"/>
                </a:cubicBezTo>
                <a:cubicBezTo>
                  <a:pt x="1420055" y="401955"/>
                  <a:pt x="1404180" y="410845"/>
                  <a:pt x="1373065" y="420370"/>
                </a:cubicBezTo>
                <a:cubicBezTo>
                  <a:pt x="1341950" y="429895"/>
                  <a:pt x="1319725" y="448945"/>
                  <a:pt x="1294960" y="436245"/>
                </a:cubicBezTo>
                <a:cubicBezTo>
                  <a:pt x="1270195" y="423545"/>
                  <a:pt x="1273370" y="379730"/>
                  <a:pt x="1248605" y="358140"/>
                </a:cubicBezTo>
                <a:cubicBezTo>
                  <a:pt x="1223840" y="336550"/>
                  <a:pt x="1201615" y="333375"/>
                  <a:pt x="1170500" y="327025"/>
                </a:cubicBezTo>
                <a:cubicBezTo>
                  <a:pt x="1139385" y="320675"/>
                  <a:pt x="1123510" y="327025"/>
                  <a:pt x="1092395" y="327025"/>
                </a:cubicBezTo>
                <a:cubicBezTo>
                  <a:pt x="1061280" y="327025"/>
                  <a:pt x="1045405" y="317500"/>
                  <a:pt x="1014290" y="327025"/>
                </a:cubicBezTo>
                <a:cubicBezTo>
                  <a:pt x="983175" y="336550"/>
                  <a:pt x="964760" y="380365"/>
                  <a:pt x="936820" y="374015"/>
                </a:cubicBezTo>
                <a:cubicBezTo>
                  <a:pt x="908880" y="367665"/>
                  <a:pt x="902530" y="317500"/>
                  <a:pt x="874590" y="295910"/>
                </a:cubicBezTo>
                <a:cubicBezTo>
                  <a:pt x="846650" y="274320"/>
                  <a:pt x="815535" y="286385"/>
                  <a:pt x="796485" y="264795"/>
                </a:cubicBezTo>
                <a:cubicBezTo>
                  <a:pt x="777435" y="243205"/>
                  <a:pt x="783785" y="217805"/>
                  <a:pt x="780610" y="186690"/>
                </a:cubicBezTo>
                <a:cubicBezTo>
                  <a:pt x="777435" y="155575"/>
                  <a:pt x="793310" y="139700"/>
                  <a:pt x="780610" y="108585"/>
                </a:cubicBezTo>
                <a:cubicBezTo>
                  <a:pt x="767910" y="77470"/>
                  <a:pt x="746320" y="46355"/>
                  <a:pt x="718380" y="31115"/>
                </a:cubicBezTo>
                <a:cubicBezTo>
                  <a:pt x="690440" y="15875"/>
                  <a:pt x="658690" y="15875"/>
                  <a:pt x="640275" y="31115"/>
                </a:cubicBezTo>
                <a:close/>
              </a:path>
            </a:pathLst>
          </a:custGeom>
          <a:noFill/>
          <a:ln w="5715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任意多边形 26"/>
          <p:cNvSpPr/>
          <p:nvPr/>
        </p:nvSpPr>
        <p:spPr>
          <a:xfrm>
            <a:off x="5863590" y="3082925"/>
            <a:ext cx="1826260" cy="1531620"/>
          </a:xfrm>
          <a:custGeom>
            <a:avLst/>
            <a:gdLst>
              <a:gd name="connisteX0" fmla="*/ 640274 w 2526224"/>
              <a:gd name="connsiteY0" fmla="*/ 31115 h 1904012"/>
              <a:gd name="connisteX1" fmla="*/ 625034 w 2526224"/>
              <a:gd name="connsiteY1" fmla="*/ 108585 h 1904012"/>
              <a:gd name="connisteX2" fmla="*/ 625034 w 2526224"/>
              <a:gd name="connsiteY2" fmla="*/ 186690 h 1904012"/>
              <a:gd name="connisteX3" fmla="*/ 640274 w 2526224"/>
              <a:gd name="connsiteY3" fmla="*/ 264795 h 1904012"/>
              <a:gd name="connisteX4" fmla="*/ 671389 w 2526224"/>
              <a:gd name="connsiteY4" fmla="*/ 342900 h 1904012"/>
              <a:gd name="connisteX5" fmla="*/ 593919 w 2526224"/>
              <a:gd name="connsiteY5" fmla="*/ 374015 h 1904012"/>
              <a:gd name="connisteX6" fmla="*/ 515814 w 2526224"/>
              <a:gd name="connsiteY6" fmla="*/ 405130 h 1904012"/>
              <a:gd name="connisteX7" fmla="*/ 437709 w 2526224"/>
              <a:gd name="connsiteY7" fmla="*/ 405130 h 1904012"/>
              <a:gd name="connisteX8" fmla="*/ 360239 w 2526224"/>
              <a:gd name="connsiteY8" fmla="*/ 342900 h 1904012"/>
              <a:gd name="connisteX9" fmla="*/ 344364 w 2526224"/>
              <a:gd name="connsiteY9" fmla="*/ 420370 h 1904012"/>
              <a:gd name="connisteX10" fmla="*/ 297374 w 2526224"/>
              <a:gd name="connsiteY10" fmla="*/ 498475 h 1904012"/>
              <a:gd name="connisteX11" fmla="*/ 266259 w 2526224"/>
              <a:gd name="connsiteY11" fmla="*/ 576580 h 1904012"/>
              <a:gd name="connisteX12" fmla="*/ 188789 w 2526224"/>
              <a:gd name="connsiteY12" fmla="*/ 638810 h 1904012"/>
              <a:gd name="connisteX13" fmla="*/ 172914 w 2526224"/>
              <a:gd name="connsiteY13" fmla="*/ 716915 h 1904012"/>
              <a:gd name="connisteX14" fmla="*/ 125924 w 2526224"/>
              <a:gd name="connsiteY14" fmla="*/ 794385 h 1904012"/>
              <a:gd name="connisteX15" fmla="*/ 94809 w 2526224"/>
              <a:gd name="connsiteY15" fmla="*/ 872490 h 1904012"/>
              <a:gd name="connisteX16" fmla="*/ 63694 w 2526224"/>
              <a:gd name="connsiteY16" fmla="*/ 950595 h 1904012"/>
              <a:gd name="connisteX17" fmla="*/ 32579 w 2526224"/>
              <a:gd name="connsiteY17" fmla="*/ 1028700 h 1904012"/>
              <a:gd name="connisteX18" fmla="*/ 110684 w 2526224"/>
              <a:gd name="connsiteY18" fmla="*/ 1059815 h 1904012"/>
              <a:gd name="connisteX19" fmla="*/ 110684 w 2526224"/>
              <a:gd name="connsiteY19" fmla="*/ 1137285 h 1904012"/>
              <a:gd name="connisteX20" fmla="*/ 32579 w 2526224"/>
              <a:gd name="connsiteY20" fmla="*/ 1184275 h 1904012"/>
              <a:gd name="connisteX21" fmla="*/ 94809 w 2526224"/>
              <a:gd name="connsiteY21" fmla="*/ 1262380 h 1904012"/>
              <a:gd name="connisteX22" fmla="*/ 17339 w 2526224"/>
              <a:gd name="connsiteY22" fmla="*/ 1308735 h 1904012"/>
              <a:gd name="connisteX23" fmla="*/ 1464 w 2526224"/>
              <a:gd name="connsiteY23" fmla="*/ 1386840 h 1904012"/>
              <a:gd name="connisteX24" fmla="*/ 32579 w 2526224"/>
              <a:gd name="connsiteY24" fmla="*/ 1464945 h 1904012"/>
              <a:gd name="connisteX25" fmla="*/ 94809 w 2526224"/>
              <a:gd name="connsiteY25" fmla="*/ 1543050 h 1904012"/>
              <a:gd name="connisteX26" fmla="*/ 141799 w 2526224"/>
              <a:gd name="connsiteY26" fmla="*/ 1620520 h 1904012"/>
              <a:gd name="connisteX27" fmla="*/ 188789 w 2526224"/>
              <a:gd name="connsiteY27" fmla="*/ 1698625 h 1904012"/>
              <a:gd name="connisteX28" fmla="*/ 235144 w 2526224"/>
              <a:gd name="connsiteY28" fmla="*/ 1776730 h 1904012"/>
              <a:gd name="connisteX29" fmla="*/ 313249 w 2526224"/>
              <a:gd name="connsiteY29" fmla="*/ 1776730 h 1904012"/>
              <a:gd name="connisteX30" fmla="*/ 391354 w 2526224"/>
              <a:gd name="connsiteY30" fmla="*/ 1776730 h 1904012"/>
              <a:gd name="connisteX31" fmla="*/ 468824 w 2526224"/>
              <a:gd name="connsiteY31" fmla="*/ 1791970 h 1904012"/>
              <a:gd name="connisteX32" fmla="*/ 546929 w 2526224"/>
              <a:gd name="connsiteY32" fmla="*/ 1791970 h 1904012"/>
              <a:gd name="connisteX33" fmla="*/ 625034 w 2526224"/>
              <a:gd name="connsiteY33" fmla="*/ 1838960 h 1904012"/>
              <a:gd name="connisteX34" fmla="*/ 703139 w 2526224"/>
              <a:gd name="connsiteY34" fmla="*/ 1885950 h 1904012"/>
              <a:gd name="connisteX35" fmla="*/ 780609 w 2526224"/>
              <a:gd name="connsiteY35" fmla="*/ 1901190 h 1904012"/>
              <a:gd name="connisteX36" fmla="*/ 858714 w 2526224"/>
              <a:gd name="connsiteY36" fmla="*/ 1901190 h 1904012"/>
              <a:gd name="connisteX37" fmla="*/ 936819 w 2526224"/>
              <a:gd name="connsiteY37" fmla="*/ 1901190 h 1904012"/>
              <a:gd name="connisteX38" fmla="*/ 1014289 w 2526224"/>
              <a:gd name="connsiteY38" fmla="*/ 1870075 h 1904012"/>
              <a:gd name="connisteX39" fmla="*/ 1030164 w 2526224"/>
              <a:gd name="connsiteY39" fmla="*/ 1791970 h 1904012"/>
              <a:gd name="connisteX40" fmla="*/ 1108269 w 2526224"/>
              <a:gd name="connsiteY40" fmla="*/ 1745615 h 1904012"/>
              <a:gd name="connisteX41" fmla="*/ 1139384 w 2526224"/>
              <a:gd name="connsiteY41" fmla="*/ 1667510 h 1904012"/>
              <a:gd name="connisteX42" fmla="*/ 1139384 w 2526224"/>
              <a:gd name="connsiteY42" fmla="*/ 1589405 h 1904012"/>
              <a:gd name="connisteX43" fmla="*/ 1061279 w 2526224"/>
              <a:gd name="connsiteY43" fmla="*/ 1543050 h 1904012"/>
              <a:gd name="connisteX44" fmla="*/ 1014289 w 2526224"/>
              <a:gd name="connsiteY44" fmla="*/ 1464945 h 1904012"/>
              <a:gd name="connisteX45" fmla="*/ 999049 w 2526224"/>
              <a:gd name="connsiteY45" fmla="*/ 1386840 h 1904012"/>
              <a:gd name="connisteX46" fmla="*/ 983174 w 2526224"/>
              <a:gd name="connsiteY46" fmla="*/ 1308735 h 1904012"/>
              <a:gd name="connisteX47" fmla="*/ 1014289 w 2526224"/>
              <a:gd name="connsiteY47" fmla="*/ 1231265 h 1904012"/>
              <a:gd name="connisteX48" fmla="*/ 1092394 w 2526224"/>
              <a:gd name="connsiteY48" fmla="*/ 1200150 h 1904012"/>
              <a:gd name="connisteX49" fmla="*/ 1170499 w 2526224"/>
              <a:gd name="connsiteY49" fmla="*/ 1200150 h 1904012"/>
              <a:gd name="connisteX50" fmla="*/ 1248604 w 2526224"/>
              <a:gd name="connsiteY50" fmla="*/ 1200150 h 1904012"/>
              <a:gd name="connisteX51" fmla="*/ 1326074 w 2526224"/>
              <a:gd name="connsiteY51" fmla="*/ 1215390 h 1904012"/>
              <a:gd name="connisteX52" fmla="*/ 1404179 w 2526224"/>
              <a:gd name="connsiteY52" fmla="*/ 1215390 h 1904012"/>
              <a:gd name="connisteX53" fmla="*/ 1482284 w 2526224"/>
              <a:gd name="connsiteY53" fmla="*/ 1200150 h 1904012"/>
              <a:gd name="connisteX54" fmla="*/ 1560389 w 2526224"/>
              <a:gd name="connsiteY54" fmla="*/ 1215390 h 1904012"/>
              <a:gd name="connisteX55" fmla="*/ 1637859 w 2526224"/>
              <a:gd name="connsiteY55" fmla="*/ 1277620 h 1904012"/>
              <a:gd name="connisteX56" fmla="*/ 1715964 w 2526224"/>
              <a:gd name="connsiteY56" fmla="*/ 1324610 h 1904012"/>
              <a:gd name="connisteX57" fmla="*/ 1794069 w 2526224"/>
              <a:gd name="connsiteY57" fmla="*/ 1324610 h 1904012"/>
              <a:gd name="connisteX58" fmla="*/ 1871539 w 2526224"/>
              <a:gd name="connsiteY58" fmla="*/ 1355725 h 1904012"/>
              <a:gd name="connisteX59" fmla="*/ 1949644 w 2526224"/>
              <a:gd name="connsiteY59" fmla="*/ 1371600 h 1904012"/>
              <a:gd name="connisteX60" fmla="*/ 2027749 w 2526224"/>
              <a:gd name="connsiteY60" fmla="*/ 1371600 h 1904012"/>
              <a:gd name="connisteX61" fmla="*/ 2042989 w 2526224"/>
              <a:gd name="connsiteY61" fmla="*/ 1293495 h 1904012"/>
              <a:gd name="connisteX62" fmla="*/ 1965519 w 2526224"/>
              <a:gd name="connsiteY62" fmla="*/ 1215390 h 1904012"/>
              <a:gd name="connisteX63" fmla="*/ 1918529 w 2526224"/>
              <a:gd name="connsiteY63" fmla="*/ 1137285 h 1904012"/>
              <a:gd name="connisteX64" fmla="*/ 1871539 w 2526224"/>
              <a:gd name="connsiteY64" fmla="*/ 1059815 h 1904012"/>
              <a:gd name="connisteX65" fmla="*/ 1856299 w 2526224"/>
              <a:gd name="connsiteY65" fmla="*/ 981710 h 1904012"/>
              <a:gd name="connisteX66" fmla="*/ 1840424 w 2526224"/>
              <a:gd name="connsiteY66" fmla="*/ 903605 h 1904012"/>
              <a:gd name="connisteX67" fmla="*/ 1840424 w 2526224"/>
              <a:gd name="connsiteY67" fmla="*/ 825500 h 1904012"/>
              <a:gd name="connisteX68" fmla="*/ 1918529 w 2526224"/>
              <a:gd name="connsiteY68" fmla="*/ 763270 h 1904012"/>
              <a:gd name="connisteX69" fmla="*/ 1996634 w 2526224"/>
              <a:gd name="connsiteY69" fmla="*/ 748030 h 1904012"/>
              <a:gd name="connisteX70" fmla="*/ 2074739 w 2526224"/>
              <a:gd name="connsiteY70" fmla="*/ 748030 h 1904012"/>
              <a:gd name="connisteX71" fmla="*/ 2152209 w 2526224"/>
              <a:gd name="connsiteY71" fmla="*/ 716915 h 1904012"/>
              <a:gd name="connisteX72" fmla="*/ 2230314 w 2526224"/>
              <a:gd name="connsiteY72" fmla="*/ 685800 h 1904012"/>
              <a:gd name="connisteX73" fmla="*/ 2308419 w 2526224"/>
              <a:gd name="connsiteY73" fmla="*/ 654050 h 1904012"/>
              <a:gd name="connisteX74" fmla="*/ 2385889 w 2526224"/>
              <a:gd name="connsiteY74" fmla="*/ 622935 h 1904012"/>
              <a:gd name="connisteX75" fmla="*/ 2463994 w 2526224"/>
              <a:gd name="connsiteY75" fmla="*/ 545465 h 1904012"/>
              <a:gd name="connisteX76" fmla="*/ 2510984 w 2526224"/>
              <a:gd name="connsiteY76" fmla="*/ 467360 h 1904012"/>
              <a:gd name="connisteX77" fmla="*/ 2526224 w 2526224"/>
              <a:gd name="connsiteY77" fmla="*/ 389255 h 1904012"/>
              <a:gd name="connisteX78" fmla="*/ 2510984 w 2526224"/>
              <a:gd name="connsiteY78" fmla="*/ 311150 h 1904012"/>
              <a:gd name="connisteX79" fmla="*/ 2495109 w 2526224"/>
              <a:gd name="connsiteY79" fmla="*/ 233680 h 1904012"/>
              <a:gd name="connisteX80" fmla="*/ 2448754 w 2526224"/>
              <a:gd name="connsiteY80" fmla="*/ 155575 h 1904012"/>
              <a:gd name="connisteX81" fmla="*/ 2401764 w 2526224"/>
              <a:gd name="connsiteY81" fmla="*/ 77470 h 1904012"/>
              <a:gd name="connisteX82" fmla="*/ 2339534 w 2526224"/>
              <a:gd name="connsiteY82" fmla="*/ 0 h 1904012"/>
              <a:gd name="connisteX83" fmla="*/ 2308419 w 2526224"/>
              <a:gd name="connsiteY83" fmla="*/ 77470 h 1904012"/>
              <a:gd name="connisteX84" fmla="*/ 2308419 w 2526224"/>
              <a:gd name="connsiteY84" fmla="*/ 155575 h 1904012"/>
              <a:gd name="connisteX85" fmla="*/ 2246189 w 2526224"/>
              <a:gd name="connsiteY85" fmla="*/ 233680 h 1904012"/>
              <a:gd name="connisteX86" fmla="*/ 2199199 w 2526224"/>
              <a:gd name="connsiteY86" fmla="*/ 311150 h 1904012"/>
              <a:gd name="connisteX87" fmla="*/ 2121094 w 2526224"/>
              <a:gd name="connsiteY87" fmla="*/ 342900 h 1904012"/>
              <a:gd name="connisteX88" fmla="*/ 2042989 w 2526224"/>
              <a:gd name="connsiteY88" fmla="*/ 358140 h 1904012"/>
              <a:gd name="connisteX89" fmla="*/ 1965519 w 2526224"/>
              <a:gd name="connsiteY89" fmla="*/ 342900 h 1904012"/>
              <a:gd name="connisteX90" fmla="*/ 1918529 w 2526224"/>
              <a:gd name="connsiteY90" fmla="*/ 264795 h 1904012"/>
              <a:gd name="connisteX91" fmla="*/ 1840424 w 2526224"/>
              <a:gd name="connsiteY91" fmla="*/ 280035 h 1904012"/>
              <a:gd name="connisteX92" fmla="*/ 1762954 w 2526224"/>
              <a:gd name="connsiteY92" fmla="*/ 311150 h 1904012"/>
              <a:gd name="connisteX93" fmla="*/ 1684849 w 2526224"/>
              <a:gd name="connsiteY93" fmla="*/ 327025 h 1904012"/>
              <a:gd name="connisteX94" fmla="*/ 1606744 w 2526224"/>
              <a:gd name="connsiteY94" fmla="*/ 342900 h 1904012"/>
              <a:gd name="connisteX95" fmla="*/ 1528639 w 2526224"/>
              <a:gd name="connsiteY95" fmla="*/ 358140 h 1904012"/>
              <a:gd name="connisteX96" fmla="*/ 1451169 w 2526224"/>
              <a:gd name="connsiteY96" fmla="*/ 389255 h 1904012"/>
              <a:gd name="connisteX97" fmla="*/ 1373064 w 2526224"/>
              <a:gd name="connsiteY97" fmla="*/ 420370 h 1904012"/>
              <a:gd name="connisteX98" fmla="*/ 1294959 w 2526224"/>
              <a:gd name="connsiteY98" fmla="*/ 436245 h 1904012"/>
              <a:gd name="connisteX99" fmla="*/ 1248604 w 2526224"/>
              <a:gd name="connsiteY99" fmla="*/ 358140 h 1904012"/>
              <a:gd name="connisteX100" fmla="*/ 1170499 w 2526224"/>
              <a:gd name="connsiteY100" fmla="*/ 327025 h 1904012"/>
              <a:gd name="connisteX101" fmla="*/ 1092394 w 2526224"/>
              <a:gd name="connsiteY101" fmla="*/ 327025 h 1904012"/>
              <a:gd name="connisteX102" fmla="*/ 1014289 w 2526224"/>
              <a:gd name="connsiteY102" fmla="*/ 327025 h 1904012"/>
              <a:gd name="connisteX103" fmla="*/ 936819 w 2526224"/>
              <a:gd name="connsiteY103" fmla="*/ 374015 h 1904012"/>
              <a:gd name="connisteX104" fmla="*/ 874589 w 2526224"/>
              <a:gd name="connsiteY104" fmla="*/ 295910 h 1904012"/>
              <a:gd name="connisteX105" fmla="*/ 796484 w 2526224"/>
              <a:gd name="connsiteY105" fmla="*/ 264795 h 1904012"/>
              <a:gd name="connisteX106" fmla="*/ 780609 w 2526224"/>
              <a:gd name="connsiteY106" fmla="*/ 186690 h 1904012"/>
              <a:gd name="connisteX107" fmla="*/ 780609 w 2526224"/>
              <a:gd name="connsiteY107" fmla="*/ 108585 h 1904012"/>
              <a:gd name="connisteX108" fmla="*/ 718379 w 2526224"/>
              <a:gd name="connsiteY108" fmla="*/ 31115 h 1904012"/>
              <a:gd name="connisteX109" fmla="*/ 640274 w 2526224"/>
              <a:gd name="connsiteY109" fmla="*/ 31115 h 190401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Lst>
            <a:rect l="l" t="t" r="r" b="b"/>
            <a:pathLst>
              <a:path w="2526225" h="1904012">
                <a:moveTo>
                  <a:pt x="640275" y="31115"/>
                </a:moveTo>
                <a:cubicBezTo>
                  <a:pt x="621860" y="46355"/>
                  <a:pt x="628210" y="77470"/>
                  <a:pt x="625035" y="108585"/>
                </a:cubicBezTo>
                <a:cubicBezTo>
                  <a:pt x="621860" y="139700"/>
                  <a:pt x="621860" y="155575"/>
                  <a:pt x="625035" y="186690"/>
                </a:cubicBezTo>
                <a:cubicBezTo>
                  <a:pt x="628210" y="217805"/>
                  <a:pt x="630750" y="233680"/>
                  <a:pt x="640275" y="264795"/>
                </a:cubicBezTo>
                <a:cubicBezTo>
                  <a:pt x="649800" y="295910"/>
                  <a:pt x="680915" y="321310"/>
                  <a:pt x="671390" y="342900"/>
                </a:cubicBezTo>
                <a:cubicBezTo>
                  <a:pt x="661865" y="364490"/>
                  <a:pt x="625035" y="361315"/>
                  <a:pt x="593920" y="374015"/>
                </a:cubicBezTo>
                <a:cubicBezTo>
                  <a:pt x="562805" y="386715"/>
                  <a:pt x="546930" y="398780"/>
                  <a:pt x="515815" y="405130"/>
                </a:cubicBezTo>
                <a:cubicBezTo>
                  <a:pt x="484700" y="411480"/>
                  <a:pt x="468825" y="417830"/>
                  <a:pt x="437710" y="405130"/>
                </a:cubicBezTo>
                <a:cubicBezTo>
                  <a:pt x="406595" y="392430"/>
                  <a:pt x="378655" y="339725"/>
                  <a:pt x="360240" y="342900"/>
                </a:cubicBezTo>
                <a:cubicBezTo>
                  <a:pt x="341825" y="346075"/>
                  <a:pt x="357065" y="389255"/>
                  <a:pt x="344365" y="420370"/>
                </a:cubicBezTo>
                <a:cubicBezTo>
                  <a:pt x="331665" y="451485"/>
                  <a:pt x="313250" y="467360"/>
                  <a:pt x="297375" y="498475"/>
                </a:cubicBezTo>
                <a:cubicBezTo>
                  <a:pt x="281500" y="529590"/>
                  <a:pt x="287850" y="548640"/>
                  <a:pt x="266260" y="576580"/>
                </a:cubicBezTo>
                <a:cubicBezTo>
                  <a:pt x="244670" y="604520"/>
                  <a:pt x="207205" y="610870"/>
                  <a:pt x="188790" y="638810"/>
                </a:cubicBezTo>
                <a:cubicBezTo>
                  <a:pt x="170375" y="666750"/>
                  <a:pt x="185615" y="685800"/>
                  <a:pt x="172915" y="716915"/>
                </a:cubicBezTo>
                <a:cubicBezTo>
                  <a:pt x="160215" y="748030"/>
                  <a:pt x="141800" y="763270"/>
                  <a:pt x="125925" y="794385"/>
                </a:cubicBezTo>
                <a:cubicBezTo>
                  <a:pt x="110050" y="825500"/>
                  <a:pt x="107510" y="841375"/>
                  <a:pt x="94810" y="872490"/>
                </a:cubicBezTo>
                <a:cubicBezTo>
                  <a:pt x="82110" y="903605"/>
                  <a:pt x="76395" y="919480"/>
                  <a:pt x="63695" y="950595"/>
                </a:cubicBezTo>
                <a:cubicBezTo>
                  <a:pt x="50995" y="981710"/>
                  <a:pt x="23055" y="1007110"/>
                  <a:pt x="32580" y="1028700"/>
                </a:cubicBezTo>
                <a:cubicBezTo>
                  <a:pt x="42105" y="1050290"/>
                  <a:pt x="94810" y="1038225"/>
                  <a:pt x="110685" y="1059815"/>
                </a:cubicBezTo>
                <a:cubicBezTo>
                  <a:pt x="126560" y="1081405"/>
                  <a:pt x="126560" y="1112520"/>
                  <a:pt x="110685" y="1137285"/>
                </a:cubicBezTo>
                <a:cubicBezTo>
                  <a:pt x="94810" y="1162050"/>
                  <a:pt x="35755" y="1159510"/>
                  <a:pt x="32580" y="1184275"/>
                </a:cubicBezTo>
                <a:cubicBezTo>
                  <a:pt x="29405" y="1209040"/>
                  <a:pt x="97985" y="1237615"/>
                  <a:pt x="94810" y="1262380"/>
                </a:cubicBezTo>
                <a:cubicBezTo>
                  <a:pt x="91635" y="1287145"/>
                  <a:pt x="35755" y="1283970"/>
                  <a:pt x="17340" y="1308735"/>
                </a:cubicBezTo>
                <a:cubicBezTo>
                  <a:pt x="-1075" y="1333500"/>
                  <a:pt x="-1710" y="1355725"/>
                  <a:pt x="1465" y="1386840"/>
                </a:cubicBezTo>
                <a:cubicBezTo>
                  <a:pt x="4640" y="1417955"/>
                  <a:pt x="14165" y="1433830"/>
                  <a:pt x="32580" y="1464945"/>
                </a:cubicBezTo>
                <a:cubicBezTo>
                  <a:pt x="50995" y="1496060"/>
                  <a:pt x="73220" y="1511935"/>
                  <a:pt x="94810" y="1543050"/>
                </a:cubicBezTo>
                <a:cubicBezTo>
                  <a:pt x="116400" y="1574165"/>
                  <a:pt x="122750" y="1589405"/>
                  <a:pt x="141800" y="1620520"/>
                </a:cubicBezTo>
                <a:cubicBezTo>
                  <a:pt x="160850" y="1651635"/>
                  <a:pt x="170375" y="1667510"/>
                  <a:pt x="188790" y="1698625"/>
                </a:cubicBezTo>
                <a:cubicBezTo>
                  <a:pt x="207205" y="1729740"/>
                  <a:pt x="210380" y="1760855"/>
                  <a:pt x="235145" y="1776730"/>
                </a:cubicBezTo>
                <a:cubicBezTo>
                  <a:pt x="259910" y="1792605"/>
                  <a:pt x="282135" y="1776730"/>
                  <a:pt x="313250" y="1776730"/>
                </a:cubicBezTo>
                <a:cubicBezTo>
                  <a:pt x="344365" y="1776730"/>
                  <a:pt x="360240" y="1773555"/>
                  <a:pt x="391355" y="1776730"/>
                </a:cubicBezTo>
                <a:cubicBezTo>
                  <a:pt x="422470" y="1779905"/>
                  <a:pt x="437710" y="1788795"/>
                  <a:pt x="468825" y="1791970"/>
                </a:cubicBezTo>
                <a:cubicBezTo>
                  <a:pt x="499940" y="1795145"/>
                  <a:pt x="515815" y="1782445"/>
                  <a:pt x="546930" y="1791970"/>
                </a:cubicBezTo>
                <a:cubicBezTo>
                  <a:pt x="578045" y="1801495"/>
                  <a:pt x="593920" y="1819910"/>
                  <a:pt x="625035" y="1838960"/>
                </a:cubicBezTo>
                <a:cubicBezTo>
                  <a:pt x="656150" y="1858010"/>
                  <a:pt x="672025" y="1873250"/>
                  <a:pt x="703140" y="1885950"/>
                </a:cubicBezTo>
                <a:cubicBezTo>
                  <a:pt x="734255" y="1898650"/>
                  <a:pt x="749495" y="1898015"/>
                  <a:pt x="780610" y="1901190"/>
                </a:cubicBezTo>
                <a:cubicBezTo>
                  <a:pt x="811725" y="1904365"/>
                  <a:pt x="827600" y="1901190"/>
                  <a:pt x="858715" y="1901190"/>
                </a:cubicBezTo>
                <a:cubicBezTo>
                  <a:pt x="889830" y="1901190"/>
                  <a:pt x="905705" y="1907540"/>
                  <a:pt x="936820" y="1901190"/>
                </a:cubicBezTo>
                <a:cubicBezTo>
                  <a:pt x="967935" y="1894840"/>
                  <a:pt x="995875" y="1891665"/>
                  <a:pt x="1014290" y="1870075"/>
                </a:cubicBezTo>
                <a:cubicBezTo>
                  <a:pt x="1032705" y="1848485"/>
                  <a:pt x="1011115" y="1816735"/>
                  <a:pt x="1030165" y="1791970"/>
                </a:cubicBezTo>
                <a:cubicBezTo>
                  <a:pt x="1049215" y="1767205"/>
                  <a:pt x="1086680" y="1770380"/>
                  <a:pt x="1108270" y="1745615"/>
                </a:cubicBezTo>
                <a:cubicBezTo>
                  <a:pt x="1129860" y="1720850"/>
                  <a:pt x="1133035" y="1698625"/>
                  <a:pt x="1139385" y="1667510"/>
                </a:cubicBezTo>
                <a:cubicBezTo>
                  <a:pt x="1145735" y="1636395"/>
                  <a:pt x="1155260" y="1614170"/>
                  <a:pt x="1139385" y="1589405"/>
                </a:cubicBezTo>
                <a:cubicBezTo>
                  <a:pt x="1123510" y="1564640"/>
                  <a:pt x="1086045" y="1567815"/>
                  <a:pt x="1061280" y="1543050"/>
                </a:cubicBezTo>
                <a:cubicBezTo>
                  <a:pt x="1036515" y="1518285"/>
                  <a:pt x="1026990" y="1496060"/>
                  <a:pt x="1014290" y="1464945"/>
                </a:cubicBezTo>
                <a:cubicBezTo>
                  <a:pt x="1001590" y="1433830"/>
                  <a:pt x="1005400" y="1417955"/>
                  <a:pt x="999050" y="1386840"/>
                </a:cubicBezTo>
                <a:cubicBezTo>
                  <a:pt x="992700" y="1355725"/>
                  <a:pt x="980000" y="1339850"/>
                  <a:pt x="983175" y="1308735"/>
                </a:cubicBezTo>
                <a:cubicBezTo>
                  <a:pt x="986350" y="1277620"/>
                  <a:pt x="992700" y="1252855"/>
                  <a:pt x="1014290" y="1231265"/>
                </a:cubicBezTo>
                <a:cubicBezTo>
                  <a:pt x="1035880" y="1209675"/>
                  <a:pt x="1061280" y="1206500"/>
                  <a:pt x="1092395" y="1200150"/>
                </a:cubicBezTo>
                <a:cubicBezTo>
                  <a:pt x="1123510" y="1193800"/>
                  <a:pt x="1139385" y="1200150"/>
                  <a:pt x="1170500" y="1200150"/>
                </a:cubicBezTo>
                <a:cubicBezTo>
                  <a:pt x="1201615" y="1200150"/>
                  <a:pt x="1217490" y="1196975"/>
                  <a:pt x="1248605" y="1200150"/>
                </a:cubicBezTo>
                <a:cubicBezTo>
                  <a:pt x="1279720" y="1203325"/>
                  <a:pt x="1294960" y="1212215"/>
                  <a:pt x="1326075" y="1215390"/>
                </a:cubicBezTo>
                <a:cubicBezTo>
                  <a:pt x="1357190" y="1218565"/>
                  <a:pt x="1373065" y="1218565"/>
                  <a:pt x="1404180" y="1215390"/>
                </a:cubicBezTo>
                <a:cubicBezTo>
                  <a:pt x="1435295" y="1212215"/>
                  <a:pt x="1451170" y="1200150"/>
                  <a:pt x="1482285" y="1200150"/>
                </a:cubicBezTo>
                <a:cubicBezTo>
                  <a:pt x="1513400" y="1200150"/>
                  <a:pt x="1529275" y="1200150"/>
                  <a:pt x="1560390" y="1215390"/>
                </a:cubicBezTo>
                <a:cubicBezTo>
                  <a:pt x="1591505" y="1230630"/>
                  <a:pt x="1606745" y="1256030"/>
                  <a:pt x="1637860" y="1277620"/>
                </a:cubicBezTo>
                <a:cubicBezTo>
                  <a:pt x="1668975" y="1299210"/>
                  <a:pt x="1684850" y="1315085"/>
                  <a:pt x="1715965" y="1324610"/>
                </a:cubicBezTo>
                <a:cubicBezTo>
                  <a:pt x="1747080" y="1334135"/>
                  <a:pt x="1762955" y="1318260"/>
                  <a:pt x="1794070" y="1324610"/>
                </a:cubicBezTo>
                <a:cubicBezTo>
                  <a:pt x="1825185" y="1330960"/>
                  <a:pt x="1840425" y="1346200"/>
                  <a:pt x="1871540" y="1355725"/>
                </a:cubicBezTo>
                <a:cubicBezTo>
                  <a:pt x="1902655" y="1365250"/>
                  <a:pt x="1918530" y="1368425"/>
                  <a:pt x="1949645" y="1371600"/>
                </a:cubicBezTo>
                <a:cubicBezTo>
                  <a:pt x="1980760" y="1374775"/>
                  <a:pt x="2009335" y="1387475"/>
                  <a:pt x="2027750" y="1371600"/>
                </a:cubicBezTo>
                <a:cubicBezTo>
                  <a:pt x="2046165" y="1355725"/>
                  <a:pt x="2055690" y="1324610"/>
                  <a:pt x="2042990" y="1293495"/>
                </a:cubicBezTo>
                <a:cubicBezTo>
                  <a:pt x="2030290" y="1262380"/>
                  <a:pt x="1990285" y="1246505"/>
                  <a:pt x="1965520" y="1215390"/>
                </a:cubicBezTo>
                <a:cubicBezTo>
                  <a:pt x="1940755" y="1184275"/>
                  <a:pt x="1937580" y="1168400"/>
                  <a:pt x="1918530" y="1137285"/>
                </a:cubicBezTo>
                <a:cubicBezTo>
                  <a:pt x="1899480" y="1106170"/>
                  <a:pt x="1884240" y="1090930"/>
                  <a:pt x="1871540" y="1059815"/>
                </a:cubicBezTo>
                <a:cubicBezTo>
                  <a:pt x="1858840" y="1028700"/>
                  <a:pt x="1862650" y="1012825"/>
                  <a:pt x="1856300" y="981710"/>
                </a:cubicBezTo>
                <a:cubicBezTo>
                  <a:pt x="1849950" y="950595"/>
                  <a:pt x="1843600" y="934720"/>
                  <a:pt x="1840425" y="903605"/>
                </a:cubicBezTo>
                <a:cubicBezTo>
                  <a:pt x="1837250" y="872490"/>
                  <a:pt x="1824550" y="853440"/>
                  <a:pt x="1840425" y="825500"/>
                </a:cubicBezTo>
                <a:cubicBezTo>
                  <a:pt x="1856300" y="797560"/>
                  <a:pt x="1887415" y="778510"/>
                  <a:pt x="1918530" y="763270"/>
                </a:cubicBezTo>
                <a:cubicBezTo>
                  <a:pt x="1949645" y="748030"/>
                  <a:pt x="1965520" y="751205"/>
                  <a:pt x="1996635" y="748030"/>
                </a:cubicBezTo>
                <a:cubicBezTo>
                  <a:pt x="2027750" y="744855"/>
                  <a:pt x="2043625" y="754380"/>
                  <a:pt x="2074740" y="748030"/>
                </a:cubicBezTo>
                <a:cubicBezTo>
                  <a:pt x="2105855" y="741680"/>
                  <a:pt x="2121095" y="729615"/>
                  <a:pt x="2152210" y="716915"/>
                </a:cubicBezTo>
                <a:cubicBezTo>
                  <a:pt x="2183325" y="704215"/>
                  <a:pt x="2199200" y="698500"/>
                  <a:pt x="2230315" y="685800"/>
                </a:cubicBezTo>
                <a:cubicBezTo>
                  <a:pt x="2261430" y="673100"/>
                  <a:pt x="2277305" y="666750"/>
                  <a:pt x="2308420" y="654050"/>
                </a:cubicBezTo>
                <a:cubicBezTo>
                  <a:pt x="2339535" y="641350"/>
                  <a:pt x="2354775" y="644525"/>
                  <a:pt x="2385890" y="622935"/>
                </a:cubicBezTo>
                <a:cubicBezTo>
                  <a:pt x="2417005" y="601345"/>
                  <a:pt x="2439230" y="576580"/>
                  <a:pt x="2463995" y="545465"/>
                </a:cubicBezTo>
                <a:cubicBezTo>
                  <a:pt x="2488760" y="514350"/>
                  <a:pt x="2498285" y="498475"/>
                  <a:pt x="2510985" y="467360"/>
                </a:cubicBezTo>
                <a:cubicBezTo>
                  <a:pt x="2523685" y="436245"/>
                  <a:pt x="2526225" y="420370"/>
                  <a:pt x="2526225" y="389255"/>
                </a:cubicBezTo>
                <a:cubicBezTo>
                  <a:pt x="2526225" y="358140"/>
                  <a:pt x="2517335" y="342265"/>
                  <a:pt x="2510985" y="311150"/>
                </a:cubicBezTo>
                <a:cubicBezTo>
                  <a:pt x="2504635" y="280035"/>
                  <a:pt x="2507810" y="264795"/>
                  <a:pt x="2495110" y="233680"/>
                </a:cubicBezTo>
                <a:cubicBezTo>
                  <a:pt x="2482410" y="202565"/>
                  <a:pt x="2467170" y="186690"/>
                  <a:pt x="2448755" y="155575"/>
                </a:cubicBezTo>
                <a:cubicBezTo>
                  <a:pt x="2430340" y="124460"/>
                  <a:pt x="2423355" y="108585"/>
                  <a:pt x="2401765" y="77470"/>
                </a:cubicBezTo>
                <a:cubicBezTo>
                  <a:pt x="2380175" y="46355"/>
                  <a:pt x="2357950" y="0"/>
                  <a:pt x="2339535" y="0"/>
                </a:cubicBezTo>
                <a:cubicBezTo>
                  <a:pt x="2321120" y="0"/>
                  <a:pt x="2314770" y="46355"/>
                  <a:pt x="2308420" y="77470"/>
                </a:cubicBezTo>
                <a:cubicBezTo>
                  <a:pt x="2302070" y="108585"/>
                  <a:pt x="2321120" y="124460"/>
                  <a:pt x="2308420" y="155575"/>
                </a:cubicBezTo>
                <a:cubicBezTo>
                  <a:pt x="2295720" y="186690"/>
                  <a:pt x="2267780" y="202565"/>
                  <a:pt x="2246190" y="233680"/>
                </a:cubicBezTo>
                <a:cubicBezTo>
                  <a:pt x="2224600" y="264795"/>
                  <a:pt x="2223965" y="289560"/>
                  <a:pt x="2199200" y="311150"/>
                </a:cubicBezTo>
                <a:cubicBezTo>
                  <a:pt x="2174435" y="332740"/>
                  <a:pt x="2152210" y="333375"/>
                  <a:pt x="2121095" y="342900"/>
                </a:cubicBezTo>
                <a:cubicBezTo>
                  <a:pt x="2089980" y="352425"/>
                  <a:pt x="2074105" y="358140"/>
                  <a:pt x="2042990" y="358140"/>
                </a:cubicBezTo>
                <a:cubicBezTo>
                  <a:pt x="2011875" y="358140"/>
                  <a:pt x="1990285" y="361315"/>
                  <a:pt x="1965520" y="342900"/>
                </a:cubicBezTo>
                <a:cubicBezTo>
                  <a:pt x="1940755" y="324485"/>
                  <a:pt x="1943295" y="277495"/>
                  <a:pt x="1918530" y="264795"/>
                </a:cubicBezTo>
                <a:cubicBezTo>
                  <a:pt x="1893765" y="252095"/>
                  <a:pt x="1871540" y="270510"/>
                  <a:pt x="1840425" y="280035"/>
                </a:cubicBezTo>
                <a:cubicBezTo>
                  <a:pt x="1809310" y="289560"/>
                  <a:pt x="1794070" y="301625"/>
                  <a:pt x="1762955" y="311150"/>
                </a:cubicBezTo>
                <a:cubicBezTo>
                  <a:pt x="1731840" y="320675"/>
                  <a:pt x="1715965" y="320675"/>
                  <a:pt x="1684850" y="327025"/>
                </a:cubicBezTo>
                <a:cubicBezTo>
                  <a:pt x="1653735" y="333375"/>
                  <a:pt x="1637860" y="336550"/>
                  <a:pt x="1606745" y="342900"/>
                </a:cubicBezTo>
                <a:cubicBezTo>
                  <a:pt x="1575630" y="349250"/>
                  <a:pt x="1559755" y="348615"/>
                  <a:pt x="1528640" y="358140"/>
                </a:cubicBezTo>
                <a:cubicBezTo>
                  <a:pt x="1497525" y="367665"/>
                  <a:pt x="1482285" y="376555"/>
                  <a:pt x="1451170" y="389255"/>
                </a:cubicBezTo>
                <a:cubicBezTo>
                  <a:pt x="1420055" y="401955"/>
                  <a:pt x="1404180" y="410845"/>
                  <a:pt x="1373065" y="420370"/>
                </a:cubicBezTo>
                <a:cubicBezTo>
                  <a:pt x="1341950" y="429895"/>
                  <a:pt x="1319725" y="448945"/>
                  <a:pt x="1294960" y="436245"/>
                </a:cubicBezTo>
                <a:cubicBezTo>
                  <a:pt x="1270195" y="423545"/>
                  <a:pt x="1273370" y="379730"/>
                  <a:pt x="1248605" y="358140"/>
                </a:cubicBezTo>
                <a:cubicBezTo>
                  <a:pt x="1223840" y="336550"/>
                  <a:pt x="1201615" y="333375"/>
                  <a:pt x="1170500" y="327025"/>
                </a:cubicBezTo>
                <a:cubicBezTo>
                  <a:pt x="1139385" y="320675"/>
                  <a:pt x="1123510" y="327025"/>
                  <a:pt x="1092395" y="327025"/>
                </a:cubicBezTo>
                <a:cubicBezTo>
                  <a:pt x="1061280" y="327025"/>
                  <a:pt x="1045405" y="317500"/>
                  <a:pt x="1014290" y="327025"/>
                </a:cubicBezTo>
                <a:cubicBezTo>
                  <a:pt x="983175" y="336550"/>
                  <a:pt x="964760" y="380365"/>
                  <a:pt x="936820" y="374015"/>
                </a:cubicBezTo>
                <a:cubicBezTo>
                  <a:pt x="908880" y="367665"/>
                  <a:pt x="902530" y="317500"/>
                  <a:pt x="874590" y="295910"/>
                </a:cubicBezTo>
                <a:cubicBezTo>
                  <a:pt x="846650" y="274320"/>
                  <a:pt x="815535" y="286385"/>
                  <a:pt x="796485" y="264795"/>
                </a:cubicBezTo>
                <a:cubicBezTo>
                  <a:pt x="777435" y="243205"/>
                  <a:pt x="783785" y="217805"/>
                  <a:pt x="780610" y="186690"/>
                </a:cubicBezTo>
                <a:cubicBezTo>
                  <a:pt x="777435" y="155575"/>
                  <a:pt x="793310" y="139700"/>
                  <a:pt x="780610" y="108585"/>
                </a:cubicBezTo>
                <a:cubicBezTo>
                  <a:pt x="767910" y="77470"/>
                  <a:pt x="746320" y="46355"/>
                  <a:pt x="718380" y="31115"/>
                </a:cubicBezTo>
                <a:cubicBezTo>
                  <a:pt x="690440" y="15875"/>
                  <a:pt x="658690" y="15875"/>
                  <a:pt x="640275" y="31115"/>
                </a:cubicBezTo>
                <a:close/>
              </a:path>
            </a:pathLst>
          </a:custGeom>
          <a:noFill/>
          <a:ln w="57150">
            <a:solidFill>
              <a:srgbClr val="FFFF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8" name="椭圆 27"/>
          <p:cNvSpPr/>
          <p:nvPr/>
        </p:nvSpPr>
        <p:spPr>
          <a:xfrm>
            <a:off x="1310640" y="4101465"/>
            <a:ext cx="473075" cy="53530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椭圆 28"/>
          <p:cNvSpPr/>
          <p:nvPr/>
        </p:nvSpPr>
        <p:spPr>
          <a:xfrm>
            <a:off x="5739765" y="4101465"/>
            <a:ext cx="473075" cy="535305"/>
          </a:xfrm>
          <a:prstGeom prst="ellipse">
            <a:avLst/>
          </a:prstGeom>
          <a:noFill/>
          <a:ln w="38100">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任意多边形 29"/>
          <p:cNvSpPr/>
          <p:nvPr/>
        </p:nvSpPr>
        <p:spPr>
          <a:xfrm>
            <a:off x="3822065" y="5734050"/>
            <a:ext cx="485775" cy="758190"/>
          </a:xfrm>
          <a:custGeom>
            <a:avLst/>
            <a:gdLst>
              <a:gd name="connisteX0" fmla="*/ 671867 w 671867"/>
              <a:gd name="connsiteY0" fmla="*/ 109637 h 904657"/>
              <a:gd name="connisteX1" fmla="*/ 594397 w 671867"/>
              <a:gd name="connsiteY1" fmla="*/ 109637 h 904657"/>
              <a:gd name="connisteX2" fmla="*/ 516292 w 671867"/>
              <a:gd name="connsiteY2" fmla="*/ 125512 h 904657"/>
              <a:gd name="connisteX3" fmla="*/ 438187 w 671867"/>
              <a:gd name="connsiteY3" fmla="*/ 109637 h 904657"/>
              <a:gd name="connisteX4" fmla="*/ 375957 w 671867"/>
              <a:gd name="connsiteY4" fmla="*/ 31532 h 904657"/>
              <a:gd name="connisteX5" fmla="*/ 297852 w 671867"/>
              <a:gd name="connsiteY5" fmla="*/ 417 h 904657"/>
              <a:gd name="connisteX6" fmla="*/ 220382 w 671867"/>
              <a:gd name="connsiteY6" fmla="*/ 16292 h 904657"/>
              <a:gd name="connisteX7" fmla="*/ 142277 w 671867"/>
              <a:gd name="connsiteY7" fmla="*/ 16292 h 904657"/>
              <a:gd name="connisteX8" fmla="*/ 80047 w 671867"/>
              <a:gd name="connsiteY8" fmla="*/ 94397 h 904657"/>
              <a:gd name="connisteX9" fmla="*/ 80047 w 671867"/>
              <a:gd name="connsiteY9" fmla="*/ 171867 h 904657"/>
              <a:gd name="connisteX10" fmla="*/ 64172 w 671867"/>
              <a:gd name="connsiteY10" fmla="*/ 249972 h 904657"/>
              <a:gd name="connisteX11" fmla="*/ 80047 w 671867"/>
              <a:gd name="connsiteY11" fmla="*/ 328077 h 904657"/>
              <a:gd name="connisteX12" fmla="*/ 157517 w 671867"/>
              <a:gd name="connsiteY12" fmla="*/ 312202 h 904657"/>
              <a:gd name="connisteX13" fmla="*/ 235622 w 671867"/>
              <a:gd name="connsiteY13" fmla="*/ 281087 h 904657"/>
              <a:gd name="connisteX14" fmla="*/ 313727 w 671867"/>
              <a:gd name="connsiteY14" fmla="*/ 249972 h 904657"/>
              <a:gd name="connisteX15" fmla="*/ 391832 w 671867"/>
              <a:gd name="connsiteY15" fmla="*/ 202982 h 904657"/>
              <a:gd name="connisteX16" fmla="*/ 469302 w 671867"/>
              <a:gd name="connsiteY16" fmla="*/ 187742 h 904657"/>
              <a:gd name="connisteX17" fmla="*/ 547407 w 671867"/>
              <a:gd name="connsiteY17" fmla="*/ 249972 h 904657"/>
              <a:gd name="connisteX18" fmla="*/ 531532 w 671867"/>
              <a:gd name="connsiteY18" fmla="*/ 328077 h 904657"/>
              <a:gd name="connisteX19" fmla="*/ 454062 w 671867"/>
              <a:gd name="connsiteY19" fmla="*/ 343317 h 904657"/>
              <a:gd name="connisteX20" fmla="*/ 375957 w 671867"/>
              <a:gd name="connsiteY20" fmla="*/ 374432 h 904657"/>
              <a:gd name="connisteX21" fmla="*/ 297852 w 671867"/>
              <a:gd name="connsiteY21" fmla="*/ 405547 h 904657"/>
              <a:gd name="connisteX22" fmla="*/ 220382 w 671867"/>
              <a:gd name="connsiteY22" fmla="*/ 421422 h 904657"/>
              <a:gd name="connisteX23" fmla="*/ 142277 w 671867"/>
              <a:gd name="connsiteY23" fmla="*/ 437297 h 904657"/>
              <a:gd name="connisteX24" fmla="*/ 64172 w 671867"/>
              <a:gd name="connsiteY24" fmla="*/ 468412 h 904657"/>
              <a:gd name="connisteX25" fmla="*/ 33057 w 671867"/>
              <a:gd name="connsiteY25" fmla="*/ 545882 h 904657"/>
              <a:gd name="connisteX26" fmla="*/ 1942 w 671867"/>
              <a:gd name="connsiteY26" fmla="*/ 623987 h 904657"/>
              <a:gd name="connisteX27" fmla="*/ 80047 w 671867"/>
              <a:gd name="connsiteY27" fmla="*/ 623987 h 904657"/>
              <a:gd name="connisteX28" fmla="*/ 157517 w 671867"/>
              <a:gd name="connsiteY28" fmla="*/ 592872 h 904657"/>
              <a:gd name="connisteX29" fmla="*/ 126402 w 671867"/>
              <a:gd name="connsiteY29" fmla="*/ 670977 h 904657"/>
              <a:gd name="connisteX30" fmla="*/ 188632 w 671867"/>
              <a:gd name="connsiteY30" fmla="*/ 748447 h 904657"/>
              <a:gd name="connisteX31" fmla="*/ 204507 w 671867"/>
              <a:gd name="connsiteY31" fmla="*/ 826552 h 904657"/>
              <a:gd name="connisteX32" fmla="*/ 235622 w 671867"/>
              <a:gd name="connsiteY32" fmla="*/ 904657 h 9046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671867" h="904657">
                <a:moveTo>
                  <a:pt x="671867" y="109637"/>
                </a:moveTo>
                <a:cubicBezTo>
                  <a:pt x="657897" y="109002"/>
                  <a:pt x="625512" y="106462"/>
                  <a:pt x="594397" y="109637"/>
                </a:cubicBezTo>
                <a:cubicBezTo>
                  <a:pt x="563282" y="112812"/>
                  <a:pt x="547407" y="125512"/>
                  <a:pt x="516292" y="125512"/>
                </a:cubicBezTo>
                <a:cubicBezTo>
                  <a:pt x="485177" y="125512"/>
                  <a:pt x="466127" y="128687"/>
                  <a:pt x="438187" y="109637"/>
                </a:cubicBezTo>
                <a:cubicBezTo>
                  <a:pt x="410247" y="90587"/>
                  <a:pt x="403897" y="53122"/>
                  <a:pt x="375957" y="31532"/>
                </a:cubicBezTo>
                <a:cubicBezTo>
                  <a:pt x="348017" y="9942"/>
                  <a:pt x="328967" y="3592"/>
                  <a:pt x="297852" y="417"/>
                </a:cubicBezTo>
                <a:cubicBezTo>
                  <a:pt x="266737" y="-2758"/>
                  <a:pt x="251497" y="13117"/>
                  <a:pt x="220382" y="16292"/>
                </a:cubicBezTo>
                <a:cubicBezTo>
                  <a:pt x="189267" y="19467"/>
                  <a:pt x="170217" y="417"/>
                  <a:pt x="142277" y="16292"/>
                </a:cubicBezTo>
                <a:cubicBezTo>
                  <a:pt x="114337" y="32167"/>
                  <a:pt x="92747" y="63282"/>
                  <a:pt x="80047" y="94397"/>
                </a:cubicBezTo>
                <a:cubicBezTo>
                  <a:pt x="67347" y="125512"/>
                  <a:pt x="83222" y="140752"/>
                  <a:pt x="80047" y="171867"/>
                </a:cubicBezTo>
                <a:cubicBezTo>
                  <a:pt x="76872" y="202982"/>
                  <a:pt x="64172" y="218857"/>
                  <a:pt x="64172" y="249972"/>
                </a:cubicBezTo>
                <a:cubicBezTo>
                  <a:pt x="64172" y="281087"/>
                  <a:pt x="61632" y="315377"/>
                  <a:pt x="80047" y="328077"/>
                </a:cubicBezTo>
                <a:cubicBezTo>
                  <a:pt x="98462" y="340777"/>
                  <a:pt x="126402" y="321727"/>
                  <a:pt x="157517" y="312202"/>
                </a:cubicBezTo>
                <a:cubicBezTo>
                  <a:pt x="188632" y="302677"/>
                  <a:pt x="204507" y="293787"/>
                  <a:pt x="235622" y="281087"/>
                </a:cubicBezTo>
                <a:cubicBezTo>
                  <a:pt x="266737" y="268387"/>
                  <a:pt x="282612" y="265847"/>
                  <a:pt x="313727" y="249972"/>
                </a:cubicBezTo>
                <a:cubicBezTo>
                  <a:pt x="344842" y="234097"/>
                  <a:pt x="360717" y="215682"/>
                  <a:pt x="391832" y="202982"/>
                </a:cubicBezTo>
                <a:cubicBezTo>
                  <a:pt x="422947" y="190282"/>
                  <a:pt x="438187" y="178217"/>
                  <a:pt x="469302" y="187742"/>
                </a:cubicBezTo>
                <a:cubicBezTo>
                  <a:pt x="500417" y="197267"/>
                  <a:pt x="534707" y="222032"/>
                  <a:pt x="547407" y="249972"/>
                </a:cubicBezTo>
                <a:cubicBezTo>
                  <a:pt x="560107" y="277912"/>
                  <a:pt x="549947" y="309662"/>
                  <a:pt x="531532" y="328077"/>
                </a:cubicBezTo>
                <a:cubicBezTo>
                  <a:pt x="513117" y="346492"/>
                  <a:pt x="485177" y="333792"/>
                  <a:pt x="454062" y="343317"/>
                </a:cubicBezTo>
                <a:cubicBezTo>
                  <a:pt x="422947" y="352842"/>
                  <a:pt x="407072" y="361732"/>
                  <a:pt x="375957" y="374432"/>
                </a:cubicBezTo>
                <a:cubicBezTo>
                  <a:pt x="344842" y="387132"/>
                  <a:pt x="328967" y="396022"/>
                  <a:pt x="297852" y="405547"/>
                </a:cubicBezTo>
                <a:cubicBezTo>
                  <a:pt x="266737" y="415072"/>
                  <a:pt x="251497" y="415072"/>
                  <a:pt x="220382" y="421422"/>
                </a:cubicBezTo>
                <a:cubicBezTo>
                  <a:pt x="189267" y="427772"/>
                  <a:pt x="173392" y="427772"/>
                  <a:pt x="142277" y="437297"/>
                </a:cubicBezTo>
                <a:cubicBezTo>
                  <a:pt x="111162" y="446822"/>
                  <a:pt x="85762" y="446822"/>
                  <a:pt x="64172" y="468412"/>
                </a:cubicBezTo>
                <a:cubicBezTo>
                  <a:pt x="42582" y="490002"/>
                  <a:pt x="45757" y="514767"/>
                  <a:pt x="33057" y="545882"/>
                </a:cubicBezTo>
                <a:cubicBezTo>
                  <a:pt x="20357" y="576997"/>
                  <a:pt x="-7583" y="608112"/>
                  <a:pt x="1942" y="623987"/>
                </a:cubicBezTo>
                <a:cubicBezTo>
                  <a:pt x="11467" y="639862"/>
                  <a:pt x="48932" y="630337"/>
                  <a:pt x="80047" y="623987"/>
                </a:cubicBezTo>
                <a:cubicBezTo>
                  <a:pt x="111162" y="617637"/>
                  <a:pt x="147992" y="583347"/>
                  <a:pt x="157517" y="592872"/>
                </a:cubicBezTo>
                <a:cubicBezTo>
                  <a:pt x="167042" y="602397"/>
                  <a:pt x="120052" y="639862"/>
                  <a:pt x="126402" y="670977"/>
                </a:cubicBezTo>
                <a:cubicBezTo>
                  <a:pt x="132752" y="702092"/>
                  <a:pt x="172757" y="717332"/>
                  <a:pt x="188632" y="748447"/>
                </a:cubicBezTo>
                <a:cubicBezTo>
                  <a:pt x="204507" y="779562"/>
                  <a:pt x="194982" y="795437"/>
                  <a:pt x="204507" y="826552"/>
                </a:cubicBezTo>
                <a:cubicBezTo>
                  <a:pt x="214032" y="857667"/>
                  <a:pt x="229907" y="890687"/>
                  <a:pt x="235622" y="904657"/>
                </a:cubicBezTo>
              </a:path>
            </a:pathLst>
          </a:cu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任意多边形 30"/>
          <p:cNvSpPr/>
          <p:nvPr/>
        </p:nvSpPr>
        <p:spPr>
          <a:xfrm>
            <a:off x="8242935" y="5734050"/>
            <a:ext cx="485775" cy="758190"/>
          </a:xfrm>
          <a:custGeom>
            <a:avLst/>
            <a:gdLst>
              <a:gd name="connisteX0" fmla="*/ 671867 w 671867"/>
              <a:gd name="connsiteY0" fmla="*/ 109637 h 904657"/>
              <a:gd name="connisteX1" fmla="*/ 594397 w 671867"/>
              <a:gd name="connsiteY1" fmla="*/ 109637 h 904657"/>
              <a:gd name="connisteX2" fmla="*/ 516292 w 671867"/>
              <a:gd name="connsiteY2" fmla="*/ 125512 h 904657"/>
              <a:gd name="connisteX3" fmla="*/ 438187 w 671867"/>
              <a:gd name="connsiteY3" fmla="*/ 109637 h 904657"/>
              <a:gd name="connisteX4" fmla="*/ 375957 w 671867"/>
              <a:gd name="connsiteY4" fmla="*/ 31532 h 904657"/>
              <a:gd name="connisteX5" fmla="*/ 297852 w 671867"/>
              <a:gd name="connsiteY5" fmla="*/ 417 h 904657"/>
              <a:gd name="connisteX6" fmla="*/ 220382 w 671867"/>
              <a:gd name="connsiteY6" fmla="*/ 16292 h 904657"/>
              <a:gd name="connisteX7" fmla="*/ 142277 w 671867"/>
              <a:gd name="connsiteY7" fmla="*/ 16292 h 904657"/>
              <a:gd name="connisteX8" fmla="*/ 80047 w 671867"/>
              <a:gd name="connsiteY8" fmla="*/ 94397 h 904657"/>
              <a:gd name="connisteX9" fmla="*/ 80047 w 671867"/>
              <a:gd name="connsiteY9" fmla="*/ 171867 h 904657"/>
              <a:gd name="connisteX10" fmla="*/ 64172 w 671867"/>
              <a:gd name="connsiteY10" fmla="*/ 249972 h 904657"/>
              <a:gd name="connisteX11" fmla="*/ 80047 w 671867"/>
              <a:gd name="connsiteY11" fmla="*/ 328077 h 904657"/>
              <a:gd name="connisteX12" fmla="*/ 157517 w 671867"/>
              <a:gd name="connsiteY12" fmla="*/ 312202 h 904657"/>
              <a:gd name="connisteX13" fmla="*/ 235622 w 671867"/>
              <a:gd name="connsiteY13" fmla="*/ 281087 h 904657"/>
              <a:gd name="connisteX14" fmla="*/ 313727 w 671867"/>
              <a:gd name="connsiteY14" fmla="*/ 249972 h 904657"/>
              <a:gd name="connisteX15" fmla="*/ 391832 w 671867"/>
              <a:gd name="connsiteY15" fmla="*/ 202982 h 904657"/>
              <a:gd name="connisteX16" fmla="*/ 469302 w 671867"/>
              <a:gd name="connsiteY16" fmla="*/ 187742 h 904657"/>
              <a:gd name="connisteX17" fmla="*/ 547407 w 671867"/>
              <a:gd name="connsiteY17" fmla="*/ 249972 h 904657"/>
              <a:gd name="connisteX18" fmla="*/ 531532 w 671867"/>
              <a:gd name="connsiteY18" fmla="*/ 328077 h 904657"/>
              <a:gd name="connisteX19" fmla="*/ 454062 w 671867"/>
              <a:gd name="connsiteY19" fmla="*/ 343317 h 904657"/>
              <a:gd name="connisteX20" fmla="*/ 375957 w 671867"/>
              <a:gd name="connsiteY20" fmla="*/ 374432 h 904657"/>
              <a:gd name="connisteX21" fmla="*/ 297852 w 671867"/>
              <a:gd name="connsiteY21" fmla="*/ 405547 h 904657"/>
              <a:gd name="connisteX22" fmla="*/ 220382 w 671867"/>
              <a:gd name="connsiteY22" fmla="*/ 421422 h 904657"/>
              <a:gd name="connisteX23" fmla="*/ 142277 w 671867"/>
              <a:gd name="connsiteY23" fmla="*/ 437297 h 904657"/>
              <a:gd name="connisteX24" fmla="*/ 64172 w 671867"/>
              <a:gd name="connsiteY24" fmla="*/ 468412 h 904657"/>
              <a:gd name="connisteX25" fmla="*/ 33057 w 671867"/>
              <a:gd name="connsiteY25" fmla="*/ 545882 h 904657"/>
              <a:gd name="connisteX26" fmla="*/ 1942 w 671867"/>
              <a:gd name="connsiteY26" fmla="*/ 623987 h 904657"/>
              <a:gd name="connisteX27" fmla="*/ 80047 w 671867"/>
              <a:gd name="connsiteY27" fmla="*/ 623987 h 904657"/>
              <a:gd name="connisteX28" fmla="*/ 157517 w 671867"/>
              <a:gd name="connsiteY28" fmla="*/ 592872 h 904657"/>
              <a:gd name="connisteX29" fmla="*/ 126402 w 671867"/>
              <a:gd name="connsiteY29" fmla="*/ 670977 h 904657"/>
              <a:gd name="connisteX30" fmla="*/ 188632 w 671867"/>
              <a:gd name="connsiteY30" fmla="*/ 748447 h 904657"/>
              <a:gd name="connisteX31" fmla="*/ 204507 w 671867"/>
              <a:gd name="connsiteY31" fmla="*/ 826552 h 904657"/>
              <a:gd name="connisteX32" fmla="*/ 235622 w 671867"/>
              <a:gd name="connsiteY32" fmla="*/ 904657 h 90465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Lst>
            <a:rect l="l" t="t" r="r" b="b"/>
            <a:pathLst>
              <a:path w="671867" h="904657">
                <a:moveTo>
                  <a:pt x="671867" y="109637"/>
                </a:moveTo>
                <a:cubicBezTo>
                  <a:pt x="657897" y="109002"/>
                  <a:pt x="625512" y="106462"/>
                  <a:pt x="594397" y="109637"/>
                </a:cubicBezTo>
                <a:cubicBezTo>
                  <a:pt x="563282" y="112812"/>
                  <a:pt x="547407" y="125512"/>
                  <a:pt x="516292" y="125512"/>
                </a:cubicBezTo>
                <a:cubicBezTo>
                  <a:pt x="485177" y="125512"/>
                  <a:pt x="466127" y="128687"/>
                  <a:pt x="438187" y="109637"/>
                </a:cubicBezTo>
                <a:cubicBezTo>
                  <a:pt x="410247" y="90587"/>
                  <a:pt x="403897" y="53122"/>
                  <a:pt x="375957" y="31532"/>
                </a:cubicBezTo>
                <a:cubicBezTo>
                  <a:pt x="348017" y="9942"/>
                  <a:pt x="328967" y="3592"/>
                  <a:pt x="297852" y="417"/>
                </a:cubicBezTo>
                <a:cubicBezTo>
                  <a:pt x="266737" y="-2758"/>
                  <a:pt x="251497" y="13117"/>
                  <a:pt x="220382" y="16292"/>
                </a:cubicBezTo>
                <a:cubicBezTo>
                  <a:pt x="189267" y="19467"/>
                  <a:pt x="170217" y="417"/>
                  <a:pt x="142277" y="16292"/>
                </a:cubicBezTo>
                <a:cubicBezTo>
                  <a:pt x="114337" y="32167"/>
                  <a:pt x="92747" y="63282"/>
                  <a:pt x="80047" y="94397"/>
                </a:cubicBezTo>
                <a:cubicBezTo>
                  <a:pt x="67347" y="125512"/>
                  <a:pt x="83222" y="140752"/>
                  <a:pt x="80047" y="171867"/>
                </a:cubicBezTo>
                <a:cubicBezTo>
                  <a:pt x="76872" y="202982"/>
                  <a:pt x="64172" y="218857"/>
                  <a:pt x="64172" y="249972"/>
                </a:cubicBezTo>
                <a:cubicBezTo>
                  <a:pt x="64172" y="281087"/>
                  <a:pt x="61632" y="315377"/>
                  <a:pt x="80047" y="328077"/>
                </a:cubicBezTo>
                <a:cubicBezTo>
                  <a:pt x="98462" y="340777"/>
                  <a:pt x="126402" y="321727"/>
                  <a:pt x="157517" y="312202"/>
                </a:cubicBezTo>
                <a:cubicBezTo>
                  <a:pt x="188632" y="302677"/>
                  <a:pt x="204507" y="293787"/>
                  <a:pt x="235622" y="281087"/>
                </a:cubicBezTo>
                <a:cubicBezTo>
                  <a:pt x="266737" y="268387"/>
                  <a:pt x="282612" y="265847"/>
                  <a:pt x="313727" y="249972"/>
                </a:cubicBezTo>
                <a:cubicBezTo>
                  <a:pt x="344842" y="234097"/>
                  <a:pt x="360717" y="215682"/>
                  <a:pt x="391832" y="202982"/>
                </a:cubicBezTo>
                <a:cubicBezTo>
                  <a:pt x="422947" y="190282"/>
                  <a:pt x="438187" y="178217"/>
                  <a:pt x="469302" y="187742"/>
                </a:cubicBezTo>
                <a:cubicBezTo>
                  <a:pt x="500417" y="197267"/>
                  <a:pt x="534707" y="222032"/>
                  <a:pt x="547407" y="249972"/>
                </a:cubicBezTo>
                <a:cubicBezTo>
                  <a:pt x="560107" y="277912"/>
                  <a:pt x="549947" y="309662"/>
                  <a:pt x="531532" y="328077"/>
                </a:cubicBezTo>
                <a:cubicBezTo>
                  <a:pt x="513117" y="346492"/>
                  <a:pt x="485177" y="333792"/>
                  <a:pt x="454062" y="343317"/>
                </a:cubicBezTo>
                <a:cubicBezTo>
                  <a:pt x="422947" y="352842"/>
                  <a:pt x="407072" y="361732"/>
                  <a:pt x="375957" y="374432"/>
                </a:cubicBezTo>
                <a:cubicBezTo>
                  <a:pt x="344842" y="387132"/>
                  <a:pt x="328967" y="396022"/>
                  <a:pt x="297852" y="405547"/>
                </a:cubicBezTo>
                <a:cubicBezTo>
                  <a:pt x="266737" y="415072"/>
                  <a:pt x="251497" y="415072"/>
                  <a:pt x="220382" y="421422"/>
                </a:cubicBezTo>
                <a:cubicBezTo>
                  <a:pt x="189267" y="427772"/>
                  <a:pt x="173392" y="427772"/>
                  <a:pt x="142277" y="437297"/>
                </a:cubicBezTo>
                <a:cubicBezTo>
                  <a:pt x="111162" y="446822"/>
                  <a:pt x="85762" y="446822"/>
                  <a:pt x="64172" y="468412"/>
                </a:cubicBezTo>
                <a:cubicBezTo>
                  <a:pt x="42582" y="490002"/>
                  <a:pt x="45757" y="514767"/>
                  <a:pt x="33057" y="545882"/>
                </a:cubicBezTo>
                <a:cubicBezTo>
                  <a:pt x="20357" y="576997"/>
                  <a:pt x="-7583" y="608112"/>
                  <a:pt x="1942" y="623987"/>
                </a:cubicBezTo>
                <a:cubicBezTo>
                  <a:pt x="11467" y="639862"/>
                  <a:pt x="48932" y="630337"/>
                  <a:pt x="80047" y="623987"/>
                </a:cubicBezTo>
                <a:cubicBezTo>
                  <a:pt x="111162" y="617637"/>
                  <a:pt x="147992" y="583347"/>
                  <a:pt x="157517" y="592872"/>
                </a:cubicBezTo>
                <a:cubicBezTo>
                  <a:pt x="167042" y="602397"/>
                  <a:pt x="120052" y="639862"/>
                  <a:pt x="126402" y="670977"/>
                </a:cubicBezTo>
                <a:cubicBezTo>
                  <a:pt x="132752" y="702092"/>
                  <a:pt x="172757" y="717332"/>
                  <a:pt x="188632" y="748447"/>
                </a:cubicBezTo>
                <a:cubicBezTo>
                  <a:pt x="204507" y="779562"/>
                  <a:pt x="194982" y="795437"/>
                  <a:pt x="204507" y="826552"/>
                </a:cubicBezTo>
                <a:cubicBezTo>
                  <a:pt x="214032" y="857667"/>
                  <a:pt x="229907" y="890687"/>
                  <a:pt x="235622" y="904657"/>
                </a:cubicBezTo>
              </a:path>
            </a:pathLst>
          </a:cu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椭圆 31"/>
          <p:cNvSpPr/>
          <p:nvPr/>
        </p:nvSpPr>
        <p:spPr>
          <a:xfrm>
            <a:off x="4543425" y="2613660"/>
            <a:ext cx="502920" cy="82232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椭圆 32"/>
          <p:cNvSpPr/>
          <p:nvPr/>
        </p:nvSpPr>
        <p:spPr>
          <a:xfrm>
            <a:off x="2301875" y="4820920"/>
            <a:ext cx="1196340" cy="1437005"/>
          </a:xfrm>
          <a:prstGeom prst="ellipse">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6673850" y="4678680"/>
            <a:ext cx="1196340" cy="1437005"/>
          </a:xfrm>
          <a:prstGeom prst="ellipse">
            <a:avLst/>
          </a:prstGeom>
          <a:noFill/>
          <a:ln w="38100">
            <a:solidFill>
              <a:schemeClr val="accent6">
                <a:lumMod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p>
            <a:pPr lvl="0" algn="ctr">
              <a:buClrTx/>
              <a:buSzTx/>
              <a:buFontTx/>
            </a:pPr>
            <a:endParaRPr lang="zh-CN" altLang="en-US">
              <a:sym typeface="+mn-ea"/>
            </a:endParaRPr>
          </a:p>
        </p:txBody>
      </p:sp>
      <p:sp>
        <p:nvSpPr>
          <p:cNvPr id="35" name="椭圆 34"/>
          <p:cNvSpPr/>
          <p:nvPr/>
        </p:nvSpPr>
        <p:spPr>
          <a:xfrm>
            <a:off x="182719" y="2517787"/>
            <a:ext cx="503098" cy="822225"/>
          </a:xfrm>
          <a:prstGeom prst="ellipse">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7" name="文本框 36"/>
          <p:cNvSpPr txBox="1"/>
          <p:nvPr/>
        </p:nvSpPr>
        <p:spPr>
          <a:xfrm>
            <a:off x="8658860" y="2397125"/>
            <a:ext cx="3663315" cy="460375"/>
          </a:xfrm>
          <a:prstGeom prst="rect">
            <a:avLst/>
          </a:prstGeom>
          <a:noFill/>
        </p:spPr>
        <p:txBody>
          <a:bodyPr wrap="square" rtlCol="0">
            <a:spAutoFit/>
          </a:bodyPr>
          <a:p>
            <a:pPr lvl="0" indent="0">
              <a:buFont typeface="Wingdings" panose="05000000000000000000" pitchFamily="2" charset="2"/>
              <a:buNone/>
            </a:pPr>
            <a:r>
              <a:rPr lang="en-US" sz="2400">
                <a:solidFill>
                  <a:srgbClr val="1D41D5"/>
                </a:solidFill>
                <a:latin typeface="黑体" panose="02010609060101010101" charset="-122"/>
                <a:ea typeface="黑体" panose="02010609060101010101" charset="-122"/>
                <a:cs typeface="黑体" panose="02010609060101010101" charset="-122"/>
                <a:sym typeface="+mn-ea"/>
              </a:rPr>
              <a:t>【</a:t>
            </a:r>
            <a:r>
              <a:rPr lang="en-US" sz="2400">
                <a:solidFill>
                  <a:srgbClr val="1D41D5"/>
                </a:solidFill>
                <a:latin typeface="黑体" panose="02010609060101010101" charset="-122"/>
                <a:ea typeface="黑体" panose="02010609060101010101" charset="-122"/>
                <a:cs typeface="黑体" panose="02010609060101010101" charset="-122"/>
                <a:sym typeface="+mn-ea"/>
              </a:rPr>
              <a:t>思考</a:t>
            </a:r>
            <a:r>
              <a:rPr lang="en-US" sz="2400">
                <a:solidFill>
                  <a:srgbClr val="1D41D5"/>
                </a:solidFill>
                <a:latin typeface="黑体" panose="02010609060101010101" charset="-122"/>
                <a:ea typeface="黑体" panose="02010609060101010101" charset="-122"/>
                <a:cs typeface="黑体" panose="02010609060101010101" charset="-122"/>
                <a:sym typeface="+mn-ea"/>
              </a:rPr>
              <a:t>】上述变化的原因？</a:t>
            </a:r>
            <a:endParaRPr lang="en-US" sz="2400">
              <a:solidFill>
                <a:srgbClr val="1D41D5"/>
              </a:solidFill>
              <a:latin typeface="黑体" panose="02010609060101010101" charset="-122"/>
              <a:ea typeface="黑体" panose="02010609060101010101" charset="-122"/>
              <a:cs typeface="黑体" panose="02010609060101010101" charset="-122"/>
              <a:sym typeface="+mn-ea"/>
            </a:endParaRPr>
          </a:p>
        </p:txBody>
      </p:sp>
      <p:sp>
        <p:nvSpPr>
          <p:cNvPr id="38" name="文本框 71"/>
          <p:cNvSpPr txBox="1"/>
          <p:nvPr/>
        </p:nvSpPr>
        <p:spPr>
          <a:xfrm>
            <a:off x="8903970" y="3046095"/>
            <a:ext cx="2965450" cy="1568450"/>
          </a:xfrm>
          <a:prstGeom prst="rect">
            <a:avLst/>
          </a:prstGeom>
          <a:noFill/>
          <a:ln w="9525">
            <a:noFill/>
          </a:ln>
        </p:spPr>
        <p:txBody>
          <a:bodyPr wrap="square" rtlCol="0">
            <a:spAutoFit/>
          </a:bodyPr>
          <a:p>
            <a:pPr lvl="0" algn="l">
              <a:buClrTx/>
              <a:buSzTx/>
              <a:buFontTx/>
            </a:pPr>
            <a:r>
              <a:rPr lang="zh-CN" sz="2400">
                <a:latin typeface="黑体" panose="02010609060101010101" charset="-122"/>
                <a:ea typeface="黑体" panose="02010609060101010101" charset="-122"/>
                <a:cs typeface="黑体" panose="02010609060101010101" charset="-122"/>
                <a:sym typeface="+mn-ea"/>
              </a:rPr>
              <a:t>①近代以来民族民主思想的传播；</a:t>
            </a:r>
            <a:endParaRPr lang="zh-CN" sz="2400">
              <a:latin typeface="黑体" panose="02010609060101010101" charset="-122"/>
              <a:ea typeface="黑体" panose="02010609060101010101" charset="-122"/>
              <a:cs typeface="黑体" panose="02010609060101010101" charset="-122"/>
              <a:sym typeface="+mn-ea"/>
            </a:endParaRPr>
          </a:p>
          <a:p>
            <a:pPr lvl="0" algn="l">
              <a:buClrTx/>
              <a:buSzTx/>
              <a:buFontTx/>
            </a:pPr>
            <a:r>
              <a:rPr lang="zh-CN" sz="2400">
                <a:latin typeface="黑体" panose="02010609060101010101" charset="-122"/>
                <a:ea typeface="黑体" panose="02010609060101010101" charset="-122"/>
                <a:cs typeface="黑体" panose="02010609060101010101" charset="-122"/>
                <a:sym typeface="+mn-ea"/>
              </a:rPr>
              <a:t>②一战后对战败国的制裁；</a:t>
            </a:r>
            <a:endParaRPr lang="zh-CN" sz="2400">
              <a:latin typeface="黑体" panose="02010609060101010101" charset="-122"/>
              <a:ea typeface="黑体" panose="02010609060101010101" charset="-122"/>
              <a:cs typeface="黑体" panose="02010609060101010101" charset="-122"/>
              <a:sym typeface="+mn-ea"/>
            </a:endParaRPr>
          </a:p>
        </p:txBody>
      </p:sp>
      <p:sp>
        <p:nvSpPr>
          <p:cNvPr id="3" name="文本框 2"/>
          <p:cNvSpPr txBox="1"/>
          <p:nvPr>
            <p:custDataLst>
              <p:tags r:id="rId4"/>
            </p:custDataLst>
          </p:nvPr>
        </p:nvSpPr>
        <p:spPr>
          <a:xfrm>
            <a:off x="-317" y="478155"/>
            <a:ext cx="5974080" cy="460375"/>
          </a:xfrm>
          <a:prstGeom prst="rect">
            <a:avLst/>
          </a:prstGeom>
          <a:solidFill>
            <a:schemeClr val="bg1"/>
          </a:solidFill>
        </p:spPr>
        <p:txBody>
          <a:bodyPr vert="horz" wrap="none" lIns="91440" tIns="45720" rIns="91440" bIns="45720" numCol="1" spcCol="0" rtlCol="0" fromWordArt="0" anchor="t" anchorCtr="0" forceAA="0" compatLnSpc="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l">
              <a:lnSpc>
                <a:spcPct val="100000"/>
              </a:lnSpc>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一、</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第一次世界大战与民族民主意识的觉醒</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additive="base">
                                        <p:cTn id="55" dur="500" fill="hold"/>
                                        <p:tgtEl>
                                          <p:spTgt spid="33"/>
                                        </p:tgtEl>
                                        <p:attrNameLst>
                                          <p:attrName>ppt_x</p:attrName>
                                        </p:attrNameLst>
                                      </p:cBhvr>
                                      <p:tavLst>
                                        <p:tav tm="0">
                                          <p:val>
                                            <p:strVal val="#ppt_x"/>
                                          </p:val>
                                        </p:tav>
                                        <p:tav tm="100000">
                                          <p:val>
                                            <p:strVal val="#ppt_x"/>
                                          </p:val>
                                        </p:tav>
                                      </p:tavLst>
                                    </p:anim>
                                    <p:anim calcmode="lin" valueType="num">
                                      <p:cBhvr additive="base">
                                        <p:cTn id="5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additive="base">
                                        <p:cTn id="61" dur="500" fill="hold"/>
                                        <p:tgtEl>
                                          <p:spTgt spid="34"/>
                                        </p:tgtEl>
                                        <p:attrNameLst>
                                          <p:attrName>ppt_x</p:attrName>
                                        </p:attrNameLst>
                                      </p:cBhvr>
                                      <p:tavLst>
                                        <p:tav tm="0">
                                          <p:val>
                                            <p:strVal val="#ppt_x"/>
                                          </p:val>
                                        </p:tav>
                                        <p:tav tm="100000">
                                          <p:val>
                                            <p:strVal val="#ppt_x"/>
                                          </p:val>
                                        </p:tav>
                                      </p:tavLst>
                                    </p:anim>
                                    <p:anim calcmode="lin" valueType="num">
                                      <p:cBhvr additive="base">
                                        <p:cTn id="6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1" nodeType="click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additive="base">
                                        <p:cTn id="97" dur="500" fill="hold"/>
                                        <p:tgtEl>
                                          <p:spTgt spid="38"/>
                                        </p:tgtEl>
                                        <p:attrNameLst>
                                          <p:attrName>ppt_x</p:attrName>
                                        </p:attrNameLst>
                                      </p:cBhvr>
                                      <p:tavLst>
                                        <p:tav tm="0">
                                          <p:val>
                                            <p:strVal val="#ppt_x"/>
                                          </p:val>
                                        </p:tav>
                                        <p:tav tm="100000">
                                          <p:val>
                                            <p:strVal val="#ppt_x"/>
                                          </p:val>
                                        </p:tav>
                                      </p:tavLst>
                                    </p:anim>
                                    <p:anim calcmode="lin" valueType="num">
                                      <p:cBhvr additive="base">
                                        <p:cTn id="98"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animBg="1"/>
      <p:bldP spid="22" grpId="0" animBg="1"/>
      <p:bldP spid="21" grpId="0" animBg="1"/>
      <p:bldP spid="33" grpId="0" bldLvl="0" animBg="1"/>
      <p:bldP spid="34" grpId="0" bldLvl="0" animBg="1"/>
      <p:bldP spid="30" grpId="0" animBg="1"/>
      <p:bldP spid="31" grpId="0" animBg="1"/>
      <p:bldP spid="35" grpId="0" bldLvl="0" animBg="1"/>
      <p:bldP spid="32" grpId="0" bldLvl="0" animBg="1"/>
      <p:bldP spid="28" grpId="0" animBg="1"/>
      <p:bldP spid="29" grpId="0" animBg="1"/>
      <p:bldP spid="37" grpId="0"/>
      <p:bldP spid="3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617855"/>
            <a:ext cx="406400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1.民族民主意识觉醒的背景：</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85775" y="1108075"/>
            <a:ext cx="11836400" cy="829945"/>
          </a:xfrm>
          <a:prstGeom prst="rect">
            <a:avLst/>
          </a:prstGeom>
          <a:noFill/>
          <a:ln w="9525">
            <a:noFill/>
          </a:ln>
        </p:spPr>
        <p:txBody>
          <a:bodyPr wrap="square">
            <a:spAutoFit/>
          </a:bodyPr>
          <a:p>
            <a:pPr indent="0"/>
            <a:r>
              <a:rPr sz="2400">
                <a:latin typeface="黑体" panose="02010609060101010101" charset="-122"/>
                <a:ea typeface="黑体" panose="02010609060101010101" charset="-122"/>
                <a:cs typeface="黑体" panose="02010609060101010101" charset="-122"/>
              </a:rPr>
              <a:t>（4）在帮助宗主国作战并取得胜利的过程中，</a:t>
            </a:r>
            <a:r>
              <a:rPr lang="en-US" sz="2400">
                <a:solidFill>
                  <a:srgbClr val="1D41D5"/>
                </a:solidFill>
                <a:latin typeface="黑体" panose="02010609060101010101" charset="-122"/>
                <a:ea typeface="黑体" panose="02010609060101010101" charset="-122"/>
                <a:cs typeface="黑体" panose="02010609060101010101" charset="-122"/>
              </a:rPr>
              <a:t>民族自决</a:t>
            </a:r>
            <a:r>
              <a:rPr sz="2400">
                <a:latin typeface="黑体" panose="02010609060101010101" charset="-122"/>
                <a:ea typeface="黑体" panose="02010609060101010101" charset="-122"/>
                <a:cs typeface="黑体" panose="02010609060101010101" charset="-122"/>
              </a:rPr>
              <a:t>的原则在殖民地传播开来，成为指导民族独立斗争的武器。</a:t>
            </a:r>
            <a:endParaRPr lang="zh-CN" altLang="en-US" sz="2400">
              <a:latin typeface="黑体" panose="02010609060101010101" charset="-122"/>
              <a:ea typeface="黑体" panose="02010609060101010101" charset="-122"/>
              <a:cs typeface="黑体" panose="02010609060101010101" charset="-122"/>
            </a:endParaRPr>
          </a:p>
        </p:txBody>
      </p:sp>
      <p:sp>
        <p:nvSpPr>
          <p:cNvPr id="3" name="文本框 2"/>
          <p:cNvSpPr txBox="1"/>
          <p:nvPr>
            <p:custDataLst>
              <p:tags r:id="rId1"/>
            </p:custDataLst>
          </p:nvPr>
        </p:nvSpPr>
        <p:spPr>
          <a:xfrm>
            <a:off x="-635" y="1967865"/>
            <a:ext cx="12192635" cy="899795"/>
          </a:xfrm>
          <a:prstGeom prst="rect">
            <a:avLst/>
          </a:prstGeom>
          <a:solidFill>
            <a:srgbClr val="C00000"/>
          </a:solidFill>
          <a:ln w="9525">
            <a:noFill/>
          </a:ln>
        </p:spPr>
        <p:txBody>
          <a:bodyPr wrap="square" anchor="t">
            <a:noAutofit/>
          </a:bodyPr>
          <a:p>
            <a:pPr lvl="0" algn="l">
              <a:buClrTx/>
              <a:buSzTx/>
              <a:buFontTx/>
            </a:pPr>
            <a:r>
              <a:rPr sz="2400">
                <a:solidFill>
                  <a:srgbClr val="FFFF00"/>
                </a:solidFill>
                <a:latin typeface="黑体" panose="02010609060101010101" charset="-122"/>
                <a:ea typeface="黑体" panose="02010609060101010101" charset="-122"/>
                <a:cs typeface="黑体" panose="02010609060101010101" charset="-122"/>
                <a:sym typeface="+mn-ea"/>
              </a:rPr>
              <a:t>民族自决原则</a:t>
            </a:r>
            <a:r>
              <a:rPr sz="2400">
                <a:solidFill>
                  <a:schemeClr val="bg1"/>
                </a:solidFill>
                <a:latin typeface="黑体" panose="02010609060101010101" charset="-122"/>
                <a:ea typeface="黑体" panose="02010609060101010101" charset="-122"/>
                <a:cs typeface="黑体" panose="02010609060101010101" charset="-122"/>
                <a:sym typeface="+mn-ea"/>
              </a:rPr>
              <a:t>是指</a:t>
            </a:r>
            <a:r>
              <a:rPr sz="2400">
                <a:solidFill>
                  <a:schemeClr val="bg1"/>
                </a:solidFill>
                <a:latin typeface="黑体" panose="02010609060101010101" charset="-122"/>
                <a:ea typeface="黑体" panose="02010609060101010101" charset="-122"/>
                <a:cs typeface="黑体" panose="02010609060101010101" charset="-122"/>
                <a:sym typeface="+mn-ea"/>
              </a:rPr>
              <a:t>处于外国奴役和殖民统治下的被压迫民族有自由决定自己命运、摆脱殖民统治、建立民族独立国家的权利。</a:t>
            </a:r>
            <a:endParaRPr sz="2400">
              <a:solidFill>
                <a:schemeClr val="bg1"/>
              </a:solidFill>
              <a:latin typeface="黑体" panose="02010609060101010101" charset="-122"/>
              <a:ea typeface="黑体" panose="02010609060101010101" charset="-122"/>
              <a:cs typeface="黑体" panose="02010609060101010101" charset="-122"/>
              <a:sym typeface="+mn-ea"/>
            </a:endParaRPr>
          </a:p>
          <a:p>
            <a:pPr lvl="0" algn="l">
              <a:buClrTx/>
              <a:buSzTx/>
              <a:buFontTx/>
            </a:pPr>
            <a:endParaRPr sz="2400">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4" name="文本框 3"/>
          <p:cNvSpPr txBox="1"/>
          <p:nvPr/>
        </p:nvSpPr>
        <p:spPr>
          <a:xfrm>
            <a:off x="291465" y="3048635"/>
            <a:ext cx="11591290" cy="3286760"/>
          </a:xfrm>
          <a:prstGeom prst="rect">
            <a:avLst/>
          </a:prstGeom>
          <a:solidFill>
            <a:schemeClr val="bg1"/>
          </a:solidFill>
          <a:ln w="12700" cmpd="sng">
            <a:solidFill>
              <a:schemeClr val="accent1">
                <a:shade val="50000"/>
              </a:schemeClr>
            </a:solidFill>
            <a:prstDash val="solid"/>
          </a:ln>
        </p:spPr>
        <p:txBody>
          <a:bodyPr wrap="square" rtlCol="0">
            <a:noAutofit/>
          </a:bodyPr>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材料1：17、18世纪资产阶级革命时期，为了反对封建压迫与禁锢，提出一系列具有民族性的国际关系原则。1776 年美国通过《独立宣言》，这是民族自决思想在政治文件中的初次明确表达。 </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——余建华：《民族主义：历史遗产与时代风云的交汇》</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材料2：民族自决权就是政治上的独立权，即在政治上同压迫民族自由分离的权利 ……人类只有经过一切被压迫民族完全解放 的过渡时期，才能达到各民族的必然融合。 </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——列宁：《社会主义革命和民族自决权》 </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材料3：1916年5月，威尔逊提出再造世界和平的三项原则：一、每个民族有权选择生活其中的国家；二、世界上的小国同样享有大国 所期望并坚持的其对主权和领土完整的尊重； 三、世界有权免遭源于侵略和对国家与民族权 利的蔑视而导致的任何对和平的破坏。 </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——奥古斯特·赫克歇尔：《从伍德罗·威尔逊的演讲和作品中看他的政治理念》</a:t>
            </a:r>
            <a:endParaRPr lang="en-US" altLang="zh-CN" sz="2000" dirty="0">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617855"/>
            <a:ext cx="406400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1.民族民主意识觉醒的背景：</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485775" y="1108075"/>
            <a:ext cx="11836400" cy="829945"/>
          </a:xfrm>
          <a:prstGeom prst="rect">
            <a:avLst/>
          </a:prstGeom>
          <a:noFill/>
          <a:ln w="9525">
            <a:noFill/>
          </a:ln>
        </p:spPr>
        <p:txBody>
          <a:bodyPr wrap="square">
            <a:spAutoFit/>
          </a:bodyPr>
          <a:p>
            <a:pPr indent="0"/>
            <a:r>
              <a:rPr sz="2400">
                <a:latin typeface="黑体" panose="02010609060101010101" charset="-122"/>
                <a:ea typeface="黑体" panose="02010609060101010101" charset="-122"/>
                <a:cs typeface="黑体" panose="02010609060101010101" charset="-122"/>
              </a:rPr>
              <a:t>（4）在帮助宗主国作战并取得胜利的过程中，</a:t>
            </a:r>
            <a:r>
              <a:rPr lang="en-US" sz="2400">
                <a:solidFill>
                  <a:srgbClr val="1D41D5"/>
                </a:solidFill>
                <a:latin typeface="黑体" panose="02010609060101010101" charset="-122"/>
                <a:ea typeface="黑体" panose="02010609060101010101" charset="-122"/>
                <a:cs typeface="黑体" panose="02010609060101010101" charset="-122"/>
              </a:rPr>
              <a:t>民族自决</a:t>
            </a:r>
            <a:r>
              <a:rPr sz="2400">
                <a:latin typeface="黑体" panose="02010609060101010101" charset="-122"/>
                <a:ea typeface="黑体" panose="02010609060101010101" charset="-122"/>
                <a:cs typeface="黑体" panose="02010609060101010101" charset="-122"/>
              </a:rPr>
              <a:t>的原则在殖民地传播开来，成为指导民族独立斗争的武器。</a:t>
            </a:r>
            <a:endParaRPr lang="zh-CN" altLang="en-US" sz="2400">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2828290" y="2299970"/>
            <a:ext cx="9013190" cy="1351915"/>
          </a:xfrm>
          <a:prstGeom prst="rect">
            <a:avLst/>
          </a:prstGeom>
          <a:solidFill>
            <a:schemeClr val="bg1"/>
          </a:solidFill>
          <a:ln w="12700" cmpd="sng">
            <a:solidFill>
              <a:schemeClr val="accent1">
                <a:shade val="50000"/>
              </a:schemeClr>
            </a:solidFill>
            <a:prstDash val="solid"/>
          </a:ln>
        </p:spPr>
        <p:txBody>
          <a:bodyPr wrap="square" rtlCol="0">
            <a:noAutofit/>
          </a:bodyPr>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材料1：印度士兵与他们的欧洲兄弟一起浴血奋战，并作出有价值的贡献。他们期待在不久的将来，在知识、社会、政治上，都变得像其他国家的人一样。这种觉醒传遍整个大地，加速了民族意识的发展。 </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——凯尔：《印度的战争资金和战后问题》 </a:t>
            </a:r>
            <a:endParaRPr lang="en-US" altLang="zh-CN" sz="2000" dirty="0">
              <a:latin typeface="黑体" panose="02010609060101010101" charset="-122"/>
              <a:ea typeface="黑体" panose="02010609060101010101" charset="-122"/>
              <a:cs typeface="黑体" panose="02010609060101010101" charset="-122"/>
              <a:sym typeface="+mn-ea"/>
            </a:endParaRPr>
          </a:p>
        </p:txBody>
      </p:sp>
      <p:grpSp>
        <p:nvGrpSpPr>
          <p:cNvPr id="6" name="组合 5"/>
          <p:cNvGrpSpPr/>
          <p:nvPr/>
        </p:nvGrpSpPr>
        <p:grpSpPr>
          <a:xfrm>
            <a:off x="57785" y="1975485"/>
            <a:ext cx="2474595" cy="2292482"/>
            <a:chOff x="-624" y="1958"/>
            <a:chExt cx="8163" cy="7463"/>
          </a:xfrm>
        </p:grpSpPr>
        <p:pic>
          <p:nvPicPr>
            <p:cNvPr id="327" name="图片 326" descr="0c3622a3cf1d2a3ef67a1a54be1ff871"/>
            <p:cNvPicPr>
              <a:picLocks noChangeAspect="1"/>
            </p:cNvPicPr>
            <p:nvPr/>
          </p:nvPicPr>
          <p:blipFill>
            <a:blip r:embed="rId1"/>
            <a:srcRect l="5018"/>
            <a:stretch>
              <a:fillRect/>
            </a:stretch>
          </p:blipFill>
          <p:spPr>
            <a:xfrm>
              <a:off x="-350" y="1958"/>
              <a:ext cx="7610" cy="7322"/>
            </a:xfrm>
            <a:prstGeom prst="rect">
              <a:avLst/>
            </a:prstGeom>
          </p:spPr>
        </p:pic>
        <p:sp>
          <p:nvSpPr>
            <p:cNvPr id="329" name="文本框 328"/>
            <p:cNvSpPr txBox="1"/>
            <p:nvPr/>
          </p:nvSpPr>
          <p:spPr>
            <a:xfrm>
              <a:off x="-624" y="7521"/>
              <a:ext cx="8163" cy="1900"/>
            </a:xfrm>
            <a:prstGeom prst="rect">
              <a:avLst/>
            </a:prstGeom>
            <a:solidFill>
              <a:schemeClr val="bg1">
                <a:alpha val="51000"/>
              </a:schemeClr>
            </a:solidFill>
          </p:spPr>
          <p:txBody>
            <a:bodyPr wrap="square" rtlCol="0" anchor="t">
              <a:spAutoFit/>
            </a:bodyPr>
            <a:p>
              <a:pPr algn="ctr"/>
              <a:r>
                <a:rPr lang="zh-CN" altLang="en-US" sz="1600">
                  <a:latin typeface="黑体" panose="02010609060101010101" charset="-122"/>
                  <a:ea typeface="黑体" panose="02010609060101010101" charset="-122"/>
                  <a:cs typeface="楷体" panose="02010609060101010101" charset="-122"/>
                  <a:sym typeface="+mn-ea"/>
                </a:rPr>
                <a:t>印度独立运动的领袖</a:t>
              </a:r>
              <a:endParaRPr lang="zh-CN" altLang="en-US" sz="1600">
                <a:latin typeface="黑体" panose="02010609060101010101" charset="-122"/>
                <a:ea typeface="黑体" panose="02010609060101010101" charset="-122"/>
                <a:cs typeface="楷体" panose="02010609060101010101" charset="-122"/>
                <a:sym typeface="+mn-ea"/>
              </a:endParaRPr>
            </a:p>
            <a:p>
              <a:pPr algn="ctr"/>
              <a:r>
                <a:rPr lang="zh-CN" altLang="en-US" sz="1600">
                  <a:latin typeface="黑体" panose="02010609060101010101" charset="-122"/>
                  <a:ea typeface="黑体" panose="02010609060101010101" charset="-122"/>
                  <a:cs typeface="楷体" panose="02010609060101010101" charset="-122"/>
                  <a:sym typeface="+mn-ea"/>
                </a:rPr>
                <a:t>尼赫鲁（左）与甘地（右）</a:t>
              </a:r>
              <a:endParaRPr lang="zh-CN" altLang="en-US" sz="1600">
                <a:latin typeface="黑体" panose="02010609060101010101" charset="-122"/>
                <a:ea typeface="黑体" panose="02010609060101010101" charset="-122"/>
                <a:cs typeface="楷体" panose="02010609060101010101" charset="-122"/>
                <a:sym typeface="+mn-ea"/>
              </a:endParaRPr>
            </a:p>
          </p:txBody>
        </p:sp>
      </p:grpSp>
      <p:sp>
        <p:nvSpPr>
          <p:cNvPr id="7" name="文本框 6"/>
          <p:cNvSpPr txBox="1"/>
          <p:nvPr/>
        </p:nvSpPr>
        <p:spPr>
          <a:xfrm>
            <a:off x="2828290" y="4398645"/>
            <a:ext cx="9363075" cy="2320290"/>
          </a:xfrm>
          <a:prstGeom prst="rect">
            <a:avLst/>
          </a:prstGeom>
          <a:solidFill>
            <a:schemeClr val="bg1"/>
          </a:solidFill>
          <a:ln w="12700" cmpd="sng">
            <a:solidFill>
              <a:schemeClr val="accent1">
                <a:shade val="50000"/>
              </a:schemeClr>
            </a:solidFill>
            <a:prstDash val="solid"/>
          </a:ln>
        </p:spPr>
        <p:txBody>
          <a:bodyPr wrap="square" rtlCol="0">
            <a:noAutofit/>
          </a:bodyPr>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a:t>
            </a:r>
            <a:r>
              <a:rPr lang="en-US" altLang="zh-CN" sz="2000" dirty="0">
                <a:latin typeface="黑体" panose="02010609060101010101" charset="-122"/>
                <a:ea typeface="黑体" panose="02010609060101010101" charset="-122"/>
                <a:cs typeface="黑体" panose="02010609060101010101" charset="-122"/>
                <a:sym typeface="+mn-ea"/>
              </a:rPr>
              <a:t>材料</a:t>
            </a:r>
            <a:r>
              <a:rPr lang="en-US" altLang="zh-CN" sz="2000" dirty="0">
                <a:latin typeface="黑体" panose="02010609060101010101" charset="-122"/>
                <a:ea typeface="黑体" panose="02010609060101010101" charset="-122"/>
                <a:cs typeface="黑体" panose="02010609060101010101" charset="-122"/>
                <a:sym typeface="+mn-ea"/>
              </a:rPr>
              <a:t>2</a:t>
            </a:r>
            <a:r>
              <a:rPr lang="en-US" altLang="zh-CN" sz="2000" dirty="0">
                <a:latin typeface="黑体" panose="02010609060101010101" charset="-122"/>
                <a:ea typeface="黑体" panose="02010609060101010101" charset="-122"/>
                <a:cs typeface="黑体" panose="02010609060101010101" charset="-122"/>
                <a:sym typeface="+mn-ea"/>
              </a:rPr>
              <a:t>：一位法国官员评论道：“参与到第一次世界大战中的这17.5万非洲士兵，</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在法兰西和佛兰德的壕沟里掘好了旧非洲的坟墓。</a:t>
            </a:r>
            <a:r>
              <a:rPr lang="en-US" altLang="zh-CN" sz="2000" dirty="0">
                <a:latin typeface="黑体" panose="02010609060101010101" charset="-122"/>
                <a:ea typeface="黑体" panose="02010609060101010101" charset="-122"/>
                <a:cs typeface="黑体" panose="02010609060101010101" charset="-122"/>
                <a:sym typeface="+mn-ea"/>
              </a:rPr>
              <a:t>”</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法国印度支那总督于1926年写道：“这场把欧洲浸润在血泊中的战争……唤醒了远离我们的土地上人民的</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独立</a:t>
            </a:r>
            <a:r>
              <a:rPr lang="zh-CN" altLang="en-US" sz="2000" dirty="0">
                <a:latin typeface="黑体" panose="02010609060101010101" charset="-122"/>
                <a:ea typeface="黑体" panose="02010609060101010101" charset="-122"/>
                <a:cs typeface="黑体" panose="02010609060101010101" charset="-122"/>
                <a:sym typeface="+mn-ea"/>
              </a:rPr>
              <a:t>意</a:t>
            </a:r>
            <a:r>
              <a:rPr lang="zh-CN" altLang="en-US" sz="2000" dirty="0">
                <a:latin typeface="黑体" panose="02010609060101010101" charset="-122"/>
                <a:ea typeface="黑体" panose="02010609060101010101" charset="-122"/>
                <a:cs typeface="黑体" panose="02010609060101010101" charset="-122"/>
                <a:sym typeface="+mn-ea"/>
              </a:rPr>
              <a:t>识</a:t>
            </a:r>
            <a:r>
              <a:rPr lang="en-US" altLang="zh-CN" sz="2000" dirty="0">
                <a:latin typeface="黑体" panose="02010609060101010101" charset="-122"/>
                <a:ea typeface="黑体" panose="02010609060101010101" charset="-122"/>
                <a:cs typeface="黑体" panose="02010609060101010101" charset="-122"/>
                <a:sym typeface="+mn-ea"/>
              </a:rPr>
              <a:t>……过去几年里，一切都变了。不论是人还是思想，就</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连亚洲本身都变了</a:t>
            </a:r>
            <a:r>
              <a:rPr lang="en-US" altLang="zh-CN" sz="2000" dirty="0">
                <a:latin typeface="黑体" panose="02010609060101010101" charset="-122"/>
                <a:ea typeface="黑体" panose="02010609060101010101" charset="-122"/>
                <a:cs typeface="黑体" panose="02010609060101010101" charset="-122"/>
                <a:sym typeface="+mn-ea"/>
              </a:rPr>
              <a:t>。”  </a:t>
            </a:r>
            <a:endParaRPr lang="en-US" altLang="zh-CN" sz="2000" dirty="0">
              <a:latin typeface="黑体" panose="02010609060101010101" charset="-122"/>
              <a:ea typeface="黑体" panose="02010609060101010101" charset="-122"/>
              <a:cs typeface="黑体" panose="02010609060101010101" charset="-122"/>
              <a:sym typeface="+mn-ea"/>
            </a:endParaRPr>
          </a:p>
          <a:p>
            <a:pPr lvl="0" algn="l">
              <a:buClrTx/>
              <a:buSzTx/>
              <a:buFontTx/>
            </a:pPr>
            <a:r>
              <a:rPr lang="en-US" altLang="zh-CN" sz="2000" dirty="0">
                <a:latin typeface="黑体" panose="02010609060101010101" charset="-122"/>
                <a:ea typeface="黑体" panose="02010609060101010101" charset="-122"/>
                <a:cs typeface="黑体" panose="02010609060101010101" charset="-122"/>
                <a:sym typeface="+mn-ea"/>
              </a:rPr>
              <a:t>       —— 转引自[美]斯塔夫里阿诺斯著，王红生等译《全球分裂：第三世界的历史进程》</a:t>
            </a:r>
            <a:endParaRPr lang="en-US" altLang="zh-CN" sz="2000" dirty="0">
              <a:latin typeface="黑体" panose="02010609060101010101" charset="-122"/>
              <a:ea typeface="黑体" panose="02010609060101010101" charset="-122"/>
              <a:cs typeface="黑体" panose="02010609060101010101" charset="-122"/>
              <a:sym typeface="+mn-ea"/>
            </a:endParaRPr>
          </a:p>
        </p:txBody>
      </p:sp>
      <p:grpSp>
        <p:nvGrpSpPr>
          <p:cNvPr id="9" name="组合 8"/>
          <p:cNvGrpSpPr/>
          <p:nvPr/>
        </p:nvGrpSpPr>
        <p:grpSpPr>
          <a:xfrm>
            <a:off x="273685" y="4267835"/>
            <a:ext cx="1942465" cy="2451702"/>
            <a:chOff x="143" y="2394"/>
            <a:chExt cx="3235" cy="4070"/>
          </a:xfrm>
        </p:grpSpPr>
        <p:pic>
          <p:nvPicPr>
            <p:cNvPr id="10" name="图片 9"/>
            <p:cNvPicPr>
              <a:picLocks noChangeAspect="1"/>
            </p:cNvPicPr>
            <p:nvPr>
              <p:custDataLst>
                <p:tags r:id="rId2"/>
              </p:custDataLst>
            </p:nvPr>
          </p:nvPicPr>
          <p:blipFill>
            <a:blip r:embed="rId3"/>
            <a:srcRect t="669" b="669"/>
            <a:stretch>
              <a:fillRect/>
            </a:stretch>
          </p:blipFill>
          <p:spPr>
            <a:xfrm>
              <a:off x="143" y="2394"/>
              <a:ext cx="3235" cy="4069"/>
            </a:xfrm>
            <a:prstGeom prst="rect">
              <a:avLst/>
            </a:prstGeom>
          </p:spPr>
        </p:pic>
        <p:sp>
          <p:nvSpPr>
            <p:cNvPr id="11" name="文本框 10"/>
            <p:cNvSpPr txBox="1"/>
            <p:nvPr>
              <p:custDataLst>
                <p:tags r:id="rId4"/>
              </p:custDataLst>
            </p:nvPr>
          </p:nvSpPr>
          <p:spPr>
            <a:xfrm>
              <a:off x="143" y="5495"/>
              <a:ext cx="3235" cy="969"/>
            </a:xfrm>
            <a:prstGeom prst="rect">
              <a:avLst/>
            </a:prstGeom>
            <a:solidFill>
              <a:schemeClr val="tx1">
                <a:alpha val="47000"/>
              </a:schemeClr>
            </a:solidFill>
          </p:spPr>
          <p:txBody>
            <a:bodyPr wrap="square" lIns="91440" tIns="45720" rIns="91440" bIns="45720" rtlCol="0" anchor="t" anchorCtr="0">
              <a:spAutoFit/>
            </a:bodyPr>
            <a:lstStyle>
              <a:defPPr>
                <a:defRPr lang="zh-CN"/>
              </a:defPPr>
              <a:lvl1pPr>
                <a:lnSpc>
                  <a:spcPct val="130000"/>
                </a:lnSpc>
                <a:buSzPct val="25000"/>
                <a:defRPr>
                  <a:solidFill>
                    <a:schemeClr val="bg1"/>
                  </a:solidFill>
                  <a:ea typeface="Montserrat" panose="02000505000000020004"/>
                  <a:cs typeface="Arial" panose="020B0604020202020204" pitchFamily="34" charset="0"/>
                </a:defRPr>
              </a:lvl1pPr>
            </a:lstStyle>
            <a:p>
              <a:pPr lvl="0" algn="ctr">
                <a:lnSpc>
                  <a:spcPct val="100000"/>
                </a:lnSpc>
                <a:buClrTx/>
                <a:buSzTx/>
                <a:buFontTx/>
              </a:pPr>
              <a:r>
                <a:rPr lang="zh-CN" altLang="en-US" sz="1600" dirty="0">
                  <a:latin typeface="黑体" panose="02010609060101010101" charset="-122"/>
                  <a:ea typeface="黑体" panose="02010609060101010101" charset="-122"/>
                  <a:cs typeface="+mn-cs"/>
                  <a:sym typeface="+mn-ea"/>
                </a:rPr>
                <a:t>“现代埃及之父”</a:t>
              </a:r>
              <a:endParaRPr lang="zh-CN" altLang="en-US" sz="1600" dirty="0">
                <a:latin typeface="黑体" panose="02010609060101010101" charset="-122"/>
                <a:ea typeface="黑体" panose="02010609060101010101" charset="-122"/>
                <a:cs typeface="+mn-cs"/>
                <a:sym typeface="+mn-ea"/>
              </a:endParaRPr>
            </a:p>
            <a:p>
              <a:pPr lvl="0" algn="ctr">
                <a:lnSpc>
                  <a:spcPct val="100000"/>
                </a:lnSpc>
                <a:buClrTx/>
                <a:buSzTx/>
                <a:buFontTx/>
              </a:pPr>
              <a:r>
                <a:rPr lang="zh-CN" altLang="en-US" sz="1600" dirty="0">
                  <a:latin typeface="黑体" panose="02010609060101010101" charset="-122"/>
                  <a:ea typeface="黑体" panose="02010609060101010101" charset="-122"/>
                  <a:cs typeface="+mn-cs"/>
                  <a:sym typeface="+mn-ea"/>
                </a:rPr>
                <a:t>扎格鲁尔</a:t>
              </a:r>
              <a:endParaRPr lang="zh-CN" altLang="en-US" sz="1600" dirty="0">
                <a:latin typeface="黑体" panose="02010609060101010101" charset="-122"/>
                <a:ea typeface="黑体" panose="02010609060101010101" charset="-122"/>
                <a:cs typeface="+mn-cs"/>
                <a:sym typeface="+mn-ea"/>
              </a:endParaRPr>
            </a:p>
          </p:txBody>
        </p:sp>
      </p:gr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1590" y="938530"/>
            <a:ext cx="4064000" cy="460375"/>
          </a:xfrm>
          <a:prstGeom prst="rect">
            <a:avLst/>
          </a:prstGeom>
          <a:noFill/>
        </p:spPr>
        <p:txBody>
          <a:bodyPr wrap="square" rtlCol="0">
            <a:spAutoFit/>
          </a:bodyPr>
          <a:p>
            <a:r>
              <a:rPr lang="zh-CN" altLang="en-US" sz="2400">
                <a:solidFill>
                  <a:srgbClr val="C00000"/>
                </a:solidFill>
                <a:latin typeface="黑体" panose="02010609060101010101" charset="-122"/>
                <a:ea typeface="黑体" panose="02010609060101010101" charset="-122"/>
                <a:cs typeface="黑体" panose="02010609060101010101" charset="-122"/>
              </a:rPr>
              <a:t>1.民族民主意识觉醒的背景：</a:t>
            </a:r>
            <a:endParaRPr lang="zh-CN" altLang="en-US" sz="2400">
              <a:solidFill>
                <a:srgbClr val="C00000"/>
              </a:solidFill>
              <a:latin typeface="黑体" panose="02010609060101010101" charset="-122"/>
              <a:ea typeface="黑体" panose="02010609060101010101" charset="-122"/>
              <a:cs typeface="黑体" panose="02010609060101010101" charset="-122"/>
            </a:endParaRPr>
          </a:p>
        </p:txBody>
      </p:sp>
      <p:sp>
        <p:nvSpPr>
          <p:cNvPr id="8" name="文本框 7"/>
          <p:cNvSpPr txBox="1"/>
          <p:nvPr/>
        </p:nvSpPr>
        <p:spPr>
          <a:xfrm>
            <a:off x="355600" y="1395095"/>
            <a:ext cx="11836400" cy="1198880"/>
          </a:xfrm>
          <a:prstGeom prst="rect">
            <a:avLst/>
          </a:prstGeom>
          <a:noFill/>
          <a:ln w="9525">
            <a:noFill/>
          </a:ln>
        </p:spPr>
        <p:txBody>
          <a:bodyPr wrap="square">
            <a:spAutoFit/>
          </a:bodyPr>
          <a:p>
            <a:pPr indent="0"/>
            <a:r>
              <a:rPr sz="2400">
                <a:latin typeface="黑体" panose="02010609060101010101" charset="-122"/>
                <a:ea typeface="黑体" panose="02010609060101010101" charset="-122"/>
                <a:cs typeface="黑体" panose="02010609060101010101" charset="-122"/>
              </a:rPr>
              <a:t>（5）</a:t>
            </a:r>
            <a:r>
              <a:rPr lang="en-US" sz="2400">
                <a:solidFill>
                  <a:srgbClr val="1D41D5"/>
                </a:solidFill>
                <a:latin typeface="黑体" panose="02010609060101010101" charset="-122"/>
                <a:ea typeface="黑体" panose="02010609060101010101" charset="-122"/>
                <a:cs typeface="黑体" panose="02010609060101010101" charset="-122"/>
              </a:rPr>
              <a:t>俄国十月革命</a:t>
            </a:r>
            <a:r>
              <a:rPr sz="2400">
                <a:latin typeface="黑体" panose="02010609060101010101" charset="-122"/>
                <a:ea typeface="黑体" panose="02010609060101010101" charset="-122"/>
                <a:cs typeface="黑体" panose="02010609060101010101" charset="-122"/>
              </a:rPr>
              <a:t>（1917年，诞生了第一个社会主义国家）的鼓舞。</a:t>
            </a:r>
            <a:endParaRPr sz="2400">
              <a:latin typeface="黑体" panose="02010609060101010101" charset="-122"/>
              <a:ea typeface="黑体" panose="02010609060101010101" charset="-122"/>
              <a:cs typeface="黑体" panose="02010609060101010101" charset="-122"/>
            </a:endParaRPr>
          </a:p>
          <a:p>
            <a:pPr indent="0"/>
            <a:r>
              <a:rPr sz="2400">
                <a:latin typeface="黑体" panose="02010609060101010101" charset="-122"/>
                <a:ea typeface="黑体" panose="02010609060101010101" charset="-122"/>
                <a:cs typeface="黑体" panose="02010609060101010101" charset="-122"/>
              </a:rPr>
              <a:t>（6）第一次世界大战期间亚非拉国家</a:t>
            </a:r>
            <a:r>
              <a:rPr lang="en-US" sz="2400">
                <a:solidFill>
                  <a:srgbClr val="1D41D5"/>
                </a:solidFill>
                <a:latin typeface="黑体" panose="02010609060101010101" charset="-122"/>
                <a:ea typeface="黑体" panose="02010609060101010101" charset="-122"/>
                <a:cs typeface="黑体" panose="02010609060101010101" charset="-122"/>
              </a:rPr>
              <a:t>民族资本主义</a:t>
            </a:r>
            <a:r>
              <a:rPr sz="2400">
                <a:latin typeface="黑体" panose="02010609060101010101" charset="-122"/>
                <a:ea typeface="黑体" panose="02010609060101010101" charset="-122"/>
                <a:cs typeface="黑体" panose="02010609060101010101" charset="-122"/>
              </a:rPr>
              <a:t>的发展，民族资产阶级和无产阶级力量的增强。</a:t>
            </a:r>
            <a:endParaRPr sz="2400">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2783840" y="2564765"/>
            <a:ext cx="3023235" cy="4011295"/>
          </a:xfrm>
          <a:prstGeom prst="rect">
            <a:avLst/>
          </a:prstGeom>
          <a:solidFill>
            <a:schemeClr val="bg1"/>
          </a:solidFill>
          <a:ln w="12700" cmpd="sng">
            <a:solidFill>
              <a:schemeClr val="accent1">
                <a:shade val="50000"/>
              </a:schemeClr>
            </a:solidFill>
            <a:prstDash val="solid"/>
          </a:ln>
        </p:spPr>
        <p:txBody>
          <a:bodyPr wrap="square" rtlCol="0">
            <a:noAutofit/>
          </a:bodyPr>
          <a:p>
            <a:pPr>
              <a:buClrTx/>
              <a:buSzTx/>
              <a:buFontTx/>
            </a:pPr>
            <a:r>
              <a:rPr lang="en-US" altLang="zh-CN" sz="2000" dirty="0">
                <a:latin typeface="黑体" panose="02010609060101010101" charset="-122"/>
                <a:ea typeface="黑体" panose="02010609060101010101" charset="-122"/>
                <a:cs typeface="黑体" panose="02010609060101010101" charset="-122"/>
                <a:sym typeface="+mn-ea"/>
              </a:rPr>
              <a:t>材料：如果</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某个民族被强制留在别国版图之内</a:t>
            </a:r>
            <a:r>
              <a:rPr lang="en-US" altLang="zh-CN" sz="2000" dirty="0">
                <a:latin typeface="黑体" panose="02010609060101010101" charset="-122"/>
                <a:ea typeface="黑体" panose="02010609060101010101" charset="-122"/>
                <a:cs typeface="黑体" panose="02010609060101010101" charset="-122"/>
                <a:sym typeface="+mn-ea"/>
              </a:rPr>
              <a:t>，如果违反这个民族的愿望，不给它以权利，使它能在兼并国军队或任何较强民族的军队完全撤走的条件下，不受丝毫强制地用自由投票的方式决定这个民族的国家形式问题，</a:t>
            </a:r>
            <a:r>
              <a:rPr lang="en-US" altLang="zh-CN" sz="2000" dirty="0">
                <a:solidFill>
                  <a:srgbClr val="FF0000"/>
                </a:solidFill>
                <a:latin typeface="黑体" panose="02010609060101010101" charset="-122"/>
                <a:ea typeface="黑体" panose="02010609060101010101" charset="-122"/>
                <a:cs typeface="黑体" panose="02010609060101010101" charset="-122"/>
                <a:sym typeface="+mn-ea"/>
              </a:rPr>
              <a:t>那末合并这个民族的行为就是兼并，即侵占或暴力行为</a:t>
            </a:r>
            <a:r>
              <a:rPr lang="en-US" altLang="zh-CN" sz="2000" dirty="0">
                <a:latin typeface="黑体" panose="02010609060101010101" charset="-122"/>
                <a:ea typeface="黑体" panose="02010609060101010101" charset="-122"/>
                <a:cs typeface="黑体" panose="02010609060101010101" charset="-122"/>
                <a:sym typeface="+mn-ea"/>
              </a:rPr>
              <a:t>。</a:t>
            </a:r>
            <a:endParaRPr lang="en-US" altLang="zh-CN" sz="2000" dirty="0">
              <a:latin typeface="黑体" panose="02010609060101010101" charset="-122"/>
              <a:ea typeface="黑体" panose="02010609060101010101" charset="-122"/>
              <a:cs typeface="黑体" panose="02010609060101010101" charset="-122"/>
              <a:sym typeface="+mn-ea"/>
            </a:endParaRPr>
          </a:p>
          <a:p>
            <a:pPr>
              <a:buClrTx/>
              <a:buSzTx/>
              <a:buFontTx/>
            </a:pPr>
            <a:r>
              <a:rPr lang="en-US" altLang="zh-CN" sz="2000" dirty="0">
                <a:latin typeface="黑体" panose="02010609060101010101" charset="-122"/>
                <a:ea typeface="黑体" panose="02010609060101010101" charset="-122"/>
                <a:cs typeface="黑体" panose="02010609060101010101" charset="-122"/>
                <a:sym typeface="+mn-ea"/>
              </a:rPr>
              <a:t>      ——《和平法令》1917.11.8</a:t>
            </a:r>
            <a:endParaRPr lang="en-US" altLang="zh-CN" sz="2000" dirty="0">
              <a:latin typeface="黑体" panose="02010609060101010101" charset="-122"/>
              <a:ea typeface="黑体" panose="02010609060101010101" charset="-122"/>
              <a:cs typeface="黑体" panose="02010609060101010101" charset="-122"/>
              <a:sym typeface="+mn-ea"/>
            </a:endParaRPr>
          </a:p>
        </p:txBody>
      </p:sp>
      <p:grpSp>
        <p:nvGrpSpPr>
          <p:cNvPr id="3" name="组合 2"/>
          <p:cNvGrpSpPr/>
          <p:nvPr/>
        </p:nvGrpSpPr>
        <p:grpSpPr>
          <a:xfrm>
            <a:off x="5948045" y="2679700"/>
            <a:ext cx="6162675" cy="3708400"/>
            <a:chOff x="8693" y="5853"/>
            <a:chExt cx="10282" cy="4822"/>
          </a:xfrm>
        </p:grpSpPr>
        <p:pic>
          <p:nvPicPr>
            <p:cNvPr id="12" name="图片 11"/>
            <p:cNvPicPr>
              <a:picLocks noChangeAspect="1"/>
            </p:cNvPicPr>
            <p:nvPr/>
          </p:nvPicPr>
          <p:blipFill>
            <a:blip r:embed="rId1"/>
            <a:stretch>
              <a:fillRect/>
            </a:stretch>
          </p:blipFill>
          <p:spPr>
            <a:xfrm>
              <a:off x="8693" y="5853"/>
              <a:ext cx="10282" cy="4492"/>
            </a:xfrm>
            <a:prstGeom prst="rect">
              <a:avLst/>
            </a:prstGeom>
          </p:spPr>
        </p:pic>
        <p:sp>
          <p:nvSpPr>
            <p:cNvPr id="5129" name="Text Box 9"/>
            <p:cNvSpPr txBox="1">
              <a:spLocks noChangeArrowheads="1"/>
            </p:cNvSpPr>
            <p:nvPr/>
          </p:nvSpPr>
          <p:spPr bwMode="auto">
            <a:xfrm>
              <a:off x="10135" y="10276"/>
              <a:ext cx="8840" cy="399"/>
            </a:xfrm>
            <a:prstGeom prst="rect">
              <a:avLst/>
            </a:prstGeom>
            <a:noFill/>
            <a:ln w="9525">
              <a:noFill/>
              <a:miter lim="800000"/>
            </a:ln>
          </p:spPr>
          <p:txBody>
            <a:bodyPr wrap="square">
              <a:spAutoFit/>
            </a:bodyPr>
            <a:p>
              <a:r>
                <a:rPr lang="en-US" altLang="zh-CN" sz="1400" dirty="0" smtClean="0">
                  <a:latin typeface="黑体" panose="02010609060101010101" charset="-122"/>
                  <a:ea typeface="黑体" panose="02010609060101010101" charset="-122"/>
                  <a:cs typeface="黑体" panose="02010609060101010101" charset="-122"/>
                </a:rPr>
                <a:t>    ——</a:t>
              </a:r>
              <a:r>
                <a:rPr lang="zh-CN" altLang="en-US" sz="1400" dirty="0">
                  <a:latin typeface="黑体" panose="02010609060101010101" charset="-122"/>
                  <a:ea typeface="黑体" panose="02010609060101010101" charset="-122"/>
                  <a:cs typeface="黑体" panose="02010609060101010101" charset="-122"/>
                </a:rPr>
                <a:t>许涤新 、吴承明 </a:t>
              </a:r>
              <a:r>
                <a:rPr lang="en-US" altLang="zh-CN" sz="1400" dirty="0">
                  <a:latin typeface="黑体" panose="02010609060101010101" charset="-122"/>
                  <a:ea typeface="黑体" panose="02010609060101010101" charset="-122"/>
                  <a:cs typeface="黑体" panose="02010609060101010101" charset="-122"/>
                </a:rPr>
                <a:t>《</a:t>
              </a:r>
              <a:r>
                <a:rPr lang="zh-CN" altLang="en-US" sz="1400" dirty="0">
                  <a:latin typeface="黑体" panose="02010609060101010101" charset="-122"/>
                  <a:ea typeface="黑体" panose="02010609060101010101" charset="-122"/>
                  <a:cs typeface="黑体" panose="02010609060101010101" charset="-122"/>
                </a:rPr>
                <a:t>中国资本主义发展史</a:t>
              </a:r>
              <a:r>
                <a:rPr lang="en-US" altLang="zh-CN" sz="1400" dirty="0">
                  <a:latin typeface="黑体" panose="02010609060101010101" charset="-122"/>
                  <a:ea typeface="黑体" panose="02010609060101010101" charset="-122"/>
                  <a:cs typeface="黑体" panose="02010609060101010101" charset="-122"/>
                </a:rPr>
                <a:t>》</a:t>
              </a:r>
              <a:r>
                <a:rPr lang="zh-CN" altLang="en-US" sz="1400" dirty="0">
                  <a:latin typeface="黑体" panose="02010609060101010101" charset="-122"/>
                  <a:ea typeface="黑体" panose="02010609060101010101" charset="-122"/>
                  <a:cs typeface="黑体" panose="02010609060101010101" charset="-122"/>
                </a:rPr>
                <a:t>（总序）</a:t>
              </a:r>
              <a:endParaRPr lang="zh-CN" altLang="en-US" sz="1400" dirty="0">
                <a:latin typeface="黑体" panose="02010609060101010101" charset="-122"/>
                <a:ea typeface="黑体" panose="02010609060101010101" charset="-122"/>
                <a:cs typeface="黑体" panose="02010609060101010101" charset="-122"/>
              </a:endParaRPr>
            </a:p>
          </p:txBody>
        </p:sp>
      </p:grpSp>
      <p:sp>
        <p:nvSpPr>
          <p:cNvPr id="13" name="矩形 12"/>
          <p:cNvSpPr/>
          <p:nvPr/>
        </p:nvSpPr>
        <p:spPr>
          <a:xfrm>
            <a:off x="8354695" y="3373120"/>
            <a:ext cx="446405" cy="10128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0" name="图片 99"/>
          <p:cNvPicPr/>
          <p:nvPr/>
        </p:nvPicPr>
        <p:blipFill>
          <a:blip r:embed="rId2"/>
          <a:stretch>
            <a:fillRect/>
          </a:stretch>
        </p:blipFill>
        <p:spPr>
          <a:xfrm>
            <a:off x="11430" y="4371340"/>
            <a:ext cx="2630805" cy="2386965"/>
          </a:xfrm>
          <a:prstGeom prst="rect">
            <a:avLst/>
          </a:prstGeom>
          <a:noFill/>
          <a:ln w="9525">
            <a:noFill/>
          </a:ln>
        </p:spPr>
      </p:pic>
      <p:pic>
        <p:nvPicPr>
          <p:cNvPr id="102" name="图片 101"/>
          <p:cNvPicPr/>
          <p:nvPr/>
        </p:nvPicPr>
        <p:blipFill>
          <a:blip r:embed="rId3"/>
          <a:stretch>
            <a:fillRect/>
          </a:stretch>
        </p:blipFill>
        <p:spPr>
          <a:xfrm>
            <a:off x="21590" y="2593975"/>
            <a:ext cx="2620645" cy="1776730"/>
          </a:xfrm>
          <a:prstGeom prst="rect">
            <a:avLst/>
          </a:prstGeom>
          <a:noFill/>
          <a:ln w="9525">
            <a:noFill/>
          </a:ln>
        </p:spPr>
      </p:pic>
      <p:sp>
        <p:nvSpPr>
          <p:cNvPr id="4" name="文本框 3"/>
          <p:cNvSpPr txBox="1"/>
          <p:nvPr>
            <p:custDataLst>
              <p:tags r:id="rId4"/>
            </p:custDataLst>
          </p:nvPr>
        </p:nvSpPr>
        <p:spPr>
          <a:xfrm>
            <a:off x="-317" y="478155"/>
            <a:ext cx="5974080" cy="460375"/>
          </a:xfrm>
          <a:prstGeom prst="rect">
            <a:avLst/>
          </a:prstGeom>
          <a:solidFill>
            <a:schemeClr val="bg1"/>
          </a:solidFill>
        </p:spPr>
        <p:txBody>
          <a:bodyPr vert="horz" wrap="none" lIns="91440" tIns="45720" rIns="91440" bIns="45720" numCol="1" spcCol="0" rtlCol="0" fromWordArt="0" anchor="t" anchorCtr="0" forceAA="0" compatLnSpc="0">
            <a:spAutoFit/>
          </a:bodyPr>
          <a:lstStyle>
            <a:lvl1pPr algn="l" defTabSz="914400" rtl="0" eaLnBrk="1" latinLnBrk="0" hangingPunct="1">
              <a:lnSpc>
                <a:spcPct val="90000"/>
              </a:lnSpc>
              <a:spcBef>
                <a:spcPct val="0"/>
              </a:spcBef>
              <a:buNone/>
              <a:defRPr sz="4400" kern="1200">
                <a:solidFill>
                  <a:sysClr val="windowText" lastClr="000000"/>
                </a:solidFill>
                <a:latin typeface="Calibri" panose="020F0502020204030204"/>
                <a:ea typeface="+mn-ea"/>
                <a:cs typeface="+mn-ea"/>
              </a:defRPr>
            </a:lvl1pPr>
          </a:lstStyle>
          <a:p>
            <a:pPr lvl="0" algn="l">
              <a:lnSpc>
                <a:spcPct val="100000"/>
              </a:lnSpc>
              <a:buClrTx/>
              <a:buSzTx/>
              <a:buFontTx/>
            </a:pPr>
            <a:r>
              <a:rPr lang="zh-CN" altLang="en-US" sz="2400">
                <a:solidFill>
                  <a:srgbClr val="1D41D5"/>
                </a:solidFill>
                <a:latin typeface="黑体" panose="02010609060101010101" charset="-122"/>
                <a:ea typeface="黑体" panose="02010609060101010101" charset="-122"/>
                <a:cs typeface="黑体" panose="02010609060101010101" charset="-122"/>
                <a:sym typeface="+mn-ea"/>
              </a:rPr>
              <a:t>一、</a:t>
            </a:r>
            <a:r>
              <a:rPr lang="zh-CN" altLang="en-US" sz="2400">
                <a:solidFill>
                  <a:srgbClr val="1D41D5"/>
                </a:solidFill>
                <a:latin typeface="黑体" panose="02010609060101010101" charset="-122"/>
                <a:ea typeface="黑体" panose="02010609060101010101" charset="-122"/>
                <a:cs typeface="黑体" panose="02010609060101010101" charset="-122"/>
                <a:sym typeface="+mn-ea"/>
              </a:rPr>
              <a:t>第一次世界大战与民族民主意识的觉醒</a:t>
            </a:r>
            <a:endParaRPr lang="zh-CN" altLang="en-US" sz="2400">
              <a:solidFill>
                <a:srgbClr val="1D41D5"/>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ags/tag1.xml><?xml version="1.0" encoding="utf-8"?>
<p:tagLst xmlns:p="http://schemas.openxmlformats.org/presentationml/2006/main">
  <p:tag name="AS_UNIQUEID" val="3145"/>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AS_UNIQUEID" val="2027"/>
</p:tagLst>
</file>

<file path=ppt/tags/tag101.xml><?xml version="1.0" encoding="utf-8"?>
<p:tagLst xmlns:p="http://schemas.openxmlformats.org/presentationml/2006/main">
  <p:tag name="AS_UNIQUEID" val="2029"/>
</p:tagLst>
</file>

<file path=ppt/tags/tag102.xml><?xml version="1.0" encoding="utf-8"?>
<p:tagLst xmlns:p="http://schemas.openxmlformats.org/presentationml/2006/main">
  <p:tag name="AS_UNIQUEID" val="1343"/>
</p:tagLst>
</file>

<file path=ppt/tags/tag103.xml><?xml version="1.0" encoding="utf-8"?>
<p:tagLst xmlns:p="http://schemas.openxmlformats.org/presentationml/2006/main">
  <p:tag name="AS_UNIQUEID" val="2030"/>
</p:tagLst>
</file>

<file path=ppt/tags/tag104.xml><?xml version="1.0" encoding="utf-8"?>
<p:tagLst xmlns:p="http://schemas.openxmlformats.org/presentationml/2006/main">
  <p:tag name="AS_UNIQUEID" val="2031"/>
</p:tagLst>
</file>

<file path=ppt/tags/tag105.xml><?xml version="1.0" encoding="utf-8"?>
<p:tagLst xmlns:p="http://schemas.openxmlformats.org/presentationml/2006/main">
  <p:tag name="AS_UNIQUEID" val="1344"/>
</p:tagLst>
</file>

<file path=ppt/tags/tag106.xml><?xml version="1.0" encoding="utf-8"?>
<p:tagLst xmlns:p="http://schemas.openxmlformats.org/presentationml/2006/main">
  <p:tag name="AS_UNIQUEID" val="2033"/>
</p:tagLst>
</file>

<file path=ppt/tags/tag107.xml><?xml version="1.0" encoding="utf-8"?>
<p:tagLst xmlns:p="http://schemas.openxmlformats.org/presentationml/2006/main">
  <p:tag name="AS_UNIQUEID" val="2035"/>
</p:tagLst>
</file>

<file path=ppt/tags/tag108.xml><?xml version="1.0" encoding="utf-8"?>
<p:tagLst xmlns:p="http://schemas.openxmlformats.org/presentationml/2006/main">
  <p:tag name="AS_UNIQUEID" val="2021"/>
</p:tagLst>
</file>

<file path=ppt/tags/tag109.xml><?xml version="1.0" encoding="utf-8"?>
<p:tagLst xmlns:p="http://schemas.openxmlformats.org/presentationml/2006/main">
  <p:tag name="AS_UNIQUEID" val="202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AS_UNIQUEID" val="2023"/>
</p:tagLst>
</file>

<file path=ppt/tags/tag111.xml><?xml version="1.0" encoding="utf-8"?>
<p:tagLst xmlns:p="http://schemas.openxmlformats.org/presentationml/2006/main">
  <p:tag name="AS_UNIQUEID" val="2024"/>
</p:tagLst>
</file>

<file path=ppt/tags/tag112.xml><?xml version="1.0" encoding="utf-8"?>
<p:tagLst xmlns:p="http://schemas.openxmlformats.org/presentationml/2006/main">
  <p:tag name="AS_UNIQUEID" val="2026"/>
</p:tagLst>
</file>

<file path=ppt/tags/tag113.xml><?xml version="1.0" encoding="utf-8"?>
<p:tagLst xmlns:p="http://schemas.openxmlformats.org/presentationml/2006/main">
  <p:tag name="AS_UNIQUEID" val="2028"/>
</p:tagLst>
</file>

<file path=ppt/tags/tag114.xml><?xml version="1.0" encoding="utf-8"?>
<p:tagLst xmlns:p="http://schemas.openxmlformats.org/presentationml/2006/main">
  <p:tag name="AS_UNIQUEID" val="2032"/>
</p:tagLst>
</file>

<file path=ppt/tags/tag115.xml><?xml version="1.0" encoding="utf-8"?>
<p:tagLst xmlns:p="http://schemas.openxmlformats.org/presentationml/2006/main">
  <p:tag name="AS_UNIQUEID" val="2034"/>
</p:tagLst>
</file>

<file path=ppt/tags/tag116.xml><?xml version="1.0" encoding="utf-8"?>
<p:tagLst xmlns:p="http://schemas.openxmlformats.org/presentationml/2006/main">
  <p:tag name="AS_UNIQUEID" val="2036"/>
</p:tagLst>
</file>

<file path=ppt/tags/tag117.xml><?xml version="1.0" encoding="utf-8"?>
<p:tagLst xmlns:p="http://schemas.openxmlformats.org/presentationml/2006/main">
  <p:tag name="AS_UNIQUEID" val="2037"/>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AS_UNIQUEID" val="204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AS_UNIQUEID" val="2032"/>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SPECIAL_SOURCE" val="bdnul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PECIAL_SOURCE" val="bdnull"/>
</p:tagLst>
</file>

<file path=ppt/tags/tag128.xml><?xml version="1.0" encoding="utf-8"?>
<p:tagLst xmlns:p="http://schemas.openxmlformats.org/presentationml/2006/main">
  <p:tag name="KSO_WPP_MARK_KEY" val="46fd5739-7525-47b4-a493-704a96bc5e8b"/>
  <p:tag name="COMMONDATA" val="eyJoZGlkIjoiZmU3NTM2YWI3ZDNlZWUzZjUxMTFlMzJkMjcwOWMwYTkifQ=="/>
  <p:tag name="commondata" val="eyJoZGlkIjoiZjc4ZGZiNWZhYzY4Mzc1MjViYmQzMWQ5ZWRiODdlY2Uif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AS_UNIQUEID" val="3146"/>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AS_UNIQUEID" val="3147"/>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AS_UNIQUEID" val="1309"/>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35.xml><?xml version="1.0" encoding="utf-8"?>
<p:tagLst xmlns:p="http://schemas.openxmlformats.org/presentationml/2006/main">
  <p:tag name="AS_UNIQUEID" val="1310"/>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36.xml><?xml version="1.0" encoding="utf-8"?>
<p:tagLst xmlns:p="http://schemas.openxmlformats.org/presentationml/2006/main">
  <p:tag name="AS_UNIQUEID" val="1311"/>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37.xml><?xml version="1.0" encoding="utf-8"?>
<p:tagLst xmlns:p="http://schemas.openxmlformats.org/presentationml/2006/main">
  <p:tag name="AS_UNIQUEID" val="1312"/>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38.xml><?xml version="1.0" encoding="utf-8"?>
<p:tagLst xmlns:p="http://schemas.openxmlformats.org/presentationml/2006/main">
  <p:tag name="AS_UNIQUEID" val="1313"/>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39.xml><?xml version="1.0" encoding="utf-8"?>
<p:tagLst xmlns:p="http://schemas.openxmlformats.org/presentationml/2006/main">
  <p:tag name="AS_UNIQUEID" val="1314"/>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AS_UNIQUEID" val="1315"/>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41.xml><?xml version="1.0" encoding="utf-8"?>
<p:tagLst xmlns:p="http://schemas.openxmlformats.org/presentationml/2006/main">
  <p:tag name="AS_UNIQUEID" val="1316"/>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 name="KSO_WM_SCREEN_THEME_FLAG" val="wjHMXQ7DpTpgIa4U3POzetcPcm6Y+tTxyhPkWX2AlIvlimzXBknURY+HrCsLlkebSP3UKKTbpkTlxcGRySIeKi34RZI+oBUVBtbqhOfpltQ="/>
</p:tagLst>
</file>

<file path=ppt/tags/tag42.xml><?xml version="1.0" encoding="utf-8"?>
<p:tagLst xmlns:p="http://schemas.openxmlformats.org/presentationml/2006/main">
  <p:tag name="AS_UNIQUEID" val="992"/>
</p:tagLst>
</file>

<file path=ppt/tags/tag43.xml><?xml version="1.0" encoding="utf-8"?>
<p:tagLst xmlns:p="http://schemas.openxmlformats.org/presentationml/2006/main">
  <p:tag name="AS_UNIQUEID" val="993"/>
</p:tagLst>
</file>

<file path=ppt/tags/tag44.xml><?xml version="1.0" encoding="utf-8"?>
<p:tagLst xmlns:p="http://schemas.openxmlformats.org/presentationml/2006/main">
  <p:tag name="AS_UNIQUEID" val="994"/>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UNIT_TABLE_BEAUTIFY" val="smartTable{8080f459-cccb-4b8d-b3bb-9d13d399f788}"/>
  <p:tag name="TABLE_ENDDRAG_ORIGIN_RECT" val="935*455"/>
  <p:tag name="TABLE_ENDDRAG_RECT" val="11*58*935*455"/>
</p:tagLst>
</file>

<file path=ppt/tags/tag51.xml><?xml version="1.0" encoding="utf-8"?>
<p:tagLst xmlns:p="http://schemas.openxmlformats.org/presentationml/2006/main">
  <p:tag name="KSO_WM_BEAUTIFY_FLAG" val="#wm#"/>
  <p:tag name="KSO_WM_TEMPLATE_CATEGORY" val="custom"/>
  <p:tag name="KSO_WM_TEMPLATE_INDEX" val="20204130"/>
  <p:tag name="KSO_WM_SPECIAL_SOURCE" val="bdnul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TABLE_ENDDRAG_ORIGIN_RECT" val="901*444"/>
  <p:tag name="TABLE_ENDDRAG_RECT" val="33*51*901*444"/>
</p:tagLst>
</file>

<file path=ppt/tags/tag57.xml><?xml version="1.0" encoding="utf-8"?>
<p:tagLst xmlns:p="http://schemas.openxmlformats.org/presentationml/2006/main">
  <p:tag name="KSO_WM_UNIT_PLACING_PICTURE_USER_VIEWPORT" val="{&quot;height&quot;:5342,&quot;width&quot;:11386}"/>
</p:tagLst>
</file>

<file path=ppt/tags/tag58.xml><?xml version="1.0" encoding="utf-8"?>
<p:tagLst xmlns:p="http://schemas.openxmlformats.org/presentationml/2006/main">
  <p:tag name="KSO_WM_UNIT_PLACING_PICTURE_USER_VIEWPORT" val="{&quot;height&quot;:5342,&quot;width&quot;:11386}"/>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AS_UNIQUEID" val="988"/>
</p:tagLst>
</file>

<file path=ppt/tags/tag61.xml><?xml version="1.0" encoding="utf-8"?>
<p:tagLst xmlns:p="http://schemas.openxmlformats.org/presentationml/2006/main">
  <p:tag name="KSO_WM_BEAUTIFY_FLAG" val="#wm#"/>
  <p:tag name="KSO_WM_TAG_VERSION" val="1.0"/>
  <p:tag name="KSO_WM_TEMPLATE_CATEGORY" val="diagram"/>
  <p:tag name="KSO_WM_TEMPLATE_INDEX" val="30177748"/>
  <p:tag name="KSO_WM_UNIT_CLEAR" val="0"/>
  <p:tag name="KSO_WM_UNIT_COMPATIBLE" val="0"/>
  <p:tag name="KSO_WM_UNIT_HIGHLIGHT" val="0"/>
  <p:tag name="KSO_WM_UNIT_ID" val="diagram30177748_1*d*1"/>
  <p:tag name="KSO_WM_UNIT_INDEX" val="1"/>
  <p:tag name="KSO_WM_UNIT_LAYERLEVEL" val="1"/>
  <p:tag name="KSO_WM_UNIT_TYPE" val="d"/>
  <p:tag name="KSO_WM_UNIT_VALUE" val="1131*885"/>
  <p:tag name="REFSHAPE" val="628337444"/>
</p:tagLst>
</file>

<file path=ppt/tags/tag62.xml><?xml version="1.0" encoding="utf-8"?>
<p:tagLst xmlns:p="http://schemas.openxmlformats.org/presentationml/2006/main">
  <p:tag name="KSO_WM_TEMPLATE_CATEGORY" val="diagram"/>
  <p:tag name="KSO_WM_TEMPLATE_INDEX" val="30177748"/>
  <p:tag name="KSO_WM_UNIT_TYPE" val="f"/>
  <p:tag name="KSO_WM_UNIT_INDEX" val="1"/>
  <p:tag name="KSO_WM_UNIT_ID" val="diagram30177748_1*f*1"/>
  <p:tag name="KSO_WM_UNIT_LAYERLEVEL" val="1"/>
  <p:tag name="KSO_WM_UNIT_VALUE" val="30"/>
  <p:tag name="KSO_WM_UNIT_HIGHLIGHT" val="0"/>
  <p:tag name="KSO_WM_UNIT_COMPATIBLE" val="0"/>
  <p:tag name="KSO_WM_UNIT_CLEAR" val="0"/>
  <p:tag name="KSO_WM_BEAUTIFY_FLAG" val="#wm#"/>
  <p:tag name="KSO_WM_TAG_VERSION" val="1.0"/>
  <p:tag name="KSO_WM_UNIT_PRESET_TEXT" val="A company is an association or collection of individuals"/>
  <p:tag name="KSO_WM_UNIT_TEXT_FILL_FORE_SCHEMECOLOR_INDEX_BRIGHTNESS" val="0"/>
  <p:tag name="KSO_WM_UNIT_TEXT_FILL_FORE_SCHEMECOLOR_INDEX" val="14"/>
  <p:tag name="KSO_WM_UNIT_TEXT_FILL_TYPE" val="1"/>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UNIT_TABLE_BEAUTIFY" val="smartTable{56b579d4-614b-4b52-973d-777325d03744}"/>
  <p:tag name="TABLE_ENDDRAG_ORIGIN_RECT" val="907*394"/>
  <p:tag name="TABLE_ENDDRAG_RECT" val="30*75*907*394"/>
</p:tagLst>
</file>

<file path=ppt/tags/tag66.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7.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8.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6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UNIT_FILL_FORE_SCHEMECOLOR_INDEX_BRIGHTNESS" val="0"/>
  <p:tag name="KSO_WM_UNIT_FILL_FORE_SCHEMECOLOR_INDEX" val="1"/>
  <p:tag name="KSO_WM_UNIT_FILL_TYPE" val="1"/>
  <p:tag name="KSO_WM_UNIT_LINE_FORE_SCHEMECOLOR_INDEX_BRIGHTNESS" val="0"/>
  <p:tag name="KSO_WM_UNIT_LINE_FORE_SCHEMECOLOR_INDEX" val="1"/>
  <p:tag name="KSO_WM_UNIT_LINE_FILL_TYPE" val="2"/>
</p:tagLst>
</file>

<file path=ppt/tags/tag71.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LINE_FORE_SCHEMECOLOR_INDEX_BRIGHTNESS" val="0"/>
  <p:tag name="KSO_WM_UNIT_LINE_FORE_SCHEMECOLOR_INDEX" val="1"/>
  <p:tag name="KSO_WM_UNIT_LINE_FILL_TYPE" val="2"/>
  <p:tag name="KSO_WM_UNIT_TEXT_FILL_FORE_SCHEMECOLOR_INDEX_BRIGHTNESS" val="0"/>
  <p:tag name="KSO_WM_UNIT_TEXT_FILL_FORE_SCHEMECOLOR_INDEX" val="13"/>
  <p:tag name="KSO_WM_UNIT_TEXT_FILL_TYPE" val="1"/>
</p:tagLst>
</file>

<file path=ppt/tags/tag73.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74.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
  <p:tag name="KSO_WM_UNIT_TEXT_FILL_TYPE" val="1"/>
</p:tagLst>
</file>

<file path=ppt/tags/tag76.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77.xml><?xml version="1.0" encoding="utf-8"?>
<p:tagLst xmlns:p="http://schemas.openxmlformats.org/presentationml/2006/main">
  <p:tag name="KSO_WM_UNIT_FILL_FORE_SCHEMECOLOR_INDEX_BRIGHTNESS" val="0"/>
  <p:tag name="KSO_WM_UNIT_FILL_FORE_SCHEMECOLOR_INDEX" val="1"/>
  <p:tag name="KSO_WM_UNIT_FILL_TYPE" val="1"/>
  <p:tag name="KSO_WM_UNIT_LINE_FORE_SCHEMECOLOR_INDEX_BRIGHTNESS" val="0"/>
  <p:tag name="KSO_WM_UNIT_LINE_FORE_SCHEMECOLOR_INDEX" val="1"/>
  <p:tag name="KSO_WM_UNIT_LINE_FILL_TYPE" val="2"/>
  <p:tag name="KSO_WM_UNIT_TEXT_FILL_FORE_SCHEMECOLOR_INDEX_BRIGHTNESS" val="0"/>
  <p:tag name="KSO_WM_UNIT_TEXT_FILL_FORE_SCHEMECOLOR_INDEX" val="14"/>
  <p:tag name="KSO_WM_UNIT_TEXT_FILL_TYPE" val="1"/>
</p:tagLst>
</file>

<file path=ppt/tags/tag78.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79.xml><?xml version="1.0" encoding="utf-8"?>
<p:tagLst xmlns:p="http://schemas.openxmlformats.org/presentationml/2006/main">
  <p:tag name="KSO_WM_UNIT_FILL_FORE_SCHEMECOLOR_INDEX_BRIGHTNESS" val="0"/>
  <p:tag name="KSO_WM_UNIT_FILL_FORE_SCHEMECOLOR_INDEX" val="2"/>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
  <p:tag name="KSO_WM_UNIT_TEXT_FILL_TYPE" val="1"/>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UNIT_FILL_FORE_SCHEMECOLOR_INDEX_BRIGHTNESS" val="0"/>
  <p:tag name="KSO_WM_UNIT_FILL_FORE_SCHEMECOLOR_INDEX" val="1"/>
  <p:tag name="KSO_WM_UNIT_FILL_TYPE" val="1"/>
  <p:tag name="KSO_WM_UNIT_LINE_FORE_SCHEMECOLOR_INDEX_BRIGHTNESS" val="0"/>
  <p:tag name="KSO_WM_UNIT_LINE_FORE_SCHEMECOLOR_INDEX" val="1"/>
  <p:tag name="KSO_WM_UNIT_LINE_FILL_TYPE" val="2"/>
  <p:tag name="KSO_WM_UNIT_TEXT_FILL_FORE_SCHEMECOLOR_INDEX_BRIGHTNESS" val="0"/>
  <p:tag name="KSO_WM_UNIT_TEXT_FILL_FORE_SCHEMECOLOR_INDEX" val="14"/>
  <p:tag name="KSO_WM_UNIT_TEXT_FILL_TYPE" val="1"/>
</p:tagLst>
</file>

<file path=ppt/tags/tag81.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82.xml><?xml version="1.0" encoding="utf-8"?>
<p:tagLst xmlns:p="http://schemas.openxmlformats.org/presentationml/2006/main">
  <p:tag name="KSO_WM_UNIT_FILL_FORE_SCHEMECOLOR_INDEX_BRIGHTNESS" val="-0.5"/>
  <p:tag name="KSO_WM_UNIT_FILL_FORE_SCHEMECOLOR_INDEX" val="6"/>
  <p:tag name="KSO_WM_UNIT_FILL_TYPE" val="1"/>
  <p:tag name="KSO_WM_UNIT_LINE_FORE_SCHEMECOLOR_INDEX_BRIGHTNESS" val="-0.5"/>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TEMPLATE_CATEGORY" val=""/>
  <p:tag name="KSO_WM_TEMPLATE_INDEX" val="20203713"/>
</p:tagLst>
</file>

<file path=ppt/tags/tag85.xml><?xml version="1.0" encoding="utf-8"?>
<p:tagLst xmlns:p="http://schemas.openxmlformats.org/presentationml/2006/main">
  <p:tag name="KSO_WM_BEAUTIFY_FLAG" val="#wm#"/>
  <p:tag name="KSO_WM_TEMPLATE_CATEGORY" val="diagram"/>
  <p:tag name="KSO_WM_TEMPLATE_INDEX" val="20203713"/>
</p:tagLst>
</file>

<file path=ppt/tags/tag86.xml><?xml version="1.0" encoding="utf-8"?>
<p:tagLst xmlns:p="http://schemas.openxmlformats.org/presentationml/2006/main">
  <p:tag name="KSO_WM_BEAUTIFY_FLAG" val="#wm#"/>
  <p:tag name="KSO_WM_TEMPLATE_CATEGORY" val="diagram"/>
  <p:tag name="KSO_WM_TEMPLATE_INDEX" val="20203713"/>
</p:tagLst>
</file>

<file path=ppt/tags/tag87.xml><?xml version="1.0" encoding="utf-8"?>
<p:tagLst xmlns:p="http://schemas.openxmlformats.org/presentationml/2006/main">
  <p:tag name="AS_UNIQUEID" val="1285"/>
</p:tagLst>
</file>

<file path=ppt/tags/tag88.xml><?xml version="1.0" encoding="utf-8"?>
<p:tagLst xmlns:p="http://schemas.openxmlformats.org/presentationml/2006/main">
  <p:tag name="AS_UNIQUEID" val="1079"/>
</p:tagLst>
</file>

<file path=ppt/tags/tag89.xml><?xml version="1.0" encoding="utf-8"?>
<p:tagLst xmlns:p="http://schemas.openxmlformats.org/presentationml/2006/main">
  <p:tag name="AS_UNIQUEID" val="128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PRESET_TEXT" val="点击输入正文"/>
  <p:tag name="KSO_WM_UNIT_NOCLEAR" val="0"/>
  <p:tag name="KSO_WM_UNIT_VALUE" val="260"/>
  <p:tag name="KSO_WM_UNIT_HIGHLIGHT" val="0"/>
  <p:tag name="KSO_WM_UNIT_COMPATIBLE" val="0"/>
  <p:tag name="KSO_WM_UNIT_DIAGRAM_ISNUMVISUAL" val="0"/>
  <p:tag name="KSO_WM_UNIT_DIAGRAM_ISREFERUNIT" val="0"/>
  <p:tag name="KSO_WM_UNIT_TYPE" val="f"/>
  <p:tag name="KSO_WM_UNIT_INDEX" val="1"/>
  <p:tag name="KSO_WM_UNIT_ID" val="diagram20200327_1*f*1"/>
  <p:tag name="KSO_WM_TEMPLATE_CATEGORY" val="diagram"/>
  <p:tag name="KSO_WM_TEMPLATE_INDEX" val="20200327"/>
  <p:tag name="KSO_WM_UNIT_LAYERLEVEL" val="1"/>
  <p:tag name="KSO_WM_TAG_VERSION" val="1.0"/>
  <p:tag name="KSO_WM_BEAUTIFY_FLAG" val="#wm#"/>
  <p:tag name="KSO_WM_UNIT_DEFAULT_FONT" val="14;18;2"/>
  <p:tag name="KSO_WM_UNIT_BLOCK" val="0"/>
  <p:tag name="KSO_WM_UNIT_SHOW_EDIT_AREA_INDICATION" val="1"/>
  <p:tag name="KSO_WM_UNIT_PLACING_PICTURE_MD4" val="0"/>
</p:tagLst>
</file>

<file path=ppt/tags/tag91.xml><?xml version="1.0" encoding="utf-8"?>
<p:tagLst xmlns:p="http://schemas.openxmlformats.org/presentationml/2006/main">
  <p:tag name="AS_UNIQUEID" val="1072"/>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AS_UNIQUEID" val="1072"/>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UNIT_TABLE_BEAUTIFY" val="smartTable{fcf31915-db8a-4f62-992e-ac57820f0615}"/>
</p:tagLst>
</file>

<file path=ppt/tags/tag98.xml><?xml version="1.0" encoding="utf-8"?>
<p:tagLst xmlns:p="http://schemas.openxmlformats.org/presentationml/2006/main">
  <p:tag name="AS_UNIQUEID" val="1342"/>
</p:tagLst>
</file>

<file path=ppt/tags/tag99.xml><?xml version="1.0" encoding="utf-8"?>
<p:tagLst xmlns:p="http://schemas.openxmlformats.org/presentationml/2006/main">
  <p:tag name="AS_UNIQUEID" val="2025"/>
</p:tagLst>
</file>

<file path=ppt/theme/theme1.xml><?xml version="1.0" encoding="utf-8"?>
<a:theme xmlns:a="http://schemas.openxmlformats.org/drawingml/2006/main" name="2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8416</Words>
  <Application>WPS 演示</Application>
  <PresentationFormat>自定义</PresentationFormat>
  <Paragraphs>602</Paragraphs>
  <Slides>25</Slides>
  <Notes>11</Notes>
  <HiddenSlides>0</HiddenSlides>
  <MMClips>0</MMClips>
  <ScaleCrop>false</ScaleCrop>
  <HeadingPairs>
    <vt:vector size="6" baseType="variant">
      <vt:variant>
        <vt:lpstr>已用的字体</vt:lpstr>
      </vt:variant>
      <vt:variant>
        <vt:i4>24</vt:i4>
      </vt:variant>
      <vt:variant>
        <vt:lpstr>主题</vt:lpstr>
      </vt:variant>
      <vt:variant>
        <vt:i4>6</vt:i4>
      </vt:variant>
      <vt:variant>
        <vt:lpstr>幻灯片标题</vt:lpstr>
      </vt:variant>
      <vt:variant>
        <vt:i4>25</vt:i4>
      </vt:variant>
    </vt:vector>
  </HeadingPairs>
  <TitlesOfParts>
    <vt:vector size="55" baseType="lpstr">
      <vt:lpstr>Arial</vt:lpstr>
      <vt:lpstr>宋体</vt:lpstr>
      <vt:lpstr>Wingdings</vt:lpstr>
      <vt:lpstr>华文新魏</vt:lpstr>
      <vt:lpstr>黑体</vt:lpstr>
      <vt:lpstr>微软雅黑</vt:lpstr>
      <vt:lpstr>Wingdings</vt:lpstr>
      <vt:lpstr>楷体</vt:lpstr>
      <vt:lpstr>方正启体简体</vt:lpstr>
      <vt:lpstr>方正粗黑宋简体</vt:lpstr>
      <vt:lpstr>Times New Roman</vt:lpstr>
      <vt:lpstr>Calibri</vt:lpstr>
      <vt:lpstr>方正姚体</vt:lpstr>
      <vt:lpstr>Montserrat</vt:lpstr>
      <vt:lpstr>Sitka Text</vt:lpstr>
      <vt:lpstr>Calibri</vt:lpstr>
      <vt:lpstr>等线</vt:lpstr>
      <vt:lpstr>Arial Unicode MS</vt:lpstr>
      <vt:lpstr>华文楷体</vt:lpstr>
      <vt:lpstr>Helvetica</vt:lpstr>
      <vt:lpstr>Segoe UI</vt:lpstr>
      <vt:lpstr>Times New Roman</vt:lpstr>
      <vt:lpstr>Wingdings</vt:lpstr>
      <vt:lpstr>Calibri Light</vt:lpstr>
      <vt:lpstr>2_自定义设计方案</vt:lpstr>
      <vt:lpstr>1_Office 主题​​</vt:lpstr>
      <vt:lpstr>1_自定义设计方案</vt:lpstr>
      <vt:lpstr>3_自定义设计方案</vt:lpstr>
      <vt:lpstr>4_自定义设计方案</vt:lpstr>
      <vt:lpstr>5_自定义设计方案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萧暮予</cp:lastModifiedBy>
  <cp:revision>71</cp:revision>
  <dcterms:created xsi:type="dcterms:W3CDTF">2023-02-15T01:01:00Z</dcterms:created>
  <dcterms:modified xsi:type="dcterms:W3CDTF">2024-04-10T01:17:20Z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5010340AE22547609A83F18CC8360D96</vt:lpwstr>
  </property>
</Properties>
</file>