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 id="2147483669" r:id="rId4"/>
    <p:sldMasterId id="2147483672" r:id="rId5"/>
    <p:sldMasterId id="2147483678" r:id="rId6"/>
    <p:sldMasterId id="2147483683" r:id="rId7"/>
  </p:sldMasterIdLst>
  <p:notesMasterIdLst>
    <p:notesMasterId r:id="rId9"/>
  </p:notesMasterIdLst>
  <p:handoutMasterIdLst>
    <p:handoutMasterId r:id="rId44"/>
  </p:handoutMasterIdLst>
  <p:sldIdLst>
    <p:sldId id="1772" r:id="rId8"/>
    <p:sldId id="874" r:id="rId10"/>
    <p:sldId id="1773" r:id="rId11"/>
    <p:sldId id="1774" r:id="rId12"/>
    <p:sldId id="1320" r:id="rId13"/>
    <p:sldId id="1548" r:id="rId14"/>
    <p:sldId id="1717" r:id="rId15"/>
    <p:sldId id="1718" r:id="rId16"/>
    <p:sldId id="1719" r:id="rId17"/>
    <p:sldId id="1720" r:id="rId18"/>
    <p:sldId id="1721" r:id="rId19"/>
    <p:sldId id="1722" r:id="rId20"/>
    <p:sldId id="1723" r:id="rId21"/>
    <p:sldId id="1724" r:id="rId22"/>
    <p:sldId id="1726" r:id="rId23"/>
    <p:sldId id="1728" r:id="rId24"/>
    <p:sldId id="1729" r:id="rId25"/>
    <p:sldId id="1778" r:id="rId26"/>
    <p:sldId id="1748" r:id="rId27"/>
    <p:sldId id="1749" r:id="rId28"/>
    <p:sldId id="1739" r:id="rId29"/>
    <p:sldId id="1751" r:id="rId30"/>
    <p:sldId id="1241" r:id="rId31"/>
    <p:sldId id="1754" r:id="rId32"/>
    <p:sldId id="1752" r:id="rId33"/>
    <p:sldId id="1753" r:id="rId34"/>
    <p:sldId id="1762" r:id="rId35"/>
    <p:sldId id="1763" r:id="rId36"/>
    <p:sldId id="1766" r:id="rId37"/>
    <p:sldId id="1764" r:id="rId38"/>
    <p:sldId id="1250" r:id="rId39"/>
    <p:sldId id="1769" r:id="rId40"/>
    <p:sldId id="1776" r:id="rId41"/>
    <p:sldId id="1811" r:id="rId42"/>
    <p:sldId id="1812" r:id="rId43"/>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0e61cad-0e72-47c5-9ac0-28a9789d02c0}">
          <p14:sldIdLst>
            <p14:sldId id="1772"/>
            <p14:sldId id="874"/>
            <p14:sldId id="1773"/>
            <p14:sldId id="1774"/>
            <p14:sldId id="1320"/>
            <p14:sldId id="1548"/>
            <p14:sldId id="1717"/>
            <p14:sldId id="1718"/>
            <p14:sldId id="1719"/>
            <p14:sldId id="1720"/>
            <p14:sldId id="1721"/>
            <p14:sldId id="1722"/>
            <p14:sldId id="1723"/>
            <p14:sldId id="1724"/>
            <p14:sldId id="1726"/>
            <p14:sldId id="1728"/>
            <p14:sldId id="1729"/>
            <p14:sldId id="1778"/>
            <p14:sldId id="1748"/>
            <p14:sldId id="1749"/>
            <p14:sldId id="1739"/>
            <p14:sldId id="1751"/>
            <p14:sldId id="1241"/>
            <p14:sldId id="1754"/>
            <p14:sldId id="1752"/>
            <p14:sldId id="1753"/>
            <p14:sldId id="1762"/>
            <p14:sldId id="1763"/>
            <p14:sldId id="1766"/>
            <p14:sldId id="1764"/>
            <p14:sldId id="1250"/>
            <p14:sldId id="1769"/>
            <p14:sldId id="1776"/>
            <p14:sldId id="1811"/>
            <p14:sldId id="1812"/>
          </p14:sldIdLst>
        </p14:section>
      </p14:sectionLst>
    </p:ext>
    <p:ext uri="{EFAFB233-063F-42B5-8137-9DF3F51BA10A}">
      <p15:sldGuideLst xmlns:p15="http://schemas.microsoft.com/office/powerpoint/2012/main">
        <p15:guide id="1" orient="horz" pos="2518"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PPTer_Tang" initials="P" lastIdx="0" clrIdx="0"/>
  <p:cmAuthor id="4" name="xkb1.com" initials="x" lastIdx="0" clrIdx="0"/>
  <p:cmAuthor id="5" name="MING" initials="M" lastIdx="0" clrIdx="2"/>
  <p:cmAuthor id="6" name="微软用户" initials="微" lastIdx="0" clrIdx="0"/>
  <p:cmAuthor id="7" name="新课标第一网" initials="新" lastIdx="0" clrIdx="0"/>
  <p:cmAuthor id="8" name="CHINESE-BC06F90" initials="C" lastIdx="0" clrIdx="0"/>
  <p:cmAuthor id="9" name="lenovo" initials="l" lastIdx="0" clrIdx="0"/>
  <p:cmAuthor id="0" name="xiaoxuan Zeng" initials="" lastIdx="0" clrIdx="0"/>
  <p:cmAuthor id="10" name="Lenovo" initials="L" lastIdx="6" clrIdx="9"/>
  <p:cmAuthor id="12" name="12279" initials="1" lastIdx="1" clrIdx="11"/>
  <p:cmAuthor id="11" name="ZZC" initials="Z" lastIdx="1"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185"/>
    <a:srgbClr val="0070C0"/>
    <a:srgbClr val="1E213D"/>
    <a:srgbClr val="F2F2F2"/>
    <a:srgbClr val="22CAB3"/>
    <a:srgbClr val="1F74AD"/>
    <a:srgbClr val="FF170C"/>
    <a:srgbClr val="FF9C00"/>
    <a:srgbClr val="FF8400"/>
    <a:srgbClr val="FF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43"/>
  </p:normalViewPr>
  <p:slideViewPr>
    <p:cSldViewPr snapToGrid="0" showGuides="1">
      <p:cViewPr>
        <p:scale>
          <a:sx n="79" d="100"/>
          <a:sy n="79" d="100"/>
        </p:scale>
        <p:origin x="1784" y="976"/>
      </p:cViewPr>
      <p:guideLst>
        <p:guide orient="horz" pos="2518"/>
        <p:guide pos="3817"/>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gs" Target="tags/tag99.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51C6C-8D7F-4A28-B123-DFDBB38F899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3FB3D-B612-4D07-8154-C57AC9CAB9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8F1ADB-5708-424B-B98F-4FE8806552F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585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345" u="none" strike="noStrike" kern="1200" cap="none" spc="200" normalizeH="0" baseline="0">
                <a:solidFill>
                  <a:schemeClr val="tx1">
                    <a:lumMod val="65000"/>
                    <a:lumOff val="35000"/>
                  </a:schemeClr>
                </a:solidFill>
                <a:uFillTx/>
              </a:defRPr>
            </a:lvl1pPr>
            <a:lvl2pPr marL="445770" indent="0" algn="ctr">
              <a:buNone/>
              <a:defRPr sz="1950"/>
            </a:lvl2pPr>
            <a:lvl3pPr marL="892175" indent="0" algn="ctr">
              <a:buNone/>
              <a:defRPr sz="1755"/>
            </a:lvl3pPr>
            <a:lvl4pPr marL="1337310" indent="0" algn="ctr">
              <a:buNone/>
              <a:defRPr sz="1560"/>
            </a:lvl4pPr>
            <a:lvl5pPr marL="1783715" indent="0" algn="ctr">
              <a:buNone/>
              <a:defRPr sz="1560"/>
            </a:lvl5pPr>
            <a:lvl6pPr marL="2229485" indent="0" algn="ctr">
              <a:buNone/>
              <a:defRPr sz="1560"/>
            </a:lvl6pPr>
            <a:lvl7pPr marL="2675890" indent="0" algn="ctr">
              <a:buNone/>
              <a:defRPr sz="1560"/>
            </a:lvl7pPr>
            <a:lvl8pPr marL="3122295" indent="0" algn="ctr">
              <a:buNone/>
              <a:defRPr sz="1560"/>
            </a:lvl8pPr>
            <a:lvl9pPr marL="3566795" indent="0" algn="ctr">
              <a:buNone/>
              <a:defRPr sz="156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0" y="6502400"/>
            <a:ext cx="1962785" cy="271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2" name="文本框 1"/>
          <p:cNvSpPr txBox="1"/>
          <p:nvPr userDrawn="1"/>
        </p:nvSpPr>
        <p:spPr>
          <a:xfrm>
            <a:off x="0" y="0"/>
            <a:ext cx="12192000" cy="511175"/>
          </a:xfrm>
          <a:prstGeom prst="rect">
            <a:avLst/>
          </a:prstGeom>
          <a:solidFill>
            <a:srgbClr val="C00000"/>
          </a:solidFill>
        </p:spPr>
        <p:txBody>
          <a:bodyPr wrap="square" rtlCol="0">
            <a:spAutoFit/>
          </a:bodyPr>
          <a:p>
            <a:endParaRPr lang="zh-CN" altLang="en-US" sz="273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3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09600" y="6356351"/>
            <a:ext cx="2844800" cy="365125"/>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737600" y="6356351"/>
            <a:ext cx="2844800" cy="365125"/>
          </a:xfr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0" y="6502400"/>
            <a:ext cx="1962785" cy="271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9" Type="http://schemas.openxmlformats.org/officeDocument/2006/relationships/theme" Target="../theme/theme2.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1" Type="http://schemas.openxmlformats.org/officeDocument/2006/relationships/theme" Target="../theme/theme4.xml"/><Relationship Id="rId10" Type="http://schemas.openxmlformats.org/officeDocument/2006/relationships/tags" Target="../tags/tag3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0"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9"/>
            </p:custDataLst>
          </p:nvPr>
        </p:nvSpPr>
        <p:spPr>
          <a:xfrm>
            <a:off x="2458720" y="0"/>
            <a:ext cx="23888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10"/>
            </p:custDataLst>
          </p:nvPr>
        </p:nvSpPr>
        <p:spPr>
          <a:xfrm>
            <a:off x="0" y="0"/>
            <a:ext cx="244157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11"/>
            </p:custDataLst>
          </p:nvPr>
        </p:nvSpPr>
        <p:spPr>
          <a:xfrm>
            <a:off x="4866640" y="0"/>
            <a:ext cx="242887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12"/>
            </p:custDataLst>
          </p:nvPr>
        </p:nvSpPr>
        <p:spPr>
          <a:xfrm>
            <a:off x="7314565" y="0"/>
            <a:ext cx="2439670"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13"/>
            </p:custDataLst>
          </p:nvPr>
        </p:nvSpPr>
        <p:spPr>
          <a:xfrm>
            <a:off x="9773285" y="0"/>
            <a:ext cx="241871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975"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975"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文本框 6"/>
          <p:cNvSpPr txBox="1"/>
          <p:nvPr userDrawn="1"/>
        </p:nvSpPr>
        <p:spPr>
          <a:xfrm>
            <a:off x="2463800" y="0"/>
            <a:ext cx="2388870"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8" name="矩形 7"/>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6" name="文本框 5"/>
          <p:cNvSpPr txBox="1"/>
          <p:nvPr userDrawn="1">
            <p:custDataLst>
              <p:tags r:id="rId14"/>
            </p:custDataLst>
          </p:nvPr>
        </p:nvSpPr>
        <p:spPr>
          <a:xfrm>
            <a:off x="9784080" y="0"/>
            <a:ext cx="240792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15"/>
            </p:custDataLst>
          </p:nvPr>
        </p:nvSpPr>
        <p:spPr>
          <a:xfrm>
            <a:off x="7324090" y="0"/>
            <a:ext cx="243014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16"/>
            </p:custDataLst>
          </p:nvPr>
        </p:nvSpPr>
        <p:spPr>
          <a:xfrm>
            <a:off x="4876800" y="0"/>
            <a:ext cx="241871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17"/>
            </p:custDataLst>
          </p:nvPr>
        </p:nvSpPr>
        <p:spPr>
          <a:xfrm>
            <a:off x="0" y="0"/>
            <a:ext cx="24396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Tree>
    <p:custDataLst>
      <p:tags r:id="rId18"/>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fontAlgn="auto" latinLnBrk="0" hangingPunct="1">
        <a:lnSpc>
          <a:spcPct val="100000"/>
        </a:lnSpc>
        <a:spcBef>
          <a:spcPct val="0"/>
        </a:spcBef>
        <a:buNone/>
        <a:defRPr sz="351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2885" indent="-222885" algn="l" defTabSz="892175" rtl="0" eaLnBrk="1" fontAlgn="auto" latinLnBrk="0" hangingPunct="1">
        <a:lnSpc>
          <a:spcPct val="130000"/>
        </a:lnSpc>
        <a:spcBef>
          <a:spcPts val="0"/>
        </a:spcBef>
        <a:spcAft>
          <a:spcPts val="1000"/>
        </a:spcAft>
        <a:buFont typeface="Arial" panose="020B0604020202020204" pitchFamily="34" charset="0"/>
        <a:buChar char="●"/>
        <a:defRPr sz="175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69290" indent="-222885" algn="l" defTabSz="892175" rtl="0" eaLnBrk="1" fontAlgn="auto" latinLnBrk="0" hangingPunct="1">
        <a:lnSpc>
          <a:spcPct val="120000"/>
        </a:lnSpc>
        <a:spcBef>
          <a:spcPts val="0"/>
        </a:spcBef>
        <a:spcAft>
          <a:spcPts val="600"/>
        </a:spcAft>
        <a:buFont typeface="Arial" panose="020B0604020202020204" pitchFamily="34" charset="0"/>
        <a:buChar char="●"/>
        <a:tabLst>
          <a:tab pos="1569085" algn="l"/>
          <a:tab pos="1569085" algn="l"/>
          <a:tab pos="1569085" algn="l"/>
          <a:tab pos="1569085" algn="l"/>
        </a:tabLst>
        <a:defRPr sz="15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15695" indent="-222885" algn="l" defTabSz="892175" rtl="0" eaLnBrk="1" fontAlgn="auto" latinLnBrk="0" hangingPunct="1">
        <a:lnSpc>
          <a:spcPct val="120000"/>
        </a:lnSpc>
        <a:spcBef>
          <a:spcPts val="0"/>
        </a:spcBef>
        <a:spcAft>
          <a:spcPts val="600"/>
        </a:spcAft>
        <a:buFont typeface="Arial" panose="020B0604020202020204" pitchFamily="34" charset="0"/>
        <a:buChar char="●"/>
        <a:defRPr sz="15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560830" indent="-222885" algn="l" defTabSz="892175" rtl="0" eaLnBrk="1" fontAlgn="auto" latinLnBrk="0" hangingPunct="1">
        <a:lnSpc>
          <a:spcPct val="120000"/>
        </a:lnSpc>
        <a:spcBef>
          <a:spcPts val="0"/>
        </a:spcBef>
        <a:spcAft>
          <a:spcPts val="300"/>
        </a:spcAft>
        <a:buFont typeface="Wingdings" panose="05000000000000000000" charset="0"/>
        <a:buChar char=""/>
        <a:defRPr sz="13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06600" indent="-222885" algn="l" defTabSz="892175" rtl="0" eaLnBrk="1" fontAlgn="auto" latinLnBrk="0" hangingPunct="1">
        <a:lnSpc>
          <a:spcPct val="120000"/>
        </a:lnSpc>
        <a:spcBef>
          <a:spcPts val="0"/>
        </a:spcBef>
        <a:spcAft>
          <a:spcPts val="300"/>
        </a:spcAft>
        <a:buFont typeface="Arial" panose="020B0604020202020204" pitchFamily="34" charset="0"/>
        <a:buChar char="•"/>
        <a:defRPr sz="13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3"/>
            </p:custDataLst>
          </p:nvPr>
        </p:nvSpPr>
        <p:spPr>
          <a:xfrm>
            <a:off x="2458085" y="0"/>
            <a:ext cx="2388871"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4"/>
            </p:custDataLst>
          </p:nvPr>
        </p:nvSpPr>
        <p:spPr>
          <a:xfrm>
            <a:off x="0" y="0"/>
            <a:ext cx="2432685"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5"/>
            </p:custDataLst>
          </p:nvPr>
        </p:nvSpPr>
        <p:spPr>
          <a:xfrm>
            <a:off x="4872355" y="0"/>
            <a:ext cx="242316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6"/>
            </p:custDataLst>
          </p:nvPr>
        </p:nvSpPr>
        <p:spPr>
          <a:xfrm>
            <a:off x="7320915" y="0"/>
            <a:ext cx="243332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7"/>
            </p:custDataLst>
          </p:nvPr>
        </p:nvSpPr>
        <p:spPr>
          <a:xfrm>
            <a:off x="9779635" y="0"/>
            <a:ext cx="241236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6"/>
            </p:custDataLst>
          </p:nvPr>
        </p:nvSpPr>
        <p:spPr>
          <a:xfrm>
            <a:off x="2524760" y="0"/>
            <a:ext cx="232219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7"/>
            </p:custDataLst>
          </p:nvPr>
        </p:nvSpPr>
        <p:spPr>
          <a:xfrm>
            <a:off x="0" y="0"/>
            <a:ext cx="249872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8"/>
            </p:custDataLst>
          </p:nvPr>
        </p:nvSpPr>
        <p:spPr>
          <a:xfrm>
            <a:off x="4872355" y="0"/>
            <a:ext cx="2423160"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9"/>
            </p:custDataLst>
          </p:nvPr>
        </p:nvSpPr>
        <p:spPr>
          <a:xfrm>
            <a:off x="7320915" y="0"/>
            <a:ext cx="243332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10"/>
            </p:custDataLst>
          </p:nvPr>
        </p:nvSpPr>
        <p:spPr>
          <a:xfrm>
            <a:off x="9780270" y="0"/>
            <a:ext cx="241173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5"/>
            </p:custDataLst>
          </p:nvPr>
        </p:nvSpPr>
        <p:spPr>
          <a:xfrm>
            <a:off x="2458085" y="0"/>
            <a:ext cx="23888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6"/>
            </p:custDataLst>
          </p:nvPr>
        </p:nvSpPr>
        <p:spPr>
          <a:xfrm>
            <a:off x="-15875" y="0"/>
            <a:ext cx="243649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7"/>
            </p:custDataLst>
          </p:nvPr>
        </p:nvSpPr>
        <p:spPr>
          <a:xfrm>
            <a:off x="4868545" y="0"/>
            <a:ext cx="24269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8"/>
            </p:custDataLst>
          </p:nvPr>
        </p:nvSpPr>
        <p:spPr>
          <a:xfrm>
            <a:off x="7317105" y="0"/>
            <a:ext cx="243713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9"/>
            </p:custDataLst>
          </p:nvPr>
        </p:nvSpPr>
        <p:spPr>
          <a:xfrm>
            <a:off x="9775825" y="0"/>
            <a:ext cx="2416175"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文本框 6"/>
          <p:cNvSpPr txBox="1"/>
          <p:nvPr userDrawn="1">
            <p:custDataLst>
              <p:tags r:id="rId2"/>
            </p:custDataLst>
          </p:nvPr>
        </p:nvSpPr>
        <p:spPr>
          <a:xfrm>
            <a:off x="635" y="0"/>
            <a:ext cx="12191365" cy="511175"/>
          </a:xfrm>
          <a:prstGeom prst="rect">
            <a:avLst/>
          </a:prstGeom>
          <a:solidFill>
            <a:srgbClr val="002060"/>
          </a:solidFill>
        </p:spPr>
        <p:txBody>
          <a:bodyPr wrap="square" rtlCol="0">
            <a:spAutoFit/>
          </a:bodyPr>
          <a:p>
            <a:pPr lvl="0" algn="ctr">
              <a:buClrTx/>
              <a:buSzTx/>
              <a:buFontTx/>
            </a:pPr>
            <a:endParaRPr lang="zh-CN" altLang="en-US" sz="2730">
              <a:solidFill>
                <a:schemeClr val="bg1"/>
              </a:solidFill>
              <a:latin typeface="黑体" panose="02010609060101010101" charset="-122"/>
              <a:ea typeface="黑体" panose="02010609060101010101" charset="-122"/>
              <a:sym typeface="+mn-ea"/>
            </a:endParaRPr>
          </a:p>
        </p:txBody>
      </p:sp>
    </p:spTree>
    <p:custDataLst>
      <p:tags r:id="rId3"/>
    </p:custData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0.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image" Target="../media/image9.jpe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1.xml"/><Relationship Id="rId2" Type="http://schemas.openxmlformats.org/officeDocument/2006/relationships/image" Target="../media/image10.jpeg"/><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62.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3.png"/><Relationship Id="rId1" Type="http://schemas.openxmlformats.org/officeDocument/2006/relationships/tags" Target="../tags/tag44.xml"/></Relationships>
</file>

<file path=ppt/slides/_rels/slide30.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tags" Target="../tags/tag89.xml"/><Relationship Id="rId1" Type="http://schemas.openxmlformats.org/officeDocument/2006/relationships/tags" Target="../tags/tag8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98.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4.xml"/><Relationship Id="rId2" Type="http://schemas.openxmlformats.org/officeDocument/2006/relationships/image" Target="../media/image5.png"/><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 name="表格 8"/>
          <p:cNvGraphicFramePr/>
          <p:nvPr>
            <p:custDataLst>
              <p:tags r:id="rId1"/>
            </p:custDataLst>
          </p:nvPr>
        </p:nvGraphicFramePr>
        <p:xfrm>
          <a:off x="144780" y="604520"/>
          <a:ext cx="11877040" cy="5162550"/>
        </p:xfrm>
        <a:graphic>
          <a:graphicData uri="http://schemas.openxmlformats.org/drawingml/2006/table">
            <a:tbl>
              <a:tblPr/>
              <a:tblGrid>
                <a:gridCol w="11877040"/>
              </a:tblGrid>
              <a:tr h="492125">
                <a:tc>
                  <a:txBody>
                    <a:bodyPr/>
                    <a:p>
                      <a:pPr indent="0" algn="ctr">
                        <a:buNone/>
                      </a:pPr>
                      <a:r>
                        <a:rPr lang="zh-CN" altLang="en-US" sz="2400" b="0">
                          <a:solidFill>
                            <a:srgbClr val="C00000"/>
                          </a:solidFill>
                          <a:latin typeface="黑体" panose="02010609060101010101" charset="-122"/>
                          <a:ea typeface="黑体" panose="02010609060101010101" charset="-122"/>
                          <a:cs typeface="宋体" panose="02010600030101010101" pitchFamily="2" charset="-122"/>
                        </a:rPr>
                        <a:t>第六单元</a:t>
                      </a:r>
                      <a:r>
                        <a:rPr lang="en-US" altLang="zh-CN" sz="2400" b="0">
                          <a:solidFill>
                            <a:srgbClr val="C00000"/>
                          </a:solidFill>
                          <a:latin typeface="黑体" panose="02010609060101010101" charset="-122"/>
                          <a:ea typeface="黑体" panose="02010609060101010101" charset="-122"/>
                          <a:cs typeface="宋体" panose="02010600030101010101" pitchFamily="2" charset="-122"/>
                        </a:rPr>
                        <a:t>  </a:t>
                      </a:r>
                      <a:r>
                        <a:rPr lang="zh-CN" altLang="en-US" sz="2400" b="0">
                          <a:solidFill>
                            <a:srgbClr val="C00000"/>
                          </a:solidFill>
                          <a:latin typeface="黑体" panose="02010609060101010101" charset="-122"/>
                          <a:ea typeface="黑体" panose="02010609060101010101" charset="-122"/>
                          <a:cs typeface="宋体" panose="02010600030101010101" pitchFamily="2" charset="-122"/>
                        </a:rPr>
                        <a:t>基层治理与社会保障</a:t>
                      </a:r>
                      <a:endParaRPr lang="zh-CN" altLang="en-US" sz="2400" b="0">
                        <a:solidFill>
                          <a:srgbClr val="C00000"/>
                        </a:solidFill>
                        <a:latin typeface="黑体" panose="02010609060101010101" charset="-122"/>
                        <a:ea typeface="黑体" panose="02010609060101010101" charset="-122"/>
                        <a:cs typeface="宋体" panose="02010600030101010101" pitchFamily="2" charset="-122"/>
                      </a:endParaRPr>
                    </a:p>
                  </a:txBody>
                  <a:tcPr marL="66882" marR="66882"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92350">
                <a:tc>
                  <a:txBody>
                    <a:bodyPr/>
                    <a:p>
                      <a:pPr indent="0">
                        <a:lnSpc>
                          <a:spcPct val="110000"/>
                        </a:lnSpc>
                        <a:buNone/>
                      </a:pPr>
                      <a:endParaRPr altLang="en-US" sz="2400" b="0">
                        <a:latin typeface="黑体" panose="02010609060101010101" charset="-122"/>
                        <a:ea typeface="黑体" panose="02010609060101010101" charset="-122"/>
                      </a:endParaRPr>
                    </a:p>
                  </a:txBody>
                  <a:tcPr marL="66882" marR="66882"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78075">
                <a:tc>
                  <a:txBody>
                    <a:bodyPr/>
                    <a:p>
                      <a:pPr indent="0">
                        <a:lnSpc>
                          <a:spcPct val="110000"/>
                        </a:lnSpc>
                        <a:buNone/>
                      </a:pPr>
                      <a:endParaRPr altLang="en-US" sz="2400" b="0">
                        <a:latin typeface="黑体" panose="02010609060101010101" charset="-122"/>
                        <a:ea typeface="黑体" panose="02010609060101010101" charset="-122"/>
                      </a:endParaRPr>
                    </a:p>
                  </a:txBody>
                  <a:tcPr marL="66882" marR="66882"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44780" y="1420495"/>
            <a:ext cx="11816080" cy="1714500"/>
          </a:xfrm>
          <a:prstGeom prst="rect">
            <a:avLst/>
          </a:prstGeom>
          <a:noFill/>
        </p:spPr>
        <p:txBody>
          <a:bodyPr wrap="square" rtlCol="0">
            <a:spAutoFit/>
          </a:bodyPr>
          <a:p>
            <a:pPr>
              <a:lnSpc>
                <a:spcPct val="110000"/>
              </a:lnSpc>
            </a:pPr>
            <a:r>
              <a:rPr sz="2400">
                <a:latin typeface="黑体" panose="02010609060101010101" charset="-122"/>
                <a:ea typeface="黑体" panose="02010609060101010101" charset="-122"/>
                <a:sym typeface="+mn-ea"/>
              </a:rPr>
              <a:t>1.中国古代的基层治理以</a:t>
            </a:r>
            <a:r>
              <a:rPr sz="2400">
                <a:solidFill>
                  <a:srgbClr val="FF0000"/>
                </a:solidFill>
                <a:latin typeface="黑体" panose="02010609060101010101" charset="-122"/>
                <a:ea typeface="黑体" panose="02010609060101010101" charset="-122"/>
                <a:sym typeface="+mn-ea"/>
              </a:rPr>
              <a:t>户籍管理与基层组织</a:t>
            </a:r>
            <a:r>
              <a:rPr sz="2400">
                <a:latin typeface="黑体" panose="02010609060101010101" charset="-122"/>
                <a:ea typeface="黑体" panose="02010609060101010101" charset="-122"/>
                <a:sym typeface="+mn-ea"/>
              </a:rPr>
              <a:t>构建为基础，户籍的编制与管理既保证</a:t>
            </a:r>
            <a:r>
              <a:rPr sz="2400">
                <a:solidFill>
                  <a:srgbClr val="FF0000"/>
                </a:solidFill>
                <a:latin typeface="黑体" panose="02010609060101010101" charset="-122"/>
                <a:ea typeface="黑体" panose="02010609060101010101" charset="-122"/>
                <a:sym typeface="+mn-ea"/>
              </a:rPr>
              <a:t>赋役征发</a:t>
            </a:r>
            <a:r>
              <a:rPr sz="2400">
                <a:latin typeface="黑体" panose="02010609060101010101" charset="-122"/>
                <a:ea typeface="黑体" panose="02010609060101010101" charset="-122"/>
                <a:sym typeface="+mn-ea"/>
              </a:rPr>
              <a:t>，又</a:t>
            </a:r>
            <a:r>
              <a:rPr sz="2400">
                <a:solidFill>
                  <a:srgbClr val="FF0000"/>
                </a:solidFill>
                <a:latin typeface="黑体" panose="02010609060101010101" charset="-122"/>
                <a:ea typeface="黑体" panose="02010609060101010101" charset="-122"/>
                <a:sym typeface="+mn-ea"/>
              </a:rPr>
              <a:t>维护社会稳定</a:t>
            </a:r>
            <a:r>
              <a:rPr sz="2400">
                <a:latin typeface="黑体" panose="02010609060101010101" charset="-122"/>
                <a:ea typeface="黑体" panose="02010609060101010101" charset="-122"/>
                <a:sym typeface="+mn-ea"/>
              </a:rPr>
              <a:t>。中国古代建立起较为固定的</a:t>
            </a:r>
            <a:r>
              <a:rPr sz="2400">
                <a:solidFill>
                  <a:srgbClr val="FF0000"/>
                </a:solidFill>
                <a:latin typeface="黑体" panose="02010609060101010101" charset="-122"/>
                <a:ea typeface="黑体" panose="02010609060101010101" charset="-122"/>
                <a:sym typeface="+mn-ea"/>
              </a:rPr>
              <a:t>救济</a:t>
            </a:r>
            <a:r>
              <a:rPr sz="2400">
                <a:latin typeface="黑体" panose="02010609060101010101" charset="-122"/>
                <a:ea typeface="黑体" panose="02010609060101010101" charset="-122"/>
                <a:sym typeface="+mn-ea"/>
              </a:rPr>
              <a:t>制度，其中</a:t>
            </a:r>
            <a:r>
              <a:rPr lang="en-US" altLang="en-US" sz="2400">
                <a:solidFill>
                  <a:srgbClr val="1D41D5"/>
                </a:solidFill>
                <a:latin typeface="黑体" panose="02010609060101010101" charset="-122"/>
                <a:ea typeface="黑体" panose="02010609060101010101" charset="-122"/>
                <a:cs typeface="黑体" panose="02010609060101010101" charset="-122"/>
                <a:sym typeface="+mn-ea"/>
              </a:rPr>
              <a:t>政府救济以救灾为主，民间救济侧重于对日常生活的赈济</a:t>
            </a:r>
            <a:r>
              <a:rPr sz="2400">
                <a:latin typeface="黑体" panose="02010609060101010101" charset="-122"/>
                <a:ea typeface="黑体" panose="02010609060101010101" charset="-122"/>
                <a:sym typeface="+mn-ea"/>
              </a:rPr>
              <a:t>。在封建社会后期，</a:t>
            </a:r>
            <a:r>
              <a:rPr sz="2400">
                <a:solidFill>
                  <a:srgbClr val="FF0000"/>
                </a:solidFill>
                <a:latin typeface="黑体" panose="02010609060101010101" charset="-122"/>
                <a:ea typeface="黑体" panose="02010609060101010101" charset="-122"/>
                <a:sym typeface="+mn-ea"/>
              </a:rPr>
              <a:t>宗族</a:t>
            </a:r>
            <a:r>
              <a:rPr sz="2400">
                <a:latin typeface="黑体" panose="02010609060101010101" charset="-122"/>
                <a:ea typeface="黑体" panose="02010609060101010101" charset="-122"/>
                <a:sym typeface="+mn-ea"/>
              </a:rPr>
              <a:t>及</a:t>
            </a:r>
            <a:r>
              <a:rPr sz="2400">
                <a:solidFill>
                  <a:srgbClr val="FF0000"/>
                </a:solidFill>
                <a:latin typeface="黑体" panose="02010609060101010101" charset="-122"/>
                <a:ea typeface="黑体" panose="02010609060101010101" charset="-122"/>
                <a:sym typeface="+mn-ea"/>
              </a:rPr>
              <a:t>社会公益性组织</a:t>
            </a:r>
            <a:r>
              <a:rPr sz="2400">
                <a:latin typeface="黑体" panose="02010609060101010101" charset="-122"/>
                <a:ea typeface="黑体" panose="02010609060101010101" charset="-122"/>
                <a:sym typeface="+mn-ea"/>
              </a:rPr>
              <a:t>的作用越来越大。新中国成立后，逐步建立起比较完善的社会保障体系。</a:t>
            </a:r>
            <a:endParaRPr sz="2400">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192405" y="3915410"/>
            <a:ext cx="11623675" cy="1308735"/>
          </a:xfrm>
          <a:prstGeom prst="rect">
            <a:avLst/>
          </a:prstGeom>
          <a:noFill/>
        </p:spPr>
        <p:txBody>
          <a:bodyPr wrap="square" rtlCol="0">
            <a:spAutoFit/>
          </a:bodyPr>
          <a:p>
            <a:pPr>
              <a:lnSpc>
                <a:spcPct val="110000"/>
              </a:lnSpc>
            </a:pPr>
            <a:r>
              <a:rPr sz="2400">
                <a:latin typeface="黑体" panose="02010609060101010101" charset="-122"/>
                <a:ea typeface="黑体" panose="02010609060101010101" charset="-122"/>
                <a:sym typeface="+mn-ea"/>
              </a:rPr>
              <a:t>2.西欧中古时期的基层治理以</a:t>
            </a:r>
            <a:r>
              <a:rPr sz="2400">
                <a:solidFill>
                  <a:srgbClr val="FF0000"/>
                </a:solidFill>
                <a:latin typeface="黑体" panose="02010609060101010101" charset="-122"/>
                <a:ea typeface="黑体" panose="02010609060101010101" charset="-122"/>
                <a:sym typeface="+mn-ea"/>
              </a:rPr>
              <a:t>庄园</a:t>
            </a:r>
            <a:r>
              <a:rPr sz="2400">
                <a:latin typeface="黑体" panose="02010609060101010101" charset="-122"/>
                <a:ea typeface="黑体" panose="02010609060101010101" charset="-122"/>
                <a:sym typeface="+mn-ea"/>
              </a:rPr>
              <a:t>和</a:t>
            </a:r>
            <a:r>
              <a:rPr sz="2400">
                <a:solidFill>
                  <a:srgbClr val="FF0000"/>
                </a:solidFill>
                <a:latin typeface="黑体" panose="02010609060101010101" charset="-122"/>
                <a:ea typeface="黑体" panose="02010609060101010101" charset="-122"/>
                <a:sym typeface="+mn-ea"/>
              </a:rPr>
              <a:t>城市</a:t>
            </a:r>
            <a:r>
              <a:rPr sz="2400">
                <a:latin typeface="黑体" panose="02010609060101010101" charset="-122"/>
                <a:ea typeface="黑体" panose="02010609060101010101" charset="-122"/>
                <a:sym typeface="+mn-ea"/>
              </a:rPr>
              <a:t>为中心，近代西方出现</a:t>
            </a:r>
            <a:r>
              <a:rPr sz="2400">
                <a:solidFill>
                  <a:srgbClr val="FF0000"/>
                </a:solidFill>
                <a:latin typeface="黑体" panose="02010609060101010101" charset="-122"/>
                <a:ea typeface="黑体" panose="02010609060101010101" charset="-122"/>
                <a:sym typeface="+mn-ea"/>
              </a:rPr>
              <a:t>自治市镇</a:t>
            </a:r>
            <a:r>
              <a:rPr sz="2400">
                <a:latin typeface="黑体" panose="02010609060101010101" charset="-122"/>
                <a:ea typeface="黑体" panose="02010609060101010101" charset="-122"/>
                <a:sym typeface="+mn-ea"/>
              </a:rPr>
              <a:t>和</a:t>
            </a:r>
            <a:r>
              <a:rPr sz="2400">
                <a:solidFill>
                  <a:srgbClr val="FF0000"/>
                </a:solidFill>
                <a:latin typeface="黑体" panose="02010609060101010101" charset="-122"/>
                <a:ea typeface="黑体" panose="02010609060101010101" charset="-122"/>
                <a:sym typeface="+mn-ea"/>
              </a:rPr>
              <a:t>社区</a:t>
            </a:r>
            <a:r>
              <a:rPr sz="2400">
                <a:latin typeface="黑体" panose="02010609060101010101" charset="-122"/>
                <a:ea typeface="黑体" panose="02010609060101010101" charset="-122"/>
                <a:sym typeface="+mn-ea"/>
              </a:rPr>
              <a:t>组织，现代西方以</a:t>
            </a:r>
            <a:r>
              <a:rPr sz="2400">
                <a:solidFill>
                  <a:srgbClr val="FF0000"/>
                </a:solidFill>
                <a:latin typeface="黑体" panose="02010609060101010101" charset="-122"/>
                <a:ea typeface="黑体" panose="02010609060101010101" charset="-122"/>
                <a:sym typeface="+mn-ea"/>
              </a:rPr>
              <a:t>社区</a:t>
            </a:r>
            <a:r>
              <a:rPr sz="2400">
                <a:latin typeface="黑体" panose="02010609060101010101" charset="-122"/>
                <a:ea typeface="黑体" panose="02010609060101010101" charset="-122"/>
                <a:sym typeface="+mn-ea"/>
              </a:rPr>
              <a:t>自治为主。近代西方不断完善</a:t>
            </a:r>
            <a:r>
              <a:rPr sz="2400">
                <a:solidFill>
                  <a:srgbClr val="FF0000"/>
                </a:solidFill>
                <a:latin typeface="黑体" panose="02010609060101010101" charset="-122"/>
                <a:ea typeface="黑体" panose="02010609060101010101" charset="-122"/>
                <a:sym typeface="+mn-ea"/>
              </a:rPr>
              <a:t>社会保障制</a:t>
            </a:r>
            <a:r>
              <a:rPr sz="2400">
                <a:latin typeface="黑体" panose="02010609060101010101" charset="-122"/>
                <a:ea typeface="黑体" panose="02010609060101010101" charset="-122"/>
                <a:sym typeface="+mn-ea"/>
              </a:rPr>
              <a:t>度，现代发达国家基本构建起了完善的社会保障体系。</a:t>
            </a:r>
            <a:endParaRPr sz="2400">
              <a:latin typeface="黑体" panose="02010609060101010101" charset="-122"/>
              <a:ea typeface="黑体" panose="02010609060101010101"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2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8008620" y="1233170"/>
            <a:ext cx="4159250" cy="4089400"/>
            <a:chOff x="3307329" y="896294"/>
            <a:chExt cx="2847703" cy="2813375"/>
          </a:xfrm>
        </p:grpSpPr>
        <p:pic>
          <p:nvPicPr>
            <p:cNvPr id="6" name="图片 5"/>
            <p:cNvPicPr>
              <a:picLocks noChangeAspect="1"/>
            </p:cNvPicPr>
            <p:nvPr/>
          </p:nvPicPr>
          <p:blipFill>
            <a:blip r:embed="rId1"/>
            <a:stretch>
              <a:fillRect/>
            </a:stretch>
          </p:blipFill>
          <p:spPr>
            <a:xfrm>
              <a:off x="3385996" y="896294"/>
              <a:ext cx="2677757" cy="2813375"/>
            </a:xfrm>
            <a:prstGeom prst="rect">
              <a:avLst/>
            </a:prstGeom>
          </p:spPr>
        </p:pic>
        <p:sp>
          <p:nvSpPr>
            <p:cNvPr id="7" name="文本框 6"/>
            <p:cNvSpPr txBox="1"/>
            <p:nvPr/>
          </p:nvSpPr>
          <p:spPr>
            <a:xfrm>
              <a:off x="3307329" y="3371115"/>
              <a:ext cx="2847703" cy="231972"/>
            </a:xfrm>
            <a:prstGeom prst="rect">
              <a:avLst/>
            </a:prstGeom>
            <a:solidFill>
              <a:schemeClr val="bg1"/>
            </a:solidFill>
          </p:spPr>
          <p:txBody>
            <a:bodyPr wrap="square" rtlCol="0">
              <a:spAutoFit/>
            </a:bodyPr>
            <a:p>
              <a:pPr algn="ctr"/>
              <a:r>
                <a:rPr lang="zh-CN" altLang="en-US" sz="1600" dirty="0">
                  <a:latin typeface="微软雅黑" panose="020B0503020204020204" charset="-122"/>
                  <a:ea typeface="微软雅黑" panose="020B0503020204020204" charset="-122"/>
                </a:rPr>
                <a:t>西晋少数民族内迁和北民南迁</a:t>
              </a:r>
              <a:endParaRPr lang="zh-CN" altLang="en-US" sz="1600" dirty="0">
                <a:latin typeface="微软雅黑" panose="020B0503020204020204" charset="-122"/>
                <a:ea typeface="微软雅黑" panose="020B0503020204020204" charset="-122"/>
              </a:endParaRPr>
            </a:p>
          </p:txBody>
        </p:sp>
      </p:grpSp>
      <p:sp>
        <p:nvSpPr>
          <p:cNvPr id="2" name="文本框 1"/>
          <p:cNvSpPr txBox="1"/>
          <p:nvPr/>
        </p:nvSpPr>
        <p:spPr>
          <a:xfrm>
            <a:off x="73660" y="2416810"/>
            <a:ext cx="2390140" cy="53403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5.</a:t>
            </a:r>
            <a:r>
              <a:rPr lang="zh-CN" altLang="en-US" sz="2400">
                <a:solidFill>
                  <a:srgbClr val="FF0000"/>
                </a:solidFill>
                <a:latin typeface="黑体" panose="02010609060101010101" charset="-122"/>
                <a:ea typeface="黑体" panose="02010609060101010101" charset="-122"/>
                <a:sym typeface="+mn-ea"/>
              </a:rPr>
              <a:t>魏晋时期</a:t>
            </a:r>
            <a:endParaRPr lang="zh-CN" altLang="en-US" sz="2400">
              <a:solidFill>
                <a:srgbClr val="FF0000"/>
              </a:solidFill>
              <a:latin typeface="黑体" panose="02010609060101010101" charset="-122"/>
              <a:ea typeface="黑体" panose="02010609060101010101" charset="-122"/>
              <a:sym typeface="+mn-ea"/>
            </a:endParaRPr>
          </a:p>
        </p:txBody>
      </p:sp>
      <p:sp>
        <p:nvSpPr>
          <p:cNvPr id="3" name="文本框 2"/>
          <p:cNvSpPr txBox="1"/>
          <p:nvPr/>
        </p:nvSpPr>
        <p:spPr>
          <a:xfrm>
            <a:off x="-73660" y="911860"/>
            <a:ext cx="2537460"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（二）奠基阶段</a:t>
            </a:r>
            <a:endParaRPr lang="zh-CN" altLang="en-US" sz="2400">
              <a:solidFill>
                <a:srgbClr val="C00000"/>
              </a:solidFill>
              <a:latin typeface="黑体" panose="02010609060101010101" charset="-122"/>
              <a:ea typeface="黑体" panose="02010609060101010101" charset="-122"/>
              <a:sym typeface="+mn-ea"/>
            </a:endParaRPr>
          </a:p>
        </p:txBody>
      </p:sp>
      <p:sp>
        <p:nvSpPr>
          <p:cNvPr id="5" name="文本框 4"/>
          <p:cNvSpPr txBox="1"/>
          <p:nvPr/>
        </p:nvSpPr>
        <p:spPr>
          <a:xfrm>
            <a:off x="73660" y="1365885"/>
            <a:ext cx="7176770" cy="939800"/>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4.</a:t>
            </a:r>
            <a:r>
              <a:rPr lang="zh-CN" altLang="en-US" sz="2400">
                <a:solidFill>
                  <a:srgbClr val="FF0000"/>
                </a:solidFill>
                <a:latin typeface="黑体" panose="02010609060101010101" charset="-122"/>
                <a:ea typeface="黑体" panose="02010609060101010101" charset="-122"/>
                <a:sym typeface="+mn-ea"/>
              </a:rPr>
              <a:t>东汉：</a:t>
            </a:r>
            <a:r>
              <a:rPr lang="zh-CN" altLang="en-US" sz="2400">
                <a:solidFill>
                  <a:schemeClr val="tx1"/>
                </a:solidFill>
                <a:latin typeface="黑体" panose="02010609060101010101" charset="-122"/>
                <a:ea typeface="黑体" panose="02010609060101010101" charset="-122"/>
                <a:sym typeface="+mn-ea"/>
              </a:rPr>
              <a:t>东汉末年，战事频繁，人口流动加剧，豪强地主与国家争夺人口，户籍散乱。</a:t>
            </a:r>
            <a:endParaRPr lang="zh-CN" altLang="en-US" sz="2400">
              <a:solidFill>
                <a:schemeClr val="tx1"/>
              </a:solidFill>
              <a:latin typeface="黑体" panose="02010609060101010101" charset="-122"/>
              <a:ea typeface="黑体" panose="02010609060101010101" charset="-122"/>
              <a:sym typeface="+mn-ea"/>
            </a:endParaRPr>
          </a:p>
        </p:txBody>
      </p:sp>
      <p:sp>
        <p:nvSpPr>
          <p:cNvPr id="8" name="TextBox 6"/>
          <p:cNvSpPr txBox="1"/>
          <p:nvPr/>
        </p:nvSpPr>
        <p:spPr>
          <a:xfrm>
            <a:off x="144780" y="3061970"/>
            <a:ext cx="7687310" cy="2026285"/>
          </a:xfrm>
          <a:prstGeom prst="rect">
            <a:avLst/>
          </a:prstGeom>
          <a:solidFill>
            <a:schemeClr val="bg1"/>
          </a:solidFill>
          <a:ln w="12700" cmpd="sng">
            <a:solidFill>
              <a:schemeClr val="accent1">
                <a:shade val="50000"/>
              </a:schemeClr>
            </a:solidFill>
            <a:prstDash val="solid"/>
          </a:ln>
        </p:spPr>
        <p:txBody>
          <a:bodyPr wrap="square" rtlCol="0" anchor="t">
            <a:spAutoFit/>
          </a:bodyPr>
          <a:p>
            <a:pPr lvl="0" algn="just">
              <a:lnSpc>
                <a:spcPct val="105000"/>
              </a:lnSpc>
              <a:spcBef>
                <a:spcPts val="0"/>
              </a:spcBef>
              <a:spcAft>
                <a:spcPts val="0"/>
              </a:spcAft>
              <a:buClrTx/>
              <a:buSzTx/>
              <a:buFontTx/>
            </a:pPr>
            <a:r>
              <a:rPr lang="zh-CN" sz="2000">
                <a:latin typeface="黑体" panose="02010609060101010101" charset="-122"/>
                <a:ea typeface="黑体" panose="02010609060101010101" charset="-122"/>
                <a:cs typeface="黑体" panose="02010609060101010101" charset="-122"/>
                <a:sym typeface="+mn-ea"/>
              </a:rPr>
              <a:t>【历史纵横】</a:t>
            </a:r>
            <a:r>
              <a:rPr lang="zh-CN" sz="2000">
                <a:latin typeface="黑体" panose="02010609060101010101" charset="-122"/>
                <a:ea typeface="黑体" panose="02010609060101010101" charset="-122"/>
                <a:cs typeface="黑体" panose="02010609060101010101" charset="-122"/>
                <a:sym typeface="+mn-ea"/>
              </a:rPr>
              <a:t>西晋短暂统一中国，以黄纸登记户主姓名、年龄、家庭情况，装订成册，称为</a:t>
            </a:r>
            <a:r>
              <a:rPr lang="zh-CN" sz="2000">
                <a:solidFill>
                  <a:srgbClr val="FF0000"/>
                </a:solidFill>
                <a:latin typeface="黑体" panose="02010609060101010101" charset="-122"/>
                <a:ea typeface="黑体" panose="02010609060101010101" charset="-122"/>
                <a:cs typeface="黑体" panose="02010609060101010101" charset="-122"/>
                <a:sym typeface="+mn-ea"/>
              </a:rPr>
              <a:t>“黄籍”</a:t>
            </a:r>
            <a:r>
              <a:rPr lang="zh-CN" sz="2000">
                <a:latin typeface="黑体" panose="02010609060101010101" charset="-122"/>
                <a:ea typeface="黑体" panose="02010609060101010101" charset="-122"/>
                <a:cs typeface="黑体" panose="02010609060101010101" charset="-122"/>
                <a:sym typeface="+mn-ea"/>
              </a:rPr>
              <a:t>。东晋政府对南方土著居民仍然以黄籍进行登记，对从北方南渡而来侨居的州、郡、县人口以</a:t>
            </a:r>
            <a:r>
              <a:rPr lang="zh-CN" sz="2000">
                <a:solidFill>
                  <a:srgbClr val="FF0000"/>
                </a:solidFill>
                <a:latin typeface="黑体" panose="02010609060101010101" charset="-122"/>
                <a:ea typeface="黑体" panose="02010609060101010101" charset="-122"/>
                <a:cs typeface="黑体" panose="02010609060101010101" charset="-122"/>
                <a:sym typeface="+mn-ea"/>
              </a:rPr>
              <a:t>“白籍”</a:t>
            </a:r>
            <a:r>
              <a:rPr lang="zh-CN" sz="2000">
                <a:latin typeface="黑体" panose="02010609060101010101" charset="-122"/>
                <a:ea typeface="黑体" panose="02010609060101010101" charset="-122"/>
                <a:cs typeface="黑体" panose="02010609060101010101" charset="-122"/>
                <a:sym typeface="+mn-ea"/>
              </a:rPr>
              <a:t>进行登记，不向白籍人口征发赋役。东晋后期和南朝，政府为增加赋役，不时将侨居户口编入所居郡县户籍，称作</a:t>
            </a:r>
            <a:r>
              <a:rPr lang="zh-CN" sz="2000">
                <a:solidFill>
                  <a:srgbClr val="FF0000"/>
                </a:solidFill>
                <a:latin typeface="黑体" panose="02010609060101010101" charset="-122"/>
                <a:ea typeface="黑体" panose="02010609060101010101" charset="-122"/>
                <a:cs typeface="黑体" panose="02010609060101010101" charset="-122"/>
                <a:sym typeface="+mn-ea"/>
              </a:rPr>
              <a:t>“土断”</a:t>
            </a:r>
            <a:r>
              <a:rPr lang="zh-CN" sz="2000">
                <a:latin typeface="黑体" panose="02010609060101010101" charset="-122"/>
                <a:ea typeface="黑体" panose="02010609060101010101" charset="-122"/>
                <a:cs typeface="黑体" panose="02010609060101010101" charset="-122"/>
                <a:sym typeface="+mn-ea"/>
              </a:rPr>
              <a:t>，使白籍人口土著化，承担赋役。</a:t>
            </a:r>
            <a:endParaRPr lang="zh-CN" sz="2000">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396875" y="5088255"/>
            <a:ext cx="7040245" cy="460375"/>
          </a:xfrm>
          <a:prstGeom prst="rect">
            <a:avLst/>
          </a:prstGeom>
          <a:noFill/>
        </p:spPr>
        <p:txBody>
          <a:bodyPr wrap="square" rtlCol="0" anchor="t">
            <a:spAutoFit/>
          </a:bodyPr>
          <a:p>
            <a:pPr lvl="0" algn="ctr">
              <a:lnSpc>
                <a:spcPct val="120000"/>
              </a:lnSpc>
              <a:buClrTx/>
              <a:buSzTx/>
              <a:buFontTx/>
            </a:pPr>
            <a:r>
              <a:rPr lang="en-US" altLang="zh-CN" sz="2000">
                <a:solidFill>
                  <a:srgbClr val="1D41D5"/>
                </a:solidFill>
                <a:latin typeface="黑体" panose="02010609060101010101" charset="-122"/>
                <a:ea typeface="黑体" panose="02010609060101010101" charset="-122"/>
                <a:sym typeface="+mn-ea"/>
              </a:rPr>
              <a:t>【思考</a:t>
            </a:r>
            <a:r>
              <a:rPr lang="en-US" altLang="zh-CN" sz="2000">
                <a:solidFill>
                  <a:srgbClr val="1D41D5"/>
                </a:solidFill>
                <a:latin typeface="黑体" panose="02010609060101010101" charset="-122"/>
                <a:ea typeface="黑体" panose="02010609060101010101" charset="-122"/>
                <a:sym typeface="+mn-ea"/>
              </a:rPr>
              <a:t>】</a:t>
            </a:r>
            <a:r>
              <a:rPr lang="en-US" altLang="zh-CN" sz="2000">
                <a:solidFill>
                  <a:srgbClr val="1D41D5"/>
                </a:solidFill>
                <a:latin typeface="黑体" panose="02010609060101010101" charset="-122"/>
                <a:ea typeface="黑体" panose="02010609060101010101" charset="-122"/>
                <a:sym typeface="+mn-ea"/>
              </a:rPr>
              <a:t>东晋户籍制度变化的原因是什么？</a:t>
            </a:r>
            <a:endParaRPr lang="en-US" altLang="zh-CN" sz="2000">
              <a:solidFill>
                <a:srgbClr val="1D41D5"/>
              </a:solidFill>
              <a:latin typeface="黑体" panose="02010609060101010101" charset="-122"/>
              <a:ea typeface="黑体" panose="02010609060101010101" charset="-122"/>
              <a:sym typeface="+mn-ea"/>
            </a:endParaRPr>
          </a:p>
        </p:txBody>
      </p:sp>
      <p:sp>
        <p:nvSpPr>
          <p:cNvPr id="10" name="文本框 9"/>
          <p:cNvSpPr txBox="1"/>
          <p:nvPr/>
        </p:nvSpPr>
        <p:spPr>
          <a:xfrm>
            <a:off x="0" y="5511800"/>
            <a:ext cx="11673840" cy="1106805"/>
          </a:xfrm>
          <a:prstGeom prst="rect">
            <a:avLst/>
          </a:prstGeom>
          <a:noFill/>
        </p:spPr>
        <p:txBody>
          <a:bodyPr wrap="square" rtlCol="0" anchor="t">
            <a:spAutoFit/>
          </a:bodyPr>
          <a:p>
            <a:pPr>
              <a:lnSpc>
                <a:spcPct val="110000"/>
              </a:lnSpc>
            </a:pPr>
            <a:r>
              <a:rPr lang="zh-CN" sz="2000">
                <a:latin typeface="黑体" panose="02010609060101010101" charset="-122"/>
                <a:ea typeface="黑体" panose="02010609060101010101" charset="-122"/>
                <a:cs typeface="黑体" panose="02010609060101010101" charset="-122"/>
                <a:sym typeface="+mn-ea"/>
              </a:rPr>
              <a:t>（1）社会动乱和人口流动打破了原有的户籍管理制度，封建政府无法掌握人口、田亩等信息。</a:t>
            </a:r>
            <a:endParaRPr lang="zh-CN" sz="2000">
              <a:latin typeface="黑体" panose="02010609060101010101" charset="-122"/>
              <a:ea typeface="黑体" panose="02010609060101010101" charset="-122"/>
              <a:cs typeface="黑体" panose="02010609060101010101" charset="-122"/>
            </a:endParaRPr>
          </a:p>
          <a:p>
            <a:pPr>
              <a:lnSpc>
                <a:spcPct val="110000"/>
              </a:lnSpc>
            </a:pPr>
            <a:r>
              <a:rPr lang="zh-CN" sz="2000">
                <a:latin typeface="黑体" panose="02010609060101010101" charset="-122"/>
                <a:ea typeface="黑体" panose="02010609060101010101" charset="-122"/>
                <a:cs typeface="黑体" panose="02010609060101010101" charset="-122"/>
                <a:sym typeface="+mn-ea"/>
              </a:rPr>
              <a:t>（2）封建土地私有制的发展，导致部分人口失去土地成为地主阶级的依附阶层。</a:t>
            </a:r>
            <a:endParaRPr lang="zh-CN" sz="2000">
              <a:latin typeface="黑体" panose="02010609060101010101" charset="-122"/>
              <a:ea typeface="黑体" panose="02010609060101010101" charset="-122"/>
              <a:cs typeface="黑体" panose="02010609060101010101" charset="-122"/>
            </a:endParaRPr>
          </a:p>
          <a:p>
            <a:pPr>
              <a:lnSpc>
                <a:spcPct val="110000"/>
              </a:lnSpc>
            </a:pPr>
            <a:r>
              <a:rPr lang="zh-CN" sz="2000">
                <a:latin typeface="黑体" panose="02010609060101010101" charset="-122"/>
                <a:ea typeface="黑体" panose="02010609060101010101" charset="-122"/>
                <a:cs typeface="黑体" panose="02010609060101010101" charset="-122"/>
                <a:sym typeface="+mn-ea"/>
              </a:rPr>
              <a:t>（3）为保障赋役征发，封建政府不得不适应变化了的社会现实，重新制定新型户籍分类标准。</a:t>
            </a:r>
            <a:endParaRPr lang="zh-CN" sz="2000">
              <a:latin typeface="黑体" panose="02010609060101010101" charset="-122"/>
              <a:ea typeface="黑体" panose="02010609060101010101" charset="-122"/>
              <a:cs typeface="黑体" panose="02010609060101010101" charset="-122"/>
            </a:endParaRPr>
          </a:p>
        </p:txBody>
      </p:sp>
      <p:sp>
        <p:nvSpPr>
          <p:cNvPr id="11" name="矩形 10"/>
          <p:cNvSpPr/>
          <p:nvPr>
            <p:custDataLst>
              <p:tags r:id="rId2"/>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980440"/>
            <a:ext cx="30372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（三）发展完善阶段</a:t>
            </a:r>
            <a:endParaRPr lang="zh-CN" altLang="en-US" sz="2400">
              <a:solidFill>
                <a:srgbClr val="C00000"/>
              </a:solidFill>
              <a:latin typeface="黑体" panose="02010609060101010101" charset="-122"/>
              <a:ea typeface="黑体" panose="02010609060101010101" charset="-122"/>
              <a:sym typeface="+mn-ea"/>
            </a:endParaRPr>
          </a:p>
        </p:txBody>
      </p:sp>
      <p:sp>
        <p:nvSpPr>
          <p:cNvPr id="3" name="文本框 2"/>
          <p:cNvSpPr txBox="1"/>
          <p:nvPr/>
        </p:nvSpPr>
        <p:spPr>
          <a:xfrm>
            <a:off x="80010" y="1441450"/>
            <a:ext cx="1386840" cy="55308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1.隋朝：</a:t>
            </a:r>
            <a:endParaRPr lang="zh-CN" altLang="en-US" sz="2400">
              <a:solidFill>
                <a:srgbClr val="FF0000"/>
              </a:solidFill>
              <a:latin typeface="黑体" panose="02010609060101010101" charset="-122"/>
              <a:ea typeface="黑体" panose="02010609060101010101" charset="-122"/>
              <a:sym typeface="+mn-ea"/>
            </a:endParaRPr>
          </a:p>
        </p:txBody>
      </p:sp>
      <p:sp>
        <p:nvSpPr>
          <p:cNvPr id="5" name="文本框 4"/>
          <p:cNvSpPr txBox="1"/>
          <p:nvPr/>
        </p:nvSpPr>
        <p:spPr>
          <a:xfrm>
            <a:off x="1284605" y="1514475"/>
            <a:ext cx="10833735" cy="865505"/>
          </a:xfrm>
          <a:prstGeom prst="rect">
            <a:avLst/>
          </a:prstGeom>
          <a:noFill/>
        </p:spPr>
        <p:txBody>
          <a:bodyPr wrap="square" rtlCol="0" anchor="t">
            <a:spAutoFit/>
          </a:bodyPr>
          <a:p>
            <a:pPr indent="0" algn="just">
              <a:lnSpc>
                <a:spcPct val="105000"/>
              </a:lnSpc>
              <a:spcBef>
                <a:spcPts val="0"/>
              </a:spcBef>
              <a:spcAft>
                <a:spcPts val="0"/>
              </a:spcAft>
            </a:pPr>
            <a:r>
              <a:rPr lang="zh-CN" altLang="en-US" sz="2400">
                <a:latin typeface="黑体" panose="02010609060101010101" charset="-122"/>
                <a:ea typeface="黑体" panose="02010609060101010101" charset="-122"/>
                <a:cs typeface="黑体" panose="02010609060101010101" charset="-122"/>
                <a:sym typeface="+mn-ea"/>
              </a:rPr>
              <a:t>隋建立后，命州县官</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大索貌阅</a:t>
            </a:r>
            <a:r>
              <a:rPr lang="en-US" altLang="zh-CN"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，将人口体貌与户籍登记相比较，重新核定户籍，严防不实。</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00" name="文本框 99"/>
          <p:cNvSpPr txBox="1"/>
          <p:nvPr/>
        </p:nvSpPr>
        <p:spPr>
          <a:xfrm>
            <a:off x="171450" y="2379980"/>
            <a:ext cx="11947525" cy="1640205"/>
          </a:xfrm>
          <a:prstGeom prst="rect">
            <a:avLst/>
          </a:prstGeom>
          <a:noFill/>
          <a:ln w="12700" cmpd="sng">
            <a:solidFill>
              <a:schemeClr val="accent1">
                <a:shade val="50000"/>
              </a:schemeClr>
            </a:solidFill>
            <a:prstDash val="solid"/>
          </a:ln>
        </p:spPr>
        <p:txBody>
          <a:bodyPr wrap="square" rtlCol="0" anchor="t">
            <a:spAutoFit/>
          </a:bodyPr>
          <a:p>
            <a:pPr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en-US" altLang="zh-CN" sz="2400">
                <a:latin typeface="黑体" panose="02010609060101010101" charset="-122"/>
                <a:ea typeface="黑体" panose="02010609060101010101" charset="-122"/>
                <a:cs typeface="黑体" panose="02010609060101010101" charset="-122"/>
                <a:sym typeface="+mn-ea"/>
              </a:rPr>
              <a:t>1</a:t>
            </a:r>
            <a:r>
              <a:rPr lang="zh-CN" altLang="en-US" sz="2400">
                <a:latin typeface="黑体" panose="02010609060101010101" charset="-122"/>
                <a:ea typeface="黑体" panose="02010609060101010101" charset="-122"/>
                <a:cs typeface="黑体" panose="02010609060101010101" charset="-122"/>
                <a:sym typeface="+mn-ea"/>
              </a:rPr>
              <a:t>：是时山东尚承齐俗，机巧奸伪，避役惰游者十六七。四方疲人，或诈老诈小，规免租赋。高祖令州县大索、貌阅，户口不实者，正长远配。而又开相纠之科，大功以下，兼令析籍，各为户头，以防容隐。</a:t>
            </a:r>
            <a:endParaRPr lang="zh-CN" altLang="en-US" sz="2400">
              <a:latin typeface="黑体" panose="02010609060101010101" charset="-122"/>
              <a:ea typeface="黑体" panose="02010609060101010101" charset="-122"/>
              <a:cs typeface="黑体" panose="02010609060101010101" charset="-122"/>
              <a:sym typeface="+mn-ea"/>
            </a:endParaRPr>
          </a:p>
          <a:p>
            <a:pPr algn="just">
              <a:lnSpc>
                <a:spcPct val="105000"/>
              </a:lnSpc>
              <a:spcBef>
                <a:spcPts val="0"/>
              </a:spcBef>
              <a:spcAft>
                <a:spcPts val="0"/>
              </a:spcAft>
              <a:buClrTx/>
              <a:buSzTx/>
              <a:buFontTx/>
            </a:pP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《隋书</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食货志》</a:t>
            </a:r>
            <a:endParaRPr lang="zh-CN" altLang="en-US" sz="2400">
              <a:latin typeface="黑体" panose="02010609060101010101" charset="-122"/>
              <a:ea typeface="黑体" panose="02010609060101010101" charset="-122"/>
              <a:cs typeface="黑体" panose="02010609060101010101" charset="-122"/>
              <a:sym typeface="+mn-ea"/>
            </a:endParaRPr>
          </a:p>
        </p:txBody>
      </p:sp>
      <p:pic>
        <p:nvPicPr>
          <p:cNvPr id="6" name="图片 5" descr="src=http___a3.att.hudong.com_36_09_01300543313368143651097891933_s.jpg&amp;refer=http___a3.att.hudong"/>
          <p:cNvPicPr>
            <a:picLocks noChangeAspect="1"/>
          </p:cNvPicPr>
          <p:nvPr/>
        </p:nvPicPr>
        <p:blipFill>
          <a:blip r:embed="rId1"/>
          <a:srcRect r="833"/>
          <a:stretch>
            <a:fillRect/>
          </a:stretch>
        </p:blipFill>
        <p:spPr>
          <a:xfrm>
            <a:off x="0" y="4165600"/>
            <a:ext cx="3778250" cy="2692400"/>
          </a:xfrm>
          <a:prstGeom prst="rect">
            <a:avLst/>
          </a:prstGeom>
        </p:spPr>
      </p:pic>
      <p:sp>
        <p:nvSpPr>
          <p:cNvPr id="7" name="文本框 6"/>
          <p:cNvSpPr txBox="1"/>
          <p:nvPr/>
        </p:nvSpPr>
        <p:spPr>
          <a:xfrm>
            <a:off x="3940810" y="4249420"/>
            <a:ext cx="8177530" cy="2027555"/>
          </a:xfrm>
          <a:prstGeom prst="rect">
            <a:avLst/>
          </a:prstGeom>
          <a:noFill/>
          <a:ln w="12700" cmpd="sng">
            <a:solidFill>
              <a:schemeClr val="accent1">
                <a:shade val="50000"/>
              </a:schemeClr>
            </a:solidFill>
            <a:prstDash val="solid"/>
          </a:ln>
        </p:spPr>
        <p:txBody>
          <a:bodyPr wrap="square" rtlCol="0" anchor="t">
            <a:spAutoFit/>
          </a:bodyPr>
          <a:p>
            <a:pPr lvl="0"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en-US" altLang="zh-CN" sz="2400">
                <a:latin typeface="黑体" panose="02010609060101010101" charset="-122"/>
                <a:ea typeface="黑体" panose="02010609060101010101" charset="-122"/>
                <a:cs typeface="黑体" panose="02010609060101010101" charset="-122"/>
                <a:sym typeface="+mn-ea"/>
              </a:rPr>
              <a:t>2</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开皇三年，隋文帝下令在全国彻底清查户口，根据户籍簿上登记的年龄与本人的体貌进行核对，从中检查隐漏户口，以解决诈老诈小的行为，即为</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大索貌阅</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通过这一措施，新增成定人数</a:t>
            </a:r>
            <a:r>
              <a:rPr lang="zh-CN" altLang="en-US" sz="2400">
                <a:latin typeface="黑体" panose="02010609060101010101" charset="-122"/>
                <a:ea typeface="黑体" panose="02010609060101010101" charset="-122"/>
                <a:cs typeface="黑体" panose="02010609060101010101" charset="-122"/>
                <a:sym typeface="+mn-ea"/>
              </a:rPr>
              <a:t>44.3</a:t>
            </a:r>
            <a:r>
              <a:rPr lang="zh-CN" altLang="en-US" sz="2400">
                <a:latin typeface="黑体" panose="02010609060101010101" charset="-122"/>
                <a:ea typeface="黑体" panose="02010609060101010101" charset="-122"/>
                <a:cs typeface="黑体" panose="02010609060101010101" charset="-122"/>
                <a:sym typeface="+mn-ea"/>
              </a:rPr>
              <a:t>万，新附人口</a:t>
            </a:r>
            <a:r>
              <a:rPr lang="zh-CN" altLang="en-US" sz="2400">
                <a:latin typeface="黑体" panose="02010609060101010101" charset="-122"/>
                <a:ea typeface="黑体" panose="02010609060101010101" charset="-122"/>
                <a:cs typeface="黑体" panose="02010609060101010101" charset="-122"/>
                <a:sym typeface="+mn-ea"/>
              </a:rPr>
              <a:t>164</a:t>
            </a:r>
            <a:r>
              <a:rPr lang="zh-CN" altLang="en-US" sz="2400">
                <a:latin typeface="黑体" panose="02010609060101010101" charset="-122"/>
                <a:ea typeface="黑体" panose="02010609060101010101" charset="-122"/>
                <a:cs typeface="黑体" panose="02010609060101010101" charset="-122"/>
                <a:sym typeface="+mn-ea"/>
              </a:rPr>
              <a:t>万。</a:t>
            </a:r>
            <a:endParaRPr lang="zh-CN" altLang="en-US" sz="2400">
              <a:latin typeface="黑体" panose="02010609060101010101" charset="-122"/>
              <a:ea typeface="黑体" panose="02010609060101010101" charset="-122"/>
              <a:cs typeface="黑体" panose="02010609060101010101" charset="-122"/>
              <a:sym typeface="+mn-ea"/>
            </a:endParaRPr>
          </a:p>
          <a:p>
            <a:pPr lvl="0" algn="just">
              <a:lnSpc>
                <a:spcPct val="105000"/>
              </a:lnSpc>
              <a:spcBef>
                <a:spcPts val="0"/>
              </a:spcBef>
              <a:spcAft>
                <a:spcPts val="0"/>
              </a:spcAft>
              <a:buClrTx/>
              <a:buSzTx/>
              <a:buFontTx/>
            </a:pP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宁欣《中国古代史（下册）》</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8" name="矩形 7"/>
          <p:cNvSpPr/>
          <p:nvPr>
            <p:custDataLst>
              <p:tags r:id="rId2"/>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 y="911860"/>
            <a:ext cx="30372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（三）发展完善阶段</a:t>
            </a:r>
            <a:endParaRPr lang="zh-CN" altLang="en-US" sz="2400">
              <a:solidFill>
                <a:srgbClr val="C00000"/>
              </a:solidFill>
              <a:latin typeface="黑体" panose="02010609060101010101" charset="-122"/>
              <a:ea typeface="黑体" panose="02010609060101010101" charset="-122"/>
              <a:sym typeface="+mn-ea"/>
            </a:endParaRPr>
          </a:p>
        </p:txBody>
      </p:sp>
      <p:sp>
        <p:nvSpPr>
          <p:cNvPr id="3" name="文本框 2"/>
          <p:cNvSpPr txBox="1"/>
          <p:nvPr/>
        </p:nvSpPr>
        <p:spPr>
          <a:xfrm>
            <a:off x="80010" y="1407160"/>
            <a:ext cx="1386840" cy="55308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2</a:t>
            </a:r>
            <a:r>
              <a:rPr lang="zh-CN" altLang="en-US" sz="2400">
                <a:solidFill>
                  <a:srgbClr val="FF0000"/>
                </a:solidFill>
                <a:latin typeface="黑体" panose="02010609060101010101" charset="-122"/>
                <a:ea typeface="黑体" panose="02010609060101010101" charset="-122"/>
                <a:sym typeface="+mn-ea"/>
              </a:rPr>
              <a:t>.唐朝：</a:t>
            </a:r>
            <a:endParaRPr lang="zh-CN" altLang="en-US" sz="2400">
              <a:solidFill>
                <a:srgbClr val="FF0000"/>
              </a:solidFill>
              <a:latin typeface="黑体" panose="02010609060101010101" charset="-122"/>
              <a:ea typeface="黑体" panose="02010609060101010101" charset="-122"/>
              <a:sym typeface="+mn-ea"/>
            </a:endParaRPr>
          </a:p>
        </p:txBody>
      </p:sp>
      <p:sp>
        <p:nvSpPr>
          <p:cNvPr id="5" name="文本框 4"/>
          <p:cNvSpPr txBox="1"/>
          <p:nvPr/>
        </p:nvSpPr>
        <p:spPr>
          <a:xfrm>
            <a:off x="1315085" y="1445895"/>
            <a:ext cx="10658475" cy="865505"/>
          </a:xfrm>
          <a:prstGeom prst="rect">
            <a:avLst/>
          </a:prstGeom>
          <a:noFill/>
        </p:spPr>
        <p:txBody>
          <a:bodyPr wrap="square" rtlCol="0" anchor="t">
            <a:spAutoFit/>
          </a:bodyPr>
          <a:p>
            <a:pPr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唐承隋制，管理更严，户籍三年一造。政府会通过人口核查将逃避登记的人口搜查出来，称为</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“刮户”</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00" name="文本框 99"/>
          <p:cNvSpPr txBox="1"/>
          <p:nvPr/>
        </p:nvSpPr>
        <p:spPr>
          <a:xfrm>
            <a:off x="380365" y="2323465"/>
            <a:ext cx="11431905" cy="3964305"/>
          </a:xfrm>
          <a:prstGeom prst="rect">
            <a:avLst/>
          </a:prstGeom>
          <a:noFill/>
          <a:ln w="12700" cmpd="sng">
            <a:solidFill>
              <a:schemeClr val="accent1">
                <a:shade val="50000"/>
              </a:schemeClr>
            </a:solidFill>
            <a:prstDash val="solid"/>
          </a:ln>
        </p:spPr>
        <p:txBody>
          <a:bodyPr wrap="square" rtlCol="0" anchor="t">
            <a:spAutoFit/>
          </a:bodyPr>
          <a:p>
            <a:pPr lvl="0"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en-US" altLang="zh-CN" sz="2400">
                <a:latin typeface="黑体" panose="02010609060101010101" charset="-122"/>
                <a:ea typeface="黑体" panose="02010609060101010101" charset="-122"/>
                <a:cs typeface="黑体" panose="02010609060101010101" charset="-122"/>
                <a:sym typeface="+mn-ea"/>
              </a:rPr>
              <a:t>1</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唐朝在申报户籍信息的时候，必须接受一道叫作</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团貌</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的程序。衙门在居民登记户籍时，要查验年龄和相貌，记录有人户的肤色、身高、面部等特征</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验查无误之后，便根据年龄大小在户籍档案上注明</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黄小中丁老</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唐代户籍制度形成了</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编户</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与</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非编户</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两个不平等的阶级，编户为良民（自由民）</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非编户为贱民（非自由民）。</a:t>
            </a:r>
            <a:endParaRPr lang="zh-CN" altLang="en-US" sz="2400">
              <a:latin typeface="黑体" panose="02010609060101010101" charset="-122"/>
              <a:ea typeface="黑体" panose="02010609060101010101" charset="-122"/>
              <a:cs typeface="黑体" panose="02010609060101010101" charset="-122"/>
              <a:sym typeface="+mn-ea"/>
            </a:endParaRPr>
          </a:p>
          <a:p>
            <a:pPr lvl="0" algn="just">
              <a:lnSpc>
                <a:spcPct val="105000"/>
              </a:lnSpc>
              <a:spcBef>
                <a:spcPts val="0"/>
              </a:spcBef>
              <a:spcAft>
                <a:spcPts val="0"/>
              </a:spcAft>
              <a:buClrTx/>
              <a:buSzTx/>
              <a:buFontTx/>
            </a:pP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曾庆江《户籍册上的古代中国》</a:t>
            </a:r>
            <a:endParaRPr lang="zh-CN" altLang="en-US" sz="2400">
              <a:latin typeface="黑体" panose="02010609060101010101" charset="-122"/>
              <a:ea typeface="黑体" panose="02010609060101010101" charset="-122"/>
              <a:cs typeface="黑体" panose="02010609060101010101" charset="-122"/>
              <a:sym typeface="+mn-ea"/>
            </a:endParaRPr>
          </a:p>
          <a:p>
            <a:pPr lvl="0"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en-US" altLang="zh-CN" sz="2400">
                <a:latin typeface="黑体" panose="02010609060101010101" charset="-122"/>
                <a:ea typeface="黑体" panose="02010609060101010101" charset="-122"/>
                <a:cs typeface="黑体" panose="02010609060101010101" charset="-122"/>
                <a:sym typeface="+mn-ea"/>
              </a:rPr>
              <a:t>2</a:t>
            </a:r>
            <a:r>
              <a:rPr lang="zh-CN" altLang="en-US" sz="2400">
                <a:latin typeface="黑体" panose="02010609060101010101" charset="-122"/>
                <a:ea typeface="黑体" panose="02010609060101010101" charset="-122"/>
                <a:cs typeface="黑体" panose="02010609060101010101" charset="-122"/>
                <a:sym typeface="+mn-ea"/>
              </a:rPr>
              <a:t>：由于唐政权强力推行了籍账制度，从而借此检括出大批隐漏人口，复核出人丁的实际年龄，大大防止了虚报年岁以规避税役的弊端，达到了维护社会秩序、最大限度搜刮租调征发力役的目的。</a:t>
            </a:r>
            <a:endParaRPr lang="zh-CN" altLang="en-US" sz="2400">
              <a:latin typeface="黑体" panose="02010609060101010101" charset="-122"/>
              <a:ea typeface="黑体" panose="02010609060101010101" charset="-122"/>
              <a:cs typeface="黑体" panose="02010609060101010101" charset="-122"/>
              <a:sym typeface="+mn-ea"/>
            </a:endParaRPr>
          </a:p>
          <a:p>
            <a:pPr lvl="0" algn="just">
              <a:lnSpc>
                <a:spcPct val="105000"/>
              </a:lnSpc>
              <a:spcBef>
                <a:spcPts val="0"/>
              </a:spcBef>
              <a:spcAft>
                <a:spcPts val="0"/>
              </a:spcAft>
              <a:buClrTx/>
              <a:buSzTx/>
              <a:buFontTx/>
            </a:pP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——周秀女《从敦煌户籍残卷看唐代籍账制度》</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6" name="矩形 5"/>
          <p:cNvSpPr/>
          <p:nvPr>
            <p:custDataLst>
              <p:tags r:id="rId1"/>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0010" y="843915"/>
            <a:ext cx="30372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（三）发展完善阶段</a:t>
            </a:r>
            <a:endParaRPr lang="zh-CN" altLang="en-US" sz="2400">
              <a:solidFill>
                <a:srgbClr val="C00000"/>
              </a:solidFill>
              <a:latin typeface="黑体" panose="02010609060101010101" charset="-122"/>
              <a:ea typeface="黑体" panose="02010609060101010101" charset="-122"/>
              <a:sym typeface="+mn-ea"/>
            </a:endParaRPr>
          </a:p>
        </p:txBody>
      </p:sp>
      <p:sp>
        <p:nvSpPr>
          <p:cNvPr id="6" name="文本框 5"/>
          <p:cNvSpPr txBox="1"/>
          <p:nvPr/>
        </p:nvSpPr>
        <p:spPr>
          <a:xfrm>
            <a:off x="80010" y="1303020"/>
            <a:ext cx="1386840" cy="55308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3</a:t>
            </a:r>
            <a:r>
              <a:rPr lang="zh-CN" altLang="en-US" sz="2400">
                <a:solidFill>
                  <a:srgbClr val="FF0000"/>
                </a:solidFill>
                <a:latin typeface="黑体" panose="02010609060101010101" charset="-122"/>
                <a:ea typeface="黑体" panose="02010609060101010101" charset="-122"/>
                <a:sym typeface="+mn-ea"/>
              </a:rPr>
              <a:t>.宋朝：</a:t>
            </a:r>
            <a:endParaRPr lang="zh-CN" altLang="en-US" sz="2400">
              <a:solidFill>
                <a:srgbClr val="FF0000"/>
              </a:solidFill>
              <a:latin typeface="黑体" panose="02010609060101010101" charset="-122"/>
              <a:ea typeface="黑体" panose="02010609060101010101" charset="-122"/>
              <a:sym typeface="+mn-ea"/>
            </a:endParaRPr>
          </a:p>
        </p:txBody>
      </p:sp>
      <p:sp>
        <p:nvSpPr>
          <p:cNvPr id="7" name="文本框 6"/>
          <p:cNvSpPr txBox="1"/>
          <p:nvPr/>
        </p:nvSpPr>
        <p:spPr>
          <a:xfrm>
            <a:off x="2053590" y="4144010"/>
            <a:ext cx="7933690" cy="553085"/>
          </a:xfrm>
          <a:prstGeom prst="rect">
            <a:avLst/>
          </a:prstGeom>
          <a:noFill/>
        </p:spPr>
        <p:txBody>
          <a:bodyPr wrap="square" rtlCol="0" anchor="t">
            <a:spAutoFit/>
          </a:bodyPr>
          <a:p>
            <a:pPr algn="ctr">
              <a:lnSpc>
                <a:spcPct val="12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【思考】</a:t>
            </a:r>
            <a:r>
              <a:rPr lang="zh-CN" sz="2400">
                <a:solidFill>
                  <a:srgbClr val="1D41D5"/>
                </a:solidFill>
                <a:latin typeface="黑体" panose="02010609060101010101" charset="-122"/>
                <a:ea typeface="黑体" panose="02010609060101010101" charset="-122"/>
                <a:sym typeface="+mn-ea"/>
              </a:rPr>
              <a:t>提取宋代户籍变化的信息，并说明理由。</a:t>
            </a:r>
            <a:endParaRPr lang="zh-CN" sz="2400">
              <a:solidFill>
                <a:srgbClr val="1D41D5"/>
              </a:solidFill>
              <a:latin typeface="黑体" panose="02010609060101010101" charset="-122"/>
              <a:ea typeface="黑体" panose="02010609060101010101" charset="-122"/>
              <a:sym typeface="+mn-ea"/>
            </a:endParaRPr>
          </a:p>
        </p:txBody>
      </p:sp>
      <p:pic>
        <p:nvPicPr>
          <p:cNvPr id="8" name="图片 7"/>
          <p:cNvPicPr>
            <a:picLocks noChangeAspect="1"/>
          </p:cNvPicPr>
          <p:nvPr/>
        </p:nvPicPr>
        <p:blipFill>
          <a:blip r:embed="rId1"/>
          <a:stretch>
            <a:fillRect/>
          </a:stretch>
        </p:blipFill>
        <p:spPr>
          <a:xfrm>
            <a:off x="2053590" y="1826260"/>
            <a:ext cx="8267700" cy="2317750"/>
          </a:xfrm>
          <a:prstGeom prst="rect">
            <a:avLst/>
          </a:prstGeom>
        </p:spPr>
      </p:pic>
      <p:sp>
        <p:nvSpPr>
          <p:cNvPr id="9" name="文本框 8"/>
          <p:cNvSpPr txBox="1"/>
          <p:nvPr/>
        </p:nvSpPr>
        <p:spPr>
          <a:xfrm>
            <a:off x="1531620" y="1377950"/>
            <a:ext cx="10269220" cy="478155"/>
          </a:xfrm>
          <a:prstGeom prst="rect">
            <a:avLst/>
          </a:prstGeom>
          <a:noFill/>
        </p:spPr>
        <p:txBody>
          <a:bodyPr wrap="square" rtlCol="0" anchor="t">
            <a:spAutoFit/>
          </a:bodyPr>
          <a:p>
            <a:pPr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户籍分</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主户</a:t>
            </a:r>
            <a:r>
              <a:rPr lang="zh-CN" altLang="en-US" sz="2400">
                <a:latin typeface="黑体" panose="02010609060101010101" charset="-122"/>
                <a:ea typeface="黑体" panose="02010609060101010101" charset="-122"/>
                <a:cs typeface="黑体" panose="02010609060101010101" charset="-122"/>
                <a:sym typeface="+mn-ea"/>
              </a:rPr>
              <a:t>（指拥有土地、缴纳赋税的税户）和</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客户</a:t>
            </a:r>
            <a:r>
              <a:rPr lang="zh-CN" altLang="en-US" sz="2400">
                <a:latin typeface="黑体" panose="02010609060101010101" charset="-122"/>
                <a:ea typeface="黑体" panose="02010609060101010101" charset="-122"/>
                <a:cs typeface="黑体" panose="02010609060101010101" charset="-122"/>
                <a:sym typeface="+mn-ea"/>
              </a:rPr>
              <a:t>（指没有土地的佃户）。</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nvSpPr>
        <p:spPr>
          <a:xfrm>
            <a:off x="80010" y="4697095"/>
            <a:ext cx="11952605" cy="2027555"/>
          </a:xfrm>
          <a:prstGeom prst="rect">
            <a:avLst/>
          </a:prstGeom>
          <a:noFill/>
        </p:spPr>
        <p:txBody>
          <a:bodyPr wrap="square" rtlCol="0" anchor="t">
            <a:spAutoFit/>
          </a:bodyPr>
          <a:p>
            <a:pPr algn="just">
              <a:lnSpc>
                <a:spcPct val="10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信息：</a:t>
            </a:r>
            <a:r>
              <a:rPr lang="zh-CN" altLang="en-US" sz="2400">
                <a:latin typeface="黑体" panose="02010609060101010101" charset="-122"/>
                <a:ea typeface="黑体" panose="02010609060101010101" charset="-122"/>
                <a:cs typeface="黑体" panose="02010609060101010101" charset="-122"/>
                <a:sym typeface="+mn-ea"/>
              </a:rPr>
              <a:t>①户籍按“常产”有无划分为主户和客户，主户、客户、总数增加；②主户占比增加（客户占比减少)</a:t>
            </a:r>
            <a:endParaRPr lang="zh-CN" altLang="en-US" sz="2400">
              <a:latin typeface="黑体" panose="02010609060101010101" charset="-122"/>
              <a:ea typeface="黑体" panose="02010609060101010101" charset="-122"/>
              <a:cs typeface="黑体" panose="02010609060101010101" charset="-122"/>
              <a:sym typeface="+mn-ea"/>
            </a:endParaRPr>
          </a:p>
          <a:p>
            <a:pPr algn="just">
              <a:lnSpc>
                <a:spcPct val="10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理由：</a:t>
            </a:r>
            <a:r>
              <a:rPr lang="zh-CN" altLang="en-US" sz="2400">
                <a:latin typeface="黑体" panose="02010609060101010101" charset="-122"/>
                <a:ea typeface="黑体" panose="02010609060101010101" charset="-122"/>
                <a:cs typeface="黑体" panose="02010609060101010101" charset="-122"/>
                <a:sym typeface="+mn-ea"/>
              </a:rPr>
              <a:t>①北宋延续了两税法以资产为主的征税标准；②宋初实行“不立田制，不抑兼并”的政策；③封建经济进一步发展，人口不断增长；</a:t>
            </a:r>
            <a:r>
              <a:rPr lang="zh-CN" altLang="en-US" sz="2400">
                <a:latin typeface="黑体" panose="02010609060101010101" charset="-122"/>
                <a:ea typeface="黑体" panose="02010609060101010101" charset="-122"/>
                <a:cs typeface="黑体" panose="02010609060101010101" charset="-122"/>
                <a:sym typeface="+mn-ea"/>
              </a:rPr>
              <a:t>④北宋商品经济的发展，租佃关系日益普遍化。</a:t>
            </a:r>
            <a:endParaRPr lang="zh-CN" altLang="en-US" sz="2400">
              <a:latin typeface="黑体" panose="02010609060101010101" charset="-122"/>
              <a:ea typeface="黑体" panose="02010609060101010101" charset="-122"/>
              <a:cs typeface="黑体" panose="02010609060101010101" charset="-122"/>
              <a:sym typeface="+mn-ea"/>
            </a:endParaRPr>
          </a:p>
        </p:txBody>
      </p:sp>
      <p:pic>
        <p:nvPicPr>
          <p:cNvPr id="101" name="图片 100"/>
          <p:cNvPicPr/>
          <p:nvPr/>
        </p:nvPicPr>
        <p:blipFill>
          <a:blip r:embed="rId2"/>
          <a:srcRect l="9785" t="6056" r="9785" b="68091"/>
          <a:stretch>
            <a:fillRect/>
          </a:stretch>
        </p:blipFill>
        <p:spPr>
          <a:xfrm>
            <a:off x="2053590" y="1811655"/>
            <a:ext cx="8328660" cy="2332355"/>
          </a:xfrm>
          <a:prstGeom prst="rect">
            <a:avLst/>
          </a:prstGeom>
          <a:noFill/>
          <a:ln w="9525">
            <a:noFill/>
          </a:ln>
        </p:spPr>
      </p:pic>
      <p:sp>
        <p:nvSpPr>
          <p:cNvPr id="2" name="矩形 1"/>
          <p:cNvSpPr/>
          <p:nvPr>
            <p:custDataLst>
              <p:tags r:id="rId3"/>
            </p:custDataLst>
          </p:nvPr>
        </p:nvSpPr>
        <p:spPr>
          <a:xfrm>
            <a:off x="80010" y="461645"/>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0010" y="861060"/>
            <a:ext cx="30372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（三）发展完善阶段</a:t>
            </a:r>
            <a:endParaRPr lang="zh-CN" altLang="en-US" sz="2400">
              <a:solidFill>
                <a:srgbClr val="C00000"/>
              </a:solidFill>
              <a:latin typeface="黑体" panose="02010609060101010101" charset="-122"/>
              <a:ea typeface="黑体" panose="02010609060101010101" charset="-122"/>
              <a:sym typeface="+mn-ea"/>
            </a:endParaRPr>
          </a:p>
        </p:txBody>
      </p:sp>
      <p:sp>
        <p:nvSpPr>
          <p:cNvPr id="6" name="文本框 5"/>
          <p:cNvSpPr txBox="1"/>
          <p:nvPr/>
        </p:nvSpPr>
        <p:spPr>
          <a:xfrm>
            <a:off x="80010" y="1395095"/>
            <a:ext cx="1386840" cy="55308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4</a:t>
            </a:r>
            <a:r>
              <a:rPr lang="zh-CN" altLang="en-US" sz="2400">
                <a:solidFill>
                  <a:srgbClr val="FF0000"/>
                </a:solidFill>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元朝</a:t>
            </a:r>
            <a:r>
              <a:rPr lang="zh-CN" altLang="en-US" sz="2400">
                <a:solidFill>
                  <a:srgbClr val="FF0000"/>
                </a:solidFill>
                <a:latin typeface="黑体" panose="02010609060101010101" charset="-122"/>
                <a:ea typeface="黑体" panose="02010609060101010101" charset="-122"/>
                <a:sym typeface="+mn-ea"/>
              </a:rPr>
              <a:t>：</a:t>
            </a:r>
            <a:endParaRPr lang="zh-CN" altLang="en-US" sz="2400">
              <a:solidFill>
                <a:srgbClr val="FF0000"/>
              </a:solidFill>
              <a:latin typeface="黑体" panose="02010609060101010101" charset="-122"/>
              <a:ea typeface="黑体" panose="02010609060101010101" charset="-122"/>
              <a:sym typeface="+mn-ea"/>
            </a:endParaRPr>
          </a:p>
        </p:txBody>
      </p:sp>
      <p:sp>
        <p:nvSpPr>
          <p:cNvPr id="2" name="文本框 1"/>
          <p:cNvSpPr txBox="1"/>
          <p:nvPr/>
        </p:nvSpPr>
        <p:spPr>
          <a:xfrm>
            <a:off x="1466850" y="1462405"/>
            <a:ext cx="9784080" cy="865505"/>
          </a:xfrm>
          <a:prstGeom prst="rect">
            <a:avLst/>
          </a:prstGeom>
          <a:noFill/>
        </p:spPr>
        <p:txBody>
          <a:bodyPr wrap="square" rtlCol="0" anchor="t">
            <a:spAutoFit/>
          </a:bodyPr>
          <a:p>
            <a:pPr lvl="0"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按</a:t>
            </a:r>
            <a:r>
              <a:rPr lang="zh-CN" altLang="en-US" sz="2400" dirty="0" smtClean="0">
                <a:solidFill>
                  <a:srgbClr val="0000FF"/>
                </a:solidFill>
                <a:latin typeface="黑体" panose="02010609060101010101" charset="-122"/>
                <a:ea typeface="黑体" panose="02010609060101010101" charset="-122"/>
                <a:sym typeface="+mn-ea"/>
              </a:rPr>
              <a:t>职业</a:t>
            </a:r>
            <a:r>
              <a:rPr lang="zh-CN" altLang="en-US" sz="2400">
                <a:latin typeface="黑体" panose="02010609060101010101" charset="-122"/>
                <a:ea typeface="黑体" panose="02010609060101010101" charset="-122"/>
                <a:cs typeface="黑体" panose="02010609060101010101" charset="-122"/>
                <a:sym typeface="+mn-ea"/>
              </a:rPr>
              <a:t>分为军户、民户、匠户、站户，统称为</a:t>
            </a:r>
            <a:r>
              <a:rPr lang="zh-CN" altLang="en-US" sz="2400" dirty="0" smtClean="0">
                <a:solidFill>
                  <a:srgbClr val="0000FF"/>
                </a:solidFill>
                <a:latin typeface="黑体" panose="02010609060101010101" charset="-122"/>
                <a:ea typeface="黑体" panose="02010609060101010101" charset="-122"/>
                <a:sym typeface="+mn-ea"/>
              </a:rPr>
              <a:t>“诸色户计”</a:t>
            </a:r>
            <a:r>
              <a:rPr lang="zh-CN" altLang="en-US" sz="2400">
                <a:latin typeface="黑体" panose="02010609060101010101" charset="-122"/>
                <a:ea typeface="黑体" panose="02010609060101010101" charset="-122"/>
                <a:cs typeface="黑体" panose="02010609060101010101" charset="-122"/>
                <a:sym typeface="+mn-ea"/>
              </a:rPr>
              <a:t>，一旦定籍，世代相袭，不得变动。</a:t>
            </a:r>
            <a:endParaRPr lang="zh-CN" altLang="en-US" sz="2400">
              <a:latin typeface="黑体" panose="02010609060101010101" charset="-122"/>
              <a:ea typeface="黑体" panose="02010609060101010101" charset="-122"/>
              <a:cs typeface="黑体" panose="02010609060101010101" charset="-122"/>
              <a:sym typeface="+mn-ea"/>
            </a:endParaRPr>
          </a:p>
        </p:txBody>
      </p:sp>
      <p:graphicFrame>
        <p:nvGraphicFramePr>
          <p:cNvPr id="3" name="表格 2"/>
          <p:cNvGraphicFramePr>
            <a:graphicFrameLocks noGrp="1"/>
          </p:cNvGraphicFramePr>
          <p:nvPr>
            <p:custDataLst>
              <p:tags r:id="rId1"/>
            </p:custDataLst>
          </p:nvPr>
        </p:nvGraphicFramePr>
        <p:xfrm>
          <a:off x="2651760" y="3841115"/>
          <a:ext cx="9337675" cy="2199640"/>
        </p:xfrm>
        <a:graphic>
          <a:graphicData uri="http://schemas.openxmlformats.org/drawingml/2006/table">
            <a:tbl>
              <a:tblPr firstRow="1" bandRow="1">
                <a:tableStyleId>{616DA210-FB5B-4158-B5E0-FEB733F419BA}</a:tableStyleId>
              </a:tblPr>
              <a:tblGrid>
                <a:gridCol w="1101090"/>
                <a:gridCol w="8236585"/>
              </a:tblGrid>
              <a:tr h="396240">
                <a:tc>
                  <a:txBody>
                    <a:bodyPr wrap="square"/>
                    <a:p>
                      <a:pPr algn="ctr"/>
                      <a:r>
                        <a:rPr lang="zh-CN" altLang="en-US" sz="2000" b="0">
                          <a:solidFill>
                            <a:srgbClr val="C00000"/>
                          </a:solidFill>
                          <a:latin typeface="黑体" panose="02010609060101010101" charset="-122"/>
                          <a:ea typeface="黑体" panose="02010609060101010101" charset="-122"/>
                        </a:rPr>
                        <a:t>民族</a:t>
                      </a:r>
                      <a:endParaRPr lang="zh-CN" altLang="en-US" sz="2000" b="0">
                        <a:solidFill>
                          <a:srgbClr val="C00000"/>
                        </a:solidFill>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p>
                      <a:pPr algn="ctr"/>
                      <a:r>
                        <a:rPr lang="zh-CN" altLang="en-US" sz="2000" b="0">
                          <a:solidFill>
                            <a:srgbClr val="C00000"/>
                          </a:solidFill>
                          <a:latin typeface="黑体" panose="02010609060101010101" charset="-122"/>
                          <a:ea typeface="黑体" panose="02010609060101010101" charset="-122"/>
                        </a:rPr>
                        <a:t>户别</a:t>
                      </a:r>
                      <a:endParaRPr lang="zh-CN" altLang="en-US" sz="2000" b="0">
                        <a:solidFill>
                          <a:srgbClr val="C00000"/>
                        </a:solidFill>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wrap="square"/>
                    <a:p>
                      <a:r>
                        <a:rPr lang="zh-CN" altLang="en-US" sz="2000">
                          <a:solidFill>
                            <a:srgbClr val="FF0000"/>
                          </a:solidFill>
                          <a:latin typeface="黑体" panose="02010609060101010101" charset="-122"/>
                          <a:ea typeface="黑体" panose="02010609060101010101" charset="-122"/>
                        </a:rPr>
                        <a:t>蒙古人</a:t>
                      </a:r>
                      <a:endParaRPr lang="zh-CN" altLang="en-US" sz="2000">
                        <a:solidFill>
                          <a:srgbClr val="FF0000"/>
                        </a:solidFill>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p>
                      <a:r>
                        <a:rPr lang="zh-CN" altLang="en-US" sz="2000">
                          <a:latin typeface="黑体" panose="02010609060101010101" charset="-122"/>
                          <a:ea typeface="黑体" panose="02010609060101010101" charset="-122"/>
                        </a:rPr>
                        <a:t>军户、站户、猎户、蒙古户</a:t>
                      </a:r>
                      <a:endParaRPr lang="zh-CN" altLang="en-US" sz="2000">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wrap="squar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FF0000"/>
                          </a:solidFill>
                          <a:latin typeface="黑体" panose="02010609060101010101" charset="-122"/>
                          <a:ea typeface="黑体" panose="02010609060101010101" charset="-122"/>
                        </a:rPr>
                        <a:t>色目人</a:t>
                      </a:r>
                      <a:endParaRPr lang="zh-CN" altLang="en-US" sz="2000">
                        <a:solidFill>
                          <a:srgbClr val="FF0000"/>
                        </a:solidFill>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latin typeface="黑体" panose="02010609060101010101" charset="-122"/>
                          <a:ea typeface="黑体" panose="02010609060101010101" charset="-122"/>
                        </a:rPr>
                        <a:t>军户、畏吾儿户、答失蛮户、也里可温</a:t>
                      </a:r>
                      <a:endParaRPr lang="zh-CN" altLang="en-US" sz="2000">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10920">
                <a:tc>
                  <a:txBody>
                    <a:bodyPr wrap="square"/>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FF0000"/>
                          </a:solidFill>
                          <a:latin typeface="黑体" panose="02010609060101010101" charset="-122"/>
                          <a:ea typeface="黑体" panose="02010609060101010101" charset="-122"/>
                        </a:rPr>
                        <a:t>汉人、南人</a:t>
                      </a:r>
                      <a:endParaRPr lang="zh-CN" altLang="en-US" sz="2000">
                        <a:solidFill>
                          <a:srgbClr val="FF0000"/>
                        </a:solidFill>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p>
                      <a:r>
                        <a:rPr lang="zh-CN" altLang="en-US" sz="2000">
                          <a:latin typeface="黑体" panose="02010609060101010101" charset="-122"/>
                          <a:ea typeface="黑体" panose="02010609060101010101" charset="-122"/>
                        </a:rPr>
                        <a:t>医户、匠户、酒户、丝绵户、姜户、藤花户、阴阳户、礼乐户、僧户、道户、盐户、军户、站户、猎户、儒户、河西户、契丹户、舶商户、葡萄户、淘金户、采珠户、女真户</a:t>
                      </a:r>
                      <a:r>
                        <a:rPr lang="en-US" altLang="zh-CN" sz="2000">
                          <a:latin typeface="黑体" panose="02010609060101010101" charset="-122"/>
                          <a:ea typeface="黑体" panose="02010609060101010101" charset="-122"/>
                        </a:rPr>
                        <a:t>……</a:t>
                      </a:r>
                      <a:r>
                        <a:rPr lang="zh-CN" altLang="en-US" sz="2000">
                          <a:latin typeface="黑体" panose="02010609060101010101" charset="-122"/>
                          <a:ea typeface="黑体" panose="02010609060101010101" charset="-122"/>
                        </a:rPr>
                        <a:t>等等</a:t>
                      </a:r>
                      <a:endParaRPr lang="zh-CN" altLang="en-US" sz="2000">
                        <a:latin typeface="黑体" panose="02010609060101010101" charset="-122"/>
                        <a:ea typeface="黑体" panose="02010609060101010101" charset="-122"/>
                      </a:endParaRPr>
                    </a:p>
                  </a:txBody>
                  <a:tcPr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文本框 7"/>
          <p:cNvSpPr txBox="1"/>
          <p:nvPr/>
        </p:nvSpPr>
        <p:spPr>
          <a:xfrm>
            <a:off x="4141034" y="6127363"/>
            <a:ext cx="7848872" cy="369332"/>
          </a:xfrm>
          <a:prstGeom prst="rect">
            <a:avLst/>
          </a:prstGeom>
          <a:noFill/>
        </p:spPr>
        <p:txBody>
          <a:bodyPr wrap="square">
            <a:spAutoFit/>
          </a:bodyPr>
          <a:p>
            <a:r>
              <a:rPr lang="en-US" altLang="zh-CN">
                <a:solidFill>
                  <a:prstClr val="black"/>
                </a:solidFill>
                <a:latin typeface="黑体" panose="02010609060101010101" charset="-122"/>
                <a:ea typeface="黑体" panose="02010609060101010101" charset="-122"/>
              </a:rPr>
              <a:t>——</a:t>
            </a:r>
            <a:r>
              <a:rPr lang="zh-CN" altLang="en-US">
                <a:solidFill>
                  <a:prstClr val="black"/>
                </a:solidFill>
                <a:latin typeface="黑体" panose="02010609060101010101" charset="-122"/>
                <a:ea typeface="黑体" panose="02010609060101010101" charset="-122"/>
              </a:rPr>
              <a:t>黄清连:《元代户计制度研究》，国立台湾大学文学院1978年版，第15页</a:t>
            </a:r>
            <a:endParaRPr lang="zh-CN" altLang="en-US">
              <a:solidFill>
                <a:prstClr val="black"/>
              </a:solidFill>
              <a:latin typeface="黑体" panose="02010609060101010101" charset="-122"/>
              <a:ea typeface="黑体" panose="02010609060101010101" charset="-122"/>
            </a:endParaRPr>
          </a:p>
        </p:txBody>
      </p:sp>
      <p:sp>
        <p:nvSpPr>
          <p:cNvPr id="7" name="文本框 6"/>
          <p:cNvSpPr txBox="1"/>
          <p:nvPr/>
        </p:nvSpPr>
        <p:spPr>
          <a:xfrm>
            <a:off x="201295" y="2513330"/>
            <a:ext cx="11626215" cy="1143635"/>
          </a:xfrm>
          <a:prstGeom prst="rect">
            <a:avLst/>
          </a:prstGeom>
          <a:noFill/>
          <a:ln w="12700" cmpd="sng">
            <a:solidFill>
              <a:schemeClr val="accent1">
                <a:shade val="50000"/>
              </a:schemeClr>
            </a:solidFill>
            <a:prstDash val="solid"/>
          </a:ln>
        </p:spPr>
        <p:txBody>
          <a:bodyPr wrap="square" rtlCol="0" anchor="t">
            <a:spAutoFit/>
          </a:bodyPr>
          <a:p>
            <a:pPr lvl="0" algn="just">
              <a:lnSpc>
                <a:spcPct val="9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zh-CN" altLang="en-US" sz="2400">
                <a:latin typeface="黑体" panose="02010609060101010101" charset="-122"/>
                <a:ea typeface="黑体" panose="02010609060101010101" charset="-122"/>
                <a:cs typeface="黑体" panose="02010609060101010101" charset="-122"/>
                <a:sym typeface="+mn-ea"/>
              </a:rPr>
              <a:t>（元朝）将其全部人户，以职业、民族、宗教的不同，而划分为多达数十种“户计”</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民户户计数量最多，占全国总户数的</a:t>
            </a:r>
            <a:r>
              <a:rPr lang="zh-CN" altLang="en-US" sz="2400">
                <a:latin typeface="黑体" panose="02010609060101010101" charset="-122"/>
                <a:ea typeface="黑体" panose="02010609060101010101" charset="-122"/>
                <a:cs typeface="黑体" panose="02010609060101010101" charset="-122"/>
                <a:sym typeface="+mn-ea"/>
              </a:rPr>
              <a:t>80%</a:t>
            </a:r>
            <a:r>
              <a:rPr lang="zh-CN" altLang="en-US" sz="2400">
                <a:latin typeface="黑体" panose="02010609060101010101" charset="-122"/>
                <a:ea typeface="黑体" panose="02010609060101010101" charset="-122"/>
                <a:cs typeface="黑体" panose="02010609060101010101" charset="-122"/>
                <a:sym typeface="+mn-ea"/>
              </a:rPr>
              <a:t>左右，是元朝诸色户计中最基本的户计，是元朝赋役的主要承担者。</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高树林</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元朝民户研究</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pic>
        <p:nvPicPr>
          <p:cNvPr id="1026" name="Picture 2" descr="http://lishisuo.cssn.cn/ddyj/ddyj_sljysyjs/201812/W020181225783624181708.jpg"/>
          <p:cNvPicPr>
            <a:picLocks noChangeAspect="1" noChangeArrowheads="1"/>
          </p:cNvPicPr>
          <p:nvPr/>
        </p:nvPicPr>
        <p:blipFill rotWithShape="1">
          <a:blip r:embed="rId2">
            <a:extLst>
              <a:ext uri="{28A0092B-C50C-407E-A947-70E740481C1C}">
                <a14:useLocalDpi xmlns:a14="http://schemas.microsoft.com/office/drawing/2010/main" val="0"/>
              </a:ext>
            </a:extLst>
          </a:blip>
          <a:srcRect t="14079" r="8085"/>
          <a:stretch>
            <a:fillRect/>
          </a:stretch>
        </p:blipFill>
        <p:spPr bwMode="auto">
          <a:xfrm>
            <a:off x="80010" y="3842385"/>
            <a:ext cx="2480945" cy="219646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635" y="6039485"/>
            <a:ext cx="2652395" cy="829945"/>
          </a:xfrm>
          <a:prstGeom prst="rect">
            <a:avLst/>
          </a:prstGeom>
          <a:noFill/>
        </p:spPr>
        <p:txBody>
          <a:bodyPr wrap="square" rtlCol="0" anchor="t">
            <a:spAutoFit/>
          </a:bodyPr>
          <a:p>
            <a:r>
              <a:rPr lang="zh-CN" altLang="en-US" sz="1600" dirty="0">
                <a:latin typeface="黑体" panose="02010609060101010101" charset="-122"/>
                <a:ea typeface="黑体" panose="02010609060101010101" charset="-122"/>
                <a:cs typeface="黑体" panose="02010609060101010101" charset="-122"/>
                <a:sym typeface="+mn-ea"/>
              </a:rPr>
              <a:t>元至元年间湖州路户籍文书，登载了</a:t>
            </a:r>
            <a:r>
              <a:rPr lang="en-US" altLang="zh-CN" sz="1600" dirty="0">
                <a:latin typeface="黑体" panose="02010609060101010101" charset="-122"/>
                <a:ea typeface="黑体" panose="02010609060101010101" charset="-122"/>
                <a:cs typeface="黑体" panose="02010609060101010101" charset="-122"/>
                <a:sym typeface="+mn-ea"/>
              </a:rPr>
              <a:t>322</a:t>
            </a:r>
            <a:r>
              <a:rPr lang="zh-CN" altLang="en-US" sz="1600" dirty="0">
                <a:latin typeface="黑体" panose="02010609060101010101" charset="-122"/>
                <a:ea typeface="黑体" panose="02010609060101010101" charset="-122"/>
                <a:cs typeface="黑体" panose="02010609060101010101" charset="-122"/>
                <a:sym typeface="+mn-ea"/>
              </a:rPr>
              <a:t>叶</a:t>
            </a:r>
            <a:r>
              <a:rPr lang="en-US" altLang="zh-CN" sz="1600" dirty="0">
                <a:latin typeface="黑体" panose="02010609060101010101" charset="-122"/>
                <a:ea typeface="黑体" panose="02010609060101010101" charset="-122"/>
                <a:cs typeface="黑体" panose="02010609060101010101" charset="-122"/>
                <a:sym typeface="+mn-ea"/>
              </a:rPr>
              <a:t>900</a:t>
            </a:r>
            <a:r>
              <a:rPr lang="zh-CN" altLang="en-US" sz="1600" dirty="0">
                <a:latin typeface="黑体" panose="02010609060101010101" charset="-122"/>
                <a:ea typeface="黑体" panose="02010609060101010101" charset="-122"/>
                <a:cs typeface="黑体" panose="02010609060101010101" charset="-122"/>
                <a:sym typeface="+mn-ea"/>
              </a:rPr>
              <a:t>户的人口事产营生信</a:t>
            </a:r>
            <a:endParaRPr lang="zh-CN" altLang="en-US" sz="1600" dirty="0">
              <a:latin typeface="黑体" panose="02010609060101010101" charset="-122"/>
              <a:ea typeface="黑体" panose="02010609060101010101" charset="-122"/>
              <a:cs typeface="黑体" panose="02010609060101010101" charset="-122"/>
              <a:sym typeface="+mn-ea"/>
            </a:endParaRPr>
          </a:p>
        </p:txBody>
      </p:sp>
      <p:sp>
        <p:nvSpPr>
          <p:cNvPr id="10" name="矩形 9"/>
          <p:cNvSpPr/>
          <p:nvPr>
            <p:custDataLst>
              <p:tags r:id="rId3"/>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0010" y="896620"/>
            <a:ext cx="30372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（三）发展完善阶段</a:t>
            </a:r>
            <a:endParaRPr lang="zh-CN" altLang="en-US" sz="2400">
              <a:solidFill>
                <a:srgbClr val="C00000"/>
              </a:solidFill>
              <a:latin typeface="黑体" panose="02010609060101010101" charset="-122"/>
              <a:ea typeface="黑体" panose="02010609060101010101" charset="-122"/>
              <a:sym typeface="+mn-ea"/>
            </a:endParaRPr>
          </a:p>
        </p:txBody>
      </p:sp>
      <p:sp>
        <p:nvSpPr>
          <p:cNvPr id="6" name="文本框 5"/>
          <p:cNvSpPr txBox="1"/>
          <p:nvPr/>
        </p:nvSpPr>
        <p:spPr>
          <a:xfrm>
            <a:off x="131445" y="1258570"/>
            <a:ext cx="1386840" cy="55308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5</a:t>
            </a:r>
            <a:r>
              <a:rPr lang="zh-CN" altLang="en-US" sz="2400">
                <a:solidFill>
                  <a:srgbClr val="FF0000"/>
                </a:solidFill>
                <a:latin typeface="黑体" panose="02010609060101010101" charset="-122"/>
                <a:ea typeface="黑体" panose="02010609060101010101" charset="-122"/>
                <a:sym typeface="+mn-ea"/>
              </a:rPr>
              <a:t>.明</a:t>
            </a:r>
            <a:r>
              <a:rPr lang="zh-CN" altLang="en-US" sz="2400">
                <a:solidFill>
                  <a:srgbClr val="FF0000"/>
                </a:solidFill>
                <a:latin typeface="黑体" panose="02010609060101010101" charset="-122"/>
                <a:ea typeface="黑体" panose="02010609060101010101" charset="-122"/>
                <a:sym typeface="+mn-ea"/>
              </a:rPr>
              <a:t>朝：</a:t>
            </a:r>
            <a:endParaRPr lang="zh-CN" altLang="en-US" sz="2400">
              <a:solidFill>
                <a:srgbClr val="FF0000"/>
              </a:solidFill>
              <a:latin typeface="黑体" panose="02010609060101010101" charset="-122"/>
              <a:ea typeface="黑体" panose="02010609060101010101" charset="-122"/>
              <a:sym typeface="+mn-ea"/>
            </a:endParaRPr>
          </a:p>
        </p:txBody>
      </p:sp>
      <p:sp>
        <p:nvSpPr>
          <p:cNvPr id="100" name="文本框 99"/>
          <p:cNvSpPr txBox="1"/>
          <p:nvPr/>
        </p:nvSpPr>
        <p:spPr>
          <a:xfrm>
            <a:off x="11430" y="1788795"/>
            <a:ext cx="12190730" cy="1640205"/>
          </a:xfrm>
          <a:prstGeom prst="rect">
            <a:avLst/>
          </a:prstGeom>
          <a:noFill/>
        </p:spPr>
        <p:txBody>
          <a:bodyPr wrap="square" rtlCol="0" anchor="t">
            <a:spAutoFit/>
          </a:bodyPr>
          <a:p>
            <a:pPr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1</a:t>
            </a:r>
            <a:r>
              <a:rPr lang="zh-CN" altLang="en-US" sz="2400">
                <a:latin typeface="黑体" panose="02010609060101010101" charset="-122"/>
                <a:ea typeface="黑体" panose="02010609060101010101" charset="-122"/>
                <a:cs typeface="黑体" panose="02010609060101010101" charset="-122"/>
                <a:sym typeface="+mn-ea"/>
              </a:rPr>
              <a:t>）明朝继承了元朝以</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职业定户籍</a:t>
            </a:r>
            <a:r>
              <a:rPr lang="zh-CN" altLang="en-US" sz="2400">
                <a:latin typeface="黑体" panose="02010609060101010101" charset="-122"/>
                <a:ea typeface="黑体" panose="02010609060101010101" charset="-122"/>
                <a:cs typeface="黑体" panose="02010609060101010101" charset="-122"/>
                <a:sym typeface="+mn-ea"/>
              </a:rPr>
              <a:t>的做法，户籍分</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民籍、军籍、匠籍</a:t>
            </a:r>
            <a:r>
              <a:rPr lang="zh-CN" altLang="en-US" sz="2400">
                <a:latin typeface="黑体" panose="02010609060101010101" charset="-122"/>
                <a:ea typeface="黑体" panose="02010609060101010101" charset="-122"/>
                <a:cs typeface="黑体" panose="02010609060101010101" charset="-122"/>
                <a:sym typeface="+mn-ea"/>
              </a:rPr>
              <a:t>等。（</a:t>
            </a:r>
            <a:r>
              <a:rPr lang="zh-CN" altLang="en-US" sz="2400">
                <a:latin typeface="黑体" panose="02010609060101010101" charset="-122"/>
                <a:ea typeface="黑体" panose="02010609060101010101" charset="-122"/>
                <a:cs typeface="黑体" panose="02010609060101010101" charset="-122"/>
                <a:sym typeface="+mn-ea"/>
              </a:rPr>
              <a:t>2</a:t>
            </a:r>
            <a:r>
              <a:rPr lang="zh-CN" altLang="en-US" sz="2400">
                <a:latin typeface="黑体" panose="02010609060101010101" charset="-122"/>
                <a:ea typeface="黑体" panose="02010609060101010101" charset="-122"/>
                <a:cs typeface="黑体" panose="02010609060101010101" charset="-122"/>
                <a:sym typeface="+mn-ea"/>
              </a:rPr>
              <a:t>）明朝户籍册称</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黄册</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，以</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里甲制</a:t>
            </a:r>
            <a:r>
              <a:rPr lang="zh-CN" altLang="en-US" sz="2400">
                <a:latin typeface="黑体" panose="02010609060101010101" charset="-122"/>
                <a:ea typeface="黑体" panose="02010609060101010101" charset="-122"/>
                <a:cs typeface="黑体" panose="02010609060101010101" charset="-122"/>
                <a:sym typeface="+mn-ea"/>
              </a:rPr>
              <a:t>为基础，每里一册，详列各户人口、田土、房屋黄册。（</a:t>
            </a:r>
            <a:r>
              <a:rPr lang="zh-CN" altLang="en-US" sz="2400">
                <a:latin typeface="黑体" panose="02010609060101010101" charset="-122"/>
                <a:ea typeface="黑体" panose="02010609060101010101" charset="-122"/>
                <a:cs typeface="黑体" panose="02010609060101010101" charset="-122"/>
                <a:sym typeface="+mn-ea"/>
              </a:rPr>
              <a:t>3</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黄册</a:t>
            </a:r>
            <a:r>
              <a:rPr lang="zh-CN" altLang="en-US" sz="2400">
                <a:latin typeface="黑体" panose="02010609060101010101" charset="-122"/>
                <a:ea typeface="黑体" panose="02010609060101010101" charset="-122"/>
                <a:cs typeface="黑体" panose="02010609060101010101" charset="-122"/>
                <a:sym typeface="+mn-ea"/>
              </a:rPr>
              <a:t>与</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鱼鳞图册</a:t>
            </a:r>
            <a:r>
              <a:rPr lang="zh-CN" altLang="en-US" sz="2400">
                <a:latin typeface="黑体" panose="02010609060101010101" charset="-122"/>
                <a:ea typeface="黑体" panose="02010609060101010101" charset="-122"/>
                <a:cs typeface="黑体" panose="02010609060101010101" charset="-122"/>
                <a:sym typeface="+mn-ea"/>
              </a:rPr>
              <a:t>互为补充。</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3602990" y="3632835"/>
            <a:ext cx="4317365" cy="2546350"/>
          </a:xfrm>
          <a:prstGeom prst="rect">
            <a:avLst/>
          </a:prstGeom>
          <a:noFill/>
          <a:ln w="12700" cmpd="sng">
            <a:solidFill>
              <a:schemeClr val="accent1">
                <a:shade val="50000"/>
              </a:schemeClr>
            </a:solidFill>
            <a:prstDash val="solid"/>
          </a:ln>
        </p:spPr>
        <p:txBody>
          <a:bodyPr wrap="square" rtlCol="0" anchor="t">
            <a:spAutoFit/>
          </a:bodyPr>
          <a:p>
            <a:pPr algn="just">
              <a:lnSpc>
                <a:spcPct val="9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zh-CN" altLang="en-US" sz="2400">
                <a:latin typeface="黑体" panose="02010609060101010101" charset="-122"/>
                <a:ea typeface="黑体" panose="02010609060101010101" charset="-122"/>
                <a:cs typeface="黑体" panose="02010609060101010101" charset="-122"/>
                <a:sym typeface="+mn-ea"/>
              </a:rPr>
              <a:t>洪武十四年诏天下编</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赋役黄册</a:t>
            </a:r>
            <a:r>
              <a:rPr lang="zh-CN" altLang="en-US" sz="2400">
                <a:latin typeface="黑体" panose="02010609060101010101" charset="-122"/>
                <a:ea typeface="黑体" panose="02010609060101010101" charset="-122"/>
                <a:cs typeface="黑体" panose="02010609060101010101" charset="-122"/>
                <a:sym typeface="+mn-ea"/>
              </a:rPr>
              <a:t>，以一百一十户为一里，推丁粮多者十户为长，余百户为十甲，甲凡十人</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十年攒造黄册、以定赋役，核隐漏，清逃亡，法例甚详，具列于后。    </a:t>
            </a:r>
            <a:endParaRPr lang="zh-CN" altLang="en-US" sz="2400">
              <a:latin typeface="黑体" panose="02010609060101010101" charset="-122"/>
              <a:ea typeface="黑体" panose="02010609060101010101" charset="-122"/>
              <a:cs typeface="黑体" panose="02010609060101010101" charset="-122"/>
              <a:sym typeface="+mn-ea"/>
            </a:endParaRPr>
          </a:p>
          <a:p>
            <a:pPr algn="just">
              <a:lnSpc>
                <a:spcPct val="9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大明会典</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卷二十</a:t>
            </a:r>
            <a:endParaRPr lang="zh-CN" altLang="en-US" sz="2400">
              <a:latin typeface="黑体" panose="02010609060101010101" charset="-122"/>
              <a:ea typeface="黑体" panose="02010609060101010101" charset="-122"/>
              <a:cs typeface="黑体" panose="02010609060101010101" charset="-122"/>
              <a:sym typeface="+mn-ea"/>
            </a:endParaRPr>
          </a:p>
        </p:txBody>
      </p:sp>
      <p:grpSp>
        <p:nvGrpSpPr>
          <p:cNvPr id="7" name="组合 6"/>
          <p:cNvGrpSpPr/>
          <p:nvPr/>
        </p:nvGrpSpPr>
        <p:grpSpPr>
          <a:xfrm>
            <a:off x="80010" y="3633095"/>
            <a:ext cx="3368040" cy="3063109"/>
            <a:chOff x="860" y="7215"/>
            <a:chExt cx="6887" cy="4843"/>
          </a:xfrm>
        </p:grpSpPr>
        <p:pic>
          <p:nvPicPr>
            <p:cNvPr id="2050" name="Picture 2" descr="https://timgsa.baidu.com/timg?image&amp;quality=80&amp;size=b9999_10000&amp;sec=1598295955127&amp;di=114cc1341565807280ba481513090221&amp;imgtype=0&amp;src=http%3A%2F%2Fwww.chnmuseum.cn%2Fzp%2Fzpml%2F201812%2FP02018121874717490457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0" y="7215"/>
              <a:ext cx="6887" cy="4211"/>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044" y="11427"/>
              <a:ext cx="6132" cy="631"/>
            </a:xfrm>
            <a:prstGeom prst="rect">
              <a:avLst/>
            </a:prstGeom>
          </p:spPr>
          <p:txBody>
            <a:bodyPr wrap="square">
              <a:spAutoFit/>
            </a:bodyPr>
            <a:p>
              <a:pPr algn="ctr"/>
              <a:r>
                <a:rPr lang="zh-CN" altLang="en-US" sz="2000">
                  <a:latin typeface="黑体" panose="02010609060101010101" charset="-122"/>
                  <a:ea typeface="黑体" panose="02010609060101010101" charset="-122"/>
                  <a:cs typeface="黑体" panose="02010609060101010101" charset="-122"/>
                </a:rPr>
                <a:t>徽州府祁门县汪寄佛户帖</a:t>
              </a:r>
              <a:endParaRPr lang="zh-CN" altLang="en-US" sz="2000">
                <a:latin typeface="黑体" panose="02010609060101010101" charset="-122"/>
                <a:ea typeface="黑体" panose="02010609060101010101" charset="-122"/>
                <a:cs typeface="黑体" panose="02010609060101010101" charset="-122"/>
              </a:endParaRPr>
            </a:p>
          </p:txBody>
        </p:sp>
      </p:grpSp>
      <p:pic>
        <p:nvPicPr>
          <p:cNvPr id="4098" name="Picture 2" descr="https://timgsa.baidu.com/timg?image&amp;quality=80&amp;size=b9999_10000&amp;sec=1598327802840&amp;di=04ec1238ee910a520af3e979b25fcba9&amp;imgtype=0&amp;src=http%3A%2F%2F5b0988e595225.cdn.sohucs.com%2Fimages%2F20180905%2F26176caefc574268a320b4b5a03c6f1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75" y="2595880"/>
            <a:ext cx="3281680" cy="199707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1640185" y="4592955"/>
            <a:ext cx="398145" cy="2203450"/>
          </a:xfrm>
          <a:prstGeom prst="rect">
            <a:avLst/>
          </a:prstGeom>
          <a:solidFill>
            <a:schemeClr val="bg1"/>
          </a:solidFill>
        </p:spPr>
        <p:txBody>
          <a:bodyPr vert="eaVert" wrap="square" rtlCol="0">
            <a:spAutoFit/>
          </a:bodyPr>
          <a:p>
            <a:pPr lvl="0" algn="ctr">
              <a:buClrTx/>
              <a:buSzTx/>
              <a:buFontTx/>
            </a:pPr>
            <a:r>
              <a:rPr lang="zh-CN" altLang="en-US" sz="1400">
                <a:solidFill>
                  <a:srgbClr val="1D41D5"/>
                </a:solidFill>
                <a:latin typeface="黑体" panose="02010609060101010101" charset="-122"/>
                <a:ea typeface="黑体" panose="02010609060101010101" charset="-122"/>
                <a:sym typeface="+mn-ea"/>
              </a:rPr>
              <a:t>鱼鳞图册</a:t>
            </a:r>
            <a:r>
              <a:rPr lang="zh-CN" altLang="en-US" sz="1400">
                <a:solidFill>
                  <a:srgbClr val="1D41D5"/>
                </a:solidFill>
                <a:latin typeface="黑体" panose="02010609060101010101" charset="-122"/>
                <a:ea typeface="黑体" panose="02010609060101010101" charset="-122"/>
                <a:sym typeface="+mn-ea"/>
              </a:rPr>
              <a:t>：保证田赋征发</a:t>
            </a:r>
            <a:endParaRPr lang="zh-CN" altLang="en-US" sz="1400">
              <a:solidFill>
                <a:srgbClr val="1D41D5"/>
              </a:solidFill>
              <a:latin typeface="黑体" panose="02010609060101010101" charset="-122"/>
              <a:ea typeface="黑体" panose="02010609060101010101" charset="-122"/>
              <a:sym typeface="+mn-ea"/>
            </a:endParaRPr>
          </a:p>
        </p:txBody>
      </p:sp>
      <p:sp>
        <p:nvSpPr>
          <p:cNvPr id="12" name="文本框 11"/>
          <p:cNvSpPr txBox="1"/>
          <p:nvPr/>
        </p:nvSpPr>
        <p:spPr>
          <a:xfrm>
            <a:off x="11640185" y="2595880"/>
            <a:ext cx="398145" cy="1852930"/>
          </a:xfrm>
          <a:prstGeom prst="rect">
            <a:avLst/>
          </a:prstGeom>
          <a:noFill/>
        </p:spPr>
        <p:txBody>
          <a:bodyPr vert="eaVert" wrap="square" rtlCol="0">
            <a:spAutoFit/>
          </a:bodyPr>
          <a:p>
            <a:pPr algn="ctr"/>
            <a:r>
              <a:rPr lang="zh-CN" altLang="en-US" sz="1400">
                <a:solidFill>
                  <a:srgbClr val="1D41D5"/>
                </a:solidFill>
                <a:latin typeface="黑体" panose="02010609060101010101" charset="-122"/>
                <a:ea typeface="黑体" panose="02010609060101010101" charset="-122"/>
                <a:sym typeface="+mn-ea"/>
              </a:rPr>
              <a:t>黄册：保证徭役征发</a:t>
            </a:r>
            <a:endParaRPr lang="zh-CN" altLang="en-US" sz="1400">
              <a:solidFill>
                <a:srgbClr val="1D41D5"/>
              </a:solidFill>
              <a:latin typeface="黑体" panose="02010609060101010101" charset="-122"/>
              <a:ea typeface="黑体" panose="02010609060101010101" charset="-122"/>
              <a:sym typeface="+mn-ea"/>
            </a:endParaRPr>
          </a:p>
        </p:txBody>
      </p:sp>
      <p:pic>
        <p:nvPicPr>
          <p:cNvPr id="13" name="图片 12" descr="src=http___img.gugong.net_uploads_allimg_180624_152a953X01430-2W48.jpg&amp;refer=http___img.gugong"/>
          <p:cNvPicPr>
            <a:picLocks noChangeAspect="1"/>
          </p:cNvPicPr>
          <p:nvPr/>
        </p:nvPicPr>
        <p:blipFill>
          <a:blip r:embed="rId3"/>
          <a:stretch>
            <a:fillRect/>
          </a:stretch>
        </p:blipFill>
        <p:spPr>
          <a:xfrm>
            <a:off x="8207375" y="4592955"/>
            <a:ext cx="3357245" cy="2204085"/>
          </a:xfrm>
          <a:prstGeom prst="rect">
            <a:avLst/>
          </a:prstGeom>
        </p:spPr>
      </p:pic>
      <p:sp>
        <p:nvSpPr>
          <p:cNvPr id="3" name="矩形 2"/>
          <p:cNvSpPr/>
          <p:nvPr>
            <p:custDataLst>
              <p:tags r:id="rId4"/>
            </p:custDataLst>
          </p:nvPr>
        </p:nvSpPr>
        <p:spPr>
          <a:xfrm>
            <a:off x="0" y="45085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0" y="1881505"/>
            <a:ext cx="12040235" cy="1252855"/>
          </a:xfrm>
          <a:prstGeom prst="rect">
            <a:avLst/>
          </a:prstGeom>
          <a:noFill/>
        </p:spPr>
        <p:txBody>
          <a:bodyPr wrap="square" rtlCol="0" anchor="t">
            <a:spAutoFit/>
          </a:bodyPr>
          <a:p>
            <a:pPr algn="just">
              <a:lnSpc>
                <a:spcPct val="10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1</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概况：普通户籍基本沿袭明朝，但管理相对松弛。</a:t>
            </a:r>
            <a:r>
              <a:rPr lang="zh-CN" altLang="en-US"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2</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清前期：赋役实行固定丁银，摊丁入亩，户籍的作用大为削弱。</a:t>
            </a:r>
            <a:r>
              <a:rPr lang="zh-CN" altLang="en-US"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3</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乾隆年间：朝廷谕令户籍</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永停编审</a:t>
            </a:r>
            <a:r>
              <a:rPr lang="zh-CN" altLang="en-US" sz="2400">
                <a:latin typeface="黑体" panose="02010609060101010101" charset="-122"/>
                <a:ea typeface="黑体" panose="02010609060101010101" charset="-122"/>
                <a:cs typeface="黑体" panose="02010609060101010101" charset="-122"/>
                <a:sym typeface="+mn-ea"/>
              </a:rPr>
              <a:t>，此后政府只按照一定的组织制度登记人口数量。</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100965" y="1386840"/>
            <a:ext cx="1386840" cy="55308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6</a:t>
            </a:r>
            <a:r>
              <a:rPr lang="zh-CN" altLang="en-US" sz="2400">
                <a:solidFill>
                  <a:srgbClr val="FF0000"/>
                </a:solidFill>
                <a:latin typeface="黑体" panose="02010609060101010101" charset="-122"/>
                <a:ea typeface="黑体" panose="02010609060101010101" charset="-122"/>
                <a:sym typeface="+mn-ea"/>
              </a:rPr>
              <a:t>.清</a:t>
            </a:r>
            <a:r>
              <a:rPr lang="zh-CN" altLang="en-US" sz="2400">
                <a:solidFill>
                  <a:srgbClr val="FF0000"/>
                </a:solidFill>
                <a:latin typeface="黑体" panose="02010609060101010101" charset="-122"/>
                <a:ea typeface="黑体" panose="02010609060101010101" charset="-122"/>
                <a:sym typeface="+mn-ea"/>
              </a:rPr>
              <a:t>朝：</a:t>
            </a:r>
            <a:endParaRPr lang="zh-CN" altLang="en-US" sz="2400">
              <a:solidFill>
                <a:srgbClr val="FF0000"/>
              </a:solidFill>
              <a:latin typeface="黑体" panose="02010609060101010101" charset="-122"/>
              <a:ea typeface="黑体" panose="02010609060101010101" charset="-122"/>
              <a:sym typeface="+mn-ea"/>
            </a:endParaRPr>
          </a:p>
        </p:txBody>
      </p:sp>
      <p:sp>
        <p:nvSpPr>
          <p:cNvPr id="4" name="文本框 3"/>
          <p:cNvSpPr txBox="1"/>
          <p:nvPr/>
        </p:nvSpPr>
        <p:spPr>
          <a:xfrm>
            <a:off x="0" y="987425"/>
            <a:ext cx="30372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（三）发展完善阶段</a:t>
            </a:r>
            <a:endParaRPr lang="zh-CN" altLang="en-US" sz="2400">
              <a:solidFill>
                <a:srgbClr val="C00000"/>
              </a:solidFill>
              <a:latin typeface="黑体" panose="02010609060101010101" charset="-122"/>
              <a:ea typeface="黑体" panose="02010609060101010101" charset="-122"/>
              <a:sym typeface="+mn-ea"/>
            </a:endParaRPr>
          </a:p>
        </p:txBody>
      </p:sp>
      <p:sp>
        <p:nvSpPr>
          <p:cNvPr id="2" name="文本框 1"/>
          <p:cNvSpPr txBox="1"/>
          <p:nvPr/>
        </p:nvSpPr>
        <p:spPr>
          <a:xfrm>
            <a:off x="1890395" y="3072765"/>
            <a:ext cx="10231755" cy="553085"/>
          </a:xfrm>
          <a:prstGeom prst="rect">
            <a:avLst/>
          </a:prstGeom>
          <a:noFill/>
        </p:spPr>
        <p:txBody>
          <a:bodyPr wrap="square" rtlCol="0" anchor="t">
            <a:spAutoFit/>
          </a:bodyPr>
          <a:p>
            <a:pPr algn="just">
              <a:lnSpc>
                <a:spcPct val="125000"/>
              </a:lnSpc>
              <a:spcBef>
                <a:spcPts val="0"/>
              </a:spcBef>
              <a:spcAft>
                <a:spcPts val="0"/>
              </a:spcAft>
              <a:buClrTx/>
              <a:buSzTx/>
              <a:buFontTx/>
            </a:pPr>
            <a:r>
              <a:rPr lang="en-US" altLang="zh-CN" sz="2400">
                <a:solidFill>
                  <a:srgbClr val="1D41D5"/>
                </a:solidFill>
                <a:latin typeface="黑体" panose="02010609060101010101" charset="-122"/>
                <a:ea typeface="黑体" panose="02010609060101010101" charset="-122"/>
                <a:sym typeface="+mn-ea"/>
              </a:rPr>
              <a:t>【思考】</a:t>
            </a:r>
            <a:r>
              <a:rPr lang="en-US" altLang="zh-CN" sz="2400">
                <a:solidFill>
                  <a:srgbClr val="1D41D5"/>
                </a:solidFill>
                <a:latin typeface="黑体" panose="02010609060101010101" charset="-122"/>
                <a:ea typeface="黑体" panose="02010609060101010101" charset="-122"/>
                <a:sym typeface="+mn-ea"/>
              </a:rPr>
              <a:t>乾隆年间停止户籍编审的原因是什么？该措施又具有怎样的意义？</a:t>
            </a:r>
            <a:endParaRPr lang="en-US" altLang="zh-CN" sz="2400">
              <a:solidFill>
                <a:srgbClr val="1D41D5"/>
              </a:solidFill>
              <a:latin typeface="黑体" panose="02010609060101010101" charset="-122"/>
              <a:ea typeface="黑体" panose="02010609060101010101" charset="-122"/>
              <a:sym typeface="+mn-ea"/>
            </a:endParaRPr>
          </a:p>
        </p:txBody>
      </p:sp>
      <p:pic>
        <p:nvPicPr>
          <p:cNvPr id="3" name="图片 2"/>
          <p:cNvPicPr>
            <a:picLocks noChangeAspect="1"/>
          </p:cNvPicPr>
          <p:nvPr/>
        </p:nvPicPr>
        <p:blipFill>
          <a:blip r:embed="rId1"/>
          <a:stretch>
            <a:fillRect/>
          </a:stretch>
        </p:blipFill>
        <p:spPr>
          <a:xfrm>
            <a:off x="100965" y="3582670"/>
            <a:ext cx="2326005" cy="3199130"/>
          </a:xfrm>
          <a:prstGeom prst="rect">
            <a:avLst/>
          </a:prstGeom>
        </p:spPr>
      </p:pic>
      <p:sp>
        <p:nvSpPr>
          <p:cNvPr id="7" name="文本框 6"/>
          <p:cNvSpPr txBox="1"/>
          <p:nvPr/>
        </p:nvSpPr>
        <p:spPr>
          <a:xfrm>
            <a:off x="2512695" y="3582670"/>
            <a:ext cx="3833495" cy="3248025"/>
          </a:xfrm>
          <a:prstGeom prst="rect">
            <a:avLst/>
          </a:prstGeom>
          <a:noFill/>
          <a:ln w="12700" cmpd="sng">
            <a:solidFill>
              <a:schemeClr val="accent1">
                <a:shade val="50000"/>
              </a:schemeClr>
            </a:solidFill>
            <a:prstDash val="solid"/>
          </a:ln>
        </p:spPr>
        <p:txBody>
          <a:bodyPr wrap="square" rtlCol="0" anchor="t">
            <a:spAutoFit/>
          </a:bodyPr>
          <a:p>
            <a:pPr algn="just">
              <a:lnSpc>
                <a:spcPct val="9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今丁银既皆摊入地粮，而滋生人户，又钦遵康熙五十二年皇祖恩旨，永不加赋。则五年编审，不过沿袭虚文，无裨实政</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嗣后编审之例</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著永行停止。</a:t>
            </a:r>
            <a:r>
              <a:rPr lang="zh-CN" altLang="en-US"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乾隆三十七年</a:t>
            </a:r>
            <a:r>
              <a:rPr lang="zh-CN" altLang="en-US" sz="2400">
                <a:latin typeface="黑体" panose="02010609060101010101" charset="-122"/>
                <a:ea typeface="黑体" panose="02010609060101010101" charset="-122"/>
                <a:cs typeface="黑体" panose="02010609060101010101" charset="-122"/>
                <a:sym typeface="+mn-ea"/>
              </a:rPr>
              <a:t>(1772</a:t>
            </a:r>
            <a:r>
              <a:rPr lang="zh-CN" altLang="en-US" sz="2400">
                <a:latin typeface="黑体" panose="02010609060101010101" charset="-122"/>
                <a:ea typeface="黑体" panose="02010609060101010101" charset="-122"/>
                <a:cs typeface="黑体" panose="02010609060101010101" charset="-122"/>
                <a:sym typeface="+mn-ea"/>
              </a:rPr>
              <a:t>年</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上谕</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6391275" y="3752215"/>
            <a:ext cx="5693410" cy="865505"/>
          </a:xfrm>
          <a:prstGeom prst="rect">
            <a:avLst/>
          </a:prstGeom>
          <a:noFill/>
        </p:spPr>
        <p:txBody>
          <a:bodyPr wrap="square" rtlCol="0" anchor="t">
            <a:spAutoFit/>
          </a:bodyPr>
          <a:p>
            <a:pPr lvl="0" algn="just">
              <a:lnSpc>
                <a:spcPct val="105000"/>
              </a:lnSpc>
              <a:spcBef>
                <a:spcPts val="0"/>
              </a:spcBef>
              <a:spcAft>
                <a:spcPts val="0"/>
              </a:spcAft>
              <a:buClrTx/>
              <a:buSzTx/>
              <a:buFontTx/>
            </a:pPr>
            <a:r>
              <a:rPr lang="zh-CN" altLang="en-US" sz="2400">
                <a:solidFill>
                  <a:srgbClr val="FF0000"/>
                </a:solidFill>
                <a:latin typeface="黑体" panose="02010609060101010101" charset="-122"/>
                <a:ea typeface="黑体" panose="02010609060101010101" charset="-122"/>
                <a:cs typeface="黑体" panose="02010609060101010101" charset="-122"/>
                <a:sym typeface="+mn-ea"/>
              </a:rPr>
              <a:t>原因：</a:t>
            </a:r>
            <a:r>
              <a:rPr lang="zh-CN" altLang="en-US" sz="2400">
                <a:latin typeface="黑体" panose="02010609060101010101" charset="-122"/>
                <a:ea typeface="黑体" panose="02010609060101010101" charset="-122"/>
                <a:cs typeface="黑体" panose="02010609060101010101" charset="-122"/>
                <a:sym typeface="+mn-ea"/>
              </a:rPr>
              <a:t>摊丁入亩后，国家征发赋役不再以户籍为依据，户籍的作用大为削弱。</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6431915" y="5177155"/>
            <a:ext cx="5576570" cy="865505"/>
          </a:xfrm>
          <a:prstGeom prst="rect">
            <a:avLst/>
          </a:prstGeom>
          <a:noFill/>
        </p:spPr>
        <p:txBody>
          <a:bodyPr wrap="square" rtlCol="0" anchor="t">
            <a:spAutoFit/>
          </a:bodyPr>
          <a:p>
            <a:pPr lvl="0" algn="just">
              <a:lnSpc>
                <a:spcPct val="105000"/>
              </a:lnSpc>
              <a:spcBef>
                <a:spcPts val="0"/>
              </a:spcBef>
              <a:spcAft>
                <a:spcPts val="0"/>
              </a:spcAft>
              <a:buClrTx/>
              <a:buSzTx/>
              <a:buFontTx/>
            </a:pPr>
            <a:r>
              <a:rPr lang="zh-CN" altLang="en-US" sz="2400">
                <a:solidFill>
                  <a:srgbClr val="FF0000"/>
                </a:solidFill>
                <a:latin typeface="黑体" panose="02010609060101010101" charset="-122"/>
                <a:ea typeface="黑体" panose="02010609060101010101" charset="-122"/>
                <a:cs typeface="黑体" panose="02010609060101010101" charset="-122"/>
                <a:sym typeface="+mn-ea"/>
              </a:rPr>
              <a:t>意义：</a:t>
            </a:r>
            <a:r>
              <a:rPr lang="zh-CN" altLang="en-US" sz="2400">
                <a:latin typeface="黑体" panose="02010609060101010101" charset="-122"/>
                <a:ea typeface="黑体" panose="02010609060101010101" charset="-122"/>
                <a:cs typeface="黑体" panose="02010609060101010101" charset="-122"/>
                <a:sym typeface="+mn-ea"/>
              </a:rPr>
              <a:t>政府对百姓的</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人身束缚</a:t>
            </a:r>
            <a:r>
              <a:rPr lang="zh-CN" altLang="en-US" sz="2400">
                <a:latin typeface="黑体" panose="02010609060101010101" charset="-122"/>
                <a:ea typeface="黑体" panose="02010609060101010101" charset="-122"/>
                <a:cs typeface="黑体" panose="02010609060101010101" charset="-122"/>
                <a:sym typeface="+mn-ea"/>
              </a:rPr>
              <a:t>进一步</a:t>
            </a:r>
            <a:r>
              <a:rPr lang="en-US" altLang="zh-CN" sz="2400">
                <a:solidFill>
                  <a:srgbClr val="1D41D5"/>
                </a:solidFill>
                <a:latin typeface="黑体" panose="02010609060101010101" charset="-122"/>
                <a:ea typeface="黑体" panose="02010609060101010101" charset="-122"/>
                <a:sym typeface="+mn-ea"/>
              </a:rPr>
              <a:t>减弱</a:t>
            </a:r>
            <a:r>
              <a:rPr lang="en-US" altLang="zh-CN" sz="2400">
                <a:solidFill>
                  <a:srgbClr val="1D41D5"/>
                </a:solidFill>
                <a:latin typeface="黑体" panose="02010609060101010101" charset="-122"/>
                <a:ea typeface="黑体" panose="02010609060101010101" charset="-122"/>
                <a:sym typeface="+mn-ea"/>
              </a:rPr>
              <a:t>户籍制度不再具有财政上的功能</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0" name="矩形 9"/>
          <p:cNvSpPr/>
          <p:nvPr>
            <p:custDataLst>
              <p:tags r:id="rId2"/>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55320" y="991870"/>
            <a:ext cx="1146873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a:t>
            </a:r>
            <a:r>
              <a:rPr lang="zh-CN" altLang="en-US" sz="2400">
                <a:solidFill>
                  <a:srgbClr val="C00000"/>
                </a:solidFill>
                <a:latin typeface="黑体" panose="02010609060101010101" charset="-122"/>
                <a:ea typeface="黑体" panose="02010609060101010101" charset="-122"/>
                <a:sym typeface="+mn-ea"/>
              </a:rPr>
              <a:t>合作探究</a:t>
            </a:r>
            <a:r>
              <a:rPr lang="zh-CN" altLang="en-US" sz="2400">
                <a:solidFill>
                  <a:srgbClr val="C00000"/>
                </a:solidFill>
                <a:latin typeface="黑体" panose="02010609060101010101" charset="-122"/>
                <a:ea typeface="黑体" panose="02010609060101010101" charset="-122"/>
                <a:sym typeface="+mn-ea"/>
              </a:rPr>
              <a:t>】</a:t>
            </a:r>
            <a:r>
              <a:rPr lang="zh-CN" altLang="en-US" sz="2400">
                <a:solidFill>
                  <a:srgbClr val="C00000"/>
                </a:solidFill>
                <a:latin typeface="黑体" panose="02010609060101010101" charset="-122"/>
                <a:ea typeface="黑体" panose="02010609060101010101" charset="-122"/>
                <a:sym typeface="+mn-ea"/>
              </a:rPr>
              <a:t>据材料，概括中国古代户籍制度的主要功能</a:t>
            </a:r>
            <a:r>
              <a:rPr lang="zh-CN" altLang="en-US" sz="2400">
                <a:solidFill>
                  <a:srgbClr val="C00000"/>
                </a:solidFill>
                <a:latin typeface="黑体" panose="02010609060101010101" charset="-122"/>
                <a:ea typeface="黑体" panose="02010609060101010101" charset="-122"/>
                <a:sym typeface="+mn-ea"/>
              </a:rPr>
              <a:t>、</a:t>
            </a:r>
            <a:r>
              <a:rPr lang="zh-CN" altLang="en-US" sz="2400">
                <a:solidFill>
                  <a:srgbClr val="C00000"/>
                </a:solidFill>
                <a:latin typeface="黑体" panose="02010609060101010101" charset="-122"/>
                <a:ea typeface="黑体" panose="02010609060101010101" charset="-122"/>
                <a:sym typeface="+mn-ea"/>
              </a:rPr>
              <a:t>演变特点</a:t>
            </a:r>
            <a:r>
              <a:rPr lang="zh-CN" altLang="en-US" sz="2400">
                <a:solidFill>
                  <a:srgbClr val="C00000"/>
                </a:solidFill>
                <a:latin typeface="黑体" panose="02010609060101010101" charset="-122"/>
                <a:ea typeface="黑体" panose="02010609060101010101" charset="-122"/>
                <a:sym typeface="+mn-ea"/>
              </a:rPr>
              <a:t>及其原因</a:t>
            </a:r>
            <a:endParaRPr lang="zh-CN" altLang="en-US" sz="2400">
              <a:solidFill>
                <a:srgbClr val="C00000"/>
              </a:solidFill>
              <a:latin typeface="黑体" panose="02010609060101010101" charset="-122"/>
              <a:ea typeface="黑体" panose="02010609060101010101" charset="-122"/>
              <a:sym typeface="+mn-ea"/>
            </a:endParaRPr>
          </a:p>
        </p:txBody>
      </p:sp>
      <p:sp>
        <p:nvSpPr>
          <p:cNvPr id="3" name="文本框 2"/>
          <p:cNvSpPr txBox="1"/>
          <p:nvPr/>
        </p:nvSpPr>
        <p:spPr>
          <a:xfrm>
            <a:off x="152400" y="1518920"/>
            <a:ext cx="6399530" cy="4769485"/>
          </a:xfrm>
          <a:prstGeom prst="rect">
            <a:avLst/>
          </a:prstGeom>
          <a:noFill/>
          <a:ln w="12700" cmpd="sng">
            <a:solidFill>
              <a:schemeClr val="accent1">
                <a:shade val="50000"/>
              </a:schemeClr>
            </a:solidFill>
            <a:prstDash val="solid"/>
          </a:ln>
        </p:spPr>
        <p:txBody>
          <a:bodyPr wrap="square" rtlCol="0" anchor="t">
            <a:spAutoFit/>
          </a:bodyPr>
          <a:p>
            <a:pPr algn="just">
              <a:lnSpc>
                <a:spcPct val="95000"/>
              </a:lnSpc>
              <a:spcBef>
                <a:spcPts val="0"/>
              </a:spcBef>
              <a:spcAft>
                <a:spcPts val="0"/>
              </a:spcAft>
              <a:buClrTx/>
              <a:buSzTx/>
              <a:buFontTx/>
            </a:pPr>
            <a:r>
              <a:rPr lang="zh-CN" altLang="en-US" sz="2000">
                <a:latin typeface="黑体" panose="02010609060101010101" charset="-122"/>
                <a:ea typeface="黑体" panose="02010609060101010101" charset="-122"/>
                <a:cs typeface="黑体" panose="02010609060101010101" charset="-122"/>
                <a:sym typeface="+mn-ea"/>
              </a:rPr>
              <a:t>材料：</a:t>
            </a:r>
            <a:r>
              <a:rPr lang="zh-CN" altLang="en-US" sz="2000">
                <a:latin typeface="黑体" panose="02010609060101010101" charset="-122"/>
                <a:ea typeface="黑体" panose="02010609060101010101" charset="-122"/>
                <a:cs typeface="黑体" panose="02010609060101010101" charset="-122"/>
                <a:sym typeface="+mn-ea"/>
              </a:rPr>
              <a:t>户籍</a:t>
            </a:r>
            <a:r>
              <a:rPr lang="zh-CN" altLang="en-US" sz="2000">
                <a:latin typeface="黑体" panose="02010609060101010101" charset="-122"/>
                <a:ea typeface="黑体" panose="02010609060101010101" charset="-122"/>
                <a:cs typeface="黑体" panose="02010609060101010101" charset="-122"/>
                <a:sym typeface="+mn-ea"/>
              </a:rPr>
              <a:t>制度</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萌芽于商朝</a:t>
            </a:r>
            <a:r>
              <a:rPr lang="zh-CN" altLang="en-US"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战国</a:t>
            </a:r>
            <a:r>
              <a:rPr lang="zh-CN" altLang="en-US" sz="2000">
                <a:latin typeface="黑体" panose="02010609060101010101" charset="-122"/>
                <a:ea typeface="黑体" panose="02010609060101010101" charset="-122"/>
                <a:cs typeface="黑体" panose="02010609060101010101" charset="-122"/>
                <a:sym typeface="+mn-ea"/>
              </a:rPr>
              <a:t>时期，商鞅将户籍制度发展为</a:t>
            </a:r>
            <a:r>
              <a:rPr lang="zh-CN" altLang="en-US" sz="2000">
                <a:solidFill>
                  <a:srgbClr val="1D41D5"/>
                </a:solidFill>
                <a:latin typeface="黑体" panose="02010609060101010101" charset="-122"/>
                <a:ea typeface="黑体" panose="02010609060101010101" charset="-122"/>
                <a:sym typeface="+mn-ea"/>
              </a:rPr>
              <a:t>“</a:t>
            </a:r>
            <a:r>
              <a:rPr lang="zh-CN" altLang="en-US" sz="2000">
                <a:solidFill>
                  <a:srgbClr val="1D41D5"/>
                </a:solidFill>
                <a:latin typeface="黑体" panose="02010609060101010101" charset="-122"/>
                <a:ea typeface="黑体" panose="02010609060101010101" charset="-122"/>
                <a:sym typeface="+mn-ea"/>
              </a:rPr>
              <a:t>什伍连坐</a:t>
            </a:r>
            <a:r>
              <a:rPr lang="zh-CN" altLang="en-US" sz="2000">
                <a:solidFill>
                  <a:srgbClr val="1D41D5"/>
                </a:solidFill>
                <a:latin typeface="黑体" panose="02010609060101010101" charset="-122"/>
                <a:ea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法。</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两汉</a:t>
            </a:r>
            <a:r>
              <a:rPr lang="zh-CN" altLang="en-US" sz="2000">
                <a:latin typeface="黑体" panose="02010609060101010101" charset="-122"/>
                <a:ea typeface="黑体" panose="02010609060101010101" charset="-122"/>
                <a:cs typeface="黑体" panose="02010609060101010101" charset="-122"/>
                <a:sym typeface="+mn-ea"/>
              </a:rPr>
              <a:t>时期，</a:t>
            </a:r>
            <a:r>
              <a:rPr lang="zh-CN" altLang="en-US" sz="2000">
                <a:solidFill>
                  <a:srgbClr val="1D41D5"/>
                </a:solidFill>
                <a:latin typeface="黑体" panose="02010609060101010101" charset="-122"/>
                <a:ea typeface="黑体" panose="02010609060101010101" charset="-122"/>
                <a:sym typeface="+mn-ea"/>
              </a:rPr>
              <a:t>口赋和算赋</a:t>
            </a:r>
            <a:r>
              <a:rPr lang="zh-CN" altLang="en-US" sz="2000">
                <a:latin typeface="黑体" panose="02010609060101010101" charset="-122"/>
                <a:ea typeface="黑体" panose="02010609060101010101" charset="-122"/>
                <a:cs typeface="黑体" panose="02010609060101010101" charset="-122"/>
                <a:sym typeface="+mn-ea"/>
              </a:rPr>
              <a:t>（人头税）是国家财政收入的一项主要来源，</a:t>
            </a:r>
            <a:r>
              <a:rPr lang="zh-CN" altLang="en-US" sz="2000">
                <a:solidFill>
                  <a:srgbClr val="1D41D5"/>
                </a:solidFill>
                <a:latin typeface="黑体" panose="02010609060101010101" charset="-122"/>
                <a:ea typeface="黑体" panose="02010609060101010101" charset="-122"/>
                <a:sym typeface="+mn-ea"/>
              </a:rPr>
              <a:t>兵役与徭役</a:t>
            </a:r>
            <a:r>
              <a:rPr lang="zh-CN" altLang="en-US" sz="2000">
                <a:latin typeface="黑体" panose="02010609060101010101" charset="-122"/>
                <a:ea typeface="黑体" panose="02010609060101010101" charset="-122"/>
                <a:cs typeface="黑体" panose="02010609060101010101" charset="-122"/>
                <a:sym typeface="+mn-ea"/>
              </a:rPr>
              <a:t>则是国家要求每个丁男承担的重负，为此，两汉政权一直实行</a:t>
            </a:r>
            <a:r>
              <a:rPr lang="zh-CN" altLang="en-US" sz="2000">
                <a:solidFill>
                  <a:srgbClr val="1D41D5"/>
                </a:solidFill>
                <a:latin typeface="黑体" panose="02010609060101010101" charset="-122"/>
                <a:ea typeface="黑体" panose="02010609060101010101" charset="-122"/>
                <a:sym typeface="+mn-ea"/>
              </a:rPr>
              <a:t>编户齐民</a:t>
            </a:r>
            <a:r>
              <a:rPr lang="zh-CN" altLang="en-US" sz="2000">
                <a:latin typeface="黑体" panose="02010609060101010101" charset="-122"/>
                <a:ea typeface="黑体" panose="02010609060101010101" charset="-122"/>
                <a:cs typeface="黑体" panose="02010609060101010101" charset="-122"/>
                <a:sym typeface="+mn-ea"/>
              </a:rPr>
              <a:t>制度。编户齐民制度的形成与完善，使</a:t>
            </a:r>
            <a:r>
              <a:rPr lang="zh-CN" altLang="en-US" sz="2000">
                <a:solidFill>
                  <a:srgbClr val="1D41D5"/>
                </a:solidFill>
                <a:latin typeface="黑体" panose="02010609060101010101" charset="-122"/>
                <a:ea typeface="黑体" panose="02010609060101010101" charset="-122"/>
                <a:sym typeface="+mn-ea"/>
              </a:rPr>
              <a:t>大量的人丁民户时时处在封建国家政权的直接控制</a:t>
            </a:r>
            <a:r>
              <a:rPr lang="zh-CN" altLang="en-US" sz="2000">
                <a:latin typeface="黑体" panose="02010609060101010101" charset="-122"/>
                <a:ea typeface="黑体" panose="02010609060101010101" charset="-122"/>
                <a:cs typeface="黑体" panose="02010609060101010101" charset="-122"/>
                <a:sym typeface="+mn-ea"/>
              </a:rPr>
              <a:t>之下。</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唐</a:t>
            </a:r>
            <a:r>
              <a:rPr lang="zh-CN" altLang="en-US" sz="2000">
                <a:latin typeface="黑体" panose="02010609060101010101" charset="-122"/>
                <a:ea typeface="黑体" panose="02010609060101010101" charset="-122"/>
                <a:cs typeface="黑体" panose="02010609060101010101" charset="-122"/>
                <a:sym typeface="+mn-ea"/>
              </a:rPr>
              <a:t>安史之乱后，土地兼并风行，政府的财政收入与徭役来源日枯竭，为了解决危机，唐政府改革征税制度，不以户籍及其登记内容而以土地和财产的多寡为征税依据。</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明</a:t>
            </a:r>
            <a:r>
              <a:rPr lang="zh-CN" altLang="en-US" sz="2000">
                <a:latin typeface="黑体" panose="02010609060101010101" charset="-122"/>
                <a:ea typeface="黑体" panose="02010609060101010101" charset="-122"/>
                <a:cs typeface="黑体" panose="02010609060101010101" charset="-122"/>
                <a:sym typeface="+mn-ea"/>
              </a:rPr>
              <a:t>洪武年间，政府进行了全国范围的土地清丈和地籍整理运动，编制鱼鳞图册，</a:t>
            </a:r>
            <a:r>
              <a:rPr lang="zh-CN" altLang="en-US" sz="2000">
                <a:solidFill>
                  <a:srgbClr val="1D41D5"/>
                </a:solidFill>
                <a:latin typeface="黑体" panose="02010609060101010101" charset="-122"/>
                <a:ea typeface="黑体" panose="02010609060101010101" charset="-122"/>
                <a:sym typeface="+mn-ea"/>
              </a:rPr>
              <a:t>地籍与户籍彼此独立</a:t>
            </a:r>
            <a:r>
              <a:rPr lang="zh-CN" altLang="en-US" sz="2000">
                <a:latin typeface="黑体" panose="02010609060101010101" charset="-122"/>
                <a:ea typeface="黑体" panose="02010609060101010101" charset="-122"/>
                <a:cs typeface="黑体" panose="02010609060101010101" charset="-122"/>
                <a:sym typeface="+mn-ea"/>
              </a:rPr>
              <a:t>。</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万历年间</a:t>
            </a:r>
            <a:r>
              <a:rPr lang="zh-CN" altLang="en-US" sz="2000">
                <a:latin typeface="黑体" panose="02010609060101010101" charset="-122"/>
                <a:ea typeface="黑体" panose="02010609060101010101" charset="-122"/>
                <a:cs typeface="黑体" panose="02010609060101010101" charset="-122"/>
                <a:sym typeface="+mn-ea"/>
              </a:rPr>
              <a:t>，张居正推行一条鞭法，使身</a:t>
            </a:r>
            <a:r>
              <a:rPr lang="zh-CN" altLang="en-US" sz="2000">
                <a:solidFill>
                  <a:srgbClr val="1D41D5"/>
                </a:solidFill>
                <a:latin typeface="黑体" panose="02010609060101010101" charset="-122"/>
                <a:ea typeface="黑体" panose="02010609060101010101" charset="-122"/>
                <a:sym typeface="+mn-ea"/>
              </a:rPr>
              <a:t>丁税与户籍相分离</a:t>
            </a:r>
            <a:r>
              <a:rPr lang="zh-CN" altLang="en-US" sz="2000">
                <a:latin typeface="黑体" panose="02010609060101010101" charset="-122"/>
                <a:ea typeface="黑体" panose="02010609060101010101" charset="-122"/>
                <a:cs typeface="黑体" panose="02010609060101010101" charset="-122"/>
                <a:sym typeface="+mn-ea"/>
              </a:rPr>
              <a:t>。从此，地籍便成为统治者征收赋税的主要依据，而户籍的作用则退居其次了。</a:t>
            </a:r>
            <a:r>
              <a:rPr lang="zh-CN" altLang="en-US" sz="2000">
                <a:solidFill>
                  <a:srgbClr val="FF0000"/>
                </a:solidFill>
                <a:latin typeface="黑体" panose="02010609060101010101" charset="-122"/>
                <a:ea typeface="黑体" panose="02010609060101010101" charset="-122"/>
                <a:cs typeface="黑体" panose="02010609060101010101" charset="-122"/>
                <a:sym typeface="+mn-ea"/>
              </a:rPr>
              <a:t>清</a:t>
            </a:r>
            <a:r>
              <a:rPr lang="zh-CN" altLang="en-US" sz="2000">
                <a:latin typeface="黑体" panose="02010609060101010101" charset="-122"/>
                <a:ea typeface="黑体" panose="02010609060101010101" charset="-122"/>
                <a:cs typeface="黑体" panose="02010609060101010101" charset="-122"/>
                <a:sym typeface="+mn-ea"/>
              </a:rPr>
              <a:t>政府下令</a:t>
            </a:r>
            <a:r>
              <a:rPr lang="zh-CN" altLang="en-US" sz="2000">
                <a:solidFill>
                  <a:srgbClr val="1D41D5"/>
                </a:solidFill>
                <a:latin typeface="黑体" panose="02010609060101010101" charset="-122"/>
                <a:ea typeface="黑体" panose="02010609060101010101" charset="-122"/>
                <a:sym typeface="+mn-ea"/>
              </a:rPr>
              <a:t>彻底废除人丁编审，户籍管理制度正式退出历史舞台。</a:t>
            </a:r>
            <a:endParaRPr lang="zh-CN" altLang="en-US" sz="2000">
              <a:latin typeface="黑体" panose="02010609060101010101" charset="-122"/>
              <a:ea typeface="黑体" panose="02010609060101010101" charset="-122"/>
              <a:cs typeface="黑体" panose="02010609060101010101" charset="-122"/>
              <a:sym typeface="+mn-ea"/>
            </a:endParaRPr>
          </a:p>
          <a:p>
            <a:pPr algn="just">
              <a:lnSpc>
                <a:spcPct val="95000"/>
              </a:lnSpc>
              <a:spcBef>
                <a:spcPts val="0"/>
              </a:spcBef>
              <a:spcAft>
                <a:spcPts val="0"/>
              </a:spcAft>
              <a:buClrTx/>
              <a:buSzTx/>
              <a:buFontTx/>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a:t>
            </a:r>
            <a:r>
              <a:rPr lang="zh-CN" altLang="en-US" sz="2000">
                <a:latin typeface="黑体" panose="02010609060101010101" charset="-122"/>
                <a:ea typeface="黑体" panose="02010609060101010101" charset="-122"/>
                <a:cs typeface="黑体" panose="02010609060101010101" charset="-122"/>
                <a:sym typeface="+mn-ea"/>
              </a:rPr>
              <a:t>《中国户籍制度的历史考》</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6956425" y="3237230"/>
            <a:ext cx="3879215" cy="553085"/>
          </a:xfrm>
          <a:prstGeom prst="rect">
            <a:avLst/>
          </a:prstGeom>
          <a:noFill/>
        </p:spPr>
        <p:txBody>
          <a:bodyPr wrap="square" rtlCol="0" anchor="t">
            <a:spAutoFit/>
          </a:bodyPr>
          <a:p>
            <a:pPr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①</a:t>
            </a:r>
            <a:r>
              <a:rPr lang="zh-CN" altLang="en-US" sz="2000">
                <a:solidFill>
                  <a:srgbClr val="1D41D5"/>
                </a:solidFill>
                <a:latin typeface="黑体" panose="02010609060101010101" charset="-122"/>
                <a:ea typeface="黑体" panose="02010609060101010101" charset="-122"/>
                <a:sym typeface="+mn-ea"/>
              </a:rPr>
              <a:t>历史悠久，由复杂到简单；</a:t>
            </a:r>
            <a:endParaRPr lang="zh-CN" altLang="en-US" sz="2000">
              <a:solidFill>
                <a:srgbClr val="1D41D5"/>
              </a:solidFill>
              <a:latin typeface="黑体" panose="02010609060101010101" charset="-122"/>
              <a:ea typeface="黑体" panose="02010609060101010101" charset="-122"/>
              <a:sym typeface="+mn-ea"/>
            </a:endParaRPr>
          </a:p>
        </p:txBody>
      </p:sp>
      <p:sp>
        <p:nvSpPr>
          <p:cNvPr id="6" name="文本框 5"/>
          <p:cNvSpPr txBox="1"/>
          <p:nvPr/>
        </p:nvSpPr>
        <p:spPr>
          <a:xfrm>
            <a:off x="6956425" y="3619500"/>
            <a:ext cx="4420870" cy="475615"/>
          </a:xfrm>
          <a:prstGeom prst="rect">
            <a:avLst/>
          </a:prstGeom>
          <a:noFill/>
        </p:spPr>
        <p:txBody>
          <a:bodyPr wrap="square" rtlCol="0" anchor="t">
            <a:spAutoFit/>
          </a:bodyPr>
          <a:p>
            <a:pPr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②</a:t>
            </a:r>
            <a:r>
              <a:rPr lang="zh-CN" altLang="en-US" sz="2000">
                <a:solidFill>
                  <a:srgbClr val="1D41D5"/>
                </a:solidFill>
                <a:latin typeface="黑体" panose="02010609060101010101" charset="-122"/>
                <a:ea typeface="黑体" panose="02010609060101010101" charset="-122"/>
                <a:sym typeface="+mn-ea"/>
              </a:rPr>
              <a:t>与土地和赋税</a:t>
            </a:r>
            <a:r>
              <a:rPr lang="zh-CN" altLang="en-US" sz="2000">
                <a:solidFill>
                  <a:srgbClr val="1D41D5"/>
                </a:solidFill>
                <a:latin typeface="黑体" panose="02010609060101010101" charset="-122"/>
                <a:ea typeface="黑体" panose="02010609060101010101" charset="-122"/>
                <a:sym typeface="+mn-ea"/>
              </a:rPr>
              <a:t>制度</a:t>
            </a:r>
            <a:r>
              <a:rPr lang="zh-CN" altLang="en-US" sz="2000">
                <a:solidFill>
                  <a:srgbClr val="1D41D5"/>
                </a:solidFill>
                <a:latin typeface="黑体" panose="02010609060101010101" charset="-122"/>
                <a:ea typeface="黑体" panose="02010609060101010101" charset="-122"/>
                <a:sym typeface="+mn-ea"/>
              </a:rPr>
              <a:t>逐渐分离</a:t>
            </a:r>
            <a:r>
              <a:rPr lang="zh-CN" altLang="en-US" sz="2000">
                <a:solidFill>
                  <a:srgbClr val="1D41D5"/>
                </a:solidFill>
                <a:latin typeface="黑体" panose="02010609060101010101" charset="-122"/>
                <a:ea typeface="黑体" panose="02010609060101010101" charset="-122"/>
                <a:sym typeface="+mn-ea"/>
              </a:rPr>
              <a:t>；</a:t>
            </a:r>
            <a:endParaRPr lang="zh-CN" altLang="en-US" sz="2000">
              <a:solidFill>
                <a:srgbClr val="1D41D5"/>
              </a:solidFill>
              <a:latin typeface="黑体" panose="02010609060101010101" charset="-122"/>
              <a:ea typeface="黑体" panose="02010609060101010101" charset="-122"/>
              <a:sym typeface="+mn-ea"/>
            </a:endParaRPr>
          </a:p>
        </p:txBody>
      </p:sp>
      <p:sp>
        <p:nvSpPr>
          <p:cNvPr id="7" name="文本框 6"/>
          <p:cNvSpPr txBox="1"/>
          <p:nvPr/>
        </p:nvSpPr>
        <p:spPr>
          <a:xfrm>
            <a:off x="6956425" y="4088130"/>
            <a:ext cx="4481195" cy="475615"/>
          </a:xfrm>
          <a:prstGeom prst="rect">
            <a:avLst/>
          </a:prstGeom>
          <a:noFill/>
        </p:spPr>
        <p:txBody>
          <a:bodyPr wrap="square" rtlCol="0" anchor="t">
            <a:spAutoFit/>
          </a:bodyPr>
          <a:p>
            <a:pPr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③</a:t>
            </a:r>
            <a:r>
              <a:rPr lang="zh-CN" altLang="en-US" sz="2000">
                <a:solidFill>
                  <a:srgbClr val="1D41D5"/>
                </a:solidFill>
                <a:latin typeface="黑体" panose="02010609060101010101" charset="-122"/>
                <a:ea typeface="黑体" panose="02010609060101010101" charset="-122"/>
                <a:sym typeface="+mn-ea"/>
              </a:rPr>
              <a:t>户籍</a:t>
            </a:r>
            <a:r>
              <a:rPr lang="zh-CN" altLang="en-US" sz="2000">
                <a:solidFill>
                  <a:srgbClr val="1D41D5"/>
                </a:solidFill>
                <a:latin typeface="黑体" panose="02010609060101010101" charset="-122"/>
                <a:ea typeface="黑体" panose="02010609060101010101" charset="-122"/>
                <a:sym typeface="+mn-ea"/>
              </a:rPr>
              <a:t>制度</a:t>
            </a:r>
            <a:r>
              <a:rPr lang="zh-CN" altLang="en-US" sz="2000">
                <a:solidFill>
                  <a:srgbClr val="1D41D5"/>
                </a:solidFill>
                <a:latin typeface="黑体" panose="02010609060101010101" charset="-122"/>
                <a:ea typeface="黑体" panose="02010609060101010101" charset="-122"/>
                <a:sym typeface="+mn-ea"/>
              </a:rPr>
              <a:t>下人身依附关系逐渐减弱；</a:t>
            </a:r>
            <a:endParaRPr lang="zh-CN" altLang="en-US" sz="2000">
              <a:solidFill>
                <a:srgbClr val="1D41D5"/>
              </a:solidFill>
              <a:latin typeface="黑体" panose="02010609060101010101" charset="-122"/>
              <a:ea typeface="黑体" panose="02010609060101010101" charset="-122"/>
              <a:sym typeface="+mn-ea"/>
            </a:endParaRPr>
          </a:p>
        </p:txBody>
      </p:sp>
      <p:sp>
        <p:nvSpPr>
          <p:cNvPr id="8" name="文本框 7"/>
          <p:cNvSpPr txBox="1"/>
          <p:nvPr/>
        </p:nvSpPr>
        <p:spPr>
          <a:xfrm>
            <a:off x="6986905" y="4563745"/>
            <a:ext cx="5137150" cy="475615"/>
          </a:xfrm>
          <a:prstGeom prst="rect">
            <a:avLst/>
          </a:prstGeom>
          <a:noFill/>
        </p:spPr>
        <p:txBody>
          <a:bodyPr wrap="square" rtlCol="0" anchor="t">
            <a:spAutoFit/>
          </a:bodyPr>
          <a:p>
            <a:pPr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④</a:t>
            </a:r>
            <a:r>
              <a:rPr lang="zh-CN" altLang="en-US" sz="2000">
                <a:solidFill>
                  <a:srgbClr val="1D41D5"/>
                </a:solidFill>
                <a:latin typeface="黑体" panose="02010609060101010101" charset="-122"/>
                <a:ea typeface="黑体" panose="02010609060101010101" charset="-122"/>
                <a:sym typeface="+mn-ea"/>
              </a:rPr>
              <a:t>传统户籍制度逐渐被废除。</a:t>
            </a:r>
            <a:endParaRPr lang="zh-CN" altLang="en-US" sz="2000">
              <a:solidFill>
                <a:srgbClr val="1D41D5"/>
              </a:solidFill>
              <a:latin typeface="黑体" panose="02010609060101010101" charset="-122"/>
              <a:ea typeface="黑体" panose="02010609060101010101" charset="-122"/>
              <a:sym typeface="+mn-ea"/>
            </a:endParaRPr>
          </a:p>
        </p:txBody>
      </p:sp>
      <p:sp>
        <p:nvSpPr>
          <p:cNvPr id="10" name="文本框 9"/>
          <p:cNvSpPr txBox="1"/>
          <p:nvPr/>
        </p:nvSpPr>
        <p:spPr>
          <a:xfrm>
            <a:off x="6542405" y="2963545"/>
            <a:ext cx="944880" cy="460375"/>
          </a:xfrm>
          <a:prstGeom prst="rect">
            <a:avLst/>
          </a:prstGeom>
          <a:noFill/>
        </p:spPr>
        <p:txBody>
          <a:bodyPr wrap="none" rtlCol="0" anchor="t">
            <a:spAutoFit/>
          </a:bodyPr>
          <a:p>
            <a:pPr>
              <a:lnSpc>
                <a:spcPct val="120000"/>
              </a:lnSpc>
              <a:buClrTx/>
              <a:buSzTx/>
              <a:buFontTx/>
            </a:pPr>
            <a:r>
              <a:rPr lang="zh-CN" altLang="en-US" sz="2000">
                <a:solidFill>
                  <a:srgbClr val="C00000"/>
                </a:solidFill>
                <a:latin typeface="黑体" panose="02010609060101010101" charset="-122"/>
                <a:ea typeface="黑体" panose="02010609060101010101" charset="-122"/>
                <a:sym typeface="+mn-ea"/>
              </a:rPr>
              <a:t>特点：</a:t>
            </a:r>
            <a:endParaRPr lang="zh-CN" altLang="en-US" sz="2000">
              <a:solidFill>
                <a:srgbClr val="C00000"/>
              </a:solidFill>
              <a:latin typeface="黑体" panose="02010609060101010101" charset="-122"/>
              <a:ea typeface="黑体" panose="02010609060101010101" charset="-122"/>
              <a:sym typeface="+mn-ea"/>
            </a:endParaRPr>
          </a:p>
        </p:txBody>
      </p:sp>
      <p:sp>
        <p:nvSpPr>
          <p:cNvPr id="11" name="文本框 10"/>
          <p:cNvSpPr txBox="1"/>
          <p:nvPr/>
        </p:nvSpPr>
        <p:spPr>
          <a:xfrm>
            <a:off x="6589395" y="1905635"/>
            <a:ext cx="5356225" cy="1245235"/>
          </a:xfrm>
          <a:prstGeom prst="rect">
            <a:avLst/>
          </a:prstGeom>
          <a:noFill/>
        </p:spPr>
        <p:txBody>
          <a:bodyPr wrap="square" rtlCol="0" anchor="t">
            <a:spAutoFit/>
          </a:bodyPr>
          <a:p>
            <a:pPr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①征发民力；</a:t>
            </a:r>
            <a:r>
              <a:rPr lang="en-US" altLang="zh-CN" sz="2000">
                <a:solidFill>
                  <a:srgbClr val="1D41D5"/>
                </a:solidFill>
                <a:latin typeface="黑体" panose="02010609060101010101" charset="-122"/>
                <a:ea typeface="黑体" panose="02010609060101010101" charset="-122"/>
                <a:sym typeface="+mn-ea"/>
              </a:rPr>
              <a:t>      </a:t>
            </a:r>
            <a:r>
              <a:rPr lang="zh-CN" altLang="en-US" sz="2000">
                <a:solidFill>
                  <a:srgbClr val="1D41D5"/>
                </a:solidFill>
                <a:latin typeface="黑体" panose="02010609060101010101" charset="-122"/>
                <a:ea typeface="黑体" panose="02010609060101010101" charset="-122"/>
                <a:sym typeface="+mn-ea"/>
              </a:rPr>
              <a:t>②</a:t>
            </a:r>
            <a:r>
              <a:rPr lang="zh-CN" altLang="en-US" sz="2000">
                <a:solidFill>
                  <a:srgbClr val="1D41D5"/>
                </a:solidFill>
                <a:latin typeface="黑体" panose="02010609060101010101" charset="-122"/>
                <a:ea typeface="黑体" panose="02010609060101010101" charset="-122"/>
                <a:sym typeface="+mn-ea"/>
              </a:rPr>
              <a:t>控制地方和人民；</a:t>
            </a:r>
            <a:endParaRPr lang="zh-CN" altLang="en-US" sz="2000">
              <a:solidFill>
                <a:srgbClr val="1D41D5"/>
              </a:solidFill>
              <a:latin typeface="黑体" panose="02010609060101010101" charset="-122"/>
              <a:ea typeface="黑体" panose="02010609060101010101" charset="-122"/>
              <a:sym typeface="+mn-ea"/>
            </a:endParaRPr>
          </a:p>
          <a:p>
            <a:pPr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③</a:t>
            </a:r>
            <a:r>
              <a:rPr lang="zh-CN" altLang="en-US" sz="2000">
                <a:solidFill>
                  <a:srgbClr val="1D41D5"/>
                </a:solidFill>
                <a:latin typeface="黑体" panose="02010609060101010101" charset="-122"/>
                <a:ea typeface="黑体" panose="02010609060101010101" charset="-122"/>
                <a:sym typeface="+mn-ea"/>
              </a:rPr>
              <a:t>征收赋税、徭役；</a:t>
            </a:r>
            <a:r>
              <a:rPr lang="zh-CN" altLang="en-US" sz="2000">
                <a:solidFill>
                  <a:srgbClr val="1D41D5"/>
                </a:solidFill>
                <a:latin typeface="黑体" panose="02010609060101010101" charset="-122"/>
                <a:ea typeface="黑体" panose="02010609060101010101" charset="-122"/>
                <a:sym typeface="+mn-ea"/>
              </a:rPr>
              <a:t>④限制人口流动；</a:t>
            </a:r>
            <a:endParaRPr lang="zh-CN" altLang="en-US" sz="2000">
              <a:solidFill>
                <a:srgbClr val="1D41D5"/>
              </a:solidFill>
              <a:latin typeface="黑体" panose="02010609060101010101" charset="-122"/>
              <a:ea typeface="黑体" panose="02010609060101010101" charset="-122"/>
              <a:sym typeface="+mn-ea"/>
            </a:endParaRPr>
          </a:p>
          <a:p>
            <a:pPr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⑤管理社会治安</a:t>
            </a:r>
            <a:endParaRPr lang="zh-CN" altLang="en-US" sz="2000">
              <a:solidFill>
                <a:srgbClr val="1D41D5"/>
              </a:solidFill>
              <a:latin typeface="黑体" panose="02010609060101010101" charset="-122"/>
              <a:ea typeface="黑体" panose="02010609060101010101" charset="-122"/>
              <a:sym typeface="+mn-ea"/>
            </a:endParaRPr>
          </a:p>
        </p:txBody>
      </p:sp>
      <p:sp>
        <p:nvSpPr>
          <p:cNvPr id="12" name="文本框 11"/>
          <p:cNvSpPr txBox="1"/>
          <p:nvPr/>
        </p:nvSpPr>
        <p:spPr>
          <a:xfrm>
            <a:off x="6551930" y="1518920"/>
            <a:ext cx="944880" cy="460375"/>
          </a:xfrm>
          <a:prstGeom prst="rect">
            <a:avLst/>
          </a:prstGeom>
          <a:noFill/>
        </p:spPr>
        <p:txBody>
          <a:bodyPr wrap="none" rtlCol="0" anchor="t">
            <a:spAutoFit/>
          </a:bodyPr>
          <a:p>
            <a:pPr>
              <a:lnSpc>
                <a:spcPct val="120000"/>
              </a:lnSpc>
              <a:buClrTx/>
              <a:buSzTx/>
              <a:buFontTx/>
            </a:pPr>
            <a:r>
              <a:rPr lang="zh-CN" altLang="en-US" sz="2000">
                <a:solidFill>
                  <a:srgbClr val="C00000"/>
                </a:solidFill>
                <a:latin typeface="黑体" panose="02010609060101010101" charset="-122"/>
                <a:ea typeface="黑体" panose="02010609060101010101" charset="-122"/>
                <a:sym typeface="+mn-ea"/>
              </a:rPr>
              <a:t>功能：</a:t>
            </a:r>
            <a:endParaRPr lang="zh-CN" altLang="en-US" sz="2000">
              <a:solidFill>
                <a:srgbClr val="C00000"/>
              </a:solidFill>
              <a:latin typeface="黑体" panose="02010609060101010101" charset="-122"/>
              <a:ea typeface="黑体" panose="02010609060101010101" charset="-122"/>
              <a:sym typeface="+mn-ea"/>
            </a:endParaRPr>
          </a:p>
        </p:txBody>
      </p:sp>
      <p:sp>
        <p:nvSpPr>
          <p:cNvPr id="13" name="文本框 12"/>
          <p:cNvSpPr txBox="1"/>
          <p:nvPr/>
        </p:nvSpPr>
        <p:spPr>
          <a:xfrm>
            <a:off x="6551930" y="4861560"/>
            <a:ext cx="944880" cy="460375"/>
          </a:xfrm>
          <a:prstGeom prst="rect">
            <a:avLst/>
          </a:prstGeom>
          <a:noFill/>
        </p:spPr>
        <p:txBody>
          <a:bodyPr wrap="none" rtlCol="0" anchor="t">
            <a:spAutoFit/>
          </a:bodyPr>
          <a:p>
            <a:pPr>
              <a:lnSpc>
                <a:spcPct val="120000"/>
              </a:lnSpc>
              <a:buClrTx/>
              <a:buSzTx/>
              <a:buFontTx/>
            </a:pPr>
            <a:r>
              <a:rPr lang="zh-CN" altLang="en-US" sz="2000">
                <a:solidFill>
                  <a:srgbClr val="C00000"/>
                </a:solidFill>
                <a:latin typeface="黑体" panose="02010609060101010101" charset="-122"/>
                <a:ea typeface="黑体" panose="02010609060101010101" charset="-122"/>
                <a:sym typeface="+mn-ea"/>
              </a:rPr>
              <a:t>原因：</a:t>
            </a:r>
            <a:endParaRPr lang="zh-CN" altLang="en-US" sz="2000">
              <a:solidFill>
                <a:srgbClr val="C00000"/>
              </a:solidFill>
              <a:latin typeface="黑体" panose="02010609060101010101" charset="-122"/>
              <a:ea typeface="黑体" panose="02010609060101010101" charset="-122"/>
              <a:sym typeface="+mn-ea"/>
            </a:endParaRPr>
          </a:p>
        </p:txBody>
      </p:sp>
      <p:sp>
        <p:nvSpPr>
          <p:cNvPr id="102" name="文本框 101"/>
          <p:cNvSpPr txBox="1"/>
          <p:nvPr/>
        </p:nvSpPr>
        <p:spPr>
          <a:xfrm>
            <a:off x="6589395" y="5227955"/>
            <a:ext cx="5534660" cy="1630045"/>
          </a:xfrm>
          <a:prstGeom prst="rect">
            <a:avLst/>
          </a:prstGeom>
          <a:solidFill>
            <a:schemeClr val="bg1"/>
          </a:solidFill>
        </p:spPr>
        <p:txBody>
          <a:bodyPr wrap="square" rtlCol="0" anchor="t">
            <a:spAutoFit/>
          </a:bodyPr>
          <a:p>
            <a:pPr lvl="0"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①</a:t>
            </a:r>
            <a:r>
              <a:rPr lang="zh-CN" altLang="en-US" sz="2000">
                <a:solidFill>
                  <a:srgbClr val="1D41D5"/>
                </a:solidFill>
                <a:latin typeface="黑体" panose="02010609060101010101" charset="-122"/>
                <a:ea typeface="黑体" panose="02010609060101010101" charset="-122"/>
                <a:sym typeface="+mn-ea"/>
              </a:rPr>
              <a:t>中央集权制度的不断强化；</a:t>
            </a:r>
            <a:r>
              <a:rPr lang="zh-CN" altLang="en-US" sz="2000">
                <a:solidFill>
                  <a:srgbClr val="1D41D5"/>
                </a:solidFill>
                <a:latin typeface="黑体" panose="02010609060101010101" charset="-122"/>
                <a:ea typeface="黑体" panose="02010609060101010101" charset="-122"/>
                <a:sym typeface="+mn-ea"/>
              </a:rPr>
              <a:t>②</a:t>
            </a:r>
            <a:r>
              <a:rPr lang="zh-CN" altLang="en-US" sz="2000">
                <a:solidFill>
                  <a:srgbClr val="1D41D5"/>
                </a:solidFill>
                <a:latin typeface="黑体" panose="02010609060101010101" charset="-122"/>
                <a:ea typeface="黑体" panose="02010609060101010101" charset="-122"/>
                <a:sym typeface="+mn-ea"/>
              </a:rPr>
              <a:t>统治者的改革；</a:t>
            </a:r>
            <a:r>
              <a:rPr lang="zh-CN" altLang="en-US" sz="2000">
                <a:solidFill>
                  <a:srgbClr val="1D41D5"/>
                </a:solidFill>
                <a:latin typeface="黑体" panose="02010609060101010101" charset="-122"/>
                <a:ea typeface="黑体" panose="02010609060101010101" charset="-122"/>
                <a:sym typeface="+mn-ea"/>
              </a:rPr>
              <a:t>③</a:t>
            </a:r>
            <a:r>
              <a:rPr lang="zh-CN" altLang="en-US" sz="2000">
                <a:solidFill>
                  <a:srgbClr val="1D41D5"/>
                </a:solidFill>
                <a:latin typeface="黑体" panose="02010609060101010101" charset="-122"/>
                <a:ea typeface="黑体" panose="02010609060101010101" charset="-122"/>
                <a:sym typeface="+mn-ea"/>
              </a:rPr>
              <a:t>农民的反抗斗争；</a:t>
            </a:r>
            <a:r>
              <a:rPr lang="zh-CN" altLang="en-US" sz="2000">
                <a:solidFill>
                  <a:srgbClr val="1D41D5"/>
                </a:solidFill>
                <a:latin typeface="黑体" panose="02010609060101010101" charset="-122"/>
                <a:ea typeface="黑体" panose="02010609060101010101" charset="-122"/>
                <a:sym typeface="+mn-ea"/>
              </a:rPr>
              <a:t>④</a:t>
            </a:r>
            <a:r>
              <a:rPr lang="zh-CN" altLang="en-US" sz="2000">
                <a:solidFill>
                  <a:srgbClr val="1D41D5"/>
                </a:solidFill>
                <a:latin typeface="黑体" panose="02010609060101010101" charset="-122"/>
                <a:ea typeface="黑体" panose="02010609060101010101" charset="-122"/>
                <a:sym typeface="+mn-ea"/>
              </a:rPr>
              <a:t>商品经济的发展；</a:t>
            </a:r>
            <a:endParaRPr lang="zh-CN" altLang="en-US" sz="2000">
              <a:solidFill>
                <a:srgbClr val="1D41D5"/>
              </a:solidFill>
              <a:latin typeface="黑体" panose="02010609060101010101" charset="-122"/>
              <a:ea typeface="黑体" panose="02010609060101010101" charset="-122"/>
              <a:sym typeface="+mn-ea"/>
            </a:endParaRPr>
          </a:p>
          <a:p>
            <a:pPr lvl="0"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⑤</a:t>
            </a:r>
            <a:r>
              <a:rPr lang="zh-CN" altLang="en-US" sz="2000">
                <a:solidFill>
                  <a:srgbClr val="1D41D5"/>
                </a:solidFill>
                <a:latin typeface="黑体" panose="02010609060101010101" charset="-122"/>
                <a:ea typeface="黑体" panose="02010609060101010101" charset="-122"/>
                <a:sym typeface="+mn-ea"/>
              </a:rPr>
              <a:t>土地兼并和租佃关系的演变；</a:t>
            </a:r>
            <a:r>
              <a:rPr lang="zh-CN" altLang="en-US" sz="2000">
                <a:solidFill>
                  <a:srgbClr val="1D41D5"/>
                </a:solidFill>
                <a:latin typeface="黑体" panose="02010609060101010101" charset="-122"/>
                <a:ea typeface="黑体" panose="02010609060101010101" charset="-122"/>
                <a:sym typeface="+mn-ea"/>
              </a:rPr>
              <a:t>⑥</a:t>
            </a:r>
            <a:r>
              <a:rPr lang="zh-CN" altLang="en-US" sz="2000">
                <a:solidFill>
                  <a:srgbClr val="1D41D5"/>
                </a:solidFill>
                <a:latin typeface="黑体" panose="02010609060101010101" charset="-122"/>
                <a:ea typeface="黑体" panose="02010609060101010101" charset="-122"/>
                <a:sym typeface="+mn-ea"/>
              </a:rPr>
              <a:t>财政危机；</a:t>
            </a:r>
            <a:endParaRPr lang="zh-CN" altLang="en-US" sz="2000">
              <a:solidFill>
                <a:srgbClr val="1D41D5"/>
              </a:solidFill>
              <a:latin typeface="黑体" panose="02010609060101010101" charset="-122"/>
              <a:ea typeface="黑体" panose="02010609060101010101" charset="-122"/>
              <a:sym typeface="+mn-ea"/>
            </a:endParaRPr>
          </a:p>
          <a:p>
            <a:pPr lvl="0" algn="just">
              <a:lnSpc>
                <a:spcPct val="125000"/>
              </a:lnSpc>
              <a:spcBef>
                <a:spcPts val="0"/>
              </a:spcBef>
              <a:spcAft>
                <a:spcPts val="0"/>
              </a:spcAft>
              <a:buClrTx/>
              <a:buSzTx/>
              <a:buFontTx/>
            </a:pPr>
            <a:r>
              <a:rPr lang="zh-CN" altLang="en-US" sz="2000">
                <a:solidFill>
                  <a:srgbClr val="1D41D5"/>
                </a:solidFill>
                <a:latin typeface="黑体" panose="02010609060101010101" charset="-122"/>
                <a:ea typeface="黑体" panose="02010609060101010101" charset="-122"/>
                <a:sym typeface="+mn-ea"/>
              </a:rPr>
              <a:t>⑦</a:t>
            </a:r>
            <a:r>
              <a:rPr lang="zh-CN" altLang="en-US" sz="2000">
                <a:solidFill>
                  <a:srgbClr val="1D41D5"/>
                </a:solidFill>
                <a:latin typeface="黑体" panose="02010609060101010101" charset="-122"/>
                <a:ea typeface="黑体" panose="02010609060101010101" charset="-122"/>
                <a:sym typeface="+mn-ea"/>
              </a:rPr>
              <a:t>重农抑商思想的影响。</a:t>
            </a:r>
            <a:endParaRPr lang="zh-CN" altLang="en-US" sz="2000">
              <a:solidFill>
                <a:srgbClr val="1D41D5"/>
              </a:solidFill>
              <a:latin typeface="黑体" panose="02010609060101010101" charset="-122"/>
              <a:ea typeface="黑体" panose="02010609060101010101" charset="-122"/>
              <a:sym typeface="+mn-ea"/>
            </a:endParaRPr>
          </a:p>
        </p:txBody>
      </p:sp>
      <p:sp>
        <p:nvSpPr>
          <p:cNvPr id="9" name="矩形 8"/>
          <p:cNvSpPr/>
          <p:nvPr>
            <p:custDataLst>
              <p:tags r:id="rId1"/>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ppt_x"/>
                                          </p:val>
                                        </p:tav>
                                        <p:tav tm="100000">
                                          <p:val>
                                            <p:strVal val="#ppt_x"/>
                                          </p:val>
                                        </p:tav>
                                      </p:tavLst>
                                    </p:anim>
                                    <p:anim calcmode="lin" valueType="num">
                                      <p:cBhvr additive="base">
                                        <p:cTn id="3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P spid="7" grpId="0"/>
      <p:bldP spid="8" grpId="0"/>
      <p:bldP spid="1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0" y="596265"/>
            <a:ext cx="121291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二、历代基层组织与社会治理</a:t>
            </a:r>
            <a:endParaRPr lang="zh-CN" altLang="en-US" sz="2400" dirty="0" smtClean="0">
              <a:solidFill>
                <a:srgbClr val="0000FF"/>
              </a:solidFill>
              <a:latin typeface="黑体" panose="02010609060101010101" charset="-122"/>
              <a:ea typeface="黑体" panose="02010609060101010101" charset="-122"/>
              <a:sym typeface="+mn-ea"/>
            </a:endParaRPr>
          </a:p>
        </p:txBody>
      </p:sp>
      <p:sp>
        <p:nvSpPr>
          <p:cNvPr id="12" name="文本框 11"/>
          <p:cNvSpPr txBox="1"/>
          <p:nvPr>
            <p:custDataLst>
              <p:tags r:id="rId2"/>
            </p:custDataLst>
          </p:nvPr>
        </p:nvSpPr>
        <p:spPr>
          <a:xfrm>
            <a:off x="0" y="1118235"/>
            <a:ext cx="3848100" cy="543560"/>
          </a:xfrm>
          <a:prstGeom prst="rect">
            <a:avLst/>
          </a:prstGeom>
          <a:noFill/>
        </p:spPr>
        <p:txBody>
          <a:bodyPr wrap="square" rtlCol="0" anchor="t">
            <a:no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（一）基层组织</a:t>
            </a:r>
            <a:endParaRPr lang="zh-CN" altLang="en-US" sz="2400">
              <a:solidFill>
                <a:srgbClr val="C00000"/>
              </a:solidFill>
              <a:latin typeface="黑体" panose="02010609060101010101" charset="-122"/>
              <a:ea typeface="黑体" panose="02010609060101010101" charset="-122"/>
              <a:sym typeface="+mn-ea"/>
            </a:endParaRPr>
          </a:p>
        </p:txBody>
      </p:sp>
      <p:sp>
        <p:nvSpPr>
          <p:cNvPr id="2" name="文本框 1"/>
          <p:cNvSpPr txBox="1"/>
          <p:nvPr/>
        </p:nvSpPr>
        <p:spPr>
          <a:xfrm>
            <a:off x="390525" y="1661795"/>
            <a:ext cx="11054080" cy="1040130"/>
          </a:xfrm>
          <a:prstGeom prst="rect">
            <a:avLst/>
          </a:prstGeom>
          <a:noFill/>
        </p:spPr>
        <p:txBody>
          <a:bodyPr wrap="square" rtlCol="0" anchor="t">
            <a:noAutofit/>
          </a:bodyPr>
          <a:p>
            <a:pPr>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1.特点：</a:t>
            </a:r>
            <a:r>
              <a:rPr lang="zh-CN" altLang="en-US" sz="2400">
                <a:latin typeface="黑体" panose="02010609060101010101" charset="-122"/>
                <a:ea typeface="黑体" panose="02010609060101010101" charset="-122"/>
                <a:sym typeface="+mn-ea"/>
              </a:rPr>
              <a:t>从秦汉到明清，县是最基层的行政机构，下设直接管理民众的基层组织。</a:t>
            </a:r>
            <a:endParaRPr lang="zh-CN" altLang="en-US" sz="2400">
              <a:solidFill>
                <a:srgbClr val="FF0000"/>
              </a:solidFill>
              <a:latin typeface="黑体" panose="02010609060101010101" charset="-122"/>
              <a:ea typeface="黑体" panose="02010609060101010101" charset="-122"/>
              <a:sym typeface="+mn-ea"/>
            </a:endParaRPr>
          </a:p>
          <a:p>
            <a:pPr>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2.任务：</a:t>
            </a:r>
            <a:r>
              <a:rPr lang="zh-CN" altLang="en-US" sz="2400">
                <a:latin typeface="黑体" panose="02010609060101010101" charset="-122"/>
                <a:ea typeface="黑体" panose="02010609060101010101" charset="-122"/>
                <a:sym typeface="+mn-ea"/>
              </a:rPr>
              <a:t> 征发赋役 和维护稳定。</a:t>
            </a:r>
            <a:endParaRPr lang="zh-CN" altLang="en-US" sz="2400">
              <a:latin typeface="黑体" panose="02010609060101010101" charset="-122"/>
              <a:ea typeface="黑体" panose="02010609060101010101" charset="-122"/>
              <a:sym typeface="+mn-ea"/>
            </a:endParaRPr>
          </a:p>
        </p:txBody>
      </p:sp>
      <p:sp>
        <p:nvSpPr>
          <p:cNvPr id="4" name="文本框 3"/>
          <p:cNvSpPr txBox="1"/>
          <p:nvPr/>
        </p:nvSpPr>
        <p:spPr>
          <a:xfrm>
            <a:off x="390525" y="2592705"/>
            <a:ext cx="406400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3.发展演变：</a:t>
            </a:r>
            <a:endParaRPr lang="zh-CN" altLang="en-US" sz="2400">
              <a:solidFill>
                <a:srgbClr val="FF0000"/>
              </a:solidFill>
              <a:latin typeface="黑体" panose="02010609060101010101" charset="-122"/>
              <a:ea typeface="黑体" panose="02010609060101010101" charset="-122"/>
            </a:endParaRPr>
          </a:p>
        </p:txBody>
      </p:sp>
      <p:graphicFrame>
        <p:nvGraphicFramePr>
          <p:cNvPr id="5" name="表格 4"/>
          <p:cNvGraphicFramePr/>
          <p:nvPr>
            <p:custDataLst>
              <p:tags r:id="rId3"/>
            </p:custDataLst>
          </p:nvPr>
        </p:nvGraphicFramePr>
        <p:xfrm>
          <a:off x="390525" y="3053080"/>
          <a:ext cx="11600815" cy="3108960"/>
        </p:xfrm>
        <a:graphic>
          <a:graphicData uri="http://schemas.openxmlformats.org/drawingml/2006/table">
            <a:tbl>
              <a:tblPr/>
              <a:tblGrid>
                <a:gridCol w="2379980"/>
                <a:gridCol w="9220835"/>
              </a:tblGrid>
              <a:tr h="1487170">
                <a:tc>
                  <a:txBody>
                    <a:bodyPr/>
                    <a:p>
                      <a:pPr algn="l" defTabSz="914400">
                        <a:lnSpc>
                          <a:spcPct val="120000"/>
                        </a:lnSpc>
                        <a:buClrTx/>
                        <a:buSzTx/>
                        <a:buFontTx/>
                        <a:buNone/>
                      </a:pPr>
                      <a:r>
                        <a:rPr lang="zh-CN" altLang="en-US" sz="2400" dirty="0" smtClean="0">
                          <a:solidFill>
                            <a:srgbClr val="0000FF"/>
                          </a:solidFill>
                          <a:latin typeface="黑体" panose="02010609060101010101" charset="-122"/>
                          <a:ea typeface="黑体" panose="02010609060101010101" charset="-122"/>
                        </a:rPr>
                        <a:t>秦汉</a:t>
                      </a:r>
                      <a:endParaRPr lang="zh-CN" altLang="en-US" sz="2400" dirty="0" smtClean="0">
                        <a:solidFill>
                          <a:srgbClr val="0000FF"/>
                        </a:solidFill>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latin typeface="黑体" panose="02010609060101010101" charset="-122"/>
                          <a:ea typeface="黑体" panose="02010609060101010101" charset="-122"/>
                        </a:rPr>
                        <a:t>①县下设</a:t>
                      </a:r>
                      <a:r>
                        <a:rPr lang="zh-CN" altLang="en-US" sz="2400" b="0">
                          <a:solidFill>
                            <a:srgbClr val="FF0000"/>
                          </a:solidFill>
                          <a:latin typeface="黑体" panose="02010609060101010101" charset="-122"/>
                          <a:ea typeface="黑体" panose="02010609060101010101" charset="-122"/>
                        </a:rPr>
                        <a:t>乡</a:t>
                      </a:r>
                      <a:r>
                        <a:rPr lang="zh-CN" altLang="en-US" sz="2400" b="0">
                          <a:latin typeface="黑体" panose="02010609060101010101" charset="-122"/>
                          <a:ea typeface="黑体" panose="02010609060101010101" charset="-122"/>
                        </a:rPr>
                        <a:t>和</a:t>
                      </a:r>
                      <a:r>
                        <a:rPr lang="zh-CN" altLang="en-US" sz="2400" b="0">
                          <a:solidFill>
                            <a:srgbClr val="FF0000"/>
                          </a:solidFill>
                          <a:latin typeface="黑体" panose="02010609060101010101" charset="-122"/>
                          <a:ea typeface="黑体" panose="02010609060101010101" charset="-122"/>
                        </a:rPr>
                        <a:t>里</a:t>
                      </a:r>
                      <a:r>
                        <a:rPr lang="zh-CN" altLang="en-US" sz="2400" b="0">
                          <a:latin typeface="黑体" panose="02010609060101010101" charset="-122"/>
                          <a:ea typeface="黑体" panose="02010609060101010101" charset="-122"/>
                        </a:rPr>
                        <a:t>。</a:t>
                      </a:r>
                      <a:endParaRPr lang="zh-CN" altLang="en-US" sz="2400" b="0">
                        <a:latin typeface="黑体" panose="02010609060101010101" charset="-122"/>
                        <a:ea typeface="黑体" panose="02010609060101010101" charset="-122"/>
                      </a:endParaRPr>
                    </a:p>
                    <a:p>
                      <a:pPr algn="l" defTabSz="914400">
                        <a:buClrTx/>
                        <a:buSzTx/>
                        <a:buFontTx/>
                        <a:buNone/>
                      </a:pPr>
                      <a:r>
                        <a:rPr lang="zh-CN" altLang="en-US" sz="2400" b="0">
                          <a:latin typeface="黑体" panose="02010609060101010101" charset="-122"/>
                          <a:ea typeface="黑体" panose="02010609060101010101" charset="-122"/>
                        </a:rPr>
                        <a:t>②乡设三老，掌教化；设啬夫，掌狱讼、赋税；设游徼，掌捕盗。里设里正。</a:t>
                      </a:r>
                      <a:endParaRPr lang="zh-CN" altLang="en-US" sz="2400" b="0">
                        <a:latin typeface="黑体" panose="02010609060101010101" charset="-122"/>
                        <a:ea typeface="黑体" panose="02010609060101010101" charset="-122"/>
                      </a:endParaRPr>
                    </a:p>
                    <a:p>
                      <a:pPr algn="l" defTabSz="914400">
                        <a:buClrTx/>
                        <a:buSzTx/>
                        <a:buFontTx/>
                        <a:buNone/>
                      </a:pPr>
                      <a:r>
                        <a:rPr lang="zh-CN" altLang="en-US" sz="2400" b="0">
                          <a:latin typeface="黑体" panose="02010609060101010101" charset="-122"/>
                          <a:ea typeface="黑体" panose="02010609060101010101" charset="-122"/>
                        </a:rPr>
                        <a:t>③乡、里之外有亭，设亭长，负责传递政令和维护治安。</a:t>
                      </a:r>
                      <a:endParaRPr lang="zh-CN" altLang="en-US" sz="2400" b="0">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575310">
                <a:tc>
                  <a:txBody>
                    <a:bodyPr/>
                    <a:p>
                      <a:pPr algn="l" defTabSz="914400">
                        <a:lnSpc>
                          <a:spcPct val="120000"/>
                        </a:lnSpc>
                        <a:buClrTx/>
                        <a:buSzTx/>
                        <a:buFontTx/>
                        <a:buNone/>
                      </a:pPr>
                      <a:r>
                        <a:rPr lang="zh-CN" altLang="en-US" sz="2400" dirty="0" smtClean="0">
                          <a:solidFill>
                            <a:srgbClr val="0000FF"/>
                          </a:solidFill>
                          <a:latin typeface="黑体" panose="02010609060101010101" charset="-122"/>
                          <a:ea typeface="黑体" panose="02010609060101010101" charset="-122"/>
                        </a:rPr>
                        <a:t>魏晋南北朝时期</a:t>
                      </a:r>
                      <a:endParaRPr lang="zh-CN" altLang="en-US" sz="2400" dirty="0" smtClean="0">
                        <a:solidFill>
                          <a:srgbClr val="0000FF"/>
                        </a:solidFill>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solidFill>
                            <a:srgbClr val="FF0000"/>
                          </a:solidFill>
                          <a:latin typeface="黑体" panose="02010609060101010101" charset="-122"/>
                          <a:ea typeface="黑体" panose="02010609060101010101" charset="-122"/>
                        </a:rPr>
                        <a:t>村坞制度</a:t>
                      </a:r>
                      <a:endParaRPr lang="zh-CN" altLang="en-US" sz="2400" b="0">
                        <a:solidFill>
                          <a:srgbClr val="FF0000"/>
                        </a:solidFill>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607695">
                <a:tc>
                  <a:txBody>
                    <a:bodyPr/>
                    <a:p>
                      <a:pPr algn="l" defTabSz="914400">
                        <a:lnSpc>
                          <a:spcPct val="120000"/>
                        </a:lnSpc>
                        <a:buClrTx/>
                        <a:buSzTx/>
                        <a:buFontTx/>
                        <a:buNone/>
                      </a:pPr>
                      <a:r>
                        <a:rPr lang="zh-CN" altLang="en-US" sz="2400" dirty="0" smtClean="0">
                          <a:solidFill>
                            <a:srgbClr val="0000FF"/>
                          </a:solidFill>
                          <a:latin typeface="黑体" panose="02010609060101010101" charset="-122"/>
                          <a:ea typeface="黑体" panose="02010609060101010101" charset="-122"/>
                        </a:rPr>
                        <a:t>唐朝</a:t>
                      </a:r>
                      <a:endParaRPr lang="zh-CN" altLang="en-US" sz="2400" dirty="0" smtClean="0">
                        <a:solidFill>
                          <a:srgbClr val="0000FF"/>
                        </a:solidFill>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latin typeface="黑体" panose="02010609060101010101" charset="-122"/>
                          <a:ea typeface="黑体" panose="02010609060101010101" charset="-122"/>
                        </a:rPr>
                        <a:t>以百户为</a:t>
                      </a:r>
                      <a:r>
                        <a:rPr lang="zh-CN" altLang="en-US" sz="2400" b="0">
                          <a:solidFill>
                            <a:srgbClr val="FF0000"/>
                          </a:solidFill>
                          <a:latin typeface="黑体" panose="02010609060101010101" charset="-122"/>
                          <a:ea typeface="黑体" panose="02010609060101010101" charset="-122"/>
                        </a:rPr>
                        <a:t>里</a:t>
                      </a:r>
                      <a:r>
                        <a:rPr lang="zh-CN" altLang="en-US" sz="2400" b="0">
                          <a:latin typeface="黑体" panose="02010609060101010101" charset="-122"/>
                          <a:ea typeface="黑体" panose="02010609060101010101" charset="-122"/>
                        </a:rPr>
                        <a:t>，五里为</a:t>
                      </a:r>
                      <a:r>
                        <a:rPr lang="zh-CN" altLang="en-US" sz="2400" b="0">
                          <a:solidFill>
                            <a:srgbClr val="FF0000"/>
                          </a:solidFill>
                          <a:latin typeface="黑体" panose="02010609060101010101" charset="-122"/>
                          <a:ea typeface="黑体" panose="02010609060101010101" charset="-122"/>
                        </a:rPr>
                        <a:t>乡</a:t>
                      </a:r>
                      <a:r>
                        <a:rPr lang="zh-CN" altLang="en-US" sz="2400" b="0">
                          <a:latin typeface="黑体" panose="02010609060101010101" charset="-122"/>
                          <a:ea typeface="黑体" panose="02010609060101010101" charset="-122"/>
                        </a:rPr>
                        <a:t>，城内设</a:t>
                      </a:r>
                      <a:r>
                        <a:rPr lang="zh-CN" altLang="en-US" sz="2400" b="0">
                          <a:solidFill>
                            <a:srgbClr val="FF0000"/>
                          </a:solidFill>
                          <a:latin typeface="黑体" panose="02010609060101010101" charset="-122"/>
                          <a:ea typeface="黑体" panose="02010609060101010101" charset="-122"/>
                        </a:rPr>
                        <a:t>坊</a:t>
                      </a:r>
                      <a:r>
                        <a:rPr lang="zh-CN" altLang="en-US" sz="2400" b="0">
                          <a:latin typeface="黑体" panose="02010609060101010101" charset="-122"/>
                          <a:ea typeface="黑体" panose="02010609060101010101" charset="-122"/>
                        </a:rPr>
                        <a:t>，郊外设</a:t>
                      </a:r>
                      <a:r>
                        <a:rPr lang="zh-CN" altLang="en-US" sz="2400" b="0">
                          <a:solidFill>
                            <a:srgbClr val="FF0000"/>
                          </a:solidFill>
                          <a:latin typeface="黑体" panose="02010609060101010101" charset="-122"/>
                          <a:ea typeface="黑体" panose="02010609060101010101" charset="-122"/>
                        </a:rPr>
                        <a:t>村</a:t>
                      </a:r>
                      <a:r>
                        <a:rPr lang="zh-CN" altLang="en-US" sz="2400" b="0">
                          <a:latin typeface="黑体" panose="02010609060101010101" charset="-122"/>
                          <a:ea typeface="黑体" panose="02010609060101010101" charset="-122"/>
                        </a:rPr>
                        <a:t>，设里正、坊正、村正。</a:t>
                      </a:r>
                      <a:endParaRPr lang="zh-CN" altLang="en-US" sz="2400" b="0">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438785">
                <a:tc>
                  <a:txBody>
                    <a:bodyPr/>
                    <a:p>
                      <a:pPr algn="l" defTabSz="914400">
                        <a:lnSpc>
                          <a:spcPct val="120000"/>
                        </a:lnSpc>
                        <a:buClrTx/>
                        <a:buSzTx/>
                        <a:buFontTx/>
                        <a:buNone/>
                      </a:pPr>
                      <a:r>
                        <a:rPr lang="zh-CN" altLang="en-US" sz="2400" dirty="0" smtClean="0">
                          <a:solidFill>
                            <a:srgbClr val="0000FF"/>
                          </a:solidFill>
                          <a:latin typeface="黑体" panose="02010609060101010101" charset="-122"/>
                          <a:ea typeface="黑体" panose="02010609060101010101" charset="-122"/>
                        </a:rPr>
                        <a:t>明朝</a:t>
                      </a:r>
                      <a:endParaRPr lang="zh-CN" altLang="en-US" sz="2400" dirty="0" smtClean="0">
                        <a:solidFill>
                          <a:srgbClr val="0000FF"/>
                        </a:solidFill>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latin typeface="黑体" panose="02010609060101010101" charset="-122"/>
                          <a:ea typeface="黑体" panose="02010609060101010101" charset="-122"/>
                        </a:rPr>
                        <a:t>实行</a:t>
                      </a:r>
                      <a:r>
                        <a:rPr lang="zh-CN" altLang="en-US" sz="2400" b="0">
                          <a:solidFill>
                            <a:srgbClr val="FF0000"/>
                          </a:solidFill>
                          <a:latin typeface="黑体" panose="02010609060101010101" charset="-122"/>
                          <a:ea typeface="黑体" panose="02010609060101010101" charset="-122"/>
                        </a:rPr>
                        <a:t>里甲制</a:t>
                      </a:r>
                      <a:r>
                        <a:rPr lang="zh-CN" altLang="en-US" sz="2400" b="0">
                          <a:latin typeface="黑体" panose="02010609060101010101" charset="-122"/>
                          <a:ea typeface="黑体" panose="02010609060101010101" charset="-122"/>
                        </a:rPr>
                        <a:t> ，十户为一甲，一百一十户为一里，设甲首、里长。</a:t>
                      </a:r>
                      <a:endParaRPr lang="zh-CN" altLang="en-US" sz="2400" b="0">
                        <a:latin typeface="黑体" panose="02010609060101010101" charset="-122"/>
                        <a:ea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2767013" y="3702050"/>
            <a:ext cx="5080000" cy="368300"/>
          </a:xfrm>
          <a:prstGeom prst="rect">
            <a:avLst/>
          </a:prstGeom>
          <a:noFill/>
          <a:ln w="9525">
            <a:noFill/>
          </a:ln>
        </p:spPr>
        <p:txBody>
          <a:bodyPr>
            <a:spAutoFit/>
          </a:bodyPr>
          <a:p>
            <a:pPr indent="0"/>
            <a:r>
              <a:rPr lang="en-US" b="0">
                <a:latin typeface="宋体" panose="02010600030101010101" pitchFamily="2" charset="-122"/>
                <a:ea typeface="宋体" panose="02010600030101010101" pitchFamily="2" charset="-122"/>
              </a:rPr>
              <a:t> </a:t>
            </a:r>
            <a:endParaRPr lang="en-US" altLang="en-US" b="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32080" y="914400"/>
            <a:ext cx="3175000"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（二）社会治理</a:t>
            </a:r>
            <a:endParaRPr lang="zh-CN" altLang="en-US" sz="2400">
              <a:solidFill>
                <a:srgbClr val="C00000"/>
              </a:solidFill>
              <a:latin typeface="黑体" panose="02010609060101010101" charset="-122"/>
              <a:ea typeface="黑体" panose="02010609060101010101" charset="-122"/>
              <a:sym typeface="+mn-ea"/>
            </a:endParaRPr>
          </a:p>
        </p:txBody>
      </p:sp>
      <p:graphicFrame>
        <p:nvGraphicFramePr>
          <p:cNvPr id="2" name="表格 4"/>
          <p:cNvGraphicFramePr>
            <a:graphicFrameLocks noGrp="1"/>
          </p:cNvGraphicFramePr>
          <p:nvPr>
            <p:custDataLst>
              <p:tags r:id="rId1"/>
            </p:custDataLst>
          </p:nvPr>
        </p:nvGraphicFramePr>
        <p:xfrm>
          <a:off x="736600" y="2895600"/>
          <a:ext cx="10582275" cy="3108960"/>
        </p:xfrm>
        <a:graphic>
          <a:graphicData uri="http://schemas.openxmlformats.org/drawingml/2006/table">
            <a:tbl>
              <a:tblPr firstRow="1" bandRow="1">
                <a:tableStyleId>{5C22544A-7EE6-4342-B048-85BDC9FD1C3A}</a:tableStyleId>
              </a:tblPr>
              <a:tblGrid>
                <a:gridCol w="1211580"/>
                <a:gridCol w="2730500"/>
                <a:gridCol w="6640195"/>
              </a:tblGrid>
              <a:tr h="457200">
                <a:tc>
                  <a:txBody>
                    <a:bodyPr/>
                    <a:p>
                      <a:pPr marL="0" indent="0" algn="ctr" defTabSz="914400" rtl="0" eaLnBrk="1" latinLnBrk="0" hangingPunct="1">
                        <a:buNone/>
                      </a:pPr>
                      <a:r>
                        <a:rPr lang="zh-CN" altLang="en-US" sz="2400" b="0" kern="1200" dirty="0">
                          <a:solidFill>
                            <a:srgbClr val="FF0000"/>
                          </a:solidFill>
                          <a:latin typeface="黑体" panose="02010609060101010101" charset="-122"/>
                          <a:ea typeface="黑体" panose="02010609060101010101" charset="-122"/>
                        </a:rPr>
                        <a:t>朝代</a:t>
                      </a:r>
                      <a:endParaRPr lang="zh-CN" altLang="en-US" sz="2400" b="0" kern="1200" dirty="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r>
                        <a:rPr lang="zh-CN" altLang="en-US" sz="2400" b="0" kern="1200">
                          <a:solidFill>
                            <a:srgbClr val="0000FF"/>
                          </a:solidFill>
                          <a:latin typeface="黑体" panose="02010609060101010101" charset="-122"/>
                          <a:ea typeface="黑体" panose="02010609060101010101" charset="-122"/>
                        </a:rPr>
                        <a:t>社会治理</a:t>
                      </a:r>
                      <a:endParaRPr lang="zh-CN" altLang="en-US" sz="2400" b="0" kern="1200">
                        <a:solidFill>
                          <a:srgbClr val="0000FF"/>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r>
                        <a:rPr lang="zh-CN" altLang="en-US" sz="2400" b="0" kern="1200">
                          <a:solidFill>
                            <a:srgbClr val="0000FF"/>
                          </a:solidFill>
                          <a:latin typeface="黑体" panose="02010609060101010101" charset="-122"/>
                          <a:ea typeface="黑体" panose="02010609060101010101" charset="-122"/>
                        </a:rPr>
                        <a:t>内容</a:t>
                      </a:r>
                      <a:endParaRPr lang="zh-CN" altLang="en-US" sz="2400" b="0" kern="1200">
                        <a:solidFill>
                          <a:srgbClr val="0000FF"/>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秦汉</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唐</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北宋</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smtClean="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smtClean="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明</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smtClean="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smtClean="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2960">
                <a:tc>
                  <a:txBody>
                    <a:bodyPr/>
                    <a:p>
                      <a:pPr marL="0" indent="0" algn="ctr" defTabSz="914400" rtl="0" eaLnBrk="1" latinLnBrk="0" hangingPunct="1">
                        <a:buNone/>
                      </a:pPr>
                      <a:r>
                        <a:rPr lang="zh-CN" altLang="en-US" sz="2400" b="0">
                          <a:solidFill>
                            <a:srgbClr val="FF0000"/>
                          </a:solidFill>
                          <a:latin typeface="黑体" panose="02010609060101010101" charset="-122"/>
                          <a:ea typeface="黑体" panose="02010609060101010101" charset="-122"/>
                          <a:sym typeface="+mn-ea"/>
                        </a:rPr>
                        <a:t>清</a:t>
                      </a:r>
                      <a:endParaRPr lang="zh-CN" altLang="en-US" sz="2400" b="0" kern="1200">
                        <a:solidFill>
                          <a:srgbClr val="FF0000"/>
                        </a:solidFill>
                        <a:latin typeface="黑体" panose="02010609060101010101" charset="-122"/>
                        <a:ea typeface="黑体" panose="02010609060101010101" charset="-122"/>
                      </a:endParaRPr>
                    </a:p>
                    <a:p>
                      <a:pPr marL="0" indent="0" algn="ctr" defTabSz="914400" rtl="0" eaLnBrk="1" latinLnBrk="0" hangingPunct="1">
                        <a:buNone/>
                      </a:pP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a:solidFill>
                          <a:schemeClr val="tx1"/>
                        </a:solidFill>
                        <a:latin typeface="黑体" panose="02010609060101010101" charset="-122"/>
                        <a:ea typeface="黑体" panose="02010609060101010101" charset="-122"/>
                        <a:cs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a:solidFill>
                          <a:schemeClr val="tx1"/>
                        </a:solidFill>
                        <a:latin typeface="黑体" panose="02010609060101010101" charset="-122"/>
                        <a:ea typeface="黑体" panose="02010609060101010101" charset="-122"/>
                        <a:cs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文本框 15"/>
          <p:cNvSpPr txBox="1"/>
          <p:nvPr/>
        </p:nvSpPr>
        <p:spPr>
          <a:xfrm>
            <a:off x="2765425" y="3353435"/>
            <a:ext cx="1097280" cy="368300"/>
          </a:xfrm>
          <a:prstGeom prst="rect">
            <a:avLst/>
          </a:prstGeom>
          <a:noFill/>
        </p:spPr>
        <p:txBody>
          <a:bodyPr wrap="none" rtlCol="0" anchor="t">
            <a:spAutoFit/>
          </a:bodyPr>
          <a:p>
            <a:pPr algn="ctr">
              <a:buClrTx/>
              <a:buSzTx/>
              <a:buFontTx/>
            </a:pPr>
            <a:r>
              <a:rPr lang="zh-CN" altLang="en-US" sz="2400">
                <a:latin typeface="黑体" panose="02010609060101010101" charset="-122"/>
                <a:ea typeface="黑体" panose="02010609060101010101" charset="-122"/>
                <a:sym typeface="+mn-ea"/>
              </a:rPr>
              <a:t>什伍组织</a:t>
            </a:r>
            <a:endParaRPr lang="zh-CN" altLang="en-US" sz="2400">
              <a:latin typeface="黑体" panose="02010609060101010101" charset="-122"/>
              <a:ea typeface="黑体" panose="02010609060101010101" charset="-122"/>
              <a:sym typeface="+mn-ea"/>
            </a:endParaRPr>
          </a:p>
        </p:txBody>
      </p:sp>
      <p:sp>
        <p:nvSpPr>
          <p:cNvPr id="17" name="文本框 16"/>
          <p:cNvSpPr txBox="1"/>
          <p:nvPr/>
        </p:nvSpPr>
        <p:spPr>
          <a:xfrm>
            <a:off x="2675890" y="3851910"/>
            <a:ext cx="1097280" cy="368300"/>
          </a:xfrm>
          <a:prstGeom prst="rect">
            <a:avLst/>
          </a:prstGeom>
          <a:noFill/>
        </p:spPr>
        <p:txBody>
          <a:bodyPr wrap="none" rtlCol="0" anchor="t">
            <a:spAutoFit/>
          </a:bodyPr>
          <a:p>
            <a:pPr algn="ctr">
              <a:buClrTx/>
              <a:buSzTx/>
              <a:buFontTx/>
            </a:pPr>
            <a:r>
              <a:rPr lang="zh-CN" altLang="en-US" sz="2400">
                <a:latin typeface="黑体" panose="02010609060101010101" charset="-122"/>
                <a:ea typeface="黑体" panose="02010609060101010101" charset="-122"/>
                <a:sym typeface="+mn-ea"/>
              </a:rPr>
              <a:t>邻保制度</a:t>
            </a:r>
            <a:endParaRPr lang="zh-CN" altLang="en-US" sz="2400">
              <a:latin typeface="黑体" panose="02010609060101010101" charset="-122"/>
              <a:ea typeface="黑体" panose="02010609060101010101" charset="-122"/>
              <a:sym typeface="+mn-ea"/>
            </a:endParaRPr>
          </a:p>
        </p:txBody>
      </p:sp>
      <p:sp>
        <p:nvSpPr>
          <p:cNvPr id="18" name="文本框 17"/>
          <p:cNvSpPr txBox="1"/>
          <p:nvPr/>
        </p:nvSpPr>
        <p:spPr>
          <a:xfrm>
            <a:off x="2232660" y="4265930"/>
            <a:ext cx="2011680" cy="368300"/>
          </a:xfrm>
          <a:prstGeom prst="rect">
            <a:avLst/>
          </a:prstGeom>
          <a:noFill/>
        </p:spPr>
        <p:txBody>
          <a:bodyPr wrap="none" rtlCol="0" anchor="t">
            <a:spAutoFit/>
          </a:bodyPr>
          <a:p>
            <a:pPr algn="ctr">
              <a:buClrTx/>
              <a:buSzTx/>
              <a:buFontTx/>
            </a:pPr>
            <a:r>
              <a:rPr lang="zh-CN" altLang="en-US" sz="2400">
                <a:latin typeface="黑体" panose="02010609060101010101" charset="-122"/>
                <a:ea typeface="黑体" panose="02010609060101010101" charset="-122"/>
                <a:sym typeface="+mn-ea"/>
              </a:rPr>
              <a:t>保甲制（王安石）</a:t>
            </a:r>
            <a:endParaRPr lang="zh-CN" altLang="en-US" sz="2400">
              <a:latin typeface="黑体" panose="02010609060101010101" charset="-122"/>
              <a:ea typeface="黑体" panose="02010609060101010101" charset="-122"/>
              <a:sym typeface="+mn-ea"/>
            </a:endParaRPr>
          </a:p>
        </p:txBody>
      </p:sp>
      <p:sp>
        <p:nvSpPr>
          <p:cNvPr id="4" name="文本框 3"/>
          <p:cNvSpPr txBox="1"/>
          <p:nvPr/>
        </p:nvSpPr>
        <p:spPr>
          <a:xfrm>
            <a:off x="4881245" y="3353435"/>
            <a:ext cx="6195060" cy="460375"/>
          </a:xfrm>
          <a:prstGeom prst="rect">
            <a:avLst/>
          </a:prstGeom>
          <a:noFill/>
        </p:spPr>
        <p:txBody>
          <a:bodyPr wrap="square" rtlCol="0" anchor="t">
            <a:spAutoFit/>
          </a:bodyPr>
          <a:p>
            <a:pPr algn="ctr">
              <a:buClrTx/>
              <a:buSzTx/>
              <a:buFontTx/>
            </a:pPr>
            <a:r>
              <a:rPr lang="zh-CN" altLang="en-US" sz="2400">
                <a:latin typeface="黑体" panose="02010609060101010101" charset="-122"/>
                <a:ea typeface="黑体" panose="02010609060101010101" charset="-122"/>
                <a:sym typeface="+mn-ea"/>
              </a:rPr>
              <a:t>以五家为伍，十家为什,百家为里，互相监督。</a:t>
            </a:r>
            <a:endParaRPr lang="zh-CN" altLang="en-US" sz="2400">
              <a:latin typeface="黑体" panose="02010609060101010101" charset="-122"/>
              <a:ea typeface="黑体" panose="02010609060101010101" charset="-122"/>
              <a:sym typeface="+mn-ea"/>
            </a:endParaRPr>
          </a:p>
        </p:txBody>
      </p:sp>
      <p:sp>
        <p:nvSpPr>
          <p:cNvPr id="19" name="文本框 18"/>
          <p:cNvSpPr txBox="1"/>
          <p:nvPr/>
        </p:nvSpPr>
        <p:spPr>
          <a:xfrm>
            <a:off x="2001520" y="4765675"/>
            <a:ext cx="2624455" cy="460375"/>
          </a:xfrm>
          <a:prstGeom prst="rect">
            <a:avLst/>
          </a:prstGeom>
          <a:noFill/>
        </p:spPr>
        <p:txBody>
          <a:bodyPr wrap="square" rtlCol="0" anchor="t">
            <a:spAutoFit/>
          </a:bodyPr>
          <a:p>
            <a:pPr algn="ctr">
              <a:buClrTx/>
              <a:buSzTx/>
              <a:buFontTx/>
            </a:pPr>
            <a:r>
              <a:rPr lang="zh-CN" altLang="en-US" sz="2400">
                <a:latin typeface="黑体" panose="02010609060101010101" charset="-122"/>
                <a:ea typeface="黑体" panose="02010609060101010101" charset="-122"/>
                <a:sym typeface="+mn-ea"/>
              </a:rPr>
              <a:t>十家牌法（王守仁）</a:t>
            </a:r>
            <a:endParaRPr lang="zh-CN" altLang="en-US" sz="2400">
              <a:latin typeface="黑体" panose="02010609060101010101" charset="-122"/>
              <a:ea typeface="黑体" panose="02010609060101010101" charset="-122"/>
              <a:sym typeface="+mn-ea"/>
            </a:endParaRPr>
          </a:p>
        </p:txBody>
      </p:sp>
      <p:sp>
        <p:nvSpPr>
          <p:cNvPr id="20" name="文本框 19"/>
          <p:cNvSpPr txBox="1"/>
          <p:nvPr/>
        </p:nvSpPr>
        <p:spPr>
          <a:xfrm>
            <a:off x="4560570" y="5226050"/>
            <a:ext cx="6621780" cy="829945"/>
          </a:xfrm>
          <a:prstGeom prst="rect">
            <a:avLst/>
          </a:prstGeom>
          <a:noFill/>
        </p:spPr>
        <p:txBody>
          <a:bodyPr wrap="square" rtlCol="0" anchor="t">
            <a:spAutoFit/>
          </a:bodyPr>
          <a:p>
            <a:pPr indent="0" algn="ctr" defTabSz="914400">
              <a:buNone/>
            </a:pPr>
            <a:r>
              <a:rPr lang="zh-CN" altLang="en-US" sz="2400" dirty="0">
                <a:latin typeface="黑体" panose="02010609060101010101" charset="-122"/>
                <a:ea typeface="黑体" panose="02010609060101010101" charset="-122"/>
                <a:cs typeface="黑体" panose="02010609060101010101" charset="-122"/>
                <a:sym typeface="+mn-ea"/>
              </a:rPr>
              <a:t>兼具区划和户籍管理性质的乡里制与旨在维护社会治安的保甲制合一</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2001520" y="5357495"/>
            <a:ext cx="2380615" cy="460375"/>
          </a:xfrm>
          <a:prstGeom prst="rect">
            <a:avLst/>
          </a:prstGeom>
          <a:noFill/>
        </p:spPr>
        <p:txBody>
          <a:bodyPr wrap="square" rtlCol="0" anchor="t">
            <a:spAutoFit/>
          </a:bodyPr>
          <a:p>
            <a:pPr indent="0" defTabSz="914400">
              <a:buNone/>
            </a:pPr>
            <a:r>
              <a:rPr lang="zh-CN" altLang="en-US" sz="2400" dirty="0">
                <a:latin typeface="黑体" panose="02010609060101010101" charset="-122"/>
                <a:ea typeface="黑体" panose="02010609060101010101" charset="-122"/>
                <a:cs typeface="黑体" panose="02010609060101010101" charset="-122"/>
                <a:sym typeface="+mn-ea"/>
              </a:rPr>
              <a:t>里甲制到保甲制</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774565" y="3813810"/>
            <a:ext cx="6407785" cy="460375"/>
          </a:xfrm>
          <a:prstGeom prst="rect">
            <a:avLst/>
          </a:prstGeom>
          <a:noFill/>
        </p:spPr>
        <p:txBody>
          <a:bodyPr wrap="square" rtlCol="0" anchor="t">
            <a:spAutoFit/>
          </a:bodyPr>
          <a:p>
            <a:pPr algn="ctr">
              <a:buClrTx/>
              <a:buSzTx/>
              <a:buFontTx/>
            </a:pPr>
            <a:r>
              <a:rPr lang="zh-CN" altLang="en-US" sz="2400">
                <a:latin typeface="黑体" panose="02010609060101010101" charset="-122"/>
                <a:ea typeface="黑体" panose="02010609060101010101" charset="-122"/>
                <a:sym typeface="+mn-ea"/>
              </a:rPr>
              <a:t>以四家为邻，五邻为保，彼此之间相互监督。</a:t>
            </a:r>
            <a:endParaRPr lang="zh-CN" altLang="en-US" sz="2400">
              <a:latin typeface="黑体" panose="02010609060101010101" charset="-122"/>
              <a:ea typeface="黑体" panose="02010609060101010101" charset="-122"/>
              <a:sym typeface="+mn-ea"/>
            </a:endParaRPr>
          </a:p>
        </p:txBody>
      </p:sp>
      <p:sp>
        <p:nvSpPr>
          <p:cNvPr id="7" name="文本框 6"/>
          <p:cNvSpPr txBox="1"/>
          <p:nvPr/>
        </p:nvSpPr>
        <p:spPr>
          <a:xfrm>
            <a:off x="4628515" y="4220210"/>
            <a:ext cx="6194425" cy="460375"/>
          </a:xfrm>
          <a:prstGeom prst="rect">
            <a:avLst/>
          </a:prstGeom>
          <a:noFill/>
        </p:spPr>
        <p:txBody>
          <a:bodyPr wrap="square" rtlCol="0" anchor="t">
            <a:spAutoFit/>
          </a:bodyPr>
          <a:p>
            <a:pPr algn="ctr">
              <a:buClrTx/>
              <a:buSzTx/>
              <a:buFontTx/>
            </a:pPr>
            <a:r>
              <a:rPr lang="zh-CN" altLang="en-US" sz="2400" dirty="0">
                <a:latin typeface="黑体" panose="02010609060101010101" charset="-122"/>
                <a:ea typeface="黑体" panose="02010609060101010101" charset="-122"/>
                <a:cs typeface="黑体" panose="02010609060101010101" charset="-122"/>
                <a:sym typeface="+mn-ea"/>
              </a:rPr>
              <a:t>王安石推行保甲制度，源于唐朝的邻保制度</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nvSpPr>
        <p:spPr>
          <a:xfrm>
            <a:off x="4720590" y="4765675"/>
            <a:ext cx="6301740" cy="460375"/>
          </a:xfrm>
          <a:prstGeom prst="rect">
            <a:avLst/>
          </a:prstGeom>
          <a:noFill/>
        </p:spPr>
        <p:txBody>
          <a:bodyPr wrap="square" rtlCol="0" anchor="t">
            <a:spAutoFit/>
          </a:bodyPr>
          <a:p>
            <a:pPr algn="ctr">
              <a:buClrTx/>
              <a:buSzTx/>
              <a:buFontTx/>
            </a:pPr>
            <a:r>
              <a:rPr lang="zh-CN" altLang="en-US" sz="2400" dirty="0">
                <a:latin typeface="黑体" panose="02010609060101010101" charset="-122"/>
                <a:ea typeface="黑体" panose="02010609060101010101" charset="-122"/>
                <a:cs typeface="黑体" panose="02010609060101010101" charset="-122"/>
                <a:sym typeface="+mn-ea"/>
              </a:rPr>
              <a:t>十家总编为一牌，轮流收掌、察看。</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nvSpPr>
        <p:spPr>
          <a:xfrm>
            <a:off x="168910" y="1388110"/>
            <a:ext cx="1386840" cy="553085"/>
          </a:xfrm>
          <a:prstGeom prst="rect">
            <a:avLst/>
          </a:prstGeom>
          <a:noFill/>
        </p:spPr>
        <p:txBody>
          <a:bodyPr wrap="square" rtlCol="0" anchor="t">
            <a:spAutoFit/>
          </a:bodyPr>
          <a:p>
            <a:pPr indent="0" algn="just">
              <a:lnSpc>
                <a:spcPct val="125000"/>
              </a:lnSpc>
              <a:spcBef>
                <a:spcPts val="0"/>
              </a:spcBef>
              <a:spcAft>
                <a:spcPts val="0"/>
              </a:spcAft>
            </a:pPr>
            <a:r>
              <a:rPr lang="en-US" altLang="zh-CN" sz="2400">
                <a:solidFill>
                  <a:srgbClr val="FF0000"/>
                </a:solidFill>
                <a:latin typeface="黑体" panose="02010609060101010101" charset="-122"/>
                <a:ea typeface="黑体" panose="02010609060101010101" charset="-122"/>
                <a:sym typeface="+mn-ea"/>
              </a:rPr>
              <a:t>1</a:t>
            </a:r>
            <a:r>
              <a:rPr lang="zh-CN" altLang="en-US" sz="2400">
                <a:solidFill>
                  <a:srgbClr val="FF0000"/>
                </a:solidFill>
                <a:latin typeface="黑体" panose="02010609060101010101" charset="-122"/>
                <a:ea typeface="黑体" panose="02010609060101010101" charset="-122"/>
                <a:sym typeface="+mn-ea"/>
              </a:rPr>
              <a:t>.</a:t>
            </a:r>
            <a:r>
              <a:rPr lang="zh-CN" sz="2400">
                <a:solidFill>
                  <a:srgbClr val="FF0000"/>
                </a:solidFill>
                <a:latin typeface="黑体" panose="02010609060101010101" charset="-122"/>
                <a:ea typeface="黑体" panose="02010609060101010101" charset="-122"/>
                <a:sym typeface="+mn-ea"/>
              </a:rPr>
              <a:t>特点</a:t>
            </a:r>
            <a:r>
              <a:rPr lang="en-US" altLang="zh-CN" sz="2400">
                <a:solidFill>
                  <a:srgbClr val="FF0000"/>
                </a:solidFill>
                <a:latin typeface="黑体" panose="02010609060101010101" charset="-122"/>
                <a:ea typeface="黑体" panose="02010609060101010101" charset="-122"/>
                <a:sym typeface="+mn-ea"/>
              </a:rPr>
              <a:t>：</a:t>
            </a:r>
            <a:endParaRPr lang="en-US" altLang="zh-CN" sz="2400">
              <a:solidFill>
                <a:srgbClr val="FF0000"/>
              </a:solidFill>
              <a:latin typeface="黑体" panose="02010609060101010101" charset="-122"/>
              <a:ea typeface="黑体" panose="02010609060101010101" charset="-122"/>
              <a:sym typeface="+mn-ea"/>
            </a:endParaRPr>
          </a:p>
        </p:txBody>
      </p:sp>
      <p:sp>
        <p:nvSpPr>
          <p:cNvPr id="10" name="文本框 9"/>
          <p:cNvSpPr txBox="1"/>
          <p:nvPr/>
        </p:nvSpPr>
        <p:spPr>
          <a:xfrm>
            <a:off x="1437005" y="1480820"/>
            <a:ext cx="6583680" cy="460375"/>
          </a:xfrm>
          <a:prstGeom prst="rect">
            <a:avLst/>
          </a:prstGeom>
          <a:noFill/>
        </p:spPr>
        <p:txBody>
          <a:bodyPr wrap="none" rtlCol="0" anchor="t">
            <a:spAutoFit/>
          </a:bodyPr>
          <a:p>
            <a:pPr lvl="0" algn="ctr">
              <a:buClrTx/>
              <a:buSzTx/>
              <a:buFontTx/>
            </a:pPr>
            <a:r>
              <a:rPr lang="zh-CN" altLang="en-US" sz="2400">
                <a:latin typeface="黑体" panose="02010609060101010101" charset="-122"/>
                <a:ea typeface="黑体" panose="02010609060101010101" charset="-122"/>
                <a:sym typeface="+mn-ea"/>
              </a:rPr>
              <a:t>注重建立基层民众的</a:t>
            </a:r>
            <a:r>
              <a:rPr lang="zh-CN" altLang="en-US" sz="2400">
                <a:solidFill>
                  <a:srgbClr val="FF0000"/>
                </a:solidFill>
                <a:latin typeface="黑体" panose="02010609060101010101" charset="-122"/>
                <a:ea typeface="黑体" panose="02010609060101010101" charset="-122"/>
                <a:sym typeface="+mn-ea"/>
              </a:rPr>
              <a:t>自我管理</a:t>
            </a:r>
            <a:r>
              <a:rPr lang="zh-CN" altLang="en-US" sz="2400">
                <a:latin typeface="黑体" panose="02010609060101010101" charset="-122"/>
                <a:ea typeface="黑体" panose="02010609060101010101" charset="-122"/>
                <a:sym typeface="+mn-ea"/>
              </a:rPr>
              <a:t>和</a:t>
            </a:r>
            <a:r>
              <a:rPr lang="zh-CN" altLang="en-US" sz="2400">
                <a:solidFill>
                  <a:srgbClr val="FF0000"/>
                </a:solidFill>
                <a:latin typeface="黑体" panose="02010609060101010101" charset="-122"/>
                <a:ea typeface="黑体" panose="02010609060101010101" charset="-122"/>
                <a:sym typeface="+mn-ea"/>
              </a:rPr>
              <a:t>相互监督</a:t>
            </a:r>
            <a:r>
              <a:rPr lang="zh-CN" altLang="en-US" sz="2400">
                <a:latin typeface="黑体" panose="02010609060101010101" charset="-122"/>
                <a:ea typeface="黑体" panose="02010609060101010101" charset="-122"/>
                <a:sym typeface="+mn-ea"/>
              </a:rPr>
              <a:t>机制。</a:t>
            </a:r>
            <a:endParaRPr lang="zh-CN" altLang="en-US" sz="2400">
              <a:latin typeface="黑体" panose="02010609060101010101" charset="-122"/>
              <a:ea typeface="黑体" panose="02010609060101010101" charset="-122"/>
              <a:sym typeface="+mn-ea"/>
            </a:endParaRPr>
          </a:p>
        </p:txBody>
      </p:sp>
      <p:sp>
        <p:nvSpPr>
          <p:cNvPr id="11" name="文本框 10"/>
          <p:cNvSpPr txBox="1"/>
          <p:nvPr/>
        </p:nvSpPr>
        <p:spPr>
          <a:xfrm>
            <a:off x="168910" y="1973580"/>
            <a:ext cx="2005965" cy="553085"/>
          </a:xfrm>
          <a:prstGeom prst="rect">
            <a:avLst/>
          </a:prstGeom>
          <a:noFill/>
        </p:spPr>
        <p:txBody>
          <a:bodyPr wrap="square" rtlCol="0" anchor="t">
            <a:spAutoFit/>
          </a:bodyPr>
          <a:p>
            <a:pPr algn="just">
              <a:lnSpc>
                <a:spcPct val="125000"/>
              </a:lnSpc>
              <a:spcBef>
                <a:spcPts val="0"/>
              </a:spcBef>
              <a:spcAft>
                <a:spcPts val="0"/>
              </a:spcAft>
              <a:buClrTx/>
              <a:buSzTx/>
              <a:buFontTx/>
            </a:pPr>
            <a:r>
              <a:rPr lang="en-US" altLang="zh-CN" sz="2400">
                <a:solidFill>
                  <a:srgbClr val="FF0000"/>
                </a:solidFill>
                <a:latin typeface="黑体" panose="02010609060101010101" charset="-122"/>
                <a:ea typeface="黑体" panose="02010609060101010101" charset="-122"/>
                <a:sym typeface="+mn-ea"/>
              </a:rPr>
              <a:t>2.发展演变：</a:t>
            </a:r>
            <a:endParaRPr lang="en-US" altLang="zh-CN" sz="2400">
              <a:solidFill>
                <a:srgbClr val="FF0000"/>
              </a:solidFill>
              <a:latin typeface="黑体" panose="02010609060101010101" charset="-122"/>
              <a:ea typeface="黑体" panose="02010609060101010101" charset="-122"/>
              <a:sym typeface="+mn-ea"/>
            </a:endParaRPr>
          </a:p>
        </p:txBody>
      </p:sp>
      <p:sp>
        <p:nvSpPr>
          <p:cNvPr id="12" name="矩形 11"/>
          <p:cNvSpPr/>
          <p:nvPr>
            <p:custDataLst>
              <p:tags r:id="rId2"/>
            </p:custDataLst>
          </p:nvPr>
        </p:nvSpPr>
        <p:spPr>
          <a:xfrm>
            <a:off x="0" y="453390"/>
            <a:ext cx="121291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二、历代基层组织与社会治理</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5" grpId="0"/>
      <p:bldP spid="4" grpId="0"/>
      <p:bldP spid="6" grpId="0"/>
      <p:bldP spid="7" grpId="0"/>
      <p:bldP spid="8" grpId="0"/>
      <p:bldP spid="2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rcRect b="44881"/>
          <a:stretch>
            <a:fillRect/>
          </a:stretch>
        </p:blipFill>
        <p:spPr>
          <a:xfrm>
            <a:off x="74930" y="1648460"/>
            <a:ext cx="12886055" cy="4328160"/>
          </a:xfrm>
          <a:prstGeom prst="rect">
            <a:avLst/>
          </a:prstGeom>
        </p:spPr>
      </p:pic>
      <p:sp>
        <p:nvSpPr>
          <p:cNvPr id="101" name="文本框 100"/>
          <p:cNvSpPr txBox="1"/>
          <p:nvPr/>
        </p:nvSpPr>
        <p:spPr>
          <a:xfrm>
            <a:off x="0" y="0"/>
            <a:ext cx="12128500" cy="521970"/>
          </a:xfrm>
          <a:prstGeom prst="rect">
            <a:avLst/>
          </a:prstGeom>
          <a:noFill/>
          <a:ln w="9525">
            <a:noFill/>
          </a:ln>
        </p:spPr>
        <p:txBody>
          <a:bodyPr wrap="square">
            <a:spAutoFit/>
          </a:bodyPr>
          <a:p>
            <a:pPr indent="0" algn="ctr"/>
            <a:r>
              <a:rPr lang="zh-CN" altLang="en-US" sz="2800" b="1">
                <a:solidFill>
                  <a:schemeClr val="bg1"/>
                </a:solidFill>
                <a:latin typeface="楷体" panose="02010609060101010101" pitchFamily="49" charset="-122"/>
                <a:ea typeface="楷体" panose="02010609060101010101" pitchFamily="49" charset="-122"/>
              </a:rPr>
              <a:t>时空定位</a:t>
            </a:r>
            <a:endParaRPr lang="zh-CN" altLang="en-US" sz="2800" b="1">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文本框 102"/>
          <p:cNvSpPr txBox="1"/>
          <p:nvPr/>
        </p:nvSpPr>
        <p:spPr>
          <a:xfrm>
            <a:off x="132080" y="873125"/>
            <a:ext cx="3175000"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（二）社会治理</a:t>
            </a:r>
            <a:endParaRPr lang="zh-CN" altLang="en-US" sz="2400">
              <a:solidFill>
                <a:srgbClr val="C00000"/>
              </a:solidFill>
              <a:latin typeface="黑体" panose="02010609060101010101" charset="-122"/>
              <a:ea typeface="黑体" panose="02010609060101010101" charset="-122"/>
              <a:sym typeface="+mn-ea"/>
            </a:endParaRPr>
          </a:p>
        </p:txBody>
      </p:sp>
      <p:sp>
        <p:nvSpPr>
          <p:cNvPr id="9218" name="文本框 28"/>
          <p:cNvSpPr txBox="1"/>
          <p:nvPr/>
        </p:nvSpPr>
        <p:spPr>
          <a:xfrm>
            <a:off x="1758315" y="1296035"/>
            <a:ext cx="8412480" cy="553085"/>
          </a:xfrm>
          <a:prstGeom prst="rect">
            <a:avLst/>
          </a:prstGeom>
          <a:noFill/>
        </p:spPr>
        <p:txBody>
          <a:bodyPr wrap="none" rtlCol="0" anchor="t" anchorCtr="0">
            <a:spAutoFit/>
          </a:bodyPr>
          <a:p>
            <a:pPr lvl="0" algn="just">
              <a:lnSpc>
                <a:spcPct val="125000"/>
              </a:lnSpc>
              <a:spcBef>
                <a:spcPts val="0"/>
              </a:spcBef>
              <a:spcAft>
                <a:spcPts val="0"/>
              </a:spcAft>
              <a:buClrTx/>
              <a:buSzTx/>
              <a:buFontTx/>
            </a:pPr>
            <a:r>
              <a:rPr lang="en-US" altLang="zh-CN" sz="2400">
                <a:solidFill>
                  <a:srgbClr val="1D41D5"/>
                </a:solidFill>
                <a:latin typeface="黑体" panose="02010609060101010101" charset="-122"/>
                <a:ea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sym typeface="+mn-ea"/>
              </a:rPr>
              <a:t>思考</a:t>
            </a:r>
            <a:r>
              <a:rPr lang="en-US" altLang="zh-CN" sz="2400">
                <a:solidFill>
                  <a:srgbClr val="1D41D5"/>
                </a:solidFill>
                <a:latin typeface="黑体" panose="02010609060101010101" charset="-122"/>
                <a:ea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sym typeface="+mn-ea"/>
              </a:rPr>
              <a:t>根</a:t>
            </a:r>
            <a:r>
              <a:rPr lang="zh-CN" altLang="en-US" sz="2400">
                <a:solidFill>
                  <a:srgbClr val="1D41D5"/>
                </a:solidFill>
                <a:latin typeface="黑体" panose="02010609060101010101" charset="-122"/>
                <a:ea typeface="黑体" panose="02010609060101010101" charset="-122"/>
                <a:sym typeface="+mn-ea"/>
              </a:rPr>
              <a:t>据材料及所学，</a:t>
            </a:r>
            <a:r>
              <a:rPr lang="en-US" altLang="zh-CN" sz="2400">
                <a:solidFill>
                  <a:srgbClr val="1D41D5"/>
                </a:solidFill>
                <a:latin typeface="黑体" panose="02010609060101010101" charset="-122"/>
                <a:ea typeface="黑体" panose="02010609060101010101" charset="-122"/>
                <a:sym typeface="+mn-ea"/>
              </a:rPr>
              <a:t>分析清朝</a:t>
            </a:r>
            <a:r>
              <a:rPr lang="en-US" altLang="zh-CN" sz="2400">
                <a:solidFill>
                  <a:srgbClr val="1D41D5"/>
                </a:solidFill>
                <a:latin typeface="黑体" panose="02010609060101010101" charset="-122"/>
                <a:ea typeface="黑体" panose="02010609060101010101" charset="-122"/>
                <a:sym typeface="+mn-ea"/>
              </a:rPr>
              <a:t>实行</a:t>
            </a:r>
            <a:r>
              <a:rPr lang="en-US" altLang="zh-CN" sz="2400">
                <a:solidFill>
                  <a:srgbClr val="1D41D5"/>
                </a:solidFill>
                <a:latin typeface="黑体" panose="02010609060101010101" charset="-122"/>
                <a:ea typeface="黑体" panose="02010609060101010101" charset="-122"/>
                <a:sym typeface="+mn-ea"/>
              </a:rPr>
              <a:t>保甲法的原因和作用</a:t>
            </a:r>
            <a:endParaRPr lang="en-US" altLang="zh-CN" sz="2400">
              <a:solidFill>
                <a:srgbClr val="1D41D5"/>
              </a:solidFill>
              <a:latin typeface="黑体" panose="02010609060101010101" charset="-122"/>
              <a:ea typeface="黑体" panose="02010609060101010101" charset="-122"/>
              <a:sym typeface="+mn-ea"/>
            </a:endParaRPr>
          </a:p>
        </p:txBody>
      </p:sp>
      <p:sp>
        <p:nvSpPr>
          <p:cNvPr id="17411" name="文本框 1"/>
          <p:cNvSpPr txBox="1"/>
          <p:nvPr/>
        </p:nvSpPr>
        <p:spPr>
          <a:xfrm>
            <a:off x="131763" y="1941830"/>
            <a:ext cx="11847512" cy="2195830"/>
          </a:xfrm>
          <a:prstGeom prst="rect">
            <a:avLst/>
          </a:prstGeom>
          <a:solidFill>
            <a:schemeClr val="bg1"/>
          </a:solidFill>
          <a:ln w="12700" cmpd="sng">
            <a:solidFill>
              <a:schemeClr val="accent1">
                <a:shade val="50000"/>
              </a:schemeClr>
            </a:solidFill>
            <a:prstDash val="solid"/>
          </a:ln>
        </p:spPr>
        <p:txBody>
          <a:bodyPr wrap="square" rtlCol="0" anchor="t" anchorCtr="0">
            <a:spAutoFit/>
          </a:bodyPr>
          <a:p>
            <a:pPr lvl="0" algn="just">
              <a:lnSpc>
                <a:spcPct val="9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a:t>
            </a:r>
            <a:r>
              <a:rPr lang="zh-CN" altLang="en-US" sz="2400">
                <a:latin typeface="黑体" panose="02010609060101010101" charset="-122"/>
                <a:ea typeface="黑体" panose="02010609060101010101" charset="-122"/>
                <a:cs typeface="黑体" panose="02010609060101010101" charset="-122"/>
                <a:sym typeface="+mn-ea"/>
              </a:rPr>
              <a:t>料：</a:t>
            </a:r>
            <a:r>
              <a:rPr lang="en-US" altLang="zh-CN" sz="2400">
                <a:latin typeface="黑体" panose="02010609060101010101" charset="-122"/>
                <a:ea typeface="黑体" panose="02010609060101010101" charset="-122"/>
                <a:cs typeface="黑体" panose="02010609060101010101" charset="-122"/>
                <a:sym typeface="+mn-ea"/>
              </a:rPr>
              <a:t>（乾隆）二十二年更定保甲之法：一、顺天府五城所属村庄暨直省各州县乡村，每户岁给门牌。十户为牌（奇零散处，通融编列），立牌长；十牌为甲，立甲长；三年更代。十甲为保，立保长，一年更代。士民公举诚实识字及有身家之人报官点充。……凡甲内有</a:t>
            </a:r>
            <a:r>
              <a:rPr lang="en-US" altLang="zh-CN" sz="2400">
                <a:solidFill>
                  <a:srgbClr val="FF0000"/>
                </a:solidFill>
                <a:latin typeface="黑体" panose="02010609060101010101" charset="-122"/>
                <a:ea typeface="黑体" panose="02010609060101010101" charset="-122"/>
                <a:cs typeface="黑体" panose="02010609060101010101" charset="-122"/>
                <a:sym typeface="+mn-ea"/>
              </a:rPr>
              <a:t>盗窃、邪教、赌博……聚会等事，及面生可疑、形迹诡秘之徒，责令专司查报。户口迁移登耗，责令随时报明，于门牌内改换填给。</a:t>
            </a:r>
            <a:r>
              <a:rPr lang="en-US" altLang="zh-CN" sz="2400">
                <a:solidFill>
                  <a:srgbClr val="FF0000"/>
                </a:solidFill>
                <a:latin typeface="黑体" panose="02010609060101010101" charset="-122"/>
                <a:ea typeface="黑体" panose="02010609060101010101" charset="-122"/>
                <a:cs typeface="黑体" panose="02010609060101010101" charset="-122"/>
                <a:sym typeface="+mn-ea"/>
              </a:rPr>
              <a:t>           </a:t>
            </a:r>
            <a:endParaRPr lang="en-US" altLang="zh-CN" sz="2400">
              <a:latin typeface="黑体" panose="02010609060101010101" charset="-122"/>
              <a:ea typeface="黑体" panose="02010609060101010101" charset="-122"/>
              <a:cs typeface="黑体" panose="02010609060101010101" charset="-122"/>
              <a:sym typeface="+mn-ea"/>
            </a:endParaRPr>
          </a:p>
          <a:p>
            <a:pPr lvl="0" algn="just">
              <a:lnSpc>
                <a:spcPct val="95000"/>
              </a:lnSpc>
              <a:spcBef>
                <a:spcPts val="0"/>
              </a:spcBef>
              <a:spcAft>
                <a:spcPts val="0"/>
              </a:spcAft>
              <a:buClrTx/>
              <a:buSzTx/>
              <a:buFontTx/>
            </a:pPr>
            <a:r>
              <a:rPr lang="en-US" altLang="zh-CN" sz="2400">
                <a:latin typeface="黑体" panose="02010609060101010101" charset="-122"/>
                <a:ea typeface="黑体" panose="02010609060101010101" charset="-122"/>
                <a:cs typeface="黑体" panose="02010609060101010101" charset="-122"/>
                <a:sym typeface="+mn-ea"/>
              </a:rPr>
              <a:t>                              </a:t>
            </a:r>
            <a:r>
              <a:rPr lang="en-US" altLang="zh-CN" sz="2400">
                <a:latin typeface="黑体" panose="02010609060101010101" charset="-122"/>
                <a:ea typeface="黑体" panose="02010609060101010101" charset="-122"/>
                <a:cs typeface="黑体" panose="02010609060101010101" charset="-122"/>
                <a:sym typeface="+mn-ea"/>
              </a:rPr>
              <a:t>——</a:t>
            </a:r>
            <a:r>
              <a:rPr lang="en-US" altLang="zh-CN" sz="2400">
                <a:latin typeface="黑体" panose="02010609060101010101" charset="-122"/>
                <a:ea typeface="黑体" panose="02010609060101010101" charset="-122"/>
                <a:cs typeface="黑体" panose="02010609060101010101" charset="-122"/>
                <a:sym typeface="+mn-ea"/>
              </a:rPr>
              <a:t>《清朝文献通考》卷19《户口一》</a:t>
            </a:r>
            <a:endParaRPr lang="en-US" altLang="zh-CN" sz="2400">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203835" y="4323715"/>
            <a:ext cx="1097280" cy="460375"/>
          </a:xfrm>
          <a:prstGeom prst="rect">
            <a:avLst/>
          </a:prstGeom>
          <a:noFill/>
        </p:spPr>
        <p:txBody>
          <a:bodyPr wrap="none" rtlCol="0" anchor="t">
            <a:spAutoFit/>
          </a:bodyPr>
          <a:p>
            <a:r>
              <a:rPr lang="en-US" altLang="zh-CN" sz="2400">
                <a:solidFill>
                  <a:srgbClr val="1D41D5"/>
                </a:solidFill>
                <a:latin typeface="黑体" panose="02010609060101010101" charset="-122"/>
                <a:ea typeface="黑体" panose="02010609060101010101" charset="-122"/>
                <a:sym typeface="+mn-ea"/>
              </a:rPr>
              <a:t>原因</a:t>
            </a:r>
            <a:r>
              <a:rPr lang="zh-CN" altLang="en-US" sz="2400">
                <a:solidFill>
                  <a:srgbClr val="1D41D5"/>
                </a:solidFill>
                <a:latin typeface="黑体" panose="02010609060101010101" charset="-122"/>
                <a:ea typeface="黑体" panose="02010609060101010101" charset="-122"/>
                <a:sym typeface="+mn-ea"/>
              </a:rPr>
              <a:t>：</a:t>
            </a:r>
            <a:endParaRPr lang="zh-CN" altLang="en-US" sz="2400">
              <a:solidFill>
                <a:srgbClr val="1D41D5"/>
              </a:solidFill>
              <a:latin typeface="黑体" panose="02010609060101010101" charset="-122"/>
              <a:ea typeface="黑体" panose="02010609060101010101" charset="-122"/>
              <a:sym typeface="+mn-ea"/>
            </a:endParaRPr>
          </a:p>
        </p:txBody>
      </p:sp>
      <p:sp>
        <p:nvSpPr>
          <p:cNvPr id="4" name="文本框 3"/>
          <p:cNvSpPr txBox="1"/>
          <p:nvPr/>
        </p:nvSpPr>
        <p:spPr>
          <a:xfrm>
            <a:off x="203835" y="5446395"/>
            <a:ext cx="811530" cy="460375"/>
          </a:xfrm>
          <a:prstGeom prst="rect">
            <a:avLst/>
          </a:prstGeom>
          <a:noFill/>
        </p:spPr>
        <p:txBody>
          <a:bodyPr wrap="square" rtlCol="0" anchor="t">
            <a:spAutoFit/>
          </a:bodyPr>
          <a:p>
            <a:pPr lvl="0" algn="l">
              <a:buClrTx/>
              <a:buSzTx/>
              <a:buFontTx/>
            </a:pPr>
            <a:r>
              <a:rPr lang="en-US" altLang="zh-CN" sz="2400">
                <a:solidFill>
                  <a:srgbClr val="1D41D5"/>
                </a:solidFill>
                <a:latin typeface="黑体" panose="02010609060101010101" charset="-122"/>
                <a:ea typeface="黑体" panose="02010609060101010101" charset="-122"/>
                <a:sym typeface="+mn-ea"/>
              </a:rPr>
              <a:t>作用</a:t>
            </a:r>
            <a:r>
              <a:rPr lang="zh-CN" altLang="en-US" sz="2400">
                <a:solidFill>
                  <a:srgbClr val="1D41D5"/>
                </a:solidFill>
                <a:latin typeface="黑体" panose="02010609060101010101" charset="-122"/>
                <a:ea typeface="黑体" panose="02010609060101010101" charset="-122"/>
                <a:sym typeface="+mn-ea"/>
              </a:rPr>
              <a:t>：</a:t>
            </a:r>
            <a:endParaRPr lang="zh-CN" altLang="en-US" sz="2400">
              <a:solidFill>
                <a:srgbClr val="1D41D5"/>
              </a:solidFill>
              <a:latin typeface="黑体" panose="02010609060101010101" charset="-122"/>
              <a:ea typeface="黑体" panose="02010609060101010101" charset="-122"/>
              <a:sym typeface="+mn-ea"/>
            </a:endParaRPr>
          </a:p>
        </p:txBody>
      </p:sp>
      <p:sp>
        <p:nvSpPr>
          <p:cNvPr id="9" name="文本框 8"/>
          <p:cNvSpPr txBox="1"/>
          <p:nvPr/>
        </p:nvSpPr>
        <p:spPr>
          <a:xfrm>
            <a:off x="1158240" y="4323715"/>
            <a:ext cx="10977245" cy="829945"/>
          </a:xfrm>
          <a:prstGeom prst="rect">
            <a:avLst/>
          </a:prstGeom>
          <a:noFill/>
        </p:spPr>
        <p:txBody>
          <a:bodyPr wrap="square" rtlCol="0">
            <a:spAutoFit/>
          </a:bodyPr>
          <a:p>
            <a:r>
              <a:rPr lang="zh-CN" altLang="en-US" sz="2400">
                <a:latin typeface="黑体" panose="02010609060101010101" charset="-122"/>
                <a:ea typeface="黑体" panose="02010609060101010101" charset="-122"/>
                <a:cs typeface="黑体" panose="02010609060101010101" charset="-122"/>
                <a:sym typeface="+mn-ea"/>
              </a:rPr>
              <a:t>①</a:t>
            </a:r>
            <a:r>
              <a:rPr lang="en-US" altLang="zh-CN" sz="2400">
                <a:latin typeface="黑体" panose="02010609060101010101" charset="-122"/>
                <a:ea typeface="黑体" panose="02010609060101010101" charset="-122"/>
                <a:cs typeface="黑体" panose="02010609060101010101" charset="-122"/>
                <a:sym typeface="+mn-ea"/>
              </a:rPr>
              <a:t>推行保甲制，既可以清查户口，又可维护社会治安，一举多得；</a:t>
            </a:r>
            <a:endParaRPr lang="en-US" altLang="zh-CN" sz="2400" noProof="1">
              <a:latin typeface="黑体" panose="02010609060101010101" charset="-122"/>
              <a:ea typeface="黑体" panose="02010609060101010101" charset="-122"/>
              <a:cs typeface="黑体" panose="02010609060101010101" charset="-122"/>
            </a:endParaRPr>
          </a:p>
          <a:p>
            <a:r>
              <a:rPr lang="zh-CN" altLang="en-US" sz="2400">
                <a:latin typeface="黑体" panose="02010609060101010101" charset="-122"/>
                <a:ea typeface="黑体" panose="02010609060101010101" charset="-122"/>
                <a:cs typeface="黑体" panose="02010609060101010101" charset="-122"/>
                <a:sym typeface="+mn-ea"/>
              </a:rPr>
              <a:t>②</a:t>
            </a:r>
            <a:r>
              <a:rPr lang="en-US" altLang="zh-CN" sz="2400">
                <a:latin typeface="黑体" panose="02010609060101010101" charset="-122"/>
                <a:ea typeface="黑体" panose="02010609060101010101" charset="-122"/>
                <a:cs typeface="黑体" panose="02010609060101010101" charset="-122"/>
                <a:sym typeface="+mn-ea"/>
              </a:rPr>
              <a:t>通过保、甲两</a:t>
            </a:r>
            <a:r>
              <a:rPr lang="zh-CN" altLang="en-US" sz="2400">
                <a:latin typeface="黑体" panose="02010609060101010101" charset="-122"/>
                <a:ea typeface="黑体" panose="02010609060101010101" charset="-122"/>
                <a:cs typeface="黑体" panose="02010609060101010101" charset="-122"/>
                <a:sym typeface="+mn-ea"/>
              </a:rPr>
              <a:t>级</a:t>
            </a:r>
            <a:r>
              <a:rPr lang="en-US" altLang="zh-CN" sz="2400">
                <a:latin typeface="黑体" panose="02010609060101010101" charset="-122"/>
                <a:ea typeface="黑体" panose="02010609060101010101" charset="-122"/>
                <a:cs typeface="黑体" panose="02010609060101010101" charset="-122"/>
                <a:sym typeface="+mn-ea"/>
              </a:rPr>
              <a:t>建制实现</a:t>
            </a:r>
            <a:r>
              <a:rPr lang="en-US" altLang="zh-CN" sz="2400">
                <a:solidFill>
                  <a:srgbClr val="FF0000"/>
                </a:solidFill>
                <a:latin typeface="黑体" panose="02010609060101010101" charset="-122"/>
                <a:ea typeface="黑体" panose="02010609060101010101" charset="-122"/>
                <a:cs typeface="黑体" panose="02010609060101010101" charset="-122"/>
                <a:sym typeface="+mn-ea"/>
              </a:rPr>
              <a:t>皇权专制对乡里社会的渗透</a:t>
            </a:r>
            <a:r>
              <a:rPr lang="en-US" altLang="zh-CN" sz="2400">
                <a:latin typeface="黑体" panose="02010609060101010101" charset="-122"/>
                <a:ea typeface="黑体" panose="02010609060101010101" charset="-122"/>
                <a:cs typeface="黑体" panose="02010609060101010101" charset="-122"/>
                <a:sym typeface="+mn-ea"/>
              </a:rPr>
              <a:t>。</a:t>
            </a:r>
            <a:endParaRPr lang="en-US" altLang="zh-CN" sz="2400" noProof="1">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1301115" y="5446395"/>
            <a:ext cx="6396355" cy="460375"/>
          </a:xfrm>
          <a:prstGeom prst="rect">
            <a:avLst/>
          </a:prstGeom>
          <a:noFill/>
        </p:spPr>
        <p:txBody>
          <a:bodyPr wrap="square" rtlCol="0" anchor="t">
            <a:spAutoFit/>
          </a:bodyPr>
          <a:p>
            <a:pPr lvl="0" algn="l">
              <a:buClrTx/>
              <a:buSzTx/>
              <a:buFontTx/>
            </a:pPr>
            <a:r>
              <a:rPr lang="zh-CN" altLang="en-US" sz="2400">
                <a:latin typeface="黑体" panose="02010609060101010101" charset="-122"/>
                <a:ea typeface="黑体" panose="02010609060101010101" charset="-122"/>
                <a:cs typeface="黑体" panose="02010609060101010101" charset="-122"/>
                <a:sym typeface="+mn-ea"/>
              </a:rPr>
              <a:t>维护稳定、征发赋役、乡里制保甲制合一</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2" name="矩形 11"/>
          <p:cNvSpPr/>
          <p:nvPr>
            <p:custDataLst>
              <p:tags r:id="rId1"/>
            </p:custDataLst>
          </p:nvPr>
        </p:nvSpPr>
        <p:spPr>
          <a:xfrm>
            <a:off x="0" y="453390"/>
            <a:ext cx="121291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二、历代基层组织与社会治理</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4"/>
          <p:cNvGraphicFramePr>
            <a:graphicFrameLocks noGrp="1"/>
          </p:cNvGraphicFramePr>
          <p:nvPr>
            <p:custDataLst>
              <p:tags r:id="rId1"/>
            </p:custDataLst>
          </p:nvPr>
        </p:nvGraphicFramePr>
        <p:xfrm>
          <a:off x="970546" y="1193015"/>
          <a:ext cx="9927590" cy="4023360"/>
        </p:xfrm>
        <a:graphic>
          <a:graphicData uri="http://schemas.openxmlformats.org/drawingml/2006/table">
            <a:tbl>
              <a:tblPr firstRow="1" bandRow="1">
                <a:tableStyleId>{5C22544A-7EE6-4342-B048-85BDC9FD1C3A}</a:tableStyleId>
              </a:tblPr>
              <a:tblGrid>
                <a:gridCol w="1518920"/>
                <a:gridCol w="4319270"/>
                <a:gridCol w="4089124"/>
              </a:tblGrid>
              <a:tr h="457200">
                <a:tc>
                  <a:txBody>
                    <a:bodyPr/>
                    <a:lstStyle/>
                    <a:p>
                      <a:pPr marL="0" indent="0" algn="ctr" defTabSz="914400" rtl="0" eaLnBrk="1" latinLnBrk="0" hangingPunct="1">
                        <a:buNone/>
                      </a:pPr>
                      <a:r>
                        <a:rPr lang="zh-CN" altLang="en-US" sz="2400" b="0" kern="1200" dirty="0">
                          <a:solidFill>
                            <a:srgbClr val="FF0000"/>
                          </a:solidFill>
                          <a:latin typeface="黑体" panose="02010609060101010101" charset="-122"/>
                          <a:ea typeface="黑体" panose="02010609060101010101" charset="-122"/>
                        </a:rPr>
                        <a:t>朝代</a:t>
                      </a:r>
                      <a:endParaRPr lang="zh-CN" altLang="en-US" sz="2400" b="0" kern="1200" dirty="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buNone/>
                      </a:pPr>
                      <a:r>
                        <a:rPr lang="zh-CN" altLang="en-US" sz="2400" b="0" kern="1200" dirty="0">
                          <a:solidFill>
                            <a:srgbClr val="0000FF"/>
                          </a:solidFill>
                          <a:latin typeface="黑体" panose="02010609060101010101" charset="-122"/>
                          <a:ea typeface="黑体" panose="02010609060101010101" charset="-122"/>
                        </a:rPr>
                        <a:t>基层组织</a:t>
                      </a:r>
                      <a:endParaRPr lang="zh-CN" altLang="en-US" sz="2400" b="0" kern="1200" dirty="0">
                        <a:solidFill>
                          <a:srgbClr val="0000FF"/>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buNone/>
                      </a:pPr>
                      <a:r>
                        <a:rPr lang="zh-CN" altLang="en-US" sz="2400" b="0" kern="1200">
                          <a:solidFill>
                            <a:srgbClr val="0000FF"/>
                          </a:solidFill>
                          <a:latin typeface="黑体" panose="02010609060101010101" charset="-122"/>
                          <a:ea typeface="黑体" panose="02010609060101010101" charset="-122"/>
                        </a:rPr>
                        <a:t>社会治理</a:t>
                      </a:r>
                      <a:endParaRPr lang="zh-CN" altLang="en-US" sz="2400" b="0" kern="1200">
                        <a:solidFill>
                          <a:srgbClr val="0000FF"/>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秦汉</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buNone/>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buNone/>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唐</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北宋</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lang="zh-CN" altLang="en-US" sz="2400" b="0" kern="12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defTabSz="914400" rtl="0" eaLnBrk="1" latinLnBrk="0" hangingPunct="1">
                        <a:buNone/>
                      </a:pPr>
                      <a:endParaRPr lang="zh-CN" altLang="en-US" sz="2400" b="0" kern="1200" dirty="0" smtClean="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p>
                      <a:pPr marL="0" indent="0" algn="ctr" defTabSz="914400" rtl="0" eaLnBrk="1" latinLnBrk="0" hangingPunct="1">
                        <a:buNone/>
                      </a:pPr>
                      <a:r>
                        <a:rPr lang="zh-CN" altLang="en-US" sz="2400" b="0" kern="1200">
                          <a:solidFill>
                            <a:srgbClr val="FF0000"/>
                          </a:solidFill>
                          <a:latin typeface="黑体" panose="02010609060101010101" charset="-122"/>
                          <a:ea typeface="黑体" panose="02010609060101010101" charset="-122"/>
                        </a:rPr>
                        <a:t>明</a:t>
                      </a: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smtClean="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3275">
                <a:tc>
                  <a:txBody>
                    <a:bodyPr/>
                    <a:p>
                      <a:pPr marL="0" indent="0" algn="ctr" defTabSz="914400" rtl="0" eaLnBrk="1" latinLnBrk="0" hangingPunct="1">
                        <a:buNone/>
                      </a:pPr>
                      <a:r>
                        <a:rPr lang="zh-CN" altLang="en-US" sz="2400" b="0">
                          <a:solidFill>
                            <a:srgbClr val="FF0000"/>
                          </a:solidFill>
                          <a:latin typeface="黑体" panose="02010609060101010101" charset="-122"/>
                          <a:ea typeface="黑体" panose="02010609060101010101" charset="-122"/>
                          <a:sym typeface="+mn-ea"/>
                        </a:rPr>
                        <a:t>清</a:t>
                      </a:r>
                      <a:endParaRPr lang="zh-CN" altLang="en-US" sz="2400" b="0" kern="1200">
                        <a:solidFill>
                          <a:srgbClr val="FF0000"/>
                        </a:solidFill>
                        <a:latin typeface="黑体" panose="02010609060101010101" charset="-122"/>
                        <a:ea typeface="黑体" panose="02010609060101010101" charset="-122"/>
                      </a:endParaRPr>
                    </a:p>
                    <a:p>
                      <a:pPr marL="0" indent="0" algn="ctr" defTabSz="914400" rtl="0" eaLnBrk="1" latinLnBrk="0" hangingPunct="1">
                        <a:buNone/>
                      </a:pPr>
                      <a:endParaRPr lang="zh-CN" altLang="en-US" sz="2400" b="0" kern="1200">
                        <a:solidFill>
                          <a:srgbClr val="FF0000"/>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p>
                      <a:pPr marL="0" indent="0" algn="ctr" defTabSz="914400" rtl="0" eaLnBrk="1" latinLnBrk="0" hangingPunct="1">
                        <a:buNone/>
                      </a:pPr>
                      <a:endParaRPr lang="zh-CN" altLang="en-US" sz="2400" b="0" kern="1200">
                        <a:solidFill>
                          <a:schemeClr val="tx1"/>
                        </a:solidFill>
                        <a:latin typeface="黑体" panose="02010609060101010101" charset="-122"/>
                        <a:ea typeface="黑体" panose="02010609060101010101" charset="-122"/>
                        <a:cs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4414">
                <a:tc rowSpan="2">
                  <a:txBody>
                    <a:bodyPr/>
                    <a:p>
                      <a:pPr marL="0" indent="0" algn="ctr" defTabSz="914400" rtl="0" eaLnBrk="1" latinLnBrk="0" hangingPunct="1">
                        <a:buNone/>
                      </a:pPr>
                      <a:r>
                        <a:rPr lang="zh-CN" altLang="en-US" sz="2400" b="0">
                          <a:solidFill>
                            <a:srgbClr val="FF0000"/>
                          </a:solidFill>
                          <a:latin typeface="黑体" panose="02010609060101010101" charset="-122"/>
                          <a:ea typeface="黑体" panose="02010609060101010101" charset="-122"/>
                          <a:sym typeface="+mn-ea"/>
                        </a:rPr>
                        <a:t>区别与联系</a:t>
                      </a:r>
                      <a:endParaRPr lang="zh-CN" altLang="en-US" sz="2400" b="0" kern="1200">
                        <a:solidFill>
                          <a:srgbClr val="FF0000"/>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marL="0" indent="0" algn="ctr" defTabSz="914400" rtl="0" eaLnBrk="1" latinLnBrk="0" hangingPunct="1">
                        <a:buNone/>
                      </a:pPr>
                      <a:endParaRPr lang="zh-CN" altLang="en-US" sz="2400" b="0" kern="1200" dirty="0" smtClean="0">
                        <a:solidFill>
                          <a:srgbClr val="0000FF"/>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p>
                      <a:pPr marL="0" indent="0" algn="ctr" defTabSz="914400" rtl="0" eaLnBrk="1" latinLnBrk="0" hangingPunct="1">
                        <a:buNone/>
                      </a:pPr>
                      <a:endParaRPr lang="zh-CN" altLang="en-US" sz="2400" b="0" kern="120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矩形 2"/>
          <p:cNvSpPr/>
          <p:nvPr/>
        </p:nvSpPr>
        <p:spPr>
          <a:xfrm>
            <a:off x="0" y="459740"/>
            <a:ext cx="121291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二、历代基层组织与社会治理</a:t>
            </a:r>
            <a:endParaRPr lang="zh-CN" altLang="en-US" sz="2400" dirty="0" smtClean="0">
              <a:solidFill>
                <a:srgbClr val="0000FF"/>
              </a:solidFill>
              <a:latin typeface="黑体" panose="02010609060101010101" charset="-122"/>
              <a:ea typeface="黑体" panose="02010609060101010101" charset="-122"/>
              <a:sym typeface="+mn-ea"/>
            </a:endParaRPr>
          </a:p>
        </p:txBody>
      </p:sp>
      <p:sp>
        <p:nvSpPr>
          <p:cNvPr id="11" name="文本框 10"/>
          <p:cNvSpPr txBox="1"/>
          <p:nvPr/>
        </p:nvSpPr>
        <p:spPr>
          <a:xfrm>
            <a:off x="3925570" y="1695450"/>
            <a:ext cx="1402080" cy="460375"/>
          </a:xfrm>
          <a:prstGeom prst="rect">
            <a:avLst/>
          </a:prstGeom>
          <a:noFill/>
        </p:spPr>
        <p:txBody>
          <a:bodyPr wrap="none" rtlCol="0" anchor="t">
            <a:spAutoFit/>
          </a:bodyPr>
          <a:p>
            <a:pPr marL="0" indent="0" algn="ctr" defTabSz="914400" rtl="0" eaLnBrk="1" latinLnBrk="0" hangingPunct="1">
              <a:buNone/>
            </a:pPr>
            <a:r>
              <a:rPr lang="zh-CN" altLang="en-US" sz="2400">
                <a:latin typeface="黑体" panose="02010609060101010101" charset="-122"/>
                <a:ea typeface="黑体" panose="02010609060101010101" charset="-122"/>
                <a:sym typeface="+mn-ea"/>
              </a:rPr>
              <a:t>乡里制度</a:t>
            </a:r>
            <a:endParaRPr lang="zh-CN" altLang="en-US" sz="2400">
              <a:latin typeface="黑体" panose="02010609060101010101" charset="-122"/>
              <a:ea typeface="黑体" panose="02010609060101010101" charset="-122"/>
            </a:endParaRPr>
          </a:p>
        </p:txBody>
      </p:sp>
      <p:sp>
        <p:nvSpPr>
          <p:cNvPr id="12" name="文本框 11"/>
          <p:cNvSpPr txBox="1"/>
          <p:nvPr/>
        </p:nvSpPr>
        <p:spPr>
          <a:xfrm>
            <a:off x="4001770" y="2155825"/>
            <a:ext cx="1249680" cy="460375"/>
          </a:xfrm>
          <a:prstGeom prst="rect">
            <a:avLst/>
          </a:prstGeom>
          <a:noFill/>
        </p:spPr>
        <p:txBody>
          <a:bodyPr wrap="none" rtlCol="0" anchor="t">
            <a:spAutoFit/>
          </a:bodyPr>
          <a:p>
            <a:pPr lvl="0" algn="ctr">
              <a:buClrTx/>
              <a:buSzTx/>
              <a:buFontTx/>
            </a:pPr>
            <a:r>
              <a:rPr lang="zh-CN" altLang="en-US" sz="2400">
                <a:latin typeface="黑体" panose="02010609060101010101" charset="-122"/>
                <a:ea typeface="黑体" panose="02010609060101010101" charset="-122"/>
                <a:sym typeface="+mn-ea"/>
              </a:rPr>
              <a:t>乡里</a:t>
            </a:r>
            <a:r>
              <a:rPr lang="zh-CN" altLang="en-US" sz="2400">
                <a:latin typeface="黑体" panose="02010609060101010101" charset="-122"/>
                <a:ea typeface="黑体" panose="02010609060101010101" charset="-122"/>
                <a:sym typeface="+mn-ea"/>
              </a:rPr>
              <a:t>制度</a:t>
            </a:r>
            <a:endParaRPr lang="zh-CN" altLang="en-US" sz="2400">
              <a:latin typeface="黑体" panose="02010609060101010101" charset="-122"/>
              <a:ea typeface="黑体" panose="02010609060101010101" charset="-122"/>
              <a:sym typeface="+mn-ea"/>
            </a:endParaRPr>
          </a:p>
        </p:txBody>
      </p:sp>
      <p:sp>
        <p:nvSpPr>
          <p:cNvPr id="14" name="文本框 13"/>
          <p:cNvSpPr txBox="1"/>
          <p:nvPr/>
        </p:nvSpPr>
        <p:spPr>
          <a:xfrm>
            <a:off x="4077970" y="2634615"/>
            <a:ext cx="1097280" cy="368300"/>
          </a:xfrm>
          <a:prstGeom prst="rect">
            <a:avLst/>
          </a:prstGeom>
          <a:noFill/>
        </p:spPr>
        <p:txBody>
          <a:bodyPr wrap="none" rtlCol="0" anchor="t">
            <a:spAutoFit/>
          </a:bodyPr>
          <a:p>
            <a:pPr lvl="0" algn="ctr">
              <a:buClrTx/>
              <a:buSzTx/>
              <a:buFontTx/>
            </a:pPr>
            <a:r>
              <a:rPr lang="zh-CN" altLang="en-US" sz="2400">
                <a:latin typeface="黑体" panose="02010609060101010101" charset="-122"/>
                <a:ea typeface="黑体" panose="02010609060101010101" charset="-122"/>
                <a:sym typeface="+mn-ea"/>
              </a:rPr>
              <a:t>乡里制度</a:t>
            </a:r>
            <a:endParaRPr lang="zh-CN" altLang="en-US" sz="2400">
              <a:latin typeface="黑体" panose="02010609060101010101" charset="-122"/>
              <a:ea typeface="黑体" panose="02010609060101010101" charset="-122"/>
              <a:sym typeface="+mn-ea"/>
            </a:endParaRPr>
          </a:p>
        </p:txBody>
      </p:sp>
      <p:sp>
        <p:nvSpPr>
          <p:cNvPr id="15" name="文本框 14"/>
          <p:cNvSpPr txBox="1"/>
          <p:nvPr/>
        </p:nvSpPr>
        <p:spPr>
          <a:xfrm>
            <a:off x="4077970" y="3021330"/>
            <a:ext cx="1097280" cy="460375"/>
          </a:xfrm>
          <a:prstGeom prst="rect">
            <a:avLst/>
          </a:prstGeom>
          <a:noFill/>
        </p:spPr>
        <p:txBody>
          <a:bodyPr wrap="none" rtlCol="0" anchor="t">
            <a:spAutoFit/>
          </a:bodyPr>
          <a:p>
            <a:pPr marL="0" indent="0" algn="ctr" defTabSz="914400" rtl="0" eaLnBrk="1" latinLnBrk="0" hangingPunct="1">
              <a:buNone/>
            </a:pPr>
            <a:r>
              <a:rPr lang="zh-CN" altLang="en-US" sz="2400">
                <a:latin typeface="黑体" panose="02010609060101010101" charset="-122"/>
                <a:ea typeface="黑体" panose="02010609060101010101" charset="-122"/>
                <a:sym typeface="+mn-ea"/>
              </a:rPr>
              <a:t>里甲制</a:t>
            </a:r>
            <a:endParaRPr lang="zh-CN" altLang="en-US" sz="2400">
              <a:latin typeface="黑体" panose="02010609060101010101" charset="-122"/>
              <a:ea typeface="黑体" panose="02010609060101010101" charset="-122"/>
              <a:sym typeface="+mn-ea"/>
            </a:endParaRPr>
          </a:p>
        </p:txBody>
      </p:sp>
      <p:sp>
        <p:nvSpPr>
          <p:cNvPr id="16" name="文本框 15"/>
          <p:cNvSpPr txBox="1"/>
          <p:nvPr/>
        </p:nvSpPr>
        <p:spPr>
          <a:xfrm>
            <a:off x="8261985" y="1695450"/>
            <a:ext cx="1097280" cy="368300"/>
          </a:xfrm>
          <a:prstGeom prst="rect">
            <a:avLst/>
          </a:prstGeom>
          <a:noFill/>
        </p:spPr>
        <p:txBody>
          <a:bodyPr wrap="none" rtlCol="0" anchor="t">
            <a:spAutoFit/>
          </a:bodyPr>
          <a:p>
            <a:pPr lvl="0" algn="ctr">
              <a:buClrTx/>
              <a:buSzTx/>
              <a:buFontTx/>
            </a:pPr>
            <a:r>
              <a:rPr lang="zh-CN" altLang="en-US" sz="2400">
                <a:latin typeface="黑体" panose="02010609060101010101" charset="-122"/>
                <a:ea typeface="黑体" panose="02010609060101010101" charset="-122"/>
                <a:sym typeface="+mn-ea"/>
              </a:rPr>
              <a:t>什伍组织</a:t>
            </a:r>
            <a:endParaRPr lang="zh-CN" altLang="en-US" sz="2400">
              <a:latin typeface="黑体" panose="02010609060101010101" charset="-122"/>
              <a:ea typeface="黑体" panose="02010609060101010101" charset="-122"/>
              <a:sym typeface="+mn-ea"/>
            </a:endParaRPr>
          </a:p>
        </p:txBody>
      </p:sp>
      <p:sp>
        <p:nvSpPr>
          <p:cNvPr id="17" name="文本框 16"/>
          <p:cNvSpPr txBox="1"/>
          <p:nvPr/>
        </p:nvSpPr>
        <p:spPr>
          <a:xfrm>
            <a:off x="8261985" y="2155825"/>
            <a:ext cx="1097280" cy="368300"/>
          </a:xfrm>
          <a:prstGeom prst="rect">
            <a:avLst/>
          </a:prstGeom>
          <a:noFill/>
        </p:spPr>
        <p:txBody>
          <a:bodyPr wrap="none" rtlCol="0" anchor="t">
            <a:spAutoFit/>
          </a:bodyPr>
          <a:p>
            <a:pPr lvl="0" algn="ctr">
              <a:buClrTx/>
              <a:buSzTx/>
              <a:buFontTx/>
            </a:pPr>
            <a:r>
              <a:rPr lang="zh-CN" altLang="en-US" sz="2400">
                <a:latin typeface="黑体" panose="02010609060101010101" charset="-122"/>
                <a:ea typeface="黑体" panose="02010609060101010101" charset="-122"/>
                <a:sym typeface="+mn-ea"/>
              </a:rPr>
              <a:t>邻保制度</a:t>
            </a:r>
            <a:endParaRPr lang="zh-CN" altLang="en-US" sz="2400">
              <a:latin typeface="黑体" panose="02010609060101010101" charset="-122"/>
              <a:ea typeface="黑体" panose="02010609060101010101" charset="-122"/>
              <a:sym typeface="+mn-ea"/>
            </a:endParaRPr>
          </a:p>
        </p:txBody>
      </p:sp>
      <p:sp>
        <p:nvSpPr>
          <p:cNvPr id="18" name="文本框 17"/>
          <p:cNvSpPr txBox="1"/>
          <p:nvPr/>
        </p:nvSpPr>
        <p:spPr>
          <a:xfrm>
            <a:off x="7804785" y="2616200"/>
            <a:ext cx="2011680" cy="368300"/>
          </a:xfrm>
          <a:prstGeom prst="rect">
            <a:avLst/>
          </a:prstGeom>
          <a:noFill/>
        </p:spPr>
        <p:txBody>
          <a:bodyPr wrap="none" rtlCol="0" anchor="t">
            <a:spAutoFit/>
          </a:bodyPr>
          <a:p>
            <a:pPr lvl="0" algn="ctr">
              <a:buClrTx/>
              <a:buSzTx/>
              <a:buFontTx/>
            </a:pPr>
            <a:r>
              <a:rPr lang="zh-CN" altLang="en-US" sz="2400">
                <a:latin typeface="黑体" panose="02010609060101010101" charset="-122"/>
                <a:ea typeface="黑体" panose="02010609060101010101" charset="-122"/>
                <a:sym typeface="+mn-ea"/>
              </a:rPr>
              <a:t>保甲</a:t>
            </a:r>
            <a:r>
              <a:rPr lang="zh-CN" altLang="en-US" sz="2400">
                <a:latin typeface="黑体" panose="02010609060101010101" charset="-122"/>
                <a:ea typeface="黑体" panose="02010609060101010101" charset="-122"/>
                <a:sym typeface="+mn-ea"/>
              </a:rPr>
              <a:t>制（王安石）</a:t>
            </a:r>
            <a:endParaRPr lang="zh-CN" altLang="en-US" sz="2400">
              <a:latin typeface="黑体" panose="02010609060101010101" charset="-122"/>
              <a:ea typeface="黑体" panose="02010609060101010101" charset="-122"/>
              <a:sym typeface="+mn-ea"/>
            </a:endParaRPr>
          </a:p>
        </p:txBody>
      </p:sp>
      <p:sp>
        <p:nvSpPr>
          <p:cNvPr id="19" name="文本框 18"/>
          <p:cNvSpPr txBox="1"/>
          <p:nvPr/>
        </p:nvSpPr>
        <p:spPr>
          <a:xfrm>
            <a:off x="7690485" y="3076575"/>
            <a:ext cx="2240280" cy="368300"/>
          </a:xfrm>
          <a:prstGeom prst="rect">
            <a:avLst/>
          </a:prstGeom>
          <a:noFill/>
        </p:spPr>
        <p:txBody>
          <a:bodyPr wrap="none" rtlCol="0" anchor="t">
            <a:spAutoFit/>
          </a:bodyPr>
          <a:p>
            <a:pPr lvl="0" algn="ctr">
              <a:buClrTx/>
              <a:buSzTx/>
              <a:buFontTx/>
            </a:pPr>
            <a:r>
              <a:rPr lang="zh-CN" altLang="en-US" sz="2400">
                <a:latin typeface="黑体" panose="02010609060101010101" charset="-122"/>
                <a:ea typeface="黑体" panose="02010609060101010101" charset="-122"/>
                <a:sym typeface="+mn-ea"/>
              </a:rPr>
              <a:t>十家牌</a:t>
            </a:r>
            <a:r>
              <a:rPr lang="zh-CN" altLang="en-US" sz="2400">
                <a:latin typeface="黑体" panose="02010609060101010101" charset="-122"/>
                <a:ea typeface="黑体" panose="02010609060101010101" charset="-122"/>
                <a:sym typeface="+mn-ea"/>
              </a:rPr>
              <a:t>法（王守仁）</a:t>
            </a:r>
            <a:endParaRPr lang="zh-CN" altLang="en-US" sz="2400">
              <a:latin typeface="黑体" panose="02010609060101010101" charset="-122"/>
              <a:ea typeface="黑体" panose="02010609060101010101" charset="-122"/>
              <a:sym typeface="+mn-ea"/>
            </a:endParaRPr>
          </a:p>
        </p:txBody>
      </p:sp>
      <p:sp>
        <p:nvSpPr>
          <p:cNvPr id="20" name="文本框 19"/>
          <p:cNvSpPr txBox="1"/>
          <p:nvPr/>
        </p:nvSpPr>
        <p:spPr>
          <a:xfrm>
            <a:off x="2450465" y="3500120"/>
            <a:ext cx="8447405" cy="829945"/>
          </a:xfrm>
          <a:prstGeom prst="rect">
            <a:avLst/>
          </a:prstGeom>
          <a:noFill/>
        </p:spPr>
        <p:txBody>
          <a:bodyPr wrap="square" rtlCol="0" anchor="t">
            <a:spAutoFit/>
          </a:bodyPr>
          <a:p>
            <a:pPr marL="0" indent="0" algn="ctr" defTabSz="914400" rtl="0" eaLnBrk="1" latinLnBrk="0" hangingPunct="1">
              <a:buNone/>
            </a:pPr>
            <a:r>
              <a:rPr lang="zh-CN" altLang="en-US" sz="2400" dirty="0">
                <a:latin typeface="黑体" panose="02010609060101010101" charset="-122"/>
                <a:ea typeface="黑体" panose="02010609060101010101" charset="-122"/>
                <a:cs typeface="黑体" panose="02010609060101010101" charset="-122"/>
                <a:sym typeface="+mn-ea"/>
              </a:rPr>
              <a:t>里甲制到保甲制</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兼具区划和户籍管理性质的乡里制与旨在维护社会治安的保甲制合一</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21" name="文本框 20"/>
          <p:cNvSpPr txBox="1"/>
          <p:nvPr/>
        </p:nvSpPr>
        <p:spPr>
          <a:xfrm>
            <a:off x="2858770" y="4306570"/>
            <a:ext cx="3535680" cy="460375"/>
          </a:xfrm>
          <a:prstGeom prst="rect">
            <a:avLst/>
          </a:prstGeom>
          <a:noFill/>
        </p:spPr>
        <p:txBody>
          <a:bodyPr wrap="none" rtlCol="0" anchor="t">
            <a:spAutoFit/>
          </a:bodyPr>
          <a:p>
            <a:pPr marL="0" indent="0" algn="ctr" defTabSz="914400" rtl="0" eaLnBrk="1" latinLnBrk="0" hangingPunct="1">
              <a:buNone/>
            </a:pPr>
            <a:r>
              <a:rPr lang="zh-CN" altLang="en-US" sz="2400">
                <a:solidFill>
                  <a:srgbClr val="0000FF"/>
                </a:solidFill>
                <a:latin typeface="黑体" panose="02010609060101010101" charset="-122"/>
                <a:ea typeface="黑体" panose="02010609060101010101" charset="-122"/>
                <a:sym typeface="+mn-ea"/>
              </a:rPr>
              <a:t>行政区划、户籍管理为主</a:t>
            </a:r>
            <a:endParaRPr lang="zh-CN" altLang="en-US" sz="2400">
              <a:solidFill>
                <a:srgbClr val="0000FF"/>
              </a:solidFill>
              <a:latin typeface="黑体" panose="02010609060101010101" charset="-122"/>
              <a:ea typeface="黑体" panose="02010609060101010101" charset="-122"/>
              <a:sym typeface="+mn-ea"/>
            </a:endParaRPr>
          </a:p>
        </p:txBody>
      </p:sp>
      <p:sp>
        <p:nvSpPr>
          <p:cNvPr id="22" name="文本框 21"/>
          <p:cNvSpPr txBox="1"/>
          <p:nvPr/>
        </p:nvSpPr>
        <p:spPr>
          <a:xfrm>
            <a:off x="7499985" y="4308475"/>
            <a:ext cx="2621280" cy="460375"/>
          </a:xfrm>
          <a:prstGeom prst="rect">
            <a:avLst/>
          </a:prstGeom>
          <a:noFill/>
        </p:spPr>
        <p:txBody>
          <a:bodyPr wrap="none" rtlCol="0" anchor="t">
            <a:spAutoFit/>
          </a:bodyPr>
          <a:p>
            <a:pPr marL="0" indent="0" algn="ctr" defTabSz="914400" rtl="0" eaLnBrk="1" latinLnBrk="0" hangingPunct="1">
              <a:buNone/>
            </a:pPr>
            <a:r>
              <a:rPr lang="zh-CN" altLang="en-US" sz="2400">
                <a:solidFill>
                  <a:srgbClr val="0000FF"/>
                </a:solidFill>
                <a:latin typeface="黑体" panose="02010609060101010101" charset="-122"/>
                <a:ea typeface="黑体" panose="02010609060101010101" charset="-122"/>
                <a:sym typeface="+mn-ea"/>
              </a:rPr>
              <a:t>维护社会治安为主</a:t>
            </a:r>
            <a:endParaRPr lang="zh-CN" altLang="en-US" sz="2400">
              <a:solidFill>
                <a:srgbClr val="0000FF"/>
              </a:solidFill>
              <a:latin typeface="黑体" panose="02010609060101010101" charset="-122"/>
              <a:ea typeface="黑体" panose="02010609060101010101" charset="-122"/>
              <a:sym typeface="+mn-ea"/>
            </a:endParaRPr>
          </a:p>
        </p:txBody>
      </p:sp>
      <p:sp>
        <p:nvSpPr>
          <p:cNvPr id="23" name="文本框 22"/>
          <p:cNvSpPr txBox="1"/>
          <p:nvPr/>
        </p:nvSpPr>
        <p:spPr>
          <a:xfrm>
            <a:off x="4144010" y="4774565"/>
            <a:ext cx="5059680" cy="460375"/>
          </a:xfrm>
          <a:prstGeom prst="rect">
            <a:avLst/>
          </a:prstGeom>
          <a:noFill/>
        </p:spPr>
        <p:txBody>
          <a:bodyPr wrap="none" rtlCol="0" anchor="t">
            <a:spAutoFit/>
          </a:bodyPr>
          <a:p>
            <a:pPr marL="0" indent="0" algn="ctr" defTabSz="914400" rtl="0" eaLnBrk="1" latinLnBrk="0" hangingPunct="1">
              <a:buNone/>
            </a:pPr>
            <a:r>
              <a:rPr lang="zh-CN" altLang="en-US" sz="2400">
                <a:latin typeface="黑体" panose="02010609060101010101" charset="-122"/>
                <a:ea typeface="黑体" panose="02010609060101010101" charset="-122"/>
                <a:sym typeface="+mn-ea"/>
              </a:rPr>
              <a:t>相互补充、有机结合；清代合二为一</a:t>
            </a:r>
            <a:endParaRPr lang="zh-CN" altLang="en-US" sz="2400">
              <a:latin typeface="黑体" panose="02010609060101010101" charset="-122"/>
              <a:ea typeface="黑体" panose="02010609060101010101"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18" grpId="0"/>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 y="1389832"/>
            <a:ext cx="11618793" cy="3598545"/>
          </a:xfrm>
          <a:prstGeom prst="rect">
            <a:avLst/>
          </a:prstGeom>
          <a:solidFill>
            <a:schemeClr val="bg1"/>
          </a:solidFill>
          <a:ln w="12700" cmpd="sng">
            <a:solidFill>
              <a:schemeClr val="accent1">
                <a:shade val="50000"/>
              </a:schemeClr>
            </a:solidFill>
            <a:prstDash val="solid"/>
          </a:ln>
        </p:spPr>
        <p:txBody>
          <a:bodyPr wrap="square" rtlCol="0" anchor="t" anchorCtr="0">
            <a:spAutoFit/>
          </a:bodyPr>
          <a:lstStyle/>
          <a:p>
            <a:pPr lvl="0" algn="just">
              <a:lnSpc>
                <a:spcPct val="9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材料</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古代中国在数千年的历史中，乡村治理模式屡经变迁，经历了几个较为明显的历史阶段。战国时期，郡县制在各国推行后，乡、里成为基层组织，</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秦汉时期乡里制</a:t>
            </a:r>
            <a:r>
              <a:rPr lang="zh-CN" altLang="en-US" sz="2400">
                <a:latin typeface="黑体" panose="02010609060101010101" charset="-122"/>
                <a:ea typeface="黑体" panose="02010609060101010101" charset="-122"/>
                <a:cs typeface="黑体" panose="02010609060101010101" charset="-122"/>
                <a:sym typeface="+mn-ea"/>
              </a:rPr>
              <a:t>度则逐步成熟，它既发挥基层政权的作用，又带有半自治的性质。</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隋唐两宋</a:t>
            </a:r>
            <a:r>
              <a:rPr lang="zh-CN" altLang="en-US" sz="2400">
                <a:latin typeface="黑体" panose="02010609060101010101" charset="-122"/>
                <a:ea typeface="黑体" panose="02010609060101010101" charset="-122"/>
                <a:cs typeface="黑体" panose="02010609060101010101" charset="-122"/>
                <a:sym typeface="+mn-ea"/>
              </a:rPr>
              <a:t>时期，处于由</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乡里制到保甲制、乡官制到职役制</a:t>
            </a:r>
            <a:r>
              <a:rPr lang="zh-CN" altLang="en-US" sz="2400">
                <a:latin typeface="黑体" panose="02010609060101010101" charset="-122"/>
                <a:ea typeface="黑体" panose="02010609060101010101" charset="-122"/>
                <a:cs typeface="黑体" panose="02010609060101010101" charset="-122"/>
                <a:sym typeface="+mn-ea"/>
              </a:rPr>
              <a:t>的转折时期，乡的基层官吏的人员数量比此前大为减少，</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乡官权力也在逐步弱化</a:t>
            </a:r>
            <a:r>
              <a:rPr lang="zh-CN" altLang="en-US" sz="2400">
                <a:latin typeface="黑体" panose="02010609060101010101" charset="-122"/>
                <a:ea typeface="黑体" panose="02010609060101010101" charset="-122"/>
                <a:cs typeface="黑体" panose="02010609060101010101" charset="-122"/>
                <a:sym typeface="+mn-ea"/>
              </a:rPr>
              <a:t>。这一阶段乡和里的地位逐渐沦落，乡里自治功能逐步弱化，</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官方的控制与统治逐步增强</a:t>
            </a:r>
            <a:r>
              <a:rPr lang="zh-CN" altLang="en-US" sz="2400">
                <a:latin typeface="黑体" panose="02010609060101010101" charset="-122"/>
                <a:ea typeface="黑体" panose="02010609060101010101" charset="-122"/>
                <a:cs typeface="黑体" panose="02010609060101010101" charset="-122"/>
                <a:sym typeface="+mn-ea"/>
              </a:rPr>
              <a:t>。第三阶段是从王安石变法至清代，乡里制度转变为职役制，治权所代表的官治体制从乡镇退缩到县一级，县为基层行政组织，县以下实行以代表皇权的保甲制度为载体，保甲对乡里的控制更加严密，</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乡村自治的色彩越来越弱。</a:t>
            </a:r>
            <a:endParaRPr lang="zh-CN" altLang="en-US" sz="2400">
              <a:solidFill>
                <a:srgbClr val="FF0000"/>
              </a:solidFill>
              <a:latin typeface="黑体" panose="02010609060101010101" charset="-122"/>
              <a:ea typeface="黑体" panose="02010609060101010101" charset="-122"/>
              <a:cs typeface="黑体" panose="02010609060101010101" charset="-122"/>
              <a:sym typeface="+mn-ea"/>
            </a:endParaRPr>
          </a:p>
          <a:p>
            <a:pPr lvl="0" algn="just">
              <a:lnSpc>
                <a:spcPct val="95000"/>
              </a:lnSpc>
              <a:spcBef>
                <a:spcPts val="0"/>
              </a:spcBef>
              <a:spcAft>
                <a:spcPts val="0"/>
              </a:spcAft>
              <a:buClrTx/>
              <a:buSzTx/>
              <a:buFontTx/>
            </a:pP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摘编自唐鸣、刘志鹏</a:t>
            </a:r>
            <a:r>
              <a:rPr lang="zh-CN" altLang="en-US" sz="2400">
                <a:latin typeface="黑体" panose="02010609060101010101" charset="-122"/>
                <a:ea typeface="黑体" panose="02010609060101010101" charset="-122"/>
                <a:cs typeface="黑体" panose="02010609060101010101" charset="-122"/>
                <a:sym typeface="+mn-ea"/>
              </a:rPr>
              <a:t>《</a:t>
            </a:r>
            <a:r>
              <a:rPr lang="zh-CN" altLang="en-US" sz="2400">
                <a:latin typeface="黑体" panose="02010609060101010101" charset="-122"/>
                <a:ea typeface="黑体" panose="02010609060101010101" charset="-122"/>
                <a:cs typeface="黑体" panose="02010609060101010101" charset="-122"/>
                <a:sym typeface="+mn-ea"/>
              </a:rPr>
              <a:t>中国古代乡村治理的基本模式及其历史变迁</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4" name="矩形 13"/>
          <p:cNvSpPr/>
          <p:nvPr/>
        </p:nvSpPr>
        <p:spPr>
          <a:xfrm>
            <a:off x="286659" y="5187423"/>
            <a:ext cx="11991834" cy="829945"/>
          </a:xfrm>
          <a:prstGeom prst="rect">
            <a:avLst/>
          </a:prstGeom>
        </p:spPr>
        <p:txBody>
          <a:bodyPr wrap="square">
            <a:spAutoFit/>
          </a:bodyPr>
          <a:lstStyle/>
          <a:p>
            <a:r>
              <a:rPr lang="en-US" altLang="zh-CN" sz="2400">
                <a:solidFill>
                  <a:srgbClr val="1D41D5"/>
                </a:solidFill>
                <a:latin typeface="黑体" panose="02010609060101010101" charset="-122"/>
                <a:ea typeface="黑体" panose="02010609060101010101" charset="-122"/>
              </a:rPr>
              <a:t>趋势：</a:t>
            </a:r>
            <a:r>
              <a:rPr lang="zh-CN" altLang="en-US" sz="2400">
                <a:latin typeface="黑体" panose="02010609060101010101" charset="-122"/>
                <a:ea typeface="黑体" panose="02010609060101010101" charset="-122"/>
                <a:cs typeface="黑体" panose="02010609060101010101" charset="-122"/>
              </a:rPr>
              <a:t>①由乡里制向保甲制、由乡官制向职役制转变；②国家对乡村治理的干预和控制逐步增强，乡村自治功能逐步减弱。</a:t>
            </a:r>
            <a:endParaRPr lang="zh-CN" altLang="en-US" sz="24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286385" y="6017260"/>
            <a:ext cx="11155680" cy="460375"/>
          </a:xfrm>
          <a:prstGeom prst="rect">
            <a:avLst/>
          </a:prstGeom>
          <a:noFill/>
        </p:spPr>
        <p:txBody>
          <a:bodyPr wrap="none" rtlCol="0" anchor="t">
            <a:spAutoFit/>
          </a:bodyPr>
          <a:p>
            <a:r>
              <a:rPr lang="en-US" altLang="zh-CN" sz="2400">
                <a:solidFill>
                  <a:srgbClr val="1D41D5"/>
                </a:solidFill>
                <a:latin typeface="黑体" panose="02010609060101010101" charset="-122"/>
                <a:ea typeface="黑体" panose="02010609060101010101" charset="-122"/>
                <a:sym typeface="+mn-ea"/>
              </a:rPr>
              <a:t>原因：</a:t>
            </a:r>
            <a:r>
              <a:rPr lang="zh-CN" altLang="en-US" sz="2400">
                <a:latin typeface="黑体" panose="02010609060101010101" charset="-122"/>
                <a:ea typeface="黑体" panose="02010609060101010101" charset="-122"/>
                <a:cs typeface="黑体" panose="02010609060101010101" charset="-122"/>
                <a:sym typeface="+mn-ea"/>
              </a:rPr>
              <a:t>①国家的统一，封建专制的强化；②维护小农经济发展，社会稳定的需要。</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752304" y="692966"/>
            <a:ext cx="10317480" cy="629920"/>
          </a:xfrm>
          <a:prstGeom prst="rect">
            <a:avLst/>
          </a:prstGeom>
          <a:noFill/>
        </p:spPr>
        <p:txBody>
          <a:bodyPr wrap="none" rtlCol="0" anchor="t" anchorCtr="0">
            <a:spAutoFit/>
          </a:bodyPr>
          <a:p>
            <a:pPr lvl="0" algn="just">
              <a:lnSpc>
                <a:spcPct val="125000"/>
              </a:lnSpc>
              <a:spcBef>
                <a:spcPts val="0"/>
              </a:spcBef>
              <a:spcAft>
                <a:spcPts val="0"/>
              </a:spcAft>
              <a:buClrTx/>
              <a:buSzTx/>
              <a:buFontTx/>
            </a:pPr>
            <a:r>
              <a:rPr lang="zh-CN" altLang="en-US" sz="2800">
                <a:solidFill>
                  <a:srgbClr val="1D41D5"/>
                </a:solidFill>
                <a:latin typeface="黑体" panose="02010609060101010101" charset="-122"/>
                <a:ea typeface="黑体" panose="02010609060101010101" charset="-122"/>
                <a:sym typeface="+mn-ea"/>
              </a:rPr>
              <a:t>【</a:t>
            </a:r>
            <a:r>
              <a:rPr lang="zh-CN" altLang="en-US" sz="2800">
                <a:solidFill>
                  <a:srgbClr val="1D41D5"/>
                </a:solidFill>
                <a:latin typeface="黑体" panose="02010609060101010101" charset="-122"/>
                <a:ea typeface="黑体" panose="02010609060101010101" charset="-122"/>
                <a:sym typeface="+mn-ea"/>
              </a:rPr>
              <a:t>合作探究</a:t>
            </a:r>
            <a:r>
              <a:rPr lang="en-US" altLang="zh-CN" sz="2800">
                <a:solidFill>
                  <a:srgbClr val="1D41D5"/>
                </a:solidFill>
                <a:latin typeface="黑体" panose="02010609060101010101" charset="-122"/>
                <a:ea typeface="黑体" panose="02010609060101010101" charset="-122"/>
                <a:sym typeface="+mn-ea"/>
              </a:rPr>
              <a:t>1</a:t>
            </a:r>
            <a:r>
              <a:rPr lang="zh-CN" altLang="en-US" sz="2800">
                <a:solidFill>
                  <a:srgbClr val="1D41D5"/>
                </a:solidFill>
                <a:latin typeface="黑体" panose="02010609060101010101" charset="-122"/>
                <a:ea typeface="黑体" panose="02010609060101010101" charset="-122"/>
                <a:sym typeface="+mn-ea"/>
              </a:rPr>
              <a:t>】</a:t>
            </a:r>
            <a:r>
              <a:rPr lang="en-US" altLang="zh-CN" sz="2800">
                <a:solidFill>
                  <a:srgbClr val="1D41D5"/>
                </a:solidFill>
                <a:latin typeface="黑体" panose="02010609060101010101" charset="-122"/>
                <a:ea typeface="黑体" panose="02010609060101010101" charset="-122"/>
                <a:sym typeface="+mn-ea"/>
              </a:rPr>
              <a:t>根据材料概括古代乡村治理变革的基本趋势</a:t>
            </a:r>
            <a:r>
              <a:rPr lang="zh-CN" altLang="en-US" sz="2800">
                <a:solidFill>
                  <a:srgbClr val="1D41D5"/>
                </a:solidFill>
                <a:latin typeface="黑体" panose="02010609060101010101" charset="-122"/>
                <a:ea typeface="黑体" panose="02010609060101010101" charset="-122"/>
                <a:sym typeface="+mn-ea"/>
              </a:rPr>
              <a:t>和</a:t>
            </a:r>
            <a:r>
              <a:rPr lang="zh-CN" altLang="en-US" sz="2800">
                <a:solidFill>
                  <a:srgbClr val="1D41D5"/>
                </a:solidFill>
                <a:latin typeface="黑体" panose="02010609060101010101" charset="-122"/>
                <a:ea typeface="黑体" panose="02010609060101010101" charset="-122"/>
                <a:sym typeface="+mn-ea"/>
              </a:rPr>
              <a:t>原因</a:t>
            </a:r>
            <a:endParaRPr lang="zh-CN" altLang="en-US" sz="2800">
              <a:solidFill>
                <a:srgbClr val="1D41D5"/>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 y="1389832"/>
            <a:ext cx="11618793" cy="2675255"/>
          </a:xfrm>
          <a:prstGeom prst="rect">
            <a:avLst/>
          </a:prstGeom>
          <a:solidFill>
            <a:schemeClr val="bg1"/>
          </a:solidFill>
          <a:ln w="12700" cmpd="sng">
            <a:solidFill>
              <a:schemeClr val="accent1">
                <a:shade val="50000"/>
              </a:schemeClr>
            </a:solidFill>
            <a:prstDash val="solid"/>
          </a:ln>
        </p:spPr>
        <p:txBody>
          <a:bodyPr wrap="square" rtlCol="0" anchor="t" anchorCtr="0">
            <a:spAutoFit/>
          </a:bodyPr>
          <a:lstStyle/>
          <a:p>
            <a:pPr indent="0" algn="just" fontAlgn="auto">
              <a:lnSpc>
                <a:spcPct val="140000"/>
              </a:lnSpc>
            </a:pPr>
            <a:r>
              <a:rPr lang="zh-CN" sz="2400">
                <a:latin typeface="黑体" panose="02010609060101010101" charset="-122"/>
                <a:ea typeface="黑体" panose="02010609060101010101" charset="-122"/>
                <a:cs typeface="黑体" panose="02010609060101010101" charset="-122"/>
                <a:sym typeface="+mn-ea"/>
              </a:rPr>
              <a:t>材料：</a:t>
            </a:r>
            <a:r>
              <a:rPr sz="2400">
                <a:latin typeface="黑体" panose="02010609060101010101" charset="-122"/>
                <a:ea typeface="黑体" panose="02010609060101010101" charset="-122"/>
                <a:cs typeface="黑体" panose="02010609060101010101" charset="-122"/>
                <a:sym typeface="+mn-ea"/>
              </a:rPr>
              <a:t>古代社会自郡县制以来，政权只设到县一级，社会基层长期维持</a:t>
            </a:r>
            <a:r>
              <a:rPr lang="en-US" sz="2400">
                <a:latin typeface="黑体" panose="02010609060101010101" charset="-122"/>
                <a:ea typeface="黑体" panose="02010609060101010101" charset="-122"/>
                <a:cs typeface="黑体" panose="02010609060101010101" charset="-122"/>
                <a:sym typeface="+mn-ea"/>
              </a:rPr>
              <a:t>“</a:t>
            </a:r>
            <a:r>
              <a:rPr sz="2400">
                <a:latin typeface="黑体" panose="02010609060101010101" charset="-122"/>
                <a:ea typeface="黑体" panose="02010609060101010101" charset="-122"/>
                <a:cs typeface="黑体" panose="02010609060101010101" charset="-122"/>
                <a:sym typeface="+mn-ea"/>
              </a:rPr>
              <a:t>乡绅自治</a:t>
            </a:r>
            <a:r>
              <a:rPr lang="en-US" sz="2400">
                <a:latin typeface="黑体" panose="02010609060101010101" charset="-122"/>
                <a:ea typeface="黑体" panose="02010609060101010101" charset="-122"/>
                <a:cs typeface="黑体" panose="02010609060101010101" charset="-122"/>
                <a:sym typeface="+mn-ea"/>
              </a:rPr>
              <a:t>”</a:t>
            </a:r>
            <a:r>
              <a:rPr sz="2400">
                <a:latin typeface="黑体" panose="02010609060101010101" charset="-122"/>
                <a:ea typeface="黑体" panose="02010609060101010101" charset="-122"/>
                <a:cs typeface="黑体" panose="02010609060101010101" charset="-122"/>
                <a:sym typeface="+mn-ea"/>
              </a:rPr>
              <a:t>。这种治理格局概括为</a:t>
            </a:r>
            <a:r>
              <a:rPr lang="en-US" sz="2400">
                <a:latin typeface="黑体" panose="02010609060101010101" charset="-122"/>
                <a:ea typeface="黑体" panose="02010609060101010101" charset="-122"/>
                <a:cs typeface="黑体" panose="02010609060101010101" charset="-122"/>
                <a:sym typeface="+mn-ea"/>
              </a:rPr>
              <a:t>“</a:t>
            </a:r>
            <a:r>
              <a:rPr sz="2400">
                <a:solidFill>
                  <a:srgbClr val="C00000"/>
                </a:solidFill>
                <a:latin typeface="黑体" panose="02010609060101010101" charset="-122"/>
                <a:ea typeface="黑体" panose="02010609060101010101" charset="-122"/>
                <a:cs typeface="黑体" panose="02010609060101010101" charset="-122"/>
                <a:sym typeface="+mn-ea"/>
              </a:rPr>
              <a:t>皇权不下县，县下惟宗族，宗族皆自治，自治靠伦理，伦理造乡绅</a:t>
            </a:r>
            <a:r>
              <a:rPr lang="en-US" sz="2400">
                <a:latin typeface="黑体" panose="02010609060101010101" charset="-122"/>
                <a:ea typeface="黑体" panose="02010609060101010101" charset="-122"/>
                <a:cs typeface="黑体" panose="02010609060101010101" charset="-122"/>
                <a:sym typeface="+mn-ea"/>
              </a:rPr>
              <a:t>”</a:t>
            </a:r>
            <a:r>
              <a:rPr sz="2400">
                <a:latin typeface="黑体" panose="02010609060101010101" charset="-122"/>
                <a:ea typeface="黑体" panose="02010609060101010101" charset="-122"/>
                <a:cs typeface="黑体" panose="02010609060101010101" charset="-122"/>
                <a:sym typeface="+mn-ea"/>
              </a:rPr>
              <a:t>。中国传统基层自治的存续，得需干既是社会经济单位、又是政治责任单位的家户制度和便家意识形态的教化。</a:t>
            </a:r>
            <a:endParaRPr sz="2400">
              <a:latin typeface="黑体" panose="02010609060101010101" charset="-122"/>
              <a:ea typeface="黑体" panose="02010609060101010101" charset="-122"/>
              <a:cs typeface="黑体" panose="02010609060101010101" charset="-122"/>
            </a:endParaRPr>
          </a:p>
          <a:p>
            <a:pPr indent="0" algn="r" fontAlgn="auto">
              <a:lnSpc>
                <a:spcPct val="140000"/>
              </a:lnSpc>
            </a:pPr>
            <a:r>
              <a:rPr sz="2400">
                <a:latin typeface="黑体" panose="02010609060101010101" charset="-122"/>
                <a:ea typeface="黑体" panose="02010609060101010101" charset="-122"/>
                <a:cs typeface="黑体" panose="02010609060101010101" charset="-122"/>
                <a:sym typeface="+mn-ea"/>
              </a:rPr>
              <a:t>——任杰、郁建兴《中国基层社会治理中的自治、法治与德治》</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14" name="文本框 13"/>
          <p:cNvSpPr txBox="1"/>
          <p:nvPr/>
        </p:nvSpPr>
        <p:spPr>
          <a:xfrm>
            <a:off x="286659" y="4188568"/>
            <a:ext cx="9631680" cy="829945"/>
          </a:xfrm>
          <a:prstGeom prst="rect">
            <a:avLst/>
          </a:prstGeom>
          <a:noFill/>
        </p:spPr>
        <p:txBody>
          <a:bodyPr wrap="none" rtlCol="0" anchor="t">
            <a:spAutoFit/>
          </a:bodyPr>
          <a:lstStyle/>
          <a:p>
            <a:pPr lvl="0" algn="l">
              <a:buClrTx/>
              <a:buSzTx/>
              <a:buFontTx/>
            </a:pPr>
            <a:r>
              <a:rPr lang="en-US" altLang="zh-CN" sz="2400">
                <a:solidFill>
                  <a:srgbClr val="1D41D5"/>
                </a:solidFill>
                <a:latin typeface="黑体" panose="02010609060101010101" charset="-122"/>
                <a:ea typeface="黑体" panose="02010609060101010101" charset="-122"/>
                <a:sym typeface="+mn-ea"/>
              </a:rPr>
              <a:t>特点：</a:t>
            </a:r>
            <a:r>
              <a:rPr lang="en-US" altLang="zh-CN" sz="2400">
                <a:solidFill>
                  <a:srgbClr val="1D41D5"/>
                </a:solidFill>
                <a:latin typeface="黑体" panose="02010609060101010101" charset="-122"/>
                <a:ea typeface="黑体" panose="02010609060101010101" charset="-122"/>
                <a:sym typeface="+mn-ea"/>
              </a:rPr>
              <a:t> </a:t>
            </a:r>
            <a:r>
              <a:rPr lang="en-US" altLang="zh-CN" sz="2400">
                <a:solidFill>
                  <a:schemeClr val="tx1"/>
                </a:solidFill>
                <a:latin typeface="黑体" panose="02010609060101010101" charset="-122"/>
                <a:ea typeface="黑体" panose="02010609060101010101" charset="-122"/>
                <a:sym typeface="+mn-ea"/>
              </a:rPr>
              <a:t>①</a:t>
            </a:r>
            <a:r>
              <a:rPr lang="en-US" altLang="zh-CN" sz="2400">
                <a:solidFill>
                  <a:schemeClr val="tx1"/>
                </a:solidFill>
                <a:latin typeface="黑体" panose="02010609060101010101" charset="-122"/>
                <a:ea typeface="黑体" panose="02010609060101010101" charset="-122"/>
                <a:sym typeface="+mn-ea"/>
              </a:rPr>
              <a:t>自我管理与相互监督；</a:t>
            </a:r>
            <a:r>
              <a:rPr lang="en-US" altLang="zh-CN" sz="2400">
                <a:solidFill>
                  <a:schemeClr val="tx1"/>
                </a:solidFill>
                <a:latin typeface="黑体" panose="02010609060101010101" charset="-122"/>
                <a:ea typeface="黑体" panose="02010609060101010101" charset="-122"/>
                <a:sym typeface="+mn-ea"/>
              </a:rPr>
              <a:t>     </a:t>
            </a:r>
            <a:r>
              <a:rPr lang="en-US" altLang="zh-CN" sz="2400">
                <a:solidFill>
                  <a:schemeClr val="tx1"/>
                </a:solidFill>
                <a:latin typeface="黑体" panose="02010609060101010101" charset="-122"/>
                <a:ea typeface="黑体" panose="02010609060101010101" charset="-122"/>
                <a:sym typeface="+mn-ea"/>
              </a:rPr>
              <a:t>②</a:t>
            </a:r>
            <a:r>
              <a:rPr lang="en-US" altLang="zh-CN" sz="2400">
                <a:solidFill>
                  <a:schemeClr val="tx1"/>
                </a:solidFill>
                <a:latin typeface="黑体" panose="02010609060101010101" charset="-122"/>
                <a:ea typeface="黑体" panose="02010609060101010101" charset="-122"/>
                <a:sym typeface="+mn-ea"/>
              </a:rPr>
              <a:t>地方自治色彩鲜明；</a:t>
            </a:r>
            <a:endParaRPr lang="en-US" altLang="zh-CN" sz="2400">
              <a:solidFill>
                <a:schemeClr val="tx1"/>
              </a:solidFill>
              <a:latin typeface="黑体" panose="02010609060101010101" charset="-122"/>
              <a:ea typeface="黑体" panose="02010609060101010101" charset="-122"/>
              <a:sym typeface="+mn-ea"/>
            </a:endParaRPr>
          </a:p>
          <a:p>
            <a:pPr lvl="0" algn="l">
              <a:buClrTx/>
              <a:buSzTx/>
              <a:buFontTx/>
            </a:pPr>
            <a:r>
              <a:rPr lang="en-US" altLang="zh-CN" sz="2400">
                <a:solidFill>
                  <a:schemeClr val="tx1"/>
                </a:solidFill>
                <a:latin typeface="黑体" panose="02010609060101010101" charset="-122"/>
                <a:ea typeface="黑体" panose="02010609060101010101" charset="-122"/>
                <a:sym typeface="+mn-ea"/>
              </a:rPr>
              <a:t>       </a:t>
            </a:r>
            <a:r>
              <a:rPr lang="en-US" altLang="zh-CN" sz="2400">
                <a:solidFill>
                  <a:schemeClr val="tx1"/>
                </a:solidFill>
                <a:latin typeface="黑体" panose="02010609060101010101" charset="-122"/>
                <a:ea typeface="黑体" panose="02010609060101010101" charset="-122"/>
                <a:sym typeface="+mn-ea"/>
              </a:rPr>
              <a:t>③宗法关系扮演了重要角色；</a:t>
            </a:r>
            <a:r>
              <a:rPr lang="en-US" altLang="zh-CN" sz="2400">
                <a:solidFill>
                  <a:schemeClr val="tx1"/>
                </a:solidFill>
                <a:latin typeface="黑体" panose="02010609060101010101" charset="-122"/>
                <a:ea typeface="黑体" panose="02010609060101010101" charset="-122"/>
                <a:sym typeface="+mn-ea"/>
              </a:rPr>
              <a:t> </a:t>
            </a:r>
            <a:r>
              <a:rPr lang="en-US" altLang="zh-CN" sz="2400">
                <a:solidFill>
                  <a:schemeClr val="tx1"/>
                </a:solidFill>
                <a:latin typeface="黑体" panose="02010609060101010101" charset="-122"/>
                <a:ea typeface="黑体" panose="02010609060101010101" charset="-122"/>
                <a:sym typeface="+mn-ea"/>
              </a:rPr>
              <a:t>④官员治理与士绅管理相结合。</a:t>
            </a:r>
            <a:endParaRPr lang="en-US" altLang="zh-CN" sz="2400">
              <a:solidFill>
                <a:schemeClr val="tx1"/>
              </a:solidFill>
              <a:latin typeface="黑体" panose="02010609060101010101" charset="-122"/>
              <a:ea typeface="黑体" panose="02010609060101010101" charset="-122"/>
              <a:sym typeface="+mn-ea"/>
            </a:endParaRPr>
          </a:p>
        </p:txBody>
      </p:sp>
      <p:sp>
        <p:nvSpPr>
          <p:cNvPr id="8" name="文本框 7"/>
          <p:cNvSpPr txBox="1"/>
          <p:nvPr/>
        </p:nvSpPr>
        <p:spPr>
          <a:xfrm>
            <a:off x="438614" y="713921"/>
            <a:ext cx="11003280" cy="553085"/>
          </a:xfrm>
          <a:prstGeom prst="rect">
            <a:avLst/>
          </a:prstGeom>
          <a:noFill/>
        </p:spPr>
        <p:txBody>
          <a:bodyPr wrap="none" rtlCol="0" anchor="t" anchorCtr="0">
            <a:spAutoFit/>
          </a:bodyPr>
          <a:p>
            <a:pPr lvl="0" algn="just">
              <a:lnSpc>
                <a:spcPct val="12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【合作探究</a:t>
            </a:r>
            <a:r>
              <a:rPr lang="en-US" altLang="zh-CN" sz="2400">
                <a:solidFill>
                  <a:srgbClr val="1D41D5"/>
                </a:solidFill>
                <a:latin typeface="黑体" panose="02010609060101010101" charset="-122"/>
                <a:ea typeface="黑体" panose="02010609060101010101" charset="-122"/>
                <a:sym typeface="+mn-ea"/>
              </a:rPr>
              <a:t>2</a:t>
            </a:r>
            <a:r>
              <a:rPr lang="zh-CN" altLang="en-US" sz="2400">
                <a:solidFill>
                  <a:srgbClr val="1D41D5"/>
                </a:solidFill>
                <a:latin typeface="黑体" panose="02010609060101010101" charset="-122"/>
                <a:ea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sym typeface="+mn-ea"/>
              </a:rPr>
              <a:t>根据材料及所学知识，归纳中国古代基层治理的特点及其历史意义</a:t>
            </a:r>
            <a:endParaRPr lang="zh-CN" altLang="en-US" sz="2400">
              <a:solidFill>
                <a:srgbClr val="1D41D5"/>
              </a:solidFill>
              <a:latin typeface="黑体" panose="02010609060101010101" charset="-122"/>
              <a:ea typeface="黑体" panose="02010609060101010101" charset="-122"/>
              <a:sym typeface="+mn-ea"/>
            </a:endParaRPr>
          </a:p>
        </p:txBody>
      </p:sp>
      <p:sp>
        <p:nvSpPr>
          <p:cNvPr id="18" name="文本框 17"/>
          <p:cNvSpPr txBox="1"/>
          <p:nvPr/>
        </p:nvSpPr>
        <p:spPr>
          <a:xfrm>
            <a:off x="286385" y="5141595"/>
            <a:ext cx="5669280" cy="1198880"/>
          </a:xfrm>
          <a:prstGeom prst="rect">
            <a:avLst/>
          </a:prstGeom>
          <a:noFill/>
        </p:spPr>
        <p:txBody>
          <a:bodyPr wrap="none" rtlCol="0" anchor="t">
            <a:spAutoFit/>
          </a:bodyPr>
          <a:lstStyle/>
          <a:p>
            <a:pPr lvl="0" algn="l">
              <a:buClrTx/>
              <a:buSzTx/>
              <a:buFontTx/>
            </a:pPr>
            <a:r>
              <a:rPr lang="en-US" altLang="zh-CN" sz="2400">
                <a:solidFill>
                  <a:srgbClr val="1D41D5"/>
                </a:solidFill>
                <a:latin typeface="黑体" panose="02010609060101010101" charset="-122"/>
                <a:ea typeface="黑体" panose="02010609060101010101" charset="-122"/>
                <a:sym typeface="+mn-ea"/>
              </a:rPr>
              <a:t>意义：</a:t>
            </a:r>
            <a:r>
              <a:rPr lang="en-US" altLang="zh-CN" sz="2400">
                <a:solidFill>
                  <a:schemeClr val="tx1"/>
                </a:solidFill>
                <a:latin typeface="黑体" panose="02010609060101010101" charset="-122"/>
                <a:ea typeface="黑体" panose="02010609060101010101" charset="-122"/>
                <a:sym typeface="+mn-ea"/>
              </a:rPr>
              <a:t>①有效治理基层地方；</a:t>
            </a:r>
            <a:r>
              <a:rPr lang="en-US" altLang="zh-CN" sz="2400">
                <a:solidFill>
                  <a:schemeClr val="tx1"/>
                </a:solidFill>
                <a:latin typeface="黑体" panose="02010609060101010101" charset="-122"/>
                <a:ea typeface="黑体" panose="02010609060101010101" charset="-122"/>
                <a:sym typeface="+mn-ea"/>
              </a:rPr>
              <a:t> </a:t>
            </a:r>
            <a:endParaRPr lang="en-US" altLang="zh-CN" sz="2400">
              <a:solidFill>
                <a:schemeClr val="tx1"/>
              </a:solidFill>
              <a:latin typeface="黑体" panose="02010609060101010101" charset="-122"/>
              <a:ea typeface="黑体" panose="02010609060101010101" charset="-122"/>
              <a:sym typeface="+mn-ea"/>
            </a:endParaRPr>
          </a:p>
          <a:p>
            <a:pPr lvl="0" algn="l">
              <a:buClrTx/>
              <a:buSzTx/>
              <a:buFontTx/>
            </a:pPr>
            <a:r>
              <a:rPr lang="en-US" altLang="zh-CN" sz="2400">
                <a:solidFill>
                  <a:schemeClr val="tx1"/>
                </a:solidFill>
                <a:latin typeface="黑体" panose="02010609060101010101" charset="-122"/>
                <a:ea typeface="黑体" panose="02010609060101010101" charset="-122"/>
                <a:sym typeface="+mn-ea"/>
              </a:rPr>
              <a:t> </a:t>
            </a:r>
            <a:r>
              <a:rPr lang="en-US" altLang="zh-CN" sz="2400">
                <a:solidFill>
                  <a:schemeClr val="tx1"/>
                </a:solidFill>
                <a:latin typeface="黑体" panose="02010609060101010101" charset="-122"/>
                <a:ea typeface="黑体" panose="02010609060101010101" charset="-122"/>
                <a:sym typeface="+mn-ea"/>
              </a:rPr>
              <a:t>     </a:t>
            </a:r>
            <a:r>
              <a:rPr lang="en-US" altLang="zh-CN" sz="2400">
                <a:solidFill>
                  <a:schemeClr val="tx1"/>
                </a:solidFill>
                <a:latin typeface="黑体" panose="02010609060101010101" charset="-122"/>
                <a:ea typeface="黑体" panose="02010609060101010101" charset="-122"/>
                <a:sym typeface="+mn-ea"/>
              </a:rPr>
              <a:t>②稳定基层社会秩序；</a:t>
            </a:r>
            <a:endParaRPr lang="en-US" altLang="zh-CN" sz="2400">
              <a:solidFill>
                <a:schemeClr val="tx1"/>
              </a:solidFill>
              <a:latin typeface="黑体" panose="02010609060101010101" charset="-122"/>
              <a:ea typeface="黑体" panose="02010609060101010101" charset="-122"/>
              <a:sym typeface="+mn-ea"/>
            </a:endParaRPr>
          </a:p>
          <a:p>
            <a:pPr lvl="0" algn="l">
              <a:buClrTx/>
              <a:buSzTx/>
              <a:buFontTx/>
            </a:pPr>
            <a:r>
              <a:rPr lang="en-US" altLang="zh-CN" sz="2400">
                <a:solidFill>
                  <a:schemeClr val="tx1"/>
                </a:solidFill>
                <a:latin typeface="黑体" panose="02010609060101010101" charset="-122"/>
                <a:ea typeface="黑体" panose="02010609060101010101" charset="-122"/>
                <a:sym typeface="+mn-ea"/>
              </a:rPr>
              <a:t>      ③一定程度上推动基层经济发展。</a:t>
            </a:r>
            <a:endParaRPr lang="en-US" altLang="zh-CN" sz="2400">
              <a:solidFill>
                <a:schemeClr val="tx1"/>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17" y="521970"/>
            <a:ext cx="5189855" cy="521970"/>
          </a:xfrm>
          <a:prstGeom prst="rect">
            <a:avLst/>
          </a:prstGeom>
          <a:noFill/>
        </p:spPr>
        <p:txBody>
          <a:bodyPr wrap="none" rtlCol="0" anchor="t" anchorCtr="0">
            <a:spAutoFit/>
          </a:bodyPr>
          <a:p>
            <a:pPr lvl="0" algn="l">
              <a:lnSpc>
                <a:spcPct val="12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  三、历代社会救济与优抚政策</a:t>
            </a:r>
            <a:endParaRPr lang="zh-CN" altLang="en-US" sz="2400">
              <a:solidFill>
                <a:srgbClr val="1D41D5"/>
              </a:solidFill>
              <a:latin typeface="黑体" panose="02010609060101010101" charset="-122"/>
              <a:ea typeface="黑体" panose="02010609060101010101" charset="-122"/>
              <a:sym typeface="+mn-ea"/>
            </a:endParaRPr>
          </a:p>
        </p:txBody>
      </p:sp>
      <p:sp>
        <p:nvSpPr>
          <p:cNvPr id="12" name="文本框 11"/>
          <p:cNvSpPr txBox="1"/>
          <p:nvPr/>
        </p:nvSpPr>
        <p:spPr>
          <a:xfrm>
            <a:off x="0" y="974725"/>
            <a:ext cx="31388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（一）原因与作用</a:t>
            </a:r>
            <a:endParaRPr lang="zh-CN" altLang="en-US" sz="2400">
              <a:solidFill>
                <a:srgbClr val="C00000"/>
              </a:solidFill>
              <a:latin typeface="黑体" panose="02010609060101010101" charset="-122"/>
              <a:ea typeface="黑体" panose="02010609060101010101" charset="-122"/>
              <a:sym typeface="+mn-ea"/>
            </a:endParaRPr>
          </a:p>
        </p:txBody>
      </p:sp>
      <p:sp>
        <p:nvSpPr>
          <p:cNvPr id="103" name="矩形 102"/>
          <p:cNvSpPr/>
          <p:nvPr/>
        </p:nvSpPr>
        <p:spPr bwMode="auto">
          <a:xfrm>
            <a:off x="90805" y="1779270"/>
            <a:ext cx="12001500" cy="105029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fontAlgn="base">
              <a:lnSpc>
                <a:spcPct val="130000"/>
              </a:lnSpc>
              <a:buClrTx/>
              <a:buSzTx/>
              <a:buFontTx/>
            </a:pPr>
            <a:r>
              <a:rPr lang="zh-CN" altLang="en-US" sz="2400">
                <a:solidFill>
                  <a:srgbClr val="FF0000"/>
                </a:solidFill>
                <a:latin typeface="黑体" panose="02010609060101010101" charset="-122"/>
                <a:ea typeface="黑体" panose="02010609060101010101" charset="-122"/>
                <a:sym typeface="+mn-ea"/>
              </a:rPr>
              <a:t>（</a:t>
            </a:r>
            <a:r>
              <a:rPr lang="en-US" altLang="zh-CN" sz="2400">
                <a:solidFill>
                  <a:srgbClr val="FF0000"/>
                </a:solidFill>
                <a:latin typeface="黑体" panose="02010609060101010101" charset="-122"/>
                <a:ea typeface="黑体" panose="02010609060101010101" charset="-122"/>
                <a:sym typeface="+mn-ea"/>
              </a:rPr>
              <a:t>1</a:t>
            </a:r>
            <a:r>
              <a:rPr lang="zh-CN" altLang="en-US" sz="2400">
                <a:solidFill>
                  <a:srgbClr val="FF0000"/>
                </a:solidFill>
                <a:latin typeface="黑体" panose="02010609060101010101" charset="-122"/>
                <a:ea typeface="黑体" panose="02010609060101010101" charset="-122"/>
                <a:sym typeface="+mn-ea"/>
              </a:rPr>
              <a:t>）自然：</a:t>
            </a:r>
            <a:r>
              <a:rPr lang="zh-CN" altLang="en-US" sz="2400">
                <a:solidFill>
                  <a:schemeClr val="tx1"/>
                </a:solidFill>
                <a:latin typeface="黑体" panose="02010609060101010101" charset="-122"/>
                <a:ea typeface="黑体" panose="02010609060101010101" charset="-122"/>
                <a:sym typeface="+mn-ea"/>
              </a:rPr>
              <a:t>古代社会生产力水平低，自然灾害频发，人民生活缺少保障，需要国家和社会提供必要的、及时的救助。</a:t>
            </a:r>
            <a:endParaRPr lang="zh-CN" altLang="en-US" sz="2400">
              <a:solidFill>
                <a:schemeClr val="tx1"/>
              </a:solidFill>
              <a:latin typeface="黑体" panose="02010609060101010101" charset="-122"/>
              <a:ea typeface="黑体" panose="02010609060101010101" charset="-122"/>
              <a:sym typeface="+mn-ea"/>
            </a:endParaRPr>
          </a:p>
        </p:txBody>
      </p:sp>
      <p:sp>
        <p:nvSpPr>
          <p:cNvPr id="3" name="文本框 2"/>
          <p:cNvSpPr txBox="1"/>
          <p:nvPr/>
        </p:nvSpPr>
        <p:spPr>
          <a:xfrm>
            <a:off x="172720" y="1390650"/>
            <a:ext cx="1706880" cy="534035"/>
          </a:xfrm>
          <a:prstGeom prst="rect">
            <a:avLst/>
          </a:prstGeom>
          <a:noFill/>
        </p:spPr>
        <p:txBody>
          <a:bodyPr wrap="none" rtlCol="0" anchor="t">
            <a:spAutoFit/>
          </a:bodyPr>
          <a:p>
            <a:pPr>
              <a:lnSpc>
                <a:spcPct val="120000"/>
              </a:lnSpc>
              <a:buClrTx/>
              <a:buSzTx/>
              <a:buFontTx/>
            </a:pPr>
            <a:r>
              <a:rPr lang="zh-CN" altLang="en-US" sz="2400">
                <a:solidFill>
                  <a:srgbClr val="1D41D5"/>
                </a:solidFill>
                <a:latin typeface="黑体" panose="02010609060101010101" charset="-122"/>
                <a:ea typeface="黑体" panose="02010609060101010101" charset="-122"/>
                <a:sym typeface="+mn-ea"/>
              </a:rPr>
              <a:t>1.产生原因</a:t>
            </a:r>
            <a:endParaRPr lang="zh-CN" altLang="en-US" sz="2400">
              <a:solidFill>
                <a:srgbClr val="1D41D5"/>
              </a:solidFill>
              <a:latin typeface="黑体" panose="02010609060101010101" charset="-122"/>
              <a:ea typeface="黑体" panose="02010609060101010101" charset="-122"/>
            </a:endParaRPr>
          </a:p>
        </p:txBody>
      </p:sp>
      <p:sp>
        <p:nvSpPr>
          <p:cNvPr id="6" name="Rectangle 3"/>
          <p:cNvSpPr txBox="1">
            <a:spLocks noChangeArrowheads="1"/>
          </p:cNvSpPr>
          <p:nvPr/>
        </p:nvSpPr>
        <p:spPr>
          <a:xfrm>
            <a:off x="90805" y="2856865"/>
            <a:ext cx="11991975" cy="1143635"/>
          </a:xfrm>
          <a:prstGeom prst="rect">
            <a:avLst/>
          </a:prstGeom>
          <a:solidFill>
            <a:schemeClr val="bg1"/>
          </a:solidFill>
          <a:ln w="12700" cmpd="sng">
            <a:solidFill>
              <a:schemeClr val="accent1">
                <a:shade val="50000"/>
              </a:schemeClr>
            </a:solidFill>
            <a:prstDash val="solid"/>
          </a:ln>
        </p:spPr>
        <p:txBody>
          <a:bodyPr vert="horz" wrap="square" lIns="91440" tIns="45720" rIns="91440" bIns="45720" rtlCol="0" anchor="t" anchorCtr="0">
            <a:spAutoFit/>
          </a:bodyPr>
          <a:p>
            <a:pPr algn="just">
              <a:lnSpc>
                <a:spcPct val="95000"/>
              </a:lnSpc>
              <a:spcBef>
                <a:spcPts val="0"/>
              </a:spcBef>
              <a:spcAft>
                <a:spcPts val="0"/>
              </a:spcAft>
              <a:buClrTx/>
              <a:buSzTx/>
              <a:buFontTx/>
            </a:pP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材料</a:t>
            </a:r>
            <a:r>
              <a:rPr lang="en-US" altLang="zh-CN" sz="2400">
                <a:latin typeface="黑体" panose="02010609060101010101" charset="-122"/>
                <a:ea typeface="黑体" panose="02010609060101010101" charset="-122"/>
                <a:cs typeface="黑体" panose="02010609060101010101" charset="-122"/>
                <a:sym typeface="+mn-ea"/>
              </a:rPr>
              <a:t>1</a:t>
            </a:r>
            <a:r>
              <a:rPr lang="zh-CN" altLang="en-US" sz="2400">
                <a:latin typeface="黑体" panose="02010609060101010101" charset="-122"/>
                <a:ea typeface="黑体" panose="02010609060101010101" charset="-122"/>
                <a:cs typeface="黑体" panose="02010609060101010101" charset="-122"/>
                <a:sym typeface="+mn-ea"/>
              </a:rPr>
              <a:t>：隋唐在318年中，较大的自然灾害有515次。其中旱灾134次，水灾120次，风灾65次，地震55次，雹灾37次，蝗灾35次，霜雪灾27次，疫灾17次。平均每年受灾1.6次。</a:t>
            </a:r>
            <a:endParaRPr lang="zh-CN" altLang="en-US" sz="2400">
              <a:latin typeface="黑体" panose="02010609060101010101" charset="-122"/>
              <a:ea typeface="黑体" panose="02010609060101010101" charset="-122"/>
              <a:cs typeface="黑体" panose="02010609060101010101" charset="-122"/>
              <a:sym typeface="+mn-ea"/>
            </a:endParaRPr>
          </a:p>
          <a:p>
            <a:pPr algn="just">
              <a:lnSpc>
                <a:spcPct val="95000"/>
              </a:lnSpc>
              <a:spcBef>
                <a:spcPts val="0"/>
              </a:spcBef>
              <a:spcAft>
                <a:spcPts val="0"/>
              </a:spcAft>
              <a:buClrTx/>
              <a:buSzTx/>
              <a:buFontTx/>
            </a:pPr>
            <a:r>
              <a:rPr lang="zh-CN" altLang="en-US" sz="2400">
                <a:latin typeface="黑体" panose="02010609060101010101" charset="-122"/>
                <a:ea typeface="黑体" panose="02010609060101010101" charset="-122"/>
                <a:cs typeface="黑体" panose="02010609060101010101" charset="-122"/>
                <a:sym typeface="+mn-ea"/>
              </a:rPr>
              <a:t>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——《清朝文献通考》卷19《户口一》</a:t>
            </a:r>
            <a:endParaRPr lang="zh-CN" altLang="en-US" sz="2400">
              <a:latin typeface="黑体" panose="02010609060101010101" charset="-122"/>
              <a:ea typeface="黑体" panose="02010609060101010101" charset="-122"/>
              <a:cs typeface="黑体" panose="02010609060101010101" charset="-122"/>
              <a:sym typeface="+mn-ea"/>
            </a:endParaRPr>
          </a:p>
        </p:txBody>
      </p:sp>
      <p:pic>
        <p:nvPicPr>
          <p:cNvPr id="7" name="图片 6"/>
          <p:cNvPicPr/>
          <p:nvPr/>
        </p:nvPicPr>
        <p:blipFill>
          <a:blip r:embed="rId1"/>
          <a:stretch>
            <a:fillRect/>
          </a:stretch>
        </p:blipFill>
        <p:spPr>
          <a:xfrm>
            <a:off x="90805" y="4087495"/>
            <a:ext cx="3872230" cy="2127250"/>
          </a:xfrm>
          <a:prstGeom prst="rect">
            <a:avLst/>
          </a:prstGeom>
          <a:noFill/>
          <a:ln w="9525">
            <a:noFill/>
          </a:ln>
        </p:spPr>
      </p:pic>
      <p:sp>
        <p:nvSpPr>
          <p:cNvPr id="8" name="文本框 7"/>
          <p:cNvSpPr txBox="1"/>
          <p:nvPr/>
        </p:nvSpPr>
        <p:spPr>
          <a:xfrm>
            <a:off x="282575" y="6335395"/>
            <a:ext cx="3168650" cy="398780"/>
          </a:xfrm>
          <a:prstGeom prst="rect">
            <a:avLst/>
          </a:prstGeom>
          <a:noFill/>
        </p:spPr>
        <p:txBody>
          <a:bodyPr wrap="square" rtlCol="0" anchor="t">
            <a:spAutoFit/>
          </a:bodyPr>
          <a:p>
            <a:pPr algn="ctr"/>
            <a:r>
              <a:rPr lang="zh-CN" altLang="en-US" sz="2000">
                <a:latin typeface="黑体" panose="02010609060101010101" charset="-122"/>
                <a:ea typeface="黑体" panose="02010609060101010101" charset="-122"/>
                <a:cs typeface="黑体" panose="02010609060101010101" charset="-122"/>
              </a:rPr>
              <a:t>唐朝水旱灾害频发</a:t>
            </a:r>
            <a:endParaRPr lang="zh-CN" altLang="en-US" sz="2000">
              <a:latin typeface="黑体" panose="02010609060101010101" charset="-122"/>
              <a:ea typeface="黑体" panose="02010609060101010101" charset="-122"/>
              <a:cs typeface="黑体" panose="02010609060101010101" charset="-122"/>
            </a:endParaRPr>
          </a:p>
        </p:txBody>
      </p:sp>
      <p:pic>
        <p:nvPicPr>
          <p:cNvPr id="104" name="图片 103"/>
          <p:cNvPicPr/>
          <p:nvPr/>
        </p:nvPicPr>
        <p:blipFill>
          <a:blip r:embed="rId2"/>
          <a:stretch>
            <a:fillRect/>
          </a:stretch>
        </p:blipFill>
        <p:spPr>
          <a:xfrm>
            <a:off x="8301990" y="4116705"/>
            <a:ext cx="3789680" cy="2068830"/>
          </a:xfrm>
          <a:prstGeom prst="rect">
            <a:avLst/>
          </a:prstGeom>
          <a:noFill/>
          <a:ln w="9525">
            <a:noFill/>
          </a:ln>
        </p:spPr>
      </p:pic>
      <p:sp>
        <p:nvSpPr>
          <p:cNvPr id="9" name="文本框 8"/>
          <p:cNvSpPr txBox="1"/>
          <p:nvPr/>
        </p:nvSpPr>
        <p:spPr>
          <a:xfrm>
            <a:off x="10030460" y="6242685"/>
            <a:ext cx="640080" cy="368300"/>
          </a:xfrm>
          <a:prstGeom prst="rect">
            <a:avLst/>
          </a:prstGeom>
          <a:noFill/>
        </p:spPr>
        <p:txBody>
          <a:bodyPr wrap="none" rtlCol="0" anchor="t">
            <a:spAutoFit/>
          </a:bodyPr>
          <a:p>
            <a:r>
              <a:rPr lang="zh-CN" altLang="en-US">
                <a:latin typeface="黑体" panose="02010609060101010101" charset="-122"/>
                <a:ea typeface="黑体" panose="02010609060101010101" charset="-122"/>
                <a:cs typeface="黑体" panose="02010609060101010101" charset="-122"/>
                <a:sym typeface="+mn-ea"/>
              </a:rPr>
              <a:t>蝗灾</a:t>
            </a:r>
            <a:endParaRPr lang="zh-CN" altLang="en-US"/>
          </a:p>
        </p:txBody>
      </p:sp>
      <p:pic>
        <p:nvPicPr>
          <p:cNvPr id="10" name="图片 9"/>
          <p:cNvPicPr>
            <a:picLocks noChangeAspect="1"/>
          </p:cNvPicPr>
          <p:nvPr/>
        </p:nvPicPr>
        <p:blipFill>
          <a:blip r:embed="rId3"/>
          <a:stretch>
            <a:fillRect/>
          </a:stretch>
        </p:blipFill>
        <p:spPr>
          <a:xfrm>
            <a:off x="4101465" y="4116705"/>
            <a:ext cx="4064000" cy="2098675"/>
          </a:xfrm>
          <a:prstGeom prst="rect">
            <a:avLst/>
          </a:prstGeom>
        </p:spPr>
      </p:pic>
      <p:sp>
        <p:nvSpPr>
          <p:cNvPr id="11" name="矩形 10"/>
          <p:cNvSpPr/>
          <p:nvPr/>
        </p:nvSpPr>
        <p:spPr>
          <a:xfrm>
            <a:off x="4286885" y="6242685"/>
            <a:ext cx="3692525" cy="398780"/>
          </a:xfrm>
          <a:prstGeom prst="rect">
            <a:avLst/>
          </a:prstGeom>
        </p:spPr>
        <p:txBody>
          <a:bodyPr wrap="square">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2000" noProof="0">
                <a:ln>
                  <a:noFill/>
                </a:ln>
                <a:solidFill>
                  <a:prstClr val="black"/>
                </a:solidFill>
                <a:effectLst/>
                <a:uLnTx/>
                <a:uFillTx/>
                <a:latin typeface="黑体" panose="02010609060101010101" charset="-122"/>
                <a:ea typeface="黑体" panose="02010609060101010101" charset="-122"/>
                <a:sym typeface="+mn-ea"/>
              </a:rPr>
              <a:t>周臣（明）《</a:t>
            </a:r>
            <a:r>
              <a:rPr kumimoji="0" lang="zh-CN" altLang="en-US" sz="20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rPr>
              <a:t>流民图》（局部）　　　</a:t>
            </a:r>
            <a:endParaRPr kumimoji="0" lang="zh-CN" altLang="en-US" sz="200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0" y="967740"/>
            <a:ext cx="313880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（一</a:t>
            </a:r>
            <a:r>
              <a:rPr lang="zh-CN" altLang="en-US" sz="2400">
                <a:solidFill>
                  <a:srgbClr val="C00000"/>
                </a:solidFill>
                <a:latin typeface="黑体" panose="02010609060101010101" charset="-122"/>
                <a:ea typeface="黑体" panose="02010609060101010101" charset="-122"/>
                <a:sym typeface="+mn-ea"/>
              </a:rPr>
              <a:t>）</a:t>
            </a:r>
            <a:r>
              <a:rPr lang="zh-CN" altLang="en-US" sz="2400">
                <a:solidFill>
                  <a:srgbClr val="C00000"/>
                </a:solidFill>
                <a:latin typeface="黑体" panose="02010609060101010101" charset="-122"/>
                <a:ea typeface="黑体" panose="02010609060101010101" charset="-122"/>
                <a:sym typeface="+mn-ea"/>
              </a:rPr>
              <a:t>原因与作用</a:t>
            </a:r>
            <a:endParaRPr lang="zh-CN" altLang="en-US" sz="2400">
              <a:solidFill>
                <a:srgbClr val="C00000"/>
              </a:solidFill>
              <a:latin typeface="黑体" panose="02010609060101010101" charset="-122"/>
              <a:ea typeface="黑体" panose="02010609060101010101" charset="-122"/>
              <a:sym typeface="+mn-ea"/>
            </a:endParaRPr>
          </a:p>
        </p:txBody>
      </p:sp>
      <p:sp>
        <p:nvSpPr>
          <p:cNvPr id="2" name="矩形 1"/>
          <p:cNvSpPr/>
          <p:nvPr/>
        </p:nvSpPr>
        <p:spPr bwMode="auto">
          <a:xfrm>
            <a:off x="172720" y="1844040"/>
            <a:ext cx="11683365" cy="13087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fontAlgn="base">
              <a:lnSpc>
                <a:spcPct val="110000"/>
              </a:lnSpc>
              <a:buClrTx/>
              <a:buSzTx/>
              <a:buFontTx/>
            </a:pPr>
            <a:r>
              <a:rPr lang="zh-CN" altLang="en-US" sz="2400">
                <a:solidFill>
                  <a:srgbClr val="FF0000"/>
                </a:solidFill>
                <a:latin typeface="黑体" panose="02010609060101010101" charset="-122"/>
                <a:ea typeface="黑体" panose="02010609060101010101" charset="-122"/>
                <a:sym typeface="+mn-ea"/>
              </a:rPr>
              <a:t>（2）</a:t>
            </a:r>
            <a:r>
              <a:rPr lang="zh-CN" altLang="en-US" sz="2400">
                <a:solidFill>
                  <a:srgbClr val="FF0000"/>
                </a:solidFill>
                <a:latin typeface="黑体" panose="02010609060101010101" charset="-122"/>
                <a:ea typeface="黑体" panose="02010609060101010101" charset="-122"/>
                <a:sym typeface="+mn-ea"/>
              </a:rPr>
              <a:t>经济：</a:t>
            </a:r>
            <a:r>
              <a:rPr lang="zh-CN" altLang="en-US" sz="2400" dirty="0">
                <a:latin typeface="黑体" panose="02010609060101010101" charset="-122"/>
                <a:ea typeface="黑体" panose="02010609060101010101" charset="-122"/>
                <a:cs typeface="黑体" panose="02010609060101010101" charset="-122"/>
                <a:sym typeface="+mn-ea"/>
              </a:rPr>
              <a:t>农耕经济的发展提供了物质基础。</a:t>
            </a:r>
            <a:endParaRPr lang="zh-CN" altLang="en-US" sz="2400" dirty="0">
              <a:latin typeface="黑体" panose="02010609060101010101" charset="-122"/>
              <a:ea typeface="黑体" panose="02010609060101010101" charset="-122"/>
              <a:cs typeface="黑体" panose="02010609060101010101" charset="-122"/>
              <a:sym typeface="+mn-ea"/>
            </a:endParaRPr>
          </a:p>
          <a:p>
            <a:pPr lvl="0" algn="l" fontAlgn="base">
              <a:lnSpc>
                <a:spcPct val="110000"/>
              </a:lnSpc>
              <a:buClrTx/>
              <a:buSzTx/>
              <a:buFontTx/>
            </a:pPr>
            <a:r>
              <a:rPr lang="zh-CN" altLang="en-US" sz="2400">
                <a:solidFill>
                  <a:srgbClr val="FF0000"/>
                </a:solidFill>
                <a:latin typeface="黑体" panose="02010609060101010101" charset="-122"/>
                <a:ea typeface="黑体" panose="02010609060101010101" charset="-122"/>
                <a:sym typeface="+mn-ea"/>
              </a:rPr>
              <a:t>（3）</a:t>
            </a:r>
            <a:r>
              <a:rPr lang="zh-CN" altLang="en-US" sz="2400">
                <a:solidFill>
                  <a:srgbClr val="FF0000"/>
                </a:solidFill>
                <a:latin typeface="黑体" panose="02010609060101010101" charset="-122"/>
                <a:ea typeface="黑体" panose="02010609060101010101" charset="-122"/>
                <a:sym typeface="+mn-ea"/>
              </a:rPr>
              <a:t>政治：</a:t>
            </a:r>
            <a:r>
              <a:rPr lang="zh-CN" altLang="en-US" sz="2400" dirty="0">
                <a:latin typeface="黑体" panose="02010609060101010101" charset="-122"/>
                <a:ea typeface="黑体" panose="02010609060101010101" charset="-122"/>
                <a:cs typeface="黑体" panose="02010609060101010101" charset="-122"/>
                <a:sym typeface="+mn-ea"/>
              </a:rPr>
              <a:t>缓和阶级矛盾、笼络人心，维护统治的需要。</a:t>
            </a:r>
            <a:endParaRPr lang="zh-CN" altLang="en-US" sz="2400" dirty="0">
              <a:latin typeface="黑体" panose="02010609060101010101" charset="-122"/>
              <a:ea typeface="黑体" panose="02010609060101010101" charset="-122"/>
              <a:cs typeface="黑体" panose="02010609060101010101" charset="-122"/>
              <a:sym typeface="+mn-ea"/>
            </a:endParaRPr>
          </a:p>
          <a:p>
            <a:pPr lvl="0" algn="l" fontAlgn="base">
              <a:lnSpc>
                <a:spcPct val="110000"/>
              </a:lnSpc>
              <a:buClrTx/>
              <a:buSzTx/>
              <a:buFontTx/>
            </a:pPr>
            <a:r>
              <a:rPr lang="zh-CN" altLang="en-US" sz="2400">
                <a:solidFill>
                  <a:srgbClr val="FF0000"/>
                </a:solidFill>
                <a:latin typeface="黑体" panose="02010609060101010101" charset="-122"/>
                <a:ea typeface="黑体" panose="02010609060101010101" charset="-122"/>
                <a:sym typeface="+mn-ea"/>
              </a:rPr>
              <a:t>（4）</a:t>
            </a:r>
            <a:r>
              <a:rPr lang="zh-CN" altLang="en-US" sz="2400">
                <a:solidFill>
                  <a:srgbClr val="FF0000"/>
                </a:solidFill>
                <a:latin typeface="黑体" panose="02010609060101010101" charset="-122"/>
                <a:ea typeface="黑体" panose="02010609060101010101" charset="-122"/>
                <a:sym typeface="+mn-ea"/>
              </a:rPr>
              <a:t>文化：</a:t>
            </a:r>
            <a:r>
              <a:rPr lang="zh-CN" altLang="en-US" sz="2400" dirty="0">
                <a:latin typeface="黑体" panose="02010609060101010101" charset="-122"/>
                <a:ea typeface="黑体" panose="02010609060101010101" charset="-122"/>
                <a:cs typeface="黑体" panose="02010609060101010101" charset="-122"/>
                <a:sym typeface="+mn-ea"/>
              </a:rPr>
              <a:t>儒家的民本观念、仁政思想的影响。</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4" name="Rectangle 3"/>
          <p:cNvSpPr txBox="1">
            <a:spLocks noChangeArrowheads="1"/>
          </p:cNvSpPr>
          <p:nvPr/>
        </p:nvSpPr>
        <p:spPr>
          <a:xfrm>
            <a:off x="99695" y="3283585"/>
            <a:ext cx="11991975" cy="1845310"/>
          </a:xfrm>
          <a:prstGeom prst="rect">
            <a:avLst/>
          </a:prstGeom>
          <a:solidFill>
            <a:schemeClr val="bg1"/>
          </a:solidFill>
          <a:ln w="12700" cmpd="sng">
            <a:solidFill>
              <a:schemeClr val="accent1">
                <a:shade val="50000"/>
              </a:schemeClr>
            </a:solidFill>
            <a:prstDash val="solid"/>
          </a:ln>
        </p:spPr>
        <p:txBody>
          <a:bodyPr vert="horz" wrap="square" lIns="91440" tIns="45720" rIns="91440" bIns="45720" rtlCol="0" anchor="t" anchorCtr="0">
            <a:spAutoFit/>
          </a:bodyPr>
          <a:lstStyle/>
          <a:p>
            <a:pPr lvl="0" algn="just">
              <a:lnSpc>
                <a:spcPct val="95000"/>
              </a:lnSpc>
              <a:spcBef>
                <a:spcPts val="0"/>
              </a:spcBef>
              <a:spcAft>
                <a:spcPts val="0"/>
              </a:spcAft>
              <a:buClrTx/>
              <a:buSzTx/>
              <a:buFontTx/>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材料</a:t>
            </a:r>
            <a:r>
              <a:rPr lang="en-US" altLang="zh-CN" sz="2000">
                <a:latin typeface="黑体" panose="02010609060101010101" charset="-122"/>
                <a:ea typeface="黑体" panose="02010609060101010101" charset="-122"/>
                <a:cs typeface="黑体" panose="02010609060101010101" charset="-122"/>
                <a:sym typeface="+mn-ea"/>
              </a:rPr>
              <a:t>2</a:t>
            </a:r>
            <a:r>
              <a:rPr lang="zh-CN" altLang="en-US" sz="2000">
                <a:latin typeface="黑体" panose="02010609060101010101" charset="-122"/>
                <a:ea typeface="黑体" panose="02010609060101010101" charset="-122"/>
                <a:cs typeface="黑体" panose="02010609060101010101" charset="-122"/>
                <a:sym typeface="+mn-ea"/>
              </a:rPr>
              <a:t>：仓无备粟，不可以待凶饥。        ——《墨子•七患》</a:t>
            </a:r>
            <a:endParaRPr lang="zh-CN" altLang="en-US" sz="2000">
              <a:latin typeface="黑体" panose="02010609060101010101" charset="-122"/>
              <a:ea typeface="黑体" panose="02010609060101010101" charset="-122"/>
              <a:cs typeface="黑体" panose="02010609060101010101" charset="-122"/>
              <a:sym typeface="+mn-ea"/>
            </a:endParaRPr>
          </a:p>
          <a:p>
            <a:pPr lvl="0" algn="just">
              <a:lnSpc>
                <a:spcPct val="95000"/>
              </a:lnSpc>
              <a:spcBef>
                <a:spcPts val="0"/>
              </a:spcBef>
              <a:spcAft>
                <a:spcPts val="0"/>
              </a:spcAft>
              <a:buClrTx/>
              <a:buSzTx/>
              <a:buFontTx/>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材料</a:t>
            </a:r>
            <a:r>
              <a:rPr lang="en-US" altLang="zh-CN" sz="2000">
                <a:latin typeface="黑体" panose="02010609060101010101" charset="-122"/>
                <a:ea typeface="黑体" panose="02010609060101010101" charset="-122"/>
                <a:cs typeface="黑体" panose="02010609060101010101" charset="-122"/>
                <a:sym typeface="+mn-ea"/>
              </a:rPr>
              <a:t>3</a:t>
            </a:r>
            <a:r>
              <a:rPr lang="zh-CN" altLang="en-US" sz="2000">
                <a:latin typeface="黑体" panose="02010609060101010101" charset="-122"/>
                <a:ea typeface="黑体" panose="02010609060101010101" charset="-122"/>
                <a:cs typeface="黑体" panose="02010609060101010101" charset="-122"/>
                <a:sym typeface="+mn-ea"/>
              </a:rPr>
              <a:t>：以保息养万民，一曰慈幼；二曰养老；三曰振穷；四曰恤贫；五曰宽疾；六曰安富。         </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 ——《周礼·司徒》</a:t>
            </a:r>
            <a:endParaRPr lang="zh-CN" altLang="en-US" sz="2000">
              <a:latin typeface="黑体" panose="02010609060101010101" charset="-122"/>
              <a:ea typeface="黑体" panose="02010609060101010101" charset="-122"/>
              <a:cs typeface="黑体" panose="02010609060101010101" charset="-122"/>
              <a:sym typeface="+mn-ea"/>
            </a:endParaRPr>
          </a:p>
          <a:p>
            <a:pPr lvl="0" algn="just">
              <a:lnSpc>
                <a:spcPct val="95000"/>
              </a:lnSpc>
              <a:spcBef>
                <a:spcPts val="0"/>
              </a:spcBef>
              <a:spcAft>
                <a:spcPts val="0"/>
              </a:spcAft>
              <a:buClrTx/>
              <a:buSzTx/>
              <a:buFontTx/>
            </a:pP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材料</a:t>
            </a:r>
            <a:r>
              <a:rPr lang="en-US" altLang="zh-CN" sz="2000">
                <a:latin typeface="黑体" panose="02010609060101010101" charset="-122"/>
                <a:ea typeface="黑体" panose="02010609060101010101" charset="-122"/>
                <a:cs typeface="黑体" panose="02010609060101010101" charset="-122"/>
                <a:sym typeface="+mn-ea"/>
              </a:rPr>
              <a:t>4</a:t>
            </a:r>
            <a:r>
              <a:rPr lang="zh-CN" altLang="en-US" sz="2000">
                <a:latin typeface="黑体" panose="02010609060101010101" charset="-122"/>
                <a:ea typeface="黑体" panose="02010609060101010101" charset="-122"/>
                <a:cs typeface="黑体" panose="02010609060101010101" charset="-122"/>
                <a:sym typeface="+mn-ea"/>
              </a:rPr>
              <a:t>：“狗彘食人食而不知检，涂有饿莩而不知发，人死，则曰：‘非我也，岁也。’是何异于刺人而杀之曰：‘非我也，兵也’？王无罪岁，斯天下之民至焉。”    </a:t>
            </a:r>
            <a:endParaRPr lang="zh-CN" altLang="en-US" sz="2000">
              <a:latin typeface="黑体" panose="02010609060101010101" charset="-122"/>
              <a:ea typeface="黑体" panose="02010609060101010101" charset="-122"/>
              <a:cs typeface="黑体" panose="02010609060101010101" charset="-122"/>
              <a:sym typeface="+mn-ea"/>
            </a:endParaRPr>
          </a:p>
          <a:p>
            <a:pPr lvl="0" algn="just">
              <a:lnSpc>
                <a:spcPct val="95000"/>
              </a:lnSpc>
              <a:spcBef>
                <a:spcPts val="0"/>
              </a:spcBef>
              <a:spcAft>
                <a:spcPts val="0"/>
              </a:spcAft>
              <a:buClrTx/>
              <a:buSzTx/>
              <a:buFontTx/>
            </a:pPr>
            <a:r>
              <a:rPr lang="zh-CN" altLang="en-US" sz="2000">
                <a:latin typeface="黑体" panose="02010609060101010101" charset="-122"/>
                <a:ea typeface="黑体" panose="02010609060101010101" charset="-122"/>
                <a:cs typeface="黑体" panose="02010609060101010101" charset="-122"/>
                <a:sym typeface="+mn-ea"/>
              </a:rPr>
              <a:t> </a:t>
            </a:r>
            <a:r>
              <a:rPr lang="en-US" altLang="zh-CN" sz="2000">
                <a:latin typeface="黑体" panose="02010609060101010101" charset="-122"/>
                <a:ea typeface="黑体" panose="02010609060101010101" charset="-122"/>
                <a:cs typeface="黑体" panose="02010609060101010101" charset="-122"/>
                <a:sym typeface="+mn-ea"/>
              </a:rPr>
              <a:t>                                                                                </a:t>
            </a:r>
            <a:r>
              <a:rPr lang="zh-CN" altLang="en-US" sz="2000">
                <a:latin typeface="黑体" panose="02010609060101010101" charset="-122"/>
                <a:ea typeface="黑体" panose="02010609060101010101" charset="-122"/>
                <a:cs typeface="黑体" panose="02010609060101010101" charset="-122"/>
                <a:sym typeface="+mn-ea"/>
              </a:rPr>
              <a:t>——《孟子》</a:t>
            </a:r>
            <a:endParaRPr lang="zh-CN" altLang="en-US" sz="200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172720" y="1400175"/>
            <a:ext cx="1706880" cy="534035"/>
          </a:xfrm>
          <a:prstGeom prst="rect">
            <a:avLst/>
          </a:prstGeom>
          <a:noFill/>
        </p:spPr>
        <p:txBody>
          <a:bodyPr wrap="none" rtlCol="0" anchor="t">
            <a:spAutoFit/>
          </a:bodyPr>
          <a:p>
            <a:pPr>
              <a:lnSpc>
                <a:spcPct val="120000"/>
              </a:lnSpc>
              <a:buClrTx/>
              <a:buSzTx/>
              <a:buFontTx/>
            </a:pPr>
            <a:r>
              <a:rPr lang="zh-CN" altLang="en-US" sz="2400">
                <a:solidFill>
                  <a:srgbClr val="1D41D5"/>
                </a:solidFill>
                <a:latin typeface="黑体" panose="02010609060101010101" charset="-122"/>
                <a:ea typeface="黑体" panose="02010609060101010101" charset="-122"/>
                <a:sym typeface="+mn-ea"/>
              </a:rPr>
              <a:t>1.产生原因</a:t>
            </a:r>
            <a:endParaRPr lang="zh-CN" altLang="en-US" sz="2400">
              <a:solidFill>
                <a:srgbClr val="1D41D5"/>
              </a:solidFill>
              <a:latin typeface="黑体" panose="02010609060101010101" charset="-122"/>
              <a:ea typeface="黑体" panose="02010609060101010101" charset="-122"/>
            </a:endParaRPr>
          </a:p>
        </p:txBody>
      </p:sp>
      <p:sp>
        <p:nvSpPr>
          <p:cNvPr id="7" name="文本框 6"/>
          <p:cNvSpPr txBox="1"/>
          <p:nvPr/>
        </p:nvSpPr>
        <p:spPr>
          <a:xfrm>
            <a:off x="99695" y="5128895"/>
            <a:ext cx="1402080" cy="534035"/>
          </a:xfrm>
          <a:prstGeom prst="rect">
            <a:avLst/>
          </a:prstGeom>
          <a:noFill/>
        </p:spPr>
        <p:txBody>
          <a:bodyPr wrap="none" rtlCol="0" anchor="t">
            <a:spAutoFit/>
          </a:bodyPr>
          <a:p>
            <a:pPr>
              <a:lnSpc>
                <a:spcPct val="120000"/>
              </a:lnSpc>
              <a:buClrTx/>
              <a:buSzTx/>
              <a:buFontTx/>
            </a:pPr>
            <a:r>
              <a:rPr lang="en-US" altLang="zh-CN" sz="2400">
                <a:solidFill>
                  <a:srgbClr val="1D41D5"/>
                </a:solidFill>
                <a:latin typeface="黑体" panose="02010609060101010101" charset="-122"/>
                <a:ea typeface="黑体" panose="02010609060101010101" charset="-122"/>
                <a:sym typeface="+mn-ea"/>
              </a:rPr>
              <a:t>2</a:t>
            </a:r>
            <a:r>
              <a:rPr lang="zh-CN" altLang="en-US" sz="2400">
                <a:solidFill>
                  <a:srgbClr val="1D41D5"/>
                </a:solidFill>
                <a:latin typeface="黑体" panose="02010609060101010101" charset="-122"/>
                <a:ea typeface="黑体" panose="02010609060101010101" charset="-122"/>
                <a:sym typeface="+mn-ea"/>
              </a:rPr>
              <a:t>.作用：</a:t>
            </a:r>
            <a:endParaRPr lang="zh-CN" altLang="en-US" sz="2400">
              <a:solidFill>
                <a:srgbClr val="1D41D5"/>
              </a:solidFill>
              <a:latin typeface="黑体" panose="02010609060101010101" charset="-122"/>
              <a:ea typeface="黑体" panose="02010609060101010101" charset="-122"/>
            </a:endParaRPr>
          </a:p>
        </p:txBody>
      </p:sp>
      <p:sp>
        <p:nvSpPr>
          <p:cNvPr id="8" name="矩形 7"/>
          <p:cNvSpPr/>
          <p:nvPr/>
        </p:nvSpPr>
        <p:spPr bwMode="auto">
          <a:xfrm>
            <a:off x="172720" y="5588000"/>
            <a:ext cx="11918950" cy="105029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fontAlgn="base">
              <a:lnSpc>
                <a:spcPct val="130000"/>
              </a:lnSpc>
              <a:buClrTx/>
              <a:buSzTx/>
              <a:buFontTx/>
            </a:pPr>
            <a:r>
              <a:rPr lang="zh-CN" altLang="en-US" sz="2400">
                <a:solidFill>
                  <a:schemeClr val="tx1"/>
                </a:solidFill>
                <a:latin typeface="黑体" panose="02010609060101010101" charset="-122"/>
                <a:ea typeface="黑体" panose="02010609060101010101" charset="-122"/>
                <a:sym typeface="+mn-ea"/>
              </a:rPr>
              <a:t>社会救济为民众提供了一定的生活保障，以保证人口繁衍和正常生产活动的进行，客观上有利于维护统治。</a:t>
            </a:r>
            <a:endParaRPr lang="zh-CN" altLang="en-US" sz="2400">
              <a:solidFill>
                <a:schemeClr val="tx1"/>
              </a:solidFill>
              <a:latin typeface="黑体" panose="02010609060101010101" charset="-122"/>
              <a:ea typeface="黑体" panose="02010609060101010101" charset="-122"/>
              <a:sym typeface="+mn-ea"/>
            </a:endParaRPr>
          </a:p>
        </p:txBody>
      </p:sp>
      <p:sp>
        <p:nvSpPr>
          <p:cNvPr id="6" name="文本框 5"/>
          <p:cNvSpPr txBox="1"/>
          <p:nvPr>
            <p:custDataLst>
              <p:tags r:id="rId1"/>
            </p:custDataLst>
          </p:nvPr>
        </p:nvSpPr>
        <p:spPr>
          <a:xfrm>
            <a:off x="-317" y="521970"/>
            <a:ext cx="5189855" cy="521970"/>
          </a:xfrm>
          <a:prstGeom prst="rect">
            <a:avLst/>
          </a:prstGeom>
          <a:noFill/>
        </p:spPr>
        <p:txBody>
          <a:bodyPr wrap="none" rtlCol="0" anchor="t" anchorCtr="0">
            <a:spAutoFit/>
          </a:bodyPr>
          <a:p>
            <a:pPr lvl="0" algn="l">
              <a:lnSpc>
                <a:spcPct val="12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  三、历代社会救济与优抚政策</a:t>
            </a:r>
            <a:endParaRPr lang="zh-CN" altLang="en-US" sz="2400">
              <a:solidFill>
                <a:srgbClr val="1D41D5"/>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0" y="1019810"/>
            <a:ext cx="248094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（二）</a:t>
            </a:r>
            <a:r>
              <a:rPr lang="zh-CN" altLang="en-US" sz="2400">
                <a:solidFill>
                  <a:srgbClr val="C00000"/>
                </a:solidFill>
                <a:latin typeface="黑体" panose="02010609060101010101" charset="-122"/>
                <a:ea typeface="黑体" panose="02010609060101010101" charset="-122"/>
                <a:sym typeface="+mn-ea"/>
              </a:rPr>
              <a:t>社会救济</a:t>
            </a:r>
            <a:endParaRPr lang="zh-CN" altLang="en-US" sz="2400">
              <a:solidFill>
                <a:srgbClr val="C00000"/>
              </a:solidFill>
              <a:latin typeface="黑体" panose="02010609060101010101" charset="-122"/>
              <a:ea typeface="黑体" panose="02010609060101010101" charset="-122"/>
              <a:sym typeface="+mn-ea"/>
            </a:endParaRPr>
          </a:p>
        </p:txBody>
      </p:sp>
      <p:graphicFrame>
        <p:nvGraphicFramePr>
          <p:cNvPr id="7" name="表格 6"/>
          <p:cNvGraphicFramePr>
            <a:graphicFrameLocks noGrp="1"/>
          </p:cNvGraphicFramePr>
          <p:nvPr>
            <p:custDataLst>
              <p:tags r:id="rId1"/>
            </p:custDataLst>
          </p:nvPr>
        </p:nvGraphicFramePr>
        <p:xfrm>
          <a:off x="438895" y="1653727"/>
          <a:ext cx="11436350" cy="3017520"/>
        </p:xfrm>
        <a:graphic>
          <a:graphicData uri="http://schemas.openxmlformats.org/drawingml/2006/table">
            <a:tbl>
              <a:tblPr firstRow="1" bandRow="1">
                <a:tableStyleId>{5C22544A-7EE6-4342-B048-85BDC9FD1C3A}</a:tableStyleId>
              </a:tblPr>
              <a:tblGrid>
                <a:gridCol w="1755282"/>
                <a:gridCol w="2877185"/>
                <a:gridCol w="1490345"/>
                <a:gridCol w="5313456"/>
              </a:tblGrid>
              <a:tr h="518160">
                <a:tc>
                  <a:txBody>
                    <a:bodyPr/>
                    <a:p>
                      <a:pPr algn="ctr"/>
                      <a:r>
                        <a:rPr lang="zh-CN" altLang="en-US" sz="2800" b="0">
                          <a:solidFill>
                            <a:srgbClr val="C00000"/>
                          </a:solidFill>
                          <a:latin typeface="黑体" panose="02010609060101010101" charset="-122"/>
                          <a:ea typeface="黑体" panose="02010609060101010101" charset="-122"/>
                        </a:rPr>
                        <a:t>实施者</a:t>
                      </a:r>
                      <a:endParaRPr lang="zh-CN" altLang="en-US" sz="2800" b="0">
                        <a:solidFill>
                          <a:srgbClr val="C00000"/>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a:r>
                        <a:rPr lang="zh-CN" altLang="en-US" sz="2800" b="0">
                          <a:solidFill>
                            <a:srgbClr val="C00000"/>
                          </a:solidFill>
                          <a:latin typeface="黑体" panose="02010609060101010101" charset="-122"/>
                          <a:ea typeface="黑体" panose="02010609060101010101" charset="-122"/>
                        </a:rPr>
                        <a:t>地位</a:t>
                      </a:r>
                      <a:endParaRPr lang="zh-CN" altLang="en-US" sz="2800" b="0">
                        <a:solidFill>
                          <a:srgbClr val="C00000"/>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p>
                      <a:pPr algn="ctr"/>
                      <a:r>
                        <a:rPr lang="zh-CN" altLang="en-US" sz="2800" b="0">
                          <a:solidFill>
                            <a:srgbClr val="C00000"/>
                          </a:solidFill>
                          <a:latin typeface="黑体" panose="02010609060101010101" charset="-122"/>
                          <a:ea typeface="黑体" panose="02010609060101010101" charset="-122"/>
                        </a:rPr>
                        <a:t>举措</a:t>
                      </a:r>
                      <a:endParaRPr lang="zh-CN" altLang="en-US" sz="2800" b="0">
                        <a:solidFill>
                          <a:srgbClr val="C00000"/>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a:tc>
              </a:tr>
              <a:tr h="518160">
                <a:tc rowSpan="2">
                  <a:txBody>
                    <a:bodyPr/>
                    <a:p>
                      <a:r>
                        <a:rPr lang="zh-CN" altLang="en-US" sz="2800" b="0">
                          <a:solidFill>
                            <a:srgbClr val="1D41D5"/>
                          </a:solidFill>
                          <a:latin typeface="黑体" panose="02010609060101010101" charset="-122"/>
                          <a:ea typeface="黑体" panose="02010609060101010101" charset="-122"/>
                        </a:rPr>
                        <a:t>政府</a:t>
                      </a:r>
                      <a:endParaRPr lang="zh-CN" altLang="en-US" sz="2800" b="0">
                        <a:solidFill>
                          <a:srgbClr val="1D41D5"/>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p>
                      <a:r>
                        <a:rPr lang="zh-CN" altLang="en-US" sz="2800" b="0" dirty="0">
                          <a:latin typeface="黑体" panose="02010609060101010101" charset="-122"/>
                          <a:ea typeface="黑体" panose="02010609060101010101" charset="-122"/>
                        </a:rPr>
                        <a:t>主体</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pPr algn="ctr"/>
                      <a:r>
                        <a:rPr lang="zh-CN" altLang="en-US" sz="2800" b="0" dirty="0">
                          <a:latin typeface="黑体" panose="02010609060101010101" charset="-122"/>
                          <a:ea typeface="黑体" panose="02010609060101010101" charset="-122"/>
                        </a:rPr>
                        <a:t>汉朝</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r>
                        <a:rPr lang="zh-CN" altLang="en-US" sz="2800" b="0" dirty="0">
                          <a:latin typeface="黑体" panose="02010609060101010101" charset="-122"/>
                          <a:ea typeface="黑体" panose="02010609060101010101" charset="-122"/>
                        </a:rPr>
                        <a:t>常平仓制度</a:t>
                      </a:r>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080">
                <a:tc vMerge="1">
                  <a:tcPr/>
                </a:tc>
                <a:tc vMerge="1">
                  <a:tcPr/>
                </a:tc>
                <a:tc>
                  <a:txBody>
                    <a:bodyPr/>
                    <a:p>
                      <a:pPr algn="ctr"/>
                      <a:r>
                        <a:rPr lang="zh-CN" altLang="en-US" sz="2800" b="0" dirty="0">
                          <a:latin typeface="黑体" panose="02010609060101010101" charset="-122"/>
                          <a:ea typeface="黑体" panose="02010609060101010101" charset="-122"/>
                        </a:rPr>
                        <a:t>隋唐</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r>
                        <a:rPr lang="zh-CN" altLang="en-US" sz="2800" b="0" dirty="0">
                          <a:latin typeface="黑体" panose="02010609060101010101" charset="-122"/>
                          <a:ea typeface="黑体" panose="02010609060101010101" charset="-122"/>
                        </a:rPr>
                        <a:t>既重视官方储备，也大力提倡民间积储（义仓、社仓）</a:t>
                      </a:r>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p>
                      <a:r>
                        <a:rPr lang="zh-CN" altLang="en-US" sz="2800" b="0">
                          <a:solidFill>
                            <a:srgbClr val="1D41D5"/>
                          </a:solidFill>
                          <a:latin typeface="黑体" panose="02010609060101010101" charset="-122"/>
                          <a:ea typeface="黑体" panose="02010609060101010101" charset="-122"/>
                        </a:rPr>
                        <a:t>宗族</a:t>
                      </a:r>
                      <a:endParaRPr lang="zh-CN" altLang="en-US" sz="2800" b="0">
                        <a:solidFill>
                          <a:srgbClr val="1D41D5"/>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r>
                        <a:rPr lang="zh-CN" altLang="en-US" sz="2800" b="0" dirty="0">
                          <a:latin typeface="黑体" panose="02010609060101010101" charset="-122"/>
                          <a:ea typeface="黑体" panose="02010609060101010101" charset="-122"/>
                        </a:rPr>
                        <a:t>辅助，宋朝兴起</a:t>
                      </a:r>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p>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a:tc>
              </a:tr>
              <a:tr h="518160">
                <a:tc>
                  <a:txBody>
                    <a:bodyPr/>
                    <a:p>
                      <a:r>
                        <a:rPr lang="zh-CN" altLang="en-US" sz="2800" b="0">
                          <a:solidFill>
                            <a:srgbClr val="1D41D5"/>
                          </a:solidFill>
                          <a:latin typeface="黑体" panose="02010609060101010101" charset="-122"/>
                          <a:ea typeface="黑体" panose="02010609060101010101" charset="-122"/>
                        </a:rPr>
                        <a:t>慈善组织</a:t>
                      </a:r>
                      <a:endParaRPr lang="zh-CN" altLang="en-US" sz="2800" b="0">
                        <a:solidFill>
                          <a:srgbClr val="1D41D5"/>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p>
                      <a:r>
                        <a:rPr lang="zh-CN" altLang="en-US" sz="2800" b="0" dirty="0">
                          <a:latin typeface="黑体" panose="02010609060101010101" charset="-122"/>
                          <a:ea typeface="黑体" panose="02010609060101010101" charset="-122"/>
                        </a:rPr>
                        <a:t>辅助，明清兴起</a:t>
                      </a:r>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p>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a:tc>
              </a:tr>
            </a:tbl>
          </a:graphicData>
        </a:graphic>
      </p:graphicFrame>
      <p:sp>
        <p:nvSpPr>
          <p:cNvPr id="8" name="矩形 7"/>
          <p:cNvSpPr/>
          <p:nvPr/>
        </p:nvSpPr>
        <p:spPr>
          <a:xfrm>
            <a:off x="5310505" y="3629025"/>
            <a:ext cx="6360160" cy="420370"/>
          </a:xfrm>
          <a:prstGeom prst="rect">
            <a:avLst/>
          </a:prstGeom>
        </p:spPr>
        <p:txBody>
          <a:bodyPr wrap="square">
            <a:noAutofit/>
          </a:bodyPr>
          <a:p>
            <a:pPr lvl="0"/>
            <a:r>
              <a:rPr lang="zh-CN" altLang="en-US" sz="2800" dirty="0">
                <a:solidFill>
                  <a:prstClr val="black"/>
                </a:solidFill>
                <a:latin typeface="黑体" panose="02010609060101010101" charset="-122"/>
                <a:ea typeface="黑体" panose="02010609060101010101" charset="-122"/>
              </a:rPr>
              <a:t>设立义田、义学、义宅、义冢等族产</a:t>
            </a:r>
            <a:endParaRPr lang="zh-CN" altLang="en-US" sz="2800" dirty="0">
              <a:solidFill>
                <a:prstClr val="black"/>
              </a:solidFill>
              <a:latin typeface="黑体" panose="02010609060101010101" charset="-122"/>
              <a:ea typeface="黑体" panose="02010609060101010101" charset="-122"/>
            </a:endParaRPr>
          </a:p>
        </p:txBody>
      </p:sp>
      <p:sp>
        <p:nvSpPr>
          <p:cNvPr id="9" name="矩形 8"/>
          <p:cNvSpPr/>
          <p:nvPr/>
        </p:nvSpPr>
        <p:spPr>
          <a:xfrm>
            <a:off x="7245350" y="4149090"/>
            <a:ext cx="2024380" cy="521970"/>
          </a:xfrm>
          <a:prstGeom prst="rect">
            <a:avLst/>
          </a:prstGeom>
        </p:spPr>
        <p:txBody>
          <a:bodyPr wrap="square">
            <a:spAutoFit/>
          </a:bodyPr>
          <a:p>
            <a:pPr lvl="0"/>
            <a:r>
              <a:rPr lang="zh-CN" altLang="en-US" sz="2800" dirty="0">
                <a:solidFill>
                  <a:prstClr val="black"/>
                </a:solidFill>
                <a:latin typeface="黑体" panose="02010609060101010101" charset="-122"/>
                <a:ea typeface="黑体" panose="02010609060101010101" charset="-122"/>
              </a:rPr>
              <a:t>善堂、善会</a:t>
            </a:r>
            <a:endParaRPr lang="zh-CN" altLang="en-US" sz="2800" dirty="0">
              <a:solidFill>
                <a:prstClr val="black"/>
              </a:solidFill>
              <a:latin typeface="黑体" panose="02010609060101010101" charset="-122"/>
              <a:ea typeface="黑体" panose="02010609060101010101" charset="-122"/>
            </a:endParaRPr>
          </a:p>
        </p:txBody>
      </p:sp>
      <p:sp>
        <p:nvSpPr>
          <p:cNvPr id="9218" name="文本框 28"/>
          <p:cNvSpPr txBox="1"/>
          <p:nvPr/>
        </p:nvSpPr>
        <p:spPr>
          <a:xfrm>
            <a:off x="1973580" y="4770755"/>
            <a:ext cx="6888480" cy="553085"/>
          </a:xfrm>
          <a:prstGeom prst="rect">
            <a:avLst/>
          </a:prstGeom>
          <a:noFill/>
        </p:spPr>
        <p:txBody>
          <a:bodyPr wrap="none" rtlCol="0" anchor="t" anchorCtr="0">
            <a:spAutoFit/>
          </a:bodyPr>
          <a:p>
            <a:pPr lvl="0" algn="just">
              <a:lnSpc>
                <a:spcPct val="125000"/>
              </a:lnSpc>
              <a:spcBef>
                <a:spcPts val="0"/>
              </a:spcBef>
              <a:spcAft>
                <a:spcPts val="0"/>
              </a:spcAft>
              <a:buClrTx/>
              <a:buSzTx/>
              <a:buFontTx/>
            </a:pPr>
            <a:r>
              <a:rPr lang="en-US" altLang="zh-CN" sz="2400">
                <a:solidFill>
                  <a:srgbClr val="FF0000"/>
                </a:solidFill>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思考</a:t>
            </a:r>
            <a:r>
              <a:rPr lang="en-US" altLang="zh-CN" sz="2400">
                <a:solidFill>
                  <a:srgbClr val="FF0000"/>
                </a:solidFill>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结合教材及所学，</a:t>
            </a:r>
            <a:r>
              <a:rPr lang="en-US" altLang="zh-CN" sz="2400">
                <a:solidFill>
                  <a:srgbClr val="FF0000"/>
                </a:solidFill>
                <a:latin typeface="黑体" panose="02010609060101010101" charset="-122"/>
                <a:ea typeface="黑体" panose="02010609060101010101" charset="-122"/>
                <a:sym typeface="+mn-ea"/>
              </a:rPr>
              <a:t>分析</a:t>
            </a:r>
            <a:r>
              <a:rPr lang="zh-CN" altLang="en-US" sz="2400">
                <a:solidFill>
                  <a:srgbClr val="FF0000"/>
                </a:solidFill>
                <a:latin typeface="黑体" panose="02010609060101010101" charset="-122"/>
                <a:ea typeface="黑体" panose="02010609060101010101" charset="-122"/>
                <a:sym typeface="+mn-ea"/>
              </a:rPr>
              <a:t>社会救济的特点？</a:t>
            </a:r>
            <a:endParaRPr lang="zh-CN" altLang="en-US" sz="2400">
              <a:solidFill>
                <a:srgbClr val="FF0000"/>
              </a:solidFill>
              <a:latin typeface="黑体" panose="02010609060101010101" charset="-122"/>
              <a:ea typeface="黑体" panose="02010609060101010101" charset="-122"/>
              <a:sym typeface="+mn-ea"/>
            </a:endParaRPr>
          </a:p>
        </p:txBody>
      </p:sp>
      <p:sp>
        <p:nvSpPr>
          <p:cNvPr id="25" name="TextBox 9"/>
          <p:cNvSpPr/>
          <p:nvPr/>
        </p:nvSpPr>
        <p:spPr bwMode="auto">
          <a:xfrm>
            <a:off x="1269365" y="5268595"/>
            <a:ext cx="10340340" cy="5708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fontAlgn="base">
              <a:lnSpc>
                <a:spcPct val="130000"/>
              </a:lnSpc>
              <a:buClrTx/>
              <a:buSzTx/>
              <a:buFontTx/>
            </a:pPr>
            <a:r>
              <a:rPr lang="zh-CN" altLang="en-US" sz="2400">
                <a:latin typeface="黑体" panose="02010609060101010101" charset="-122"/>
                <a:ea typeface="黑体" panose="02010609060101010101" charset="-122"/>
                <a:sym typeface="+mn-ea"/>
              </a:rPr>
              <a:t>（</a:t>
            </a:r>
            <a:r>
              <a:rPr lang="en-US" altLang="zh-CN" sz="2400">
                <a:latin typeface="黑体" panose="02010609060101010101" charset="-122"/>
                <a:ea typeface="黑体" panose="02010609060101010101" charset="-122"/>
                <a:sym typeface="+mn-ea"/>
              </a:rPr>
              <a:t>1</a:t>
            </a:r>
            <a:r>
              <a:rPr lang="zh-CN" altLang="en-US"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政府占主体地位，民间组织处于辅助地位</a:t>
            </a:r>
            <a:endParaRPr lang="zh-CN" altLang="en-US" sz="2400">
              <a:latin typeface="黑体" panose="02010609060101010101" charset="-122"/>
              <a:ea typeface="黑体" panose="02010609060101010101" charset="-122"/>
              <a:sym typeface="+mn-ea"/>
            </a:endParaRPr>
          </a:p>
        </p:txBody>
      </p:sp>
      <p:sp>
        <p:nvSpPr>
          <p:cNvPr id="26" name="TextBox 9"/>
          <p:cNvSpPr/>
          <p:nvPr/>
        </p:nvSpPr>
        <p:spPr bwMode="auto">
          <a:xfrm>
            <a:off x="1240790" y="5821680"/>
            <a:ext cx="10745470" cy="5708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fontAlgn="base">
              <a:lnSpc>
                <a:spcPct val="130000"/>
              </a:lnSpc>
              <a:buClrTx/>
              <a:buSzTx/>
              <a:buFontTx/>
            </a:pPr>
            <a:r>
              <a:rPr lang="zh-CN" altLang="en-US" sz="2400">
                <a:latin typeface="黑体" panose="02010609060101010101" charset="-122"/>
                <a:ea typeface="黑体" panose="02010609060101010101" charset="-122"/>
                <a:sym typeface="+mn-ea"/>
              </a:rPr>
              <a:t>（</a:t>
            </a:r>
            <a:r>
              <a:rPr lang="en-US" altLang="zh-CN" sz="2400">
                <a:latin typeface="黑体" panose="02010609060101010101" charset="-122"/>
                <a:ea typeface="黑体" panose="02010609060101010101" charset="-122"/>
                <a:sym typeface="+mn-ea"/>
              </a:rPr>
              <a:t>2</a:t>
            </a:r>
            <a:r>
              <a:rPr lang="zh-CN" altLang="en-US"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侧重点不同，政府重点在救灾，社会力量的救济侧重于日常生活的赈济</a:t>
            </a:r>
            <a:endParaRPr lang="zh-CN" altLang="en-US" sz="2400">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317" y="521970"/>
            <a:ext cx="5189855" cy="521970"/>
          </a:xfrm>
          <a:prstGeom prst="rect">
            <a:avLst/>
          </a:prstGeom>
          <a:noFill/>
        </p:spPr>
        <p:txBody>
          <a:bodyPr wrap="none" rtlCol="0" anchor="t" anchorCtr="0">
            <a:spAutoFit/>
          </a:bodyPr>
          <a:p>
            <a:pPr lvl="0" algn="l">
              <a:lnSpc>
                <a:spcPct val="12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  三、历代社会救济与优抚政策</a:t>
            </a:r>
            <a:endParaRPr lang="zh-CN" altLang="en-US" sz="2400">
              <a:solidFill>
                <a:srgbClr val="1D41D5"/>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P spid="26"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80341" y="465507"/>
            <a:ext cx="2685415" cy="534035"/>
          </a:xfrm>
          <a:prstGeom prst="rect">
            <a:avLst/>
          </a:prstGeom>
          <a:noFill/>
        </p:spPr>
        <p:txBody>
          <a:bodyPr wrap="square" rtlCol="0" anchor="t">
            <a:spAutoFit/>
          </a:bodyPr>
          <a:lstStyle/>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（三）优抚政策</a:t>
            </a:r>
            <a:endParaRPr lang="zh-CN" altLang="en-US" sz="2400">
              <a:solidFill>
                <a:srgbClr val="C00000"/>
              </a:solidFill>
              <a:latin typeface="黑体" panose="02010609060101010101" charset="-122"/>
              <a:ea typeface="黑体" panose="02010609060101010101" charset="-122"/>
              <a:sym typeface="+mn-ea"/>
            </a:endParaRPr>
          </a:p>
        </p:txBody>
      </p:sp>
      <p:graphicFrame>
        <p:nvGraphicFramePr>
          <p:cNvPr id="8" name="表格 7"/>
          <p:cNvGraphicFramePr>
            <a:graphicFrameLocks noGrp="1"/>
          </p:cNvGraphicFramePr>
          <p:nvPr>
            <p:custDataLst>
              <p:tags r:id="rId1"/>
            </p:custDataLst>
          </p:nvPr>
        </p:nvGraphicFramePr>
        <p:xfrm>
          <a:off x="314454" y="999260"/>
          <a:ext cx="9703003" cy="3627120"/>
        </p:xfrm>
        <a:graphic>
          <a:graphicData uri="http://schemas.openxmlformats.org/drawingml/2006/table">
            <a:tbl>
              <a:tblPr firstRow="1" bandRow="1">
                <a:tableStyleId>{5C22544A-7EE6-4342-B048-85BDC9FD1C3A}</a:tableStyleId>
              </a:tblPr>
              <a:tblGrid>
                <a:gridCol w="1719062"/>
                <a:gridCol w="1187356"/>
                <a:gridCol w="6796585"/>
              </a:tblGrid>
              <a:tr h="518160">
                <a:tc>
                  <a:txBody>
                    <a:bodyPr/>
                    <a:lstStyle/>
                    <a:p>
                      <a:pPr algn="ctr">
                        <a:buClrTx/>
                        <a:buSzTx/>
                        <a:buFontTx/>
                      </a:pPr>
                      <a:endParaRPr lang="zh-CN" altLang="en-US" sz="2800" b="0">
                        <a:solidFill>
                          <a:srgbClr val="1D41D5"/>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ClrTx/>
                        <a:buSzTx/>
                        <a:buFontTx/>
                      </a:pPr>
                      <a:r>
                        <a:rPr lang="zh-CN" altLang="en-US" sz="2800" b="0">
                          <a:solidFill>
                            <a:srgbClr val="1D41D5"/>
                          </a:solidFill>
                          <a:latin typeface="黑体" panose="02010609060101010101" charset="-122"/>
                          <a:ea typeface="黑体" panose="02010609060101010101" charset="-122"/>
                        </a:rPr>
                        <a:t>朝代</a:t>
                      </a:r>
                      <a:endParaRPr lang="zh-CN" altLang="en-US" sz="2800" b="0">
                        <a:solidFill>
                          <a:srgbClr val="1D41D5"/>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ClrTx/>
                        <a:buSzTx/>
                        <a:buFontTx/>
                      </a:pPr>
                      <a:r>
                        <a:rPr lang="zh-CN" altLang="en-US" sz="2800" b="0">
                          <a:solidFill>
                            <a:srgbClr val="1D41D5"/>
                          </a:solidFill>
                          <a:latin typeface="黑体" panose="02010609060101010101" charset="-122"/>
                          <a:ea typeface="黑体" panose="02010609060101010101" charset="-122"/>
                        </a:rPr>
                        <a:t>措施</a:t>
                      </a:r>
                      <a:endParaRPr lang="zh-CN" altLang="en-US" sz="2800" b="0">
                        <a:solidFill>
                          <a:srgbClr val="1D41D5"/>
                        </a:solidFill>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8160">
                <a:tc rowSpan="2">
                  <a:txBody>
                    <a:bodyPr/>
                    <a:lstStyle/>
                    <a:p>
                      <a:pPr algn="ctr"/>
                      <a:r>
                        <a:rPr lang="zh-CN" altLang="en-US" sz="2800" b="0">
                          <a:solidFill>
                            <a:srgbClr val="1D41D5"/>
                          </a:solidFill>
                          <a:latin typeface="黑体" panose="02010609060101010101" charset="-122"/>
                          <a:ea typeface="黑体" panose="02010609060101010101" charset="-122"/>
                        </a:rPr>
                        <a:t>尊敬、赡养老人</a:t>
                      </a:r>
                      <a:endParaRPr lang="zh-CN" altLang="en-US" sz="2800" b="0">
                        <a:solidFill>
                          <a:srgbClr val="1D41D5"/>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b="0" dirty="0">
                          <a:latin typeface="黑体" panose="02010609060101010101" charset="-122"/>
                          <a:ea typeface="黑体" panose="02010609060101010101" charset="-122"/>
                        </a:rPr>
                        <a:t>秦汉</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8160">
                <a:tc vMerge="1">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b="0" dirty="0">
                          <a:latin typeface="黑体" panose="02010609060101010101" charset="-122"/>
                          <a:ea typeface="黑体" panose="02010609060101010101" charset="-122"/>
                        </a:rPr>
                        <a:t>明初</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4">
                  <a:txBody>
                    <a:bodyPr/>
                    <a:lstStyle/>
                    <a:p>
                      <a:pPr algn="ctr"/>
                      <a:r>
                        <a:rPr lang="zh-CN" altLang="en-US" sz="2800" b="0">
                          <a:solidFill>
                            <a:srgbClr val="1D41D5"/>
                          </a:solidFill>
                          <a:latin typeface="黑体" panose="02010609060101010101" charset="-122"/>
                          <a:ea typeface="黑体" panose="02010609060101010101" charset="-122"/>
                        </a:rPr>
                        <a:t>保障鳏寡孤独的生活</a:t>
                      </a:r>
                      <a:endParaRPr lang="zh-CN" altLang="en-US" sz="2800" b="0">
                        <a:solidFill>
                          <a:srgbClr val="1D41D5"/>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b="0" dirty="0">
                          <a:latin typeface="黑体" panose="02010609060101010101" charset="-122"/>
                          <a:ea typeface="黑体" panose="02010609060101010101" charset="-122"/>
                        </a:rPr>
                        <a:t>唐朝</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b="0" dirty="0">
                          <a:latin typeface="黑体" panose="02010609060101010101" charset="-122"/>
                          <a:ea typeface="黑体" panose="02010609060101010101" charset="-122"/>
                        </a:rPr>
                        <a:t>宋朝</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b="0" dirty="0">
                          <a:latin typeface="黑体" panose="02010609060101010101" charset="-122"/>
                          <a:ea typeface="黑体" panose="02010609060101010101" charset="-122"/>
                        </a:rPr>
                        <a:t>元朝</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b="0" dirty="0">
                          <a:latin typeface="黑体" panose="02010609060101010101" charset="-122"/>
                          <a:ea typeface="黑体" panose="02010609060101010101" charset="-122"/>
                        </a:rPr>
                        <a:t>明清</a:t>
                      </a:r>
                      <a:endParaRPr lang="zh-CN" altLang="en-US" sz="2800" b="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800" b="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矩形 1"/>
          <p:cNvSpPr/>
          <p:nvPr/>
        </p:nvSpPr>
        <p:spPr>
          <a:xfrm>
            <a:off x="3281655" y="1514022"/>
            <a:ext cx="894080" cy="521970"/>
          </a:xfrm>
          <a:prstGeom prst="rect">
            <a:avLst/>
          </a:prstGeom>
        </p:spPr>
        <p:txBody>
          <a:bodyPr wrap="none">
            <a:spAutoFit/>
          </a:bodyPr>
          <a:lstStyle/>
          <a:p>
            <a:pPr lvl="0"/>
            <a:r>
              <a:rPr lang="zh-CN" altLang="en-US" sz="2800" dirty="0">
                <a:solidFill>
                  <a:prstClr val="black"/>
                </a:solidFill>
                <a:latin typeface="黑体" panose="02010609060101010101" charset="-122"/>
                <a:ea typeface="黑体" panose="02010609060101010101" charset="-122"/>
              </a:rPr>
              <a:t>鸠杖</a:t>
            </a:r>
            <a:endParaRPr lang="zh-CN" altLang="en-US" sz="2800" dirty="0">
              <a:solidFill>
                <a:prstClr val="black"/>
              </a:solidFill>
              <a:latin typeface="黑体" panose="02010609060101010101" charset="-122"/>
              <a:ea typeface="黑体" panose="02010609060101010101" charset="-122"/>
            </a:endParaRPr>
          </a:p>
        </p:txBody>
      </p:sp>
      <p:sp>
        <p:nvSpPr>
          <p:cNvPr id="3" name="矩形 2"/>
          <p:cNvSpPr/>
          <p:nvPr/>
        </p:nvSpPr>
        <p:spPr>
          <a:xfrm>
            <a:off x="3281655" y="2000109"/>
            <a:ext cx="6708506" cy="521970"/>
          </a:xfrm>
          <a:prstGeom prst="rect">
            <a:avLst/>
          </a:prstGeom>
        </p:spPr>
        <p:txBody>
          <a:bodyPr wrap="square">
            <a:spAutoFit/>
          </a:bodyPr>
          <a:lstStyle/>
          <a:p>
            <a:r>
              <a:rPr lang="zh-CN" altLang="en-US" sz="2800" dirty="0">
                <a:solidFill>
                  <a:prstClr val="black"/>
                </a:solidFill>
                <a:latin typeface="黑体" panose="02010609060101010101" charset="-122"/>
                <a:ea typeface="黑体" panose="02010609060101010101" charset="-122"/>
              </a:rPr>
              <a:t>八十岁以上月给米五斗、酒三斗、肉五斤</a:t>
            </a:r>
            <a:endParaRPr lang="zh-CN" altLang="en-US" sz="2800" dirty="0">
              <a:solidFill>
                <a:prstClr val="black"/>
              </a:solidFill>
              <a:latin typeface="黑体" panose="02010609060101010101" charset="-122"/>
              <a:ea typeface="黑体" panose="02010609060101010101" charset="-122"/>
            </a:endParaRPr>
          </a:p>
        </p:txBody>
      </p:sp>
      <p:sp>
        <p:nvSpPr>
          <p:cNvPr id="4" name="矩形 3"/>
          <p:cNvSpPr/>
          <p:nvPr/>
        </p:nvSpPr>
        <p:spPr>
          <a:xfrm>
            <a:off x="3297208" y="2523329"/>
            <a:ext cx="1249680" cy="521970"/>
          </a:xfrm>
          <a:prstGeom prst="rect">
            <a:avLst/>
          </a:prstGeom>
        </p:spPr>
        <p:txBody>
          <a:bodyPr wrap="none">
            <a:spAutoFit/>
          </a:bodyPr>
          <a:lstStyle/>
          <a:p>
            <a:pPr lvl="0"/>
            <a:r>
              <a:rPr lang="zh-CN" altLang="en-US" sz="2800" dirty="0">
                <a:solidFill>
                  <a:prstClr val="black"/>
                </a:solidFill>
                <a:latin typeface="黑体" panose="02010609060101010101" charset="-122"/>
                <a:ea typeface="黑体" panose="02010609060101010101" charset="-122"/>
              </a:rPr>
              <a:t>养病坊</a:t>
            </a:r>
            <a:endParaRPr lang="zh-CN" altLang="en-US" sz="2800" dirty="0">
              <a:solidFill>
                <a:prstClr val="black"/>
              </a:solidFill>
              <a:latin typeface="黑体" panose="02010609060101010101" charset="-122"/>
              <a:ea typeface="黑体" panose="02010609060101010101" charset="-122"/>
            </a:endParaRPr>
          </a:p>
        </p:txBody>
      </p:sp>
      <p:sp>
        <p:nvSpPr>
          <p:cNvPr id="5" name="矩形 4"/>
          <p:cNvSpPr/>
          <p:nvPr/>
        </p:nvSpPr>
        <p:spPr>
          <a:xfrm>
            <a:off x="3281655" y="3046549"/>
            <a:ext cx="1249680" cy="521970"/>
          </a:xfrm>
          <a:prstGeom prst="rect">
            <a:avLst/>
          </a:prstGeom>
        </p:spPr>
        <p:txBody>
          <a:bodyPr wrap="none">
            <a:spAutoFit/>
          </a:bodyPr>
          <a:lstStyle/>
          <a:p>
            <a:pPr lvl="0"/>
            <a:r>
              <a:rPr lang="zh-CN" altLang="en-US" sz="2800" dirty="0">
                <a:solidFill>
                  <a:prstClr val="black"/>
                </a:solidFill>
                <a:latin typeface="黑体" panose="02010609060101010101" charset="-122"/>
                <a:ea typeface="黑体" panose="02010609060101010101" charset="-122"/>
              </a:rPr>
              <a:t>福田院</a:t>
            </a:r>
            <a:endParaRPr lang="zh-CN" altLang="en-US" sz="2800" dirty="0">
              <a:solidFill>
                <a:prstClr val="black"/>
              </a:solidFill>
              <a:latin typeface="黑体" panose="02010609060101010101" charset="-122"/>
              <a:ea typeface="黑体" panose="02010609060101010101" charset="-122"/>
            </a:endParaRPr>
          </a:p>
        </p:txBody>
      </p:sp>
      <p:sp>
        <p:nvSpPr>
          <p:cNvPr id="6" name="矩形 5"/>
          <p:cNvSpPr/>
          <p:nvPr/>
        </p:nvSpPr>
        <p:spPr>
          <a:xfrm>
            <a:off x="3281654" y="3569769"/>
            <a:ext cx="1249680" cy="521970"/>
          </a:xfrm>
          <a:prstGeom prst="rect">
            <a:avLst/>
          </a:prstGeom>
        </p:spPr>
        <p:txBody>
          <a:bodyPr wrap="none">
            <a:spAutoFit/>
          </a:bodyPr>
          <a:lstStyle/>
          <a:p>
            <a:pPr lvl="0"/>
            <a:r>
              <a:rPr lang="zh-CN" altLang="en-US" sz="2800" dirty="0">
                <a:solidFill>
                  <a:prstClr val="black"/>
                </a:solidFill>
                <a:latin typeface="黑体" panose="02010609060101010101" charset="-122"/>
                <a:ea typeface="黑体" panose="02010609060101010101" charset="-122"/>
              </a:rPr>
              <a:t>众济院</a:t>
            </a:r>
            <a:endParaRPr lang="zh-CN" altLang="en-US" sz="2800" dirty="0">
              <a:solidFill>
                <a:prstClr val="black"/>
              </a:solidFill>
              <a:latin typeface="黑体" panose="02010609060101010101" charset="-122"/>
              <a:ea typeface="黑体" panose="02010609060101010101" charset="-122"/>
            </a:endParaRPr>
          </a:p>
        </p:txBody>
      </p:sp>
      <p:sp>
        <p:nvSpPr>
          <p:cNvPr id="7" name="矩形 6"/>
          <p:cNvSpPr/>
          <p:nvPr/>
        </p:nvSpPr>
        <p:spPr>
          <a:xfrm>
            <a:off x="3297208" y="4079341"/>
            <a:ext cx="1249680" cy="521970"/>
          </a:xfrm>
          <a:prstGeom prst="rect">
            <a:avLst/>
          </a:prstGeom>
        </p:spPr>
        <p:txBody>
          <a:bodyPr wrap="none">
            <a:spAutoFit/>
          </a:bodyPr>
          <a:lstStyle/>
          <a:p>
            <a:pPr lvl="0"/>
            <a:r>
              <a:rPr lang="zh-CN" altLang="en-US" sz="2800" dirty="0">
                <a:solidFill>
                  <a:prstClr val="black"/>
                </a:solidFill>
                <a:latin typeface="黑体" panose="02010609060101010101" charset="-122"/>
                <a:ea typeface="黑体" panose="02010609060101010101" charset="-122"/>
              </a:rPr>
              <a:t>养济院</a:t>
            </a:r>
            <a:endParaRPr lang="zh-CN" altLang="en-US" sz="2800" dirty="0">
              <a:solidFill>
                <a:prstClr val="black"/>
              </a:solidFill>
              <a:latin typeface="黑体" panose="02010609060101010101" charset="-122"/>
              <a:ea typeface="黑体" panose="02010609060101010101" charset="-122"/>
            </a:endParaRPr>
          </a:p>
        </p:txBody>
      </p:sp>
      <p:pic>
        <p:nvPicPr>
          <p:cNvPr id="12" name="图片 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0084435" y="3392170"/>
            <a:ext cx="1875155" cy="2974975"/>
          </a:xfrm>
          <a:prstGeom prst="rect">
            <a:avLst/>
          </a:prstGeom>
        </p:spPr>
      </p:pic>
      <p:sp>
        <p:nvSpPr>
          <p:cNvPr id="13" name="文本框 12"/>
          <p:cNvSpPr txBox="1"/>
          <p:nvPr/>
        </p:nvSpPr>
        <p:spPr>
          <a:xfrm>
            <a:off x="8816975" y="6450965"/>
            <a:ext cx="3375025" cy="368300"/>
          </a:xfrm>
          <a:prstGeom prst="rect">
            <a:avLst/>
          </a:prstGeom>
          <a:solidFill>
            <a:schemeClr val="bg1"/>
          </a:solidFill>
        </p:spPr>
        <p:txBody>
          <a:bodyPr vert="horz" wrap="square" rtlCol="0">
            <a:spAutoFit/>
          </a:bodyPr>
          <a:p>
            <a:pPr algn="ctr"/>
            <a:r>
              <a:rPr lang="zh-CN" altLang="en-US">
                <a:latin typeface="黑体" panose="02010609060101010101" charset="-122"/>
                <a:ea typeface="黑体" panose="02010609060101010101" charset="-122"/>
                <a:sym typeface="+mn-ea"/>
              </a:rPr>
              <a:t>汉代错金银鸠杖与</a:t>
            </a:r>
            <a:r>
              <a:rPr lang="zh-CN" altLang="en-US">
                <a:latin typeface="黑体" panose="02010609060101010101" charset="-122"/>
                <a:ea typeface="黑体" panose="02010609060101010101" charset="-122"/>
              </a:rPr>
              <a:t>画像砖</a:t>
            </a:r>
            <a:endParaRPr lang="zh-CN" altLang="en-US">
              <a:latin typeface="黑体" panose="02010609060101010101" charset="-122"/>
              <a:ea typeface="黑体" panose="02010609060101010101" charset="-122"/>
            </a:endParaRPr>
          </a:p>
        </p:txBody>
      </p:sp>
      <p:pic>
        <p:nvPicPr>
          <p:cNvPr id="14" name="图片 13"/>
          <p:cNvPicPr>
            <a:picLocks noChangeAspect="1"/>
          </p:cNvPicPr>
          <p:nvPr/>
        </p:nvPicPr>
        <p:blipFill>
          <a:blip r:embed="rId3"/>
          <a:stretch>
            <a:fillRect/>
          </a:stretch>
        </p:blipFill>
        <p:spPr>
          <a:xfrm>
            <a:off x="8559165" y="3803015"/>
            <a:ext cx="2050415" cy="2740025"/>
          </a:xfrm>
          <a:prstGeom prst="rect">
            <a:avLst/>
          </a:prstGeom>
        </p:spPr>
      </p:pic>
      <p:pic>
        <p:nvPicPr>
          <p:cNvPr id="17" name="图片 16"/>
          <p:cNvPicPr>
            <a:picLocks noChangeAspect="1"/>
          </p:cNvPicPr>
          <p:nvPr/>
        </p:nvPicPr>
        <p:blipFill>
          <a:blip r:embed="rId4"/>
          <a:stretch>
            <a:fillRect/>
          </a:stretch>
        </p:blipFill>
        <p:spPr>
          <a:xfrm>
            <a:off x="314325" y="4774565"/>
            <a:ext cx="3082925" cy="1684655"/>
          </a:xfrm>
          <a:prstGeom prst="rect">
            <a:avLst/>
          </a:prstGeom>
        </p:spPr>
      </p:pic>
      <p:sp>
        <p:nvSpPr>
          <p:cNvPr id="18" name="文本框 17"/>
          <p:cNvSpPr txBox="1"/>
          <p:nvPr/>
        </p:nvSpPr>
        <p:spPr>
          <a:xfrm>
            <a:off x="0" y="6459220"/>
            <a:ext cx="3551555" cy="368300"/>
          </a:xfrm>
          <a:prstGeom prst="rect">
            <a:avLst/>
          </a:prstGeom>
          <a:solidFill>
            <a:schemeClr val="bg1"/>
          </a:solidFill>
        </p:spPr>
        <p:txBody>
          <a:bodyPr vert="horz" wrap="square" rtlCol="0">
            <a:spAutoFit/>
          </a:bodyPr>
          <a:p>
            <a:pPr algn="ctr">
              <a:buClrTx/>
              <a:buSzTx/>
              <a:buFontTx/>
            </a:pPr>
            <a:r>
              <a:rPr lang="zh-CN" altLang="en-US">
                <a:latin typeface="黑体" panose="02010609060101010101" charset="-122"/>
                <a:ea typeface="黑体" panose="02010609060101010101" charset="-122"/>
                <a:sym typeface="+mn-ea"/>
              </a:rPr>
              <a:t>慈幼局、安济院示意图</a:t>
            </a:r>
            <a:endParaRPr lang="zh-CN" altLang="en-US">
              <a:latin typeface="黑体" panose="02010609060101010101" charset="-122"/>
              <a:ea typeface="黑体" panose="02010609060101010101" charset="-122"/>
              <a:sym typeface="+mn-ea"/>
            </a:endParaRPr>
          </a:p>
        </p:txBody>
      </p:sp>
      <p:pic>
        <p:nvPicPr>
          <p:cNvPr id="19" name="图片 18"/>
          <p:cNvPicPr>
            <a:picLocks noChangeAspect="1"/>
          </p:cNvPicPr>
          <p:nvPr/>
        </p:nvPicPr>
        <p:blipFill>
          <a:blip r:embed="rId5"/>
          <a:stretch>
            <a:fillRect/>
          </a:stretch>
        </p:blipFill>
        <p:spPr>
          <a:xfrm>
            <a:off x="10422890" y="678815"/>
            <a:ext cx="1358900" cy="1973580"/>
          </a:xfrm>
          <a:prstGeom prst="rect">
            <a:avLst/>
          </a:prstGeom>
        </p:spPr>
      </p:pic>
      <p:sp>
        <p:nvSpPr>
          <p:cNvPr id="21" name="文本框 20"/>
          <p:cNvSpPr txBox="1"/>
          <p:nvPr/>
        </p:nvSpPr>
        <p:spPr>
          <a:xfrm>
            <a:off x="10084435" y="2814955"/>
            <a:ext cx="1923415" cy="368300"/>
          </a:xfrm>
          <a:prstGeom prst="rect">
            <a:avLst/>
          </a:prstGeom>
          <a:solidFill>
            <a:schemeClr val="bg1"/>
          </a:solidFill>
        </p:spPr>
        <p:txBody>
          <a:bodyPr vert="horz" wrap="square" rtlCol="0" anchor="t">
            <a:spAutoFit/>
          </a:bodyPr>
          <a:p>
            <a:pPr algn="ctr">
              <a:buClrTx/>
              <a:buSzTx/>
              <a:buFontTx/>
            </a:pPr>
            <a:r>
              <a:rPr lang="zh-CN" altLang="en-US">
                <a:latin typeface="黑体" panose="02010609060101010101" charset="-122"/>
                <a:ea typeface="黑体" panose="02010609060101010101" charset="-122"/>
                <a:sym typeface="+mn-ea"/>
              </a:rPr>
              <a:t>乾隆御赐养老牌</a:t>
            </a:r>
            <a:endParaRPr lang="zh-CN" altLang="en-US">
              <a:latin typeface="黑体" panose="02010609060101010101" charset="-122"/>
              <a:ea typeface="黑体" panose="02010609060101010101" charset="-122"/>
              <a:sym typeface="+mn-ea"/>
            </a:endParaRPr>
          </a:p>
        </p:txBody>
      </p:sp>
      <p:pic>
        <p:nvPicPr>
          <p:cNvPr id="107" name="图片 106"/>
          <p:cNvPicPr/>
          <p:nvPr/>
        </p:nvPicPr>
        <p:blipFill>
          <a:blip r:embed="rId6"/>
          <a:stretch>
            <a:fillRect/>
          </a:stretch>
        </p:blipFill>
        <p:spPr>
          <a:xfrm>
            <a:off x="4469765" y="4774565"/>
            <a:ext cx="3672205" cy="1676400"/>
          </a:xfrm>
          <a:prstGeom prst="rect">
            <a:avLst/>
          </a:prstGeom>
          <a:noFill/>
          <a:ln w="9525">
            <a:noFill/>
          </a:ln>
        </p:spPr>
      </p:pic>
      <p:sp>
        <p:nvSpPr>
          <p:cNvPr id="23" name="文本框 22"/>
          <p:cNvSpPr txBox="1"/>
          <p:nvPr/>
        </p:nvSpPr>
        <p:spPr>
          <a:xfrm>
            <a:off x="3894455" y="6489700"/>
            <a:ext cx="4992370" cy="368300"/>
          </a:xfrm>
          <a:prstGeom prst="rect">
            <a:avLst/>
          </a:prstGeom>
          <a:solidFill>
            <a:schemeClr val="bg1"/>
          </a:solidFill>
        </p:spPr>
        <p:txBody>
          <a:bodyPr vert="horz" wrap="square" rtlCol="0" anchor="t">
            <a:spAutoFit/>
          </a:bodyPr>
          <a:p>
            <a:pPr lvl="0" algn="ctr">
              <a:buClrTx/>
              <a:buSzTx/>
              <a:buFontTx/>
            </a:pPr>
            <a:r>
              <a:rPr lang="zh-CN" altLang="en-US">
                <a:latin typeface="黑体" panose="02010609060101010101" charset="-122"/>
                <a:ea typeface="黑体" panose="02010609060101010101" charset="-122"/>
                <a:sym typeface="+mn-ea"/>
              </a:rPr>
              <a:t>《千叟宴图》清·汪承霈绘，国家博物馆藏</a:t>
            </a:r>
            <a:endParaRPr lang="zh-CN" altLang="en-US">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41301" y="976682"/>
            <a:ext cx="2685415"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（三）优抚政策</a:t>
            </a:r>
            <a:endParaRPr lang="zh-CN" altLang="en-US" sz="2400">
              <a:solidFill>
                <a:srgbClr val="C00000"/>
              </a:solidFill>
              <a:latin typeface="黑体" panose="02010609060101010101" charset="-122"/>
              <a:ea typeface="黑体" panose="02010609060101010101" charset="-122"/>
              <a:sym typeface="+mn-ea"/>
            </a:endParaRPr>
          </a:p>
        </p:txBody>
      </p:sp>
      <p:sp>
        <p:nvSpPr>
          <p:cNvPr id="2" name="矩形 1"/>
          <p:cNvSpPr/>
          <p:nvPr/>
        </p:nvSpPr>
        <p:spPr>
          <a:xfrm>
            <a:off x="311553" y="1510968"/>
            <a:ext cx="11471563" cy="2749550"/>
          </a:xfrm>
          <a:prstGeom prst="rect">
            <a:avLst/>
          </a:prstGeom>
          <a:ln w="12700" cmpd="sng">
            <a:solidFill>
              <a:schemeClr val="accent1">
                <a:shade val="50000"/>
              </a:schemeClr>
            </a:solidFill>
            <a:prstDash val="solid"/>
          </a:ln>
        </p:spPr>
        <p:txBody>
          <a:bodyPr wrap="square">
            <a:spAutoFit/>
          </a:bodyPr>
          <a:p>
            <a:pPr>
              <a:lnSpc>
                <a:spcPct val="120000"/>
              </a:lnSpc>
            </a:pPr>
            <a:r>
              <a:rPr lang="zh-CN" altLang="en-US" sz="2400" dirty="0">
                <a:latin typeface="黑体" panose="02010609060101010101" charset="-122"/>
                <a:ea typeface="黑体" panose="02010609060101010101" charset="-122"/>
                <a:cs typeface="黑体" panose="02010609060101010101" charset="-122"/>
              </a:rPr>
              <a:t>【学思之</a:t>
            </a:r>
            <a:r>
              <a:rPr lang="zh-CN" altLang="en-US" sz="2400" dirty="0" smtClean="0">
                <a:latin typeface="黑体" panose="02010609060101010101" charset="-122"/>
                <a:ea typeface="黑体" panose="02010609060101010101" charset="-122"/>
                <a:cs typeface="黑体" panose="02010609060101010101" charset="-122"/>
              </a:rPr>
              <a:t>窗】</a:t>
            </a:r>
            <a:endParaRPr lang="en-US" altLang="zh-CN" sz="2400" dirty="0" smtClean="0">
              <a:latin typeface="黑体" panose="02010609060101010101" charset="-122"/>
              <a:ea typeface="黑体" panose="02010609060101010101" charset="-122"/>
              <a:cs typeface="黑体" panose="02010609060101010101" charset="-122"/>
            </a:endParaRPr>
          </a:p>
          <a:p>
            <a:pPr>
              <a:lnSpc>
                <a:spcPct val="120000"/>
              </a:lnSpc>
            </a:pPr>
            <a:r>
              <a:rPr lang="en-US" altLang="zh-CN" sz="2400" dirty="0" smtClean="0">
                <a:latin typeface="黑体" panose="02010609060101010101" charset="-122"/>
                <a:ea typeface="黑体" panose="02010609060101010101" charset="-122"/>
                <a:cs typeface="黑体" panose="02010609060101010101" charset="-122"/>
              </a:rPr>
              <a:t>      《</a:t>
            </a:r>
            <a:r>
              <a:rPr lang="zh-CN" altLang="en-US" sz="2400" dirty="0">
                <a:latin typeface="黑体" panose="02010609060101010101" charset="-122"/>
                <a:ea typeface="黑体" panose="02010609060101010101" charset="-122"/>
                <a:cs typeface="黑体" panose="02010609060101010101" charset="-122"/>
              </a:rPr>
              <a:t>大明律</a:t>
            </a:r>
            <a:r>
              <a:rPr lang="en-US" altLang="zh-CN" sz="2400" dirty="0">
                <a:latin typeface="黑体" panose="02010609060101010101" charset="-122"/>
                <a:ea typeface="黑体" panose="02010609060101010101" charset="-122"/>
                <a:cs typeface="黑体" panose="02010609060101010101" charset="-122"/>
              </a:rPr>
              <a:t>》</a:t>
            </a:r>
            <a:r>
              <a:rPr lang="zh-CN" altLang="en-US" sz="2400" dirty="0">
                <a:latin typeface="黑体" panose="02010609060101010101" charset="-122"/>
                <a:ea typeface="黑体" panose="02010609060101010101" charset="-122"/>
                <a:cs typeface="黑体" panose="02010609060101010101" charset="-122"/>
              </a:rPr>
              <a:t>对救助鳏寡孤独有专门的律条规定</a:t>
            </a:r>
            <a:r>
              <a:rPr lang="en-US" altLang="zh-CN" sz="2400" dirty="0" smtClean="0">
                <a:latin typeface="黑体" panose="02010609060101010101" charset="-122"/>
                <a:ea typeface="黑体" panose="02010609060101010101" charset="-122"/>
                <a:cs typeface="黑体" panose="02010609060101010101" charset="-122"/>
              </a:rPr>
              <a:t>:</a:t>
            </a:r>
            <a:endParaRPr lang="en-US" altLang="zh-CN" sz="2400" dirty="0" smtClean="0">
              <a:latin typeface="黑体" panose="02010609060101010101" charset="-122"/>
              <a:ea typeface="黑体" panose="02010609060101010101" charset="-122"/>
              <a:cs typeface="黑体" panose="02010609060101010101" charset="-122"/>
            </a:endParaRPr>
          </a:p>
          <a:p>
            <a:pPr>
              <a:lnSpc>
                <a:spcPct val="120000"/>
              </a:lnSpc>
            </a:pPr>
            <a:r>
              <a:rPr lang="zh-CN" altLang="en-US" sz="2400" dirty="0" smtClean="0">
                <a:latin typeface="黑体" panose="02010609060101010101" charset="-122"/>
                <a:ea typeface="黑体" panose="02010609060101010101" charset="-122"/>
                <a:cs typeface="黑体" panose="02010609060101010101" charset="-122"/>
              </a:rPr>
              <a:t>      凡</a:t>
            </a:r>
            <a:r>
              <a:rPr lang="zh-CN" altLang="en-US" sz="2400" dirty="0">
                <a:latin typeface="黑体" panose="02010609060101010101" charset="-122"/>
                <a:ea typeface="黑体" panose="02010609060101010101" charset="-122"/>
                <a:cs typeface="黑体" panose="02010609060101010101" charset="-122"/>
              </a:rPr>
              <a:t>鳏寡孤独及笃疾之人，贫穷无亲属依倚，不能自存所在官司应收养而不收养者，杖方十；若应给衣粮而官吏克减者，以监守自盗论</a:t>
            </a:r>
            <a:r>
              <a:rPr lang="zh-CN" altLang="en-US" sz="2400" dirty="0" smtClean="0">
                <a:latin typeface="黑体" panose="02010609060101010101" charset="-122"/>
                <a:ea typeface="黑体" panose="02010609060101010101" charset="-122"/>
                <a:cs typeface="黑体" panose="02010609060101010101" charset="-122"/>
              </a:rPr>
              <a:t>。</a:t>
            </a:r>
            <a:endParaRPr lang="en-US" altLang="zh-CN" sz="2400" dirty="0" smtClean="0">
              <a:latin typeface="黑体" panose="02010609060101010101" charset="-122"/>
              <a:ea typeface="黑体" panose="02010609060101010101" charset="-122"/>
              <a:cs typeface="黑体" panose="02010609060101010101" charset="-122"/>
            </a:endParaRPr>
          </a:p>
          <a:p>
            <a:pPr>
              <a:lnSpc>
                <a:spcPct val="120000"/>
              </a:lnSpc>
            </a:pPr>
            <a:r>
              <a:rPr lang="zh-CN" altLang="en-US" sz="2400" dirty="0" smtClean="0">
                <a:solidFill>
                  <a:srgbClr val="0000FF"/>
                </a:solidFill>
                <a:latin typeface="黑体" panose="02010609060101010101" charset="-122"/>
                <a:ea typeface="黑体" panose="02010609060101010101" charset="-122"/>
                <a:cs typeface="黑体" panose="02010609060101010101" charset="-122"/>
              </a:rPr>
              <a:t>     </a:t>
            </a:r>
            <a:r>
              <a:rPr lang="zh-CN" altLang="en-US" sz="2400" dirty="0" smtClean="0">
                <a:solidFill>
                  <a:srgbClr val="0000FF"/>
                </a:solidFill>
                <a:latin typeface="黑体" panose="02010609060101010101" charset="-122"/>
                <a:ea typeface="黑体" panose="02010609060101010101" charset="-122"/>
                <a:cs typeface="黑体" panose="02010609060101010101" charset="-122"/>
                <a:sym typeface="+mn-ea"/>
              </a:rPr>
              <a:t> 想一想</a:t>
            </a:r>
            <a:r>
              <a:rPr lang="en-US" altLang="zh-CN" sz="2400" dirty="0">
                <a:solidFill>
                  <a:srgbClr val="0000FF"/>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0000FF"/>
                </a:solidFill>
                <a:latin typeface="黑体" panose="02010609060101010101" charset="-122"/>
                <a:ea typeface="黑体" panose="02010609060101010101" charset="-122"/>
                <a:cs typeface="黑体" panose="02010609060101010101" charset="-122"/>
                <a:sym typeface="+mn-ea"/>
              </a:rPr>
              <a:t>古代政府为什么要以法律形式规定对贫苦无依的人群进行救助？这样的法律规定能落实吗？</a:t>
            </a:r>
            <a:endParaRPr lang="zh-CN" altLang="en-US" sz="2400" dirty="0">
              <a:solidFill>
                <a:srgbClr val="0000FF"/>
              </a:solidFill>
              <a:latin typeface="黑体" panose="02010609060101010101" charset="-122"/>
              <a:ea typeface="黑体" panose="02010609060101010101" charset="-122"/>
              <a:cs typeface="黑体" panose="02010609060101010101" charset="-122"/>
              <a:sym typeface="+mn-ea"/>
            </a:endParaRPr>
          </a:p>
        </p:txBody>
      </p:sp>
      <p:sp>
        <p:nvSpPr>
          <p:cNvPr id="3" name="矩形 2"/>
          <p:cNvSpPr/>
          <p:nvPr/>
        </p:nvSpPr>
        <p:spPr>
          <a:xfrm>
            <a:off x="200890" y="4562767"/>
            <a:ext cx="11582400" cy="829945"/>
          </a:xfrm>
          <a:prstGeom prst="rect">
            <a:avLst/>
          </a:prstGeom>
        </p:spPr>
        <p:txBody>
          <a:bodyPr wrap="square">
            <a:spAutoFit/>
          </a:bodyPr>
          <a:p>
            <a:r>
              <a:rPr lang="zh-CN" altLang="en-US" sz="2400" dirty="0">
                <a:latin typeface="黑体" panose="02010609060101010101" charset="-122"/>
                <a:ea typeface="黑体" panose="02010609060101010101" charset="-122"/>
                <a:cs typeface="黑体" panose="02010609060101010101" charset="-122"/>
              </a:rPr>
              <a:t>原因： </a:t>
            </a:r>
            <a:r>
              <a:rPr lang="en-US" altLang="zh-CN" sz="2400" dirty="0">
                <a:latin typeface="黑体" panose="02010609060101010101" charset="-122"/>
                <a:ea typeface="黑体" panose="02010609060101010101" charset="-122"/>
                <a:cs typeface="黑体" panose="02010609060101010101" charset="-122"/>
              </a:rPr>
              <a:t>   </a:t>
            </a:r>
            <a:r>
              <a:rPr lang="zh-CN" altLang="en-US" sz="2400" dirty="0">
                <a:latin typeface="黑体" panose="02010609060101010101" charset="-122"/>
                <a:ea typeface="黑体" panose="02010609060101010101" charset="-122"/>
                <a:cs typeface="黑体" panose="02010609060101010101" charset="-122"/>
              </a:rPr>
              <a:t>①经济：小农经济脆弱</a:t>
            </a:r>
            <a:r>
              <a:rPr lang="en-US" altLang="zh-CN" sz="2400" dirty="0">
                <a:latin typeface="黑体" panose="02010609060101010101" charset="-122"/>
                <a:ea typeface="黑体" panose="02010609060101010101" charset="-122"/>
                <a:cs typeface="黑体" panose="02010609060101010101" charset="-122"/>
              </a:rPr>
              <a:t>      </a:t>
            </a:r>
            <a:r>
              <a:rPr lang="zh-CN" altLang="en-US" sz="2400" dirty="0">
                <a:latin typeface="黑体" panose="02010609060101010101" charset="-122"/>
                <a:ea typeface="黑体" panose="02010609060101010101" charset="-122"/>
                <a:cs typeface="黑体" panose="02010609060101010101" charset="-122"/>
              </a:rPr>
              <a:t>②政治：维护社会稳定</a:t>
            </a:r>
            <a:endParaRPr lang="zh-CN" altLang="en-US" sz="2400" dirty="0">
              <a:latin typeface="黑体" panose="02010609060101010101" charset="-122"/>
              <a:ea typeface="黑体" panose="02010609060101010101" charset="-122"/>
              <a:cs typeface="黑体" panose="02010609060101010101" charset="-122"/>
            </a:endParaRPr>
          </a:p>
          <a:p>
            <a:r>
              <a:rPr lang="zh-CN" altLang="en-US" sz="2400" dirty="0">
                <a:latin typeface="黑体" panose="02010609060101010101" charset="-122"/>
                <a:ea typeface="黑体" panose="02010609060101010101" charset="-122"/>
                <a:cs typeface="黑体" panose="02010609060101010101" charset="-122"/>
              </a:rPr>
              <a:t>          ③思想：践行儒家仁政 </a:t>
            </a:r>
            <a:endParaRPr lang="zh-CN" altLang="en-US" sz="2400" dirty="0">
              <a:latin typeface="黑体" panose="02010609060101010101" charset="-122"/>
              <a:ea typeface="黑体" panose="02010609060101010101" charset="-122"/>
              <a:cs typeface="黑体" panose="02010609060101010101" charset="-122"/>
            </a:endParaRPr>
          </a:p>
        </p:txBody>
      </p:sp>
      <p:sp>
        <p:nvSpPr>
          <p:cNvPr id="4" name="矩形 3"/>
          <p:cNvSpPr/>
          <p:nvPr/>
        </p:nvSpPr>
        <p:spPr>
          <a:xfrm>
            <a:off x="346363" y="5511407"/>
            <a:ext cx="11312236" cy="829945"/>
          </a:xfrm>
          <a:prstGeom prst="rect">
            <a:avLst/>
          </a:prstGeom>
        </p:spPr>
        <p:txBody>
          <a:bodyPr wrap="square">
            <a:spAutoFit/>
          </a:bodyPr>
          <a:p>
            <a:pPr lvl="0" algn="l">
              <a:buClrTx/>
              <a:buSzTx/>
              <a:buFontTx/>
            </a:pPr>
            <a:r>
              <a:rPr lang="zh-CN" altLang="en-US" sz="2400" dirty="0">
                <a:latin typeface="黑体" panose="02010609060101010101" charset="-122"/>
                <a:ea typeface="黑体" panose="02010609060101010101" charset="-122"/>
                <a:cs typeface="黑体" panose="02010609060101010101" charset="-122"/>
                <a:sym typeface="+mn-ea"/>
              </a:rPr>
              <a:t>      这一法律规定一定程度上能够落实；但由于官吏的搜刮和监守自盗，这一法律规定必定大打折扣，贫苦五依的人群受到的救助是有限的。</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16" name="文本框 15"/>
          <p:cNvSpPr txBox="1"/>
          <p:nvPr>
            <p:custDataLst>
              <p:tags r:id="rId1"/>
            </p:custDataLst>
          </p:nvPr>
        </p:nvSpPr>
        <p:spPr>
          <a:xfrm>
            <a:off x="318" y="440690"/>
            <a:ext cx="5189855" cy="521970"/>
          </a:xfrm>
          <a:prstGeom prst="rect">
            <a:avLst/>
          </a:prstGeom>
          <a:noFill/>
        </p:spPr>
        <p:txBody>
          <a:bodyPr wrap="none" rtlCol="0" anchor="t" anchorCtr="0">
            <a:spAutoFit/>
          </a:bodyPr>
          <a:p>
            <a:pPr lvl="0" algn="l">
              <a:lnSpc>
                <a:spcPct val="125000"/>
              </a:lnSpc>
              <a:spcBef>
                <a:spcPts val="0"/>
              </a:spcBef>
              <a:spcAft>
                <a:spcPts val="0"/>
              </a:spcAft>
              <a:buClrTx/>
              <a:buSzTx/>
              <a:buFontTx/>
            </a:pPr>
            <a:r>
              <a:rPr lang="zh-CN" altLang="en-US" sz="2400">
                <a:solidFill>
                  <a:srgbClr val="1D41D5"/>
                </a:solidFill>
                <a:latin typeface="黑体" panose="02010609060101010101" charset="-122"/>
                <a:ea typeface="黑体" panose="02010609060101010101" charset="-122"/>
                <a:sym typeface="+mn-ea"/>
              </a:rPr>
              <a:t>  三、历代社会救济与优抚政策</a:t>
            </a:r>
            <a:endParaRPr lang="zh-CN" altLang="en-US" sz="2400">
              <a:solidFill>
                <a:srgbClr val="1D41D5"/>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103630" y="685165"/>
            <a:ext cx="10480675" cy="534035"/>
          </a:xfrm>
          <a:prstGeom prst="rect">
            <a:avLst/>
          </a:prstGeom>
          <a:noFill/>
        </p:spPr>
        <p:txBody>
          <a:bodyPr wrap="square" rtlCol="0" anchor="t">
            <a:spAutoFit/>
          </a:bodyPr>
          <a:p>
            <a:pPr lvl="0" algn="l">
              <a:lnSpc>
                <a:spcPct val="120000"/>
              </a:lnSpc>
              <a:buClrTx/>
              <a:buSzTx/>
              <a:buFontTx/>
            </a:pPr>
            <a:r>
              <a:rPr lang="zh-CN" sz="2400">
                <a:solidFill>
                  <a:srgbClr val="1D41D5"/>
                </a:solidFill>
                <a:latin typeface="黑体" panose="02010609060101010101" charset="-122"/>
                <a:ea typeface="黑体" panose="02010609060101010101" charset="-122"/>
                <a:sym typeface="+mn-ea"/>
              </a:rPr>
              <a:t>【思考】阅读教材并结合所学，分析古代社会政府和社会力量救济的不同点。</a:t>
            </a:r>
            <a:endParaRPr lang="zh-CN" sz="2400">
              <a:solidFill>
                <a:srgbClr val="1D41D5"/>
              </a:solidFill>
              <a:latin typeface="黑体" panose="02010609060101010101" charset="-122"/>
              <a:ea typeface="黑体" panose="02010609060101010101" charset="-122"/>
              <a:sym typeface="+mn-ea"/>
            </a:endParaRPr>
          </a:p>
        </p:txBody>
      </p:sp>
      <p:sp>
        <p:nvSpPr>
          <p:cNvPr id="15" name="文本框 14"/>
          <p:cNvSpPr txBox="1"/>
          <p:nvPr/>
        </p:nvSpPr>
        <p:spPr>
          <a:xfrm>
            <a:off x="0" y="1382395"/>
            <a:ext cx="1657350" cy="534035"/>
          </a:xfrm>
          <a:prstGeom prst="rect">
            <a:avLst/>
          </a:prstGeom>
          <a:noFill/>
        </p:spPr>
        <p:txBody>
          <a:bodyPr wrap="square" rtlCol="0" anchor="t">
            <a:spAutoFit/>
          </a:bodyPr>
          <a:p>
            <a:pPr lvl="0" algn="l">
              <a:lnSpc>
                <a:spcPct val="120000"/>
              </a:lnSpc>
              <a:buClrTx/>
              <a:buSzTx/>
              <a:buFontTx/>
            </a:pPr>
            <a:r>
              <a:rPr lang="zh-CN" sz="2400">
                <a:solidFill>
                  <a:srgbClr val="FF0000"/>
                </a:solidFill>
                <a:latin typeface="黑体" panose="02010609060101010101" charset="-122"/>
                <a:ea typeface="黑体" panose="02010609060101010101" charset="-122"/>
                <a:sym typeface="+mn-ea"/>
              </a:rPr>
              <a:t>政府救济：</a:t>
            </a:r>
            <a:endParaRPr lang="zh-CN" sz="2400">
              <a:solidFill>
                <a:srgbClr val="FF0000"/>
              </a:solidFill>
              <a:latin typeface="黑体" panose="02010609060101010101" charset="-122"/>
              <a:ea typeface="黑体" panose="02010609060101010101" charset="-122"/>
              <a:sym typeface="+mn-ea"/>
            </a:endParaRPr>
          </a:p>
        </p:txBody>
      </p:sp>
      <p:sp>
        <p:nvSpPr>
          <p:cNvPr id="17" name="文本框 16"/>
          <p:cNvSpPr txBox="1"/>
          <p:nvPr/>
        </p:nvSpPr>
        <p:spPr>
          <a:xfrm>
            <a:off x="1543685" y="1486535"/>
            <a:ext cx="4932680" cy="429895"/>
          </a:xfrm>
          <a:prstGeom prst="rect">
            <a:avLst/>
          </a:prstGeom>
          <a:noFill/>
        </p:spPr>
        <p:txBody>
          <a:bodyPr wrap="none" rtlCol="0">
            <a:spAutoFit/>
          </a:bodyPr>
          <a:p>
            <a:pPr algn="l"/>
            <a:r>
              <a:rPr lang="zh-CN" altLang="en-US" sz="2200">
                <a:solidFill>
                  <a:schemeClr val="tx1"/>
                </a:solidFill>
                <a:latin typeface="黑体" panose="02010609060101010101" charset="-122"/>
                <a:ea typeface="黑体" panose="02010609060101010101" charset="-122"/>
                <a:sym typeface="+mn-ea"/>
              </a:rPr>
              <a:t>①重点在救灾，核心在保证粮食供应；</a:t>
            </a:r>
            <a:endParaRPr lang="zh-CN" altLang="en-US" sz="2200">
              <a:solidFill>
                <a:schemeClr val="tx1"/>
              </a:solidFill>
              <a:latin typeface="黑体" panose="02010609060101010101" charset="-122"/>
              <a:ea typeface="黑体" panose="02010609060101010101" charset="-122"/>
              <a:sym typeface="+mn-ea"/>
            </a:endParaRPr>
          </a:p>
        </p:txBody>
      </p:sp>
      <p:sp>
        <p:nvSpPr>
          <p:cNvPr id="20" name="文本框 19"/>
          <p:cNvSpPr txBox="1"/>
          <p:nvPr/>
        </p:nvSpPr>
        <p:spPr>
          <a:xfrm>
            <a:off x="1543685" y="2316480"/>
            <a:ext cx="3815080" cy="429895"/>
          </a:xfrm>
          <a:prstGeom prst="rect">
            <a:avLst/>
          </a:prstGeom>
          <a:noFill/>
        </p:spPr>
        <p:txBody>
          <a:bodyPr wrap="none" rtlCol="0">
            <a:spAutoFit/>
          </a:bodyPr>
          <a:p>
            <a:pPr lvl="0" algn="l">
              <a:buClrTx/>
              <a:buSzTx/>
              <a:buFontTx/>
            </a:pPr>
            <a:r>
              <a:rPr lang="zh-CN" altLang="en-US" sz="2200">
                <a:latin typeface="黑体" panose="02010609060101010101" charset="-122"/>
                <a:ea typeface="黑体" panose="02010609060101010101" charset="-122"/>
                <a:sym typeface="+mn-ea"/>
              </a:rPr>
              <a:t>①侧重于日常生活中的赈济；</a:t>
            </a:r>
            <a:endParaRPr lang="zh-CN" altLang="en-US" sz="2200">
              <a:latin typeface="黑体" panose="02010609060101010101" charset="-122"/>
              <a:ea typeface="黑体" panose="02010609060101010101" charset="-122"/>
              <a:sym typeface="+mn-ea"/>
            </a:endParaRPr>
          </a:p>
        </p:txBody>
      </p:sp>
      <p:sp>
        <p:nvSpPr>
          <p:cNvPr id="18" name="文本框 17"/>
          <p:cNvSpPr txBox="1"/>
          <p:nvPr/>
        </p:nvSpPr>
        <p:spPr>
          <a:xfrm>
            <a:off x="6370955" y="1486535"/>
            <a:ext cx="3815080" cy="429895"/>
          </a:xfrm>
          <a:prstGeom prst="rect">
            <a:avLst/>
          </a:prstGeom>
          <a:noFill/>
        </p:spPr>
        <p:txBody>
          <a:bodyPr wrap="none" rtlCol="0">
            <a:spAutoFit/>
          </a:bodyPr>
          <a:p>
            <a:pPr lvl="0" algn="l">
              <a:buClrTx/>
              <a:buSzTx/>
              <a:buFontTx/>
            </a:pPr>
            <a:r>
              <a:rPr lang="zh-CN" altLang="en-US" sz="2200">
                <a:latin typeface="黑体" panose="02010609060101010101" charset="-122"/>
                <a:ea typeface="黑体" panose="02010609060101010101" charset="-122"/>
                <a:sym typeface="+mn-ea"/>
              </a:rPr>
              <a:t>②目的是巩固统治，较规范；</a:t>
            </a:r>
            <a:endParaRPr lang="zh-CN" altLang="en-US" sz="2200">
              <a:latin typeface="黑体" panose="02010609060101010101" charset="-122"/>
              <a:ea typeface="黑体" panose="02010609060101010101" charset="-122"/>
              <a:sym typeface="+mn-ea"/>
            </a:endParaRPr>
          </a:p>
        </p:txBody>
      </p:sp>
      <p:sp>
        <p:nvSpPr>
          <p:cNvPr id="3" name="文本框 2"/>
          <p:cNvSpPr txBox="1"/>
          <p:nvPr/>
        </p:nvSpPr>
        <p:spPr>
          <a:xfrm>
            <a:off x="0" y="2183765"/>
            <a:ext cx="1657350" cy="534035"/>
          </a:xfrm>
          <a:prstGeom prst="rect">
            <a:avLst/>
          </a:prstGeom>
          <a:noFill/>
        </p:spPr>
        <p:txBody>
          <a:bodyPr wrap="square" rtlCol="0" anchor="t">
            <a:spAutoFit/>
          </a:bodyPr>
          <a:p>
            <a:pPr lvl="0" algn="l">
              <a:lnSpc>
                <a:spcPct val="120000"/>
              </a:lnSpc>
              <a:buClrTx/>
              <a:buSzTx/>
              <a:buFontTx/>
            </a:pPr>
            <a:r>
              <a:rPr lang="zh-CN" sz="2400">
                <a:solidFill>
                  <a:srgbClr val="FF0000"/>
                </a:solidFill>
                <a:latin typeface="黑体" panose="02010609060101010101" charset="-122"/>
                <a:ea typeface="黑体" panose="02010609060101010101" charset="-122"/>
                <a:sym typeface="+mn-ea"/>
              </a:rPr>
              <a:t>社会救济：</a:t>
            </a:r>
            <a:endParaRPr lang="zh-CN" sz="2400">
              <a:solidFill>
                <a:srgbClr val="FF0000"/>
              </a:solidFill>
              <a:latin typeface="黑体" panose="02010609060101010101" charset="-122"/>
              <a:ea typeface="黑体" panose="02010609060101010101" charset="-122"/>
              <a:sym typeface="+mn-ea"/>
            </a:endParaRPr>
          </a:p>
        </p:txBody>
      </p:sp>
      <p:sp>
        <p:nvSpPr>
          <p:cNvPr id="19" name="文本框 18"/>
          <p:cNvSpPr txBox="1"/>
          <p:nvPr/>
        </p:nvSpPr>
        <p:spPr>
          <a:xfrm>
            <a:off x="10115550" y="1486535"/>
            <a:ext cx="2138680" cy="429895"/>
          </a:xfrm>
          <a:prstGeom prst="rect">
            <a:avLst/>
          </a:prstGeom>
          <a:noFill/>
        </p:spPr>
        <p:txBody>
          <a:bodyPr wrap="none" rtlCol="0">
            <a:spAutoFit/>
          </a:bodyPr>
          <a:p>
            <a:pPr lvl="0" algn="l">
              <a:buClrTx/>
              <a:buSzTx/>
              <a:buFontTx/>
            </a:pPr>
            <a:r>
              <a:rPr lang="zh-CN" altLang="en-US" sz="2200">
                <a:latin typeface="黑体" panose="02010609060101010101" charset="-122"/>
                <a:ea typeface="黑体" panose="02010609060101010101" charset="-122"/>
                <a:sym typeface="+mn-ea"/>
              </a:rPr>
              <a:t>③占主体地位；</a:t>
            </a:r>
            <a:endParaRPr lang="zh-CN" altLang="en-US" sz="2200">
              <a:latin typeface="黑体" panose="02010609060101010101" charset="-122"/>
              <a:ea typeface="黑体" panose="02010609060101010101" charset="-122"/>
              <a:sym typeface="+mn-ea"/>
            </a:endParaRPr>
          </a:p>
        </p:txBody>
      </p:sp>
      <p:sp>
        <p:nvSpPr>
          <p:cNvPr id="21" name="文本框 20"/>
          <p:cNvSpPr txBox="1"/>
          <p:nvPr/>
        </p:nvSpPr>
        <p:spPr>
          <a:xfrm>
            <a:off x="5459095" y="2316480"/>
            <a:ext cx="3535680" cy="429895"/>
          </a:xfrm>
          <a:prstGeom prst="rect">
            <a:avLst/>
          </a:prstGeom>
          <a:noFill/>
        </p:spPr>
        <p:txBody>
          <a:bodyPr wrap="none" rtlCol="0">
            <a:spAutoFit/>
          </a:bodyPr>
          <a:p>
            <a:pPr lvl="0" algn="l">
              <a:buClrTx/>
              <a:buSzTx/>
              <a:buFontTx/>
            </a:pPr>
            <a:r>
              <a:rPr lang="zh-CN" altLang="en-US" sz="2200">
                <a:latin typeface="黑体" panose="02010609060101010101" charset="-122"/>
                <a:ea typeface="黑体" panose="02010609060101010101" charset="-122"/>
                <a:sym typeface="+mn-ea"/>
              </a:rPr>
              <a:t>②具有自发性和不稳定性；</a:t>
            </a:r>
            <a:endParaRPr lang="zh-CN" altLang="en-US" sz="2200">
              <a:latin typeface="黑体" panose="02010609060101010101" charset="-122"/>
              <a:ea typeface="黑体" panose="02010609060101010101" charset="-122"/>
              <a:sym typeface="+mn-ea"/>
            </a:endParaRPr>
          </a:p>
        </p:txBody>
      </p:sp>
      <p:sp>
        <p:nvSpPr>
          <p:cNvPr id="4" name="文本框 3"/>
          <p:cNvSpPr txBox="1"/>
          <p:nvPr/>
        </p:nvSpPr>
        <p:spPr>
          <a:xfrm>
            <a:off x="9317990" y="2316480"/>
            <a:ext cx="2418080" cy="429895"/>
          </a:xfrm>
          <a:prstGeom prst="rect">
            <a:avLst/>
          </a:prstGeom>
          <a:noFill/>
        </p:spPr>
        <p:txBody>
          <a:bodyPr wrap="none" rtlCol="0">
            <a:spAutoFit/>
          </a:bodyPr>
          <a:p>
            <a:pPr lvl="0" algn="l">
              <a:buClrTx/>
              <a:buSzTx/>
              <a:buFontTx/>
            </a:pPr>
            <a:r>
              <a:rPr lang="zh-CN" altLang="en-US" sz="2200">
                <a:latin typeface="黑体" panose="02010609060101010101" charset="-122"/>
                <a:ea typeface="黑体" panose="02010609060101010101" charset="-122"/>
                <a:sym typeface="+mn-ea"/>
              </a:rPr>
              <a:t>③处于辅助地位；</a:t>
            </a:r>
            <a:endParaRPr lang="zh-CN" altLang="en-US" sz="2200">
              <a:latin typeface="黑体" panose="02010609060101010101" charset="-122"/>
              <a:ea typeface="黑体" panose="02010609060101010101" charset="-122"/>
              <a:sym typeface="+mn-ea"/>
            </a:endParaRPr>
          </a:p>
        </p:txBody>
      </p:sp>
      <p:sp>
        <p:nvSpPr>
          <p:cNvPr id="9" name="文本框 8"/>
          <p:cNvSpPr txBox="1"/>
          <p:nvPr>
            <p:custDataLst>
              <p:tags r:id="rId1"/>
            </p:custDataLst>
          </p:nvPr>
        </p:nvSpPr>
        <p:spPr>
          <a:xfrm>
            <a:off x="1543685" y="2880995"/>
            <a:ext cx="9586595" cy="534035"/>
          </a:xfrm>
          <a:prstGeom prst="rect">
            <a:avLst/>
          </a:prstGeom>
          <a:noFill/>
        </p:spPr>
        <p:txBody>
          <a:bodyPr wrap="square" rtlCol="0" anchor="t">
            <a:spAutoFit/>
          </a:bodyPr>
          <a:p>
            <a:pPr lvl="0" algn="l">
              <a:lnSpc>
                <a:spcPct val="120000"/>
              </a:lnSpc>
              <a:buClrTx/>
              <a:buSzTx/>
              <a:buFontTx/>
            </a:pPr>
            <a:r>
              <a:rPr lang="zh-CN" sz="2400">
                <a:solidFill>
                  <a:srgbClr val="1D41D5"/>
                </a:solidFill>
                <a:latin typeface="黑体" panose="02010609060101010101" charset="-122"/>
                <a:ea typeface="黑体" panose="02010609060101010101" charset="-122"/>
                <a:sym typeface="Wingdings" panose="05000000000000000000"/>
              </a:rPr>
              <a:t>【合作探究】</a:t>
            </a:r>
            <a:r>
              <a:rPr lang="zh-CN" sz="2400">
                <a:solidFill>
                  <a:srgbClr val="1D41D5"/>
                </a:solidFill>
                <a:latin typeface="黑体" panose="02010609060101010101" charset="-122"/>
                <a:ea typeface="黑体" panose="02010609060101010101" charset="-122"/>
                <a:sym typeface="Wingdings" panose="05000000000000000000"/>
              </a:rPr>
              <a:t>结合材料与所学，说明中国古代国家治理对当今的启示？</a:t>
            </a:r>
            <a:endParaRPr lang="zh-CN" sz="2400">
              <a:solidFill>
                <a:srgbClr val="1D41D5"/>
              </a:solidFill>
              <a:latin typeface="黑体" panose="02010609060101010101" charset="-122"/>
              <a:ea typeface="黑体" panose="02010609060101010101" charset="-122"/>
              <a:sym typeface="Wingdings" panose="05000000000000000000"/>
            </a:endParaRPr>
          </a:p>
        </p:txBody>
      </p:sp>
      <p:cxnSp>
        <p:nvCxnSpPr>
          <p:cNvPr id="10" name="直接连接符 9"/>
          <p:cNvCxnSpPr/>
          <p:nvPr/>
        </p:nvCxnSpPr>
        <p:spPr>
          <a:xfrm>
            <a:off x="-17780" y="2896870"/>
            <a:ext cx="12155170" cy="203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2"/>
            </p:custDataLst>
          </p:nvPr>
        </p:nvSpPr>
        <p:spPr>
          <a:xfrm>
            <a:off x="125095" y="3415030"/>
            <a:ext cx="12012930" cy="3448685"/>
          </a:xfrm>
          <a:prstGeom prst="rect">
            <a:avLst/>
          </a:prstGeom>
          <a:noFill/>
        </p:spPr>
        <p:txBody>
          <a:bodyPr wrap="square" rtlCol="0">
            <a:spAutoFit/>
          </a:bodyPr>
          <a:lstStyle>
            <a:defPPr>
              <a:defRPr lang="zh-CN"/>
            </a:defPPr>
            <a:lvl1pPr>
              <a:lnSpc>
                <a:spcPct val="150000"/>
              </a:lnSpc>
              <a:defRPr sz="2400" b="1">
                <a:solidFill>
                  <a:srgbClr val="0000CC"/>
                </a:solidFill>
                <a:latin typeface="仿宋" panose="02010609060101010101" pitchFamily="49" charset="-122"/>
                <a:ea typeface="仿宋" panose="02010609060101010101" pitchFamily="49" charset="-122"/>
              </a:defRPr>
            </a:lvl1pPr>
          </a:lstStyle>
          <a:p>
            <a:pPr>
              <a:lnSpc>
                <a:spcPct val="130000"/>
              </a:lnSpc>
            </a:pPr>
            <a:r>
              <a:rPr lang="zh-CN" altLang="en-US" b="0">
                <a:solidFill>
                  <a:schemeClr val="tx1"/>
                </a:solidFill>
                <a:latin typeface="黑体" panose="02010609060101010101" charset="-122"/>
                <a:ea typeface="黑体" panose="02010609060101010101" charset="-122"/>
                <a:cs typeface="黑体" panose="02010609060101010101" charset="-122"/>
              </a:rPr>
              <a:t>①“</a:t>
            </a:r>
            <a:r>
              <a:rPr lang="zh-CN" altLang="zh-CN" b="0">
                <a:solidFill>
                  <a:schemeClr val="tx1"/>
                </a:solidFill>
                <a:latin typeface="黑体" panose="02010609060101010101" charset="-122"/>
                <a:ea typeface="黑体" panose="02010609060101010101" charset="-122"/>
                <a:cs typeface="黑体" panose="02010609060101010101" charset="-122"/>
              </a:rPr>
              <a:t>以民为本”</a:t>
            </a:r>
            <a:r>
              <a:rPr lang="en-US" altLang="zh-CN" b="0">
                <a:solidFill>
                  <a:schemeClr val="tx1"/>
                </a:solidFill>
                <a:latin typeface="黑体" panose="02010609060101010101" charset="-122"/>
                <a:ea typeface="黑体" panose="02010609060101010101" charset="-122"/>
                <a:cs typeface="黑体" panose="02010609060101010101" charset="-122"/>
              </a:rPr>
              <a:t>——</a:t>
            </a:r>
            <a:r>
              <a:rPr lang="zh-CN" altLang="zh-CN" b="0">
                <a:solidFill>
                  <a:srgbClr val="FF0000"/>
                </a:solidFill>
                <a:latin typeface="黑体" panose="02010609060101010101" charset="-122"/>
                <a:ea typeface="黑体" panose="02010609060101010101" charset="-122"/>
                <a:cs typeface="黑体" panose="02010609060101010101" charset="-122"/>
              </a:rPr>
              <a:t>坚持以人民为中心</a:t>
            </a:r>
            <a:endParaRPr lang="en-US" altLang="zh-CN" b="0">
              <a:solidFill>
                <a:schemeClr val="tx1"/>
              </a:solidFill>
              <a:latin typeface="黑体" panose="02010609060101010101" charset="-122"/>
              <a:ea typeface="黑体" panose="02010609060101010101" charset="-122"/>
              <a:cs typeface="黑体" panose="02010609060101010101" charset="-122"/>
            </a:endParaRPr>
          </a:p>
          <a:p>
            <a:pPr>
              <a:lnSpc>
                <a:spcPct val="130000"/>
              </a:lnSpc>
            </a:pPr>
            <a:r>
              <a:rPr lang="zh-CN" altLang="en-US" b="0">
                <a:solidFill>
                  <a:schemeClr val="tx1"/>
                </a:solidFill>
                <a:latin typeface="黑体" panose="02010609060101010101" charset="-122"/>
                <a:ea typeface="黑体" panose="02010609060101010101" charset="-122"/>
                <a:cs typeface="黑体" panose="02010609060101010101" charset="-122"/>
              </a:rPr>
              <a:t>②促进阶层流动，扩大中间阶层</a:t>
            </a:r>
            <a:r>
              <a:rPr lang="en-US" altLang="zh-CN" b="0">
                <a:solidFill>
                  <a:schemeClr val="tx1"/>
                </a:solidFill>
                <a:latin typeface="黑体" panose="02010609060101010101" charset="-122"/>
                <a:ea typeface="黑体" panose="02010609060101010101" charset="-122"/>
                <a:cs typeface="黑体" panose="02010609060101010101" charset="-122"/>
              </a:rPr>
              <a:t>——</a:t>
            </a:r>
            <a:r>
              <a:rPr lang="zh-CN" altLang="zh-CN" b="0">
                <a:solidFill>
                  <a:srgbClr val="FF0000"/>
                </a:solidFill>
                <a:latin typeface="黑体" panose="02010609060101010101" charset="-122"/>
                <a:ea typeface="黑体" panose="02010609060101010101" charset="-122"/>
                <a:cs typeface="黑体" panose="02010609060101010101" charset="-122"/>
              </a:rPr>
              <a:t>注重国家治理的系统性、整体性、协调性；</a:t>
            </a:r>
            <a:endParaRPr lang="en-US" altLang="zh-CN" b="0">
              <a:solidFill>
                <a:schemeClr val="tx1"/>
              </a:solidFill>
              <a:latin typeface="黑体" panose="02010609060101010101" charset="-122"/>
              <a:ea typeface="黑体" panose="02010609060101010101" charset="-122"/>
              <a:cs typeface="黑体" panose="02010609060101010101" charset="-122"/>
            </a:endParaRPr>
          </a:p>
          <a:p>
            <a:pPr>
              <a:lnSpc>
                <a:spcPct val="130000"/>
              </a:lnSpc>
            </a:pPr>
            <a:r>
              <a:rPr lang="zh-CN" altLang="en-US" b="0">
                <a:solidFill>
                  <a:schemeClr val="tx1"/>
                </a:solidFill>
                <a:latin typeface="黑体" panose="02010609060101010101" charset="-122"/>
                <a:ea typeface="黑体" panose="02010609060101010101" charset="-122"/>
                <a:cs typeface="黑体" panose="02010609060101010101" charset="-122"/>
              </a:rPr>
              <a:t>③强调教化</a:t>
            </a:r>
            <a:r>
              <a:rPr lang="en-US" altLang="zh-CN" b="0">
                <a:solidFill>
                  <a:schemeClr val="tx1"/>
                </a:solidFill>
                <a:latin typeface="黑体" panose="02010609060101010101" charset="-122"/>
                <a:ea typeface="黑体" panose="02010609060101010101" charset="-122"/>
                <a:cs typeface="黑体" panose="02010609060101010101" charset="-122"/>
              </a:rPr>
              <a:t>——</a:t>
            </a:r>
            <a:r>
              <a:rPr lang="zh-CN" altLang="en-US" b="0">
                <a:solidFill>
                  <a:srgbClr val="FF0000"/>
                </a:solidFill>
                <a:latin typeface="黑体" panose="02010609060101010101" charset="-122"/>
                <a:ea typeface="黑体" panose="02010609060101010101" charset="-122"/>
                <a:cs typeface="黑体" panose="02010609060101010101" charset="-122"/>
              </a:rPr>
              <a:t>充分发挥政府和社会组织的作用，救助与教育相结合，扶贫先扶志；</a:t>
            </a:r>
            <a:endParaRPr lang="en-US" altLang="zh-CN" b="0">
              <a:solidFill>
                <a:srgbClr val="FF0000"/>
              </a:solidFill>
              <a:latin typeface="黑体" panose="02010609060101010101" charset="-122"/>
              <a:ea typeface="黑体" panose="02010609060101010101" charset="-122"/>
              <a:cs typeface="黑体" panose="02010609060101010101" charset="-122"/>
            </a:endParaRPr>
          </a:p>
          <a:p>
            <a:pPr>
              <a:lnSpc>
                <a:spcPct val="130000"/>
              </a:lnSpc>
            </a:pPr>
            <a:r>
              <a:rPr lang="zh-CN" altLang="en-US" b="0">
                <a:solidFill>
                  <a:schemeClr val="tx1"/>
                </a:solidFill>
                <a:latin typeface="黑体" panose="02010609060101010101" charset="-122"/>
                <a:ea typeface="黑体" panose="02010609060101010101" charset="-122"/>
                <a:cs typeface="黑体" panose="02010609060101010101" charset="-122"/>
              </a:rPr>
              <a:t>④一定的基层自治</a:t>
            </a:r>
            <a:r>
              <a:rPr lang="en-US" altLang="zh-CN" b="0">
                <a:solidFill>
                  <a:schemeClr val="tx1"/>
                </a:solidFill>
                <a:latin typeface="黑体" panose="02010609060101010101" charset="-122"/>
                <a:ea typeface="黑体" panose="02010609060101010101" charset="-122"/>
                <a:cs typeface="黑体" panose="02010609060101010101" charset="-122"/>
              </a:rPr>
              <a:t>——</a:t>
            </a:r>
            <a:r>
              <a:rPr lang="zh-CN" altLang="en-US" b="0">
                <a:solidFill>
                  <a:srgbClr val="FF0000"/>
                </a:solidFill>
                <a:latin typeface="黑体" panose="02010609060101010101" charset="-122"/>
                <a:ea typeface="黑体" panose="02010609060101010101" charset="-122"/>
                <a:cs typeface="黑体" panose="02010609060101010101" charset="-122"/>
              </a:rPr>
              <a:t>坚持和完善基层群众自治制度，调动群众直接参与管理国家和社会事务、直接行使民主权利。</a:t>
            </a:r>
            <a:endParaRPr lang="en-US" altLang="zh-CN" b="0">
              <a:solidFill>
                <a:schemeClr val="tx1"/>
              </a:solidFill>
              <a:latin typeface="黑体" panose="02010609060101010101" charset="-122"/>
              <a:ea typeface="黑体" panose="02010609060101010101" charset="-122"/>
              <a:cs typeface="黑体" panose="02010609060101010101" charset="-122"/>
            </a:endParaRPr>
          </a:p>
          <a:p>
            <a:pPr>
              <a:lnSpc>
                <a:spcPct val="130000"/>
              </a:lnSpc>
            </a:pPr>
            <a:r>
              <a:rPr lang="zh-CN" altLang="en-US" b="0">
                <a:solidFill>
                  <a:schemeClr val="tx1"/>
                </a:solidFill>
                <a:latin typeface="黑体" panose="02010609060101010101" charset="-122"/>
                <a:ea typeface="黑体" panose="02010609060101010101" charset="-122"/>
                <a:cs typeface="黑体" panose="02010609060101010101" charset="-122"/>
              </a:rPr>
              <a:t>⑤</a:t>
            </a:r>
            <a:r>
              <a:rPr lang="zh-CN" altLang="zh-CN" b="0">
                <a:solidFill>
                  <a:schemeClr val="tx1"/>
                </a:solidFill>
                <a:latin typeface="黑体" panose="02010609060101010101" charset="-122"/>
                <a:ea typeface="黑体" panose="02010609060101010101" charset="-122"/>
                <a:cs typeface="黑体" panose="02010609060101010101" charset="-122"/>
              </a:rPr>
              <a:t>“为政以德”</a:t>
            </a:r>
            <a:r>
              <a:rPr lang="zh-CN" altLang="en-US" b="0">
                <a:solidFill>
                  <a:schemeClr val="tx1"/>
                </a:solidFill>
                <a:latin typeface="黑体" panose="02010609060101010101" charset="-122"/>
                <a:ea typeface="黑体" panose="02010609060101010101" charset="-122"/>
                <a:cs typeface="黑体" panose="02010609060101010101" charset="-122"/>
              </a:rPr>
              <a:t>“德主刑辅、宽严相济”</a:t>
            </a:r>
            <a:r>
              <a:rPr lang="en-US" altLang="zh-CN" b="0">
                <a:solidFill>
                  <a:schemeClr val="tx1"/>
                </a:solidFill>
                <a:latin typeface="黑体" panose="02010609060101010101" charset="-122"/>
                <a:ea typeface="黑体" panose="02010609060101010101" charset="-122"/>
                <a:cs typeface="黑体" panose="02010609060101010101" charset="-122"/>
              </a:rPr>
              <a:t>——</a:t>
            </a:r>
            <a:r>
              <a:rPr lang="zh-CN" altLang="zh-CN" b="0">
                <a:solidFill>
                  <a:srgbClr val="FF0000"/>
                </a:solidFill>
                <a:latin typeface="黑体" panose="02010609060101010101" charset="-122"/>
                <a:ea typeface="黑体" panose="02010609060101010101" charset="-122"/>
                <a:cs typeface="黑体" panose="02010609060101010101" charset="-122"/>
              </a:rPr>
              <a:t>坚持在以德治国的同时，</a:t>
            </a:r>
            <a:r>
              <a:rPr lang="zh-CN" altLang="en-US" b="0">
                <a:solidFill>
                  <a:srgbClr val="FF0000"/>
                </a:solidFill>
                <a:latin typeface="黑体" panose="02010609060101010101" charset="-122"/>
                <a:ea typeface="黑体" panose="02010609060101010101" charset="-122"/>
                <a:cs typeface="黑体" panose="02010609060101010101" charset="-122"/>
              </a:rPr>
              <a:t>健全社会治理的法律体系</a:t>
            </a:r>
            <a:r>
              <a:rPr lang="zh-CN" altLang="zh-CN" b="0">
                <a:solidFill>
                  <a:srgbClr val="FF0000"/>
                </a:solidFill>
                <a:latin typeface="黑体" panose="02010609060101010101" charset="-122"/>
                <a:ea typeface="黑体" panose="02010609060101010101" charset="-122"/>
                <a:cs typeface="黑体" panose="02010609060101010101" charset="-122"/>
              </a:rPr>
              <a:t>；</a:t>
            </a:r>
            <a:endParaRPr lang="zh-CN" altLang="zh-CN" b="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8" grpId="0"/>
      <p:bldP spid="19" grpId="0"/>
      <p:bldP spid="21" grpId="0"/>
      <p:bldP spid="4"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6" name="图片 3"/>
          <p:cNvPicPr>
            <a:picLocks noChangeAspect="1"/>
          </p:cNvPicPr>
          <p:nvPr>
            <p:custDataLst>
              <p:tags r:id="rId1"/>
            </p:custDataLst>
          </p:nvPr>
        </p:nvPicPr>
        <p:blipFill>
          <a:blip r:embed="rId2"/>
          <a:stretch>
            <a:fillRect/>
          </a:stretch>
        </p:blipFill>
        <p:spPr>
          <a:xfrm>
            <a:off x="0" y="0"/>
            <a:ext cx="12191365" cy="6858635"/>
          </a:xfrm>
          <a:prstGeom prst="rect">
            <a:avLst/>
          </a:prstGeom>
          <a:noFill/>
          <a:ln w="9525">
            <a:noFill/>
          </a:ln>
        </p:spPr>
      </p:pic>
      <p:sp>
        <p:nvSpPr>
          <p:cNvPr id="2" name="矩形 1"/>
          <p:cNvSpPr/>
          <p:nvPr>
            <p:custDataLst>
              <p:tags r:id="rId3"/>
            </p:custDataLst>
          </p:nvPr>
        </p:nvSpPr>
        <p:spPr>
          <a:xfrm>
            <a:off x="635" y="0"/>
            <a:ext cx="12192000" cy="6857365"/>
          </a:xfrm>
          <a:prstGeom prst="rect">
            <a:avLst/>
          </a:prstGeom>
          <a:solidFill>
            <a:srgbClr val="00206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4"/>
            </p:custDataLst>
          </p:nvPr>
        </p:nvSpPr>
        <p:spPr>
          <a:xfrm>
            <a:off x="-25400" y="2705100"/>
            <a:ext cx="12218035" cy="645160"/>
          </a:xfrm>
          <a:prstGeom prst="rect">
            <a:avLst/>
          </a:prstGeom>
          <a:solidFill>
            <a:schemeClr val="tx2">
              <a:lumMod val="20000"/>
              <a:lumOff val="80000"/>
              <a:alpha val="79000"/>
            </a:schemeClr>
          </a:solidFill>
        </p:spPr>
        <p:txBody>
          <a:bodyPr wrap="square" rtlCol="0" anchor="t">
            <a:spAutoFit/>
          </a:bodyPr>
          <a:p>
            <a:pPr algn="ctr">
              <a:buClrTx/>
              <a:buSzTx/>
              <a:buFontTx/>
            </a:pPr>
            <a:r>
              <a:rPr sz="3600" b="1" dirty="0">
                <a:latin typeface="楷体" panose="02010609060101010101" pitchFamily="49" charset="-122"/>
                <a:ea typeface="楷体" panose="02010609060101010101" pitchFamily="49" charset="-122"/>
                <a:cs typeface="楷体" panose="02010609060101010101" pitchFamily="49" charset="-122"/>
                <a:sym typeface="+mn-ea"/>
              </a:rPr>
              <a:t>第1</a:t>
            </a:r>
            <a:r>
              <a:rPr lang="en-US" sz="3600" b="1" dirty="0">
                <a:latin typeface="楷体" panose="02010609060101010101" pitchFamily="49" charset="-122"/>
                <a:ea typeface="楷体" panose="02010609060101010101" pitchFamily="49" charset="-122"/>
                <a:cs typeface="楷体" panose="02010609060101010101" pitchFamily="49" charset="-122"/>
                <a:sym typeface="+mn-ea"/>
              </a:rPr>
              <a:t>2</a:t>
            </a:r>
            <a:r>
              <a:rPr lang="zh-CN" sz="3600" b="1" dirty="0">
                <a:latin typeface="楷体" panose="02010609060101010101" pitchFamily="49" charset="-122"/>
                <a:ea typeface="楷体" panose="02010609060101010101" pitchFamily="49" charset="-122"/>
                <a:cs typeface="楷体" panose="02010609060101010101" pitchFamily="49" charset="-122"/>
                <a:sym typeface="+mn-ea"/>
              </a:rPr>
              <a:t>讲</a:t>
            </a:r>
            <a:r>
              <a:rPr sz="3600" b="1" dirty="0">
                <a:latin typeface="楷体" panose="02010609060101010101" pitchFamily="49" charset="-122"/>
                <a:ea typeface="楷体" panose="02010609060101010101" pitchFamily="49" charset="-122"/>
                <a:cs typeface="楷体" panose="02010609060101010101" pitchFamily="49" charset="-122"/>
                <a:sym typeface="+mn-ea"/>
              </a:rPr>
              <a:t>  </a:t>
            </a:r>
            <a:r>
              <a:rPr sz="3600" b="1">
                <a:latin typeface="楷体" panose="02010609060101010101" pitchFamily="49" charset="-122"/>
                <a:ea typeface="楷体" panose="02010609060101010101" pitchFamily="49" charset="-122"/>
                <a:cs typeface="楷体" panose="02010609060101010101" pitchFamily="49" charset="-122"/>
                <a:sym typeface="+mn-ea"/>
              </a:rPr>
              <a:t>中国古代的户籍制度与社会治理</a:t>
            </a:r>
            <a:endParaRPr lang="zh-CN" sz="3600"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TextBox 8"/>
          <p:cNvSpPr>
            <a:spLocks noChangeArrowheads="1"/>
          </p:cNvSpPr>
          <p:nvPr>
            <p:custDataLst>
              <p:tags r:id="rId5"/>
            </p:custDataLst>
          </p:nvPr>
        </p:nvSpPr>
        <p:spPr bwMode="auto">
          <a:xfrm>
            <a:off x="-25547" y="145"/>
            <a:ext cx="4478759" cy="51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a:latin typeface="黑体" panose="02010609060101010101" charset="-122"/>
                <a:ea typeface="黑体" panose="02010609060101010101" charset="-122"/>
                <a:sym typeface="+mn-ea"/>
              </a:rPr>
              <a:t>部编版高三历史一轮复习</a:t>
            </a:r>
            <a:endParaRPr lang="zh-CN" altLang="en-US" sz="2400">
              <a:latin typeface="黑体" panose="02010609060101010101" charset="-122"/>
              <a:ea typeface="黑体" panose="02010609060101010101" charset="-122"/>
              <a:sym typeface="+mn-ea"/>
            </a:endParaRPr>
          </a:p>
        </p:txBody>
      </p:sp>
      <p:sp>
        <p:nvSpPr>
          <p:cNvPr id="7" name="矩形 6"/>
          <p:cNvSpPr/>
          <p:nvPr>
            <p:custDataLst>
              <p:tags r:id="rId6"/>
            </p:custDataLst>
          </p:nvPr>
        </p:nvSpPr>
        <p:spPr>
          <a:xfrm>
            <a:off x="158660" y="610351"/>
            <a:ext cx="11969302" cy="413385"/>
          </a:xfrm>
          <a:prstGeom prst="rect">
            <a:avLst/>
          </a:prstGeom>
          <a:noFill/>
          <a:ln w="9525">
            <a:noFill/>
          </a:ln>
        </p:spPr>
        <p:txBody>
          <a:bodyPr wrap="square" lIns="50795" tIns="25396" rIns="50795" bIns="25396">
            <a:spAutoFit/>
          </a:bodyPr>
          <a:p>
            <a:r>
              <a:rPr 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选择性必修</a:t>
            </a:r>
            <a:r>
              <a:rPr lang="en-US" alt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1</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《国家制度与社会治理》   </a:t>
            </a:r>
            <a:r>
              <a:rPr lang="en-US" alt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  </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第六单元</a:t>
            </a:r>
            <a:r>
              <a:rPr lang="en-US" alt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  </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  </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rPr>
              <a:t>基层治理与社会保障</a:t>
            </a:r>
            <a:r>
              <a:rPr lang="en-US" alt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rPr>
              <a:t>（第</a:t>
            </a:r>
            <a:r>
              <a:rPr lang="en-US" alt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rPr>
              <a:t>17</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rPr>
              <a:t>课</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54305" y="1189990"/>
          <a:ext cx="11904345" cy="5589905"/>
        </p:xfrm>
        <a:graphic>
          <a:graphicData uri="http://schemas.openxmlformats.org/drawingml/2006/table">
            <a:tbl>
              <a:tblPr firstRow="1" bandRow="1">
                <a:tableStyleId>{5940675A-B579-460E-94D1-54222C63F5DA}</a:tableStyleId>
              </a:tblPr>
              <a:tblGrid>
                <a:gridCol w="1296035"/>
                <a:gridCol w="1412240"/>
                <a:gridCol w="3470910"/>
                <a:gridCol w="5725160"/>
              </a:tblGrid>
              <a:tr h="606425">
                <a:tc>
                  <a:txBody>
                    <a:bodyPr/>
                    <a:p>
                      <a:pPr algn="ctr">
                        <a:lnSpc>
                          <a:spcPct val="120000"/>
                        </a:lnSpc>
                        <a:buClrTx/>
                        <a:buSzTx/>
                        <a:buFontTx/>
                      </a:pPr>
                      <a:r>
                        <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实施者</a:t>
                      </a:r>
                      <a:endPar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txBody>
                  <a:tcPr marL="91384" marR="91384" marT="45691" marB="4569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algn="ctr">
                        <a:lnSpc>
                          <a:spcPct val="120000"/>
                        </a:lnSpc>
                        <a:buClrTx/>
                        <a:buSzTx/>
                        <a:buFontTx/>
                      </a:pPr>
                      <a:r>
                        <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地位</a:t>
                      </a:r>
                      <a:endPar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txBody>
                  <a:tcPr marL="91384" marR="91384" marT="45691" marB="4569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gridSpan="2">
                  <a:txBody>
                    <a:bodyPr/>
                    <a:p>
                      <a:pPr algn="ctr">
                        <a:lnSpc>
                          <a:spcPct val="120000"/>
                        </a:lnSpc>
                        <a:buClrTx/>
                        <a:buSzTx/>
                        <a:buFontTx/>
                      </a:pPr>
                      <a:r>
                        <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举措</a:t>
                      </a:r>
                      <a:endPar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txBody>
                  <a:tcPr marL="91384" marR="91384" marT="45691" marB="4569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4845">
                <a:tc rowSpan="3">
                  <a:txBody>
                    <a:bodyPr/>
                    <a:p>
                      <a:pPr algn="ctr">
                        <a:lnSpc>
                          <a:spcPct val="120000"/>
                        </a:lnSpc>
                        <a:buClrTx/>
                        <a:buSzTx/>
                        <a:buFontTx/>
                        <a:buNone/>
                      </a:pPr>
                      <a:r>
                        <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 </a:t>
                      </a:r>
                      <a:endPar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algn="ctr">
                        <a:lnSpc>
                          <a:spcPct val="120000"/>
                        </a:lnSpc>
                        <a:buClrTx/>
                        <a:buSzTx/>
                        <a:buFontTx/>
                        <a:buNone/>
                      </a:pPr>
                      <a:r>
                        <a:rPr lang="zh-CN" altLang="en-US" sz="280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 </a:t>
                      </a:r>
                      <a:endParaRPr lang="zh-CN" altLang="en-US" sz="280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algn="ctr">
                        <a:lnSpc>
                          <a:spcPct val="120000"/>
                        </a:lnSpc>
                        <a:buClrTx/>
                        <a:buSzTx/>
                        <a:buFontTx/>
                        <a:buNone/>
                      </a:pPr>
                      <a:r>
                        <a:rPr lang="zh-CN" altLang="en-US" sz="280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 政府</a:t>
                      </a:r>
                      <a:endPar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rowSpan="3">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p>
                      <a:pPr algn="ctr">
                        <a:lnSpc>
                          <a:spcPct val="120000"/>
                        </a:lnSpc>
                        <a:buClrTx/>
                        <a:buSzTx/>
                        <a:buFontTx/>
                        <a:buNone/>
                      </a:pPr>
                      <a:r>
                        <a:rPr lang="zh-CN" altLang="en-US" sz="2800" dirty="0">
                          <a:solidFill>
                            <a:srgbClr val="0000FF"/>
                          </a:solidFill>
                          <a:latin typeface="黑体" panose="02010609060101010101" charset="-122"/>
                          <a:ea typeface="黑体" panose="02010609060101010101" charset="-122"/>
                          <a:cs typeface="黑体" panose="02010609060101010101" charset="-122"/>
                        </a:rPr>
                        <a:t> </a:t>
                      </a:r>
                      <a:endParaRPr lang="zh-CN" altLang="en-US" sz="2800" dirty="0">
                        <a:solidFill>
                          <a:srgbClr val="0000FF"/>
                        </a:solidFill>
                        <a:latin typeface="黑体" panose="02010609060101010101" charset="-122"/>
                        <a:ea typeface="黑体" panose="02010609060101010101" charset="-122"/>
                        <a:cs typeface="黑体" panose="02010609060101010101" charset="-122"/>
                      </a:endParaRPr>
                    </a:p>
                    <a:p>
                      <a:pPr algn="ctr">
                        <a:lnSpc>
                          <a:spcPct val="120000"/>
                        </a:lnSpc>
                        <a:buClrTx/>
                        <a:buSzTx/>
                        <a:buFontTx/>
                        <a:buNone/>
                      </a:pPr>
                      <a:r>
                        <a:rPr lang="zh-CN" altLang="en-US" sz="280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08839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rowSpan="2">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p>
                      <a:pPr algn="ctr">
                        <a:lnSpc>
                          <a:spcPct val="120000"/>
                        </a:lnSpc>
                        <a:buClrTx/>
                        <a:buSzTx/>
                        <a:buFontTx/>
                        <a:buNone/>
                      </a:pPr>
                      <a:r>
                        <a:rPr lang="zh-CN" altLang="en-US" sz="280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14185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8390">
                <a:tc>
                  <a:txBody>
                    <a:bodyPr/>
                    <a:p>
                      <a:pPr algn="ctr">
                        <a:lnSpc>
                          <a:spcPct val="120000"/>
                        </a:lnSpc>
                        <a:buClrTx/>
                        <a:buSzTx/>
                        <a:buFontTx/>
                        <a:buNone/>
                      </a:pPr>
                      <a:r>
                        <a:rPr lang="zh-CN" altLang="en-US" sz="28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社会力量</a:t>
                      </a:r>
                      <a:endParaRPr lang="zh-CN" altLang="en-US" sz="2800" b="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gridSpan="2">
                  <a:txBody>
                    <a:bodyPr/>
                    <a:p>
                      <a:pPr algn="ctr">
                        <a:lnSpc>
                          <a:spcPct val="120000"/>
                        </a:lnSpc>
                        <a:buClrTx/>
                        <a:buSzTx/>
                        <a:buFontTx/>
                        <a:buNone/>
                      </a:pPr>
                      <a:r>
                        <a:rPr lang="zh-CN" altLang="en-US" sz="2800" b="0" dirty="0">
                          <a:solidFill>
                            <a:srgbClr val="0000FF"/>
                          </a:solidFill>
                          <a:latin typeface="黑体" panose="02010609060101010101" charset="-122"/>
                          <a:ea typeface="黑体" panose="02010609060101010101" charset="-122"/>
                          <a:cs typeface="黑体" panose="02010609060101010101" charset="-122"/>
                        </a:rPr>
                        <a:t> </a:t>
                      </a:r>
                      <a:endParaRPr lang="zh-CN" altLang="en-US" sz="2800" b="0" dirty="0">
                        <a:solidFill>
                          <a:srgbClr val="0000FF"/>
                        </a:solidFill>
                        <a:latin typeface="黑体" panose="02010609060101010101" charset="-122"/>
                        <a:ea typeface="黑体" panose="02010609060101010101" charset="-122"/>
                        <a:cs typeface="黑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6" name="文本框 15"/>
          <p:cNvSpPr txBox="1"/>
          <p:nvPr/>
        </p:nvSpPr>
        <p:spPr>
          <a:xfrm>
            <a:off x="5096510" y="588645"/>
            <a:ext cx="1999615" cy="534035"/>
          </a:xfrm>
          <a:prstGeom prst="rect">
            <a:avLst/>
          </a:prstGeom>
          <a:noFill/>
        </p:spPr>
        <p:txBody>
          <a:bodyPr wrap="square" rtlCol="0" anchor="t">
            <a:spAutoFit/>
          </a:bodyPr>
          <a:p>
            <a:pPr>
              <a:lnSpc>
                <a:spcPct val="120000"/>
              </a:lnSpc>
              <a:buClrTx/>
              <a:buSzTx/>
              <a:buFontTx/>
            </a:pPr>
            <a:r>
              <a:rPr lang="zh-CN" sz="2400">
                <a:solidFill>
                  <a:srgbClr val="1D41D5"/>
                </a:solidFill>
                <a:latin typeface="黑体" panose="02010609060101010101" charset="-122"/>
                <a:ea typeface="黑体" panose="02010609060101010101" charset="-122"/>
                <a:sym typeface="+mn-ea"/>
              </a:rPr>
              <a:t>本子目小结</a:t>
            </a:r>
            <a:endParaRPr lang="zh-CN" sz="2400">
              <a:solidFill>
                <a:srgbClr val="1D41D5"/>
              </a:solidFill>
              <a:latin typeface="黑体" panose="02010609060101010101" charset="-122"/>
              <a:ea typeface="黑体" panose="02010609060101010101" charset="-122"/>
              <a:sym typeface="+mn-ea"/>
            </a:endParaRPr>
          </a:p>
        </p:txBody>
      </p:sp>
      <p:sp>
        <p:nvSpPr>
          <p:cNvPr id="26" name="文本框 25"/>
          <p:cNvSpPr txBox="1"/>
          <p:nvPr>
            <p:custDataLst>
              <p:tags r:id="rId2"/>
            </p:custDataLst>
          </p:nvPr>
        </p:nvSpPr>
        <p:spPr>
          <a:xfrm>
            <a:off x="3570772" y="1858385"/>
            <a:ext cx="2368871" cy="521970"/>
          </a:xfrm>
          <a:prstGeom prst="rect">
            <a:avLst/>
          </a:prstGeom>
          <a:noFill/>
          <a:ln>
            <a:noFill/>
          </a:ln>
        </p:spPr>
        <p:txBody>
          <a:bodyPr wrap="square" rtlCol="0">
            <a:spAutoFit/>
          </a:bodyPr>
          <a:p>
            <a:pPr algn="ctr"/>
            <a:r>
              <a:rPr lang="zh-CN" altLang="en-US" sz="2800">
                <a:latin typeface="黑体" panose="02010609060101010101" charset="-122"/>
                <a:ea typeface="黑体" panose="02010609060101010101" charset="-122"/>
                <a:cs typeface="方正启体简体" panose="03000509000000000000" charset="-122"/>
                <a:sym typeface="+mn-ea"/>
              </a:rPr>
              <a:t>社会救济</a:t>
            </a:r>
            <a:endParaRPr lang="zh-CN" altLang="en-US" sz="2800">
              <a:latin typeface="黑体" panose="02010609060101010101" charset="-122"/>
              <a:ea typeface="黑体" panose="02010609060101010101" charset="-122"/>
              <a:cs typeface="方正启体简体" panose="03000509000000000000" charset="-122"/>
              <a:sym typeface="+mn-ea"/>
            </a:endParaRPr>
          </a:p>
        </p:txBody>
      </p:sp>
      <p:sp>
        <p:nvSpPr>
          <p:cNvPr id="27" name="文本框 26"/>
          <p:cNvSpPr txBox="1"/>
          <p:nvPr>
            <p:custDataLst>
              <p:tags r:id="rId3"/>
            </p:custDataLst>
          </p:nvPr>
        </p:nvSpPr>
        <p:spPr>
          <a:xfrm>
            <a:off x="8642500" y="1858385"/>
            <a:ext cx="1658738" cy="521970"/>
          </a:xfrm>
          <a:prstGeom prst="rect">
            <a:avLst/>
          </a:prstGeom>
          <a:noFill/>
          <a:ln>
            <a:noFill/>
          </a:ln>
        </p:spPr>
        <p:txBody>
          <a:bodyPr wrap="square" rtlCol="0">
            <a:spAutoFit/>
          </a:bodyPr>
          <a:p>
            <a:pPr lvl="0" algn="ctr">
              <a:buClrTx/>
              <a:buSzTx/>
              <a:buFontTx/>
            </a:pPr>
            <a:r>
              <a:rPr lang="zh-CN" altLang="en-US" sz="2800">
                <a:latin typeface="黑体" panose="02010609060101010101" charset="-122"/>
                <a:ea typeface="黑体" panose="02010609060101010101" charset="-122"/>
                <a:cs typeface="方正启体简体" panose="03000509000000000000" charset="-122"/>
                <a:sym typeface="+mn-ea"/>
              </a:rPr>
              <a:t>优抚</a:t>
            </a:r>
            <a:endParaRPr lang="zh-CN" altLang="en-US" sz="2800">
              <a:latin typeface="黑体" panose="02010609060101010101" charset="-122"/>
              <a:ea typeface="黑体" panose="02010609060101010101" charset="-122"/>
              <a:cs typeface="方正启体简体" panose="03000509000000000000" charset="-122"/>
              <a:sym typeface="+mn-ea"/>
            </a:endParaRPr>
          </a:p>
        </p:txBody>
      </p:sp>
      <p:sp>
        <p:nvSpPr>
          <p:cNvPr id="7" name="文本框 6"/>
          <p:cNvSpPr txBox="1"/>
          <p:nvPr>
            <p:custDataLst>
              <p:tags r:id="rId4"/>
            </p:custDataLst>
          </p:nvPr>
        </p:nvSpPr>
        <p:spPr>
          <a:xfrm>
            <a:off x="3630768" y="2523773"/>
            <a:ext cx="2249150" cy="953135"/>
          </a:xfrm>
          <a:prstGeom prst="rect">
            <a:avLst/>
          </a:prstGeom>
          <a:noFill/>
          <a:ln>
            <a:noFill/>
          </a:ln>
        </p:spPr>
        <p:txBody>
          <a:bodyPr wrap="square" rtlCol="0">
            <a:spAutoFit/>
          </a:bodyPr>
          <a:p>
            <a:pPr lvl="0" algn="ctr">
              <a:buClrTx/>
              <a:buSzTx/>
              <a:buFontTx/>
            </a:pPr>
            <a:r>
              <a:rPr lang="zh-CN" altLang="en-US" sz="2800" dirty="0">
                <a:solidFill>
                  <a:srgbClr val="0000FF"/>
                </a:solidFill>
                <a:latin typeface="黑体" panose="02010609060101010101" charset="-122"/>
                <a:ea typeface="黑体" panose="02010609060101010101" charset="-122"/>
                <a:cs typeface="黑体" panose="02010609060101010101" charset="-122"/>
                <a:sym typeface="+mn-ea"/>
              </a:rPr>
              <a:t>汉朝：</a:t>
            </a:r>
            <a:endParaRPr lang="zh-CN" altLang="en-US" sz="2800">
              <a:latin typeface="黑体" panose="02010609060101010101" charset="-122"/>
              <a:ea typeface="黑体" panose="02010609060101010101" charset="-122"/>
              <a:cs typeface="方正启体简体" panose="03000509000000000000" charset="-122"/>
              <a:sym typeface="+mn-ea"/>
            </a:endParaRPr>
          </a:p>
          <a:p>
            <a:pPr lvl="0" algn="ctr">
              <a:buClrTx/>
              <a:buSzTx/>
              <a:buFontTx/>
            </a:pPr>
            <a:r>
              <a:rPr lang="zh-CN" altLang="en-US" sz="2800">
                <a:latin typeface="黑体" panose="02010609060101010101" charset="-122"/>
                <a:ea typeface="黑体" panose="02010609060101010101" charset="-122"/>
                <a:cs typeface="方正启体简体" panose="03000509000000000000" charset="-122"/>
                <a:sym typeface="+mn-ea"/>
              </a:rPr>
              <a:t>常平仓制度</a:t>
            </a:r>
            <a:endParaRPr lang="zh-CN" altLang="en-US" sz="2800">
              <a:latin typeface="黑体" panose="02010609060101010101" charset="-122"/>
              <a:ea typeface="黑体" panose="02010609060101010101" charset="-122"/>
              <a:cs typeface="方正启体简体" panose="03000509000000000000" charset="-122"/>
              <a:sym typeface="+mn-ea"/>
            </a:endParaRPr>
          </a:p>
        </p:txBody>
      </p:sp>
      <p:sp>
        <p:nvSpPr>
          <p:cNvPr id="8" name="文本框 7"/>
          <p:cNvSpPr txBox="1"/>
          <p:nvPr>
            <p:custDataLst>
              <p:tags r:id="rId5"/>
            </p:custDataLst>
          </p:nvPr>
        </p:nvSpPr>
        <p:spPr>
          <a:xfrm>
            <a:off x="2813050" y="3619500"/>
            <a:ext cx="3620770" cy="1383665"/>
          </a:xfrm>
          <a:prstGeom prst="rect">
            <a:avLst/>
          </a:prstGeom>
          <a:noFill/>
          <a:ln>
            <a:noFill/>
          </a:ln>
        </p:spPr>
        <p:txBody>
          <a:bodyPr wrap="square" rtlCol="0">
            <a:spAutoFit/>
          </a:bodyPr>
          <a:p>
            <a:pPr lvl="0" algn="ctr">
              <a:buClrTx/>
              <a:buSzTx/>
              <a:buFontTx/>
            </a:pPr>
            <a:r>
              <a:rPr lang="zh-CN" altLang="en-US" sz="2800" dirty="0">
                <a:solidFill>
                  <a:srgbClr val="0000FF"/>
                </a:solidFill>
                <a:latin typeface="黑体" panose="02010609060101010101" charset="-122"/>
                <a:ea typeface="黑体" panose="02010609060101010101" charset="-122"/>
                <a:cs typeface="黑体" panose="02010609060101010101" charset="-122"/>
                <a:sym typeface="+mn-ea"/>
              </a:rPr>
              <a:t>隋唐：</a:t>
            </a:r>
            <a:r>
              <a:rPr lang="zh-CN" altLang="en-US" sz="2800">
                <a:latin typeface="黑体" panose="02010609060101010101" charset="-122"/>
                <a:ea typeface="黑体" panose="02010609060101010101" charset="-122"/>
                <a:cs typeface="方正启体简体" panose="03000509000000000000" charset="-122"/>
                <a:sym typeface="+mn-ea"/>
              </a:rPr>
              <a:t>既重视官方储备，也大力提倡民间积储（义仓、社仓）</a:t>
            </a:r>
            <a:endParaRPr lang="zh-CN" altLang="en-US" sz="2800">
              <a:latin typeface="黑体" panose="02010609060101010101" charset="-122"/>
              <a:ea typeface="黑体" panose="02010609060101010101" charset="-122"/>
              <a:cs typeface="方正启体简体" panose="03000509000000000000" charset="-122"/>
              <a:sym typeface="+mn-ea"/>
            </a:endParaRPr>
          </a:p>
        </p:txBody>
      </p:sp>
      <p:sp>
        <p:nvSpPr>
          <p:cNvPr id="11" name="文本框 10"/>
          <p:cNvSpPr txBox="1"/>
          <p:nvPr>
            <p:custDataLst>
              <p:tags r:id="rId6"/>
            </p:custDataLst>
          </p:nvPr>
        </p:nvSpPr>
        <p:spPr>
          <a:xfrm>
            <a:off x="2813050" y="5735955"/>
            <a:ext cx="8811260" cy="953135"/>
          </a:xfrm>
          <a:prstGeom prst="rect">
            <a:avLst/>
          </a:prstGeom>
          <a:noFill/>
          <a:ln>
            <a:noFill/>
          </a:ln>
        </p:spPr>
        <p:txBody>
          <a:bodyPr wrap="square" rtlCol="0">
            <a:spAutoFit/>
          </a:bodyPr>
          <a:p>
            <a:pPr lvl="0" algn="l">
              <a:buClrTx/>
              <a:buSzTx/>
              <a:buFontTx/>
            </a:pPr>
            <a:r>
              <a:rPr lang="zh-CN" altLang="en-US" sz="2800" dirty="0">
                <a:solidFill>
                  <a:srgbClr val="0000FF"/>
                </a:solidFill>
                <a:latin typeface="黑体" panose="02010609060101010101" charset="-122"/>
                <a:ea typeface="黑体" panose="02010609060101010101" charset="-122"/>
                <a:cs typeface="黑体" panose="02010609060101010101" charset="-122"/>
                <a:sym typeface="+mn-ea"/>
              </a:rPr>
              <a:t>宗族：</a:t>
            </a:r>
            <a:r>
              <a:rPr lang="zh-CN" altLang="en-US" sz="2800">
                <a:latin typeface="黑体" panose="02010609060101010101" charset="-122"/>
                <a:ea typeface="黑体" panose="02010609060101010101" charset="-122"/>
                <a:cs typeface="方正启体简体" panose="03000509000000000000" charset="-122"/>
                <a:sym typeface="+mn-ea"/>
              </a:rPr>
              <a:t>宋朝兴起，设立义田、义学、义宅、义冢等族产</a:t>
            </a:r>
            <a:endParaRPr lang="zh-CN" altLang="en-US" sz="2800">
              <a:latin typeface="黑体" panose="02010609060101010101" charset="-122"/>
              <a:ea typeface="黑体" panose="02010609060101010101" charset="-122"/>
              <a:cs typeface="方正启体简体" panose="03000509000000000000" charset="-122"/>
              <a:sym typeface="+mn-ea"/>
            </a:endParaRPr>
          </a:p>
          <a:p>
            <a:pPr lvl="0" algn="l">
              <a:buClrTx/>
              <a:buSzTx/>
              <a:buFontTx/>
            </a:pPr>
            <a:r>
              <a:rPr lang="zh-CN" altLang="en-US" sz="2800" dirty="0">
                <a:solidFill>
                  <a:srgbClr val="0000FF"/>
                </a:solidFill>
                <a:latin typeface="黑体" panose="02010609060101010101" charset="-122"/>
                <a:ea typeface="黑体" panose="02010609060101010101" charset="-122"/>
                <a:cs typeface="黑体" panose="02010609060101010101" charset="-122"/>
                <a:sym typeface="+mn-ea"/>
              </a:rPr>
              <a:t>慈善组织：</a:t>
            </a:r>
            <a:r>
              <a:rPr lang="zh-CN" altLang="en-US" sz="2800">
                <a:latin typeface="黑体" panose="02010609060101010101" charset="-122"/>
                <a:ea typeface="黑体" panose="02010609060101010101" charset="-122"/>
                <a:cs typeface="方正启体简体" panose="03000509000000000000" charset="-122"/>
                <a:sym typeface="+mn-ea"/>
              </a:rPr>
              <a:t>明清兴起，善堂、善会</a:t>
            </a:r>
            <a:endParaRPr lang="zh-CN" altLang="en-US" sz="2800">
              <a:latin typeface="黑体" panose="02010609060101010101" charset="-122"/>
              <a:ea typeface="黑体" panose="02010609060101010101" charset="-122"/>
              <a:cs typeface="方正启体简体" panose="03000509000000000000" charset="-122"/>
              <a:sym typeface="+mn-ea"/>
            </a:endParaRPr>
          </a:p>
        </p:txBody>
      </p:sp>
      <p:sp>
        <p:nvSpPr>
          <p:cNvPr id="12" name="文本框 11"/>
          <p:cNvSpPr txBox="1"/>
          <p:nvPr>
            <p:custDataLst>
              <p:tags r:id="rId7"/>
            </p:custDataLst>
          </p:nvPr>
        </p:nvSpPr>
        <p:spPr>
          <a:xfrm>
            <a:off x="6433820" y="2481580"/>
            <a:ext cx="5461635" cy="1814830"/>
          </a:xfrm>
          <a:prstGeom prst="rect">
            <a:avLst/>
          </a:prstGeom>
          <a:noFill/>
          <a:ln>
            <a:noFill/>
          </a:ln>
        </p:spPr>
        <p:txBody>
          <a:bodyPr wrap="square" rtlCol="0">
            <a:spAutoFit/>
          </a:bodyPr>
          <a:p>
            <a:r>
              <a:rPr lang="zh-CN" altLang="en-US" sz="2800" dirty="0">
                <a:solidFill>
                  <a:srgbClr val="0000FF"/>
                </a:solidFill>
                <a:latin typeface="黑体" panose="02010609060101010101" charset="-122"/>
                <a:ea typeface="黑体" panose="02010609060101010101" charset="-122"/>
                <a:cs typeface="黑体" panose="02010609060101010101" charset="-122"/>
                <a:sym typeface="+mn-ea"/>
              </a:rPr>
              <a:t>（1）尊敬、赡养老人</a:t>
            </a:r>
            <a:endParaRPr lang="zh-CN" altLang="en-US" sz="2800" dirty="0">
              <a:solidFill>
                <a:srgbClr val="0000FF"/>
              </a:solidFill>
              <a:latin typeface="黑体" panose="02010609060101010101" charset="-122"/>
              <a:ea typeface="黑体" panose="02010609060101010101" charset="-122"/>
              <a:cs typeface="黑体" panose="02010609060101010101" charset="-122"/>
              <a:sym typeface="+mn-ea"/>
            </a:endParaRPr>
          </a:p>
          <a:p>
            <a:r>
              <a:rPr lang="zh-CN" altLang="en-US" sz="2800">
                <a:latin typeface="黑体" panose="02010609060101010101" charset="-122"/>
                <a:ea typeface="黑体" panose="02010609060101010101" charset="-122"/>
                <a:cs typeface="黑体" panose="02010609060101010101" charset="-122"/>
                <a:sym typeface="+mn-ea"/>
              </a:rPr>
              <a:t>①秦汉：鸠杖</a:t>
            </a:r>
            <a:endParaRPr lang="zh-CN" altLang="en-US" sz="2800">
              <a:solidFill>
                <a:schemeClr val="tx1"/>
              </a:solidFill>
              <a:latin typeface="黑体" panose="02010609060101010101" charset="-122"/>
              <a:ea typeface="黑体" panose="02010609060101010101" charset="-122"/>
              <a:cs typeface="黑体" panose="02010609060101010101" charset="-122"/>
              <a:sym typeface="+mn-ea"/>
            </a:endParaRPr>
          </a:p>
          <a:p>
            <a:r>
              <a:rPr lang="zh-CN" altLang="en-US" sz="2800">
                <a:latin typeface="黑体" panose="02010609060101010101" charset="-122"/>
                <a:ea typeface="黑体" panose="02010609060101010101" charset="-122"/>
                <a:cs typeface="黑体" panose="02010609060101010101" charset="-122"/>
                <a:sym typeface="+mn-ea"/>
              </a:rPr>
              <a:t>②明初：八十岁以上月给米五斗、酒三斗、肉五斤</a:t>
            </a:r>
            <a:endParaRPr lang="zh-CN" altLang="en-US" sz="28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9" name="文本框 28"/>
          <p:cNvSpPr txBox="1"/>
          <p:nvPr>
            <p:custDataLst>
              <p:tags r:id="rId8"/>
            </p:custDataLst>
          </p:nvPr>
        </p:nvSpPr>
        <p:spPr>
          <a:xfrm>
            <a:off x="6305233" y="4271010"/>
            <a:ext cx="5886450" cy="1383665"/>
          </a:xfrm>
          <a:prstGeom prst="rect">
            <a:avLst/>
          </a:prstGeom>
          <a:noFill/>
        </p:spPr>
        <p:txBody>
          <a:bodyPr wrap="square">
            <a:spAutoFit/>
          </a:bodyPr>
          <a:p>
            <a:pPr marL="0" marR="0" lvl="0" algn="l" defTabSz="914400" rtl="0" eaLnBrk="1" fontAlgn="auto" latinLnBrk="0" hangingPunct="1">
              <a:lnSpc>
                <a:spcPct val="100000"/>
              </a:lnSpc>
              <a:buClrTx/>
              <a:buSzTx/>
              <a:buFontTx/>
              <a:buNone/>
            </a:pPr>
            <a:r>
              <a:rPr kumimoji="0" lang="zh-CN" altLang="en-US" sz="2800" i="0" u="none" strike="noStrike" kern="1200" cap="none" spc="0" normalizeH="0" baseline="0" dirty="0">
                <a:solidFill>
                  <a:srgbClr val="0000FF"/>
                </a:solidFill>
                <a:latin typeface="黑体" panose="02010609060101010101" charset="-122"/>
                <a:ea typeface="黑体" panose="02010609060101010101" charset="-122"/>
                <a:cs typeface="黑体" panose="02010609060101010101" charset="-122"/>
                <a:sym typeface="+mn-ea"/>
              </a:rPr>
              <a:t>（2）保障鳏寡孤独的生活</a:t>
            </a:r>
            <a:endParaRPr kumimoji="0" lang="zh-CN" altLang="en-US" sz="2800" i="0" u="none" strike="noStrike" kern="1200" cap="none" spc="0" normalizeH="0" baseline="0" dirty="0">
              <a:solidFill>
                <a:srgbClr val="0000FF"/>
              </a:solidFill>
              <a:latin typeface="黑体" panose="02010609060101010101" charset="-122"/>
              <a:ea typeface="黑体" panose="02010609060101010101" charset="-122"/>
              <a:cs typeface="黑体" panose="02010609060101010101"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sym typeface="+mn-ea"/>
              </a:rPr>
              <a:t>从唐朝开始设专门机构，如养病坊、福田院、众济院、养济院等</a:t>
            </a:r>
            <a:endParaRPr kumimoji="0" lang="zh-CN" altLang="en-US" sz="2800" i="0" u="none" strike="noStrike" kern="1200" cap="none" spc="0" normalizeH="0" baseline="0" noProof="0" dirty="0">
              <a:ln>
                <a:noFill/>
              </a:ln>
              <a:solidFill>
                <a:prstClr val="black"/>
              </a:solidFill>
              <a:effectLst/>
              <a:uLnTx/>
              <a:uFillTx/>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9"/>
            </p:custDataLst>
          </p:nvPr>
        </p:nvSpPr>
        <p:spPr>
          <a:xfrm>
            <a:off x="1710849" y="2954732"/>
            <a:ext cx="933842" cy="521970"/>
          </a:xfrm>
          <a:prstGeom prst="rect">
            <a:avLst/>
          </a:prstGeom>
          <a:noFill/>
          <a:ln>
            <a:noFill/>
          </a:ln>
        </p:spPr>
        <p:txBody>
          <a:bodyPr wrap="square" rtlCol="0">
            <a:spAutoFit/>
          </a:bodyPr>
          <a:p>
            <a:pPr lvl="0" algn="ctr">
              <a:buClrTx/>
              <a:buSzTx/>
              <a:buFontTx/>
            </a:pPr>
            <a:r>
              <a:rPr lang="zh-CN" altLang="en-US" sz="2800">
                <a:latin typeface="黑体" panose="02010609060101010101" charset="-122"/>
                <a:ea typeface="黑体" panose="02010609060101010101" charset="-122"/>
                <a:cs typeface="方正启体简体" panose="03000509000000000000" charset="-122"/>
                <a:sym typeface="+mn-ea"/>
              </a:rPr>
              <a:t>主体</a:t>
            </a:r>
            <a:endParaRPr lang="zh-CN" altLang="en-US" sz="2800">
              <a:latin typeface="黑体" panose="02010609060101010101" charset="-122"/>
              <a:ea typeface="黑体" panose="02010609060101010101" charset="-122"/>
              <a:cs typeface="方正启体简体" panose="03000509000000000000" charset="-122"/>
              <a:sym typeface="+mn-ea"/>
            </a:endParaRPr>
          </a:p>
        </p:txBody>
      </p:sp>
      <p:sp>
        <p:nvSpPr>
          <p:cNvPr id="10" name="文本框 9"/>
          <p:cNvSpPr txBox="1"/>
          <p:nvPr>
            <p:custDataLst>
              <p:tags r:id="rId10"/>
            </p:custDataLst>
          </p:nvPr>
        </p:nvSpPr>
        <p:spPr>
          <a:xfrm>
            <a:off x="1694978" y="5952097"/>
            <a:ext cx="949713" cy="521970"/>
          </a:xfrm>
          <a:prstGeom prst="rect">
            <a:avLst/>
          </a:prstGeom>
          <a:noFill/>
          <a:ln>
            <a:noFill/>
          </a:ln>
        </p:spPr>
        <p:txBody>
          <a:bodyPr wrap="square" rtlCol="0">
            <a:spAutoFit/>
          </a:bodyPr>
          <a:p>
            <a:pPr lvl="0" algn="ctr">
              <a:buClrTx/>
              <a:buSzTx/>
              <a:buFontTx/>
            </a:pPr>
            <a:r>
              <a:rPr lang="zh-CN" altLang="en-US" sz="2800">
                <a:latin typeface="黑体" panose="02010609060101010101" charset="-122"/>
                <a:ea typeface="黑体" panose="02010609060101010101" charset="-122"/>
                <a:cs typeface="方正启体简体" panose="03000509000000000000" charset="-122"/>
                <a:sym typeface="+mn-ea"/>
              </a:rPr>
              <a:t>辅助</a:t>
            </a:r>
            <a:endParaRPr lang="zh-CN" altLang="en-US" sz="2800">
              <a:latin typeface="黑体" panose="02010609060101010101" charset="-122"/>
              <a:ea typeface="黑体" panose="02010609060101010101" charset="-122"/>
              <a:cs typeface="方正启体简体"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29" grpId="0"/>
      <p:bldP spid="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67912" y="646755"/>
          <a:ext cx="11656705" cy="5724806"/>
        </p:xfrm>
        <a:graphic>
          <a:graphicData uri="http://schemas.openxmlformats.org/drawingml/2006/table">
            <a:tbl>
              <a:tblPr firstRow="1" bandRow="1">
                <a:tableStyleId>{5C22544A-7EE6-4342-B048-85BDC9FD1C3A}</a:tableStyleId>
              </a:tblPr>
              <a:tblGrid>
                <a:gridCol w="915917"/>
                <a:gridCol w="2524835"/>
                <a:gridCol w="1774208"/>
                <a:gridCol w="1978925"/>
                <a:gridCol w="2341615"/>
                <a:gridCol w="2121205"/>
              </a:tblGrid>
              <a:tr h="740643">
                <a:tc>
                  <a:txBody>
                    <a:bodyPr/>
                    <a:lstStyle/>
                    <a:p>
                      <a:pPr algn="ctr"/>
                      <a:r>
                        <a:rPr lang="zh-CN" altLang="en-US" sz="2600" dirty="0">
                          <a:solidFill>
                            <a:schemeClr val="tx1"/>
                          </a:solidFill>
                          <a:latin typeface="黑体" panose="02010609060101010101" charset="-122"/>
                          <a:ea typeface="黑体" panose="02010609060101010101" charset="-122"/>
                        </a:rPr>
                        <a:t>朝代</a:t>
                      </a:r>
                      <a:endParaRPr lang="zh-CN" altLang="en-US" sz="2600" dirty="0">
                        <a:solidFill>
                          <a:schemeClr val="tx1"/>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2600" dirty="0">
                          <a:solidFill>
                            <a:schemeClr val="tx1"/>
                          </a:solidFill>
                          <a:latin typeface="黑体" panose="02010609060101010101" charset="-122"/>
                          <a:ea typeface="黑体" panose="02010609060101010101" charset="-122"/>
                        </a:rPr>
                        <a:t>户籍制度</a:t>
                      </a:r>
                      <a:endParaRPr lang="zh-CN" altLang="en-US" sz="2600" dirty="0">
                        <a:solidFill>
                          <a:schemeClr val="tx1"/>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2600" dirty="0">
                          <a:solidFill>
                            <a:schemeClr val="tx1"/>
                          </a:solidFill>
                          <a:latin typeface="黑体" panose="02010609060101010101" charset="-122"/>
                          <a:ea typeface="黑体" panose="02010609060101010101" charset="-122"/>
                        </a:rPr>
                        <a:t>基层组织</a:t>
                      </a:r>
                      <a:endParaRPr lang="zh-CN" altLang="en-US" sz="2600" dirty="0">
                        <a:solidFill>
                          <a:schemeClr val="tx1"/>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2600" dirty="0">
                          <a:solidFill>
                            <a:schemeClr val="tx1"/>
                          </a:solidFill>
                          <a:latin typeface="黑体" panose="02010609060101010101" charset="-122"/>
                          <a:ea typeface="黑体" panose="02010609060101010101" charset="-122"/>
                        </a:rPr>
                        <a:t>社会治理</a:t>
                      </a:r>
                      <a:endParaRPr lang="zh-CN" altLang="en-US" sz="2600" dirty="0">
                        <a:solidFill>
                          <a:schemeClr val="tx1"/>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2600" dirty="0">
                          <a:solidFill>
                            <a:schemeClr val="tx1"/>
                          </a:solidFill>
                          <a:latin typeface="黑体" panose="02010609060101010101" charset="-122"/>
                          <a:ea typeface="黑体" panose="02010609060101010101" charset="-122"/>
                        </a:rPr>
                        <a:t>社会救济</a:t>
                      </a:r>
                      <a:endParaRPr lang="zh-CN" altLang="en-US" sz="2600" dirty="0">
                        <a:solidFill>
                          <a:schemeClr val="tx1"/>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zh-CN" altLang="en-US" sz="2600" dirty="0">
                          <a:solidFill>
                            <a:schemeClr val="tx1"/>
                          </a:solidFill>
                          <a:latin typeface="黑体" panose="02010609060101010101" charset="-122"/>
                          <a:ea typeface="黑体" panose="02010609060101010101" charset="-122"/>
                        </a:rPr>
                        <a:t>优抚政策</a:t>
                      </a:r>
                      <a:endParaRPr lang="zh-CN" altLang="en-US" sz="2600" dirty="0">
                        <a:solidFill>
                          <a:schemeClr val="tx1"/>
                        </a:solidFill>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pPr algn="ctr"/>
                      <a:r>
                        <a:rPr lang="zh-CN" altLang="en-US" sz="2600" dirty="0">
                          <a:latin typeface="黑体" panose="02010609060101010101" charset="-122"/>
                          <a:ea typeface="黑体" panose="02010609060101010101" charset="-122"/>
                        </a:rPr>
                        <a:t>秦</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pPr algn="ctr"/>
                      <a:r>
                        <a:rPr lang="zh-CN" altLang="en-US" sz="2600" dirty="0">
                          <a:latin typeface="黑体" panose="02010609060101010101" charset="-122"/>
                          <a:ea typeface="黑体" panose="02010609060101010101" charset="-122"/>
                        </a:rPr>
                        <a:t>汉</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cPr/>
                </a:tc>
                <a:tc vMerge="1">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vMerge="1">
                  <a:tcPr/>
                </a:tc>
              </a:tr>
              <a:tr h="894384">
                <a:tc>
                  <a:txBody>
                    <a:bodyPr/>
                    <a:lstStyle/>
                    <a:p>
                      <a:pPr algn="ctr"/>
                      <a:r>
                        <a:rPr lang="zh-CN" altLang="en-US" sz="2600" dirty="0">
                          <a:latin typeface="黑体" panose="02010609060101010101" charset="-122"/>
                          <a:ea typeface="黑体" panose="02010609060101010101" charset="-122"/>
                        </a:rPr>
                        <a:t>隋</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859809">
                <a:tc>
                  <a:txBody>
                    <a:bodyPr/>
                    <a:lstStyle/>
                    <a:p>
                      <a:pPr algn="ctr"/>
                      <a:r>
                        <a:rPr lang="zh-CN" altLang="en-US" sz="2600" dirty="0">
                          <a:latin typeface="黑体" panose="02010609060101010101" charset="-122"/>
                          <a:ea typeface="黑体" panose="02010609060101010101" charset="-122"/>
                        </a:rPr>
                        <a:t>唐</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791570">
                <a:tc>
                  <a:txBody>
                    <a:bodyPr/>
                    <a:lstStyle/>
                    <a:p>
                      <a:pPr algn="ctr"/>
                      <a:r>
                        <a:rPr lang="zh-CN" altLang="en-US" sz="2600" dirty="0">
                          <a:latin typeface="黑体" panose="02010609060101010101" charset="-122"/>
                          <a:ea typeface="黑体" panose="02010609060101010101" charset="-122"/>
                        </a:rPr>
                        <a:t>宋</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pPr algn="ctr"/>
                      <a:r>
                        <a:rPr lang="zh-CN" altLang="en-US" sz="2600" dirty="0">
                          <a:latin typeface="黑体" panose="02010609060101010101" charset="-122"/>
                          <a:ea typeface="黑体" panose="02010609060101010101" charset="-122"/>
                        </a:rPr>
                        <a:t>元</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pPr algn="ctr"/>
                      <a:r>
                        <a:rPr lang="zh-CN" altLang="en-US" sz="2600" dirty="0">
                          <a:latin typeface="黑体" panose="02010609060101010101" charset="-122"/>
                          <a:ea typeface="黑体" panose="02010609060101010101" charset="-122"/>
                        </a:rPr>
                        <a:t>明</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pPr algn="ctr"/>
                      <a:r>
                        <a:rPr lang="zh-CN" altLang="en-US" sz="2600" dirty="0">
                          <a:latin typeface="黑体" panose="02010609060101010101" charset="-122"/>
                          <a:ea typeface="黑体" panose="02010609060101010101" charset="-122"/>
                        </a:rPr>
                        <a:t>清</a:t>
                      </a: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zh-CN" altLang="en-US" sz="2600" dirty="0">
                        <a:latin typeface="黑体" panose="02010609060101010101" charset="-122"/>
                        <a:ea typeface="黑体" panose="02010609060101010101" charset="-122"/>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algn="ctr"/>
                      <a:endParaRPr lang="zh-CN" altLang="en-US" sz="2600" dirty="0">
                        <a:latin typeface="黑体" panose="02010609060101010101" charset="-122"/>
                        <a:ea typeface="黑体" panose="02010609060101010101" charset="-122"/>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cPr/>
                </a:tc>
                <a:tc vMerge="1">
                  <a:tcPr/>
                </a:tc>
                <a:tc vMerge="1">
                  <a:tcPr/>
                </a:tc>
              </a:tr>
            </a:tbl>
          </a:graphicData>
        </a:graphic>
      </p:graphicFrame>
      <p:sp>
        <p:nvSpPr>
          <p:cNvPr id="4" name="矩形 3"/>
          <p:cNvSpPr/>
          <p:nvPr/>
        </p:nvSpPr>
        <p:spPr>
          <a:xfrm>
            <a:off x="1512134" y="1364792"/>
            <a:ext cx="21640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分类登记制度</a:t>
            </a:r>
            <a:endParaRPr lang="zh-CN" altLang="en-US" sz="2600" dirty="0">
              <a:solidFill>
                <a:prstClr val="black"/>
              </a:solidFill>
              <a:latin typeface="黑体" panose="02010609060101010101" charset="-122"/>
              <a:ea typeface="黑体" panose="02010609060101010101" charset="-122"/>
            </a:endParaRPr>
          </a:p>
        </p:txBody>
      </p:sp>
      <p:sp>
        <p:nvSpPr>
          <p:cNvPr id="5" name="矩形 4"/>
          <p:cNvSpPr/>
          <p:nvPr/>
        </p:nvSpPr>
        <p:spPr>
          <a:xfrm>
            <a:off x="1783279" y="1845469"/>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编户齐民</a:t>
            </a:r>
            <a:endParaRPr lang="zh-CN" altLang="en-US" sz="2600" dirty="0">
              <a:solidFill>
                <a:prstClr val="black"/>
              </a:solidFill>
              <a:latin typeface="黑体" panose="02010609060101010101" charset="-122"/>
              <a:ea typeface="黑体" panose="02010609060101010101" charset="-122"/>
            </a:endParaRPr>
          </a:p>
        </p:txBody>
      </p:sp>
      <p:sp>
        <p:nvSpPr>
          <p:cNvPr id="6" name="矩形 5"/>
          <p:cNvSpPr/>
          <p:nvPr/>
        </p:nvSpPr>
        <p:spPr>
          <a:xfrm>
            <a:off x="1730021" y="2502117"/>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大索貌阅</a:t>
            </a:r>
            <a:endParaRPr lang="zh-CN" altLang="en-US" sz="2600" dirty="0">
              <a:solidFill>
                <a:prstClr val="black"/>
              </a:solidFill>
              <a:latin typeface="黑体" panose="02010609060101010101" charset="-122"/>
              <a:ea typeface="黑体" panose="02010609060101010101" charset="-122"/>
            </a:endParaRPr>
          </a:p>
        </p:txBody>
      </p:sp>
      <p:sp>
        <p:nvSpPr>
          <p:cNvPr id="7" name="矩形 6"/>
          <p:cNvSpPr/>
          <p:nvPr/>
        </p:nvSpPr>
        <p:spPr>
          <a:xfrm>
            <a:off x="1399375" y="3492104"/>
            <a:ext cx="21640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户籍三年一造</a:t>
            </a:r>
            <a:endParaRPr lang="zh-CN" altLang="en-US" sz="2600" dirty="0">
              <a:solidFill>
                <a:prstClr val="black"/>
              </a:solidFill>
              <a:latin typeface="黑体" panose="02010609060101010101" charset="-122"/>
              <a:ea typeface="黑体" panose="02010609060101010101" charset="-122"/>
            </a:endParaRPr>
          </a:p>
        </p:txBody>
      </p:sp>
      <p:sp>
        <p:nvSpPr>
          <p:cNvPr id="8" name="矩形 7"/>
          <p:cNvSpPr/>
          <p:nvPr/>
        </p:nvSpPr>
        <p:spPr>
          <a:xfrm>
            <a:off x="1546408" y="4192962"/>
            <a:ext cx="18338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主户与客户</a:t>
            </a:r>
            <a:endParaRPr lang="zh-CN" altLang="en-US" sz="2600" dirty="0">
              <a:solidFill>
                <a:prstClr val="black"/>
              </a:solidFill>
              <a:latin typeface="黑体" panose="02010609060101010101" charset="-122"/>
              <a:ea typeface="黑体" panose="02010609060101010101" charset="-122"/>
            </a:endParaRPr>
          </a:p>
        </p:txBody>
      </p:sp>
      <p:sp>
        <p:nvSpPr>
          <p:cNvPr id="9" name="矩形 8"/>
          <p:cNvSpPr/>
          <p:nvPr/>
        </p:nvSpPr>
        <p:spPr>
          <a:xfrm>
            <a:off x="1718509" y="4855654"/>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诸色户计</a:t>
            </a:r>
            <a:endParaRPr lang="zh-CN" altLang="en-US" sz="2600" dirty="0">
              <a:solidFill>
                <a:prstClr val="black"/>
              </a:solidFill>
              <a:latin typeface="黑体" panose="02010609060101010101" charset="-122"/>
              <a:ea typeface="黑体" panose="02010609060101010101" charset="-122"/>
            </a:endParaRPr>
          </a:p>
        </p:txBody>
      </p:sp>
      <p:sp>
        <p:nvSpPr>
          <p:cNvPr id="10" name="矩形 9"/>
          <p:cNvSpPr/>
          <p:nvPr/>
        </p:nvSpPr>
        <p:spPr>
          <a:xfrm>
            <a:off x="1618164" y="5349398"/>
            <a:ext cx="18338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户帖、黄册</a:t>
            </a:r>
            <a:endParaRPr lang="zh-CN" altLang="en-US" sz="2600" dirty="0">
              <a:solidFill>
                <a:prstClr val="black"/>
              </a:solidFill>
              <a:latin typeface="黑体" panose="02010609060101010101" charset="-122"/>
              <a:ea typeface="黑体" panose="02010609060101010101" charset="-122"/>
            </a:endParaRPr>
          </a:p>
        </p:txBody>
      </p:sp>
      <p:sp>
        <p:nvSpPr>
          <p:cNvPr id="11" name="矩形 10"/>
          <p:cNvSpPr/>
          <p:nvPr/>
        </p:nvSpPr>
        <p:spPr>
          <a:xfrm>
            <a:off x="1728669" y="5840570"/>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永停编审</a:t>
            </a:r>
            <a:endParaRPr lang="zh-CN" altLang="en-US" sz="2600" dirty="0">
              <a:solidFill>
                <a:prstClr val="black"/>
              </a:solidFill>
              <a:latin typeface="黑体" panose="02010609060101010101" charset="-122"/>
              <a:ea typeface="黑体" panose="02010609060101010101" charset="-122"/>
            </a:endParaRPr>
          </a:p>
        </p:txBody>
      </p:sp>
      <p:sp>
        <p:nvSpPr>
          <p:cNvPr id="12" name="矩形 11"/>
          <p:cNvSpPr/>
          <p:nvPr/>
        </p:nvSpPr>
        <p:spPr>
          <a:xfrm>
            <a:off x="3937991" y="1377632"/>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乡里制度</a:t>
            </a:r>
            <a:endParaRPr lang="zh-CN" altLang="en-US" sz="2600" dirty="0">
              <a:solidFill>
                <a:prstClr val="black"/>
              </a:solidFill>
              <a:latin typeface="黑体" panose="02010609060101010101" charset="-122"/>
              <a:ea typeface="黑体" panose="02010609060101010101" charset="-122"/>
            </a:endParaRPr>
          </a:p>
        </p:txBody>
      </p:sp>
      <p:sp>
        <p:nvSpPr>
          <p:cNvPr id="13" name="矩形 12"/>
          <p:cNvSpPr/>
          <p:nvPr/>
        </p:nvSpPr>
        <p:spPr>
          <a:xfrm>
            <a:off x="3873468" y="3238033"/>
            <a:ext cx="1524000" cy="891540"/>
          </a:xfrm>
          <a:prstGeom prst="rect">
            <a:avLst/>
          </a:prstGeom>
        </p:spPr>
        <p:txBody>
          <a:bodyPr wrap="square">
            <a:spAutoFit/>
          </a:bodyPr>
          <a:lstStyle/>
          <a:p>
            <a:pPr lvl="0" algn="ctr"/>
            <a:r>
              <a:rPr lang="zh-CN" altLang="en-US" sz="2600" dirty="0">
                <a:solidFill>
                  <a:prstClr val="black"/>
                </a:solidFill>
                <a:latin typeface="黑体" panose="02010609060101010101" charset="-122"/>
                <a:ea typeface="黑体" panose="02010609060101010101" charset="-122"/>
              </a:rPr>
              <a:t>百户为里，五里为乡</a:t>
            </a:r>
            <a:endParaRPr lang="zh-CN" altLang="en-US" sz="2600" dirty="0">
              <a:solidFill>
                <a:prstClr val="black"/>
              </a:solidFill>
              <a:latin typeface="黑体" panose="02010609060101010101" charset="-122"/>
              <a:ea typeface="黑体" panose="02010609060101010101" charset="-122"/>
            </a:endParaRPr>
          </a:p>
        </p:txBody>
      </p:sp>
      <p:sp>
        <p:nvSpPr>
          <p:cNvPr id="14" name="矩形 13"/>
          <p:cNvSpPr/>
          <p:nvPr/>
        </p:nvSpPr>
        <p:spPr>
          <a:xfrm>
            <a:off x="3987768" y="5347151"/>
            <a:ext cx="11734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里甲制</a:t>
            </a:r>
            <a:endParaRPr lang="zh-CN" altLang="en-US" sz="2600" dirty="0">
              <a:solidFill>
                <a:prstClr val="black"/>
              </a:solidFill>
              <a:latin typeface="黑体" panose="02010609060101010101" charset="-122"/>
              <a:ea typeface="黑体" panose="02010609060101010101" charset="-122"/>
            </a:endParaRPr>
          </a:p>
        </p:txBody>
      </p:sp>
      <p:sp>
        <p:nvSpPr>
          <p:cNvPr id="15" name="矩形 14"/>
          <p:cNvSpPr/>
          <p:nvPr/>
        </p:nvSpPr>
        <p:spPr>
          <a:xfrm>
            <a:off x="4048897" y="5866606"/>
            <a:ext cx="28244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编制严密的保甲制</a:t>
            </a:r>
            <a:endParaRPr lang="zh-CN" altLang="en-US" sz="2600" dirty="0">
              <a:solidFill>
                <a:prstClr val="black"/>
              </a:solidFill>
              <a:latin typeface="黑体" panose="02010609060101010101" charset="-122"/>
              <a:ea typeface="黑体" panose="02010609060101010101" charset="-122"/>
            </a:endParaRPr>
          </a:p>
        </p:txBody>
      </p:sp>
      <p:sp>
        <p:nvSpPr>
          <p:cNvPr id="16" name="矩形 15"/>
          <p:cNvSpPr/>
          <p:nvPr/>
        </p:nvSpPr>
        <p:spPr>
          <a:xfrm>
            <a:off x="5856694" y="5375402"/>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十家牌法</a:t>
            </a:r>
            <a:endParaRPr lang="zh-CN" altLang="en-US" sz="2600" dirty="0">
              <a:solidFill>
                <a:prstClr val="black"/>
              </a:solidFill>
              <a:latin typeface="黑体" panose="02010609060101010101" charset="-122"/>
              <a:ea typeface="黑体" panose="02010609060101010101" charset="-122"/>
            </a:endParaRPr>
          </a:p>
        </p:txBody>
      </p:sp>
      <p:sp>
        <p:nvSpPr>
          <p:cNvPr id="17" name="矩形 16"/>
          <p:cNvSpPr/>
          <p:nvPr/>
        </p:nvSpPr>
        <p:spPr>
          <a:xfrm>
            <a:off x="6021406" y="4202899"/>
            <a:ext cx="11734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保甲制</a:t>
            </a:r>
            <a:endParaRPr lang="zh-CN" altLang="en-US" sz="2600" dirty="0">
              <a:solidFill>
                <a:prstClr val="black"/>
              </a:solidFill>
              <a:latin typeface="黑体" panose="02010609060101010101" charset="-122"/>
              <a:ea typeface="黑体" panose="02010609060101010101" charset="-122"/>
            </a:endParaRPr>
          </a:p>
        </p:txBody>
      </p:sp>
      <p:sp>
        <p:nvSpPr>
          <p:cNvPr id="18" name="矩形 17"/>
          <p:cNvSpPr/>
          <p:nvPr/>
        </p:nvSpPr>
        <p:spPr>
          <a:xfrm>
            <a:off x="5850981" y="3437976"/>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邻保制度</a:t>
            </a:r>
            <a:endParaRPr lang="zh-CN" altLang="en-US" sz="2600" dirty="0">
              <a:solidFill>
                <a:prstClr val="black"/>
              </a:solidFill>
              <a:latin typeface="黑体" panose="02010609060101010101" charset="-122"/>
              <a:ea typeface="黑体" panose="02010609060101010101" charset="-122"/>
            </a:endParaRPr>
          </a:p>
        </p:txBody>
      </p:sp>
      <p:sp>
        <p:nvSpPr>
          <p:cNvPr id="19" name="矩形 18"/>
          <p:cNvSpPr/>
          <p:nvPr/>
        </p:nvSpPr>
        <p:spPr>
          <a:xfrm>
            <a:off x="5778570" y="1434483"/>
            <a:ext cx="15036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什伍组织</a:t>
            </a:r>
            <a:endParaRPr lang="zh-CN" altLang="en-US" sz="2600" dirty="0">
              <a:solidFill>
                <a:prstClr val="black"/>
              </a:solidFill>
              <a:latin typeface="黑体" panose="02010609060101010101" charset="-122"/>
              <a:ea typeface="黑体" panose="02010609060101010101" charset="-122"/>
            </a:endParaRPr>
          </a:p>
        </p:txBody>
      </p:sp>
      <p:sp>
        <p:nvSpPr>
          <p:cNvPr id="20" name="矩形 19"/>
          <p:cNvSpPr/>
          <p:nvPr/>
        </p:nvSpPr>
        <p:spPr>
          <a:xfrm>
            <a:off x="7651517" y="1845469"/>
            <a:ext cx="18338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常平仓制度</a:t>
            </a:r>
            <a:endParaRPr lang="zh-CN" altLang="en-US" sz="2600" dirty="0">
              <a:solidFill>
                <a:prstClr val="black"/>
              </a:solidFill>
              <a:latin typeface="黑体" panose="02010609060101010101" charset="-122"/>
              <a:ea typeface="黑体" panose="02010609060101010101" charset="-122"/>
            </a:endParaRPr>
          </a:p>
        </p:txBody>
      </p:sp>
      <p:sp>
        <p:nvSpPr>
          <p:cNvPr id="21" name="矩形 20"/>
          <p:cNvSpPr/>
          <p:nvPr/>
        </p:nvSpPr>
        <p:spPr>
          <a:xfrm>
            <a:off x="7664223" y="2379136"/>
            <a:ext cx="2034606" cy="891540"/>
          </a:xfrm>
          <a:prstGeom prst="rect">
            <a:avLst/>
          </a:prstGeom>
        </p:spPr>
        <p:txBody>
          <a:bodyPr wrap="square">
            <a:spAutoFit/>
          </a:bodyPr>
          <a:lstStyle/>
          <a:p>
            <a:pPr lvl="0"/>
            <a:r>
              <a:rPr lang="zh-CN" altLang="en-US" sz="2600" dirty="0">
                <a:solidFill>
                  <a:prstClr val="black"/>
                </a:solidFill>
                <a:latin typeface="黑体" panose="02010609060101010101" charset="-122"/>
                <a:ea typeface="黑体" panose="02010609060101010101" charset="-122"/>
              </a:rPr>
              <a:t>置仓积谷，义仓、社仓</a:t>
            </a:r>
            <a:endParaRPr lang="zh-CN" altLang="en-US" sz="2600" dirty="0">
              <a:solidFill>
                <a:prstClr val="black"/>
              </a:solidFill>
              <a:latin typeface="黑体" panose="02010609060101010101" charset="-122"/>
              <a:ea typeface="黑体" panose="02010609060101010101" charset="-122"/>
            </a:endParaRPr>
          </a:p>
        </p:txBody>
      </p:sp>
      <p:sp>
        <p:nvSpPr>
          <p:cNvPr id="22" name="矩形 21"/>
          <p:cNvSpPr/>
          <p:nvPr/>
        </p:nvSpPr>
        <p:spPr>
          <a:xfrm>
            <a:off x="7542577" y="4091831"/>
            <a:ext cx="2307561" cy="891540"/>
          </a:xfrm>
          <a:prstGeom prst="rect">
            <a:avLst/>
          </a:prstGeom>
        </p:spPr>
        <p:txBody>
          <a:bodyPr wrap="square">
            <a:spAutoFit/>
          </a:bodyPr>
          <a:lstStyle/>
          <a:p>
            <a:pPr lvl="0"/>
            <a:r>
              <a:rPr lang="zh-CN" altLang="en-US" sz="2600" dirty="0">
                <a:solidFill>
                  <a:prstClr val="black"/>
                </a:solidFill>
                <a:latin typeface="黑体" panose="02010609060101010101" charset="-122"/>
                <a:ea typeface="黑体" panose="02010609060101010101" charset="-122"/>
              </a:rPr>
              <a:t>宗族内部的救助活动兴起</a:t>
            </a:r>
            <a:endParaRPr lang="zh-CN" altLang="en-US" sz="2600" dirty="0">
              <a:solidFill>
                <a:prstClr val="black"/>
              </a:solidFill>
              <a:latin typeface="黑体" panose="02010609060101010101" charset="-122"/>
              <a:ea typeface="黑体" panose="02010609060101010101" charset="-122"/>
            </a:endParaRPr>
          </a:p>
        </p:txBody>
      </p:sp>
      <p:sp>
        <p:nvSpPr>
          <p:cNvPr id="23" name="矩形 22"/>
          <p:cNvSpPr/>
          <p:nvPr/>
        </p:nvSpPr>
        <p:spPr>
          <a:xfrm>
            <a:off x="7650726" y="5703580"/>
            <a:ext cx="21640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慈善组织兴起</a:t>
            </a:r>
            <a:endParaRPr lang="zh-CN" altLang="en-US" sz="2600" dirty="0">
              <a:solidFill>
                <a:prstClr val="black"/>
              </a:solidFill>
              <a:latin typeface="黑体" panose="02010609060101010101" charset="-122"/>
              <a:ea typeface="黑体" panose="02010609060101010101" charset="-122"/>
            </a:endParaRPr>
          </a:p>
        </p:txBody>
      </p:sp>
      <p:sp>
        <p:nvSpPr>
          <p:cNvPr id="24" name="矩形 23"/>
          <p:cNvSpPr/>
          <p:nvPr/>
        </p:nvSpPr>
        <p:spPr>
          <a:xfrm>
            <a:off x="10479389" y="5703754"/>
            <a:ext cx="11734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养济院</a:t>
            </a:r>
            <a:endParaRPr lang="zh-CN" altLang="en-US" sz="2600" dirty="0">
              <a:solidFill>
                <a:prstClr val="black"/>
              </a:solidFill>
              <a:latin typeface="黑体" panose="02010609060101010101" charset="-122"/>
              <a:ea typeface="黑体" panose="02010609060101010101" charset="-122"/>
            </a:endParaRPr>
          </a:p>
        </p:txBody>
      </p:sp>
      <p:sp>
        <p:nvSpPr>
          <p:cNvPr id="25" name="矩形 24"/>
          <p:cNvSpPr/>
          <p:nvPr/>
        </p:nvSpPr>
        <p:spPr>
          <a:xfrm>
            <a:off x="10467620" y="4896482"/>
            <a:ext cx="11734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众济院</a:t>
            </a:r>
            <a:endParaRPr lang="zh-CN" altLang="en-US" sz="2600" dirty="0">
              <a:solidFill>
                <a:prstClr val="black"/>
              </a:solidFill>
              <a:latin typeface="黑体" panose="02010609060101010101" charset="-122"/>
              <a:ea typeface="黑体" panose="02010609060101010101" charset="-122"/>
            </a:endParaRPr>
          </a:p>
        </p:txBody>
      </p:sp>
      <p:sp>
        <p:nvSpPr>
          <p:cNvPr id="26" name="矩形 25"/>
          <p:cNvSpPr/>
          <p:nvPr/>
        </p:nvSpPr>
        <p:spPr>
          <a:xfrm>
            <a:off x="10416934" y="4291982"/>
            <a:ext cx="11734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福田院</a:t>
            </a:r>
            <a:endParaRPr lang="zh-CN" altLang="en-US" sz="2600" dirty="0">
              <a:solidFill>
                <a:prstClr val="black"/>
              </a:solidFill>
              <a:latin typeface="黑体" panose="02010609060101010101" charset="-122"/>
              <a:ea typeface="黑体" panose="02010609060101010101" charset="-122"/>
            </a:endParaRPr>
          </a:p>
        </p:txBody>
      </p:sp>
      <p:sp>
        <p:nvSpPr>
          <p:cNvPr id="27" name="矩形 26"/>
          <p:cNvSpPr/>
          <p:nvPr/>
        </p:nvSpPr>
        <p:spPr>
          <a:xfrm>
            <a:off x="10435349" y="3378834"/>
            <a:ext cx="11734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养病坊</a:t>
            </a:r>
            <a:endParaRPr lang="zh-CN" altLang="en-US" sz="2600" dirty="0">
              <a:solidFill>
                <a:prstClr val="black"/>
              </a:solidFill>
              <a:latin typeface="黑体" panose="02010609060101010101" charset="-122"/>
              <a:ea typeface="黑体" panose="02010609060101010101" charset="-122"/>
            </a:endParaRPr>
          </a:p>
        </p:txBody>
      </p:sp>
      <p:sp>
        <p:nvSpPr>
          <p:cNvPr id="28" name="矩形 27"/>
          <p:cNvSpPr/>
          <p:nvPr/>
        </p:nvSpPr>
        <p:spPr>
          <a:xfrm>
            <a:off x="10582034" y="1623907"/>
            <a:ext cx="843280" cy="491490"/>
          </a:xfrm>
          <a:prstGeom prst="rect">
            <a:avLst/>
          </a:prstGeom>
        </p:spPr>
        <p:txBody>
          <a:bodyPr wrap="none">
            <a:spAutoFit/>
          </a:bodyPr>
          <a:lstStyle/>
          <a:p>
            <a:pPr lvl="0" algn="ctr"/>
            <a:r>
              <a:rPr lang="zh-CN" altLang="en-US" sz="2600" dirty="0">
                <a:solidFill>
                  <a:prstClr val="black"/>
                </a:solidFill>
                <a:latin typeface="黑体" panose="02010609060101010101" charset="-122"/>
                <a:ea typeface="黑体" panose="02010609060101010101" charset="-122"/>
              </a:rPr>
              <a:t>鸠杖</a:t>
            </a:r>
            <a:endParaRPr lang="zh-CN" altLang="en-US" sz="2600" dirty="0">
              <a:solidFill>
                <a:prstClr val="black"/>
              </a:solidFill>
              <a:latin typeface="黑体" panose="02010609060101010101" charset="-122"/>
              <a:ea typeface="黑体" panose="02010609060101010101" charset="-122"/>
            </a:endParaRPr>
          </a:p>
        </p:txBody>
      </p:sp>
      <p:sp>
        <p:nvSpPr>
          <p:cNvPr id="30" name="下箭头 29"/>
          <p:cNvSpPr/>
          <p:nvPr/>
        </p:nvSpPr>
        <p:spPr>
          <a:xfrm>
            <a:off x="892655" y="414536"/>
            <a:ext cx="1099713" cy="641972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下箭头 31"/>
          <p:cNvSpPr/>
          <p:nvPr/>
        </p:nvSpPr>
        <p:spPr>
          <a:xfrm>
            <a:off x="5082734" y="414536"/>
            <a:ext cx="1099713" cy="641972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5345342" y="850096"/>
            <a:ext cx="574495" cy="5507990"/>
          </a:xfrm>
          <a:prstGeom prst="rect">
            <a:avLst/>
          </a:prstGeom>
          <a:noFill/>
        </p:spPr>
        <p:txBody>
          <a:bodyPr wrap="square" rtlCol="0">
            <a:spAutoFit/>
          </a:bodyPr>
          <a:lstStyle/>
          <a:p>
            <a:r>
              <a:rPr lang="zh-CN" altLang="en-US" sz="3200" b="1" dirty="0">
                <a:solidFill>
                  <a:schemeClr val="bg1"/>
                </a:solidFill>
                <a:latin typeface="微软雅黑" panose="020B0503020204020204" charset="-122"/>
                <a:ea typeface="微软雅黑" panose="020B0503020204020204" charset="-122"/>
              </a:rPr>
              <a:t>乡里制与保甲制逐步合一</a:t>
            </a:r>
            <a:endParaRPr lang="en-US" altLang="zh-CN" sz="3200"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1156316" y="446935"/>
            <a:ext cx="572391" cy="6123940"/>
          </a:xfrm>
          <a:prstGeom prst="rect">
            <a:avLst/>
          </a:prstGeom>
          <a:noFill/>
        </p:spPr>
        <p:txBody>
          <a:bodyPr wrap="square">
            <a:spAutoFit/>
          </a:bodyPr>
          <a:lstStyle/>
          <a:p>
            <a:r>
              <a:rPr lang="zh-CN" altLang="en-US" sz="2800" b="1" dirty="0">
                <a:solidFill>
                  <a:schemeClr val="bg1"/>
                </a:solidFill>
                <a:latin typeface="黑体" panose="02010609060101010101" charset="-122"/>
                <a:ea typeface="黑体" panose="02010609060101010101" charset="-122"/>
              </a:rPr>
              <a:t>政府对百姓的</a:t>
            </a:r>
            <a:r>
              <a:rPr lang="zh-CN" altLang="zh-CN" sz="2800" b="1" dirty="0">
                <a:solidFill>
                  <a:schemeClr val="bg1"/>
                </a:solidFill>
                <a:latin typeface="黑体" panose="02010609060101010101" charset="-122"/>
                <a:ea typeface="黑体" panose="02010609060101010101" charset="-122"/>
              </a:rPr>
              <a:t>人身</a:t>
            </a:r>
            <a:r>
              <a:rPr lang="zh-CN" altLang="en-US" sz="2800" b="1" dirty="0">
                <a:solidFill>
                  <a:schemeClr val="bg1"/>
                </a:solidFill>
                <a:latin typeface="黑体" panose="02010609060101010101" charset="-122"/>
                <a:ea typeface="黑体" panose="02010609060101010101" charset="-122"/>
              </a:rPr>
              <a:t>束缚</a:t>
            </a:r>
            <a:r>
              <a:rPr lang="zh-CN" altLang="zh-CN" sz="2800" b="1" dirty="0">
                <a:solidFill>
                  <a:schemeClr val="bg1"/>
                </a:solidFill>
                <a:latin typeface="黑体" panose="02010609060101010101" charset="-122"/>
                <a:ea typeface="黑体" panose="02010609060101010101" charset="-122"/>
              </a:rPr>
              <a:t>逐渐减弱</a:t>
            </a:r>
            <a:endParaRPr lang="zh-CN" altLang="en-US" sz="2800" dirty="0">
              <a:solidFill>
                <a:schemeClr val="bg1"/>
              </a:solidFill>
            </a:endParaRPr>
          </a:p>
        </p:txBody>
      </p:sp>
      <p:sp>
        <p:nvSpPr>
          <p:cNvPr id="33" name="下箭头 32"/>
          <p:cNvSpPr/>
          <p:nvPr/>
        </p:nvSpPr>
        <p:spPr>
          <a:xfrm>
            <a:off x="9379379" y="414536"/>
            <a:ext cx="1099713" cy="641972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9641987" y="620007"/>
            <a:ext cx="574495" cy="5692775"/>
          </a:xfrm>
          <a:prstGeom prst="rect">
            <a:avLst/>
          </a:prstGeom>
          <a:noFill/>
        </p:spPr>
        <p:txBody>
          <a:bodyPr wrap="square" rtlCol="0">
            <a:spAutoFit/>
          </a:bodyPr>
          <a:lstStyle/>
          <a:p>
            <a:r>
              <a:rPr lang="zh-CN" altLang="en-US" sz="2800" b="1" dirty="0">
                <a:solidFill>
                  <a:schemeClr val="bg1"/>
                </a:solidFill>
                <a:latin typeface="微软雅黑" panose="020B0503020204020204" charset="-122"/>
                <a:ea typeface="微软雅黑" panose="020B0503020204020204" charset="-122"/>
              </a:rPr>
              <a:t>宗族、慈善组织的作用逐渐增大</a:t>
            </a:r>
            <a:endParaRPr lang="en-US" altLang="zh-CN" sz="28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down)">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down)">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down)">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down)">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down)">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1000"/>
                                        <p:tgtEl>
                                          <p:spTgt spid="29"/>
                                        </p:tgtEl>
                                      </p:cBhvr>
                                    </p:animEffect>
                                    <p:anim calcmode="lin" valueType="num">
                                      <p:cBhvr>
                                        <p:cTn id="138" dur="1000" fill="hold"/>
                                        <p:tgtEl>
                                          <p:spTgt spid="29"/>
                                        </p:tgtEl>
                                        <p:attrNameLst>
                                          <p:attrName>ppt_x</p:attrName>
                                        </p:attrNameLst>
                                      </p:cBhvr>
                                      <p:tavLst>
                                        <p:tav tm="0">
                                          <p:val>
                                            <p:strVal val="#ppt_x"/>
                                          </p:val>
                                        </p:tav>
                                        <p:tav tm="100000">
                                          <p:val>
                                            <p:strVal val="#ppt_x"/>
                                          </p:val>
                                        </p:tav>
                                      </p:tavLst>
                                    </p:anim>
                                    <p:anim calcmode="lin" valueType="num">
                                      <p:cBhvr>
                                        <p:cTn id="1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fade">
                                      <p:cBhvr>
                                        <p:cTn id="144" dur="1000"/>
                                        <p:tgtEl>
                                          <p:spTgt spid="32"/>
                                        </p:tgtEl>
                                      </p:cBhvr>
                                    </p:animEffect>
                                    <p:anim calcmode="lin" valueType="num">
                                      <p:cBhvr>
                                        <p:cTn id="145" dur="1000" fill="hold"/>
                                        <p:tgtEl>
                                          <p:spTgt spid="32"/>
                                        </p:tgtEl>
                                        <p:attrNameLst>
                                          <p:attrName>ppt_x</p:attrName>
                                        </p:attrNameLst>
                                      </p:cBhvr>
                                      <p:tavLst>
                                        <p:tav tm="0">
                                          <p:val>
                                            <p:strVal val="#ppt_x"/>
                                          </p:val>
                                        </p:tav>
                                        <p:tav tm="100000">
                                          <p:val>
                                            <p:strVal val="#ppt_x"/>
                                          </p:val>
                                        </p:tav>
                                      </p:tavLst>
                                    </p:anim>
                                    <p:anim calcmode="lin" valueType="num">
                                      <p:cBhvr>
                                        <p:cTn id="146" dur="1000" fill="hold"/>
                                        <p:tgtEl>
                                          <p:spTgt spid="32"/>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fade">
                                      <p:cBhvr>
                                        <p:cTn id="149" dur="1000"/>
                                        <p:tgtEl>
                                          <p:spTgt spid="31"/>
                                        </p:tgtEl>
                                      </p:cBhvr>
                                    </p:animEffect>
                                    <p:anim calcmode="lin" valueType="num">
                                      <p:cBhvr>
                                        <p:cTn id="150" dur="1000" fill="hold"/>
                                        <p:tgtEl>
                                          <p:spTgt spid="31"/>
                                        </p:tgtEl>
                                        <p:attrNameLst>
                                          <p:attrName>ppt_x</p:attrName>
                                        </p:attrNameLst>
                                      </p:cBhvr>
                                      <p:tavLst>
                                        <p:tav tm="0">
                                          <p:val>
                                            <p:strVal val="#ppt_x"/>
                                          </p:val>
                                        </p:tav>
                                        <p:tav tm="100000">
                                          <p:val>
                                            <p:strVal val="#ppt_x"/>
                                          </p:val>
                                        </p:tav>
                                      </p:tavLst>
                                    </p:anim>
                                    <p:anim calcmode="lin" valueType="num">
                                      <p:cBhvr>
                                        <p:cTn id="1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1000"/>
                                        <p:tgtEl>
                                          <p:spTgt spid="33"/>
                                        </p:tgtEl>
                                      </p:cBhvr>
                                    </p:animEffect>
                                    <p:anim calcmode="lin" valueType="num">
                                      <p:cBhvr>
                                        <p:cTn id="157" dur="1000" fill="hold"/>
                                        <p:tgtEl>
                                          <p:spTgt spid="33"/>
                                        </p:tgtEl>
                                        <p:attrNameLst>
                                          <p:attrName>ppt_x</p:attrName>
                                        </p:attrNameLst>
                                      </p:cBhvr>
                                      <p:tavLst>
                                        <p:tav tm="0">
                                          <p:val>
                                            <p:strVal val="#ppt_x"/>
                                          </p:val>
                                        </p:tav>
                                        <p:tav tm="100000">
                                          <p:val>
                                            <p:strVal val="#ppt_x"/>
                                          </p:val>
                                        </p:tav>
                                      </p:tavLst>
                                    </p:anim>
                                    <p:anim calcmode="lin" valueType="num">
                                      <p:cBhvr>
                                        <p:cTn id="158" dur="1000" fill="hold"/>
                                        <p:tgtEl>
                                          <p:spTgt spid="33"/>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1000"/>
                                        <p:tgtEl>
                                          <p:spTgt spid="34"/>
                                        </p:tgtEl>
                                      </p:cBhvr>
                                    </p:animEffect>
                                    <p:anim calcmode="lin" valueType="num">
                                      <p:cBhvr>
                                        <p:cTn id="162" dur="1000" fill="hold"/>
                                        <p:tgtEl>
                                          <p:spTgt spid="34"/>
                                        </p:tgtEl>
                                        <p:attrNameLst>
                                          <p:attrName>ppt_x</p:attrName>
                                        </p:attrNameLst>
                                      </p:cBhvr>
                                      <p:tavLst>
                                        <p:tav tm="0">
                                          <p:val>
                                            <p:strVal val="#ppt_x"/>
                                          </p:val>
                                        </p:tav>
                                        <p:tav tm="100000">
                                          <p:val>
                                            <p:strVal val="#ppt_x"/>
                                          </p:val>
                                        </p:tav>
                                      </p:tavLst>
                                    </p:anim>
                                    <p:anim calcmode="lin" valueType="num">
                                      <p:cBhvr>
                                        <p:cTn id="16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0" grpId="0" bldLvl="0" animBg="1"/>
      <p:bldP spid="32" grpId="0" bldLvl="0" animBg="1"/>
      <p:bldP spid="31" grpId="0"/>
      <p:bldP spid="29" grpId="0"/>
      <p:bldP spid="33" grpId="0" bldLvl="0"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932" y="631593"/>
            <a:ext cx="11198943" cy="43999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66675" indent="-66675" algn="just">
              <a:spcAft>
                <a:spcPts val="0"/>
              </a:spcAft>
            </a:pPr>
            <a:r>
              <a:rPr lang="en-US" altLang="zh-CN" sz="2000" kern="100" dirty="0">
                <a:solidFill>
                  <a:srgbClr val="000000"/>
                </a:solidFill>
                <a:latin typeface="黑体" panose="02010609060101010101" charset="-122"/>
                <a:ea typeface="黑体" panose="02010609060101010101" charset="-122"/>
                <a:cs typeface="黑体" panose="02010609060101010101" charset="-122"/>
              </a:rPr>
              <a:t>40</a:t>
            </a:r>
            <a:r>
              <a:rPr lang="zh-CN" altLang="zh-CN" sz="2000" kern="100" dirty="0">
                <a:solidFill>
                  <a:srgbClr val="000000"/>
                </a:solidFill>
                <a:latin typeface="黑体" panose="02010609060101010101" charset="-122"/>
                <a:ea typeface="黑体" panose="02010609060101010101" charset="-122"/>
                <a:cs typeface="黑体" panose="02010609060101010101" charset="-122"/>
              </a:rPr>
              <a:t>．</a:t>
            </a:r>
            <a:r>
              <a:rPr lang="zh-CN" altLang="zh-CN" sz="2000" kern="100" dirty="0">
                <a:solidFill>
                  <a:srgbClr val="000000"/>
                </a:solidFill>
                <a:latin typeface="黑体" panose="02010609060101010101" charset="-122"/>
                <a:ea typeface="黑体" panose="02010609060101010101" charset="-122"/>
                <a:cs typeface="黑体" panose="02010609060101010101" charset="-122"/>
                <a:sym typeface="+mn-ea"/>
              </a:rPr>
              <a:t>（</a:t>
            </a:r>
            <a:r>
              <a:rPr lang="en-US" altLang="zh-CN" sz="2000" kern="100" dirty="0">
                <a:solidFill>
                  <a:srgbClr val="000000"/>
                </a:solidFill>
                <a:latin typeface="黑体" panose="02010609060101010101" charset="-122"/>
                <a:ea typeface="黑体" panose="02010609060101010101" charset="-122"/>
                <a:cs typeface="黑体" panose="02010609060101010101" charset="-122"/>
                <a:sym typeface="+mn-ea"/>
              </a:rPr>
              <a:t>2016</a:t>
            </a:r>
            <a:r>
              <a:rPr lang="zh-CN" altLang="zh-CN" sz="2000" kern="100" dirty="0">
                <a:solidFill>
                  <a:srgbClr val="000000"/>
                </a:solidFill>
                <a:latin typeface="黑体" panose="02010609060101010101" charset="-122"/>
                <a:ea typeface="黑体" panose="02010609060101010101" charset="-122"/>
                <a:cs typeface="黑体" panose="02010609060101010101" charset="-122"/>
                <a:sym typeface="+mn-ea"/>
              </a:rPr>
              <a:t>年全国卷</a:t>
            </a:r>
            <a:r>
              <a:rPr lang="en-US" altLang="zh-CN" sz="2000" kern="100" dirty="0">
                <a:solidFill>
                  <a:srgbClr val="000000"/>
                </a:solidFill>
                <a:latin typeface="黑体" panose="02010609060101010101" charset="-122"/>
                <a:ea typeface="黑体" panose="02010609060101010101" charset="-122"/>
                <a:cs typeface="黑体" panose="02010609060101010101" charset="-122"/>
                <a:sym typeface="+mn-ea"/>
              </a:rPr>
              <a:t>3</a:t>
            </a:r>
            <a:r>
              <a:rPr lang="zh-CN" altLang="zh-CN" sz="2000" kern="100" dirty="0">
                <a:solidFill>
                  <a:srgbClr val="000000"/>
                </a:solidFill>
                <a:latin typeface="黑体" panose="02010609060101010101" charset="-122"/>
                <a:ea typeface="黑体" panose="02010609060101010101" charset="-122"/>
                <a:cs typeface="黑体" panose="02010609060101010101" charset="-122"/>
                <a:sym typeface="+mn-ea"/>
              </a:rPr>
              <a:t>）</a:t>
            </a:r>
            <a:r>
              <a:rPr lang="zh-CN" altLang="zh-CN" sz="2000" kern="100" dirty="0">
                <a:solidFill>
                  <a:srgbClr val="000000"/>
                </a:solidFill>
                <a:latin typeface="黑体" panose="02010609060101010101" charset="-122"/>
                <a:ea typeface="黑体" panose="02010609060101010101" charset="-122"/>
                <a:cs typeface="黑体" panose="02010609060101010101" charset="-122"/>
              </a:rPr>
              <a:t>阅读材料，完成下列要求。（</a:t>
            </a:r>
            <a:r>
              <a:rPr lang="en-US" altLang="zh-CN" sz="2000" kern="100" dirty="0">
                <a:solidFill>
                  <a:srgbClr val="000000"/>
                </a:solidFill>
                <a:latin typeface="黑体" panose="02010609060101010101" charset="-122"/>
                <a:ea typeface="黑体" panose="02010609060101010101" charset="-122"/>
                <a:cs typeface="黑体" panose="02010609060101010101" charset="-122"/>
              </a:rPr>
              <a:t>25</a:t>
            </a:r>
            <a:r>
              <a:rPr lang="zh-CN" altLang="zh-CN" sz="2000" kern="100" dirty="0">
                <a:solidFill>
                  <a:srgbClr val="000000"/>
                </a:solidFill>
                <a:latin typeface="黑体" panose="02010609060101010101" charset="-122"/>
                <a:ea typeface="黑体" panose="02010609060101010101" charset="-122"/>
                <a:cs typeface="黑体" panose="02010609060101010101" charset="-122"/>
              </a:rPr>
              <a:t>分）</a:t>
            </a:r>
            <a:endParaRPr lang="zh-CN" altLang="zh-CN" sz="2000" kern="100" dirty="0">
              <a:latin typeface="黑体" panose="02010609060101010101" charset="-122"/>
              <a:ea typeface="黑体" panose="02010609060101010101" charset="-122"/>
              <a:cs typeface="黑体" panose="02010609060101010101" charset="-122"/>
            </a:endParaRPr>
          </a:p>
          <a:p>
            <a:pPr marL="66675" indent="267970" algn="just">
              <a:spcAft>
                <a:spcPts val="0"/>
              </a:spcAft>
            </a:pPr>
            <a:r>
              <a:rPr lang="en-US" altLang="zh-CN" sz="2000" kern="100" dirty="0" smtClean="0">
                <a:solidFill>
                  <a:schemeClr val="tx1"/>
                </a:solidFill>
                <a:latin typeface="黑体" panose="02010609060101010101" charset="-122"/>
                <a:ea typeface="黑体" panose="02010609060101010101" charset="-122"/>
                <a:cs typeface="黑体" panose="02010609060101010101" charset="-122"/>
              </a:rPr>
              <a:t>   </a:t>
            </a:r>
            <a:r>
              <a:rPr lang="zh-CN" altLang="zh-CN" sz="2000" kern="100" dirty="0" smtClean="0">
                <a:solidFill>
                  <a:schemeClr val="tx1"/>
                </a:solidFill>
                <a:latin typeface="黑体" panose="02010609060101010101" charset="-122"/>
                <a:ea typeface="黑体" panose="02010609060101010101" charset="-122"/>
                <a:cs typeface="黑体" panose="02010609060101010101" charset="-122"/>
              </a:rPr>
              <a:t>材</a:t>
            </a:r>
            <a:r>
              <a:rPr lang="zh-CN" altLang="zh-CN" sz="2000" kern="100" dirty="0">
                <a:solidFill>
                  <a:schemeClr val="tx1"/>
                </a:solidFill>
                <a:latin typeface="黑体" panose="02010609060101010101" charset="-122"/>
                <a:ea typeface="黑体" panose="02010609060101010101" charset="-122"/>
                <a:cs typeface="黑体" panose="02010609060101010101" charset="-122"/>
              </a:rPr>
              <a:t>料一</a:t>
            </a:r>
            <a:r>
              <a:rPr lang="en-US" altLang="zh-CN" sz="2000" kern="100" dirty="0">
                <a:solidFill>
                  <a:schemeClr val="tx1"/>
                </a:solidFill>
                <a:latin typeface="黑体" panose="02010609060101010101" charset="-122"/>
                <a:ea typeface="黑体" panose="02010609060101010101" charset="-122"/>
                <a:cs typeface="黑体" panose="02010609060101010101" charset="-122"/>
              </a:rPr>
              <a:t>  </a:t>
            </a:r>
            <a:r>
              <a:rPr lang="zh-CN" altLang="zh-CN" sz="2000" kern="100" dirty="0">
                <a:solidFill>
                  <a:schemeClr val="tx1"/>
                </a:solidFill>
                <a:latin typeface="黑体" panose="02010609060101010101" charset="-122"/>
                <a:ea typeface="黑体" panose="02010609060101010101" charset="-122"/>
                <a:cs typeface="黑体" panose="02010609060101010101" charset="-122"/>
              </a:rPr>
              <a:t>社会救济是中国古代历朝实施“仁政”的重要内容，主要依赖于政府财政。明初设养济院收孤苦无靠者，按月发口粮。明律规定：凡鳏寡孤独及笃废之人，贫穷无亲属依靠，不能自存，所在官司应收养而不收养者，杖六十。”这是正律中首次纳入社会救济保障条款。清代的法律也有关于社会救济的规定，主要有灾荒救济，高龄老人赡养，设栖流所以收养流浪贫民，孝子节妇贫苦者救济，贫苦读书人救济等。  </a:t>
            </a:r>
            <a:r>
              <a:rPr lang="zh-CN" altLang="zh-CN" sz="2000" kern="100" dirty="0" smtClean="0">
                <a:solidFill>
                  <a:schemeClr val="tx1"/>
                </a:solidFill>
                <a:latin typeface="黑体" panose="02010609060101010101" charset="-122"/>
                <a:ea typeface="黑体" panose="02010609060101010101" charset="-122"/>
                <a:cs typeface="黑体" panose="02010609060101010101" charset="-122"/>
              </a:rPr>
              <a:t>——</a:t>
            </a:r>
            <a:r>
              <a:rPr lang="zh-CN" altLang="zh-CN" sz="2000" kern="100" dirty="0">
                <a:solidFill>
                  <a:schemeClr val="tx1"/>
                </a:solidFill>
                <a:latin typeface="黑体" panose="02010609060101010101" charset="-122"/>
                <a:ea typeface="黑体" panose="02010609060101010101" charset="-122"/>
                <a:cs typeface="黑体" panose="02010609060101010101" charset="-122"/>
              </a:rPr>
              <a:t>摘编自邓云特《中国救荒史》等</a:t>
            </a:r>
            <a:endParaRPr lang="zh-CN" altLang="zh-CN" sz="2000" kern="100" dirty="0">
              <a:solidFill>
                <a:schemeClr val="tx1"/>
              </a:solidFill>
              <a:latin typeface="黑体" panose="02010609060101010101" charset="-122"/>
              <a:ea typeface="黑体" panose="02010609060101010101" charset="-122"/>
              <a:cs typeface="黑体" panose="02010609060101010101" charset="-122"/>
            </a:endParaRPr>
          </a:p>
          <a:p>
            <a:pPr marL="66675" indent="200660" algn="just">
              <a:spcAft>
                <a:spcPts val="0"/>
              </a:spcAft>
            </a:pPr>
            <a:r>
              <a:rPr lang="en-US" altLang="zh-CN" sz="2000" kern="100" dirty="0" smtClean="0">
                <a:solidFill>
                  <a:schemeClr val="tx1"/>
                </a:solidFill>
                <a:latin typeface="黑体" panose="02010609060101010101" charset="-122"/>
                <a:ea typeface="黑体" panose="02010609060101010101" charset="-122"/>
                <a:cs typeface="黑体" panose="02010609060101010101" charset="-122"/>
              </a:rPr>
              <a:t>   </a:t>
            </a:r>
            <a:r>
              <a:rPr lang="zh-CN" altLang="zh-CN" sz="2000" kern="100" dirty="0" smtClean="0">
                <a:solidFill>
                  <a:schemeClr val="tx1"/>
                </a:solidFill>
                <a:latin typeface="黑体" panose="02010609060101010101" charset="-122"/>
                <a:ea typeface="黑体" panose="02010609060101010101" charset="-122"/>
                <a:cs typeface="黑体" panose="02010609060101010101" charset="-122"/>
              </a:rPr>
              <a:t>材</a:t>
            </a:r>
            <a:r>
              <a:rPr lang="zh-CN" altLang="zh-CN" sz="2000" kern="100" dirty="0">
                <a:solidFill>
                  <a:schemeClr val="tx1"/>
                </a:solidFill>
                <a:latin typeface="黑体" panose="02010609060101010101" charset="-122"/>
                <a:ea typeface="黑体" panose="02010609060101010101" charset="-122"/>
                <a:cs typeface="黑体" panose="02010609060101010101" charset="-122"/>
              </a:rPr>
              <a:t>料二</a:t>
            </a:r>
            <a:r>
              <a:rPr lang="en-US" altLang="zh-CN" sz="2000" kern="100" dirty="0">
                <a:solidFill>
                  <a:schemeClr val="tx1"/>
                </a:solidFill>
                <a:latin typeface="黑体" panose="02010609060101010101" charset="-122"/>
                <a:ea typeface="黑体" panose="02010609060101010101" charset="-122"/>
                <a:cs typeface="黑体" panose="02010609060101010101" charset="-122"/>
              </a:rPr>
              <a:t>  </a:t>
            </a:r>
            <a:r>
              <a:rPr lang="zh-CN" altLang="zh-CN" sz="2000" kern="100" dirty="0">
                <a:solidFill>
                  <a:schemeClr val="tx1"/>
                </a:solidFill>
                <a:latin typeface="黑体" panose="02010609060101010101" charset="-122"/>
                <a:ea typeface="黑体" panose="02010609060101010101" charset="-122"/>
                <a:cs typeface="黑体" panose="02010609060101010101" charset="-122"/>
              </a:rPr>
              <a:t>英国圈地运动开始后，偷盗者、乞讨者等日益增多，社会不安定因素急剧增加。</a:t>
            </a:r>
            <a:r>
              <a:rPr lang="en-US" altLang="zh-CN" sz="2000" kern="100" dirty="0">
                <a:solidFill>
                  <a:schemeClr val="tx1"/>
                </a:solidFill>
                <a:latin typeface="黑体" panose="02010609060101010101" charset="-122"/>
                <a:ea typeface="黑体" panose="02010609060101010101" charset="-122"/>
                <a:cs typeface="黑体" panose="02010609060101010101" charset="-122"/>
              </a:rPr>
              <a:t>1601</a:t>
            </a:r>
            <a:r>
              <a:rPr lang="zh-CN" altLang="zh-CN" sz="2000" kern="100" dirty="0">
                <a:solidFill>
                  <a:schemeClr val="tx1"/>
                </a:solidFill>
                <a:latin typeface="黑体" panose="02010609060101010101" charset="-122"/>
                <a:ea typeface="黑体" panose="02010609060101010101" charset="-122"/>
                <a:cs typeface="黑体" panose="02010609060101010101" charset="-122"/>
              </a:rPr>
              <a:t>年，英国颁布济贫法。救济办法因类而异，凡年老及丧失劳动者，在家接受济贫；贫穷儿童则在指定的人家寄养，长到一定年龄时送去做学徒：流浪者被关进监狱或送入教养院。</a:t>
            </a:r>
            <a:r>
              <a:rPr lang="en-US" altLang="zh-CN" sz="2000" kern="100" dirty="0">
                <a:solidFill>
                  <a:schemeClr val="tx1"/>
                </a:solidFill>
                <a:latin typeface="黑体" panose="02010609060101010101" charset="-122"/>
                <a:ea typeface="黑体" panose="02010609060101010101" charset="-122"/>
                <a:cs typeface="黑体" panose="02010609060101010101" charset="-122"/>
              </a:rPr>
              <a:t>1834</a:t>
            </a:r>
            <a:r>
              <a:rPr lang="zh-CN" altLang="zh-CN" sz="2000" kern="100" dirty="0">
                <a:solidFill>
                  <a:schemeClr val="tx1"/>
                </a:solidFill>
                <a:latin typeface="黑体" panose="02010609060101010101" charset="-122"/>
                <a:ea typeface="黑体" panose="02010609060101010101" charset="-122"/>
                <a:cs typeface="黑体" panose="02010609060101010101" charset="-122"/>
              </a:rPr>
              <a:t>年，新济贫法规定，有劳动能力的失业者必须进“贫民习艺所”，才能得到救济，而那里的条件比最低工资收入的自由劳动者还要恶劣得多。 </a:t>
            </a:r>
            <a:r>
              <a:rPr lang="en-US" altLang="zh-CN" sz="2000" kern="100" dirty="0">
                <a:solidFill>
                  <a:schemeClr val="tx1"/>
                </a:solidFill>
                <a:latin typeface="黑体" panose="02010609060101010101" charset="-122"/>
                <a:ea typeface="黑体" panose="02010609060101010101" charset="-122"/>
                <a:cs typeface="黑体" panose="02010609060101010101" charset="-122"/>
              </a:rPr>
              <a:t>   </a:t>
            </a:r>
            <a:r>
              <a:rPr lang="en-US" altLang="zh-CN" sz="2000" kern="100" dirty="0" smtClean="0">
                <a:solidFill>
                  <a:schemeClr val="tx1"/>
                </a:solidFill>
                <a:latin typeface="黑体" panose="02010609060101010101" charset="-122"/>
                <a:ea typeface="黑体" panose="02010609060101010101" charset="-122"/>
                <a:cs typeface="黑体" panose="02010609060101010101" charset="-122"/>
              </a:rPr>
              <a:t> </a:t>
            </a:r>
            <a:r>
              <a:rPr lang="zh-CN" altLang="zh-CN" sz="2000" kern="100" dirty="0" smtClean="0">
                <a:solidFill>
                  <a:schemeClr val="tx1"/>
                </a:solidFill>
                <a:latin typeface="黑体" panose="02010609060101010101" charset="-122"/>
                <a:ea typeface="黑体" panose="02010609060101010101" charset="-122"/>
                <a:cs typeface="黑体" panose="02010609060101010101" charset="-122"/>
              </a:rPr>
              <a:t>——</a:t>
            </a:r>
            <a:r>
              <a:rPr lang="zh-CN" altLang="zh-CN" sz="2000" kern="100" dirty="0">
                <a:solidFill>
                  <a:schemeClr val="tx1"/>
                </a:solidFill>
                <a:latin typeface="黑体" panose="02010609060101010101" charset="-122"/>
                <a:ea typeface="黑体" panose="02010609060101010101" charset="-122"/>
                <a:cs typeface="黑体" panose="02010609060101010101" charset="-122"/>
              </a:rPr>
              <a:t>摘编自陈晓律《英国福利制度的由来与发展》</a:t>
            </a:r>
            <a:endParaRPr lang="zh-CN" altLang="zh-CN" sz="2000" kern="100" dirty="0">
              <a:solidFill>
                <a:schemeClr val="tx1"/>
              </a:solidFill>
              <a:latin typeface="黑体" panose="02010609060101010101" charset="-122"/>
              <a:ea typeface="黑体" panose="02010609060101010101" charset="-122"/>
              <a:cs typeface="黑体" panose="02010609060101010101" charset="-122"/>
            </a:endParaRPr>
          </a:p>
          <a:p>
            <a:pPr marL="66675" indent="-66675" algn="just">
              <a:spcAft>
                <a:spcPts val="0"/>
              </a:spcAft>
            </a:pPr>
            <a:r>
              <a:rPr lang="en-US" altLang="zh-CN" sz="2000" kern="100" dirty="0" smtClean="0">
                <a:solidFill>
                  <a:srgbClr val="000000"/>
                </a:solidFill>
                <a:latin typeface="黑体" panose="02010609060101010101" charset="-122"/>
                <a:ea typeface="黑体" panose="02010609060101010101" charset="-122"/>
                <a:cs typeface="黑体" panose="02010609060101010101" charset="-122"/>
              </a:rPr>
              <a:t>     </a:t>
            </a:r>
            <a:r>
              <a:rPr lang="en-US" altLang="zh-CN" sz="2000" kern="100" dirty="0" smtClean="0">
                <a:solidFill>
                  <a:srgbClr val="FF0000"/>
                </a:solidFill>
                <a:latin typeface="黑体" panose="02010609060101010101" charset="-122"/>
                <a:ea typeface="黑体" panose="02010609060101010101" charset="-122"/>
                <a:cs typeface="黑体" panose="02010609060101010101" charset="-122"/>
              </a:rPr>
              <a:t> </a:t>
            </a:r>
            <a:r>
              <a:rPr lang="zh-CN" altLang="zh-CN" sz="2000" kern="100" dirty="0" smtClean="0">
                <a:solidFill>
                  <a:srgbClr val="FF0000"/>
                </a:solidFill>
                <a:latin typeface="黑体" panose="02010609060101010101" charset="-122"/>
                <a:ea typeface="黑体" panose="02010609060101010101" charset="-122"/>
                <a:cs typeface="黑体" panose="02010609060101010101" charset="-122"/>
              </a:rPr>
              <a:t>（</a:t>
            </a:r>
            <a:r>
              <a:rPr lang="en-US" altLang="zh-CN" sz="2000" kern="100" dirty="0" smtClean="0">
                <a:solidFill>
                  <a:srgbClr val="FF0000"/>
                </a:solidFill>
                <a:latin typeface="黑体" panose="02010609060101010101" charset="-122"/>
                <a:ea typeface="黑体" panose="02010609060101010101" charset="-122"/>
                <a:cs typeface="黑体" panose="02010609060101010101" charset="-122"/>
              </a:rPr>
              <a:t>1</a:t>
            </a:r>
            <a:r>
              <a:rPr lang="zh-CN" altLang="zh-CN" sz="2000" kern="100" dirty="0">
                <a:solidFill>
                  <a:srgbClr val="FF0000"/>
                </a:solidFill>
                <a:latin typeface="黑体" panose="02010609060101010101" charset="-122"/>
                <a:ea typeface="黑体" panose="02010609060101010101" charset="-122"/>
                <a:cs typeface="黑体" panose="02010609060101010101" charset="-122"/>
              </a:rPr>
              <a:t>）根据材料一二，概括中国明清时期救济制度和英国近代济贫制度实施的共同目的，并指出其救济方式的异同。（</a:t>
            </a:r>
            <a:r>
              <a:rPr lang="en-US" altLang="zh-CN" sz="2000" kern="100" dirty="0">
                <a:solidFill>
                  <a:srgbClr val="FF0000"/>
                </a:solidFill>
                <a:latin typeface="黑体" panose="02010609060101010101" charset="-122"/>
                <a:ea typeface="黑体" panose="02010609060101010101" charset="-122"/>
                <a:cs typeface="黑体" panose="02010609060101010101" charset="-122"/>
              </a:rPr>
              <a:t>18</a:t>
            </a:r>
            <a:r>
              <a:rPr lang="zh-CN" altLang="zh-CN" sz="2000" kern="100" dirty="0">
                <a:solidFill>
                  <a:srgbClr val="FF0000"/>
                </a:solidFill>
                <a:latin typeface="黑体" panose="02010609060101010101" charset="-122"/>
                <a:ea typeface="黑体" panose="02010609060101010101" charset="-122"/>
                <a:cs typeface="黑体" panose="02010609060101010101" charset="-122"/>
              </a:rPr>
              <a:t>分</a:t>
            </a:r>
            <a:r>
              <a:rPr lang="zh-CN" altLang="zh-CN" sz="2000" kern="100" dirty="0" smtClean="0">
                <a:solidFill>
                  <a:srgbClr val="FF0000"/>
                </a:solidFill>
                <a:latin typeface="黑体" panose="02010609060101010101" charset="-122"/>
                <a:ea typeface="黑体" panose="02010609060101010101" charset="-122"/>
                <a:cs typeface="黑体" panose="02010609060101010101" charset="-122"/>
              </a:rPr>
              <a:t>）</a:t>
            </a:r>
            <a:r>
              <a:rPr lang="en-US" altLang="zh-CN" sz="2000" kern="100" dirty="0" smtClean="0">
                <a:solidFill>
                  <a:srgbClr val="FF0000"/>
                </a:solidFill>
                <a:latin typeface="黑体" panose="02010609060101010101" charset="-122"/>
                <a:ea typeface="黑体" panose="02010609060101010101" charset="-122"/>
                <a:cs typeface="黑体" panose="02010609060101010101" charset="-122"/>
              </a:rPr>
              <a:t>   </a:t>
            </a:r>
            <a:r>
              <a:rPr lang="zh-CN" altLang="zh-CN" sz="2000" kern="100" dirty="0" smtClean="0">
                <a:solidFill>
                  <a:srgbClr val="FF0000"/>
                </a:solidFill>
                <a:latin typeface="黑体" panose="02010609060101010101" charset="-122"/>
                <a:ea typeface="黑体" panose="02010609060101010101" charset="-122"/>
                <a:cs typeface="黑体" panose="02010609060101010101" charset="-122"/>
              </a:rPr>
              <a:t>（</a:t>
            </a:r>
            <a:r>
              <a:rPr lang="en-US" altLang="zh-CN" sz="2000" kern="100" dirty="0">
                <a:solidFill>
                  <a:srgbClr val="FF0000"/>
                </a:solidFill>
                <a:latin typeface="黑体" panose="02010609060101010101" charset="-122"/>
                <a:ea typeface="黑体" panose="02010609060101010101" charset="-122"/>
                <a:cs typeface="黑体" panose="02010609060101010101" charset="-122"/>
              </a:rPr>
              <a:t>2</a:t>
            </a:r>
            <a:r>
              <a:rPr lang="zh-CN" altLang="zh-CN" sz="2000" kern="100" dirty="0">
                <a:solidFill>
                  <a:srgbClr val="FF0000"/>
                </a:solidFill>
                <a:latin typeface="黑体" panose="02010609060101010101" charset="-122"/>
                <a:ea typeface="黑体" panose="02010609060101010101" charset="-122"/>
                <a:cs typeface="黑体" panose="02010609060101010101" charset="-122"/>
              </a:rPr>
              <a:t>）根据材料二并结合所学知识，指出与英国近代济贫制度相比，西方现代福利制度有哪些发展</a:t>
            </a:r>
            <a:r>
              <a:rPr lang="en-US" altLang="zh-CN" sz="2000" kern="100" dirty="0">
                <a:solidFill>
                  <a:srgbClr val="FF0000"/>
                </a:solidFill>
                <a:latin typeface="黑体" panose="02010609060101010101" charset="-122"/>
                <a:ea typeface="黑体" panose="02010609060101010101" charset="-122"/>
                <a:cs typeface="黑体" panose="02010609060101010101" charset="-122"/>
              </a:rPr>
              <a:t>?(7</a:t>
            </a:r>
            <a:r>
              <a:rPr lang="zh-CN" altLang="zh-CN" sz="2000" kern="100" dirty="0">
                <a:solidFill>
                  <a:srgbClr val="FF0000"/>
                </a:solidFill>
                <a:latin typeface="黑体" panose="02010609060101010101" charset="-122"/>
                <a:ea typeface="黑体" panose="02010609060101010101" charset="-122"/>
                <a:cs typeface="黑体" panose="02010609060101010101" charset="-122"/>
              </a:rPr>
              <a:t>分</a:t>
            </a:r>
            <a:r>
              <a:rPr lang="en-US" altLang="zh-CN" sz="2000" kern="100" dirty="0">
                <a:solidFill>
                  <a:srgbClr val="FF0000"/>
                </a:solidFill>
                <a:latin typeface="黑体" panose="02010609060101010101" charset="-122"/>
                <a:ea typeface="黑体" panose="02010609060101010101" charset="-122"/>
                <a:cs typeface="黑体" panose="02010609060101010101" charset="-122"/>
              </a:rPr>
              <a:t> )</a:t>
            </a:r>
            <a:endParaRPr lang="en-US" altLang="zh-CN" sz="2000" kern="100" dirty="0">
              <a:solidFill>
                <a:srgbClr val="FF0000"/>
              </a:solidFill>
              <a:effectLst/>
              <a:latin typeface="黑体" panose="02010609060101010101" charset="-122"/>
              <a:ea typeface="黑体" panose="02010609060101010101" charset="-122"/>
              <a:cs typeface="黑体" panose="02010609060101010101" charset="-122"/>
            </a:endParaRPr>
          </a:p>
        </p:txBody>
      </p:sp>
      <p:sp>
        <p:nvSpPr>
          <p:cNvPr id="3" name="矩形 2"/>
          <p:cNvSpPr/>
          <p:nvPr/>
        </p:nvSpPr>
        <p:spPr>
          <a:xfrm>
            <a:off x="334297" y="5227955"/>
            <a:ext cx="11351023" cy="16300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66675" indent="-66675" algn="just"/>
            <a:r>
              <a:rPr lang="zh-CN" altLang="zh-CN" sz="2000" kern="100" dirty="0">
                <a:solidFill>
                  <a:srgbClr val="000000"/>
                </a:solidFill>
                <a:latin typeface="黑体" panose="02010609060101010101" charset="-122"/>
                <a:ea typeface="黑体" panose="02010609060101010101" charset="-122"/>
                <a:cs typeface="黑体" panose="02010609060101010101" charset="-122"/>
              </a:rPr>
              <a:t>（</a:t>
            </a:r>
            <a:r>
              <a:rPr lang="en-US" altLang="zh-CN" sz="2000" kern="100" dirty="0">
                <a:solidFill>
                  <a:srgbClr val="000000"/>
                </a:solidFill>
                <a:latin typeface="黑体" panose="02010609060101010101" charset="-122"/>
                <a:ea typeface="黑体" panose="02010609060101010101" charset="-122"/>
                <a:cs typeface="黑体" panose="02010609060101010101" charset="-122"/>
              </a:rPr>
              <a:t>1</a:t>
            </a:r>
            <a:r>
              <a:rPr lang="zh-CN" altLang="zh-CN" sz="2000" kern="100" dirty="0">
                <a:solidFill>
                  <a:srgbClr val="000000"/>
                </a:solidFill>
                <a:latin typeface="黑体" panose="02010609060101010101" charset="-122"/>
                <a:ea typeface="黑体" panose="02010609060101010101" charset="-122"/>
                <a:cs typeface="黑体" panose="02010609060101010101" charset="-122"/>
              </a:rPr>
              <a:t>）共同目的：</a:t>
            </a:r>
            <a:r>
              <a:rPr lang="zh-CN" altLang="zh-CN" sz="2000" kern="100" dirty="0">
                <a:solidFill>
                  <a:srgbClr val="FF0000"/>
                </a:solidFill>
                <a:latin typeface="黑体" panose="02010609060101010101" charset="-122"/>
                <a:ea typeface="黑体" panose="02010609060101010101" charset="-122"/>
                <a:cs typeface="黑体" panose="02010609060101010101" charset="-122"/>
              </a:rPr>
              <a:t>救济弱势群体；维护社会稳定；促进政权认同。</a:t>
            </a:r>
            <a:r>
              <a:rPr lang="zh-CN" altLang="zh-CN" sz="2000" kern="100" dirty="0">
                <a:solidFill>
                  <a:srgbClr val="000000"/>
                </a:solidFill>
                <a:latin typeface="黑体" panose="02010609060101010101" charset="-122"/>
                <a:ea typeface="黑体" panose="02010609060101010101" charset="-122"/>
                <a:cs typeface="黑体" panose="02010609060101010101" charset="-122"/>
              </a:rPr>
              <a:t>（</a:t>
            </a:r>
            <a:r>
              <a:rPr lang="en-US" altLang="zh-CN" sz="2000" kern="100" dirty="0">
                <a:solidFill>
                  <a:srgbClr val="000000"/>
                </a:solidFill>
                <a:latin typeface="黑体" panose="02010609060101010101" charset="-122"/>
                <a:ea typeface="黑体" panose="02010609060101010101" charset="-122"/>
                <a:cs typeface="黑体" panose="02010609060101010101" charset="-122"/>
              </a:rPr>
              <a:t>6</a:t>
            </a:r>
            <a:r>
              <a:rPr lang="zh-CN" altLang="zh-CN" sz="2000" kern="100" dirty="0">
                <a:solidFill>
                  <a:srgbClr val="000000"/>
                </a:solidFill>
                <a:latin typeface="黑体" panose="02010609060101010101" charset="-122"/>
                <a:ea typeface="黑体" panose="02010609060101010101" charset="-122"/>
                <a:cs typeface="黑体" panose="02010609060101010101" charset="-122"/>
              </a:rPr>
              <a:t>分）相同：</a:t>
            </a:r>
            <a:r>
              <a:rPr lang="zh-CN" altLang="zh-CN" sz="2000" kern="100" dirty="0">
                <a:solidFill>
                  <a:srgbClr val="FF0000"/>
                </a:solidFill>
                <a:latin typeface="黑体" panose="02010609060101010101" charset="-122"/>
                <a:ea typeface="黑体" panose="02010609060101010101" charset="-122"/>
                <a:cs typeface="黑体" panose="02010609060101010101" charset="-122"/>
              </a:rPr>
              <a:t>政府主导；设置救济机构；立法保障；因类而异。</a:t>
            </a:r>
            <a:r>
              <a:rPr lang="zh-CN" altLang="zh-CN" sz="2000" kern="100" dirty="0">
                <a:solidFill>
                  <a:srgbClr val="000000"/>
                </a:solidFill>
                <a:latin typeface="黑体" panose="02010609060101010101" charset="-122"/>
                <a:ea typeface="黑体" panose="02010609060101010101" charset="-122"/>
                <a:cs typeface="黑体" panose="02010609060101010101" charset="-122"/>
              </a:rPr>
              <a:t>（</a:t>
            </a:r>
            <a:r>
              <a:rPr lang="en-US" altLang="zh-CN" sz="2000" kern="100" dirty="0">
                <a:solidFill>
                  <a:srgbClr val="000000"/>
                </a:solidFill>
                <a:latin typeface="黑体" panose="02010609060101010101" charset="-122"/>
                <a:ea typeface="黑体" panose="02010609060101010101" charset="-122"/>
                <a:cs typeface="黑体" panose="02010609060101010101" charset="-122"/>
              </a:rPr>
              <a:t>8</a:t>
            </a:r>
            <a:r>
              <a:rPr lang="zh-CN" altLang="zh-CN" sz="2000" kern="100" dirty="0">
                <a:solidFill>
                  <a:srgbClr val="000000"/>
                </a:solidFill>
                <a:latin typeface="黑体" panose="02010609060101010101" charset="-122"/>
                <a:ea typeface="黑体" panose="02010609060101010101" charset="-122"/>
                <a:cs typeface="黑体" panose="02010609060101010101" charset="-122"/>
              </a:rPr>
              <a:t>分）不同：</a:t>
            </a:r>
            <a:r>
              <a:rPr lang="zh-CN" altLang="zh-CN" sz="2000" kern="100" dirty="0">
                <a:solidFill>
                  <a:srgbClr val="FF0000"/>
                </a:solidFill>
                <a:latin typeface="黑体" panose="02010609060101010101" charset="-122"/>
                <a:ea typeface="黑体" panose="02010609060101010101" charset="-122"/>
                <a:cs typeface="黑体" panose="02010609060101010101" charset="-122"/>
              </a:rPr>
              <a:t>英国的救济对有劳动能力的贫民带有惩戒性质；中国救济制度体现了中国传统文化。</a:t>
            </a:r>
            <a:endParaRPr lang="zh-CN" altLang="zh-CN" sz="2000" kern="100" dirty="0">
              <a:solidFill>
                <a:srgbClr val="FF0000"/>
              </a:solidFill>
              <a:latin typeface="黑体" panose="02010609060101010101" charset="-122"/>
              <a:ea typeface="黑体" panose="02010609060101010101" charset="-122"/>
              <a:cs typeface="黑体" panose="02010609060101010101" charset="-122"/>
            </a:endParaRPr>
          </a:p>
          <a:p>
            <a:pPr marL="66675" indent="-66675" algn="just"/>
            <a:r>
              <a:rPr lang="zh-CN" altLang="zh-CN" sz="2000" kern="100" dirty="0">
                <a:solidFill>
                  <a:srgbClr val="000000"/>
                </a:solidFill>
                <a:latin typeface="黑体" panose="02010609060101010101" charset="-122"/>
                <a:ea typeface="黑体" panose="02010609060101010101" charset="-122"/>
                <a:cs typeface="黑体" panose="02010609060101010101" charset="-122"/>
              </a:rPr>
              <a:t>（</a:t>
            </a:r>
            <a:r>
              <a:rPr lang="en-US" altLang="zh-CN" sz="2000" kern="100" dirty="0">
                <a:solidFill>
                  <a:srgbClr val="000000"/>
                </a:solidFill>
                <a:latin typeface="黑体" panose="02010609060101010101" charset="-122"/>
                <a:ea typeface="黑体" panose="02010609060101010101" charset="-122"/>
                <a:cs typeface="黑体" panose="02010609060101010101" charset="-122"/>
              </a:rPr>
              <a:t>2</a:t>
            </a:r>
            <a:r>
              <a:rPr lang="zh-CN" altLang="zh-CN" sz="2000" kern="100" dirty="0" smtClean="0">
                <a:solidFill>
                  <a:srgbClr val="000000"/>
                </a:solidFill>
                <a:latin typeface="黑体" panose="02010609060101010101" charset="-122"/>
                <a:ea typeface="黑体" panose="02010609060101010101" charset="-122"/>
                <a:cs typeface="黑体" panose="02010609060101010101" charset="-122"/>
              </a:rPr>
              <a:t>）</a:t>
            </a:r>
            <a:r>
              <a:rPr lang="zh-CN" altLang="en-US" sz="2000" kern="100" dirty="0" smtClean="0">
                <a:solidFill>
                  <a:srgbClr val="000000"/>
                </a:solidFill>
                <a:latin typeface="黑体" panose="02010609060101010101" charset="-122"/>
                <a:ea typeface="黑体" panose="02010609060101010101" charset="-122"/>
                <a:cs typeface="黑体" panose="02010609060101010101" charset="-122"/>
              </a:rPr>
              <a:t>发展：</a:t>
            </a:r>
            <a:r>
              <a:rPr lang="zh-CN" altLang="zh-CN" sz="2000" kern="100" dirty="0" smtClean="0">
                <a:solidFill>
                  <a:srgbClr val="FF0000"/>
                </a:solidFill>
                <a:latin typeface="黑体" panose="02010609060101010101" charset="-122"/>
                <a:ea typeface="黑体" panose="02010609060101010101" charset="-122"/>
                <a:cs typeface="黑体" panose="02010609060101010101" charset="-122"/>
              </a:rPr>
              <a:t>从</a:t>
            </a:r>
            <a:r>
              <a:rPr lang="zh-CN" altLang="zh-CN" sz="2000" kern="100" dirty="0">
                <a:solidFill>
                  <a:srgbClr val="FF0000"/>
                </a:solidFill>
                <a:latin typeface="黑体" panose="02010609060101010101" charset="-122"/>
                <a:ea typeface="黑体" panose="02010609060101010101" charset="-122"/>
                <a:cs typeface="黑体" panose="02010609060101010101" charset="-122"/>
              </a:rPr>
              <a:t>单纯的救济发展成为公民的社会权利，得到立法和制度上的保证；福利种类众多；覆盖面广，低收入阶层受惠多。（</a:t>
            </a:r>
            <a:r>
              <a:rPr lang="en-US" altLang="zh-CN" sz="2000" kern="100" dirty="0">
                <a:solidFill>
                  <a:srgbClr val="FF0000"/>
                </a:solidFill>
                <a:latin typeface="黑体" panose="02010609060101010101" charset="-122"/>
                <a:ea typeface="黑体" panose="02010609060101010101" charset="-122"/>
                <a:cs typeface="黑体" panose="02010609060101010101" charset="-122"/>
              </a:rPr>
              <a:t>7</a:t>
            </a:r>
            <a:r>
              <a:rPr lang="zh-CN" altLang="zh-CN" sz="2000" kern="100" dirty="0">
                <a:solidFill>
                  <a:srgbClr val="FF0000"/>
                </a:solidFill>
                <a:latin typeface="黑体" panose="02010609060101010101" charset="-122"/>
                <a:ea typeface="黑体" panose="02010609060101010101" charset="-122"/>
                <a:cs typeface="黑体" panose="02010609060101010101" charset="-122"/>
              </a:rPr>
              <a:t>分）</a:t>
            </a:r>
            <a:endParaRPr lang="zh-CN" altLang="zh-CN" sz="2000" kern="100"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71652" y="1651167"/>
            <a:ext cx="541816" cy="702981"/>
          </a:xfrm>
          <a:prstGeom prst="rect">
            <a:avLst/>
          </a:prstGeom>
          <a:noFill/>
          <a:ln>
            <a:noFill/>
          </a:ln>
        </p:spPr>
        <p:txBody>
          <a:bodyPr wrap="square" rtlCol="0">
            <a:noAutofit/>
          </a:bodyPr>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266065" y="692785"/>
            <a:ext cx="11659235" cy="2096770"/>
          </a:xfrm>
          <a:prstGeom prst="rect">
            <a:avLst/>
          </a:prstGeom>
          <a:noFill/>
          <a:ln w="12700" cmpd="sng">
            <a:solidFill>
              <a:schemeClr val="accent1">
                <a:shade val="50000"/>
              </a:schemeClr>
            </a:solidFill>
            <a:prstDash val="solid"/>
          </a:ln>
        </p:spPr>
        <p:txBody>
          <a:bodyPr wrap="square" rtlCol="0">
            <a:noAutofit/>
          </a:bodyPr>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1．（2023·广东高考·5）王夫之在《宋论》中评论历史上某一基层制度时，认为聚乡村之民成兵达不到御敌的目的，贼寇一旦来袭，乡民便携家散去，“非什保之所能制”。这一基层制度是（　　）</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A．邻保制度      B．保甲制度       C．十家牌法      D．里甲制度</a:t>
            </a:r>
            <a:endParaRPr sz="2375">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1"/>
            </p:custDataLst>
          </p:nvPr>
        </p:nvSpPr>
        <p:spPr>
          <a:xfrm>
            <a:off x="3682128" y="1548827"/>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charset="-122"/>
                <a:ea typeface="微软雅黑" panose="020B0503020204020204" charset="-122"/>
                <a:sym typeface="+mn-ea"/>
              </a:rPr>
              <a:t>B</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266065" y="3327400"/>
            <a:ext cx="11659235" cy="2769235"/>
          </a:xfrm>
          <a:prstGeom prst="rect">
            <a:avLst/>
          </a:prstGeom>
          <a:noFill/>
          <a:ln w="12700" cmpd="sng">
            <a:solidFill>
              <a:schemeClr val="accent1">
                <a:shade val="50000"/>
              </a:schemeClr>
            </a:solidFill>
            <a:prstDash val="solid"/>
          </a:ln>
        </p:spPr>
        <p:txBody>
          <a:bodyPr wrap="square" rtlCol="0" anchor="t">
            <a:noAutofit/>
          </a:bodyPr>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2．（2023·高考全国乙卷·27）明初，朱元璋要求百姓邻里之间必须互相知晓丁数、职业，即“某民丁几，受农业者几，受士业者几，受工业者几，受商业者几”。这一措施意在（　　）</a:t>
            </a:r>
            <a:endParaRPr sz="2375">
              <a:latin typeface="黑体" panose="02010609060101010101" charset="-122"/>
              <a:ea typeface="黑体" panose="02010609060101010101" charset="-122"/>
              <a:cs typeface="黑体" panose="02010609060101010101" charset="-122"/>
              <a:sym typeface="+mn-ea"/>
            </a:endParaRP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A．强调农商皆本                     B．加强对民间的控制</a:t>
            </a:r>
            <a:endParaRPr sz="2375">
              <a:latin typeface="黑体" panose="02010609060101010101" charset="-122"/>
              <a:ea typeface="黑体" panose="02010609060101010101" charset="-122"/>
              <a:cs typeface="黑体" panose="02010609060101010101" charset="-122"/>
              <a:sym typeface="+mn-ea"/>
            </a:endParaRP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C．禁止人口流动                     D．促进经济均衡发展</a:t>
            </a:r>
            <a:endParaRPr sz="2375">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2"/>
            </p:custDataLst>
          </p:nvPr>
        </p:nvSpPr>
        <p:spPr>
          <a:xfrm>
            <a:off x="1869838" y="4113804"/>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charset="-122"/>
                <a:ea typeface="微软雅黑" panose="020B0503020204020204" charset="-122"/>
                <a:sym typeface="+mn-ea"/>
              </a:rPr>
              <a:t>B</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704850" y="2167255"/>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71652" y="1651167"/>
            <a:ext cx="541816" cy="702981"/>
          </a:xfrm>
          <a:prstGeom prst="rect">
            <a:avLst/>
          </a:prstGeom>
          <a:noFill/>
          <a:ln>
            <a:noFill/>
          </a:ln>
        </p:spPr>
        <p:txBody>
          <a:bodyPr wrap="square" rtlCol="0">
            <a:noAutofit/>
          </a:bodyPr>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266065" y="692785"/>
            <a:ext cx="11659235" cy="2096770"/>
          </a:xfrm>
          <a:prstGeom prst="rect">
            <a:avLst/>
          </a:prstGeom>
          <a:noFill/>
          <a:ln w="12700" cmpd="sng">
            <a:solidFill>
              <a:schemeClr val="accent1">
                <a:shade val="50000"/>
              </a:schemeClr>
            </a:solidFill>
            <a:prstDash val="solid"/>
          </a:ln>
        </p:spPr>
        <p:txBody>
          <a:bodyPr wrap="square" rtlCol="0">
            <a:noAutofit/>
          </a:bodyPr>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3．（2023·浙江高考·4）延载元年（694）八月敕：“诸户口计年将人丁、老、疾、应免课役及给侍者，皆县亲貌形状，以为定簿。一定以后，不得更貌。疑有奸欺者，听随事貌定，以付手实。”这种户籍管理办法是（　　）</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A．黄籍登记      B．白籍土断       C．貌阅之法      D．诸色户计</a:t>
            </a:r>
            <a:endParaRPr sz="2375">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1"/>
            </p:custDataLst>
          </p:nvPr>
        </p:nvSpPr>
        <p:spPr>
          <a:xfrm>
            <a:off x="6994288" y="1548827"/>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charset="-122"/>
                <a:ea typeface="微软雅黑" panose="020B0503020204020204" charset="-122"/>
                <a:sym typeface="+mn-ea"/>
              </a:rPr>
              <a:t>C</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266065" y="3327400"/>
            <a:ext cx="11659235" cy="2769235"/>
          </a:xfrm>
          <a:prstGeom prst="rect">
            <a:avLst/>
          </a:prstGeom>
          <a:noFill/>
          <a:ln w="12700" cmpd="sng">
            <a:solidFill>
              <a:schemeClr val="accent1">
                <a:shade val="50000"/>
              </a:schemeClr>
            </a:solidFill>
            <a:prstDash val="solid"/>
          </a:ln>
        </p:spPr>
        <p:txBody>
          <a:bodyPr wrap="square" rtlCol="0" anchor="t">
            <a:noAutofit/>
          </a:bodyPr>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4．（2022·北京高考·3）北宋中期，各地知州积极修建亭台馆榭以供民众游玩，甚至将其作为一项重要政务。欧阳修《丰乐亭记》载：“夫宣上恩德，以与民共乐，刺史之事也。”范仲淹曾在名胜“严子陵钓台”边修建先贤祠堂以“咏其风”，认为这样“有大功于名教”。上述材料佐证了北宋（　　）</a:t>
            </a:r>
            <a:endParaRPr sz="2375">
              <a:latin typeface="黑体" panose="02010609060101010101" charset="-122"/>
              <a:ea typeface="黑体" panose="02010609060101010101" charset="-122"/>
              <a:cs typeface="黑体" panose="02010609060101010101" charset="-122"/>
              <a:sym typeface="+mn-ea"/>
            </a:endParaRP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A．注重推行社会教化                 B．放松了对经济的控制</a:t>
            </a:r>
            <a:endParaRPr sz="2375">
              <a:latin typeface="黑体" panose="02010609060101010101" charset="-122"/>
              <a:ea typeface="黑体" panose="02010609060101010101" charset="-122"/>
              <a:cs typeface="黑体" panose="02010609060101010101" charset="-122"/>
              <a:sym typeface="+mn-ea"/>
            </a:endParaRP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C．鼓励文学艺术创作                 D．实行崇文抑武的方针</a:t>
            </a:r>
            <a:endParaRPr sz="2375">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2"/>
            </p:custDataLst>
          </p:nvPr>
        </p:nvSpPr>
        <p:spPr>
          <a:xfrm>
            <a:off x="6382783" y="4549414"/>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charset="-122"/>
                <a:ea typeface="微软雅黑" panose="020B0503020204020204" charset="-122"/>
                <a:sym typeface="+mn-ea"/>
              </a:rPr>
              <a:t>A</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704850" y="2167255"/>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71652" y="1651167"/>
            <a:ext cx="541816" cy="702981"/>
          </a:xfrm>
          <a:prstGeom prst="rect">
            <a:avLst/>
          </a:prstGeom>
          <a:noFill/>
          <a:ln>
            <a:noFill/>
          </a:ln>
        </p:spPr>
        <p:txBody>
          <a:bodyPr wrap="square" rtlCol="0">
            <a:noAutofit/>
          </a:bodyPr>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266065" y="692785"/>
            <a:ext cx="11659235" cy="2390140"/>
          </a:xfrm>
          <a:prstGeom prst="rect">
            <a:avLst/>
          </a:prstGeom>
          <a:noFill/>
          <a:ln w="12700" cmpd="sng">
            <a:solidFill>
              <a:schemeClr val="accent1">
                <a:shade val="50000"/>
              </a:schemeClr>
            </a:solidFill>
            <a:prstDash val="solid"/>
          </a:ln>
        </p:spPr>
        <p:txBody>
          <a:bodyPr wrap="square" rtlCol="0">
            <a:noAutofit/>
          </a:bodyPr>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5．（2022·海南高考·5）《汉书》记载“开国承家，有法有制”，认为国家应关注礼制和法律。唐代有士人说：“礼法二事，皆王教之端。”宋代以后，儒学士人以乡约教化乡里。到了明清，乡约与法律逐渐合流。这些治理方式旨在（　　）</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A．推诚辅君，效功百姓               B．灭私徇公，坚守直道</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C．守道与德，思退刑罚               D．威制天下，以案刑狱</a:t>
            </a:r>
            <a:endParaRPr sz="2375">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1"/>
            </p:custDataLst>
          </p:nvPr>
        </p:nvSpPr>
        <p:spPr>
          <a:xfrm>
            <a:off x="9351408" y="1549039"/>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charset="-122"/>
                <a:ea typeface="微软雅黑" panose="020B0503020204020204" charset="-122"/>
                <a:sym typeface="+mn-ea"/>
              </a:rPr>
              <a:t>A</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704850" y="2167255"/>
            <a:ext cx="4064000" cy="368300"/>
          </a:xfrm>
          <a:prstGeom prst="rect">
            <a:avLst/>
          </a:prstGeom>
          <a:noFill/>
        </p:spPr>
        <p:txBody>
          <a:bodyPr wrap="square" rtlCol="0">
            <a:spAutoFit/>
          </a:bodyPr>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70815" y="641350"/>
          <a:ext cx="11850370" cy="5836920"/>
        </p:xfrm>
        <a:graphic>
          <a:graphicData uri="http://schemas.openxmlformats.org/drawingml/2006/table">
            <a:tbl>
              <a:tblPr/>
              <a:tblGrid>
                <a:gridCol w="2388870"/>
                <a:gridCol w="1946910"/>
                <a:gridCol w="2462530"/>
                <a:gridCol w="5052060"/>
              </a:tblGrid>
              <a:tr h="438785">
                <a:tc>
                  <a:txBody>
                    <a:bodyPr/>
                    <a:p>
                      <a:pPr algn="ctr"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课程标准</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ctr"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命题点</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ctr"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考题取样</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ctr"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核心素养解读</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1316355">
                <a:tc rowSpan="3">
                  <a:txBody>
                    <a:bodyPr/>
                    <a:p>
                      <a:pPr algn="l">
                        <a:buClrTx/>
                        <a:buSzTx/>
                        <a:buFontTx/>
                        <a:buNone/>
                      </a:pPr>
                      <a:r>
                        <a:rPr lang="zh-CN" altLang="en-US" sz="2400" b="0">
                          <a:latin typeface="黑体" panose="02010609060101010101" charset="-122"/>
                          <a:ea typeface="黑体" panose="02010609060101010101" charset="-122"/>
                          <a:cs typeface="黑体" panose="02010609060101010101" charset="-122"/>
                        </a:rPr>
                        <a:t>了解中国古代以赋役征发为首要目的的户籍制度，以及有代表性的基层管理组织；知道中国古代王朝在社会救济和优抚方面采取的重要措施。</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a:buClrTx/>
                        <a:buSzTx/>
                        <a:buFontTx/>
                        <a:buNone/>
                      </a:pPr>
                      <a:r>
                        <a:rPr lang="zh-CN" altLang="en-US" sz="2400" b="0">
                          <a:latin typeface="黑体" panose="02010609060101010101" charset="-122"/>
                          <a:ea typeface="黑体" panose="02010609060101010101" charset="-122"/>
                          <a:cs typeface="黑体" panose="02010609060101010101" charset="-122"/>
                        </a:rPr>
                        <a:t>历代户籍制度演变</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a:buClrTx/>
                        <a:buSzTx/>
                        <a:buFontTx/>
                        <a:buNone/>
                      </a:pPr>
                      <a:r>
                        <a:rPr lang="en-US" altLang="zh-CN" sz="2400" b="0">
                          <a:latin typeface="黑体" panose="02010609060101010101" charset="-122"/>
                          <a:ea typeface="黑体" panose="02010609060101010101" charset="-122"/>
                          <a:cs typeface="黑体" panose="02010609060101010101" charset="-122"/>
                        </a:rPr>
                        <a:t>2023</a:t>
                      </a:r>
                      <a:r>
                        <a:rPr lang="zh-CN" altLang="en-US" sz="2400" b="0">
                          <a:latin typeface="黑体" panose="02010609060101010101" charset="-122"/>
                          <a:ea typeface="黑体" panose="02010609060101010101" charset="-122"/>
                          <a:cs typeface="黑体" panose="02010609060101010101" charset="-122"/>
                        </a:rPr>
                        <a:t>全国乙卷</a:t>
                      </a:r>
                      <a:r>
                        <a:rPr lang="en-US" altLang="zh-CN" sz="2400" b="0">
                          <a:latin typeface="黑体" panose="02010609060101010101" charset="-122"/>
                          <a:ea typeface="黑体" panose="02010609060101010101" charset="-122"/>
                          <a:cs typeface="黑体" panose="02010609060101010101" charset="-122"/>
                        </a:rPr>
                        <a:t>T27</a:t>
                      </a:r>
                      <a:r>
                        <a:rPr lang="zh-CN" altLang="en-US" sz="2400" b="0">
                          <a:latin typeface="黑体" panose="02010609060101010101" charset="-122"/>
                          <a:ea typeface="黑体" panose="02010609060101010101" charset="-122"/>
                          <a:cs typeface="黑体" panose="02010609060101010101" charset="-122"/>
                        </a:rPr>
                        <a:t>；</a:t>
                      </a:r>
                      <a:endParaRPr lang="zh-CN" altLang="en-US" sz="2400" b="0">
                        <a:latin typeface="黑体" panose="02010609060101010101" charset="-122"/>
                        <a:ea typeface="黑体" panose="02010609060101010101" charset="-122"/>
                        <a:cs typeface="黑体" panose="02010609060101010101" charset="-122"/>
                      </a:endParaRPr>
                    </a:p>
                    <a:p>
                      <a:pPr algn="l">
                        <a:buClrTx/>
                        <a:buSzTx/>
                        <a:buFontTx/>
                        <a:buNone/>
                      </a:pPr>
                      <a:r>
                        <a:rPr lang="en-US" altLang="zh-CN" sz="2400" b="0">
                          <a:latin typeface="黑体" panose="02010609060101010101" charset="-122"/>
                          <a:ea typeface="黑体" panose="02010609060101010101" charset="-122"/>
                          <a:cs typeface="黑体" panose="02010609060101010101" charset="-122"/>
                        </a:rPr>
                        <a:t>2023</a:t>
                      </a:r>
                      <a:r>
                        <a:rPr lang="zh-CN" altLang="en-US" sz="2400" b="0">
                          <a:latin typeface="黑体" panose="02010609060101010101" charset="-122"/>
                          <a:ea typeface="黑体" panose="02010609060101010101" charset="-122"/>
                          <a:cs typeface="黑体" panose="02010609060101010101" charset="-122"/>
                        </a:rPr>
                        <a:t>浙江</a:t>
                      </a:r>
                      <a:r>
                        <a:rPr lang="en-US" altLang="zh-CN" sz="2400" b="0">
                          <a:latin typeface="黑体" panose="02010609060101010101" charset="-122"/>
                          <a:ea typeface="黑体" panose="02010609060101010101" charset="-122"/>
                          <a:cs typeface="黑体" panose="02010609060101010101" charset="-122"/>
                        </a:rPr>
                        <a:t>T4</a:t>
                      </a:r>
                      <a:endParaRPr lang="zh-CN" altLang="en-US" sz="2400" b="0">
                        <a:latin typeface="黑体" panose="02010609060101010101" charset="-122"/>
                        <a:ea typeface="黑体" panose="02010609060101010101" charset="-122"/>
                        <a:cs typeface="黑体" panose="02010609060101010101" charset="-122"/>
                      </a:endParaRPr>
                    </a:p>
                    <a:p>
                      <a:pPr algn="l">
                        <a:buClrTx/>
                        <a:buSzTx/>
                        <a:buFontTx/>
                        <a:buNone/>
                      </a:pP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rowSpan="3">
                  <a:txBody>
                    <a:bodyPr/>
                    <a:p>
                      <a:pPr algn="l">
                        <a:lnSpc>
                          <a:spcPct val="110000"/>
                        </a:lnSpc>
                        <a:buClrTx/>
                        <a:buSzTx/>
                        <a:buFontTx/>
                        <a:buNone/>
                      </a:pPr>
                      <a:r>
                        <a:rPr lang="zh-CN" altLang="en-US" sz="2400" b="0">
                          <a:latin typeface="黑体" panose="02010609060101010101" charset="-122"/>
                          <a:ea typeface="黑体" panose="02010609060101010101" charset="-122"/>
                          <a:cs typeface="黑体" panose="02010609060101010101" charset="-122"/>
                        </a:rPr>
                        <a:t>1.立足时空观念，把握中国古代户籍制度的变迁、历代基层组织的演变；运用唯物史观，认识古代政府管理户籍、基层社会治理的根本目的。</a:t>
                      </a:r>
                      <a:endParaRPr lang="zh-CN" altLang="en-US" sz="2400" b="0">
                        <a:latin typeface="黑体" panose="02010609060101010101" charset="-122"/>
                        <a:ea typeface="黑体" panose="02010609060101010101" charset="-122"/>
                        <a:cs typeface="黑体" panose="02010609060101010101" charset="-122"/>
                      </a:endParaRPr>
                    </a:p>
                    <a:p>
                      <a:pPr algn="l">
                        <a:lnSpc>
                          <a:spcPct val="110000"/>
                        </a:lnSpc>
                        <a:buClrTx/>
                        <a:buSzTx/>
                        <a:buFontTx/>
                        <a:buNone/>
                      </a:pPr>
                      <a:r>
                        <a:rPr lang="zh-CN" altLang="en-US" sz="2400" b="0">
                          <a:latin typeface="黑体" panose="02010609060101010101" charset="-122"/>
                          <a:ea typeface="黑体" panose="02010609060101010101" charset="-122"/>
                          <a:cs typeface="黑体" panose="02010609060101010101" charset="-122"/>
                        </a:rPr>
                        <a:t>2.结合中国地理环境、古代治国理念、经济变迁等知识，深刻认识社会救济对国家治理的积极意义，培养家国情怀。</a:t>
                      </a:r>
                      <a:endParaRPr lang="zh-CN" altLang="en-US" sz="2400" b="0">
                        <a:latin typeface="黑体" panose="02010609060101010101" charset="-122"/>
                        <a:ea typeface="黑体" panose="02010609060101010101" charset="-122"/>
                        <a:cs typeface="黑体" panose="02010609060101010101" charset="-122"/>
                      </a:endParaRPr>
                    </a:p>
                    <a:p>
                      <a:pPr algn="l">
                        <a:lnSpc>
                          <a:spcPct val="110000"/>
                        </a:lnSpc>
                        <a:buClrTx/>
                        <a:buSzTx/>
                        <a:buFontTx/>
                        <a:buNone/>
                      </a:pPr>
                      <a:r>
                        <a:rPr lang="zh-CN" altLang="en-US" sz="2400">
                          <a:latin typeface="黑体" panose="02010609060101010101" charset="-122"/>
                          <a:ea typeface="黑体" panose="02010609060101010101" charset="-122"/>
                        </a:rPr>
                        <a:t> </a:t>
                      </a:r>
                      <a:endParaRPr lang="zh-CN" altLang="en-US" sz="2400">
                        <a:latin typeface="黑体" panose="02010609060101010101" charset="-122"/>
                        <a:ea typeface="黑体" panose="02010609060101010101" charset="-122"/>
                      </a:endParaRPr>
                    </a:p>
                    <a:p>
                      <a:pPr algn="l">
                        <a:buClrTx/>
                        <a:buSzTx/>
                        <a:buFontTx/>
                        <a:buNone/>
                      </a:pP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TlToBr>
                      <a:noFill/>
                    </a:lnTlToBr>
                    <a:lnBlToTr>
                      <a:noFill/>
                    </a:lnBlToTr>
                    <a:noFill/>
                  </a:tcPr>
                </a:tc>
              </a:tr>
              <a:tr h="801370">
                <a:tc vMerge="1">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tcPr>
                </a:tc>
                <a:tc>
                  <a:txBody>
                    <a:bodyPr/>
                    <a:p>
                      <a:pPr algn="l">
                        <a:buClrTx/>
                        <a:buSzTx/>
                        <a:buFontTx/>
                        <a:buNone/>
                      </a:pPr>
                      <a:r>
                        <a:rPr lang="zh-CN" altLang="en-US" sz="2400" b="0">
                          <a:latin typeface="黑体" panose="02010609060101010101" charset="-122"/>
                          <a:ea typeface="黑体" panose="02010609060101010101" charset="-122"/>
                          <a:cs typeface="黑体" panose="02010609060101010101" charset="-122"/>
                        </a:rPr>
                        <a:t>历代基层组织与社会治理</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a:buClrTx/>
                        <a:buSzTx/>
                        <a:buFontTx/>
                        <a:buNone/>
                      </a:pPr>
                      <a:endParaRPr lang="zh-CN" altLang="en-US" sz="2400" b="0">
                        <a:latin typeface="黑体" panose="02010609060101010101" charset="-122"/>
                        <a:ea typeface="黑体" panose="02010609060101010101" charset="-122"/>
                        <a:cs typeface="黑体" panose="02010609060101010101" charset="-122"/>
                      </a:endParaRPr>
                    </a:p>
                    <a:p>
                      <a:pPr algn="l">
                        <a:buClrTx/>
                        <a:buSzTx/>
                        <a:buFontTx/>
                        <a:buNone/>
                      </a:pPr>
                      <a:r>
                        <a:rPr lang="en-US" altLang="zh-CN" sz="2400" b="0">
                          <a:latin typeface="黑体" panose="02010609060101010101" charset="-122"/>
                          <a:ea typeface="黑体" panose="02010609060101010101" charset="-122"/>
                          <a:cs typeface="黑体" panose="02010609060101010101" charset="-122"/>
                        </a:rPr>
                        <a:t>2023</a:t>
                      </a:r>
                      <a:r>
                        <a:rPr lang="zh-CN" altLang="en-US" sz="2400" b="0">
                          <a:latin typeface="黑体" panose="02010609060101010101" charset="-122"/>
                          <a:ea typeface="黑体" panose="02010609060101010101" charset="-122"/>
                          <a:cs typeface="黑体" panose="02010609060101010101" charset="-122"/>
                        </a:rPr>
                        <a:t>广东</a:t>
                      </a:r>
                      <a:r>
                        <a:rPr lang="en-US" altLang="zh-CN" sz="2400" b="0">
                          <a:latin typeface="黑体" panose="02010609060101010101" charset="-122"/>
                          <a:ea typeface="黑体" panose="02010609060101010101" charset="-122"/>
                          <a:cs typeface="黑体" panose="02010609060101010101" charset="-122"/>
                        </a:rPr>
                        <a:t>T5</a:t>
                      </a:r>
                      <a:r>
                        <a:rPr lang="zh-CN" altLang="en-US" sz="2400" b="0">
                          <a:latin typeface="黑体" panose="02010609060101010101" charset="-122"/>
                          <a:ea typeface="黑体" panose="02010609060101010101" charset="-122"/>
                          <a:cs typeface="黑体" panose="02010609060101010101" charset="-122"/>
                        </a:rPr>
                        <a:t>；</a:t>
                      </a:r>
                      <a:endParaRPr lang="zh-CN" altLang="en-US" sz="2400" b="0">
                        <a:latin typeface="黑体" panose="02010609060101010101" charset="-122"/>
                        <a:ea typeface="黑体" panose="02010609060101010101" charset="-122"/>
                        <a:cs typeface="黑体" panose="02010609060101010101" charset="-122"/>
                      </a:endParaRPr>
                    </a:p>
                    <a:p>
                      <a:pPr algn="l">
                        <a:buClrTx/>
                        <a:buSzTx/>
                        <a:buFontTx/>
                        <a:buNone/>
                      </a:pPr>
                      <a:r>
                        <a:rPr lang="zh-CN" altLang="en-US" sz="2400" b="0">
                          <a:latin typeface="黑体" panose="02010609060101010101" charset="-122"/>
                          <a:ea typeface="黑体" panose="02010609060101010101" charset="-122"/>
                          <a:cs typeface="黑体" panose="02010609060101010101" charset="-122"/>
                        </a:rPr>
                        <a:t>2020天津T3</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vMerge="1">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tcPr>
                </a:tc>
              </a:tr>
              <a:tr h="1265555">
                <a:tc vMerge="1">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B w="12700" cap="flat" cmpd="sng">
                      <a:solidFill>
                        <a:srgbClr val="666666"/>
                      </a:solidFill>
                      <a:prstDash val="solid"/>
                      <a:headEnd type="none" w="med" len="med"/>
                      <a:tailEnd type="none" w="med" len="med"/>
                    </a:lnB>
                    <a:noFill/>
                  </a:tcPr>
                </a:tc>
                <a:tc>
                  <a:txBody>
                    <a:bodyPr/>
                    <a:p>
                      <a:pPr algn="l">
                        <a:buClrTx/>
                        <a:buSzTx/>
                        <a:buFontTx/>
                        <a:buNone/>
                      </a:pPr>
                      <a:r>
                        <a:rPr lang="zh-CN" altLang="en-US" sz="2400" b="0">
                          <a:latin typeface="黑体" panose="02010609060101010101" charset="-122"/>
                          <a:ea typeface="黑体" panose="02010609060101010101" charset="-122"/>
                          <a:cs typeface="黑体" panose="02010609060101010101" charset="-122"/>
                        </a:rPr>
                        <a:t>历代社会救济与优抚政策</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a:buClrTx/>
                        <a:buSzTx/>
                        <a:buFontTx/>
                        <a:buNone/>
                      </a:pPr>
                      <a:r>
                        <a:rPr lang="zh-CN" altLang="en-US" sz="2400" b="0">
                          <a:latin typeface="黑体" panose="02010609060101010101" charset="-122"/>
                          <a:ea typeface="黑体" panose="02010609060101010101" charset="-122"/>
                          <a:cs typeface="黑体" panose="02010609060101010101" charset="-122"/>
                        </a:rPr>
                        <a:t> </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vMerge="1">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noFill/>
                  </a:tcPr>
                </a:tc>
              </a:tr>
              <a:tr h="1740535">
                <a:tc>
                  <a:txBody>
                    <a:bodyPr/>
                    <a:p>
                      <a:pPr algn="l">
                        <a:buClrTx/>
                        <a:buSzTx/>
                        <a:buFontTx/>
                        <a:buNone/>
                      </a:pP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p>
                      <a:pPr algn="l">
                        <a:buClrTx/>
                        <a:buSzTx/>
                        <a:buFontTx/>
                        <a:buNone/>
                      </a:pP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p>
                      <a:pPr algn="l">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命题分析预测</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gridSpan="3">
                  <a:txBody>
                    <a:bodyPr/>
                    <a:p>
                      <a:pPr algn="l">
                        <a:buClrTx/>
                        <a:buSzTx/>
                        <a:buFontTx/>
                        <a:buNone/>
                      </a:pPr>
                      <a:r>
                        <a:rPr lang="en-US" altLang="en-US" sz="2400" b="0">
                          <a:solidFill>
                            <a:srgbClr val="1D41D5"/>
                          </a:solidFill>
                          <a:latin typeface="黑体" panose="02010609060101010101" charset="-122"/>
                          <a:ea typeface="黑体" panose="02010609060101010101" charset="-122"/>
                          <a:cs typeface="黑体" panose="02010609060101010101" charset="-122"/>
                        </a:rPr>
                        <a:t>1.分析：</a:t>
                      </a:r>
                      <a:r>
                        <a:rPr lang="zh-CN" altLang="en-US" sz="2400" b="0">
                          <a:latin typeface="黑体" panose="02010609060101010101" charset="-122"/>
                          <a:ea typeface="黑体" panose="02010609060101010101" charset="-122"/>
                          <a:cs typeface="黑体" panose="02010609060101010101" charset="-122"/>
                        </a:rPr>
                        <a:t>中国古代户籍制度的</a:t>
                      </a:r>
                      <a:r>
                        <a:rPr lang="zh-CN" altLang="en-US" sz="2400" b="0">
                          <a:solidFill>
                            <a:srgbClr val="FF0000"/>
                          </a:solidFill>
                          <a:latin typeface="黑体" panose="02010609060101010101" charset="-122"/>
                          <a:ea typeface="黑体" panose="02010609060101010101" charset="-122"/>
                          <a:cs typeface="黑体" panose="02010609060101010101" charset="-122"/>
                        </a:rPr>
                        <a:t>内容与演变趋势</a:t>
                      </a:r>
                      <a:r>
                        <a:rPr lang="zh-CN" altLang="en-US" sz="2400" b="0">
                          <a:latin typeface="黑体" panose="02010609060101010101" charset="-122"/>
                          <a:ea typeface="黑体" panose="02010609060101010101" charset="-122"/>
                          <a:cs typeface="黑体" panose="02010609060101010101" charset="-122"/>
                        </a:rPr>
                        <a:t>、明清时期的</a:t>
                      </a:r>
                      <a:r>
                        <a:rPr lang="zh-CN" altLang="en-US" sz="2400" b="0">
                          <a:solidFill>
                            <a:srgbClr val="FF0000"/>
                          </a:solidFill>
                          <a:latin typeface="黑体" panose="02010609060101010101" charset="-122"/>
                          <a:ea typeface="黑体" panose="02010609060101010101" charset="-122"/>
                          <a:cs typeface="黑体" panose="02010609060101010101" charset="-122"/>
                        </a:rPr>
                        <a:t>基层治理</a:t>
                      </a:r>
                      <a:r>
                        <a:rPr lang="zh-CN" altLang="en-US" sz="2400" b="0">
                          <a:latin typeface="黑体" panose="02010609060101010101" charset="-122"/>
                          <a:ea typeface="黑体" panose="02010609060101010101" charset="-122"/>
                          <a:cs typeface="黑体" panose="02010609060101010101" charset="-122"/>
                        </a:rPr>
                        <a:t>是高考考查的重点，主要强调户籍制度和基层治理对社会秩序的作用。</a:t>
                      </a:r>
                      <a:endParaRPr lang="zh-CN" altLang="en-US" sz="2400" b="0">
                        <a:latin typeface="黑体" panose="02010609060101010101" charset="-122"/>
                        <a:ea typeface="黑体" panose="02010609060101010101" charset="-122"/>
                        <a:cs typeface="黑体" panose="02010609060101010101" charset="-122"/>
                      </a:endParaRPr>
                    </a:p>
                    <a:p>
                      <a:pPr algn="l">
                        <a:buClrTx/>
                        <a:buSzTx/>
                        <a:buFontTx/>
                        <a:buNone/>
                      </a:pPr>
                      <a:endParaRPr lang="zh-CN" altLang="en-US" sz="2400" b="0">
                        <a:latin typeface="黑体" panose="02010609060101010101" charset="-122"/>
                        <a:ea typeface="黑体" panose="02010609060101010101" charset="-122"/>
                        <a:cs typeface="黑体" panose="02010609060101010101" charset="-122"/>
                      </a:endParaRPr>
                    </a:p>
                    <a:p>
                      <a:pPr algn="l">
                        <a:buClrTx/>
                        <a:buSzTx/>
                        <a:buFontTx/>
                        <a:buNone/>
                      </a:pPr>
                      <a:r>
                        <a:rPr lang="en-US" altLang="en-US" sz="2400" b="0">
                          <a:solidFill>
                            <a:srgbClr val="1D41D5"/>
                          </a:solidFill>
                          <a:latin typeface="黑体" panose="02010609060101010101" charset="-122"/>
                          <a:ea typeface="黑体" panose="02010609060101010101" charset="-122"/>
                          <a:cs typeface="黑体" panose="02010609060101010101" charset="-122"/>
                        </a:rPr>
                        <a:t>2.预测：</a:t>
                      </a:r>
                      <a:r>
                        <a:rPr lang="zh-CN" altLang="en-US" sz="2400" b="0">
                          <a:latin typeface="黑体" panose="02010609060101010101" charset="-122"/>
                          <a:ea typeface="黑体" panose="02010609060101010101" charset="-122"/>
                          <a:cs typeface="黑体" panose="02010609060101010101" charset="-122"/>
                        </a:rPr>
                        <a:t>宋代和明清时期社会救济的</a:t>
                      </a:r>
                      <a:r>
                        <a:rPr lang="zh-CN" altLang="en-US" sz="2400" b="0">
                          <a:solidFill>
                            <a:srgbClr val="FF0000"/>
                          </a:solidFill>
                          <a:latin typeface="黑体" panose="02010609060101010101" charset="-122"/>
                          <a:ea typeface="黑体" panose="02010609060101010101" charset="-122"/>
                          <a:cs typeface="黑体" panose="02010609060101010101" charset="-122"/>
                        </a:rPr>
                        <a:t>方式</a:t>
                      </a:r>
                      <a:r>
                        <a:rPr lang="zh-CN" altLang="en-US" sz="2400" b="0">
                          <a:latin typeface="黑体" panose="02010609060101010101" charset="-122"/>
                          <a:ea typeface="黑体" panose="02010609060101010101" charset="-122"/>
                          <a:cs typeface="黑体" panose="02010609060101010101" charset="-122"/>
                        </a:rPr>
                        <a:t>和</a:t>
                      </a:r>
                      <a:r>
                        <a:rPr lang="zh-CN" altLang="en-US" sz="2400" b="0">
                          <a:solidFill>
                            <a:srgbClr val="FF0000"/>
                          </a:solidFill>
                          <a:latin typeface="黑体" panose="02010609060101010101" charset="-122"/>
                          <a:ea typeface="黑体" panose="02010609060101010101" charset="-122"/>
                          <a:cs typeface="黑体" panose="02010609060101010101" charset="-122"/>
                        </a:rPr>
                        <a:t>特点</a:t>
                      </a:r>
                      <a:r>
                        <a:rPr lang="zh-CN" altLang="en-US" sz="2400" b="0">
                          <a:latin typeface="黑体" panose="02010609060101010101" charset="-122"/>
                          <a:ea typeface="黑体" panose="02010609060101010101" charset="-122"/>
                          <a:cs typeface="黑体" panose="02010609060101010101" charset="-122"/>
                        </a:rPr>
                        <a:t>等可能会成为高考考查的重点。</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hMerge="1">
                  <a:tcP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tcPr>
                </a:tc>
                <a:tc hMerge="1">
                  <a:tcPr>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custDataLst>
              <p:tags r:id="rId1"/>
            </p:custDataLst>
          </p:nvPr>
        </p:nvGraphicFramePr>
        <p:xfrm>
          <a:off x="525145" y="1204595"/>
          <a:ext cx="11384915" cy="5486400"/>
        </p:xfrm>
        <a:graphic>
          <a:graphicData uri="http://schemas.openxmlformats.org/drawingml/2006/table">
            <a:tbl>
              <a:tblPr firstRow="1" bandRow="1">
                <a:tableStyleId>{5C22544A-7EE6-4342-B048-85BDC9FD1C3A}</a:tableStyleId>
              </a:tblPr>
              <a:tblGrid>
                <a:gridCol w="2606040"/>
                <a:gridCol w="8778875"/>
              </a:tblGrid>
              <a:tr h="457200">
                <a:tc>
                  <a:txBody>
                    <a:bodyPr/>
                    <a:lstStyle/>
                    <a:p>
                      <a:pPr algn="ctr"/>
                      <a:r>
                        <a:rPr lang="zh-CN" altLang="en-US" sz="2400" dirty="0">
                          <a:solidFill>
                            <a:schemeClr val="tx1"/>
                          </a:solidFill>
                          <a:latin typeface="黑体" panose="02010609060101010101" charset="-122"/>
                          <a:ea typeface="黑体" panose="02010609060101010101" charset="-122"/>
                        </a:rPr>
                        <a:t>朝代</a:t>
                      </a:r>
                      <a:endParaRPr lang="zh-CN" altLang="en-US" sz="24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400" dirty="0">
                          <a:solidFill>
                            <a:schemeClr val="tx1"/>
                          </a:solidFill>
                          <a:latin typeface="黑体" panose="02010609060101010101" charset="-122"/>
                          <a:ea typeface="黑体" panose="02010609060101010101" charset="-122"/>
                        </a:rPr>
                        <a:t>户籍</a:t>
                      </a:r>
                      <a:endParaRPr lang="zh-CN" altLang="en-US" sz="240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战国</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ltLang="zh-CN"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秦朝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西汉</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东汉</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魏晋南北朝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cs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隋朝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唐朝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宋朝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元朝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rgbClr val="FF0000"/>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明朝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7200">
                <a:tc>
                  <a:txBody>
                    <a:bodyPr/>
                    <a:lstStyle/>
                    <a:p>
                      <a:pPr algn="ctr"/>
                      <a:r>
                        <a:rPr lang="zh-CN" altLang="en-US" sz="2400" b="0" dirty="0">
                          <a:solidFill>
                            <a:schemeClr val="tx1"/>
                          </a:solidFill>
                          <a:latin typeface="黑体" panose="02010609060101010101" charset="-122"/>
                          <a:ea typeface="黑体" panose="02010609060101010101" charset="-122"/>
                        </a:rPr>
                        <a:t>清朝</a:t>
                      </a:r>
                      <a:endParaRPr lang="zh-CN" altLang="en-US" sz="2400" b="0" dirty="0">
                        <a:solidFill>
                          <a:schemeClr val="tx1"/>
                        </a:solidFill>
                        <a:latin typeface="黑体" panose="02010609060101010101" charset="-122"/>
                        <a:ea typeface="黑体" panose="0201060906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400" b="0" dirty="0">
                        <a:solidFill>
                          <a:schemeClr val="tx1"/>
                        </a:solidFill>
                        <a:latin typeface="黑体" panose="02010609060101010101" charset="-122"/>
                        <a:ea typeface="黑体" panose="02010609060101010101"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矩形 5"/>
          <p:cNvSpPr/>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
        <p:nvSpPr>
          <p:cNvPr id="2" name="文本框 1"/>
          <p:cNvSpPr txBox="1"/>
          <p:nvPr/>
        </p:nvSpPr>
        <p:spPr>
          <a:xfrm>
            <a:off x="3192780" y="1664970"/>
            <a:ext cx="8717280" cy="460375"/>
          </a:xfrm>
          <a:prstGeom prst="rect">
            <a:avLst/>
          </a:prstGeom>
          <a:noFill/>
        </p:spPr>
        <p:txBody>
          <a:bodyPr wrap="none" rtlCol="0" anchor="t">
            <a:spAutoFit/>
          </a:bodyPr>
          <a:p>
            <a:r>
              <a:rPr lang="zh-CN" altLang="en-US" sz="2400" dirty="0">
                <a:latin typeface="黑体" panose="02010609060101010101" charset="-122"/>
                <a:ea typeface="黑体" panose="02010609060101010101" charset="-122"/>
                <a:sym typeface="+mn-ea"/>
              </a:rPr>
              <a:t>编排民户，制定户籍（</a:t>
            </a:r>
            <a:r>
              <a:rPr lang="zh-CN" altLang="en-US" sz="2400" dirty="0">
                <a:solidFill>
                  <a:srgbClr val="FF0000"/>
                </a:solidFill>
                <a:latin typeface="黑体" panose="02010609060101010101" charset="-122"/>
                <a:ea typeface="黑体" panose="02010609060101010101" charset="-122"/>
                <a:sym typeface="+mn-ea"/>
              </a:rPr>
              <a:t>户籍制度开始</a:t>
            </a:r>
            <a:r>
              <a:rPr lang="zh-CN" altLang="en-US" sz="2400" dirty="0">
                <a:latin typeface="黑体" panose="02010609060101010101" charset="-122"/>
                <a:ea typeface="黑体" panose="02010609060101010101" charset="-122"/>
                <a:sym typeface="+mn-ea"/>
              </a:rPr>
              <a:t>）；秦献公</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为户籍相伍</a:t>
            </a:r>
            <a:r>
              <a:rPr lang="en-US" altLang="zh-CN" sz="2400" dirty="0">
                <a:latin typeface="黑体" panose="02010609060101010101" charset="-122"/>
                <a:ea typeface="黑体" panose="02010609060101010101" charset="-122"/>
                <a:sym typeface="+mn-ea"/>
              </a:rPr>
              <a:t>”</a:t>
            </a:r>
            <a:endParaRPr lang="en-US" altLang="zh-CN" sz="2400" dirty="0">
              <a:latin typeface="黑体" panose="02010609060101010101" charset="-122"/>
              <a:ea typeface="黑体" panose="02010609060101010101" charset="-122"/>
              <a:sym typeface="+mn-ea"/>
            </a:endParaRPr>
          </a:p>
        </p:txBody>
      </p:sp>
      <p:sp>
        <p:nvSpPr>
          <p:cNvPr id="3" name="文本框 2"/>
          <p:cNvSpPr txBox="1"/>
          <p:nvPr/>
        </p:nvSpPr>
        <p:spPr>
          <a:xfrm>
            <a:off x="4680585" y="2125345"/>
            <a:ext cx="6278880" cy="460375"/>
          </a:xfrm>
          <a:prstGeom prst="rect">
            <a:avLst/>
          </a:prstGeom>
          <a:noFill/>
        </p:spPr>
        <p:txBody>
          <a:bodyPr wrap="none" rtlCol="0" anchor="t">
            <a:spAutoFit/>
          </a:bodyPr>
          <a:p>
            <a:r>
              <a:rPr lang="zh-CN" altLang="en-US" sz="2400" dirty="0">
                <a:latin typeface="黑体" panose="02010609060101010101" charset="-122"/>
                <a:ea typeface="黑体" panose="02010609060101010101" charset="-122"/>
                <a:sym typeface="+mn-ea"/>
              </a:rPr>
              <a:t>分类登记（一般户籍、宗室籍、宦籍、市籍）</a:t>
            </a:r>
            <a:endParaRPr lang="zh-CN" altLang="en-US" sz="2400" dirty="0">
              <a:latin typeface="黑体" panose="02010609060101010101" charset="-122"/>
              <a:ea typeface="黑体" panose="02010609060101010101" charset="-122"/>
              <a:sym typeface="+mn-ea"/>
            </a:endParaRPr>
          </a:p>
        </p:txBody>
      </p:sp>
      <p:sp>
        <p:nvSpPr>
          <p:cNvPr id="7" name="文本框 6"/>
          <p:cNvSpPr txBox="1"/>
          <p:nvPr/>
        </p:nvSpPr>
        <p:spPr>
          <a:xfrm>
            <a:off x="6850380" y="2585720"/>
            <a:ext cx="1402080" cy="460375"/>
          </a:xfrm>
          <a:prstGeom prst="rect">
            <a:avLst/>
          </a:prstGeom>
          <a:noFill/>
        </p:spPr>
        <p:txBody>
          <a:bodyPr wrap="none" rtlCol="0" anchor="t">
            <a:spAutoFit/>
          </a:bodyPr>
          <a:p>
            <a:pPr algn="ctr"/>
            <a:r>
              <a:rPr lang="zh-CN" altLang="en-US" sz="2400" dirty="0">
                <a:latin typeface="黑体" panose="02010609060101010101" charset="-122"/>
                <a:ea typeface="黑体" panose="02010609060101010101" charset="-122"/>
                <a:sym typeface="+mn-ea"/>
              </a:rPr>
              <a:t>编户齐民</a:t>
            </a:r>
            <a:endParaRPr lang="zh-CN" altLang="en-US" sz="2400" dirty="0">
              <a:latin typeface="黑体" panose="02010609060101010101" charset="-122"/>
              <a:ea typeface="黑体" panose="02010609060101010101" charset="-122"/>
              <a:sym typeface="+mn-ea"/>
            </a:endParaRPr>
          </a:p>
        </p:txBody>
      </p:sp>
      <p:sp>
        <p:nvSpPr>
          <p:cNvPr id="8" name="文本框 7"/>
          <p:cNvSpPr txBox="1"/>
          <p:nvPr/>
        </p:nvSpPr>
        <p:spPr>
          <a:xfrm>
            <a:off x="5949950" y="3046095"/>
            <a:ext cx="2926080" cy="460375"/>
          </a:xfrm>
          <a:prstGeom prst="rect">
            <a:avLst/>
          </a:prstGeom>
          <a:noFill/>
        </p:spPr>
        <p:txBody>
          <a:bodyPr wrap="none" rtlCol="0" anchor="t">
            <a:spAutoFit/>
          </a:bodyPr>
          <a:p>
            <a:pPr algn="ctr"/>
            <a:r>
              <a:rPr lang="zh-CN" altLang="en-US" sz="2400" dirty="0">
                <a:latin typeface="黑体" panose="02010609060101010101" charset="-122"/>
                <a:ea typeface="黑体" panose="02010609060101010101" charset="-122"/>
                <a:sym typeface="+mn-ea"/>
              </a:rPr>
              <a:t>社会动荡、户籍散乱</a:t>
            </a:r>
            <a:endParaRPr lang="zh-CN" altLang="en-US" sz="2400" dirty="0">
              <a:latin typeface="黑体" panose="02010609060101010101" charset="-122"/>
              <a:ea typeface="黑体" panose="02010609060101010101" charset="-122"/>
              <a:sym typeface="+mn-ea"/>
            </a:endParaRPr>
          </a:p>
        </p:txBody>
      </p:sp>
      <p:sp>
        <p:nvSpPr>
          <p:cNvPr id="9" name="文本框 8"/>
          <p:cNvSpPr txBox="1"/>
          <p:nvPr/>
        </p:nvSpPr>
        <p:spPr>
          <a:xfrm>
            <a:off x="5268595" y="3506470"/>
            <a:ext cx="4754880" cy="460375"/>
          </a:xfrm>
          <a:prstGeom prst="rect">
            <a:avLst/>
          </a:prstGeom>
          <a:noFill/>
        </p:spPr>
        <p:txBody>
          <a:bodyPr wrap="none" rtlCol="0" anchor="t">
            <a:spAutoFit/>
          </a:bodyPr>
          <a:p>
            <a:pPr algn="ctr"/>
            <a:r>
              <a:rPr lang="zh-CN" altLang="en-US" sz="2400" dirty="0">
                <a:latin typeface="黑体" panose="02010609060101010101" charset="-122"/>
                <a:ea typeface="黑体" panose="02010609060101010101" charset="-122"/>
                <a:cs typeface="黑体" panose="02010609060101010101" charset="-122"/>
                <a:sym typeface="+mn-ea"/>
              </a:rPr>
              <a:t>东晋：“黄籍”“白籍”“土断”</a:t>
            </a:r>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nvSpPr>
        <p:spPr>
          <a:xfrm>
            <a:off x="6944995" y="3966845"/>
            <a:ext cx="1402080" cy="460375"/>
          </a:xfrm>
          <a:prstGeom prst="rect">
            <a:avLst/>
          </a:prstGeom>
          <a:noFill/>
        </p:spPr>
        <p:txBody>
          <a:bodyPr wrap="none" rtlCol="0" anchor="t">
            <a:spAutoFit/>
          </a:bodyPr>
          <a:p>
            <a:pPr algn="ctr"/>
            <a:r>
              <a:rPr lang="zh-CN" altLang="en-US" sz="2400" dirty="0">
                <a:latin typeface="黑体" panose="02010609060101010101" charset="-122"/>
                <a:ea typeface="黑体" panose="02010609060101010101" charset="-122"/>
                <a:sym typeface="+mn-ea"/>
              </a:rPr>
              <a:t>大索貌阅</a:t>
            </a:r>
            <a:endParaRPr lang="zh-CN" altLang="en-US" sz="2400" dirty="0">
              <a:latin typeface="黑体" panose="02010609060101010101" charset="-122"/>
              <a:ea typeface="黑体" panose="02010609060101010101" charset="-122"/>
              <a:sym typeface="+mn-ea"/>
            </a:endParaRPr>
          </a:p>
        </p:txBody>
      </p:sp>
      <p:sp>
        <p:nvSpPr>
          <p:cNvPr id="11" name="文本框 10"/>
          <p:cNvSpPr txBox="1"/>
          <p:nvPr/>
        </p:nvSpPr>
        <p:spPr>
          <a:xfrm>
            <a:off x="6182995" y="4427220"/>
            <a:ext cx="2926080" cy="460375"/>
          </a:xfrm>
          <a:prstGeom prst="rect">
            <a:avLst/>
          </a:prstGeom>
          <a:noFill/>
        </p:spPr>
        <p:txBody>
          <a:bodyPr wrap="none" rtlCol="0" anchor="t">
            <a:spAutoFit/>
          </a:bodyPr>
          <a:p>
            <a:pPr algn="ctr"/>
            <a:r>
              <a:rPr lang="zh-CN" altLang="en-US" sz="2400" dirty="0">
                <a:latin typeface="黑体" panose="02010609060101010101" charset="-122"/>
                <a:ea typeface="黑体" panose="02010609060101010101" charset="-122"/>
                <a:sym typeface="+mn-ea"/>
              </a:rPr>
              <a:t>唐承隋制、三年一造</a:t>
            </a:r>
            <a:endParaRPr lang="zh-CN" altLang="en-US" sz="2400" dirty="0">
              <a:latin typeface="黑体" panose="02010609060101010101" charset="-122"/>
              <a:ea typeface="黑体" panose="02010609060101010101" charset="-122"/>
              <a:sym typeface="+mn-ea"/>
            </a:endParaRPr>
          </a:p>
        </p:txBody>
      </p:sp>
      <p:sp>
        <p:nvSpPr>
          <p:cNvPr id="12" name="文本框 11"/>
          <p:cNvSpPr txBox="1"/>
          <p:nvPr/>
        </p:nvSpPr>
        <p:spPr>
          <a:xfrm>
            <a:off x="6792595" y="4887595"/>
            <a:ext cx="1706880" cy="460375"/>
          </a:xfrm>
          <a:prstGeom prst="rect">
            <a:avLst/>
          </a:prstGeom>
          <a:noFill/>
        </p:spPr>
        <p:txBody>
          <a:bodyPr wrap="none" rtlCol="0" anchor="t">
            <a:spAutoFit/>
          </a:bodyPr>
          <a:p>
            <a:pPr algn="ctr"/>
            <a:r>
              <a:rPr lang="zh-CN" altLang="en-US" sz="2400" dirty="0">
                <a:latin typeface="黑体" panose="02010609060101010101" charset="-122"/>
                <a:ea typeface="黑体" panose="02010609060101010101" charset="-122"/>
                <a:sym typeface="+mn-ea"/>
              </a:rPr>
              <a:t>主户、客户</a:t>
            </a:r>
            <a:endParaRPr lang="zh-CN" altLang="en-US" sz="2400" dirty="0">
              <a:latin typeface="黑体" panose="02010609060101010101" charset="-122"/>
              <a:ea typeface="黑体" panose="02010609060101010101" charset="-122"/>
              <a:sym typeface="+mn-ea"/>
            </a:endParaRPr>
          </a:p>
        </p:txBody>
      </p:sp>
      <p:sp>
        <p:nvSpPr>
          <p:cNvPr id="14" name="文本框 13"/>
          <p:cNvSpPr txBox="1"/>
          <p:nvPr/>
        </p:nvSpPr>
        <p:spPr>
          <a:xfrm>
            <a:off x="3954780" y="5347970"/>
            <a:ext cx="7193280" cy="460375"/>
          </a:xfrm>
          <a:prstGeom prst="rect">
            <a:avLst/>
          </a:prstGeom>
          <a:noFill/>
        </p:spPr>
        <p:txBody>
          <a:bodyPr wrap="none" rtlCol="0" anchor="t">
            <a:spAutoFit/>
          </a:bodyPr>
          <a:p>
            <a:pPr algn="ctr"/>
            <a:r>
              <a:rPr lang="zh-CN" altLang="en-US" sz="2400" dirty="0">
                <a:latin typeface="黑体" panose="02010609060101010101" charset="-122"/>
                <a:ea typeface="黑体" panose="02010609060101010101" charset="-122"/>
                <a:sym typeface="+mn-ea"/>
              </a:rPr>
              <a:t>诸色户计（民户、军户、匠户、站户等）、</a:t>
            </a:r>
            <a:r>
              <a:rPr lang="zh-CN" altLang="en-US" sz="2400" dirty="0">
                <a:solidFill>
                  <a:srgbClr val="FF0000"/>
                </a:solidFill>
                <a:latin typeface="黑体" panose="02010609060101010101" charset="-122"/>
                <a:ea typeface="黑体" panose="02010609060101010101" charset="-122"/>
                <a:sym typeface="+mn-ea"/>
              </a:rPr>
              <a:t>户籍世袭</a:t>
            </a:r>
            <a:endParaRPr lang="zh-CN" altLang="en-US" sz="2400" dirty="0">
              <a:solidFill>
                <a:srgbClr val="FF0000"/>
              </a:solidFill>
              <a:latin typeface="黑体" panose="02010609060101010101" charset="-122"/>
              <a:ea typeface="黑体" panose="02010609060101010101" charset="-122"/>
              <a:sym typeface="+mn-ea"/>
            </a:endParaRPr>
          </a:p>
        </p:txBody>
      </p:sp>
      <p:sp>
        <p:nvSpPr>
          <p:cNvPr id="15" name="文本框 14"/>
          <p:cNvSpPr txBox="1"/>
          <p:nvPr/>
        </p:nvSpPr>
        <p:spPr>
          <a:xfrm>
            <a:off x="5364480" y="5808345"/>
            <a:ext cx="5364480" cy="460375"/>
          </a:xfrm>
          <a:prstGeom prst="rect">
            <a:avLst/>
          </a:prstGeom>
          <a:noFill/>
        </p:spPr>
        <p:txBody>
          <a:bodyPr wrap="none" rtlCol="0" anchor="t">
            <a:spAutoFit/>
          </a:bodyPr>
          <a:p>
            <a:r>
              <a:rPr lang="zh-CN" altLang="en-US" sz="2400" dirty="0">
                <a:latin typeface="黑体" panose="02010609060101010101" charset="-122"/>
                <a:ea typeface="黑体" panose="02010609060101010101" charset="-122"/>
                <a:sym typeface="+mn-ea"/>
              </a:rPr>
              <a:t>职业定籍（民籍、军籍、匠籍）、黄册</a:t>
            </a:r>
            <a:endParaRPr lang="zh-CN" altLang="en-US" sz="2400" dirty="0">
              <a:latin typeface="黑体" panose="02010609060101010101" charset="-122"/>
              <a:ea typeface="黑体" panose="02010609060101010101" charset="-122"/>
              <a:sym typeface="+mn-ea"/>
            </a:endParaRPr>
          </a:p>
        </p:txBody>
      </p:sp>
      <p:sp>
        <p:nvSpPr>
          <p:cNvPr id="16" name="文本框 15"/>
          <p:cNvSpPr txBox="1"/>
          <p:nvPr/>
        </p:nvSpPr>
        <p:spPr>
          <a:xfrm>
            <a:off x="3548380" y="6268720"/>
            <a:ext cx="8006080" cy="460375"/>
          </a:xfrm>
          <a:prstGeom prst="rect">
            <a:avLst/>
          </a:prstGeom>
          <a:noFill/>
        </p:spPr>
        <p:txBody>
          <a:bodyPr wrap="none" rtlCol="0" anchor="t">
            <a:spAutoFit/>
          </a:bodyPr>
          <a:p>
            <a:r>
              <a:rPr lang="zh-CN" altLang="en-US" sz="2400" dirty="0">
                <a:latin typeface="黑体" panose="02010609060101010101" charset="-122"/>
                <a:ea typeface="黑体" panose="02010609060101010101" charset="-122"/>
                <a:sym typeface="+mn-ea"/>
              </a:rPr>
              <a:t>永停编审</a:t>
            </a:r>
            <a:r>
              <a:rPr lang="zh-CN" altLang="en-US" sz="2000" dirty="0">
                <a:latin typeface="黑体" panose="02010609060101010101" charset="-122"/>
                <a:ea typeface="黑体" panose="02010609060101010101" charset="-122"/>
                <a:sym typeface="+mn-ea"/>
              </a:rPr>
              <a:t>（</a:t>
            </a:r>
            <a:r>
              <a:rPr lang="zh-CN" altLang="en-US" sz="2000" dirty="0">
                <a:solidFill>
                  <a:srgbClr val="FF0000"/>
                </a:solidFill>
                <a:latin typeface="黑体" panose="02010609060101010101" charset="-122"/>
                <a:ea typeface="黑体" panose="02010609060101010101" charset="-122"/>
                <a:sym typeface="+mn-ea"/>
              </a:rPr>
              <a:t>因摊丁入亩，户籍不再具有财政意义、对人身控制放松</a:t>
            </a:r>
            <a:r>
              <a:rPr lang="zh-CN" altLang="en-US" sz="2000" dirty="0">
                <a:latin typeface="黑体" panose="02010609060101010101" charset="-122"/>
                <a:ea typeface="黑体" panose="02010609060101010101" charset="-122"/>
                <a:sym typeface="+mn-ea"/>
              </a:rPr>
              <a:t>）</a:t>
            </a:r>
            <a:endParaRPr lang="zh-CN" altLang="en-US" sz="2000" dirty="0">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5405" y="982980"/>
            <a:ext cx="2451100"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（一）萌芽阶段</a:t>
            </a:r>
            <a:endParaRPr lang="zh-CN" altLang="en-US" sz="2400">
              <a:solidFill>
                <a:srgbClr val="C00000"/>
              </a:solidFill>
              <a:latin typeface="黑体" panose="02010609060101010101" charset="-122"/>
              <a:ea typeface="黑体" panose="02010609060101010101" charset="-122"/>
              <a:sym typeface="+mn-ea"/>
            </a:endParaRPr>
          </a:p>
        </p:txBody>
      </p:sp>
      <p:sp>
        <p:nvSpPr>
          <p:cNvPr id="4" name="文本框 3"/>
          <p:cNvSpPr txBox="1"/>
          <p:nvPr/>
        </p:nvSpPr>
        <p:spPr>
          <a:xfrm>
            <a:off x="65405" y="1527175"/>
            <a:ext cx="964565" cy="534035"/>
          </a:xfrm>
          <a:prstGeom prst="rect">
            <a:avLst/>
          </a:prstGeom>
          <a:noFill/>
        </p:spPr>
        <p:txBody>
          <a:bodyPr wrap="square" rtlCol="0" anchor="t">
            <a:spAutoFit/>
          </a:bodyPr>
          <a:p>
            <a:pPr algn="ctr">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1.商：</a:t>
            </a:r>
            <a:endParaRPr lang="zh-CN" altLang="en-US" sz="2400">
              <a:solidFill>
                <a:srgbClr val="FF0000"/>
              </a:solidFill>
              <a:latin typeface="黑体" panose="02010609060101010101" charset="-122"/>
              <a:ea typeface="黑体" panose="02010609060101010101" charset="-122"/>
              <a:sym typeface="+mn-ea"/>
            </a:endParaRPr>
          </a:p>
        </p:txBody>
      </p:sp>
      <p:sp>
        <p:nvSpPr>
          <p:cNvPr id="3" name="文本框 2"/>
          <p:cNvSpPr txBox="1"/>
          <p:nvPr/>
        </p:nvSpPr>
        <p:spPr>
          <a:xfrm>
            <a:off x="64135" y="2071370"/>
            <a:ext cx="9874885" cy="902970"/>
          </a:xfrm>
          <a:prstGeom prst="rect">
            <a:avLst/>
          </a:prstGeom>
          <a:noFill/>
          <a:ln w="12700" cmpd="sng">
            <a:solidFill>
              <a:schemeClr val="accent1">
                <a:shade val="50000"/>
              </a:schemeClr>
            </a:solidFill>
            <a:prstDash val="solid"/>
          </a:ln>
        </p:spPr>
        <p:txBody>
          <a:bodyPr wrap="square" rtlCol="0" anchor="t">
            <a:spAutoFit/>
          </a:bodyPr>
          <a:p>
            <a:pPr>
              <a:lnSpc>
                <a:spcPct val="110000"/>
              </a:lnSpc>
              <a:buClrTx/>
              <a:buSzTx/>
              <a:buFontTx/>
            </a:pPr>
            <a:r>
              <a:rPr lang="zh-CN" altLang="en-US" sz="2400">
                <a:latin typeface="黑体" panose="02010609060101010101" charset="-122"/>
                <a:ea typeface="黑体" panose="02010609060101010101" charset="-122"/>
                <a:sym typeface="+mn-ea"/>
              </a:rPr>
              <a:t>材料1：“辛巳卜, 贞, </a:t>
            </a:r>
            <a:r>
              <a:rPr lang="zh-CN" altLang="en-US" sz="2400">
                <a:solidFill>
                  <a:srgbClr val="1D41D5"/>
                </a:solidFill>
                <a:latin typeface="黑体" panose="02010609060101010101" charset="-122"/>
                <a:ea typeface="黑体" panose="02010609060101010101" charset="-122"/>
                <a:sym typeface="+mn-ea"/>
              </a:rPr>
              <a:t>登</a:t>
            </a:r>
            <a:r>
              <a:rPr lang="zh-CN" altLang="en-US" sz="2400">
                <a:latin typeface="黑体" panose="02010609060101010101" charset="-122"/>
                <a:ea typeface="黑体" panose="02010609060101010101" charset="-122"/>
                <a:sym typeface="+mn-ea"/>
              </a:rPr>
              <a:t>帚好三千, </a:t>
            </a:r>
            <a:r>
              <a:rPr lang="zh-CN" altLang="en-US" sz="2400">
                <a:solidFill>
                  <a:srgbClr val="1D41D5"/>
                </a:solidFill>
                <a:latin typeface="黑体" panose="02010609060101010101" charset="-122"/>
                <a:ea typeface="黑体" panose="02010609060101010101" charset="-122"/>
                <a:sym typeface="+mn-ea"/>
              </a:rPr>
              <a:t>登</a:t>
            </a:r>
            <a:r>
              <a:rPr lang="zh-CN" altLang="en-US" sz="2400">
                <a:latin typeface="黑体" panose="02010609060101010101" charset="-122"/>
                <a:ea typeface="黑体" panose="02010609060101010101" charset="-122"/>
                <a:sym typeface="+mn-ea"/>
              </a:rPr>
              <a:t>旅万呼伐”、“</a:t>
            </a:r>
            <a:r>
              <a:rPr lang="zh-CN" altLang="en-US" sz="2400">
                <a:solidFill>
                  <a:srgbClr val="1D41D5"/>
                </a:solidFill>
                <a:latin typeface="黑体" panose="02010609060101010101" charset="-122"/>
                <a:ea typeface="黑体" panose="02010609060101010101" charset="-122"/>
                <a:sym typeface="+mn-ea"/>
              </a:rPr>
              <a:t>登人</a:t>
            </a:r>
            <a:r>
              <a:rPr lang="zh-CN" altLang="en-US" sz="2400">
                <a:latin typeface="黑体" panose="02010609060101010101" charset="-122"/>
                <a:ea typeface="黑体" panose="02010609060101010101" charset="-122"/>
                <a:sym typeface="+mn-ea"/>
              </a:rPr>
              <a:t>三千呼战”。</a:t>
            </a:r>
            <a:endParaRPr lang="zh-CN" altLang="en-US" sz="2400">
              <a:latin typeface="黑体" panose="02010609060101010101" charset="-122"/>
              <a:ea typeface="黑体" panose="02010609060101010101" charset="-122"/>
              <a:sym typeface="+mn-ea"/>
            </a:endParaRPr>
          </a:p>
          <a:p>
            <a:pPr>
              <a:lnSpc>
                <a:spcPct val="110000"/>
              </a:lnSpc>
              <a:buClrTx/>
              <a:buSzTx/>
              <a:buFontTx/>
            </a:pPr>
            <a:r>
              <a:rPr lang="en-US" altLang="zh-CN" sz="2400">
                <a:latin typeface="黑体" panose="02010609060101010101" charset="-122"/>
                <a:ea typeface="黑体" panose="02010609060101010101" charset="-122"/>
                <a:sym typeface="+mn-ea"/>
              </a:rPr>
              <a:t>                                          </a:t>
            </a:r>
            <a:r>
              <a:rPr lang="zh-CN" altLang="en-US" sz="2400">
                <a:latin typeface="黑体" panose="02010609060101010101" charset="-122"/>
                <a:ea typeface="黑体" panose="02010609060101010101" charset="-122"/>
                <a:sym typeface="+mn-ea"/>
              </a:rPr>
              <a:t>——殷墟甲骨卜辞</a:t>
            </a:r>
            <a:endParaRPr lang="zh-CN" altLang="en-US" sz="2400">
              <a:latin typeface="黑体" panose="02010609060101010101" charset="-122"/>
              <a:ea typeface="黑体" panose="02010609060101010101" charset="-122"/>
              <a:sym typeface="+mn-ea"/>
            </a:endParaRPr>
          </a:p>
        </p:txBody>
      </p:sp>
      <p:sp>
        <p:nvSpPr>
          <p:cNvPr id="101" name="文本框 100"/>
          <p:cNvSpPr txBox="1"/>
          <p:nvPr/>
        </p:nvSpPr>
        <p:spPr>
          <a:xfrm>
            <a:off x="65405" y="3165475"/>
            <a:ext cx="9874250" cy="497205"/>
          </a:xfrm>
          <a:prstGeom prst="rect">
            <a:avLst/>
          </a:prstGeom>
          <a:noFill/>
          <a:ln w="12700" cmpd="sng">
            <a:solidFill>
              <a:schemeClr val="accent1">
                <a:shade val="50000"/>
              </a:schemeClr>
            </a:solidFill>
            <a:prstDash val="solid"/>
          </a:ln>
        </p:spPr>
        <p:txBody>
          <a:bodyPr wrap="square" rtlCol="0" anchor="t">
            <a:spAutoFit/>
          </a:bodyPr>
          <a:p>
            <a:pPr>
              <a:lnSpc>
                <a:spcPct val="110000"/>
              </a:lnSpc>
              <a:buClrTx/>
              <a:buSzTx/>
              <a:buFontTx/>
            </a:pPr>
            <a:r>
              <a:rPr lang="zh-CN" altLang="en-US" sz="2400">
                <a:latin typeface="黑体" panose="02010609060101010101" charset="-122"/>
                <a:ea typeface="黑体" panose="02010609060101010101" charset="-122"/>
                <a:sym typeface="+mn-ea"/>
              </a:rPr>
              <a:t>材料</a:t>
            </a:r>
            <a:r>
              <a:rPr lang="en-US" altLang="zh-CN" sz="2400">
                <a:latin typeface="黑体" panose="02010609060101010101" charset="-122"/>
                <a:ea typeface="黑体" panose="02010609060101010101" charset="-122"/>
                <a:sym typeface="+mn-ea"/>
              </a:rPr>
              <a:t>2</a:t>
            </a:r>
            <a:r>
              <a:rPr lang="zh-CN" altLang="en-US" sz="2400">
                <a:latin typeface="黑体" panose="02010609060101010101" charset="-122"/>
                <a:ea typeface="黑体" panose="02010609060101010101" charset="-122"/>
                <a:sym typeface="+mn-ea"/>
              </a:rPr>
              <a:t>：王</a:t>
            </a:r>
            <a:r>
              <a:rPr lang="zh-CN" altLang="en-US" sz="2400">
                <a:solidFill>
                  <a:srgbClr val="1D41D5"/>
                </a:solidFill>
                <a:latin typeface="黑体" panose="02010609060101010101" charset="-122"/>
                <a:ea typeface="黑体" panose="02010609060101010101" charset="-122"/>
                <a:sym typeface="+mn-ea"/>
              </a:rPr>
              <a:t>登</a:t>
            </a:r>
            <a:r>
              <a:rPr lang="zh-CN" altLang="en-US" sz="2400">
                <a:latin typeface="黑体" panose="02010609060101010101" charset="-122"/>
                <a:ea typeface="黑体" panose="02010609060101010101" charset="-122"/>
                <a:sym typeface="+mn-ea"/>
              </a:rPr>
              <a:t>人五千征土方</a:t>
            </a:r>
            <a:r>
              <a:rPr lang="en-US" altLang="zh-CN" sz="2400">
                <a:latin typeface="黑体" panose="02010609060101010101" charset="-122"/>
                <a:ea typeface="黑体" panose="02010609060101010101" charset="-122"/>
                <a:sym typeface="+mn-ea"/>
              </a:rPr>
              <a:t>                ——</a:t>
            </a:r>
            <a:r>
              <a:rPr lang="zh-CN" altLang="en-US" sz="2400">
                <a:latin typeface="黑体" panose="02010609060101010101" charset="-122"/>
                <a:ea typeface="黑体" panose="02010609060101010101" charset="-122"/>
                <a:sym typeface="+mn-ea"/>
              </a:rPr>
              <a:t>罗振玉《殷虚书契后编》</a:t>
            </a:r>
            <a:endParaRPr lang="en-US" altLang="zh-CN" sz="2400">
              <a:latin typeface="黑体" panose="02010609060101010101" charset="-122"/>
              <a:ea typeface="黑体" panose="02010609060101010101" charset="-122"/>
              <a:sym typeface="+mn-ea"/>
            </a:endParaRPr>
          </a:p>
        </p:txBody>
      </p:sp>
      <p:sp>
        <p:nvSpPr>
          <p:cNvPr id="5" name="文本框 4"/>
          <p:cNvSpPr txBox="1"/>
          <p:nvPr/>
        </p:nvSpPr>
        <p:spPr>
          <a:xfrm>
            <a:off x="1195705" y="3712210"/>
            <a:ext cx="7611110" cy="497205"/>
          </a:xfrm>
          <a:prstGeom prst="rect">
            <a:avLst/>
          </a:prstGeom>
          <a:noFill/>
        </p:spPr>
        <p:txBody>
          <a:bodyPr wrap="square" rtlCol="0" anchor="t">
            <a:spAutoFit/>
          </a:bodyPr>
          <a:p>
            <a:pPr algn="ctr">
              <a:lnSpc>
                <a:spcPct val="110000"/>
              </a:lnSpc>
              <a:buClrTx/>
              <a:buSzTx/>
              <a:buFontTx/>
            </a:pPr>
            <a:r>
              <a:rPr lang="zh-CN" altLang="en-US" sz="2400">
                <a:solidFill>
                  <a:srgbClr val="FF0000"/>
                </a:solidFill>
                <a:latin typeface="黑体" panose="02010609060101010101" charset="-122"/>
                <a:ea typeface="黑体" panose="02010609060101010101" charset="-122"/>
                <a:sym typeface="+mn-ea"/>
              </a:rPr>
              <a:t>目的是为了征集兵丁、组建军队以满足战争的需要</a:t>
            </a:r>
            <a:endParaRPr lang="zh-CN" altLang="en-US" sz="2400">
              <a:solidFill>
                <a:srgbClr val="FF0000"/>
              </a:solidFill>
              <a:latin typeface="黑体" panose="02010609060101010101" charset="-122"/>
              <a:ea typeface="黑体" panose="02010609060101010101" charset="-122"/>
              <a:sym typeface="+mn-ea"/>
            </a:endParaRPr>
          </a:p>
        </p:txBody>
      </p:sp>
      <p:sp>
        <p:nvSpPr>
          <p:cNvPr id="7" name="文本框 6"/>
          <p:cNvSpPr txBox="1"/>
          <p:nvPr/>
        </p:nvSpPr>
        <p:spPr>
          <a:xfrm>
            <a:off x="64135" y="4264025"/>
            <a:ext cx="1176655" cy="460375"/>
          </a:xfrm>
          <a:prstGeom prst="rect">
            <a:avLst/>
          </a:prstGeom>
          <a:noFill/>
        </p:spPr>
        <p:txBody>
          <a:bodyPr wrap="square" rtlCol="0" anchor="t">
            <a:spAutoFit/>
          </a:bodyPr>
          <a:p>
            <a:pPr lvl="0" algn="ctr">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2</a:t>
            </a:r>
            <a:r>
              <a:rPr lang="zh-CN" altLang="en-US" sz="2400">
                <a:solidFill>
                  <a:srgbClr val="FF0000"/>
                </a:solidFill>
                <a:latin typeface="黑体" panose="02010609060101010101" charset="-122"/>
                <a:ea typeface="黑体" panose="02010609060101010101" charset="-122"/>
                <a:sym typeface="+mn-ea"/>
              </a:rPr>
              <a:t>.西周：</a:t>
            </a:r>
            <a:endParaRPr lang="zh-CN" altLang="en-US" sz="2400">
              <a:solidFill>
                <a:srgbClr val="FF0000"/>
              </a:solidFill>
              <a:latin typeface="黑体" panose="02010609060101010101" charset="-122"/>
              <a:ea typeface="黑体" panose="02010609060101010101" charset="-122"/>
              <a:sym typeface="+mn-ea"/>
            </a:endParaRPr>
          </a:p>
        </p:txBody>
      </p:sp>
      <p:sp>
        <p:nvSpPr>
          <p:cNvPr id="8" name="文本框 7"/>
          <p:cNvSpPr txBox="1"/>
          <p:nvPr/>
        </p:nvSpPr>
        <p:spPr>
          <a:xfrm>
            <a:off x="64135" y="4966970"/>
            <a:ext cx="9875520" cy="1198880"/>
          </a:xfrm>
          <a:prstGeom prst="rect">
            <a:avLst/>
          </a:prstGeom>
          <a:noFill/>
          <a:ln w="12700" cmpd="sng">
            <a:solidFill>
              <a:schemeClr val="accent1">
                <a:shade val="50000"/>
              </a:schemeClr>
            </a:solidFill>
            <a:prstDash val="solid"/>
          </a:ln>
        </p:spPr>
        <p:txBody>
          <a:bodyPr wrap="square" rtlCol="0" anchor="t">
            <a:spAutoFit/>
          </a:bodyPr>
          <a:p>
            <a:pPr>
              <a:lnSpc>
                <a:spcPct val="100000"/>
              </a:lnSpc>
              <a:buClrTx/>
              <a:buSzTx/>
              <a:buFontTx/>
            </a:pPr>
            <a:r>
              <a:rPr lang="zh-CN" altLang="en-US" sz="2400">
                <a:latin typeface="黑体" panose="02010609060101010101" charset="-122"/>
                <a:ea typeface="黑体" panose="02010609060101010101" charset="-122"/>
                <a:sym typeface="+mn-ea"/>
              </a:rPr>
              <a:t>材料</a:t>
            </a:r>
            <a:r>
              <a:rPr lang="en-US" altLang="zh-CN" sz="2400">
                <a:latin typeface="黑体" panose="02010609060101010101" charset="-122"/>
                <a:ea typeface="黑体" panose="02010609060101010101" charset="-122"/>
                <a:sym typeface="+mn-ea"/>
              </a:rPr>
              <a:t>3</a:t>
            </a:r>
            <a:r>
              <a:rPr lang="zh-CN" altLang="en-US" sz="2400">
                <a:latin typeface="黑体" panose="02010609060101010101" charset="-122"/>
                <a:ea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sym typeface="+mn-ea"/>
              </a:rPr>
              <a:t>司民</a:t>
            </a:r>
            <a:r>
              <a:rPr lang="zh-CN" altLang="en-US" sz="2400">
                <a:latin typeface="黑体" panose="02010609060101010101" charset="-122"/>
                <a:ea typeface="黑体" panose="02010609060101010101" charset="-122"/>
                <a:sym typeface="+mn-ea"/>
              </a:rPr>
              <a:t>掌</a:t>
            </a:r>
            <a:r>
              <a:rPr lang="zh-CN" altLang="en-US" sz="2400">
                <a:solidFill>
                  <a:srgbClr val="1D41D5"/>
                </a:solidFill>
                <a:latin typeface="黑体" panose="02010609060101010101" charset="-122"/>
                <a:ea typeface="黑体" panose="02010609060101010101" charset="-122"/>
                <a:sym typeface="+mn-ea"/>
              </a:rPr>
              <a:t>登</a:t>
            </a:r>
            <a:r>
              <a:rPr lang="zh-CN" altLang="en-US" sz="2400">
                <a:latin typeface="黑体" panose="02010609060101010101" charset="-122"/>
                <a:ea typeface="黑体" panose="02010609060101010101" charset="-122"/>
                <a:sym typeface="+mn-ea"/>
              </a:rPr>
              <a:t>万民之数，自生齿以上，皆书于版......及</a:t>
            </a:r>
            <a:r>
              <a:rPr lang="zh-CN" altLang="en-US" sz="2400">
                <a:solidFill>
                  <a:srgbClr val="1D41D5"/>
                </a:solidFill>
                <a:latin typeface="黑体" panose="02010609060101010101" charset="-122"/>
                <a:ea typeface="黑体" panose="02010609060101010101" charset="-122"/>
                <a:sym typeface="+mn-ea"/>
              </a:rPr>
              <a:t>三年大比</a:t>
            </a:r>
            <a:r>
              <a:rPr lang="zh-CN" altLang="en-US" sz="2400">
                <a:latin typeface="黑体" panose="02010609060101010101" charset="-122"/>
                <a:ea typeface="黑体" panose="02010609060101010101" charset="-122"/>
                <a:sym typeface="+mn-ea"/>
              </a:rPr>
              <a:t>，以万民之数诏司寇。</a:t>
            </a:r>
            <a:endParaRPr lang="zh-CN" altLang="en-US" sz="2400">
              <a:latin typeface="黑体" panose="02010609060101010101" charset="-122"/>
              <a:ea typeface="黑体" panose="02010609060101010101" charset="-122"/>
              <a:sym typeface="+mn-ea"/>
            </a:endParaRPr>
          </a:p>
          <a:p>
            <a:pPr>
              <a:lnSpc>
                <a:spcPct val="100000"/>
              </a:lnSpc>
              <a:buClrTx/>
              <a:buSzTx/>
              <a:buFontTx/>
            </a:pPr>
            <a:r>
              <a:rPr lang="en-US" altLang="zh-CN" sz="2400">
                <a:latin typeface="黑体" panose="02010609060101010101" charset="-122"/>
                <a:ea typeface="黑体" panose="02010609060101010101" charset="-122"/>
                <a:sym typeface="+mn-ea"/>
              </a:rPr>
              <a:t>                                        </a:t>
            </a:r>
            <a:r>
              <a:rPr lang="zh-CN" altLang="en-US" sz="2400">
                <a:latin typeface="黑体" panose="02010609060101010101" charset="-122"/>
                <a:ea typeface="黑体" panose="02010609060101010101" charset="-122"/>
                <a:sym typeface="+mn-ea"/>
              </a:rPr>
              <a:t>——《周礼·秋官·司民》</a:t>
            </a:r>
            <a:endParaRPr lang="zh-CN" altLang="en-US" sz="2400">
              <a:latin typeface="黑体" panose="02010609060101010101" charset="-122"/>
              <a:ea typeface="黑体" panose="02010609060101010101" charset="-122"/>
              <a:sym typeface="+mn-ea"/>
            </a:endParaRPr>
          </a:p>
        </p:txBody>
      </p:sp>
      <p:sp>
        <p:nvSpPr>
          <p:cNvPr id="10" name="文本框 9"/>
          <p:cNvSpPr txBox="1"/>
          <p:nvPr/>
        </p:nvSpPr>
        <p:spPr>
          <a:xfrm>
            <a:off x="2007235" y="6306185"/>
            <a:ext cx="6485255" cy="497205"/>
          </a:xfrm>
          <a:prstGeom prst="rect">
            <a:avLst/>
          </a:prstGeom>
          <a:noFill/>
        </p:spPr>
        <p:txBody>
          <a:bodyPr wrap="square" rtlCol="0" anchor="t">
            <a:spAutoFit/>
          </a:bodyPr>
          <a:p>
            <a:pPr algn="ctr">
              <a:lnSpc>
                <a:spcPct val="110000"/>
              </a:lnSpc>
              <a:buClrTx/>
              <a:buSzTx/>
              <a:buFontTx/>
            </a:pPr>
            <a:r>
              <a:rPr lang="zh-CN" altLang="en-US" sz="2400">
                <a:solidFill>
                  <a:srgbClr val="FF0000"/>
                </a:solidFill>
                <a:latin typeface="黑体" panose="02010609060101010101" charset="-122"/>
                <a:ea typeface="黑体" panose="02010609060101010101" charset="-122"/>
                <a:sym typeface="+mn-ea"/>
              </a:rPr>
              <a:t>经常性、制度性的户口调查和登记</a:t>
            </a:r>
            <a:endParaRPr lang="zh-CN" altLang="en-US" sz="2400">
              <a:solidFill>
                <a:srgbClr val="FF0000"/>
              </a:solidFill>
              <a:latin typeface="黑体" panose="02010609060101010101" charset="-122"/>
              <a:ea typeface="黑体" panose="02010609060101010101" charset="-122"/>
              <a:sym typeface="+mn-ea"/>
            </a:endParaRPr>
          </a:p>
        </p:txBody>
      </p:sp>
      <p:sp>
        <p:nvSpPr>
          <p:cNvPr id="100" name="文本框 99"/>
          <p:cNvSpPr txBox="1"/>
          <p:nvPr/>
        </p:nvSpPr>
        <p:spPr>
          <a:xfrm>
            <a:off x="10363200" y="2299335"/>
            <a:ext cx="1018540" cy="829945"/>
          </a:xfrm>
          <a:prstGeom prst="rect">
            <a:avLst/>
          </a:prstGeom>
          <a:noFill/>
          <a:ln w="9525">
            <a:noFill/>
          </a:ln>
        </p:spPr>
        <p:txBody>
          <a:bodyPr wrap="square">
            <a:spAutoFit/>
          </a:bodyPr>
          <a:p>
            <a:pPr indent="0"/>
            <a:r>
              <a:rPr lang="zh-CN" altLang="en-US" sz="2400" b="0">
                <a:solidFill>
                  <a:srgbClr val="1D41D5"/>
                </a:solidFill>
                <a:latin typeface="黑体" panose="02010609060101010101" charset="-122"/>
                <a:ea typeface="黑体" panose="02010609060101010101" charset="-122"/>
              </a:rPr>
              <a:t>登记人口</a:t>
            </a:r>
            <a:endParaRPr lang="zh-CN" altLang="en-US" sz="2400">
              <a:solidFill>
                <a:srgbClr val="1D41D5"/>
              </a:solidFill>
              <a:latin typeface="黑体" panose="02010609060101010101" charset="-122"/>
              <a:ea typeface="黑体" panose="02010609060101010101" charset="-122"/>
            </a:endParaRPr>
          </a:p>
        </p:txBody>
      </p:sp>
      <p:sp>
        <p:nvSpPr>
          <p:cNvPr id="9" name="文本框 8"/>
          <p:cNvSpPr txBox="1"/>
          <p:nvPr/>
        </p:nvSpPr>
        <p:spPr>
          <a:xfrm>
            <a:off x="9958070" y="5068570"/>
            <a:ext cx="2233930" cy="829945"/>
          </a:xfrm>
          <a:prstGeom prst="rect">
            <a:avLst/>
          </a:prstGeom>
          <a:noFill/>
          <a:ln w="9525">
            <a:noFill/>
          </a:ln>
        </p:spPr>
        <p:txBody>
          <a:bodyPr wrap="square">
            <a:spAutoFit/>
          </a:bodyPr>
          <a:p>
            <a:pPr lvl="0" algn="l">
              <a:buClrTx/>
              <a:buSzTx/>
              <a:buFontTx/>
            </a:pPr>
            <a:r>
              <a:rPr lang="zh-CN" altLang="en-US" sz="2400">
                <a:solidFill>
                  <a:srgbClr val="1D41D5"/>
                </a:solidFill>
                <a:latin typeface="黑体" panose="02010609060101010101" charset="-122"/>
                <a:ea typeface="黑体" panose="02010609060101010101" charset="-122"/>
                <a:sym typeface="+mn-ea"/>
              </a:rPr>
              <a:t>创建人口登记、统计制度</a:t>
            </a:r>
            <a:endParaRPr lang="zh-CN" altLang="en-US" sz="2400">
              <a:solidFill>
                <a:srgbClr val="1D41D5"/>
              </a:solidFill>
              <a:latin typeface="黑体" panose="02010609060101010101" charset="-122"/>
              <a:ea typeface="黑体" panose="02010609060101010101" charset="-122"/>
              <a:sym typeface="+mn-ea"/>
            </a:endParaRPr>
          </a:p>
        </p:txBody>
      </p:sp>
      <p:sp>
        <p:nvSpPr>
          <p:cNvPr id="11" name="矩形 10"/>
          <p:cNvSpPr/>
          <p:nvPr>
            <p:custDataLst>
              <p:tags r:id="rId1"/>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0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3360" y="1966595"/>
            <a:ext cx="10741660" cy="1308735"/>
          </a:xfrm>
          <a:prstGeom prst="rect">
            <a:avLst/>
          </a:prstGeom>
          <a:noFill/>
          <a:ln w="9525">
            <a:noFill/>
          </a:ln>
        </p:spPr>
        <p:txBody>
          <a:bodyPr wrap="square">
            <a:spAutoFit/>
          </a:bodyPr>
          <a:p>
            <a:pPr indent="0">
              <a:lnSpc>
                <a:spcPct val="110000"/>
              </a:lnSpc>
            </a:pPr>
            <a:r>
              <a:rPr lang="zh-CN" altLang="en-US" sz="2400" b="0">
                <a:latin typeface="黑体" panose="02010609060101010101" charset="-122"/>
                <a:ea typeface="黑体" panose="02010609060101010101" charset="-122"/>
              </a:rPr>
              <a:t>国家大规模编排民户，开始制定户籍（1）秦献公时期：“为户籍相伍”，即以五家为“伍”的办法编排户口。（2）商鞅变法时期：无论男女，都在政府的簿籍上登记。</a:t>
            </a:r>
            <a:endParaRPr lang="zh-CN" altLang="en-US" sz="2400">
              <a:latin typeface="黑体" panose="02010609060101010101" charset="-122"/>
              <a:ea typeface="黑体" panose="02010609060101010101" charset="-122"/>
            </a:endParaRPr>
          </a:p>
        </p:txBody>
      </p:sp>
      <p:sp>
        <p:nvSpPr>
          <p:cNvPr id="2" name="文本框 1"/>
          <p:cNvSpPr txBox="1"/>
          <p:nvPr/>
        </p:nvSpPr>
        <p:spPr>
          <a:xfrm>
            <a:off x="0" y="972185"/>
            <a:ext cx="2537460"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（二）</a:t>
            </a:r>
            <a:r>
              <a:rPr lang="zh-CN" altLang="en-US" sz="2400">
                <a:solidFill>
                  <a:srgbClr val="C00000"/>
                </a:solidFill>
                <a:latin typeface="黑体" panose="02010609060101010101" charset="-122"/>
                <a:ea typeface="黑体" panose="02010609060101010101" charset="-122"/>
                <a:sym typeface="+mn-ea"/>
              </a:rPr>
              <a:t>奠基阶段</a:t>
            </a:r>
            <a:endParaRPr lang="zh-CN" altLang="en-US" sz="2400">
              <a:solidFill>
                <a:srgbClr val="C00000"/>
              </a:solidFill>
              <a:latin typeface="黑体" panose="02010609060101010101" charset="-122"/>
              <a:ea typeface="黑体" panose="02010609060101010101" charset="-122"/>
              <a:sym typeface="+mn-ea"/>
            </a:endParaRPr>
          </a:p>
        </p:txBody>
      </p:sp>
      <p:sp>
        <p:nvSpPr>
          <p:cNvPr id="3" name="文本框 2"/>
          <p:cNvSpPr txBox="1"/>
          <p:nvPr/>
        </p:nvSpPr>
        <p:spPr>
          <a:xfrm>
            <a:off x="71120" y="1384300"/>
            <a:ext cx="1929765" cy="534035"/>
          </a:xfrm>
          <a:prstGeom prst="rect">
            <a:avLst/>
          </a:prstGeom>
          <a:noFill/>
        </p:spPr>
        <p:txBody>
          <a:bodyPr wrap="square" rtlCol="0" anchor="t">
            <a:spAutoFit/>
          </a:bodyPr>
          <a:p>
            <a:pPr lvl="0" algn="ctr">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1.</a:t>
            </a:r>
            <a:r>
              <a:rPr lang="zh-CN" altLang="en-US" sz="2400">
                <a:solidFill>
                  <a:srgbClr val="FF0000"/>
                </a:solidFill>
                <a:latin typeface="黑体" panose="02010609060101010101" charset="-122"/>
                <a:ea typeface="黑体" panose="02010609060101010101" charset="-122"/>
                <a:sym typeface="+mn-ea"/>
              </a:rPr>
              <a:t>战国时期</a:t>
            </a:r>
            <a:endParaRPr lang="zh-CN" altLang="en-US" sz="2400">
              <a:solidFill>
                <a:srgbClr val="FF0000"/>
              </a:solidFill>
              <a:latin typeface="黑体" panose="02010609060101010101" charset="-122"/>
              <a:ea typeface="黑体" panose="02010609060101010101" charset="-122"/>
              <a:sym typeface="+mn-ea"/>
            </a:endParaRPr>
          </a:p>
        </p:txBody>
      </p:sp>
      <p:sp>
        <p:nvSpPr>
          <p:cNvPr id="4" name="文本框 3"/>
          <p:cNvSpPr txBox="1"/>
          <p:nvPr/>
        </p:nvSpPr>
        <p:spPr>
          <a:xfrm>
            <a:off x="3018155" y="3429000"/>
            <a:ext cx="9070975" cy="2526665"/>
          </a:xfrm>
          <a:prstGeom prst="rect">
            <a:avLst/>
          </a:prstGeom>
          <a:noFill/>
          <a:ln w="12700" cmpd="sng">
            <a:solidFill>
              <a:schemeClr val="accent1">
                <a:shade val="50000"/>
              </a:schemeClr>
            </a:solidFill>
            <a:prstDash val="solid"/>
          </a:ln>
        </p:spPr>
        <p:txBody>
          <a:bodyPr wrap="square" rtlCol="0" anchor="t">
            <a:spAutoFit/>
          </a:bodyPr>
          <a:p>
            <a:pPr>
              <a:lnSpc>
                <a:spcPct val="110000"/>
              </a:lnSpc>
              <a:buClrTx/>
              <a:buSzTx/>
              <a:buFontTx/>
            </a:pPr>
            <a:r>
              <a:rPr lang="zh-CN" altLang="en-US" sz="2400">
                <a:latin typeface="黑体" panose="02010609060101010101" charset="-122"/>
                <a:ea typeface="黑体" panose="02010609060101010101" charset="-122"/>
                <a:sym typeface="+mn-ea"/>
              </a:rPr>
              <a:t>材料</a:t>
            </a:r>
            <a:r>
              <a:rPr lang="en-US" altLang="zh-CN" sz="2400">
                <a:latin typeface="黑体" panose="02010609060101010101" charset="-122"/>
                <a:ea typeface="黑体" panose="02010609060101010101" charset="-122"/>
                <a:sym typeface="+mn-ea"/>
              </a:rPr>
              <a:t>1</a:t>
            </a:r>
            <a:r>
              <a:rPr lang="zh-CN" altLang="en-US" sz="2400">
                <a:latin typeface="黑体" panose="02010609060101010101" charset="-122"/>
                <a:ea typeface="黑体" panose="02010609060101010101" charset="-122"/>
                <a:sym typeface="+mn-ea"/>
              </a:rPr>
              <a:t>：春秋战国时期，各诸侯国</a:t>
            </a:r>
            <a:r>
              <a:rPr lang="zh-CN" altLang="en-US" sz="2400">
                <a:solidFill>
                  <a:srgbClr val="FF0000"/>
                </a:solidFill>
                <a:latin typeface="黑体" panose="02010609060101010101" charset="-122"/>
                <a:ea typeface="黑体" panose="02010609060101010101" charset="-122"/>
                <a:sym typeface="+mn-ea"/>
              </a:rPr>
              <a:t>为扩大兵源，增加赋役，稳定社会秩序，</a:t>
            </a:r>
            <a:r>
              <a:rPr lang="zh-CN" altLang="en-US" sz="2400">
                <a:latin typeface="黑体" panose="02010609060101010101" charset="-122"/>
                <a:ea typeface="黑体" panose="02010609060101010101" charset="-122"/>
                <a:sym typeface="+mn-ea"/>
              </a:rPr>
              <a:t>纷纷建立严格的户口登记制度以了解地方的户口和财政状况。                  </a:t>
            </a:r>
            <a:endParaRPr lang="zh-CN" altLang="en-US" sz="2400">
              <a:latin typeface="黑体" panose="02010609060101010101" charset="-122"/>
              <a:ea typeface="黑体" panose="02010609060101010101" charset="-122"/>
              <a:sym typeface="+mn-ea"/>
            </a:endParaRPr>
          </a:p>
          <a:p>
            <a:pPr>
              <a:lnSpc>
                <a:spcPct val="110000"/>
              </a:lnSpc>
              <a:buClrTx/>
              <a:buSzTx/>
              <a:buFontTx/>
            </a:pPr>
            <a:r>
              <a:rPr lang="zh-CN" altLang="en-US" sz="2400">
                <a:latin typeface="黑体" panose="02010609060101010101" charset="-122"/>
                <a:ea typeface="黑体" panose="02010609060101010101" charset="-122"/>
                <a:sym typeface="+mn-ea"/>
              </a:rPr>
              <a:t> </a:t>
            </a:r>
            <a:r>
              <a:rPr lang="en-US" altLang="zh-CN" sz="2400">
                <a:latin typeface="黑体" panose="02010609060101010101" charset="-122"/>
                <a:ea typeface="黑体" panose="02010609060101010101" charset="-122"/>
                <a:sym typeface="+mn-ea"/>
              </a:rPr>
              <a:t>                  </a:t>
            </a:r>
            <a:r>
              <a:rPr lang="zh-CN" altLang="en-US" sz="2400">
                <a:latin typeface="黑体" panose="02010609060101010101" charset="-122"/>
                <a:ea typeface="黑体" panose="02010609060101010101" charset="-122"/>
                <a:sym typeface="+mn-ea"/>
              </a:rPr>
              <a:t> </a:t>
            </a:r>
            <a:r>
              <a:rPr lang="en-US" altLang="zh-CN"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江立华《我国古代的户籍制度及其特点》</a:t>
            </a:r>
            <a:endParaRPr lang="zh-CN" altLang="en-US" sz="2400">
              <a:latin typeface="黑体" panose="02010609060101010101" charset="-122"/>
              <a:ea typeface="黑体" panose="02010609060101010101" charset="-122"/>
              <a:sym typeface="+mn-ea"/>
            </a:endParaRPr>
          </a:p>
          <a:p>
            <a:pPr>
              <a:lnSpc>
                <a:spcPct val="110000"/>
              </a:lnSpc>
              <a:buClrTx/>
              <a:buSzTx/>
              <a:buFontTx/>
            </a:pPr>
            <a:r>
              <a:rPr lang="zh-CN" altLang="en-US" sz="2400">
                <a:latin typeface="黑体" panose="02010609060101010101" charset="-122"/>
                <a:ea typeface="黑体" panose="02010609060101010101" charset="-122"/>
                <a:sym typeface="+mn-ea"/>
              </a:rPr>
              <a:t>材料</a:t>
            </a:r>
            <a:r>
              <a:rPr lang="en-US" altLang="zh-CN" sz="2400">
                <a:latin typeface="黑体" panose="02010609060101010101" charset="-122"/>
                <a:ea typeface="黑体" panose="02010609060101010101" charset="-122"/>
                <a:sym typeface="+mn-ea"/>
              </a:rPr>
              <a:t>2</a:t>
            </a:r>
            <a:r>
              <a:rPr lang="zh-CN" altLang="en-US"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四境之内，丈夫、女子皆有名于上，生者著，死者削。</a:t>
            </a:r>
            <a:r>
              <a:rPr lang="zh-CN" altLang="en-US" sz="2400">
                <a:latin typeface="黑体" panose="02010609060101010101" charset="-122"/>
                <a:ea typeface="黑体" panose="02010609060101010101" charset="-122"/>
                <a:sym typeface="+mn-ea"/>
              </a:rPr>
              <a:t>                             </a:t>
            </a:r>
            <a:r>
              <a:rPr lang="en-US" altLang="zh-CN" sz="2400">
                <a:latin typeface="黑体" panose="02010609060101010101" charset="-122"/>
                <a:ea typeface="黑体" panose="02010609060101010101" charset="-122"/>
                <a:sym typeface="+mn-ea"/>
              </a:rPr>
              <a:t>             </a:t>
            </a:r>
            <a:r>
              <a:rPr lang="zh-CN" altLang="en-US" sz="2400">
                <a:latin typeface="黑体" panose="02010609060101010101" charset="-122"/>
                <a:ea typeface="黑体" panose="02010609060101010101" charset="-122"/>
                <a:sym typeface="+mn-ea"/>
              </a:rPr>
              <a:t>  </a:t>
            </a:r>
            <a:r>
              <a:rPr lang="zh-CN" altLang="en-US" sz="2400">
                <a:latin typeface="黑体" panose="02010609060101010101" charset="-122"/>
                <a:ea typeface="黑体" panose="02010609060101010101" charset="-122"/>
                <a:sym typeface="+mn-ea"/>
              </a:rPr>
              <a:t>——</a:t>
            </a:r>
            <a:r>
              <a:rPr lang="zh-CN" altLang="en-US" sz="2400">
                <a:latin typeface="黑体" panose="02010609060101010101" charset="-122"/>
                <a:ea typeface="黑体" panose="02010609060101010101" charset="-122"/>
                <a:sym typeface="+mn-ea"/>
              </a:rPr>
              <a:t>《商君书》</a:t>
            </a:r>
            <a:endParaRPr lang="zh-CN" altLang="en-US" sz="2400">
              <a:latin typeface="黑体" panose="02010609060101010101" charset="-122"/>
              <a:ea typeface="黑体" panose="02010609060101010101" charset="-122"/>
              <a:sym typeface="+mn-ea"/>
            </a:endParaRPr>
          </a:p>
        </p:txBody>
      </p:sp>
      <p:pic>
        <p:nvPicPr>
          <p:cNvPr id="10" name="Picture 2" descr="http://5b0988e595225.cdn.sohucs.com/images/20170920/a2447dd20faa4da9b46a099a658e5711.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429000"/>
            <a:ext cx="2962910" cy="252666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矩形 4"/>
          <p:cNvSpPr/>
          <p:nvPr>
            <p:custDataLst>
              <p:tags r:id="rId2"/>
            </p:custDataLst>
          </p:nvPr>
        </p:nvSpPr>
        <p:spPr>
          <a:xfrm>
            <a:off x="0" y="52197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6670" y="1328420"/>
            <a:ext cx="1230630" cy="534035"/>
          </a:xfrm>
          <a:prstGeom prst="rect">
            <a:avLst/>
          </a:prstGeom>
          <a:noFill/>
        </p:spPr>
        <p:txBody>
          <a:bodyPr wrap="square" rtlCol="0" anchor="t">
            <a:spAutoFit/>
          </a:bodyPr>
          <a:p>
            <a:pPr lvl="0" algn="l">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2</a:t>
            </a:r>
            <a:r>
              <a:rPr lang="zh-CN" altLang="en-US" sz="2400">
                <a:solidFill>
                  <a:srgbClr val="FF0000"/>
                </a:solidFill>
                <a:latin typeface="黑体" panose="02010609060101010101" charset="-122"/>
                <a:ea typeface="黑体" panose="02010609060101010101" charset="-122"/>
                <a:sym typeface="+mn-ea"/>
              </a:rPr>
              <a:t>.秦朝：</a:t>
            </a:r>
            <a:endParaRPr lang="zh-CN" altLang="en-US" sz="2400">
              <a:solidFill>
                <a:srgbClr val="FF0000"/>
              </a:solidFill>
              <a:latin typeface="黑体" panose="02010609060101010101" charset="-122"/>
              <a:ea typeface="黑体" panose="02010609060101010101" charset="-122"/>
              <a:sym typeface="+mn-ea"/>
            </a:endParaRPr>
          </a:p>
        </p:txBody>
      </p:sp>
      <p:sp>
        <p:nvSpPr>
          <p:cNvPr id="7" name="文本框 6"/>
          <p:cNvSpPr txBox="1"/>
          <p:nvPr/>
        </p:nvSpPr>
        <p:spPr>
          <a:xfrm>
            <a:off x="1143635" y="1328420"/>
            <a:ext cx="10610850" cy="977265"/>
          </a:xfrm>
          <a:prstGeom prst="rect">
            <a:avLst/>
          </a:prstGeom>
          <a:noFill/>
          <a:ln w="9525">
            <a:noFill/>
          </a:ln>
        </p:spPr>
        <p:txBody>
          <a:bodyPr wrap="square">
            <a:spAutoFit/>
          </a:bodyPr>
          <a:p>
            <a:pPr lvl="0" algn="l">
              <a:lnSpc>
                <a:spcPct val="120000"/>
              </a:lnSpc>
              <a:buClrTx/>
              <a:buSzTx/>
              <a:buFontTx/>
            </a:pPr>
            <a:r>
              <a:rPr lang="zh-CN" altLang="en-US" sz="2400">
                <a:latin typeface="黑体" panose="02010609060101010101" charset="-122"/>
                <a:ea typeface="黑体" panose="02010609060101010101" charset="-122"/>
                <a:sym typeface="+mn-ea"/>
              </a:rPr>
              <a:t>实行</a:t>
            </a:r>
            <a:r>
              <a:rPr lang="zh-CN" altLang="en-US" sz="2400">
                <a:solidFill>
                  <a:srgbClr val="FF0000"/>
                </a:solidFill>
                <a:latin typeface="黑体" panose="02010609060101010101" charset="-122"/>
                <a:ea typeface="黑体" panose="02010609060101010101" charset="-122"/>
                <a:sym typeface="+mn-ea"/>
              </a:rPr>
              <a:t>分类登记</a:t>
            </a:r>
            <a:r>
              <a:rPr lang="zh-CN" altLang="en-US" sz="2400">
                <a:latin typeface="黑体" panose="02010609060101010101" charset="-122"/>
                <a:ea typeface="黑体" panose="02010609060101010101" charset="-122"/>
                <a:sym typeface="+mn-ea"/>
              </a:rPr>
              <a:t>制度，除一般百姓的户籍外，还有宗亲贵族的宗室籍、官吏的宦籍、商贾的市籍等。</a:t>
            </a:r>
            <a:endParaRPr lang="zh-CN" altLang="en-US" sz="2400">
              <a:latin typeface="黑体" panose="02010609060101010101" charset="-122"/>
              <a:ea typeface="黑体" panose="02010609060101010101" charset="-122"/>
              <a:sym typeface="+mn-ea"/>
            </a:endParaRPr>
          </a:p>
        </p:txBody>
      </p:sp>
      <p:sp>
        <p:nvSpPr>
          <p:cNvPr id="42" name="文本框 41"/>
          <p:cNvSpPr txBox="1"/>
          <p:nvPr/>
        </p:nvSpPr>
        <p:spPr>
          <a:xfrm>
            <a:off x="4100830" y="1755140"/>
            <a:ext cx="4697095" cy="534035"/>
          </a:xfrm>
          <a:prstGeom prst="rect">
            <a:avLst/>
          </a:prstGeom>
          <a:noFill/>
        </p:spPr>
        <p:txBody>
          <a:bodyPr wrap="square" lIns="91440" tIns="45720" rIns="91440" bIns="45720" rtlCol="0" anchor="t">
            <a:spAutoFit/>
          </a:bodyPr>
          <a:p>
            <a:pPr lvl="0" algn="l">
              <a:lnSpc>
                <a:spcPct val="120000"/>
              </a:lnSpc>
              <a:buClrTx/>
              <a:buSzTx/>
              <a:buFontTx/>
            </a:pPr>
            <a:r>
              <a:rPr lang="zh-CN" altLang="en-US" sz="2400">
                <a:solidFill>
                  <a:srgbClr val="1D41D5"/>
                </a:solidFill>
                <a:latin typeface="黑体" panose="02010609060101010101" charset="-122"/>
                <a:ea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sym typeface="+mn-ea"/>
              </a:rPr>
              <a:t>等级性和不平等性</a:t>
            </a:r>
            <a:r>
              <a:rPr lang="zh-CN" altLang="en-US" sz="2400">
                <a:solidFill>
                  <a:srgbClr val="1D41D5"/>
                </a:solidFill>
                <a:latin typeface="黑体" panose="02010609060101010101" charset="-122"/>
                <a:ea typeface="黑体" panose="02010609060101010101" charset="-122"/>
                <a:sym typeface="+mn-ea"/>
              </a:rPr>
              <a:t>）</a:t>
            </a:r>
            <a:endParaRPr lang="zh-CN" altLang="en-US" sz="2400">
              <a:solidFill>
                <a:srgbClr val="1D41D5"/>
              </a:solidFill>
              <a:latin typeface="黑体" panose="02010609060101010101" charset="-122"/>
              <a:ea typeface="黑体" panose="02010609060101010101" charset="-122"/>
              <a:sym typeface="+mn-ea"/>
            </a:endParaRPr>
          </a:p>
        </p:txBody>
      </p:sp>
      <p:sp>
        <p:nvSpPr>
          <p:cNvPr id="2" name="文本框 1"/>
          <p:cNvSpPr txBox="1"/>
          <p:nvPr/>
        </p:nvSpPr>
        <p:spPr>
          <a:xfrm>
            <a:off x="-635" y="901700"/>
            <a:ext cx="2537460"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（二）</a:t>
            </a:r>
            <a:r>
              <a:rPr lang="zh-CN" altLang="en-US" sz="2400">
                <a:solidFill>
                  <a:srgbClr val="C00000"/>
                </a:solidFill>
                <a:latin typeface="黑体" panose="02010609060101010101" charset="-122"/>
                <a:ea typeface="黑体" panose="02010609060101010101" charset="-122"/>
                <a:sym typeface="+mn-ea"/>
              </a:rPr>
              <a:t>奠基阶段</a:t>
            </a:r>
            <a:endParaRPr lang="zh-CN" altLang="en-US" sz="2400">
              <a:solidFill>
                <a:srgbClr val="C00000"/>
              </a:solidFill>
              <a:latin typeface="黑体" panose="02010609060101010101" charset="-122"/>
              <a:ea typeface="黑体" panose="02010609060101010101" charset="-122"/>
              <a:sym typeface="+mn-ea"/>
            </a:endParaRPr>
          </a:p>
        </p:txBody>
      </p:sp>
      <p:pic>
        <p:nvPicPr>
          <p:cNvPr id="3" name="图片 2"/>
          <p:cNvPicPr>
            <a:picLocks noChangeAspect="1"/>
          </p:cNvPicPr>
          <p:nvPr>
            <p:custDataLst>
              <p:tags r:id="rId1"/>
            </p:custDataLst>
          </p:nvPr>
        </p:nvPicPr>
        <p:blipFill>
          <a:blip r:embed="rId2"/>
          <a:srcRect l="8197" t="1344" r="8197" b="30781"/>
          <a:stretch>
            <a:fillRect/>
          </a:stretch>
        </p:blipFill>
        <p:spPr>
          <a:xfrm>
            <a:off x="135890" y="2305685"/>
            <a:ext cx="1793240" cy="4106545"/>
          </a:xfrm>
          <a:prstGeom prst="rect">
            <a:avLst/>
          </a:prstGeom>
        </p:spPr>
      </p:pic>
      <p:sp>
        <p:nvSpPr>
          <p:cNvPr id="4" name="文本框 3"/>
          <p:cNvSpPr txBox="1"/>
          <p:nvPr/>
        </p:nvSpPr>
        <p:spPr>
          <a:xfrm>
            <a:off x="26670" y="6489700"/>
            <a:ext cx="2011680" cy="368300"/>
          </a:xfrm>
          <a:prstGeom prst="rect">
            <a:avLst/>
          </a:prstGeom>
          <a:noFill/>
        </p:spPr>
        <p:txBody>
          <a:bodyPr wrap="none" rtlCol="0" anchor="t">
            <a:spAutoFit/>
          </a:bodyPr>
          <a:p>
            <a:r>
              <a:rPr lang="zh-CN" altLang="en-US">
                <a:solidFill>
                  <a:schemeClr val="tx1"/>
                </a:solidFill>
                <a:latin typeface="黑体" panose="02010609060101010101" charset="-122"/>
                <a:ea typeface="黑体" panose="02010609060101010101" charset="-122"/>
                <a:cs typeface="黑体" panose="02010609060101010101" charset="-122"/>
                <a:sym typeface="+mn-ea"/>
              </a:rPr>
              <a:t>里耶秦简</a:t>
            </a:r>
            <a:r>
              <a:rPr lang="en-US" altLang="zh-CN">
                <a:solidFill>
                  <a:schemeClr val="tx1"/>
                </a:solidFill>
                <a:latin typeface="黑体" panose="02010609060101010101" charset="-122"/>
                <a:ea typeface="黑体" panose="02010609060101010101" charset="-122"/>
                <a:cs typeface="黑体" panose="02010609060101010101" charset="-122"/>
                <a:sym typeface="+mn-ea"/>
              </a:rPr>
              <a:t>·</a:t>
            </a:r>
            <a:r>
              <a:rPr lang="zh-CN" altLang="en-US">
                <a:solidFill>
                  <a:schemeClr val="tx1"/>
                </a:solidFill>
                <a:latin typeface="黑体" panose="02010609060101010101" charset="-122"/>
                <a:ea typeface="黑体" panose="02010609060101010101" charset="-122"/>
                <a:cs typeface="黑体" panose="02010609060101010101" charset="-122"/>
                <a:sym typeface="+mn-ea"/>
              </a:rPr>
              <a:t>户籍簿</a:t>
            </a:r>
            <a:endParaRPr lang="zh-CN" altLang="en-US">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3" name="文本框 12"/>
          <p:cNvSpPr txBox="1"/>
          <p:nvPr/>
        </p:nvSpPr>
        <p:spPr>
          <a:xfrm>
            <a:off x="2038350" y="2374265"/>
            <a:ext cx="2805430" cy="3969385"/>
          </a:xfrm>
          <a:prstGeom prst="rect">
            <a:avLst/>
          </a:prstGeom>
          <a:noFill/>
          <a:ln w="12700" cmpd="sng">
            <a:solidFill>
              <a:schemeClr val="accent1">
                <a:shade val="50000"/>
              </a:schemeClr>
            </a:solidFill>
            <a:prstDash val="solid"/>
          </a:ln>
        </p:spPr>
        <p:txBody>
          <a:bodyPr wrap="square" rtlCol="0" anchor="t">
            <a:spAutoFit/>
          </a:bodyPr>
          <a:p>
            <a:pPr lvl="0" algn="l">
              <a:lnSpc>
                <a:spcPct val="90000"/>
              </a:lnSpc>
              <a:buClrTx/>
              <a:buSzTx/>
              <a:buFontTx/>
            </a:pPr>
            <a:r>
              <a:rPr lang="zh-CN" altLang="en-US" sz="2000">
                <a:latin typeface="黑体" panose="02010609060101010101" charset="-122"/>
                <a:ea typeface="黑体" panose="02010609060101010101" charset="-122"/>
                <a:sym typeface="+mn-ea"/>
              </a:rPr>
              <a:t>释文为：</a:t>
            </a:r>
            <a:r>
              <a:rPr lang="zh-CN" altLang="en-US" sz="2000">
                <a:solidFill>
                  <a:srgbClr val="FF0000"/>
                </a:solidFill>
                <a:latin typeface="黑体" panose="02010609060101010101" charset="-122"/>
                <a:ea typeface="黑体" panose="02010609060101010101" charset="-122"/>
                <a:sym typeface="+mn-ea"/>
              </a:rPr>
              <a:t>“东成户人士五夫，妻大女子沙，子小女子泽若，子小女子伤。”</a:t>
            </a:r>
            <a:r>
              <a:rPr lang="zh-CN" altLang="en-US" sz="2000">
                <a:solidFill>
                  <a:srgbClr val="1D41D5"/>
                </a:solidFill>
                <a:latin typeface="黑体" panose="02010609060101010101" charset="-122"/>
                <a:ea typeface="黑体" panose="02010609060101010101" charset="-122"/>
                <a:sym typeface="+mn-ea"/>
              </a:rPr>
              <a:t>东成</a:t>
            </a:r>
            <a:r>
              <a:rPr lang="zh-CN" altLang="en-US" sz="2000">
                <a:latin typeface="黑体" panose="02010609060101010101" charset="-122"/>
                <a:ea typeface="黑体" panose="02010609060101010101" charset="-122"/>
                <a:sym typeface="+mn-ea"/>
              </a:rPr>
              <a:t>，为里名。户人，指户主。</a:t>
            </a:r>
            <a:r>
              <a:rPr lang="zh-CN" altLang="en-US" sz="2000">
                <a:solidFill>
                  <a:srgbClr val="1D41D5"/>
                </a:solidFill>
                <a:latin typeface="黑体" panose="02010609060101010101" charset="-122"/>
                <a:ea typeface="黑体" panose="02010609060101010101" charset="-122"/>
                <a:sym typeface="+mn-ea"/>
              </a:rPr>
              <a:t>士五</a:t>
            </a:r>
            <a:r>
              <a:rPr lang="zh-CN" altLang="en-US" sz="2000">
                <a:latin typeface="黑体" panose="02010609060101010101" charset="-122"/>
                <a:ea typeface="黑体" panose="02010609060101010101" charset="-122"/>
                <a:sym typeface="+mn-ea"/>
              </a:rPr>
              <a:t>，是身份称谓，指无爵或免爵者。</a:t>
            </a:r>
            <a:r>
              <a:rPr lang="zh-CN" altLang="en-US" sz="2000">
                <a:solidFill>
                  <a:srgbClr val="1D41D5"/>
                </a:solidFill>
                <a:latin typeface="黑体" panose="02010609060101010101" charset="-122"/>
                <a:ea typeface="黑体" panose="02010609060101010101" charset="-122"/>
                <a:sym typeface="+mn-ea"/>
              </a:rPr>
              <a:t>女子</a:t>
            </a:r>
            <a:r>
              <a:rPr lang="zh-CN" altLang="en-US" sz="2000">
                <a:latin typeface="黑体" panose="02010609060101010101" charset="-122"/>
                <a:ea typeface="黑体" panose="02010609060101010101" charset="-122"/>
                <a:sym typeface="+mn-ea"/>
              </a:rPr>
              <a:t>，即女性。</a:t>
            </a:r>
            <a:r>
              <a:rPr lang="zh-CN" altLang="en-US" sz="2000">
                <a:solidFill>
                  <a:srgbClr val="1D41D5"/>
                </a:solidFill>
                <a:latin typeface="黑体" panose="02010609060101010101" charset="-122"/>
                <a:ea typeface="黑体" panose="02010609060101010101" charset="-122"/>
                <a:sym typeface="+mn-ea"/>
              </a:rPr>
              <a:t>大、小</a:t>
            </a:r>
            <a:r>
              <a:rPr lang="zh-CN" altLang="en-US" sz="2000">
                <a:latin typeface="黑体" panose="02010609060101010101" charset="-122"/>
                <a:ea typeface="黑体" panose="02010609060101010101" charset="-122"/>
                <a:sym typeface="+mn-ea"/>
              </a:rPr>
              <a:t>，为课役身份的标志，登记于户籍，作为</a:t>
            </a:r>
            <a:r>
              <a:rPr lang="zh-CN" altLang="en-US" sz="2000">
                <a:solidFill>
                  <a:srgbClr val="1D41D5"/>
                </a:solidFill>
                <a:latin typeface="黑体" panose="02010609060101010101" charset="-122"/>
                <a:ea typeface="黑体" panose="02010609060101010101" charset="-122"/>
                <a:sym typeface="+mn-ea"/>
              </a:rPr>
              <a:t>征发赋役的依据</a:t>
            </a:r>
            <a:r>
              <a:rPr lang="zh-CN" altLang="en-US" sz="2000">
                <a:latin typeface="黑体" panose="02010609060101010101" charset="-122"/>
                <a:ea typeface="黑体" panose="02010609060101010101" charset="-122"/>
                <a:sym typeface="+mn-ea"/>
              </a:rPr>
              <a:t>。夫、沙、泽若、伤，均为人名。</a:t>
            </a:r>
            <a:endParaRPr lang="zh-CN" altLang="en-US" sz="2000">
              <a:latin typeface="黑体" panose="02010609060101010101" charset="-122"/>
              <a:ea typeface="黑体" panose="02010609060101010101" charset="-122"/>
              <a:sym typeface="+mn-ea"/>
            </a:endParaRPr>
          </a:p>
          <a:p>
            <a:pPr lvl="0" algn="l">
              <a:lnSpc>
                <a:spcPct val="90000"/>
              </a:lnSpc>
              <a:buClrTx/>
              <a:buSzTx/>
              <a:buFontTx/>
            </a:pPr>
            <a:r>
              <a:rPr lang="zh-CN" altLang="en-US" sz="2000">
                <a:latin typeface="黑体" panose="02010609060101010101" charset="-122"/>
                <a:ea typeface="黑体" panose="02010609060101010101" charset="-122"/>
                <a:sym typeface="+mn-ea"/>
              </a:rPr>
              <a:t>——</a:t>
            </a:r>
            <a:r>
              <a:rPr lang="zh-CN" altLang="en-US" sz="2000">
                <a:latin typeface="黑体" panose="02010609060101010101" charset="-122"/>
                <a:ea typeface="黑体" panose="02010609060101010101" charset="-122"/>
                <a:sym typeface="+mn-ea"/>
              </a:rPr>
              <a:t>中外历史刚要（上）</a:t>
            </a:r>
            <a:r>
              <a:rPr lang="zh-CN" altLang="en-US" sz="2000">
                <a:latin typeface="黑体" panose="02010609060101010101" charset="-122"/>
                <a:ea typeface="黑体" panose="02010609060101010101" charset="-122"/>
                <a:sym typeface="+mn-ea"/>
              </a:rPr>
              <a:t>P15</a:t>
            </a:r>
            <a:r>
              <a:rPr lang="zh-CN" altLang="en-US" sz="2000">
                <a:latin typeface="黑体" panose="02010609060101010101" charset="-122"/>
                <a:ea typeface="黑体" panose="02010609060101010101" charset="-122"/>
                <a:sym typeface="+mn-ea"/>
              </a:rPr>
              <a:t>页</a:t>
            </a:r>
            <a:endParaRPr lang="zh-CN" altLang="en-US" sz="2000">
              <a:latin typeface="黑体" panose="02010609060101010101" charset="-122"/>
              <a:ea typeface="黑体" panose="02010609060101010101" charset="-122"/>
              <a:sym typeface="+mn-ea"/>
            </a:endParaRPr>
          </a:p>
        </p:txBody>
      </p:sp>
      <p:sp>
        <p:nvSpPr>
          <p:cNvPr id="14" name="文本框 13"/>
          <p:cNvSpPr txBox="1"/>
          <p:nvPr/>
        </p:nvSpPr>
        <p:spPr>
          <a:xfrm>
            <a:off x="5175885" y="3866515"/>
            <a:ext cx="6824980" cy="1863725"/>
          </a:xfrm>
          <a:prstGeom prst="rect">
            <a:avLst/>
          </a:prstGeom>
          <a:noFill/>
        </p:spPr>
        <p:txBody>
          <a:bodyPr wrap="square" lIns="91440" tIns="45720" rIns="91440" bIns="45720" rtlCol="0" anchor="t">
            <a:spAutoFit/>
          </a:bodyPr>
          <a:p>
            <a:pPr lvl="0" algn="l">
              <a:lnSpc>
                <a:spcPct val="120000"/>
              </a:lnSpc>
              <a:buClrTx/>
              <a:buSzTx/>
              <a:buFontTx/>
            </a:pPr>
            <a:r>
              <a:rPr lang="zh-CN" altLang="en-US" sz="2400">
                <a:solidFill>
                  <a:srgbClr val="1D41D5"/>
                </a:solidFill>
                <a:latin typeface="黑体" panose="02010609060101010101" charset="-122"/>
                <a:ea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sym typeface="+mn-ea"/>
              </a:rPr>
              <a:t>1</a:t>
            </a:r>
            <a:r>
              <a:rPr lang="zh-CN" altLang="en-US" sz="2400">
                <a:solidFill>
                  <a:srgbClr val="1D41D5"/>
                </a:solidFill>
                <a:latin typeface="黑体" panose="02010609060101010101" charset="-122"/>
                <a:ea typeface="黑体" panose="02010609060101010101" charset="-122"/>
                <a:sym typeface="+mn-ea"/>
              </a:rPr>
              <a:t>）征发赋役的依据。</a:t>
            </a:r>
            <a:endParaRPr lang="zh-CN" altLang="en-US" sz="2400">
              <a:solidFill>
                <a:srgbClr val="1D41D5"/>
              </a:solidFill>
              <a:latin typeface="黑体" panose="02010609060101010101" charset="-122"/>
              <a:ea typeface="黑体" panose="02010609060101010101" charset="-122"/>
              <a:sym typeface="+mn-ea"/>
            </a:endParaRPr>
          </a:p>
          <a:p>
            <a:pPr lvl="0" algn="l">
              <a:lnSpc>
                <a:spcPct val="120000"/>
              </a:lnSpc>
              <a:buClrTx/>
              <a:buSzTx/>
              <a:buFontTx/>
            </a:pPr>
            <a:r>
              <a:rPr lang="zh-CN" altLang="en-US" sz="2400">
                <a:solidFill>
                  <a:srgbClr val="1D41D5"/>
                </a:solidFill>
                <a:latin typeface="黑体" panose="02010609060101010101" charset="-122"/>
                <a:ea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sym typeface="+mn-ea"/>
              </a:rPr>
              <a:t>2</a:t>
            </a:r>
            <a:r>
              <a:rPr lang="zh-CN" altLang="en-US" sz="2400">
                <a:solidFill>
                  <a:srgbClr val="1D41D5"/>
                </a:solidFill>
                <a:latin typeface="黑体" panose="02010609060101010101" charset="-122"/>
                <a:ea typeface="黑体" panose="02010609060101010101" charset="-122"/>
                <a:sym typeface="+mn-ea"/>
              </a:rPr>
              <a:t>）实现了国家对人民，土地的直接控制，是调动巨大民力，一统天下的一种力量。户籍作为赋役征发的依据被历代王朝延续下来。</a:t>
            </a:r>
            <a:endParaRPr lang="zh-CN" altLang="en-US" sz="2400">
              <a:solidFill>
                <a:srgbClr val="1D41D5"/>
              </a:solidFill>
              <a:latin typeface="黑体" panose="02010609060101010101" charset="-122"/>
              <a:ea typeface="黑体" panose="02010609060101010101" charset="-122"/>
              <a:sym typeface="+mn-ea"/>
            </a:endParaRPr>
          </a:p>
        </p:txBody>
      </p:sp>
      <p:sp>
        <p:nvSpPr>
          <p:cNvPr id="15" name="文本框 14"/>
          <p:cNvSpPr txBox="1"/>
          <p:nvPr/>
        </p:nvSpPr>
        <p:spPr>
          <a:xfrm>
            <a:off x="5175885" y="2383790"/>
            <a:ext cx="6009640" cy="977265"/>
          </a:xfrm>
          <a:prstGeom prst="rect">
            <a:avLst/>
          </a:prstGeom>
          <a:noFill/>
        </p:spPr>
        <p:txBody>
          <a:bodyPr wrap="square" rtlCol="0" anchor="t">
            <a:spAutoFit/>
          </a:bodyPr>
          <a:p>
            <a:pPr lvl="0" algn="l">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【思考】指出</a:t>
            </a:r>
            <a:r>
              <a:rPr lang="zh-CN" altLang="en-US" sz="2400">
                <a:solidFill>
                  <a:srgbClr val="C00000"/>
                </a:solidFill>
                <a:latin typeface="黑体" panose="02010609060101010101" charset="-122"/>
                <a:ea typeface="黑体" panose="02010609060101010101" charset="-122"/>
                <a:sym typeface="+mn-ea"/>
              </a:rPr>
              <a:t>秦朝编制户籍簿的目的是什么？这一户籍管理方式对以后王朝的影响？</a:t>
            </a:r>
            <a:endParaRPr lang="zh-CN" altLang="en-US" sz="2400">
              <a:solidFill>
                <a:srgbClr val="C00000"/>
              </a:solidFill>
              <a:latin typeface="黑体" panose="02010609060101010101" charset="-122"/>
              <a:ea typeface="黑体" panose="02010609060101010101" charset="-122"/>
              <a:sym typeface="+mn-ea"/>
            </a:endParaRPr>
          </a:p>
        </p:txBody>
      </p:sp>
      <p:sp>
        <p:nvSpPr>
          <p:cNvPr id="8" name="矩形 7"/>
          <p:cNvSpPr/>
          <p:nvPr>
            <p:custDataLst>
              <p:tags r:id="rId3"/>
            </p:custDataLst>
          </p:nvPr>
        </p:nvSpPr>
        <p:spPr>
          <a:xfrm>
            <a:off x="-635" y="45085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7800" y="825500"/>
            <a:ext cx="2537460" cy="534035"/>
          </a:xfrm>
          <a:prstGeom prst="rect">
            <a:avLst/>
          </a:prstGeom>
          <a:noFill/>
        </p:spPr>
        <p:txBody>
          <a:bodyPr wrap="square" rtlCol="0" anchor="t">
            <a:spAutoFit/>
          </a:bodyPr>
          <a:p>
            <a:pPr>
              <a:lnSpc>
                <a:spcPct val="120000"/>
              </a:lnSpc>
              <a:buClrTx/>
              <a:buSzTx/>
              <a:buFontTx/>
            </a:pPr>
            <a:r>
              <a:rPr lang="zh-CN" altLang="en-US" sz="2400">
                <a:solidFill>
                  <a:srgbClr val="C00000"/>
                </a:solidFill>
                <a:latin typeface="黑体" panose="02010609060101010101" charset="-122"/>
                <a:ea typeface="黑体" panose="02010609060101010101" charset="-122"/>
                <a:sym typeface="+mn-ea"/>
              </a:rPr>
              <a:t>（二）奠基阶段</a:t>
            </a:r>
            <a:endParaRPr lang="zh-CN" altLang="en-US" sz="2400">
              <a:solidFill>
                <a:srgbClr val="C00000"/>
              </a:solidFill>
              <a:latin typeface="黑体" panose="02010609060101010101" charset="-122"/>
              <a:ea typeface="黑体" panose="02010609060101010101" charset="-122"/>
              <a:sym typeface="+mn-ea"/>
            </a:endParaRPr>
          </a:p>
        </p:txBody>
      </p:sp>
      <p:sp>
        <p:nvSpPr>
          <p:cNvPr id="5" name="文本框 4"/>
          <p:cNvSpPr txBox="1"/>
          <p:nvPr/>
        </p:nvSpPr>
        <p:spPr>
          <a:xfrm>
            <a:off x="90805" y="1217295"/>
            <a:ext cx="1261110" cy="534035"/>
          </a:xfrm>
          <a:prstGeom prst="rect">
            <a:avLst/>
          </a:prstGeom>
          <a:noFill/>
        </p:spPr>
        <p:txBody>
          <a:bodyPr wrap="square" rtlCol="0" anchor="t">
            <a:spAutoFit/>
          </a:bodyPr>
          <a:p>
            <a:pPr lvl="0" algn="ctr">
              <a:lnSpc>
                <a:spcPct val="120000"/>
              </a:lnSpc>
              <a:buClrTx/>
              <a:buSzTx/>
              <a:buFontTx/>
            </a:pPr>
            <a:r>
              <a:rPr lang="zh-CN" altLang="en-US" sz="2400">
                <a:solidFill>
                  <a:srgbClr val="FF0000"/>
                </a:solidFill>
                <a:latin typeface="黑体" panose="02010609060101010101" charset="-122"/>
                <a:ea typeface="黑体" panose="02010609060101010101" charset="-122"/>
                <a:sym typeface="+mn-ea"/>
              </a:rPr>
              <a:t>3</a:t>
            </a:r>
            <a:r>
              <a:rPr lang="zh-CN" altLang="en-US" sz="2400">
                <a:solidFill>
                  <a:srgbClr val="FF0000"/>
                </a:solidFill>
                <a:latin typeface="黑体" panose="02010609060101010101" charset="-122"/>
                <a:ea typeface="黑体" panose="02010609060101010101" charset="-122"/>
                <a:sym typeface="+mn-ea"/>
              </a:rPr>
              <a:t>.汉朝：</a:t>
            </a:r>
            <a:endParaRPr lang="zh-CN" altLang="en-US" sz="2400">
              <a:solidFill>
                <a:srgbClr val="FF0000"/>
              </a:solidFill>
              <a:latin typeface="黑体" panose="02010609060101010101" charset="-122"/>
              <a:ea typeface="黑体" panose="02010609060101010101" charset="-122"/>
              <a:sym typeface="+mn-ea"/>
            </a:endParaRPr>
          </a:p>
        </p:txBody>
      </p:sp>
      <p:sp>
        <p:nvSpPr>
          <p:cNvPr id="9" name="文本框 8"/>
          <p:cNvSpPr txBox="1"/>
          <p:nvPr/>
        </p:nvSpPr>
        <p:spPr>
          <a:xfrm>
            <a:off x="177800" y="1680845"/>
            <a:ext cx="11520805" cy="1476375"/>
          </a:xfrm>
          <a:prstGeom prst="rect">
            <a:avLst/>
          </a:prstGeom>
          <a:noFill/>
          <a:ln w="9525">
            <a:noFill/>
          </a:ln>
        </p:spPr>
        <p:txBody>
          <a:bodyPr wrap="square">
            <a:spAutoFit/>
          </a:bodyPr>
          <a:p>
            <a:pPr indent="0" algn="just">
              <a:lnSpc>
                <a:spcPct val="125000"/>
              </a:lnSpc>
              <a:spcBef>
                <a:spcPts val="0"/>
              </a:spcBef>
              <a:spcAft>
                <a:spcPts val="0"/>
              </a:spcAft>
            </a:pPr>
            <a:r>
              <a:rPr lang="zh-CN" sz="2400">
                <a:latin typeface="黑体" panose="02010609060101010101" charset="-122"/>
                <a:ea typeface="黑体" panose="02010609060101010101" charset="-122"/>
                <a:cs typeface="黑体" panose="02010609060101010101" charset="-122"/>
              </a:rPr>
              <a:t>（1）管理：丞相助管全国户籍工作，各级地方政府也均有专门人员主管户籍。</a:t>
            </a:r>
            <a:endParaRPr lang="zh-CN" sz="2400">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zh-CN" sz="2400">
                <a:latin typeface="黑体" panose="02010609060101010101" charset="-122"/>
                <a:ea typeface="黑体" panose="02010609060101010101" charset="-122"/>
                <a:cs typeface="黑体" panose="02010609060101010101" charset="-122"/>
              </a:rPr>
              <a:t>（2）登记：百姓编户入籍后，便成了封建国家的</a:t>
            </a:r>
            <a:r>
              <a:rPr lang="zh-CN" sz="2400">
                <a:solidFill>
                  <a:srgbClr val="FF0000"/>
                </a:solidFill>
                <a:latin typeface="黑体" panose="02010609060101010101" charset="-122"/>
                <a:ea typeface="黑体" panose="02010609060101010101" charset="-122"/>
                <a:cs typeface="黑体" panose="02010609060101010101" charset="-122"/>
              </a:rPr>
              <a:t>“编户齐民”</a:t>
            </a:r>
            <a:r>
              <a:rPr lang="zh-CN" sz="2400">
                <a:latin typeface="黑体" panose="02010609060101010101" charset="-122"/>
                <a:ea typeface="黑体" panose="02010609060101010101" charset="-122"/>
                <a:cs typeface="黑体" panose="02010609060101010101" charset="-122"/>
              </a:rPr>
              <a:t>。</a:t>
            </a:r>
            <a:endParaRPr lang="zh-CN" sz="2400">
              <a:latin typeface="黑体" panose="02010609060101010101" charset="-122"/>
              <a:ea typeface="黑体" panose="02010609060101010101" charset="-122"/>
              <a:cs typeface="黑体" panose="02010609060101010101" charset="-122"/>
            </a:endParaRPr>
          </a:p>
          <a:p>
            <a:pPr indent="0" algn="just">
              <a:lnSpc>
                <a:spcPct val="125000"/>
              </a:lnSpc>
              <a:spcBef>
                <a:spcPts val="0"/>
              </a:spcBef>
              <a:spcAft>
                <a:spcPts val="0"/>
              </a:spcAft>
            </a:pPr>
            <a:r>
              <a:rPr lang="zh-CN" sz="2400">
                <a:latin typeface="黑体" panose="02010609060101010101" charset="-122"/>
                <a:ea typeface="黑体" panose="02010609060101010101" charset="-122"/>
                <a:cs typeface="黑体" panose="02010609060101010101" charset="-122"/>
              </a:rPr>
              <a:t>（3）维护：政府为掌握人口数，也定期进行人口调查。</a:t>
            </a:r>
            <a:endParaRPr lang="zh-CN" sz="2400">
              <a:latin typeface="黑体" panose="02010609060101010101" charset="-122"/>
              <a:ea typeface="黑体" panose="02010609060101010101" charset="-122"/>
              <a:cs typeface="黑体" panose="02010609060101010101" charset="-122"/>
            </a:endParaRPr>
          </a:p>
        </p:txBody>
      </p:sp>
      <p:sp>
        <p:nvSpPr>
          <p:cNvPr id="3" name="TextBox 2"/>
          <p:cNvSpPr txBox="1"/>
          <p:nvPr/>
        </p:nvSpPr>
        <p:spPr>
          <a:xfrm>
            <a:off x="177800" y="3206750"/>
            <a:ext cx="11928475" cy="3576955"/>
          </a:xfrm>
          <a:prstGeom prst="rect">
            <a:avLst/>
          </a:prstGeom>
          <a:solidFill>
            <a:schemeClr val="bg1"/>
          </a:solidFill>
          <a:ln w="12700" cmpd="sng">
            <a:solidFill>
              <a:schemeClr val="accent1">
                <a:shade val="50000"/>
              </a:schemeClr>
            </a:solidFill>
            <a:prstDash val="solid"/>
          </a:ln>
        </p:spPr>
        <p:txBody>
          <a:bodyPr wrap="square" rtlCol="0" anchor="t">
            <a:spAutoFit/>
          </a:bodyPr>
          <a:p>
            <a:pPr algn="just">
              <a:lnSpc>
                <a:spcPct val="105000"/>
              </a:lnSpc>
              <a:spcBef>
                <a:spcPts val="0"/>
              </a:spcBef>
              <a:spcAft>
                <a:spcPts val="0"/>
              </a:spcAft>
              <a:buClrTx/>
              <a:buSzTx/>
              <a:buFontTx/>
            </a:pPr>
            <a:r>
              <a:rPr lang="zh-CN" sz="2400">
                <a:latin typeface="黑体" panose="02010609060101010101" charset="-122"/>
                <a:ea typeface="黑体" panose="02010609060101010101" charset="-122"/>
                <a:cs typeface="黑体" panose="02010609060101010101" charset="-122"/>
                <a:sym typeface="+mn-ea"/>
              </a:rPr>
              <a:t>材料</a:t>
            </a:r>
            <a:r>
              <a:rPr lang="en-US" altLang="zh-CN" sz="2400">
                <a:latin typeface="黑体" panose="02010609060101010101" charset="-122"/>
                <a:ea typeface="黑体" panose="02010609060101010101" charset="-122"/>
                <a:cs typeface="黑体" panose="02010609060101010101" charset="-122"/>
                <a:sym typeface="+mn-ea"/>
              </a:rPr>
              <a:t>1</a:t>
            </a:r>
            <a:r>
              <a:rPr lang="zh-CN" altLang="en-US" sz="2400">
                <a:latin typeface="黑体" panose="02010609060101010101" charset="-122"/>
                <a:ea typeface="黑体" panose="02010609060101010101" charset="-122"/>
                <a:cs typeface="黑体" panose="02010609060101010101" charset="-122"/>
                <a:sym typeface="+mn-ea"/>
              </a:rPr>
              <a:t>：</a:t>
            </a:r>
            <a:r>
              <a:rPr lang="zh-CN" sz="2400">
                <a:latin typeface="黑体" panose="02010609060101010101" charset="-122"/>
                <a:ea typeface="黑体" panose="02010609060101010101" charset="-122"/>
                <a:cs typeface="黑体" panose="02010609060101010101" charset="-122"/>
                <a:sym typeface="+mn-ea"/>
              </a:rPr>
              <a:t>“沛公至咸阳，诸将皆争走金帛财物之府分之，（萧）何独先入收秦丞相御史律令图书藏之……汉王所以具知天下厄塞，户口多少，强弱之处，民所疾苦也，以何具得秦图书也”。      </a:t>
            </a:r>
            <a:endParaRPr lang="zh-CN" sz="2400">
              <a:latin typeface="黑体" panose="02010609060101010101" charset="-122"/>
              <a:ea typeface="黑体" panose="02010609060101010101" charset="-122"/>
              <a:cs typeface="黑体" panose="02010609060101010101" charset="-122"/>
              <a:sym typeface="+mn-ea"/>
            </a:endParaRPr>
          </a:p>
          <a:p>
            <a:pPr algn="just">
              <a:lnSpc>
                <a:spcPct val="105000"/>
              </a:lnSpc>
              <a:spcBef>
                <a:spcPts val="0"/>
              </a:spcBef>
              <a:spcAft>
                <a:spcPts val="0"/>
              </a:spcAft>
              <a:buClrTx/>
              <a:buSzTx/>
              <a:buFontTx/>
            </a:pPr>
            <a:r>
              <a:rPr lang="zh-CN" sz="2400">
                <a:latin typeface="黑体" panose="02010609060101010101" charset="-122"/>
                <a:ea typeface="黑体" panose="02010609060101010101" charset="-122"/>
                <a:cs typeface="黑体" panose="02010609060101010101" charset="-122"/>
                <a:sym typeface="+mn-ea"/>
              </a:rPr>
              <a:t>                                              ——《史记·萧相国世家》</a:t>
            </a:r>
            <a:endParaRPr lang="zh-CN" sz="2400">
              <a:latin typeface="黑体" panose="02010609060101010101" charset="-122"/>
              <a:ea typeface="黑体" panose="02010609060101010101" charset="-122"/>
              <a:cs typeface="黑体" panose="02010609060101010101" charset="-122"/>
              <a:sym typeface="+mn-ea"/>
            </a:endParaRPr>
          </a:p>
          <a:p>
            <a:pPr algn="just">
              <a:lnSpc>
                <a:spcPct val="105000"/>
              </a:lnSpc>
              <a:spcBef>
                <a:spcPts val="0"/>
              </a:spcBef>
              <a:spcAft>
                <a:spcPts val="0"/>
              </a:spcAft>
              <a:buClrTx/>
              <a:buSzTx/>
              <a:buFontTx/>
            </a:pPr>
            <a:r>
              <a:rPr lang="zh-CN" sz="2400">
                <a:latin typeface="黑体" panose="02010609060101010101" charset="-122"/>
                <a:ea typeface="黑体" panose="02010609060101010101" charset="-122"/>
                <a:cs typeface="黑体" panose="02010609060101010101" charset="-122"/>
                <a:sym typeface="+mn-ea"/>
              </a:rPr>
              <a:t>材料</a:t>
            </a:r>
            <a:r>
              <a:rPr lang="en-US" altLang="zh-CN" sz="2400">
                <a:latin typeface="黑体" panose="02010609060101010101" charset="-122"/>
                <a:ea typeface="黑体" panose="02010609060101010101" charset="-122"/>
                <a:cs typeface="黑体" panose="02010609060101010101" charset="-122"/>
                <a:sym typeface="+mn-ea"/>
              </a:rPr>
              <a:t>2</a:t>
            </a:r>
            <a:r>
              <a:rPr lang="zh-CN" sz="2400">
                <a:latin typeface="黑体" panose="02010609060101010101" charset="-122"/>
                <a:ea typeface="黑体" panose="02010609060101010101" charset="-122"/>
                <a:cs typeface="黑体" panose="02010609060101010101" charset="-122"/>
                <a:sym typeface="+mn-ea"/>
              </a:rPr>
              <a:t>：</a:t>
            </a:r>
            <a:r>
              <a:rPr lang="zh-CN" sz="2400">
                <a:latin typeface="黑体" panose="02010609060101010101" charset="-122"/>
                <a:ea typeface="黑体" panose="02010609060101010101" charset="-122"/>
                <a:cs typeface="黑体" panose="02010609060101010101" charset="-122"/>
                <a:sym typeface="+mn-ea"/>
              </a:rPr>
              <a:t>汉代继承了秦朝的全民户口登记制度，将全国的地主、自耕农、雇农、佣工、商人，全部编入国家的户籍，这叫做</a:t>
            </a:r>
            <a:r>
              <a:rPr lang="zh-CN" sz="2400">
                <a:solidFill>
                  <a:srgbClr val="FF0000"/>
                </a:solidFill>
                <a:latin typeface="黑体" panose="02010609060101010101" charset="-122"/>
                <a:ea typeface="黑体" panose="02010609060101010101" charset="-122"/>
                <a:cs typeface="黑体" panose="02010609060101010101" charset="-122"/>
                <a:sym typeface="+mn-ea"/>
              </a:rPr>
              <a:t>“编户齐民”</a:t>
            </a:r>
            <a:r>
              <a:rPr lang="zh-CN" sz="2400">
                <a:latin typeface="黑体" panose="02010609060101010101" charset="-122"/>
                <a:ea typeface="黑体" panose="02010609060101010101" charset="-122"/>
                <a:cs typeface="黑体" panose="02010609060101010101" charset="-122"/>
                <a:sym typeface="+mn-ea"/>
              </a:rPr>
              <a:t>……</a:t>
            </a:r>
            <a:r>
              <a:rPr lang="zh-CN" sz="2400">
                <a:latin typeface="黑体" panose="02010609060101010101" charset="-122"/>
                <a:ea typeface="黑体" panose="02010609060101010101" charset="-122"/>
                <a:cs typeface="黑体" panose="02010609060101010101" charset="-122"/>
                <a:sym typeface="+mn-ea"/>
              </a:rPr>
              <a:t>所有编入户籍的大汉居民，具有平等的权利与义务。其中最重要的义务是向国家提供赋税与徭役</a:t>
            </a:r>
            <a:r>
              <a:rPr lang="zh-CN" sz="2400">
                <a:latin typeface="黑体" panose="02010609060101010101" charset="-122"/>
                <a:ea typeface="黑体" panose="02010609060101010101" charset="-122"/>
                <a:cs typeface="黑体" panose="02010609060101010101" charset="-122"/>
                <a:sym typeface="+mn-ea"/>
              </a:rPr>
              <a:t>……</a:t>
            </a:r>
            <a:r>
              <a:rPr lang="zh-CN" sz="2400">
                <a:latin typeface="黑体" panose="02010609060101010101" charset="-122"/>
                <a:ea typeface="黑体" panose="02010609060101010101" charset="-122"/>
                <a:cs typeface="黑体" panose="02010609060101010101" charset="-122"/>
                <a:sym typeface="+mn-ea"/>
              </a:rPr>
              <a:t>“编户齐民”的出现，可以看成是时代的进步，因为编户齐民意味着将国民从隶属于贵族的人身依附状态中释放出来。</a:t>
            </a:r>
            <a:r>
              <a:rPr lang="en-US" altLang="zh-CN" sz="2400">
                <a:latin typeface="黑体" panose="02010609060101010101" charset="-122"/>
                <a:ea typeface="黑体" panose="02010609060101010101" charset="-122"/>
                <a:cs typeface="黑体" panose="02010609060101010101" charset="-122"/>
                <a:sym typeface="+mn-ea"/>
              </a:rPr>
              <a:t>                                        </a:t>
            </a:r>
            <a:r>
              <a:rPr lang="zh-CN" sz="2400">
                <a:latin typeface="黑体" panose="02010609060101010101" charset="-122"/>
                <a:ea typeface="黑体" panose="02010609060101010101" charset="-122"/>
                <a:cs typeface="黑体" panose="02010609060101010101" charset="-122"/>
                <a:sym typeface="+mn-ea"/>
              </a:rPr>
              <a:t>  </a:t>
            </a:r>
            <a:r>
              <a:rPr lang="zh-CN" sz="2400">
                <a:latin typeface="黑体" panose="02010609060101010101" charset="-122"/>
                <a:ea typeface="黑体" panose="02010609060101010101" charset="-122"/>
                <a:cs typeface="黑体" panose="02010609060101010101" charset="-122"/>
                <a:sym typeface="+mn-ea"/>
              </a:rPr>
              <a:t>——</a:t>
            </a:r>
            <a:r>
              <a:rPr lang="zh-CN" sz="2400">
                <a:latin typeface="黑体" panose="02010609060101010101" charset="-122"/>
                <a:ea typeface="黑体" panose="02010609060101010101" charset="-122"/>
                <a:cs typeface="黑体" panose="02010609060101010101" charset="-122"/>
                <a:sym typeface="+mn-ea"/>
              </a:rPr>
              <a:t>吴钩  </a:t>
            </a:r>
            <a:r>
              <a:rPr lang="zh-CN" sz="2400">
                <a:latin typeface="黑体" panose="02010609060101010101" charset="-122"/>
                <a:ea typeface="黑体" panose="02010609060101010101" charset="-122"/>
                <a:cs typeface="黑体" panose="02010609060101010101" charset="-122"/>
                <a:sym typeface="+mn-ea"/>
              </a:rPr>
              <a:t>《</a:t>
            </a:r>
            <a:r>
              <a:rPr lang="zh-CN" sz="2400">
                <a:latin typeface="黑体" panose="02010609060101010101" charset="-122"/>
                <a:ea typeface="黑体" panose="02010609060101010101" charset="-122"/>
                <a:cs typeface="黑体" panose="02010609060101010101" charset="-122"/>
                <a:sym typeface="+mn-ea"/>
              </a:rPr>
              <a:t>户籍上的中国</a:t>
            </a:r>
            <a:r>
              <a:rPr lang="zh-CN" sz="2400">
                <a:latin typeface="黑体" panose="02010609060101010101" charset="-122"/>
                <a:ea typeface="黑体" panose="02010609060101010101" charset="-122"/>
                <a:cs typeface="黑体" panose="02010609060101010101" charset="-122"/>
                <a:sym typeface="+mn-ea"/>
              </a:rPr>
              <a:t>》</a:t>
            </a:r>
            <a:endParaRPr lang="zh-CN" sz="2400">
              <a:latin typeface="黑体" panose="02010609060101010101" charset="-122"/>
              <a:ea typeface="黑体" panose="02010609060101010101" charset="-122"/>
              <a:cs typeface="黑体" panose="02010609060101010101" charset="-122"/>
              <a:sym typeface="+mn-ea"/>
            </a:endParaRPr>
          </a:p>
        </p:txBody>
      </p:sp>
      <p:sp>
        <p:nvSpPr>
          <p:cNvPr id="4" name="线形标注 1 3"/>
          <p:cNvSpPr/>
          <p:nvPr/>
        </p:nvSpPr>
        <p:spPr>
          <a:xfrm>
            <a:off x="8261350" y="697230"/>
            <a:ext cx="3930650" cy="790575"/>
          </a:xfrm>
          <a:prstGeom prst="borderCallout1">
            <a:avLst>
              <a:gd name="adj1" fmla="val 45622"/>
              <a:gd name="adj2" fmla="val -1373"/>
              <a:gd name="adj3" fmla="val 185542"/>
              <a:gd name="adj4" fmla="val -136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lvl="0" algn="l">
              <a:lnSpc>
                <a:spcPct val="120000"/>
              </a:lnSpc>
              <a:buClrTx/>
              <a:buSzTx/>
              <a:buFontTx/>
            </a:pPr>
            <a:r>
              <a:rPr lang="zh-CN" altLang="en-US">
                <a:solidFill>
                  <a:srgbClr val="1D41D5"/>
                </a:solidFill>
                <a:latin typeface="黑体" panose="02010609060101010101" charset="-122"/>
                <a:ea typeface="黑体" panose="02010609060101010101" charset="-122"/>
                <a:sym typeface="+mn-ea"/>
              </a:rPr>
              <a:t>标志着我国古代完整的赋税徭役制度正式形成</a:t>
            </a:r>
            <a:endParaRPr lang="zh-CN" altLang="en-US"/>
          </a:p>
        </p:txBody>
      </p:sp>
      <p:sp>
        <p:nvSpPr>
          <p:cNvPr id="7" name="矩形 6"/>
          <p:cNvSpPr/>
          <p:nvPr>
            <p:custDataLst>
              <p:tags r:id="rId1"/>
            </p:custDataLst>
          </p:nvPr>
        </p:nvSpPr>
        <p:spPr>
          <a:xfrm>
            <a:off x="0" y="461010"/>
            <a:ext cx="12192635" cy="521970"/>
          </a:xfrm>
          <a:prstGeom prst="rect">
            <a:avLst/>
          </a:prstGeom>
          <a:noFill/>
        </p:spPr>
        <p:txBody>
          <a:bodyPr wrap="square" rtlCol="0" anchor="t">
            <a:spAutoFit/>
          </a:bodyPr>
          <a:p>
            <a:pPr lvl="0" algn="l">
              <a:lnSpc>
                <a:spcPct val="120000"/>
              </a:lnSpc>
              <a:buClrTx/>
              <a:buSzTx/>
              <a:buFontTx/>
            </a:pPr>
            <a:r>
              <a:rPr lang="zh-CN" altLang="en-US" sz="2400" dirty="0" smtClean="0">
                <a:solidFill>
                  <a:srgbClr val="0000FF"/>
                </a:solidFill>
                <a:latin typeface="黑体" panose="02010609060101010101" charset="-122"/>
                <a:ea typeface="黑体" panose="02010609060101010101" charset="-122"/>
                <a:sym typeface="+mn-ea"/>
              </a:rPr>
              <a:t>  一、历代户籍制度的演变</a:t>
            </a:r>
            <a:endParaRPr lang="zh-CN" altLang="en-US" sz="2400" dirty="0" smtClean="0">
              <a:solidFill>
                <a:srgbClr val="0000FF"/>
              </a:solidFill>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p="http://schemas.openxmlformats.org/presentationml/2006/main">
  <p:tag name="AS_UNIQUEID" val="314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AS_UNIQUEID" val="3146"/>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AS_UNIQUEID" val="3147"/>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UNIT_TABLE_BEAUTIFY" val="smartTable{8080f459-cccb-4b8d-b3bb-9d13d399f788}"/>
  <p:tag name="TABLE_ENDDRAG_ORIGIN_RECT" val="935*455"/>
  <p:tag name="TABLE_ENDDRAG_RECT" val="11*58*935*455"/>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4130"/>
  <p:tag name="KSO_WM_SPECIAL_SOURCE" val="bdnul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UNIT_TABLE_BEAUTIFY" val="smartTable{0a7ea256-26b7-4efa-806d-a837c39f7ca9}"/>
  <p:tag name="TABLE_ENDDRAG_ORIGIN_RECT" val="915*464"/>
  <p:tag name="TABLE_ENDDRAG_RECT" val="27*51*915*464"/>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TABLE_BEAUTIFY" val="smartTable{2586d783-bf93-46d8-a365-7304a3a6dcca}"/>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PLACING_PICTURE_USER_VIEWPORT" val="{&quot;height&quot;:7815,&quot;width&quot;:2745}"/>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TABLE_BEAUTIFY" val="smartTable{c6b5e609-b171-485a-aca1-7a2c5312d52b}"/>
  <p:tag name="TABLE_ENDDRAG_ORIGIN_RECT" val="801*168"/>
  <p:tag name="TABLE_ENDDRAG_RECT" val="142*315*801*168"/>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TABLE_BEAUTIFY" val="smartTable{026bb515-863f-489d-bbba-120c03c15fb6}"/>
  <p:tag name="TABLE_ENDDRAG_ORIGIN_RECT" val="913*267"/>
  <p:tag name="TABLE_ENDDRAG_RECT" val="30*240*913*267"/>
</p:tagLst>
</file>

<file path=ppt/tags/tag68.xml><?xml version="1.0" encoding="utf-8"?>
<p:tagLst xmlns:p="http://schemas.openxmlformats.org/presentationml/2006/main">
  <p:tag name="KSO_WM_UNIT_TABLE_BEAUTIFY" val="smartTable{4af1c3dc-0b91-4758-b77e-0235487e6cec}"/>
  <p:tag name="TABLE_ENDDRAG_ORIGIN_RECT" val="833*240"/>
  <p:tag name="TABLE_ENDDRAG_RECT" val="19*111*833*240"/>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AS_UNIQUEID" val="1207"/>
  <p:tag name="KSO_WM_UNIT_TABLE_BEAUTIFY" val="smartTable{1950de0e-43c8-496d-861e-895c77e79198}"/>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UNIT_TABLE_BEAUTIFY" val="smartTable{f844d187-61d5-40ee-af1b-00b865e9c391}"/>
  <p:tag name="KSO_WM_UNIT_PLACING_PICTURE_USER_VIEWPORT" val="{&quot;height&quot;:4752,&quot;width&quot;:18010}"/>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UNIT_TABLE_BEAUTIFY" val="smartTable{1356e52d-1860-42a2-8861-ff7107715f70}"/>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AS_UNIQUEID" val="1244"/>
</p:tagLst>
</file>

<file path=ppt/tags/tag79.xml><?xml version="1.0" encoding="utf-8"?>
<p:tagLst xmlns:p="http://schemas.openxmlformats.org/presentationml/2006/main">
  <p:tag name="AS_UNIQUEID" val="1245"/>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TABLE_BEAUTIFY" val="smartTable{ea064f0e-daa3-4a82-9fed-16071329a85d}"/>
  <p:tag name="TABLE_ENDDRAG_ORIGIN_RECT" val="919*387"/>
  <p:tag name="TABLE_ENDDRAG_RECT" val="19*93*919*387"/>
</p:tagLst>
</file>

<file path=ppt/tags/tag81.xml><?xml version="1.0" encoding="utf-8"?>
<p:tagLst xmlns:p="http://schemas.openxmlformats.org/presentationml/2006/main">
  <p:tag name="AS_UNIQUEID" val="1597"/>
</p:tagLst>
</file>

<file path=ppt/tags/tag82.xml><?xml version="1.0" encoding="utf-8"?>
<p:tagLst xmlns:p="http://schemas.openxmlformats.org/presentationml/2006/main">
  <p:tag name="AS_UNIQUEID" val="1598"/>
</p:tagLst>
</file>

<file path=ppt/tags/tag83.xml><?xml version="1.0" encoding="utf-8"?>
<p:tagLst xmlns:p="http://schemas.openxmlformats.org/presentationml/2006/main">
  <p:tag name="AS_UNIQUEID" val="1589"/>
</p:tagLst>
</file>

<file path=ppt/tags/tag84.xml><?xml version="1.0" encoding="utf-8"?>
<p:tagLst xmlns:p="http://schemas.openxmlformats.org/presentationml/2006/main">
  <p:tag name="AS_UNIQUEID" val="1590"/>
</p:tagLst>
</file>

<file path=ppt/tags/tag85.xml><?xml version="1.0" encoding="utf-8"?>
<p:tagLst xmlns:p="http://schemas.openxmlformats.org/presentationml/2006/main">
  <p:tag name="AS_UNIQUEID" val="1592"/>
</p:tagLst>
</file>

<file path=ppt/tags/tag86.xml><?xml version="1.0" encoding="utf-8"?>
<p:tagLst xmlns:p="http://schemas.openxmlformats.org/presentationml/2006/main">
  <p:tag name="AS_UNIQUEID" val="1593"/>
</p:tagLst>
</file>

<file path=ppt/tags/tag87.xml><?xml version="1.0" encoding="utf-8"?>
<p:tagLst xmlns:p="http://schemas.openxmlformats.org/presentationml/2006/main">
  <p:tag name="AS_UNIQUEID" val="1599"/>
</p:tagLst>
</file>

<file path=ppt/tags/tag88.xml><?xml version="1.0" encoding="utf-8"?>
<p:tagLst xmlns:p="http://schemas.openxmlformats.org/presentationml/2006/main">
  <p:tag name="AS_UNIQUEID" val="1588"/>
</p:tagLst>
</file>

<file path=ppt/tags/tag89.xml><?xml version="1.0" encoding="utf-8"?>
<p:tagLst xmlns:p="http://schemas.openxmlformats.org/presentationml/2006/main">
  <p:tag name="AS_UNIQUEID" val="159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TABLE_BEAUTIFY" val="smartTable{38388dfb-2ab2-49f3-b375-3efe3ea57e75}"/>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SPECIAL_SOURCE" val="bdnul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SPECIAL_SOURCE" val="bdnul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SPECIAL_SOURCE" val="bdnull"/>
</p:tagLst>
</file>

<file path=ppt/tags/tag99.xml><?xml version="1.0" encoding="utf-8"?>
<p:tagLst xmlns:p="http://schemas.openxmlformats.org/presentationml/2006/main">
  <p:tag name="KSO_WPP_MARK_KEY" val="c52e212a-3e08-46d2-bc23-383772d3f34c"/>
  <p:tag name="COMMONDATA" val="eyJoZGlkIjoiZmU3NTM2YWI3ZDNlZWUzZjUxMTFlMzJkMjcwOWMwYTkifQ=="/>
  <p:tag name="commondata" val="eyJoZGlkIjoiOGY1OWQ3NTE4OWUyYjVmNDNkMDIwZDJmNmIxMGVmZjMifQ=="/>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11164</Words>
  <Application>WPS 演示</Application>
  <PresentationFormat>宽屏</PresentationFormat>
  <Paragraphs>886</Paragraphs>
  <Slides>35</Slides>
  <Notes>4</Notes>
  <HiddenSlides>0</HiddenSlides>
  <MMClips>0</MMClips>
  <ScaleCrop>false</ScaleCrop>
  <HeadingPairs>
    <vt:vector size="6" baseType="variant">
      <vt:variant>
        <vt:lpstr>已用的字体</vt:lpstr>
      </vt:variant>
      <vt:variant>
        <vt:i4>17</vt:i4>
      </vt:variant>
      <vt:variant>
        <vt:lpstr>主题</vt:lpstr>
      </vt:variant>
      <vt:variant>
        <vt:i4>6</vt:i4>
      </vt:variant>
      <vt:variant>
        <vt:lpstr>幻灯片标题</vt:lpstr>
      </vt:variant>
      <vt:variant>
        <vt:i4>35</vt:i4>
      </vt:variant>
    </vt:vector>
  </HeadingPairs>
  <TitlesOfParts>
    <vt:vector size="58" baseType="lpstr">
      <vt:lpstr>Arial</vt:lpstr>
      <vt:lpstr>宋体</vt:lpstr>
      <vt:lpstr>Wingdings</vt:lpstr>
      <vt:lpstr>华文新魏</vt:lpstr>
      <vt:lpstr>黑体</vt:lpstr>
      <vt:lpstr>微软雅黑</vt:lpstr>
      <vt:lpstr>Wingdings</vt:lpstr>
      <vt:lpstr>楷体</vt:lpstr>
      <vt:lpstr>方正粗黑宋简体</vt:lpstr>
      <vt:lpstr>Times New Roman</vt:lpstr>
      <vt:lpstr>Arial Unicode MS</vt:lpstr>
      <vt:lpstr>等线</vt:lpstr>
      <vt:lpstr>Calibri</vt:lpstr>
      <vt:lpstr>Wingdings</vt:lpstr>
      <vt:lpstr>仿宋</vt:lpstr>
      <vt:lpstr>方正启体简体</vt:lpstr>
      <vt:lpstr>Calibri Light</vt:lpstr>
      <vt:lpstr>2_自定义设计方案</vt:lpstr>
      <vt:lpstr>1_Office 主题​​</vt:lpstr>
      <vt:lpstr>1_自定义设计方案</vt:lpstr>
      <vt:lpstr>3_自定义设计方案</vt:lpstr>
      <vt:lpstr>4_自定义设计方案</vt:lpstr>
      <vt:lpstr>5_自定义设计方案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HyperlinkBase>公众号：陈西设计之家。微信搜索即可，有更多免费原创开源PPT模版以及PPT教程，可随意转载。</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萧暮予</cp:lastModifiedBy>
  <cp:revision>50</cp:revision>
  <dcterms:created xsi:type="dcterms:W3CDTF">2022-07-10T03:12:00Z</dcterms:created>
  <dcterms:modified xsi:type="dcterms:W3CDTF">2024-02-21T02:27:22Z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0FC61B80941F41BD8415C6B02BEFF77B</vt:lpwstr>
  </property>
</Properties>
</file>