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63" r:id="rId3"/>
    <p:sldId id="381" r:id="rId4"/>
    <p:sldId id="411" r:id="rId5"/>
    <p:sldId id="414" r:id="rId6"/>
    <p:sldId id="415" r:id="rId7"/>
    <p:sldId id="427" r:id="rId8"/>
    <p:sldId id="428" r:id="rId9"/>
    <p:sldId id="429" r:id="rId10"/>
    <p:sldId id="430" r:id="rId11"/>
    <p:sldId id="431" r:id="rId12"/>
    <p:sldId id="432" r:id="rId13"/>
    <p:sldId id="418" r:id="rId14"/>
    <p:sldId id="433" r:id="rId15"/>
    <p:sldId id="420" r:id="rId16"/>
    <p:sldId id="445" r:id="rId17"/>
    <p:sldId id="446" r:id="rId18"/>
    <p:sldId id="437" r:id="rId19"/>
    <p:sldId id="436" r:id="rId20"/>
    <p:sldId id="438" r:id="rId22"/>
    <p:sldId id="423" r:id="rId23"/>
    <p:sldId id="444" r:id="rId24"/>
    <p:sldId id="439" r:id="rId25"/>
    <p:sldId id="441" r:id="rId26"/>
    <p:sldId id="440" r:id="rId27"/>
    <p:sldId id="442" r:id="rId28"/>
    <p:sldId id="443" r:id="rId29"/>
    <p:sldId id="447" r:id="rId30"/>
    <p:sldId id="434" r:id="rId31"/>
  </p:sldIdLst>
  <p:sldSz cx="12190095"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D60093"/>
    <a:srgbClr val="0000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876"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108.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E1DFDC-FBC5-48B9-9005-7861BD6650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355E64-7CD0-4CD3-AF03-2E57484C63B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D167EE-B63C-49E6-93DE-996DEA0E926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694" y="274639"/>
            <a:ext cx="10768198"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BB86A8D-B1EB-4882-9C7B-4DC8EE1913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A3A009-4797-4122-A0B6-10F0EF4B23A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6A8D-B1EB-4882-9C7B-4DC8EE19130C}" type="datetimeFigureOut">
              <a:rPr lang="zh-CN" altLang="en-US" smtClean="0"/>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3A009-4797-4122-A0B6-10F0EF4B23A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9.png"/><Relationship Id="rId1" Type="http://schemas.openxmlformats.org/officeDocument/2006/relationships/tags" Target="../tags/tag41.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13.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8" Type="http://schemas.openxmlformats.org/officeDocument/2006/relationships/slideLayout" Target="../slideLayouts/slideLayout2.xml"/><Relationship Id="rId17" Type="http://schemas.openxmlformats.org/officeDocument/2006/relationships/tags" Target="../tags/tag66.xml"/><Relationship Id="rId16" Type="http://schemas.openxmlformats.org/officeDocument/2006/relationships/tags" Target="../tags/tag65.xml"/><Relationship Id="rId15" Type="http://schemas.openxmlformats.org/officeDocument/2006/relationships/tags" Target="../tags/tag64.xml"/><Relationship Id="rId14" Type="http://schemas.openxmlformats.org/officeDocument/2006/relationships/tags" Target="../tags/tag63.xml"/><Relationship Id="rId13" Type="http://schemas.openxmlformats.org/officeDocument/2006/relationships/tags" Target="../tags/tag62.xml"/><Relationship Id="rId12" Type="http://schemas.openxmlformats.org/officeDocument/2006/relationships/tags" Target="../tags/tag61.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tags" Target="../tags/tag50.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tags" Target="../tags/tag7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tags" Target="../tags/tag7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image" Target="../media/image12.png"/><Relationship Id="rId19" Type="http://schemas.openxmlformats.org/officeDocument/2006/relationships/notesSlide" Target="../notesSlides/notesSlide1.xml"/><Relationship Id="rId18" Type="http://schemas.openxmlformats.org/officeDocument/2006/relationships/slideLayout" Target="../slideLayouts/slideLayout14.xml"/><Relationship Id="rId17" Type="http://schemas.openxmlformats.org/officeDocument/2006/relationships/tags" Target="../tags/tag91.xml"/><Relationship Id="rId16" Type="http://schemas.openxmlformats.org/officeDocument/2006/relationships/tags" Target="../tags/tag90.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image" Target="../media/image14.jpeg"/><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image" Target="../media/image13.png"/><Relationship Id="rId21" Type="http://schemas.openxmlformats.org/officeDocument/2006/relationships/slideLayout" Target="../slideLayouts/slideLayout7.xml"/><Relationship Id="rId20" Type="http://schemas.openxmlformats.org/officeDocument/2006/relationships/tags" Target="../tags/tag106.xml"/><Relationship Id="rId2" Type="http://schemas.openxmlformats.org/officeDocument/2006/relationships/tags" Target="../tags/tag93.xml"/><Relationship Id="rId19" Type="http://schemas.openxmlformats.org/officeDocument/2006/relationships/tags" Target="../tags/tag105.xml"/><Relationship Id="rId18" Type="http://schemas.openxmlformats.org/officeDocument/2006/relationships/tags" Target="../tags/tag104.xml"/><Relationship Id="rId17" Type="http://schemas.openxmlformats.org/officeDocument/2006/relationships/tags" Target="../tags/tag103.xml"/><Relationship Id="rId16" Type="http://schemas.openxmlformats.org/officeDocument/2006/relationships/image" Target="../media/image16.jpeg"/><Relationship Id="rId15" Type="http://schemas.openxmlformats.org/officeDocument/2006/relationships/tags" Target="../tags/tag102.xml"/><Relationship Id="rId14" Type="http://schemas.openxmlformats.org/officeDocument/2006/relationships/hyperlink" Target="http://123.13.237.80:84/0545/date/2/zyzx/JXTK/pics_18.jpg" TargetMode="Externa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image" Target="../media/image15.jpeg"/><Relationship Id="rId10" Type="http://schemas.openxmlformats.org/officeDocument/2006/relationships/tags" Target="../tags/tag99.xml"/><Relationship Id="rId1" Type="http://schemas.openxmlformats.org/officeDocument/2006/relationships/tags" Target="../tags/tag9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hyperlink" Target="http://bbs.hnol.net/bbsimg/2006-3-27/0/20063270172281057.jpg"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emf"/><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6" Type="http://schemas.openxmlformats.org/officeDocument/2006/relationships/slideLayout" Target="../slideLayouts/slideLayout7.xml"/><Relationship Id="rId15" Type="http://schemas.openxmlformats.org/officeDocument/2006/relationships/tags" Target="../tags/tag15.xml"/><Relationship Id="rId14" Type="http://schemas.openxmlformats.org/officeDocument/2006/relationships/image" Target="../media/image2.png"/><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3" Type="http://schemas.openxmlformats.org/officeDocument/2006/relationships/slideLayout" Target="../slideLayouts/slideLayout7.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6" Type="http://schemas.openxmlformats.org/officeDocument/2006/relationships/slideLayout" Target="../slideLayouts/slideLayout7.xml"/><Relationship Id="rId15" Type="http://schemas.openxmlformats.org/officeDocument/2006/relationships/image" Target="../media/image8.png"/><Relationship Id="rId14" Type="http://schemas.openxmlformats.org/officeDocument/2006/relationships/tags" Target="../tags/tag40.xml"/><Relationship Id="rId13" Type="http://schemas.openxmlformats.org/officeDocument/2006/relationships/image" Target="../media/image7.png"/><Relationship Id="rId12" Type="http://schemas.openxmlformats.org/officeDocument/2006/relationships/tags" Target="../tags/tag39.xml"/><Relationship Id="rId11" Type="http://schemas.openxmlformats.org/officeDocument/2006/relationships/image" Target="../media/image6.png"/><Relationship Id="rId10" Type="http://schemas.openxmlformats.org/officeDocument/2006/relationships/tags" Target="../tags/tag38.xml"/><Relationship Id="rId1"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文本框 195"/>
          <p:cNvSpPr txBox="1">
            <a:spLocks noChangeArrowheads="1"/>
          </p:cNvSpPr>
          <p:nvPr/>
        </p:nvSpPr>
        <p:spPr bwMode="auto">
          <a:xfrm>
            <a:off x="611902" y="1244622"/>
            <a:ext cx="111115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a:buNone/>
            </a:pPr>
            <a:r>
              <a:rPr lang="zh-CN" altLang="en-US" sz="4000" b="1" dirty="0" smtClean="0">
                <a:solidFill>
                  <a:srgbClr val="C00000"/>
                </a:solidFill>
                <a:latin typeface="微软雅黑" panose="020B0503020204020204" pitchFamily="34" charset="-122"/>
                <a:ea typeface="微软雅黑" panose="020B0503020204020204" pitchFamily="34" charset="-122"/>
              </a:rPr>
              <a:t>第</a:t>
            </a:r>
            <a:r>
              <a:rPr lang="en-US" altLang="zh-CN" sz="4000" b="1" dirty="0" smtClean="0">
                <a:solidFill>
                  <a:srgbClr val="C00000"/>
                </a:solidFill>
                <a:latin typeface="微软雅黑" panose="020B0503020204020204" pitchFamily="34" charset="-122"/>
                <a:ea typeface="微软雅黑" panose="020B0503020204020204" pitchFamily="34" charset="-122"/>
              </a:rPr>
              <a:t>31</a:t>
            </a:r>
            <a:r>
              <a:rPr lang="zh-CN" altLang="en-US" sz="4000" b="1" dirty="0">
                <a:solidFill>
                  <a:srgbClr val="C00000"/>
                </a:solidFill>
                <a:latin typeface="微软雅黑" panose="020B0503020204020204" pitchFamily="34" charset="-122"/>
                <a:ea typeface="微软雅黑" panose="020B0503020204020204" pitchFamily="34" charset="-122"/>
              </a:rPr>
              <a:t>讲 </a:t>
            </a:r>
            <a:r>
              <a:rPr lang="zh-CN" altLang="en-US" sz="4000" b="1" dirty="0" smtClean="0">
                <a:solidFill>
                  <a:srgbClr val="C00000"/>
                </a:solidFill>
                <a:latin typeface="微软雅黑" panose="020B0503020204020204" pitchFamily="34" charset="-122"/>
                <a:ea typeface="微软雅黑" panose="020B0503020204020204" pitchFamily="34" charset="-122"/>
              </a:rPr>
              <a:t> 十月革命</a:t>
            </a:r>
            <a:r>
              <a:rPr lang="zh-CN" altLang="en-US" sz="4000" b="1" dirty="0">
                <a:solidFill>
                  <a:srgbClr val="C00000"/>
                </a:solidFill>
                <a:latin typeface="微软雅黑" panose="020B0503020204020204" pitchFamily="34" charset="-122"/>
                <a:ea typeface="微软雅黑" panose="020B0503020204020204" pitchFamily="34" charset="-122"/>
              </a:rPr>
              <a:t>的胜利与</a:t>
            </a:r>
            <a:r>
              <a:rPr lang="zh-CN" altLang="en-US" sz="4000" b="1" dirty="0" smtClean="0">
                <a:solidFill>
                  <a:srgbClr val="C00000"/>
                </a:solidFill>
                <a:latin typeface="微软雅黑" panose="020B0503020204020204" pitchFamily="34" charset="-122"/>
                <a:ea typeface="微软雅黑" panose="020B0503020204020204" pitchFamily="34" charset="-122"/>
              </a:rPr>
              <a:t>苏联社会主义</a:t>
            </a:r>
            <a:r>
              <a:rPr lang="zh-CN" altLang="en-US" sz="4000" b="1" dirty="0">
                <a:solidFill>
                  <a:srgbClr val="C00000"/>
                </a:solidFill>
                <a:latin typeface="微软雅黑" panose="020B0503020204020204" pitchFamily="34" charset="-122"/>
                <a:ea typeface="微软雅黑" panose="020B0503020204020204" pitchFamily="34" charset="-122"/>
              </a:rPr>
              <a:t>实践</a:t>
            </a:r>
            <a:endParaRPr lang="zh-CN" altLang="en-US" sz="40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305987" y="4573300"/>
            <a:ext cx="1154069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buNone/>
            </a:pPr>
            <a:r>
              <a:rPr kumimoji="1" lang="zh-CN" altLang="en-US" sz="3200" b="1" dirty="0">
                <a:solidFill>
                  <a:srgbClr val="001A86"/>
                </a:solidFill>
                <a:latin typeface="微软雅黑" panose="020B0503020204020204" pitchFamily="34" charset="-122"/>
                <a:ea typeface="微软雅黑" panose="020B0503020204020204" pitchFamily="34" charset="-122"/>
              </a:rPr>
              <a:t>复习主线</a:t>
            </a:r>
            <a:r>
              <a:rPr kumimoji="1" lang="zh-CN" altLang="en-US" sz="3200" b="1" dirty="0" smtClean="0">
                <a:solidFill>
                  <a:srgbClr val="001A86"/>
                </a:solidFill>
                <a:latin typeface="微软雅黑" panose="020B0503020204020204" pitchFamily="34" charset="-122"/>
                <a:ea typeface="微软雅黑" panose="020B0503020204020204" pitchFamily="34" charset="-122"/>
              </a:rPr>
              <a:t>：</a:t>
            </a:r>
            <a:r>
              <a:rPr lang="zh-CN" altLang="en-US" sz="3600" b="1" dirty="0" smtClean="0">
                <a:solidFill>
                  <a:srgbClr val="FF0000"/>
                </a:solidFill>
                <a:latin typeface="微软雅黑" panose="020B0503020204020204" pitchFamily="34" charset="-122"/>
                <a:ea typeface="微软雅黑" panose="020B0503020204020204" pitchFamily="34" charset="-122"/>
              </a:rPr>
              <a:t>社会主义的建立与实践</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8197" name="文本框 3"/>
          <p:cNvSpPr txBox="1">
            <a:spLocks noChangeArrowheads="1"/>
          </p:cNvSpPr>
          <p:nvPr/>
        </p:nvSpPr>
        <p:spPr bwMode="auto">
          <a:xfrm>
            <a:off x="285166" y="2332610"/>
            <a:ext cx="3952360" cy="523875"/>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SzPct val="100000"/>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eaLnBrk="0" hangingPunct="0">
              <a:lnSpc>
                <a:spcPct val="90000"/>
              </a:lnSpc>
              <a:spcBef>
                <a:spcPts val="500"/>
              </a:spcBef>
              <a:buSzPct val="100000"/>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eaLnBrk="0" hangingPunct="0">
              <a:lnSpc>
                <a:spcPct val="90000"/>
              </a:lnSpc>
              <a:spcBef>
                <a:spcPts val="500"/>
              </a:spcBef>
              <a:buSzPct val="100000"/>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eaLnBrk="0" hangingPunct="0">
              <a:lnSpc>
                <a:spcPct val="90000"/>
              </a:lnSpc>
              <a:spcBef>
                <a:spcPts val="500"/>
              </a:spcBef>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SzTx/>
              <a:buFontTx/>
              <a:buNone/>
            </a:pPr>
            <a:r>
              <a:rPr kumimoji="1" lang="zh-CN" altLang="en-US" b="1" dirty="0">
                <a:solidFill>
                  <a:srgbClr val="001A86"/>
                </a:solidFill>
                <a:latin typeface="微软雅黑" panose="020B0503020204020204" pitchFamily="34" charset="-122"/>
                <a:ea typeface="微软雅黑" panose="020B0503020204020204" pitchFamily="34" charset="-122"/>
              </a:rPr>
              <a:t>课标解读：要考什么？</a:t>
            </a:r>
            <a:endParaRPr kumimoji="1" lang="zh-CN" altLang="en-US" b="1" dirty="0">
              <a:solidFill>
                <a:srgbClr val="001A86"/>
              </a:solidFill>
              <a:latin typeface="微软雅黑" panose="020B0503020204020204" pitchFamily="34" charset="-122"/>
              <a:ea typeface="微软雅黑" panose="020B0503020204020204" pitchFamily="34" charset="-122"/>
            </a:endParaRPr>
          </a:p>
        </p:txBody>
      </p:sp>
      <p:sp>
        <p:nvSpPr>
          <p:cNvPr id="4" name="矩形 3"/>
          <p:cNvSpPr/>
          <p:nvPr/>
        </p:nvSpPr>
        <p:spPr>
          <a:xfrm>
            <a:off x="420018" y="3083140"/>
            <a:ext cx="11426664" cy="1200329"/>
          </a:xfrm>
          <a:prstGeom prst="rect">
            <a:avLst/>
          </a:prstGeom>
        </p:spPr>
        <p:txBody>
          <a:bodyPr wrap="square">
            <a:spAutoFit/>
          </a:bodyPr>
          <a:lstStyle/>
          <a:p>
            <a:r>
              <a:rPr lang="zh-CN" altLang="en-US" sz="3200" b="1" dirty="0" smtClean="0">
                <a:latin typeface="+mn-ea"/>
                <a:cs typeface="微软雅黑" panose="020B0503020204020204" pitchFamily="34" charset="-122"/>
                <a:sym typeface="+mn-ea"/>
              </a:rPr>
              <a:t>    </a:t>
            </a:r>
            <a:r>
              <a:rPr lang="zh-CN" altLang="en-US" sz="3600" b="1" dirty="0" smtClean="0">
                <a:solidFill>
                  <a:srgbClr val="FF0066"/>
                </a:solidFill>
                <a:latin typeface="+mn-ea"/>
                <a:cs typeface="微软雅黑" panose="020B0503020204020204" pitchFamily="34" charset="-122"/>
                <a:sym typeface="+mn-ea"/>
              </a:rPr>
              <a:t>了解</a:t>
            </a:r>
            <a:r>
              <a:rPr lang="zh-CN" altLang="en-US" sz="3600" b="1" dirty="0">
                <a:latin typeface="+mn-ea"/>
                <a:cs typeface="微软雅黑" panose="020B0503020204020204" pitchFamily="34" charset="-122"/>
                <a:sym typeface="+mn-ea"/>
              </a:rPr>
              <a:t>列宁领导的十月革命爆发的原因、过程，</a:t>
            </a:r>
            <a:r>
              <a:rPr lang="zh-CN" altLang="en-US" sz="3600" b="1" dirty="0">
                <a:solidFill>
                  <a:srgbClr val="FF0066"/>
                </a:solidFill>
                <a:latin typeface="+mn-ea"/>
                <a:cs typeface="微软雅黑" panose="020B0503020204020204" pitchFamily="34" charset="-122"/>
                <a:sym typeface="+mn-ea"/>
              </a:rPr>
              <a:t>理解</a:t>
            </a:r>
            <a:r>
              <a:rPr lang="zh-CN" altLang="en-US" sz="3600" b="1" dirty="0">
                <a:latin typeface="+mn-ea"/>
                <a:cs typeface="微软雅黑" panose="020B0503020204020204" pitchFamily="34" charset="-122"/>
                <a:sym typeface="+mn-ea"/>
              </a:rPr>
              <a:t>十月革命的世界历史意义。</a:t>
            </a:r>
            <a:endParaRPr lang="zh-CN" altLang="en-US" sz="3600"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p:cNvSpPr txBox="1">
            <a:spLocks noChangeArrowheads="1"/>
          </p:cNvSpPr>
          <p:nvPr/>
        </p:nvSpPr>
        <p:spPr bwMode="auto">
          <a:xfrm>
            <a:off x="305470" y="1293889"/>
            <a:ext cx="3497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spcBef>
                <a:spcPct val="50000"/>
              </a:spcBef>
            </a:pPr>
            <a:r>
              <a:rPr kumimoji="1" lang="zh-CN" altLang="en-US" sz="2400" b="1" dirty="0">
                <a:solidFill>
                  <a:srgbClr val="0000FF"/>
                </a:solidFill>
                <a:latin typeface="等线" panose="02010600030101010101" pitchFamily="2" charset="-122"/>
                <a:ea typeface="等线" panose="02010600030101010101" pitchFamily="2" charset="-122"/>
              </a:rPr>
              <a:t>二月革命</a:t>
            </a:r>
            <a:r>
              <a:rPr kumimoji="1" lang="zh-CN" altLang="en-US" sz="2400" b="1" dirty="0">
                <a:solidFill>
                  <a:srgbClr val="FF0000"/>
                </a:solidFill>
                <a:latin typeface="微软雅黑" panose="020B0503020204020204" pitchFamily="34" charset="-122"/>
                <a:ea typeface="微软雅黑" panose="020B0503020204020204" pitchFamily="34" charset="-122"/>
              </a:rPr>
              <a:t>倒沙皇</a:t>
            </a:r>
            <a:r>
              <a:rPr kumimoji="1" lang="en-US" altLang="zh-CN" sz="2400" b="1" dirty="0">
                <a:solidFill>
                  <a:srgbClr val="FF0000"/>
                </a:solidFill>
                <a:latin typeface="微软雅黑" panose="020B0503020204020204" pitchFamily="34" charset="-122"/>
                <a:ea typeface="微软雅黑" panose="020B0503020204020204" pitchFamily="34" charset="-122"/>
              </a:rPr>
              <a:t>(1917.3)</a:t>
            </a:r>
            <a:endParaRPr kumimoji="1"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19" name="Text Box 4"/>
          <p:cNvSpPr txBox="1">
            <a:spLocks noChangeArrowheads="1"/>
          </p:cNvSpPr>
          <p:nvPr/>
        </p:nvSpPr>
        <p:spPr bwMode="auto">
          <a:xfrm>
            <a:off x="72956" y="2800851"/>
            <a:ext cx="40831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spcBef>
                <a:spcPct val="50000"/>
              </a:spcBef>
            </a:pPr>
            <a:r>
              <a:rPr kumimoji="1" lang="en-US" altLang="zh-CN" sz="2400" b="1" dirty="0">
                <a:solidFill>
                  <a:srgbClr val="0000FF"/>
                </a:solidFill>
                <a:latin typeface="等线" panose="02010600030101010101" pitchFamily="2" charset="-122"/>
                <a:ea typeface="等线" panose="02010600030101010101" pitchFamily="2" charset="-122"/>
              </a:rPr>
              <a:t>《</a:t>
            </a:r>
            <a:r>
              <a:rPr kumimoji="1" lang="zh-CN" altLang="en-US" sz="2400" b="1" dirty="0">
                <a:solidFill>
                  <a:srgbClr val="0000FF"/>
                </a:solidFill>
                <a:latin typeface="等线" panose="02010600030101010101" pitchFamily="2" charset="-122"/>
                <a:ea typeface="等线" panose="02010600030101010101" pitchFamily="2" charset="-122"/>
              </a:rPr>
              <a:t>四月提纲</a:t>
            </a:r>
            <a:r>
              <a:rPr kumimoji="1" lang="en-US" altLang="zh-CN" sz="2400" b="1" dirty="0">
                <a:solidFill>
                  <a:srgbClr val="0000FF"/>
                </a:solidFill>
                <a:latin typeface="等线" panose="02010600030101010101" pitchFamily="2" charset="-122"/>
                <a:ea typeface="等线" panose="02010600030101010101" pitchFamily="2" charset="-122"/>
              </a:rPr>
              <a:t>》</a:t>
            </a:r>
            <a:r>
              <a:rPr kumimoji="1" lang="zh-CN" altLang="en-US" sz="2400" b="1" dirty="0">
                <a:solidFill>
                  <a:srgbClr val="FF0000"/>
                </a:solidFill>
                <a:latin typeface="微软雅黑" panose="020B0503020204020204" pitchFamily="34" charset="-122"/>
                <a:ea typeface="微软雅黑" panose="020B0503020204020204" pitchFamily="34" charset="-122"/>
              </a:rPr>
              <a:t>指方向</a:t>
            </a:r>
            <a:r>
              <a:rPr kumimoji="1" lang="en-US" altLang="zh-CN" sz="2400" b="1" dirty="0">
                <a:solidFill>
                  <a:srgbClr val="FF0000"/>
                </a:solidFill>
                <a:latin typeface="微软雅黑" panose="020B0503020204020204" pitchFamily="34" charset="-122"/>
                <a:ea typeface="微软雅黑" panose="020B0503020204020204" pitchFamily="34" charset="-122"/>
              </a:rPr>
              <a:t>(1917.4)</a:t>
            </a:r>
            <a:endParaRPr kumimoji="1"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20" name="Text Box 5"/>
          <p:cNvSpPr txBox="1">
            <a:spLocks noChangeArrowheads="1"/>
          </p:cNvSpPr>
          <p:nvPr/>
        </p:nvSpPr>
        <p:spPr bwMode="auto">
          <a:xfrm>
            <a:off x="173217" y="4045940"/>
            <a:ext cx="37631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spcBef>
                <a:spcPct val="50000"/>
              </a:spcBef>
            </a:pPr>
            <a:r>
              <a:rPr kumimoji="1" lang="zh-CN" altLang="en-US" sz="2400" b="1" dirty="0">
                <a:solidFill>
                  <a:srgbClr val="0000FF"/>
                </a:solidFill>
                <a:latin typeface="等线" panose="02010600030101010101" pitchFamily="2" charset="-122"/>
                <a:ea typeface="等线" panose="02010600030101010101" pitchFamily="2" charset="-122"/>
              </a:rPr>
              <a:t>七月流血</a:t>
            </a:r>
            <a:r>
              <a:rPr kumimoji="1" lang="zh-CN" altLang="en-US" sz="2400" b="1" dirty="0">
                <a:solidFill>
                  <a:srgbClr val="FF0000"/>
                </a:solidFill>
                <a:latin typeface="微软雅黑" panose="020B0503020204020204" pitchFamily="34" charset="-122"/>
                <a:ea typeface="微软雅黑" panose="020B0503020204020204" pitchFamily="34" charset="-122"/>
              </a:rPr>
              <a:t>抛幻想</a:t>
            </a:r>
            <a:r>
              <a:rPr kumimoji="1" lang="en-US" altLang="zh-CN" sz="2400" b="1" dirty="0">
                <a:solidFill>
                  <a:srgbClr val="FF0000"/>
                </a:solidFill>
                <a:latin typeface="微软雅黑" panose="020B0503020204020204" pitchFamily="34" charset="-122"/>
                <a:ea typeface="微软雅黑" panose="020B0503020204020204" pitchFamily="34" charset="-122"/>
              </a:rPr>
              <a:t>(1917.7)</a:t>
            </a:r>
            <a:endParaRPr kumimoji="1"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21" name="Text Box 6"/>
          <p:cNvSpPr txBox="1">
            <a:spLocks noChangeArrowheads="1"/>
          </p:cNvSpPr>
          <p:nvPr/>
        </p:nvSpPr>
        <p:spPr bwMode="auto">
          <a:xfrm>
            <a:off x="300834" y="5338601"/>
            <a:ext cx="38804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spcBef>
                <a:spcPct val="50000"/>
              </a:spcBef>
            </a:pPr>
            <a:r>
              <a:rPr kumimoji="1" lang="zh-CN" altLang="en-US" sz="2400" b="1" dirty="0">
                <a:solidFill>
                  <a:srgbClr val="0000FF"/>
                </a:solidFill>
                <a:latin typeface="等线" panose="02010600030101010101" pitchFamily="2" charset="-122"/>
                <a:ea typeface="等线" panose="02010600030101010101" pitchFamily="2" charset="-122"/>
              </a:rPr>
              <a:t>十月革命</a:t>
            </a:r>
            <a:r>
              <a:rPr kumimoji="1" lang="zh-CN" altLang="en-US" sz="2400" b="1" dirty="0">
                <a:solidFill>
                  <a:srgbClr val="FF0000"/>
                </a:solidFill>
                <a:latin typeface="微软雅黑" panose="020B0503020204020204" pitchFamily="34" charset="-122"/>
                <a:ea typeface="微软雅黑" panose="020B0503020204020204" pitchFamily="34" charset="-122"/>
              </a:rPr>
              <a:t>现曙光</a:t>
            </a:r>
            <a:r>
              <a:rPr kumimoji="1" lang="en-US" altLang="zh-CN" sz="2400" b="1" dirty="0">
                <a:solidFill>
                  <a:srgbClr val="FF0000"/>
                </a:solidFill>
                <a:latin typeface="微软雅黑" panose="020B0503020204020204" pitchFamily="34" charset="-122"/>
                <a:ea typeface="微软雅黑" panose="020B0503020204020204" pitchFamily="34" charset="-122"/>
              </a:rPr>
              <a:t>(1917.11)</a:t>
            </a:r>
            <a:endParaRPr kumimoji="1"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22" name="Text Box 7"/>
          <p:cNvSpPr txBox="1">
            <a:spLocks noChangeArrowheads="1"/>
          </p:cNvSpPr>
          <p:nvPr/>
        </p:nvSpPr>
        <p:spPr bwMode="auto">
          <a:xfrm>
            <a:off x="1135586" y="1601870"/>
            <a:ext cx="8199979" cy="1421928"/>
          </a:xfrm>
          <a:prstGeom prst="rect">
            <a:avLst/>
          </a:prstGeom>
          <a:noFill/>
          <a:ln>
            <a:noFill/>
          </a:ln>
          <a:effectLst/>
        </p:spPr>
        <p:txBody>
          <a:bodyPr wrap="square" lIns="91440" tIns="45720" rIns="91440" bIns="45720">
            <a:spAutoFit/>
          </a:bodyPr>
          <a:lstStyle/>
          <a:p>
            <a:pPr algn="l">
              <a:lnSpc>
                <a:spcPct val="120000"/>
              </a:lnSpc>
            </a:pPr>
            <a:r>
              <a:rPr lang="zh-CN" altLang="en-US" sz="2400" b="1" dirty="0">
                <a:latin typeface="等线" panose="02010600030101010101" pitchFamily="2" charset="-122"/>
                <a:ea typeface="等线" panose="02010600030101010101" pitchFamily="2" charset="-122"/>
                <a:cs typeface="兰米粗楷简体" panose="02000503000000000000" charset="-122"/>
              </a:rPr>
              <a:t>时间：</a:t>
            </a:r>
            <a:r>
              <a:rPr lang="en-US" altLang="zh-CN" sz="2400" b="1" dirty="0">
                <a:latin typeface="等线" panose="02010600030101010101" pitchFamily="2" charset="-122"/>
                <a:ea typeface="等线" panose="02010600030101010101" pitchFamily="2" charset="-122"/>
                <a:cs typeface="兰米粗楷简体" panose="02000503000000000000" charset="-122"/>
              </a:rPr>
              <a:t>1917</a:t>
            </a:r>
            <a:r>
              <a:rPr lang="zh-CN" altLang="en-US" sz="2400" b="1" dirty="0">
                <a:latin typeface="等线" panose="02010600030101010101" pitchFamily="2" charset="-122"/>
                <a:ea typeface="等线" panose="02010600030101010101" pitchFamily="2" charset="-122"/>
                <a:cs typeface="兰米粗楷简体" panose="02000503000000000000" charset="-122"/>
              </a:rPr>
              <a:t>年</a:t>
            </a:r>
            <a:r>
              <a:rPr lang="en-US" altLang="zh-CN" sz="2400" b="1" dirty="0">
                <a:latin typeface="等线" panose="02010600030101010101" pitchFamily="2" charset="-122"/>
                <a:ea typeface="等线" panose="02010600030101010101" pitchFamily="2" charset="-122"/>
                <a:cs typeface="兰米粗楷简体" panose="02000503000000000000" charset="-122"/>
              </a:rPr>
              <a:t>3</a:t>
            </a:r>
            <a:r>
              <a:rPr lang="zh-CN" altLang="en-US" sz="2400" b="1" dirty="0">
                <a:latin typeface="等线" panose="02010600030101010101" pitchFamily="2" charset="-122"/>
                <a:ea typeface="等线" panose="02010600030101010101" pitchFamily="2" charset="-122"/>
                <a:cs typeface="兰米粗楷简体" panose="02000503000000000000" charset="-122"/>
              </a:rPr>
              <a:t>月</a:t>
            </a:r>
            <a:r>
              <a:rPr lang="en-US" altLang="zh-CN" sz="2400" b="1" dirty="0">
                <a:latin typeface="等线" panose="02010600030101010101" pitchFamily="2" charset="-122"/>
                <a:ea typeface="等线" panose="02010600030101010101" pitchFamily="2" charset="-122"/>
                <a:cs typeface="兰米粗楷简体" panose="02000503000000000000" charset="-122"/>
              </a:rPr>
              <a:t>8</a:t>
            </a:r>
            <a:r>
              <a:rPr lang="zh-CN" altLang="en-US" sz="2400" b="1" dirty="0">
                <a:latin typeface="等线" panose="02010600030101010101" pitchFamily="2" charset="-122"/>
                <a:ea typeface="等线" panose="02010600030101010101" pitchFamily="2" charset="-122"/>
                <a:cs typeface="兰米粗楷简体" panose="02000503000000000000" charset="-122"/>
              </a:rPr>
              <a:t>日（俄历</a:t>
            </a:r>
            <a:r>
              <a:rPr lang="en-US" altLang="zh-CN" sz="2400" b="1" dirty="0">
                <a:latin typeface="等线" panose="02010600030101010101" pitchFamily="2" charset="-122"/>
                <a:ea typeface="等线" panose="02010600030101010101" pitchFamily="2" charset="-122"/>
                <a:cs typeface="兰米粗楷简体" panose="02000503000000000000" charset="-122"/>
              </a:rPr>
              <a:t>2</a:t>
            </a:r>
            <a:r>
              <a:rPr lang="zh-CN" altLang="en-US" sz="2400" b="1" dirty="0">
                <a:latin typeface="等线" panose="02010600030101010101" pitchFamily="2" charset="-122"/>
                <a:ea typeface="等线" panose="02010600030101010101" pitchFamily="2" charset="-122"/>
                <a:cs typeface="兰米粗楷简体" panose="02000503000000000000" charset="-122"/>
              </a:rPr>
              <a:t>月），地点：彼得格勒</a:t>
            </a:r>
            <a:endParaRPr lang="zh-CN" altLang="en-US" sz="2400" b="1" dirty="0">
              <a:latin typeface="等线" panose="02010600030101010101" pitchFamily="2" charset="-122"/>
              <a:ea typeface="等线" panose="02010600030101010101" pitchFamily="2" charset="-122"/>
              <a:cs typeface="兰米粗楷简体" panose="02000503000000000000" charset="-122"/>
            </a:endParaRPr>
          </a:p>
          <a:p>
            <a:pPr algn="l">
              <a:lnSpc>
                <a:spcPct val="120000"/>
              </a:lnSpc>
            </a:pPr>
            <a:r>
              <a:rPr lang="zh-CN" altLang="en-US" sz="2400" b="1" dirty="0">
                <a:latin typeface="等线" panose="02010600030101010101" pitchFamily="2" charset="-122"/>
                <a:ea typeface="等线" panose="02010600030101010101" pitchFamily="2" charset="-122"/>
                <a:sym typeface="+mn-ea"/>
              </a:rPr>
              <a:t>结果：推翻了沙皇专制，出现了</a:t>
            </a:r>
            <a:r>
              <a:rPr lang="zh-CN" altLang="en-US" sz="2400" b="1" dirty="0">
                <a:solidFill>
                  <a:srgbClr val="FF0000"/>
                </a:solidFill>
                <a:latin typeface="等线" panose="02010600030101010101" pitchFamily="2" charset="-122"/>
                <a:ea typeface="等线" panose="02010600030101010101" pitchFamily="2" charset="-122"/>
                <a:sym typeface="+mn-ea"/>
              </a:rPr>
              <a:t>两个政权并存</a:t>
            </a:r>
            <a:r>
              <a:rPr lang="zh-CN" altLang="en-US" sz="2400" b="1" dirty="0">
                <a:latin typeface="等线" panose="02010600030101010101" pitchFamily="2" charset="-122"/>
                <a:ea typeface="等线" panose="02010600030101010101" pitchFamily="2" charset="-122"/>
                <a:sym typeface="+mn-ea"/>
              </a:rPr>
              <a:t>的局面。</a:t>
            </a:r>
            <a:endParaRPr lang="zh-CN" altLang="en-US" sz="2400" b="1" dirty="0">
              <a:latin typeface="等线" panose="02010600030101010101" pitchFamily="2" charset="-122"/>
              <a:ea typeface="等线" panose="02010600030101010101" pitchFamily="2" charset="-122"/>
            </a:endParaRPr>
          </a:p>
          <a:p>
            <a:pPr algn="l">
              <a:lnSpc>
                <a:spcPct val="120000"/>
              </a:lnSpc>
            </a:pPr>
            <a:r>
              <a:rPr lang="zh-CN" altLang="en-US" sz="2400" b="1" dirty="0">
                <a:latin typeface="等线" panose="02010600030101010101" pitchFamily="2" charset="-122"/>
                <a:ea typeface="等线" panose="02010600030101010101" pitchFamily="2" charset="-122"/>
                <a:sym typeface="+mn-ea"/>
              </a:rPr>
              <a:t>性质：</a:t>
            </a:r>
            <a:r>
              <a:rPr lang="zh-CN" altLang="en-US" sz="2400" b="1" dirty="0">
                <a:highlight>
                  <a:srgbClr val="FFFF00"/>
                </a:highlight>
                <a:latin typeface="等线" panose="02010600030101010101" pitchFamily="2" charset="-122"/>
                <a:ea typeface="等线" panose="02010600030101010101" pitchFamily="2" charset="-122"/>
                <a:sym typeface="+mn-ea"/>
              </a:rPr>
              <a:t>资产阶级民主革命。</a:t>
            </a:r>
            <a:endParaRPr lang="zh-CN" altLang="en-US" sz="2400" b="1" dirty="0">
              <a:highlight>
                <a:srgbClr val="FFFF00"/>
              </a:highlight>
              <a:latin typeface="等线" panose="02010600030101010101" pitchFamily="2" charset="-122"/>
              <a:ea typeface="等线" panose="02010600030101010101" pitchFamily="2" charset="-122"/>
              <a:cs typeface="兰米粗楷简体" panose="02000503000000000000" charset="-122"/>
              <a:sym typeface="+mn-ea"/>
            </a:endParaRPr>
          </a:p>
        </p:txBody>
      </p:sp>
      <p:sp>
        <p:nvSpPr>
          <p:cNvPr id="25" name="Rectangle 10"/>
          <p:cNvSpPr>
            <a:spLocks noChangeArrowheads="1"/>
          </p:cNvSpPr>
          <p:nvPr/>
        </p:nvSpPr>
        <p:spPr bwMode="auto">
          <a:xfrm>
            <a:off x="1060926" y="3252480"/>
            <a:ext cx="109363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r>
              <a:rPr lang="zh-CN" altLang="en-US" sz="2400" b="1" dirty="0">
                <a:latin typeface="等线" panose="02010600030101010101" pitchFamily="2" charset="-122"/>
                <a:ea typeface="等线" panose="02010600030101010101" pitchFamily="2" charset="-122"/>
                <a:cs typeface="兰米粗楷简体" panose="02000503000000000000" charset="-122"/>
              </a:rPr>
              <a:t>和平夺权：1917年列宁回到彼得格勒，提出俄国的形势需要无产阶级夺取政权；</a:t>
            </a:r>
            <a:endParaRPr lang="en-US" altLang="zh-CN" sz="2400" b="1" dirty="0">
              <a:latin typeface="等线" panose="02010600030101010101" pitchFamily="2" charset="-122"/>
              <a:ea typeface="等线" panose="02010600030101010101" pitchFamily="2" charset="-122"/>
              <a:cs typeface="兰米粗楷简体" panose="02000503000000000000" charset="-122"/>
            </a:endParaRPr>
          </a:p>
          <a:p>
            <a:r>
              <a:rPr lang="zh-CN" altLang="en-US" sz="2400" b="1" dirty="0">
                <a:latin typeface="等线" panose="02010600030101010101" pitchFamily="2" charset="-122"/>
                <a:ea typeface="等线" panose="02010600030101010101" pitchFamily="2" charset="-122"/>
                <a:cs typeface="兰米粗楷简体" panose="02000503000000000000" charset="-122"/>
              </a:rPr>
              <a:t>实现社会主义革命；实行土地改革；并提出退出战争。</a:t>
            </a:r>
            <a:endParaRPr lang="zh-CN" altLang="en-US" sz="2400" b="1" dirty="0">
              <a:latin typeface="等线" panose="02010600030101010101" pitchFamily="2" charset="-122"/>
              <a:ea typeface="等线" panose="02010600030101010101" pitchFamily="2" charset="-122"/>
              <a:cs typeface="兰米粗楷简体" panose="02000503000000000000" charset="-122"/>
            </a:endParaRPr>
          </a:p>
        </p:txBody>
      </p:sp>
      <p:sp>
        <p:nvSpPr>
          <p:cNvPr id="27" name="Text Box 13"/>
          <p:cNvSpPr txBox="1">
            <a:spLocks noChangeArrowheads="1"/>
          </p:cNvSpPr>
          <p:nvPr/>
        </p:nvSpPr>
        <p:spPr bwMode="auto">
          <a:xfrm>
            <a:off x="1060926" y="4507604"/>
            <a:ext cx="637225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spAutoFit/>
          </a:bodyPr>
          <a:lstStyle/>
          <a:p>
            <a:pPr algn="l"/>
            <a:r>
              <a:rPr lang="zh-CN" altLang="en-US" sz="2400" b="1" dirty="0">
                <a:latin typeface="等线" panose="02010600030101010101" pitchFamily="2" charset="-122"/>
                <a:ea typeface="等线" panose="02010600030101010101" pitchFamily="2" charset="-122"/>
              </a:rPr>
              <a:t>两个政权并存局面结束；</a:t>
            </a:r>
            <a:r>
              <a:rPr lang="zh-CN" altLang="en-US" sz="2400" b="1" dirty="0">
                <a:highlight>
                  <a:srgbClr val="FFFF00"/>
                </a:highlight>
                <a:latin typeface="等线" panose="02010600030101010101" pitchFamily="2" charset="-122"/>
                <a:ea typeface="等线" panose="02010600030101010101" pitchFamily="2" charset="-122"/>
              </a:rPr>
              <a:t>和平夺权已不可能。</a:t>
            </a:r>
            <a:endParaRPr lang="zh-CN" altLang="en-US" sz="2400" b="1" dirty="0">
              <a:highlight>
                <a:srgbClr val="FFFF00"/>
              </a:highlight>
              <a:latin typeface="等线" panose="02010600030101010101" pitchFamily="2" charset="-122"/>
              <a:ea typeface="等线" panose="02010600030101010101" pitchFamily="2" charset="-122"/>
            </a:endParaRPr>
          </a:p>
          <a:p>
            <a:pPr algn="l"/>
            <a:r>
              <a:rPr lang="zh-CN" altLang="en-US" sz="2400" b="1" dirty="0">
                <a:latin typeface="等线" panose="02010600030101010101" pitchFamily="2" charset="-122"/>
                <a:ea typeface="等线" panose="02010600030101010101" pitchFamily="2" charset="-122"/>
                <a:sym typeface="+mn-ea"/>
              </a:rPr>
              <a:t>布尔什维克党确定了武装起义的方针。</a:t>
            </a:r>
            <a:endParaRPr lang="zh-CN" altLang="en-US" sz="2400" b="1" dirty="0">
              <a:latin typeface="等线" panose="02010600030101010101" pitchFamily="2" charset="-122"/>
              <a:ea typeface="等线" panose="02010600030101010101" pitchFamily="2" charset="-122"/>
            </a:endParaRPr>
          </a:p>
        </p:txBody>
      </p:sp>
      <p:sp>
        <p:nvSpPr>
          <p:cNvPr id="35" name="Rectangle 16"/>
          <p:cNvSpPr>
            <a:spLocks noChangeArrowheads="1"/>
          </p:cNvSpPr>
          <p:nvPr/>
        </p:nvSpPr>
        <p:spPr bwMode="auto">
          <a:xfrm>
            <a:off x="317238" y="5805264"/>
            <a:ext cx="1188957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l"/>
            <a:r>
              <a:rPr sz="2400" b="1" dirty="0">
                <a:latin typeface="等线" panose="02010600030101010101" pitchFamily="2" charset="-122"/>
                <a:ea typeface="等线" panose="02010600030101010101" pitchFamily="2" charset="-122"/>
                <a:cs typeface="兰米粗楷简体" panose="02000503000000000000" charset="-122"/>
                <a:sym typeface="+mn-ea"/>
              </a:rPr>
              <a:t>1917年11月7日，革命武装占领冬宫，</a:t>
            </a:r>
            <a:r>
              <a:rPr sz="2400" b="1" dirty="0" smtClean="0">
                <a:latin typeface="等线" panose="02010600030101010101" pitchFamily="2" charset="-122"/>
                <a:ea typeface="等线" panose="02010600030101010101" pitchFamily="2" charset="-122"/>
                <a:cs typeface="兰米粗楷简体" panose="02000503000000000000" charset="-122"/>
                <a:sym typeface="+mn-ea"/>
              </a:rPr>
              <a:t>成立苏维埃政权</a:t>
            </a:r>
            <a:r>
              <a:rPr lang="zh-CN" altLang="en-US" sz="2400" b="1" dirty="0" smtClean="0">
                <a:latin typeface="等线" panose="02010600030101010101" pitchFamily="2" charset="-122"/>
                <a:ea typeface="等线" panose="02010600030101010101" pitchFamily="2" charset="-122"/>
                <a:cs typeface="兰米粗楷简体" panose="02000503000000000000" charset="-122"/>
                <a:sym typeface="+mn-ea"/>
              </a:rPr>
              <a:t>，</a:t>
            </a:r>
            <a:r>
              <a:rPr lang="zh-CN" altLang="en-US" sz="2400" b="1" dirty="0">
                <a:latin typeface="等线" panose="02010600030101010101" pitchFamily="2" charset="-122"/>
                <a:ea typeface="等线" panose="02010600030101010101" pitchFamily="2" charset="-122"/>
              </a:rPr>
              <a:t>建立了</a:t>
            </a:r>
            <a:r>
              <a:rPr lang="zh-CN" altLang="en-US" sz="2400" b="1" dirty="0">
                <a:solidFill>
                  <a:srgbClr val="FF0000"/>
                </a:solidFill>
                <a:latin typeface="等线" panose="02010600030101010101" pitchFamily="2" charset="-122"/>
                <a:ea typeface="等线" panose="02010600030101010101" pitchFamily="2" charset="-122"/>
              </a:rPr>
              <a:t>第一个社会主义国家</a:t>
            </a:r>
            <a:r>
              <a:rPr lang="zh-CN" altLang="en-US" sz="2400" b="1" dirty="0">
                <a:latin typeface="等线" panose="02010600030101010101" pitchFamily="2" charset="-122"/>
                <a:ea typeface="等线" panose="02010600030101010101" pitchFamily="2" charset="-122"/>
              </a:rPr>
              <a:t>。</a:t>
            </a:r>
            <a:endParaRPr lang="zh-CN" altLang="en-US" sz="2400" b="1" dirty="0">
              <a:latin typeface="等线" panose="02010600030101010101" pitchFamily="2" charset="-122"/>
              <a:ea typeface="等线" panose="02010600030101010101" pitchFamily="2" charset="-122"/>
            </a:endParaRPr>
          </a:p>
          <a:p>
            <a:pPr algn="l"/>
            <a:r>
              <a:rPr lang="zh-CN" altLang="en-US" sz="2400" b="1" dirty="0">
                <a:latin typeface="等线" panose="02010600030101010101" pitchFamily="2" charset="-122"/>
                <a:ea typeface="等线" panose="02010600030101010101" pitchFamily="2" charset="-122"/>
                <a:sym typeface="+mn-ea"/>
              </a:rPr>
              <a:t>性质：</a:t>
            </a:r>
            <a:r>
              <a:rPr lang="zh-CN" altLang="en-US" sz="2400" b="1" dirty="0">
                <a:highlight>
                  <a:srgbClr val="FFFF00"/>
                </a:highlight>
                <a:latin typeface="等线" panose="02010600030101010101" pitchFamily="2" charset="-122"/>
                <a:ea typeface="等线" panose="02010600030101010101" pitchFamily="2" charset="-122"/>
                <a:sym typeface="+mn-ea"/>
              </a:rPr>
              <a:t>无产阶级社会主义革命。</a:t>
            </a:r>
            <a:endParaRPr lang="zh-CN" altLang="en-US" sz="2400" b="1" dirty="0">
              <a:highlight>
                <a:srgbClr val="FFFF00"/>
              </a:highlight>
              <a:latin typeface="等线" panose="02010600030101010101" pitchFamily="2" charset="-122"/>
              <a:ea typeface="等线" panose="02010600030101010101" pitchFamily="2" charset="-122"/>
              <a:sym typeface="+mn-ea"/>
            </a:endParaRPr>
          </a:p>
        </p:txBody>
      </p:sp>
      <p:sp>
        <p:nvSpPr>
          <p:cNvPr id="37" name="AutoShape 18"/>
          <p:cNvSpPr>
            <a:spLocks noChangeArrowheads="1"/>
          </p:cNvSpPr>
          <p:nvPr/>
        </p:nvSpPr>
        <p:spPr bwMode="auto">
          <a:xfrm>
            <a:off x="874635" y="1773720"/>
            <a:ext cx="152380" cy="990600"/>
          </a:xfrm>
          <a:prstGeom prst="downArrow">
            <a:avLst>
              <a:gd name="adj1" fmla="val 50000"/>
              <a:gd name="adj2" fmla="val 162500"/>
            </a:avLst>
          </a:prstGeom>
          <a:solidFill>
            <a:srgbClr val="C00000"/>
          </a:solidFill>
          <a:ln w="9525">
            <a:solidFill>
              <a:srgbClr val="C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40" tIns="45720" rIns="91440" bIns="45720" anchor="ctr"/>
          <a:lstStyle/>
          <a:p>
            <a:endParaRPr lang="zh-CN" altLang="en-US" sz="2000">
              <a:latin typeface="等线" panose="02010600030101010101" pitchFamily="2" charset="-122"/>
              <a:ea typeface="等线" panose="02010600030101010101" pitchFamily="2" charset="-122"/>
            </a:endParaRPr>
          </a:p>
        </p:txBody>
      </p:sp>
      <p:sp>
        <p:nvSpPr>
          <p:cNvPr id="38" name="AutoShape 19"/>
          <p:cNvSpPr>
            <a:spLocks noChangeArrowheads="1"/>
          </p:cNvSpPr>
          <p:nvPr/>
        </p:nvSpPr>
        <p:spPr bwMode="auto">
          <a:xfrm>
            <a:off x="820319" y="3252480"/>
            <a:ext cx="152380" cy="789940"/>
          </a:xfrm>
          <a:prstGeom prst="downArrow">
            <a:avLst>
              <a:gd name="adj1" fmla="val 50000"/>
              <a:gd name="adj2" fmla="val 250000"/>
            </a:avLst>
          </a:prstGeom>
          <a:solidFill>
            <a:srgbClr val="C00000"/>
          </a:solidFill>
          <a:ln w="9525">
            <a:solidFill>
              <a:srgbClr val="C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40" tIns="45720" rIns="91440" bIns="45720" anchor="ctr"/>
          <a:lstStyle/>
          <a:p>
            <a:endParaRPr lang="zh-CN" altLang="en-US" sz="2000">
              <a:latin typeface="等线" panose="02010600030101010101" pitchFamily="2" charset="-122"/>
              <a:ea typeface="等线" panose="02010600030101010101" pitchFamily="2" charset="-122"/>
            </a:endParaRPr>
          </a:p>
        </p:txBody>
      </p:sp>
      <p:sp>
        <p:nvSpPr>
          <p:cNvPr id="46" name="AutoShape 20"/>
          <p:cNvSpPr>
            <a:spLocks noChangeArrowheads="1"/>
          </p:cNvSpPr>
          <p:nvPr/>
        </p:nvSpPr>
        <p:spPr bwMode="auto">
          <a:xfrm>
            <a:off x="874598" y="4429637"/>
            <a:ext cx="152380" cy="762000"/>
          </a:xfrm>
          <a:prstGeom prst="downArrow">
            <a:avLst>
              <a:gd name="adj1" fmla="val 50000"/>
              <a:gd name="adj2" fmla="val 125000"/>
            </a:avLst>
          </a:prstGeom>
          <a:solidFill>
            <a:srgbClr val="C00000"/>
          </a:solidFill>
          <a:ln w="9525">
            <a:solidFill>
              <a:srgbClr val="C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91440" tIns="45720" rIns="91440" bIns="45720" anchor="ctr"/>
          <a:lstStyle/>
          <a:p>
            <a:endParaRPr lang="zh-CN" altLang="en-US" sz="2000">
              <a:latin typeface="等线" panose="02010600030101010101" pitchFamily="2" charset="-122"/>
              <a:ea typeface="等线" panose="02010600030101010101" pitchFamily="2" charset="-122"/>
            </a:endParaRPr>
          </a:p>
        </p:txBody>
      </p:sp>
      <p:sp>
        <p:nvSpPr>
          <p:cNvPr id="4" name="文本框 3"/>
          <p:cNvSpPr txBox="1"/>
          <p:nvPr/>
        </p:nvSpPr>
        <p:spPr>
          <a:xfrm>
            <a:off x="447617" y="770669"/>
            <a:ext cx="1226618" cy="523220"/>
          </a:xfrm>
          <a:prstGeom prst="rect">
            <a:avLst/>
          </a:prstGeom>
          <a:noFill/>
          <a:ln>
            <a:noFill/>
            <a:miter lim="800000"/>
          </a:ln>
          <a:effectLst/>
        </p:spPr>
        <p:txBody>
          <a:bodyPr wrap="square">
            <a:spAutoFit/>
          </a:bodyPr>
          <a:lstStyle>
            <a:defPPr>
              <a:defRPr lang="zh-CN"/>
            </a:defPPr>
            <a:lvl1pPr lvl="0" indent="0" fontAlgn="base">
              <a:lnSpc>
                <a:spcPct val="100000"/>
              </a:lnSpc>
              <a:spcBef>
                <a:spcPct val="50000"/>
              </a:spcBef>
              <a:spcAft>
                <a:spcPct val="0"/>
              </a:spcAft>
              <a:buClrTx/>
              <a:buSzTx/>
              <a:buFontTx/>
              <a:buNone/>
              <a:defRPr kumimoji="0" sz="2800" b="1" i="0" u="none" baseline="0">
                <a:solidFill>
                  <a:srgbClr val="0000FF"/>
                </a:solidFill>
                <a:effectLst/>
                <a:latin typeface="微软雅黑" panose="020B0503020204020204" pitchFamily="34" charset="-122"/>
                <a:ea typeface="微软雅黑" panose="020B0503020204020204" pitchFamily="34" charset="-122"/>
              </a:defRPr>
            </a:lvl1pPr>
            <a:lvl2pPr indent="0" fontAlgn="base">
              <a:lnSpc>
                <a:spcPct val="100000"/>
              </a:lnSpc>
              <a:spcBef>
                <a:spcPct val="0"/>
              </a:spcBef>
              <a:spcAft>
                <a:spcPct val="0"/>
              </a:spcAft>
              <a:buClrTx/>
              <a:buSzTx/>
              <a:buFontTx/>
              <a:buNone/>
              <a:defRPr kumimoji="0" b="0" i="0" u="none" baseline="0">
                <a:effectLst/>
                <a:latin typeface="Arial" panose="020B0604020202020204" pitchFamily="34" charset="0"/>
                <a:ea typeface="宋体" panose="02010600030101010101" pitchFamily="2" charset="-122"/>
              </a:defRPr>
            </a:lvl2pPr>
            <a:lvl3pPr indent="0" fontAlgn="base">
              <a:lnSpc>
                <a:spcPct val="100000"/>
              </a:lnSpc>
              <a:spcBef>
                <a:spcPct val="0"/>
              </a:spcBef>
              <a:spcAft>
                <a:spcPct val="0"/>
              </a:spcAft>
              <a:buClrTx/>
              <a:buSzTx/>
              <a:buFontTx/>
              <a:buNone/>
              <a:defRPr kumimoji="0" b="0" i="0" u="none" baseline="0">
                <a:effectLst/>
                <a:latin typeface="Arial" panose="020B0604020202020204" pitchFamily="34" charset="0"/>
                <a:ea typeface="宋体" panose="02010600030101010101" pitchFamily="2" charset="-122"/>
              </a:defRPr>
            </a:lvl3pPr>
            <a:lvl4pPr indent="0" fontAlgn="base">
              <a:lnSpc>
                <a:spcPct val="100000"/>
              </a:lnSpc>
              <a:spcBef>
                <a:spcPct val="0"/>
              </a:spcBef>
              <a:spcAft>
                <a:spcPct val="0"/>
              </a:spcAft>
              <a:buClrTx/>
              <a:buSzTx/>
              <a:buFontTx/>
              <a:buNone/>
              <a:defRPr kumimoji="0" b="0" i="0" u="none" baseline="0">
                <a:effectLst/>
                <a:latin typeface="Arial" panose="020B0604020202020204" pitchFamily="34" charset="0"/>
                <a:ea typeface="宋体" panose="02010600030101010101" pitchFamily="2" charset="-122"/>
              </a:defRPr>
            </a:lvl4pPr>
            <a:lvl5pPr indent="0" fontAlgn="base">
              <a:lnSpc>
                <a:spcPct val="100000"/>
              </a:lnSpc>
              <a:spcBef>
                <a:spcPct val="0"/>
              </a:spcBef>
              <a:spcAft>
                <a:spcPct val="0"/>
              </a:spcAft>
              <a:buClrTx/>
              <a:buSzTx/>
              <a:buFontTx/>
              <a:buNone/>
              <a:defRPr kumimoji="0" b="0" i="0" u="none" baseline="0">
                <a:effectLst/>
                <a:latin typeface="Arial" panose="020B0604020202020204" pitchFamily="34" charset="0"/>
                <a:ea typeface="宋体" panose="02010600030101010101" pitchFamily="2" charset="-122"/>
              </a:defRPr>
            </a:lvl5pPr>
          </a:lstStyle>
          <a:p>
            <a:r>
              <a:rPr lang="en-US" altLang="zh-CN" dirty="0"/>
              <a:t>2.</a:t>
            </a:r>
            <a:r>
              <a:rPr lang="zh-CN" altLang="en-US" dirty="0"/>
              <a:t>过程</a:t>
            </a:r>
            <a:endParaRPr lang="zh-CN" altLang="en-US" dirty="0"/>
          </a:p>
        </p:txBody>
      </p:sp>
      <p:sp>
        <p:nvSpPr>
          <p:cNvPr id="15" name="矩形 14"/>
          <p:cNvSpPr/>
          <p:nvPr/>
        </p:nvSpPr>
        <p:spPr>
          <a:xfrm>
            <a:off x="478093" y="332656"/>
            <a:ext cx="8215711" cy="584775"/>
          </a:xfrm>
          <a:prstGeom prst="rect">
            <a:avLst/>
          </a:prstGeom>
        </p:spPr>
        <p:txBody>
          <a:bodyPr wrap="none">
            <a:spAutoFit/>
          </a:bodyPr>
          <a:lstStyle/>
          <a:p>
            <a:r>
              <a:rPr lang="zh-CN" altLang="en-US" sz="3200" b="1" dirty="0">
                <a:latin typeface="微软雅黑" panose="020B0503020204020204" pitchFamily="34" charset="-122"/>
                <a:ea typeface="微软雅黑" panose="020B0503020204020204" pitchFamily="34" charset="-122"/>
              </a:rPr>
              <a:t>二、十月革命的胜利</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社会主义由理想变为现实</a:t>
            </a:r>
            <a:endParaRPr lang="zh-CN" altLang="en-US" sz="2800" b="1" dirty="0">
              <a:latin typeface="微软雅黑" panose="020B0503020204020204" pitchFamily="34" charset="-122"/>
              <a:ea typeface="微软雅黑" panose="020B0503020204020204" pitchFamily="34" charset="-122"/>
              <a:sym typeface="+mn-ea"/>
            </a:endParaRPr>
          </a:p>
        </p:txBody>
      </p:sp>
    </p:spTree>
  </p:cSld>
  <p:clrMapOvr>
    <a:masterClrMapping/>
  </p:clrMapOvr>
  <p:transition advTm="354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par>
                          <p:cTn id="16" fill="hold">
                            <p:stCondLst>
                              <p:cond delay="500"/>
                            </p:stCondLst>
                            <p:childTnLst>
                              <p:par>
                                <p:cTn id="17" presetID="16" presetClass="entr" presetSubtype="2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par>
                          <p:cTn id="42" fill="hold">
                            <p:stCondLst>
                              <p:cond delay="500"/>
                            </p:stCondLst>
                            <p:childTnLst>
                              <p:par>
                                <p:cTn id="43" presetID="16" presetClass="entr" presetSubtype="2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par>
                          <p:cTn id="46" fill="hold">
                            <p:stCondLst>
                              <p:cond delay="1000"/>
                            </p:stCondLst>
                            <p:childTnLst>
                              <p:par>
                                <p:cTn id="47" presetID="16" presetClass="entr" presetSubtype="21"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arn(inVertical)">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1" grpId="0" bldLvl="0" animBg="1"/>
      <p:bldP spid="22" grpId="0" bldLvl="0"/>
      <p:bldP spid="25" grpId="0" bldLvl="0" animBg="1"/>
      <p:bldP spid="27" grpId="0" bldLvl="0" animBg="1"/>
      <p:bldP spid="35" grpId="0" bldLvl="0"/>
      <p:bldP spid="37" grpId="0" bldLvl="0" animBg="1"/>
      <p:bldP spid="38" grpId="0" bldLvl="0" animBg="1"/>
      <p:bldP spid="4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305395" y="5016501"/>
            <a:ext cx="11432322" cy="1476375"/>
          </a:xfrm>
          <a:prstGeom prst="rect">
            <a:avLst/>
          </a:prstGeom>
          <a:noFill/>
          <a:ln w="9525">
            <a:noFill/>
          </a:ln>
        </p:spPr>
        <p:txBody>
          <a:bodyPr wrap="square">
            <a:spAutoFit/>
          </a:bodyPr>
          <a:lstStyle/>
          <a:p>
            <a:pPr indent="0" algn="just">
              <a:lnSpc>
                <a:spcPct val="125000"/>
              </a:lnSpc>
              <a:spcBef>
                <a:spcPts val="0"/>
              </a:spcBef>
              <a:spcAft>
                <a:spcPts val="0"/>
              </a:spcAft>
            </a:pPr>
            <a:r>
              <a:rPr lang="en-US" altLang="zh-CN" sz="24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对俄国</a:t>
            </a:r>
            <a:r>
              <a:rPr lang="zh-CN" altLang="en-US" sz="2400" b="1" dirty="0">
                <a:ln>
                  <a:noFill/>
                </a:ln>
                <a:solidFill>
                  <a:srgbClr val="0000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开启</a:t>
            </a:r>
            <a:r>
              <a:rPr lang="zh-CN" altLang="en-US" sz="24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了俄国的现代化强国进程。</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25000"/>
              </a:lnSpc>
              <a:spcBef>
                <a:spcPts val="0"/>
              </a:spcBef>
              <a:spcAft>
                <a:spcPts val="0"/>
              </a:spcAft>
            </a:pPr>
            <a:r>
              <a:rPr lang="en-US" altLang="zh-CN" sz="24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）对人类：</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第一个无产阶级领导的国家；打破世界格局；理想到现实；新纪元。</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25000"/>
              </a:lnSpc>
              <a:spcBef>
                <a:spcPts val="0"/>
              </a:spcBef>
              <a:spcAft>
                <a:spcPts val="0"/>
              </a:spcAft>
            </a:pPr>
            <a:r>
              <a:rPr lang="en-US" altLang="zh-CN" sz="24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sym typeface="+mn-ea"/>
              </a:rPr>
              <a:t>）对世界：</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沉重打击了；极大地鼓舞了；改变了；两种社会制度的并存与竞争。</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452697" y="871855"/>
            <a:ext cx="1226618" cy="523220"/>
          </a:xfrm>
          <a:prstGeom prst="rect">
            <a:avLst/>
          </a:prstGeom>
          <a:noFill/>
          <a:ln>
            <a:noFill/>
            <a:miter lim="800000"/>
          </a:ln>
          <a:effectLst/>
        </p:spPr>
        <p:txBody>
          <a:bodyPr wrap="square">
            <a:spAutoFit/>
          </a:bodyPr>
          <a:lstStyle>
            <a:defPPr>
              <a:defRPr lang="zh-CN"/>
            </a:defPPr>
            <a:lvl1pPr lvl="0" indent="0" fontAlgn="base">
              <a:lnSpc>
                <a:spcPct val="100000"/>
              </a:lnSpc>
              <a:spcBef>
                <a:spcPct val="50000"/>
              </a:spcBef>
              <a:spcAft>
                <a:spcPct val="0"/>
              </a:spcAft>
              <a:buClrTx/>
              <a:buSzTx/>
              <a:buFontTx/>
              <a:buNone/>
              <a:defRPr kumimoji="0" sz="2800" b="1" i="0" u="none" baseline="0">
                <a:solidFill>
                  <a:srgbClr val="0000FF"/>
                </a:solidFill>
                <a:effectLst/>
                <a:latin typeface="微软雅黑" panose="020B0503020204020204" pitchFamily="34" charset="-122"/>
                <a:ea typeface="微软雅黑" panose="020B0503020204020204" pitchFamily="34" charset="-122"/>
              </a:defRPr>
            </a:lvl1pPr>
            <a:lvl2pPr indent="0" fontAlgn="base">
              <a:lnSpc>
                <a:spcPct val="100000"/>
              </a:lnSpc>
              <a:spcBef>
                <a:spcPct val="0"/>
              </a:spcBef>
              <a:spcAft>
                <a:spcPct val="0"/>
              </a:spcAft>
              <a:buClrTx/>
              <a:buSzTx/>
              <a:buFontTx/>
              <a:buNone/>
              <a:defRPr kumimoji="0" b="0" i="0" u="none" baseline="0">
                <a:effectLst/>
                <a:latin typeface="Arial" panose="020B0604020202020204" pitchFamily="34" charset="0"/>
                <a:ea typeface="宋体" panose="02010600030101010101" pitchFamily="2" charset="-122"/>
              </a:defRPr>
            </a:lvl2pPr>
            <a:lvl3pPr indent="0" fontAlgn="base">
              <a:lnSpc>
                <a:spcPct val="100000"/>
              </a:lnSpc>
              <a:spcBef>
                <a:spcPct val="0"/>
              </a:spcBef>
              <a:spcAft>
                <a:spcPct val="0"/>
              </a:spcAft>
              <a:buClrTx/>
              <a:buSzTx/>
              <a:buFontTx/>
              <a:buNone/>
              <a:defRPr kumimoji="0" b="0" i="0" u="none" baseline="0">
                <a:effectLst/>
                <a:latin typeface="Arial" panose="020B0604020202020204" pitchFamily="34" charset="0"/>
                <a:ea typeface="宋体" panose="02010600030101010101" pitchFamily="2" charset="-122"/>
              </a:defRPr>
            </a:lvl3pPr>
            <a:lvl4pPr indent="0" fontAlgn="base">
              <a:lnSpc>
                <a:spcPct val="100000"/>
              </a:lnSpc>
              <a:spcBef>
                <a:spcPct val="0"/>
              </a:spcBef>
              <a:spcAft>
                <a:spcPct val="0"/>
              </a:spcAft>
              <a:buClrTx/>
              <a:buSzTx/>
              <a:buFontTx/>
              <a:buNone/>
              <a:defRPr kumimoji="0" b="0" i="0" u="none" baseline="0">
                <a:effectLst/>
                <a:latin typeface="Arial" panose="020B0604020202020204" pitchFamily="34" charset="0"/>
                <a:ea typeface="宋体" panose="02010600030101010101" pitchFamily="2" charset="-122"/>
              </a:defRPr>
            </a:lvl4pPr>
            <a:lvl5pPr indent="0" fontAlgn="base">
              <a:lnSpc>
                <a:spcPct val="100000"/>
              </a:lnSpc>
              <a:spcBef>
                <a:spcPct val="0"/>
              </a:spcBef>
              <a:spcAft>
                <a:spcPct val="0"/>
              </a:spcAft>
              <a:buClrTx/>
              <a:buSzTx/>
              <a:buFontTx/>
              <a:buNone/>
              <a:defRPr kumimoji="0" b="0" i="0" u="none" baseline="0">
                <a:effectLst/>
                <a:latin typeface="Arial" panose="020B0604020202020204" pitchFamily="34" charset="0"/>
                <a:ea typeface="宋体" panose="02010600030101010101" pitchFamily="2" charset="-122"/>
              </a:defRPr>
            </a:lvl5pPr>
          </a:lstStyle>
          <a:p>
            <a:r>
              <a:rPr lang="en-US" altLang="zh-CN" dirty="0"/>
              <a:t>3.</a:t>
            </a:r>
            <a:r>
              <a:rPr lang="zh-CN" altLang="en-US" dirty="0"/>
              <a:t>特点</a:t>
            </a:r>
            <a:endParaRPr lang="zh-CN" altLang="en-US" dirty="0"/>
          </a:p>
        </p:txBody>
      </p:sp>
      <p:sp>
        <p:nvSpPr>
          <p:cNvPr id="5" name="文本框 4"/>
          <p:cNvSpPr txBox="1"/>
          <p:nvPr/>
        </p:nvSpPr>
        <p:spPr>
          <a:xfrm>
            <a:off x="305396" y="4493281"/>
            <a:ext cx="1226618" cy="523220"/>
          </a:xfrm>
          <a:prstGeom prst="rect">
            <a:avLst/>
          </a:prstGeom>
          <a:noFill/>
          <a:ln>
            <a:noFill/>
            <a:miter lim="800000"/>
          </a:ln>
          <a:effectLst/>
        </p:spPr>
        <p:txBody>
          <a:bodyPr wrap="square">
            <a:spAutoFit/>
          </a:bodyPr>
          <a:lstStyle>
            <a:defPPr>
              <a:defRPr lang="zh-CN"/>
            </a:defPPr>
            <a:lvl1pPr lvl="0" indent="0" fontAlgn="base">
              <a:lnSpc>
                <a:spcPct val="100000"/>
              </a:lnSpc>
              <a:spcBef>
                <a:spcPct val="50000"/>
              </a:spcBef>
              <a:spcAft>
                <a:spcPct val="0"/>
              </a:spcAft>
              <a:buClrTx/>
              <a:buSzTx/>
              <a:buFontTx/>
              <a:buNone/>
              <a:defRPr kumimoji="0" sz="2800" b="1" i="0" u="none" baseline="0">
                <a:solidFill>
                  <a:srgbClr val="0000FF"/>
                </a:solidFill>
                <a:effectLst/>
                <a:latin typeface="微软雅黑" panose="020B0503020204020204" pitchFamily="34" charset="-122"/>
                <a:ea typeface="微软雅黑" panose="020B0503020204020204" pitchFamily="34" charset="-122"/>
              </a:defRPr>
            </a:lvl1pPr>
            <a:lvl2pPr indent="0" fontAlgn="base">
              <a:lnSpc>
                <a:spcPct val="100000"/>
              </a:lnSpc>
              <a:spcBef>
                <a:spcPct val="0"/>
              </a:spcBef>
              <a:spcAft>
                <a:spcPct val="0"/>
              </a:spcAft>
              <a:buClrTx/>
              <a:buSzTx/>
              <a:buFontTx/>
              <a:buNone/>
              <a:defRPr kumimoji="0" b="0" i="0" u="none" baseline="0">
                <a:effectLst/>
                <a:latin typeface="Arial" panose="020B0604020202020204" pitchFamily="34" charset="0"/>
                <a:ea typeface="宋体" panose="02010600030101010101" pitchFamily="2" charset="-122"/>
              </a:defRPr>
            </a:lvl2pPr>
            <a:lvl3pPr indent="0" fontAlgn="base">
              <a:lnSpc>
                <a:spcPct val="100000"/>
              </a:lnSpc>
              <a:spcBef>
                <a:spcPct val="0"/>
              </a:spcBef>
              <a:spcAft>
                <a:spcPct val="0"/>
              </a:spcAft>
              <a:buClrTx/>
              <a:buSzTx/>
              <a:buFontTx/>
              <a:buNone/>
              <a:defRPr kumimoji="0" b="0" i="0" u="none" baseline="0">
                <a:effectLst/>
                <a:latin typeface="Arial" panose="020B0604020202020204" pitchFamily="34" charset="0"/>
                <a:ea typeface="宋体" panose="02010600030101010101" pitchFamily="2" charset="-122"/>
              </a:defRPr>
            </a:lvl3pPr>
            <a:lvl4pPr indent="0" fontAlgn="base">
              <a:lnSpc>
                <a:spcPct val="100000"/>
              </a:lnSpc>
              <a:spcBef>
                <a:spcPct val="0"/>
              </a:spcBef>
              <a:spcAft>
                <a:spcPct val="0"/>
              </a:spcAft>
              <a:buClrTx/>
              <a:buSzTx/>
              <a:buFontTx/>
              <a:buNone/>
              <a:defRPr kumimoji="0" b="0" i="0" u="none" baseline="0">
                <a:effectLst/>
                <a:latin typeface="Arial" panose="020B0604020202020204" pitchFamily="34" charset="0"/>
                <a:ea typeface="宋体" panose="02010600030101010101" pitchFamily="2" charset="-122"/>
              </a:defRPr>
            </a:lvl4pPr>
            <a:lvl5pPr indent="0" fontAlgn="base">
              <a:lnSpc>
                <a:spcPct val="100000"/>
              </a:lnSpc>
              <a:spcBef>
                <a:spcPct val="0"/>
              </a:spcBef>
              <a:spcAft>
                <a:spcPct val="0"/>
              </a:spcAft>
              <a:buClrTx/>
              <a:buSzTx/>
              <a:buFontTx/>
              <a:buNone/>
              <a:defRPr kumimoji="0" b="0" i="0" u="none" baseline="0">
                <a:effectLst/>
                <a:latin typeface="Arial" panose="020B0604020202020204" pitchFamily="34" charset="0"/>
                <a:ea typeface="宋体" panose="02010600030101010101" pitchFamily="2" charset="-122"/>
              </a:defRPr>
            </a:lvl5pPr>
          </a:lstStyle>
          <a:p>
            <a:r>
              <a:rPr lang="en-US" altLang="zh-CN" dirty="0"/>
              <a:t>4.</a:t>
            </a:r>
            <a:r>
              <a:rPr lang="zh-CN" altLang="en-US" dirty="0"/>
              <a:t>意义</a:t>
            </a:r>
            <a:endParaRPr lang="zh-CN" altLang="en-US" dirty="0"/>
          </a:p>
        </p:txBody>
      </p:sp>
      <p:pic>
        <p:nvPicPr>
          <p:cNvPr id="34818" name="图片 16"/>
          <p:cNvPicPr>
            <a:picLocks noChangeAspect="1"/>
          </p:cNvPicPr>
          <p:nvPr>
            <p:custDataLst>
              <p:tags r:id="rId1"/>
            </p:custDataLst>
          </p:nvPr>
        </p:nvPicPr>
        <p:blipFill>
          <a:blip r:embed="rId2"/>
          <a:stretch>
            <a:fillRect/>
          </a:stretch>
        </p:blipFill>
        <p:spPr>
          <a:xfrm>
            <a:off x="2134766" y="1133465"/>
            <a:ext cx="7560840" cy="3884285"/>
          </a:xfrm>
          <a:prstGeom prst="rect">
            <a:avLst/>
          </a:prstGeom>
          <a:noFill/>
          <a:ln w="9525">
            <a:noFill/>
          </a:ln>
        </p:spPr>
      </p:pic>
      <p:sp>
        <p:nvSpPr>
          <p:cNvPr id="7" name="文本框 6"/>
          <p:cNvSpPr txBox="1"/>
          <p:nvPr/>
        </p:nvSpPr>
        <p:spPr>
          <a:xfrm>
            <a:off x="4866083" y="1606143"/>
            <a:ext cx="2098205" cy="1200329"/>
          </a:xfrm>
          <a:prstGeom prst="rect">
            <a:avLst/>
          </a:prstGeom>
          <a:noFill/>
          <a:extLst>
            <a:ext uri="{909E8E84-426E-40DD-AFC4-6F175D3DCCD1}">
              <a14:hiddenFill xmlns:a14="http://schemas.microsoft.com/office/drawing/2010/main">
                <a:solidFill>
                  <a:srgbClr val="F5F7F9"/>
                </a:solidFill>
              </a14:hiddenFill>
            </a:ext>
          </a:extLst>
        </p:spPr>
        <p:txBody>
          <a:bodyPr wrap="square" rtlCol="0" anchor="t">
            <a:spAutoFit/>
          </a:bodyPr>
          <a:lstStyle/>
          <a:p>
            <a:pPr marL="0" marR="0" lvl="0" indent="0" algn="ctr" defTabSz="914400" rtl="0" eaLnBrk="0" fontAlgn="base" latinLnBrk="0" hangingPunct="0">
              <a:lnSpc>
                <a:spcPct val="120000"/>
              </a:lnSpc>
              <a:spcBef>
                <a:spcPct val="0"/>
              </a:spcBef>
              <a:spcAft>
                <a:spcPct val="0"/>
              </a:spcAft>
              <a:buClrTx/>
              <a:buSzTx/>
              <a:buFontTx/>
              <a:buNone/>
              <a:defRPr/>
            </a:pPr>
            <a:r>
              <a:rPr lang="zh-CN" altLang="zh-CN" sz="2000" b="1" dirty="0">
                <a:ln>
                  <a:noFill/>
                </a:ln>
                <a:solidFill>
                  <a:prstClr val="black"/>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sym typeface="+mn-ea"/>
              </a:rPr>
              <a:t>发展了马克思主义关于社会主义革命的理论</a:t>
            </a:r>
            <a:endParaRPr kumimoji="1" lang="zh-CN" altLang="zh-CN" sz="2000" b="1" dirty="0">
              <a:ln>
                <a:noFill/>
              </a:ln>
              <a:solidFill>
                <a:prstClr val="black"/>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sym typeface="+mn-ea"/>
            </a:endParaRPr>
          </a:p>
        </p:txBody>
      </p:sp>
      <p:sp>
        <p:nvSpPr>
          <p:cNvPr id="20" name="矩形 19"/>
          <p:cNvSpPr/>
          <p:nvPr>
            <p:custDataLst>
              <p:tags r:id="rId3"/>
            </p:custDataLst>
          </p:nvPr>
        </p:nvSpPr>
        <p:spPr>
          <a:xfrm>
            <a:off x="3070870" y="2579470"/>
            <a:ext cx="1599992" cy="831850"/>
          </a:xfrm>
          <a:prstGeom prst="rect">
            <a:avLst/>
          </a:prstGeom>
          <a:noFill/>
        </p:spPr>
        <p:txBody>
          <a:bodyPr>
            <a:spAutoFit/>
          </a:bodyPr>
          <a:lstStyle>
            <a:lvl1pPr>
              <a:defRPr sz="4800">
                <a:solidFill>
                  <a:schemeClr val="tx1"/>
                </a:solidFill>
                <a:latin typeface="Arial" panose="020B0604020202020204" pitchFamily="34" charset="0"/>
                <a:ea typeface="宋体" panose="02010600030101010101" pitchFamily="2" charset="-122"/>
              </a:defRPr>
            </a:lvl1pPr>
            <a:lvl2pPr marL="742950" indent="-285750">
              <a:defRPr sz="4800">
                <a:solidFill>
                  <a:schemeClr val="tx1"/>
                </a:solidFill>
                <a:latin typeface="Arial" panose="020B0604020202020204" pitchFamily="34" charset="0"/>
                <a:ea typeface="宋体" panose="02010600030101010101" pitchFamily="2" charset="-122"/>
              </a:defRPr>
            </a:lvl2pPr>
            <a:lvl3pPr marL="1143000" indent="-228600">
              <a:defRPr sz="4800">
                <a:solidFill>
                  <a:schemeClr val="tx1"/>
                </a:solidFill>
                <a:latin typeface="Arial" panose="020B0604020202020204" pitchFamily="34" charset="0"/>
                <a:ea typeface="宋体" panose="02010600030101010101" pitchFamily="2" charset="-122"/>
              </a:defRPr>
            </a:lvl3pPr>
            <a:lvl4pPr marL="1600200" indent="-228600">
              <a:defRPr sz="4800">
                <a:solidFill>
                  <a:schemeClr val="tx1"/>
                </a:solidFill>
                <a:latin typeface="Arial" panose="020B0604020202020204" pitchFamily="34" charset="0"/>
                <a:ea typeface="宋体" panose="02010600030101010101" pitchFamily="2" charset="-122"/>
              </a:defRPr>
            </a:lvl4pPr>
            <a:lvl5pPr marL="2057400" indent="-228600">
              <a:defRPr sz="4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8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1">
                <a:ln>
                  <a:noFill/>
                </a:ln>
                <a:solidFill>
                  <a:prstClr val="black"/>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sym typeface="+mn-ea"/>
              </a:rPr>
              <a:t>由城市扩展到农村</a:t>
            </a:r>
            <a:endParaRPr kumimoji="0" lang="zh-CN" altLang="zh-CN" sz="2000" b="0" i="0" u="none" strike="noStrike" kern="1200" cap="none" spc="0" normalizeH="0" baseline="0" noProof="1">
              <a:ln>
                <a:noFill/>
              </a:ln>
              <a:solidFill>
                <a:prstClr val="black"/>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sym typeface="+mn-ea"/>
            </a:endParaRPr>
          </a:p>
        </p:txBody>
      </p:sp>
      <p:sp>
        <p:nvSpPr>
          <p:cNvPr id="26" name="矩形 25"/>
          <p:cNvSpPr/>
          <p:nvPr>
            <p:custDataLst>
              <p:tags r:id="rId4"/>
            </p:custDataLst>
          </p:nvPr>
        </p:nvSpPr>
        <p:spPr>
          <a:xfrm>
            <a:off x="5187287" y="3387599"/>
            <a:ext cx="1599992" cy="830997"/>
          </a:xfrm>
          <a:prstGeom prst="rect">
            <a:avLst/>
          </a:prstGeom>
          <a:noFill/>
        </p:spPr>
        <p:txBody>
          <a:bodyPr>
            <a:spAutoFit/>
          </a:bodyPr>
          <a:lstStyle>
            <a:lvl1pPr>
              <a:defRPr sz="4800">
                <a:solidFill>
                  <a:schemeClr val="tx1"/>
                </a:solidFill>
                <a:latin typeface="Arial" panose="020B0604020202020204" pitchFamily="34" charset="0"/>
                <a:ea typeface="宋体" panose="02010600030101010101" pitchFamily="2" charset="-122"/>
              </a:defRPr>
            </a:lvl1pPr>
            <a:lvl2pPr marL="742950" indent="-285750">
              <a:defRPr sz="4800">
                <a:solidFill>
                  <a:schemeClr val="tx1"/>
                </a:solidFill>
                <a:latin typeface="Arial" panose="020B0604020202020204" pitchFamily="34" charset="0"/>
                <a:ea typeface="宋体" panose="02010600030101010101" pitchFamily="2" charset="-122"/>
              </a:defRPr>
            </a:lvl2pPr>
            <a:lvl3pPr marL="1143000" indent="-228600">
              <a:defRPr sz="4800">
                <a:solidFill>
                  <a:schemeClr val="tx1"/>
                </a:solidFill>
                <a:latin typeface="Arial" panose="020B0604020202020204" pitchFamily="34" charset="0"/>
                <a:ea typeface="宋体" panose="02010600030101010101" pitchFamily="2" charset="-122"/>
              </a:defRPr>
            </a:lvl3pPr>
            <a:lvl4pPr marL="1600200" indent="-228600">
              <a:defRPr sz="4800">
                <a:solidFill>
                  <a:schemeClr val="tx1"/>
                </a:solidFill>
                <a:latin typeface="Arial" panose="020B0604020202020204" pitchFamily="34" charset="0"/>
                <a:ea typeface="宋体" panose="02010600030101010101" pitchFamily="2" charset="-122"/>
              </a:defRPr>
            </a:lvl4pPr>
            <a:lvl5pPr marL="2057400" indent="-228600">
              <a:defRPr sz="4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8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1">
                <a:ln>
                  <a:noFill/>
                </a:ln>
                <a:solidFill>
                  <a:prstClr val="black"/>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sym typeface="+mn-ea"/>
              </a:rPr>
              <a:t>由和平夺权</a:t>
            </a:r>
            <a:endParaRPr kumimoji="0" lang="en-US" altLang="zh-CN" sz="2000" b="1" i="0" u="none" strike="noStrike" kern="1200" cap="none" spc="0" normalizeH="0" baseline="0" noProof="1">
              <a:ln>
                <a:noFill/>
              </a:ln>
              <a:solidFill>
                <a:prstClr val="black"/>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1">
                <a:ln>
                  <a:noFill/>
                </a:ln>
                <a:solidFill>
                  <a:prstClr val="black"/>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sym typeface="+mn-ea"/>
              </a:rPr>
              <a:t>到暴力革命</a:t>
            </a:r>
            <a:endParaRPr kumimoji="0" lang="zh-CN" altLang="zh-CN" sz="2000" b="0" i="0" u="none" strike="noStrike" kern="1200" cap="none" spc="0" normalizeH="0" baseline="0" noProof="1">
              <a:ln>
                <a:noFill/>
              </a:ln>
              <a:solidFill>
                <a:prstClr val="black"/>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sym typeface="+mn-ea"/>
            </a:endParaRPr>
          </a:p>
        </p:txBody>
      </p:sp>
      <p:sp>
        <p:nvSpPr>
          <p:cNvPr id="21" name="矩形 20"/>
          <p:cNvSpPr/>
          <p:nvPr>
            <p:custDataLst>
              <p:tags r:id="rId5"/>
            </p:custDataLst>
          </p:nvPr>
        </p:nvSpPr>
        <p:spPr>
          <a:xfrm>
            <a:off x="7048046" y="2395230"/>
            <a:ext cx="1781083" cy="1200329"/>
          </a:xfrm>
          <a:prstGeom prst="rect">
            <a:avLst/>
          </a:prstGeom>
          <a:noFill/>
        </p:spPr>
        <p:txBody>
          <a:bodyPr wrap="square">
            <a:spAutoFit/>
          </a:bodyPr>
          <a:lstStyle>
            <a:lvl1pPr>
              <a:defRPr sz="4800">
                <a:solidFill>
                  <a:schemeClr val="tx1"/>
                </a:solidFill>
                <a:latin typeface="Arial" panose="020B0604020202020204" pitchFamily="34" charset="0"/>
                <a:ea typeface="宋体" panose="02010600030101010101" pitchFamily="2" charset="-122"/>
              </a:defRPr>
            </a:lvl1pPr>
            <a:lvl2pPr marL="742950" indent="-285750">
              <a:defRPr sz="4800">
                <a:solidFill>
                  <a:schemeClr val="tx1"/>
                </a:solidFill>
                <a:latin typeface="Arial" panose="020B0604020202020204" pitchFamily="34" charset="0"/>
                <a:ea typeface="宋体" panose="02010600030101010101" pitchFamily="2" charset="-122"/>
              </a:defRPr>
            </a:lvl2pPr>
            <a:lvl3pPr marL="1143000" indent="-228600">
              <a:defRPr sz="4800">
                <a:solidFill>
                  <a:schemeClr val="tx1"/>
                </a:solidFill>
                <a:latin typeface="Arial" panose="020B0604020202020204" pitchFamily="34" charset="0"/>
                <a:ea typeface="宋体" panose="02010600030101010101" pitchFamily="2" charset="-122"/>
              </a:defRPr>
            </a:lvl3pPr>
            <a:lvl4pPr marL="1600200" indent="-228600">
              <a:defRPr sz="4800">
                <a:solidFill>
                  <a:schemeClr val="tx1"/>
                </a:solidFill>
                <a:latin typeface="Arial" panose="020B0604020202020204" pitchFamily="34" charset="0"/>
                <a:ea typeface="宋体" panose="02010600030101010101" pitchFamily="2" charset="-122"/>
              </a:defRPr>
            </a:lvl4pPr>
            <a:lvl5pPr marL="2057400" indent="-228600">
              <a:defRPr sz="4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8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20000"/>
              </a:lnSpc>
              <a:spcBef>
                <a:spcPct val="0"/>
              </a:spcBef>
              <a:spcAft>
                <a:spcPct val="0"/>
              </a:spcAft>
              <a:buClrTx/>
              <a:buSzTx/>
              <a:buFontTx/>
              <a:buNone/>
              <a:defRPr/>
            </a:pPr>
            <a:r>
              <a:rPr kumimoji="0" lang="zh-CN" altLang="en-US" sz="2000" b="1" i="0" u="none" strike="noStrike" kern="1200" cap="none" spc="0" normalizeH="0" baseline="0" noProof="1">
                <a:ln>
                  <a:noFill/>
                </a:ln>
                <a:solidFill>
                  <a:prstClr val="black"/>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sym typeface="+mn-ea"/>
              </a:rPr>
              <a:t>资产阶级革命和社会主义革命紧密相连</a:t>
            </a:r>
            <a:endParaRPr kumimoji="0" lang="zh-CN" altLang="zh-CN" sz="2000" b="0" i="0" u="none" strike="noStrike" kern="1200" cap="none" spc="0" normalizeH="0" baseline="0" noProof="1">
              <a:ln>
                <a:noFill/>
              </a:ln>
              <a:solidFill>
                <a:prstClr val="black"/>
              </a:solidFill>
              <a:effectLst>
                <a:outerShdw blurRad="38100" dist="38100" dir="2700000" algn="tl">
                  <a:srgbClr val="C0C0C0"/>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1" name="矩形 10"/>
          <p:cNvSpPr/>
          <p:nvPr/>
        </p:nvSpPr>
        <p:spPr>
          <a:xfrm>
            <a:off x="478093" y="332656"/>
            <a:ext cx="8215711" cy="584775"/>
          </a:xfrm>
          <a:prstGeom prst="rect">
            <a:avLst/>
          </a:prstGeom>
        </p:spPr>
        <p:txBody>
          <a:bodyPr wrap="none">
            <a:spAutoFit/>
          </a:bodyPr>
          <a:lstStyle/>
          <a:p>
            <a:r>
              <a:rPr lang="zh-CN" altLang="en-US" sz="3200" b="1" dirty="0">
                <a:latin typeface="微软雅黑" panose="020B0503020204020204" pitchFamily="34" charset="-122"/>
                <a:ea typeface="微软雅黑" panose="020B0503020204020204" pitchFamily="34" charset="-122"/>
              </a:rPr>
              <a:t>二、十月革命的胜利</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社会主义由理想变为现实</a:t>
            </a:r>
            <a:endParaRPr lang="zh-CN" altLang="en-US" sz="2800" b="1"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1"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5" grpId="0" animBg="1"/>
      <p:bldP spid="7" grpId="0"/>
      <p:bldP spid="20" grpId="0"/>
      <p:bldP spid="26"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7" name="矩形 1"/>
          <p:cNvSpPr/>
          <p:nvPr>
            <p:custDataLst>
              <p:tags r:id="rId1"/>
            </p:custDataLst>
          </p:nvPr>
        </p:nvSpPr>
        <p:spPr>
          <a:xfrm>
            <a:off x="435087" y="4941168"/>
            <a:ext cx="11276743" cy="1643527"/>
          </a:xfrm>
          <a:prstGeom prst="rect">
            <a:avLst/>
          </a:prstGeom>
          <a:noFill/>
          <a:ln>
            <a:solidFill>
              <a:schemeClr val="tx1"/>
            </a:solid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sym typeface="+mn-lt"/>
              </a:rPr>
              <a:t>列宁的思考</a:t>
            </a:r>
            <a:r>
              <a:rPr lang="zh-CN" altLang="en-US" sz="2400" b="1" dirty="0">
                <a:solidFill>
                  <a:srgbClr val="C00000"/>
                </a:solidFill>
                <a:latin typeface="方正清刻本悦宋简体"/>
                <a:ea typeface="楷体" panose="02010609060101010101" charset="-122"/>
                <a:sym typeface="+mn-lt"/>
              </a:rPr>
              <a:t>：</a:t>
            </a:r>
            <a:r>
              <a:rPr lang="zh-CN" altLang="en-US" sz="2800" b="1" dirty="0">
                <a:solidFill>
                  <a:srgbClr val="000000"/>
                </a:solidFill>
                <a:latin typeface="楷体" panose="02010609060101010101" charset="-122"/>
                <a:ea typeface="楷体" panose="02010609060101010101" charset="-122"/>
                <a:sym typeface="+mn-lt"/>
              </a:rPr>
              <a:t>“</a:t>
            </a:r>
            <a:r>
              <a:rPr lang="zh-CN" altLang="en-US" sz="2800" b="1" dirty="0">
                <a:solidFill>
                  <a:srgbClr val="000000"/>
                </a:solidFill>
                <a:latin typeface="方正字迹-老柴手书 简" charset="-122"/>
                <a:ea typeface="楷体" panose="02010609060101010101" charset="-122"/>
                <a:sym typeface="+mn-lt"/>
              </a:rPr>
              <a:t>我们在夺取政权时便知道，不存在将资本主义制度具体改造成社会主义制度的现存方法</a:t>
            </a:r>
            <a:r>
              <a:rPr lang="en-US" altLang="zh-CN" sz="2800" b="1" dirty="0">
                <a:solidFill>
                  <a:srgbClr val="000000"/>
                </a:solidFill>
                <a:latin typeface="楷体" panose="02010609060101010101" charset="-122"/>
                <a:ea typeface="楷体" panose="02010609060101010101" charset="-122"/>
                <a:sym typeface="+mn-lt"/>
              </a:rPr>
              <a:t>……</a:t>
            </a:r>
            <a:r>
              <a:rPr lang="zh-CN" altLang="en-US" sz="2800" b="1" dirty="0">
                <a:solidFill>
                  <a:srgbClr val="000000"/>
                </a:solidFill>
                <a:latin typeface="方正字迹-老柴手书 简" charset="-122"/>
                <a:ea typeface="楷体" panose="02010609060101010101" charset="-122"/>
                <a:sym typeface="+mn-lt"/>
              </a:rPr>
              <a:t>我不知道哪位社会主义者处理过这类问题。</a:t>
            </a:r>
            <a:r>
              <a:rPr lang="zh-CN" altLang="en-US" sz="2800" b="1" dirty="0">
                <a:solidFill>
                  <a:srgbClr val="000000"/>
                </a:solidFill>
                <a:latin typeface="楷体" panose="02010609060101010101" charset="-122"/>
                <a:ea typeface="楷体" panose="02010609060101010101" charset="-122"/>
                <a:sym typeface="+mn-lt"/>
              </a:rPr>
              <a:t>”</a:t>
            </a:r>
            <a:r>
              <a:rPr lang="zh-CN" altLang="en-US" sz="2800" dirty="0">
                <a:solidFill>
                  <a:srgbClr val="000000"/>
                </a:solidFill>
                <a:latin typeface="方正字迹-老柴手书 简" charset="-122"/>
                <a:ea typeface="方正字迹-老柴手书 简" charset="-122"/>
                <a:sym typeface="+mn-lt"/>
              </a:rPr>
              <a:t>                        </a:t>
            </a:r>
            <a:r>
              <a:rPr lang="zh-CN" altLang="en-US" sz="2400" dirty="0">
                <a:solidFill>
                  <a:srgbClr val="000000"/>
                </a:solidFill>
                <a:latin typeface="方正字迹-老柴手书 简" charset="-122"/>
                <a:ea typeface="方正字迹-老柴手书 简" charset="-122"/>
                <a:sym typeface="+mn-lt"/>
              </a:rPr>
              <a:t> </a:t>
            </a:r>
            <a:r>
              <a:rPr lang="zh-CN" altLang="en-US" sz="2400" dirty="0" smtClean="0">
                <a:solidFill>
                  <a:srgbClr val="000000"/>
                </a:solidFill>
                <a:latin typeface="方正字迹-老柴手书 简" charset="-122"/>
                <a:ea typeface="方正字迹-老柴手书 简" charset="-122"/>
                <a:sym typeface="+mn-lt"/>
              </a:rPr>
              <a:t>    </a:t>
            </a:r>
            <a:r>
              <a:rPr lang="en-US" altLang="zh-CN" sz="2000" b="1" dirty="0" smtClean="0">
                <a:solidFill>
                  <a:srgbClr val="000000"/>
                </a:solidFill>
                <a:latin typeface="宋体" panose="02010600030101010101" pitchFamily="2" charset="-122"/>
                <a:ea typeface="方正清刻本悦宋简体"/>
                <a:sym typeface="+mn-lt"/>
              </a:rPr>
              <a:t>——《</a:t>
            </a:r>
            <a:r>
              <a:rPr lang="zh-CN" altLang="en-US" sz="2000" b="1" dirty="0">
                <a:solidFill>
                  <a:srgbClr val="000000"/>
                </a:solidFill>
                <a:latin typeface="宋体" panose="02010600030101010101" pitchFamily="2" charset="-122"/>
                <a:ea typeface="方正清刻本悦宋简体"/>
                <a:sym typeface="+mn-lt"/>
              </a:rPr>
              <a:t>苏联的共产主义</a:t>
            </a:r>
            <a:r>
              <a:rPr lang="en-US" altLang="zh-CN" sz="2000" b="1" dirty="0">
                <a:solidFill>
                  <a:srgbClr val="000000"/>
                </a:solidFill>
                <a:latin typeface="宋体" panose="02010600030101010101" pitchFamily="2" charset="-122"/>
                <a:ea typeface="方正清刻本悦宋简体"/>
                <a:sym typeface="+mn-lt"/>
              </a:rPr>
              <a:t>》</a:t>
            </a:r>
            <a:endParaRPr lang="en-US" altLang="zh-CN" sz="2000" b="1" dirty="0">
              <a:solidFill>
                <a:srgbClr val="000000"/>
              </a:solidFill>
              <a:latin typeface="宋体" panose="02010600030101010101" pitchFamily="2" charset="-122"/>
              <a:ea typeface="方正清刻本悦宋简体"/>
              <a:sym typeface="+mn-lt"/>
            </a:endParaRPr>
          </a:p>
        </p:txBody>
      </p:sp>
      <p:sp>
        <p:nvSpPr>
          <p:cNvPr id="978948" name="矩形 6"/>
          <p:cNvSpPr/>
          <p:nvPr>
            <p:custDataLst>
              <p:tags r:id="rId2"/>
            </p:custDataLst>
          </p:nvPr>
        </p:nvSpPr>
        <p:spPr>
          <a:xfrm>
            <a:off x="3790950" y="1334182"/>
            <a:ext cx="7272808" cy="1754326"/>
          </a:xfrm>
          <a:prstGeom prst="rect">
            <a:avLst/>
          </a:prstGeom>
          <a:noFill/>
          <a:ln>
            <a:solidFill>
              <a:schemeClr val="tx1"/>
            </a:solid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r>
              <a:rPr lang="zh-CN" altLang="en-US" sz="2800" b="1" dirty="0" smtClean="0">
                <a:solidFill>
                  <a:srgbClr val="000000"/>
                </a:solidFill>
                <a:latin typeface="楷体" panose="02010609060101010101" charset="-122"/>
                <a:ea typeface="楷体" panose="02010609060101010101" charset="-122"/>
                <a:sym typeface="+mn-lt"/>
              </a:rPr>
              <a:t>“</a:t>
            </a:r>
            <a:r>
              <a:rPr lang="zh-CN" altLang="en-US" sz="2800" b="1" dirty="0">
                <a:solidFill>
                  <a:srgbClr val="000000"/>
                </a:solidFill>
                <a:latin typeface="方正字迹-老柴手书 简" charset="-122"/>
                <a:ea typeface="楷体" panose="02010609060101010101" charset="-122"/>
                <a:sym typeface="+mn-lt"/>
              </a:rPr>
              <a:t>在</a:t>
            </a:r>
            <a:r>
              <a:rPr lang="zh-CN" altLang="en-US" sz="2800" b="1" dirty="0">
                <a:solidFill>
                  <a:srgbClr val="0033CC"/>
                </a:solidFill>
                <a:latin typeface="方正字迹-老柴手书 简" charset="-122"/>
                <a:ea typeface="方正粗黑宋简体" pitchFamily="2" charset="-122"/>
                <a:sym typeface="+mn-lt"/>
              </a:rPr>
              <a:t>生产力高度发达</a:t>
            </a:r>
            <a:r>
              <a:rPr lang="zh-CN" altLang="en-US" sz="2800" b="1" dirty="0">
                <a:solidFill>
                  <a:srgbClr val="000000"/>
                </a:solidFill>
                <a:latin typeface="方正字迹-老柴手书 简" charset="-122"/>
                <a:ea typeface="楷体" panose="02010609060101010101" charset="-122"/>
                <a:sym typeface="+mn-lt"/>
              </a:rPr>
              <a:t>的资本主义基础上建立的社会主义实行</a:t>
            </a:r>
            <a:r>
              <a:rPr lang="zh-CN" altLang="en-US" sz="2800" b="1" dirty="0">
                <a:solidFill>
                  <a:srgbClr val="FF0000"/>
                </a:solidFill>
                <a:latin typeface="方正字迹-老柴手书 简" charset="-122"/>
                <a:ea typeface="楷体" panose="02010609060101010101" charset="-122"/>
                <a:sym typeface="+mn-lt"/>
              </a:rPr>
              <a:t>公有制</a:t>
            </a:r>
            <a:r>
              <a:rPr lang="zh-CN" altLang="en-US" sz="2800" b="1" dirty="0">
                <a:solidFill>
                  <a:srgbClr val="000000"/>
                </a:solidFill>
                <a:latin typeface="方正字迹-老柴手书 简" charset="-122"/>
                <a:ea typeface="楷体" panose="02010609060101010101" charset="-122"/>
                <a:sym typeface="+mn-lt"/>
              </a:rPr>
              <a:t>、</a:t>
            </a:r>
            <a:r>
              <a:rPr lang="zh-CN" altLang="en-US" sz="2800" b="1" dirty="0">
                <a:solidFill>
                  <a:srgbClr val="FF0000"/>
                </a:solidFill>
                <a:latin typeface="方正字迹-老柴手书 简" charset="-122"/>
                <a:ea typeface="楷体" panose="02010609060101010101" charset="-122"/>
                <a:sym typeface="+mn-lt"/>
              </a:rPr>
              <a:t>计划经济</a:t>
            </a:r>
            <a:r>
              <a:rPr lang="zh-CN" altLang="en-US" sz="2800" b="1" dirty="0">
                <a:solidFill>
                  <a:srgbClr val="000000"/>
                </a:solidFill>
                <a:latin typeface="方正字迹-老柴手书 简" charset="-122"/>
                <a:ea typeface="楷体" panose="02010609060101010101" charset="-122"/>
                <a:sym typeface="+mn-lt"/>
              </a:rPr>
              <a:t>和</a:t>
            </a:r>
            <a:r>
              <a:rPr lang="zh-CN" altLang="en-US" sz="2800" b="1" dirty="0">
                <a:solidFill>
                  <a:srgbClr val="FF0000"/>
                </a:solidFill>
                <a:latin typeface="方正字迹-老柴手书 简" charset="-122"/>
                <a:ea typeface="楷体" panose="02010609060101010101" charset="-122"/>
                <a:sym typeface="+mn-lt"/>
              </a:rPr>
              <a:t>按劳分配</a:t>
            </a:r>
            <a:r>
              <a:rPr lang="zh-CN" altLang="en-US" sz="2800" b="1" dirty="0">
                <a:solidFill>
                  <a:srgbClr val="000000"/>
                </a:solidFill>
                <a:latin typeface="方正字迹-老柴手书 简" charset="-122"/>
                <a:ea typeface="楷体" panose="02010609060101010101" charset="-122"/>
                <a:sym typeface="+mn-lt"/>
              </a:rPr>
              <a:t>，取消商品生产和货币。</a:t>
            </a:r>
            <a:endParaRPr lang="zh-CN" altLang="en-US" sz="2400" b="1" dirty="0">
              <a:solidFill>
                <a:srgbClr val="000000"/>
              </a:solidFill>
              <a:latin typeface="方正字迹-老柴手书 简" charset="-122"/>
              <a:ea typeface="楷体" panose="02010609060101010101" charset="-122"/>
              <a:sym typeface="+mn-lt"/>
            </a:endParaRPr>
          </a:p>
          <a:p>
            <a:pPr marL="0" lvl="0" indent="0"/>
            <a:r>
              <a:rPr lang="zh-CN" altLang="en-US" sz="2400" b="1" dirty="0">
                <a:solidFill>
                  <a:srgbClr val="000000"/>
                </a:solidFill>
                <a:latin typeface="方正字迹-老柴手书 简" charset="-122"/>
                <a:ea typeface="楷体" panose="02010609060101010101" charset="-122"/>
                <a:sym typeface="+mn-lt"/>
              </a:rPr>
              <a:t>             </a:t>
            </a:r>
            <a:r>
              <a:rPr lang="zh-CN" altLang="en-US" sz="2400" b="1" dirty="0" smtClean="0">
                <a:solidFill>
                  <a:srgbClr val="000000"/>
                </a:solidFill>
                <a:latin typeface="方正字迹-老柴手书 简" charset="-122"/>
                <a:ea typeface="楷体" panose="02010609060101010101" charset="-122"/>
                <a:sym typeface="+mn-lt"/>
              </a:rPr>
              <a:t> </a:t>
            </a:r>
            <a:r>
              <a:rPr lang="en-US" altLang="zh-CN" sz="2000" b="1" dirty="0" smtClean="0">
                <a:solidFill>
                  <a:srgbClr val="000000"/>
                </a:solidFill>
                <a:latin typeface="宋体" panose="02010600030101010101" pitchFamily="2" charset="-122"/>
                <a:ea typeface="方正清刻本悦宋简体"/>
                <a:sym typeface="+mn-lt"/>
              </a:rPr>
              <a:t>——《</a:t>
            </a:r>
            <a:r>
              <a:rPr lang="zh-CN" altLang="en-US" sz="2000" b="1" dirty="0">
                <a:solidFill>
                  <a:srgbClr val="000000"/>
                </a:solidFill>
                <a:latin typeface="宋体" panose="02010600030101010101" pitchFamily="2" charset="-122"/>
                <a:ea typeface="方正清刻本悦宋简体"/>
                <a:sym typeface="+mn-lt"/>
              </a:rPr>
              <a:t>社会主义经济体制的确立</a:t>
            </a:r>
            <a:r>
              <a:rPr lang="en-US" altLang="zh-CN" sz="2000" b="1" dirty="0">
                <a:solidFill>
                  <a:srgbClr val="000000"/>
                </a:solidFill>
                <a:latin typeface="宋体" panose="02010600030101010101" pitchFamily="2" charset="-122"/>
                <a:ea typeface="方正清刻本悦宋简体"/>
                <a:sym typeface="+mn-lt"/>
              </a:rPr>
              <a:t>》</a:t>
            </a:r>
            <a:endParaRPr lang="en-US" altLang="zh-CN" sz="2000" b="1" dirty="0">
              <a:solidFill>
                <a:srgbClr val="000000"/>
              </a:solidFill>
              <a:latin typeface="宋体" panose="02010600030101010101" pitchFamily="2" charset="-122"/>
              <a:ea typeface="方正清刻本悦宋简体"/>
              <a:sym typeface="+mn-lt"/>
            </a:endParaRPr>
          </a:p>
        </p:txBody>
      </p:sp>
      <p:sp>
        <p:nvSpPr>
          <p:cNvPr id="978950" name="矩形 978949"/>
          <p:cNvSpPr/>
          <p:nvPr>
            <p:custDataLst>
              <p:tags r:id="rId3"/>
            </p:custDataLst>
          </p:nvPr>
        </p:nvSpPr>
        <p:spPr>
          <a:xfrm>
            <a:off x="608162" y="4289884"/>
            <a:ext cx="10229325" cy="519113"/>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r>
              <a:rPr lang="zh-CN" altLang="en-US" sz="2800" b="1" dirty="0">
                <a:ea typeface="方正粗黑宋简体" pitchFamily="2" charset="-122"/>
              </a:rPr>
              <a:t>十月革命胜利后，列宁将如何进行社会主义建设的实践呢？</a:t>
            </a:r>
            <a:endParaRPr lang="zh-CN" altLang="en-US" sz="2800" b="1" dirty="0">
              <a:ea typeface="方正粗黑宋简体" pitchFamily="2" charset="-122"/>
            </a:endParaRPr>
          </a:p>
        </p:txBody>
      </p:sp>
      <p:sp>
        <p:nvSpPr>
          <p:cNvPr id="978951" name="矩形 978950"/>
          <p:cNvSpPr/>
          <p:nvPr>
            <p:custDataLst>
              <p:tags r:id="rId4"/>
            </p:custDataLst>
          </p:nvPr>
        </p:nvSpPr>
        <p:spPr>
          <a:xfrm>
            <a:off x="291124" y="333375"/>
            <a:ext cx="11536184" cy="6191250"/>
          </a:xfrm>
          <a:prstGeom prst="rect">
            <a:avLst/>
          </a:prstGeom>
          <a:noFill/>
          <a:ln>
            <a:noFill/>
            <a:miter lim="800000"/>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lgn="ctr"/>
            <a:endParaRPr lang="zh-CN" altLang="en-US" sz="2000" b="1">
              <a:solidFill>
                <a:srgbClr val="0000FF"/>
              </a:solidFill>
              <a:effectLst>
                <a:outerShdw blurRad="38100" dist="38100" dir="2700000" algn="tl">
                  <a:srgbClr val="000000"/>
                </a:outerShdw>
              </a:effectLst>
            </a:endParaRPr>
          </a:p>
        </p:txBody>
      </p:sp>
      <p:sp>
        <p:nvSpPr>
          <p:cNvPr id="978957" name="矩形 978956"/>
          <p:cNvSpPr/>
          <p:nvPr>
            <p:custDataLst>
              <p:tags r:id="rId5"/>
            </p:custDataLst>
          </p:nvPr>
        </p:nvSpPr>
        <p:spPr>
          <a:xfrm>
            <a:off x="1414686" y="3088508"/>
            <a:ext cx="7299486" cy="1126462"/>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lnSpc>
                <a:spcPct val="120000"/>
              </a:lnSpc>
            </a:pPr>
            <a:r>
              <a:rPr lang="zh-CN" altLang="en-US" sz="2800" b="1" dirty="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前提</a:t>
            </a:r>
            <a:r>
              <a:rPr lang="zh-CN" altLang="en-US" sz="2800" b="1" dirty="0">
                <a:effectLst>
                  <a:outerShdw blurRad="38100" dist="38100" dir="2700000" algn="tl">
                    <a:srgbClr val="FFFFFF"/>
                  </a:outerShdw>
                </a:effectLst>
                <a:latin typeface="微软雅黑" panose="020B0503020204020204" pitchFamily="34" charset="-122"/>
                <a:ea typeface="微软雅黑" panose="020B0503020204020204" pitchFamily="34" charset="-122"/>
              </a:rPr>
              <a:t>：生产力高度发达</a:t>
            </a:r>
            <a:endParaRPr lang="zh-CN" altLang="en-US" sz="2800" b="1" dirty="0">
              <a:effectLst>
                <a:outerShdw blurRad="38100" dist="38100" dir="2700000" algn="tl">
                  <a:srgbClr val="FFFFFF"/>
                </a:outerShdw>
              </a:effectLst>
              <a:latin typeface="微软雅黑" panose="020B0503020204020204" pitchFamily="34" charset="-122"/>
              <a:ea typeface="微软雅黑" panose="020B0503020204020204" pitchFamily="34" charset="-122"/>
            </a:endParaRPr>
          </a:p>
          <a:p>
            <a:pPr lvl="0">
              <a:lnSpc>
                <a:spcPct val="120000"/>
              </a:lnSpc>
            </a:pPr>
            <a:r>
              <a:rPr lang="zh-CN" altLang="en-US" sz="2800" b="1" dirty="0">
                <a:solidFill>
                  <a:srgbClr val="0033C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社会主义</a:t>
            </a:r>
            <a:r>
              <a:rPr lang="en-US" altLang="zh-CN" sz="2800" b="1" dirty="0">
                <a:effectLst>
                  <a:outerShdw blurRad="38100" dist="38100" dir="2700000" algn="tl">
                    <a:srgbClr val="FFFFFF"/>
                  </a:outerShdw>
                </a:effectLst>
                <a:latin typeface="微软雅黑" panose="020B0503020204020204" pitchFamily="34" charset="-122"/>
                <a:ea typeface="微软雅黑" panose="020B0503020204020204" pitchFamily="34" charset="-122"/>
              </a:rPr>
              <a:t>=</a:t>
            </a:r>
            <a:r>
              <a:rPr lang="zh-CN" altLang="en-US" sz="2800" b="1" dirty="0">
                <a:effectLst>
                  <a:outerShdw blurRad="38100" dist="38100" dir="2700000" algn="tl">
                    <a:srgbClr val="FFFFFF"/>
                  </a:outerShdw>
                </a:effectLst>
                <a:latin typeface="微软雅黑" panose="020B0503020204020204" pitchFamily="34" charset="-122"/>
                <a:ea typeface="微软雅黑" panose="020B0503020204020204" pitchFamily="34" charset="-122"/>
              </a:rPr>
              <a:t>公有制</a:t>
            </a:r>
            <a:r>
              <a:rPr lang="en-US" altLang="zh-CN" sz="2800" b="1" dirty="0">
                <a:effectLst>
                  <a:outerShdw blurRad="38100" dist="38100" dir="2700000" algn="tl">
                    <a:srgbClr val="FFFFFF"/>
                  </a:outerShdw>
                </a:effectLst>
                <a:latin typeface="微软雅黑" panose="020B0503020204020204" pitchFamily="34" charset="-122"/>
                <a:ea typeface="微软雅黑" panose="020B0503020204020204" pitchFamily="34" charset="-122"/>
              </a:rPr>
              <a:t>+</a:t>
            </a:r>
            <a:r>
              <a:rPr lang="zh-CN" altLang="en-US" sz="2800" b="1" dirty="0">
                <a:effectLst>
                  <a:outerShdw blurRad="38100" dist="38100" dir="2700000" algn="tl">
                    <a:srgbClr val="FFFFFF"/>
                  </a:outerShdw>
                </a:effectLst>
                <a:latin typeface="微软雅黑" panose="020B0503020204020204" pitchFamily="34" charset="-122"/>
                <a:ea typeface="微软雅黑" panose="020B0503020204020204" pitchFamily="34" charset="-122"/>
              </a:rPr>
              <a:t>计划经济</a:t>
            </a:r>
            <a:r>
              <a:rPr lang="en-US" altLang="zh-CN" sz="2800" b="1" dirty="0">
                <a:effectLst>
                  <a:outerShdw blurRad="38100" dist="38100" dir="2700000" algn="tl">
                    <a:srgbClr val="FFFFFF"/>
                  </a:outerShdw>
                </a:effectLst>
                <a:latin typeface="微软雅黑" panose="020B0503020204020204" pitchFamily="34" charset="-122"/>
                <a:ea typeface="微软雅黑" panose="020B0503020204020204" pitchFamily="34" charset="-122"/>
              </a:rPr>
              <a:t>+</a:t>
            </a:r>
            <a:r>
              <a:rPr lang="zh-CN" altLang="en-US" sz="2800" b="1" dirty="0">
                <a:effectLst>
                  <a:outerShdw blurRad="38100" dist="38100" dir="2700000" algn="tl">
                    <a:srgbClr val="FFFFFF"/>
                  </a:outerShdw>
                </a:effectLst>
                <a:latin typeface="微软雅黑" panose="020B0503020204020204" pitchFamily="34" charset="-122"/>
                <a:ea typeface="微软雅黑" panose="020B0503020204020204" pitchFamily="34" charset="-122"/>
              </a:rPr>
              <a:t>按劳分配</a:t>
            </a:r>
            <a:endParaRPr lang="zh-CN" altLang="en-US" sz="2800" b="1" dirty="0">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pic>
        <p:nvPicPr>
          <p:cNvPr id="8" name="Picture 4" descr="马克思"/>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638" y="791955"/>
            <a:ext cx="2530149" cy="230381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2062758" y="471280"/>
            <a:ext cx="9263959" cy="641350"/>
          </a:xfrm>
          <a:prstGeom prst="rect">
            <a:avLst/>
          </a:prstGeom>
          <a:noFill/>
          <a:ln>
            <a:noFill/>
          </a:ln>
          <a:effectLst>
            <a:outerShdw dist="107763" dir="2700000" algn="ctr" rotWithShape="0">
              <a:schemeClr val="bg2">
                <a:alpha val="50000"/>
              </a:schemeClr>
            </a:outerShdw>
          </a:effectLst>
        </p:spPr>
        <p:txBody>
          <a:bodyPr wrap="square" lIns="91429" tIns="45715" rIns="91429" bIns="45715">
            <a:spAutoFit/>
          </a:bodyPr>
          <a:lstStyle/>
          <a:p>
            <a:pPr algn="ctr"/>
            <a:r>
              <a:rPr lang="zh-CN" altLang="en-US" sz="3600" b="1" dirty="0">
                <a:solidFill>
                  <a:srgbClr val="FF0066"/>
                </a:solidFill>
                <a:effectLst>
                  <a:outerShdw blurRad="38100" dist="38100" dir="2700000" algn="tl">
                    <a:srgbClr val="000000"/>
                  </a:outerShdw>
                </a:effectLst>
                <a:latin typeface="Tahoma" panose="020B0604030504040204" pitchFamily="34" charset="0"/>
              </a:rPr>
              <a:t>马克思关于社会主义的设想</a:t>
            </a:r>
            <a:r>
              <a:rPr lang="zh-CN" altLang="en-US" sz="3600" b="1" dirty="0">
                <a:solidFill>
                  <a:srgbClr val="FF0066"/>
                </a:solidFill>
                <a:latin typeface="Tahoma" panose="020B0604030504040204" pitchFamily="34" charset="0"/>
              </a:rPr>
              <a:t>    </a:t>
            </a:r>
            <a:endParaRPr lang="zh-CN" altLang="en-US" sz="3600" b="1" dirty="0">
              <a:solidFill>
                <a:srgbClr val="FF0066"/>
              </a:solidFill>
              <a:latin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78948"/>
                                        </p:tgtEl>
                                        <p:attrNameLst>
                                          <p:attrName>style.visibility</p:attrName>
                                        </p:attrNameLst>
                                      </p:cBhvr>
                                      <p:to>
                                        <p:strVal val="visible"/>
                                      </p:to>
                                    </p:set>
                                    <p:animEffect transition="in" filter="diamond(in)">
                                      <p:cBhvr>
                                        <p:cTn id="7" dur="2000"/>
                                        <p:tgtEl>
                                          <p:spTgt spid="9789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78957"/>
                                        </p:tgtEl>
                                        <p:attrNameLst>
                                          <p:attrName>style.visibility</p:attrName>
                                        </p:attrNameLst>
                                      </p:cBhvr>
                                      <p:to>
                                        <p:strVal val="visible"/>
                                      </p:to>
                                    </p:set>
                                    <p:animEffect transition="in" filter="box(in)">
                                      <p:cBhvr>
                                        <p:cTn id="12" dur="500"/>
                                        <p:tgtEl>
                                          <p:spTgt spid="97895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789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978947"/>
                                        </p:tgtEl>
                                        <p:attrNameLst>
                                          <p:attrName>style.visibility</p:attrName>
                                        </p:attrNameLst>
                                      </p:cBhvr>
                                      <p:to>
                                        <p:strVal val="visible"/>
                                      </p:to>
                                    </p:set>
                                    <p:animEffect transition="in" filter="box(in)">
                                      <p:cBhvr>
                                        <p:cTn id="21" dur="500"/>
                                        <p:tgtEl>
                                          <p:spTgt spid="978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animBg="1"/>
      <p:bldP spid="978948" grpId="0" animBg="1"/>
      <p:bldP spid="978950" grpId="0"/>
      <p:bldP spid="9789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custDataLst>
              <p:tags r:id="rId1"/>
            </p:custDataLst>
          </p:nvPr>
        </p:nvGraphicFramePr>
        <p:xfrm>
          <a:off x="252863" y="1663829"/>
          <a:ext cx="11809312" cy="4931568"/>
        </p:xfrm>
        <a:graphic>
          <a:graphicData uri="http://schemas.openxmlformats.org/drawingml/2006/table">
            <a:tbl>
              <a:tblPr firstRow="1" firstCol="1" bandRow="1">
                <a:tableStyleId>{5940675A-B579-460E-94D1-54222C63F5DA}</a:tableStyleId>
              </a:tblPr>
              <a:tblGrid>
                <a:gridCol w="435398"/>
                <a:gridCol w="703236"/>
                <a:gridCol w="4457496"/>
                <a:gridCol w="6213182"/>
              </a:tblGrid>
              <a:tr h="457200">
                <a:tc gridSpan="2">
                  <a:txBody>
                    <a:bodyPr/>
                    <a:lstStyle/>
                    <a:p>
                      <a:pPr algn="ctr">
                        <a:lnSpc>
                          <a:spcPct val="100000"/>
                        </a:lnSpc>
                      </a:pPr>
                      <a:r>
                        <a:rPr lang="zh-CN" sz="2000" b="1" kern="100" dirty="0">
                          <a:effectLst/>
                          <a:latin typeface="微软雅黑" panose="020B0503020204020204" pitchFamily="34" charset="-122"/>
                          <a:ea typeface="微软雅黑" panose="020B0503020204020204" pitchFamily="34" charset="-122"/>
                        </a:rPr>
                        <a:t>项目</a:t>
                      </a:r>
                      <a:endParaRPr lang="zh-CN" sz="2000" b="1" kern="100" dirty="0">
                        <a:effectLst/>
                        <a:latin typeface="微软雅黑" panose="020B0503020204020204" pitchFamily="34" charset="-122"/>
                        <a:ea typeface="微软雅黑" panose="020B0503020204020204" pitchFamily="34" charset="-122"/>
                      </a:endParaRPr>
                    </a:p>
                  </a:txBody>
                  <a:tcPr marL="68571" marR="68571" marT="0" marB="0" anchor="ctr"/>
                </a:tc>
                <a:tc hMerge="1">
                  <a:tcPr/>
                </a:tc>
                <a:tc>
                  <a:txBody>
                    <a:bodyPr/>
                    <a:lstStyle/>
                    <a:p>
                      <a:pPr algn="ctr">
                        <a:lnSpc>
                          <a:spcPct val="100000"/>
                        </a:lnSpc>
                      </a:pPr>
                      <a:r>
                        <a:rPr lang="zh-CN" sz="2400" b="1" kern="100" dirty="0">
                          <a:effectLst/>
                          <a:latin typeface="微软雅黑" panose="020B0503020204020204" pitchFamily="34" charset="-122"/>
                          <a:ea typeface="微软雅黑" panose="020B0503020204020204" pitchFamily="34" charset="-122"/>
                        </a:rPr>
                        <a:t>战时共产主义政策</a:t>
                      </a:r>
                      <a:r>
                        <a:rPr lang="en-US" altLang="zh-CN" sz="2400" b="1" kern="100" dirty="0">
                          <a:effectLst/>
                          <a:latin typeface="微软雅黑" panose="020B0503020204020204" pitchFamily="34" charset="-122"/>
                          <a:ea typeface="微软雅黑" panose="020B0503020204020204" pitchFamily="34" charset="-122"/>
                        </a:rPr>
                        <a:t>(</a:t>
                      </a:r>
                      <a:r>
                        <a:rPr lang="en-US" altLang="zh-CN" sz="2400" b="1" kern="100" dirty="0" smtClean="0">
                          <a:effectLst/>
                          <a:latin typeface="微软雅黑" panose="020B0503020204020204" pitchFamily="34" charset="-122"/>
                          <a:ea typeface="微软雅黑" panose="020B0503020204020204" pitchFamily="34" charset="-122"/>
                        </a:rPr>
                        <a:t>1918-1921</a:t>
                      </a:r>
                      <a:r>
                        <a:rPr lang="zh-CN" altLang="en-US" sz="2400" b="1" kern="100" dirty="0" smtClean="0">
                          <a:effectLst/>
                          <a:latin typeface="微软雅黑" panose="020B0503020204020204" pitchFamily="34" charset="-122"/>
                          <a:ea typeface="微软雅黑" panose="020B0503020204020204" pitchFamily="34" charset="-122"/>
                        </a:rPr>
                        <a:t>）</a:t>
                      </a:r>
                      <a:endParaRPr lang="zh-CN" altLang="en-US" sz="2400" b="1" kern="100" dirty="0">
                        <a:effectLst/>
                        <a:latin typeface="微软雅黑" panose="020B0503020204020204" pitchFamily="34" charset="-122"/>
                        <a:ea typeface="微软雅黑" panose="020B0503020204020204" pitchFamily="34" charset="-122"/>
                      </a:endParaRPr>
                    </a:p>
                  </a:txBody>
                  <a:tcPr marL="68571" marR="68571" marT="0" marB="0" anchor="ctr"/>
                </a:tc>
                <a:tc>
                  <a:txBody>
                    <a:bodyPr/>
                    <a:lstStyle/>
                    <a:p>
                      <a:pPr algn="ctr">
                        <a:lnSpc>
                          <a:spcPct val="100000"/>
                        </a:lnSpc>
                      </a:pPr>
                      <a:r>
                        <a:rPr lang="zh-CN" sz="2400" b="1" kern="100" dirty="0">
                          <a:effectLst/>
                          <a:latin typeface="微软雅黑" panose="020B0503020204020204" pitchFamily="34" charset="-122"/>
                          <a:ea typeface="微软雅黑" panose="020B0503020204020204" pitchFamily="34" charset="-122"/>
                        </a:rPr>
                        <a:t>新经济政策（</a:t>
                      </a:r>
                      <a:r>
                        <a:rPr lang="en-US" altLang="zh-CN" sz="2400" b="1" kern="100" dirty="0" smtClean="0">
                          <a:effectLst/>
                          <a:latin typeface="微软雅黑" panose="020B0503020204020204" pitchFamily="34" charset="-122"/>
                          <a:ea typeface="微软雅黑" panose="020B0503020204020204" pitchFamily="34" charset="-122"/>
                        </a:rPr>
                        <a:t>1921-1928</a:t>
                      </a:r>
                      <a:r>
                        <a:rPr lang="zh-CN" altLang="en-US" sz="2400" b="1" kern="100" dirty="0" smtClean="0">
                          <a:effectLst/>
                          <a:latin typeface="微软雅黑" panose="020B0503020204020204" pitchFamily="34" charset="-122"/>
                          <a:ea typeface="微软雅黑" panose="020B0503020204020204" pitchFamily="34" charset="-122"/>
                        </a:rPr>
                        <a:t>）</a:t>
                      </a:r>
                      <a:endParaRPr lang="zh-CN" altLang="en-US" sz="2400" b="1" kern="100" dirty="0">
                        <a:effectLst/>
                        <a:latin typeface="微软雅黑" panose="020B0503020204020204" pitchFamily="34" charset="-122"/>
                        <a:ea typeface="微软雅黑" panose="020B0503020204020204" pitchFamily="34" charset="-122"/>
                      </a:endParaRPr>
                    </a:p>
                  </a:txBody>
                  <a:tcPr marL="68571" marR="68571" marT="0" marB="0" anchor="ctr"/>
                </a:tc>
              </a:tr>
              <a:tr h="446405">
                <a:tc gridSpan="2">
                  <a:txBody>
                    <a:bodyPr/>
                    <a:lstStyle/>
                    <a:p>
                      <a:pPr algn="ctr">
                        <a:lnSpc>
                          <a:spcPct val="100000"/>
                        </a:lnSpc>
                      </a:pPr>
                      <a:r>
                        <a:rPr lang="zh-CN" sz="2000" b="1" kern="100" dirty="0">
                          <a:effectLst/>
                          <a:latin typeface="微软雅黑" panose="020B0503020204020204" pitchFamily="34" charset="-122"/>
                          <a:ea typeface="微软雅黑" panose="020B0503020204020204" pitchFamily="34" charset="-122"/>
                        </a:rPr>
                        <a:t>背景</a:t>
                      </a:r>
                      <a:endParaRPr lang="zh-CN" sz="2000" b="1" kern="100" dirty="0">
                        <a:effectLst/>
                        <a:latin typeface="微软雅黑" panose="020B0503020204020204" pitchFamily="34" charset="-122"/>
                        <a:ea typeface="微软雅黑" panose="020B0503020204020204" pitchFamily="34" charset="-122"/>
                      </a:endParaRPr>
                    </a:p>
                  </a:txBody>
                  <a:tcPr marL="68571" marR="68571" marT="0" marB="0" anchor="ctr"/>
                </a:tc>
                <a:tc hMerge="1">
                  <a:tcPr/>
                </a:tc>
                <a:tc>
                  <a:txBody>
                    <a:bodyPr/>
                    <a:lstStyle/>
                    <a:p>
                      <a:pPr marL="0" algn="l" defTabSz="914400" rtl="0" eaLnBrk="1" latinLnBrk="0" hangingPunct="1">
                        <a:lnSpc>
                          <a:spcPct val="100000"/>
                        </a:lnSpc>
                      </a:pPr>
                      <a:endParaRPr lang="zh-CN" altLang="en-US" sz="2000" b="0" kern="100" dirty="0">
                        <a:effectLst/>
                        <a:latin typeface="微软雅黑" panose="020B0503020204020204" pitchFamily="34" charset="-122"/>
                        <a:ea typeface="微软雅黑" panose="020B0503020204020204" pitchFamily="34" charset="-122"/>
                      </a:endParaRPr>
                    </a:p>
                  </a:txBody>
                  <a:tcPr marL="68571" marR="68571" marT="0" marB="0" anchor="ctr"/>
                </a:tc>
                <a:tc>
                  <a:txBody>
                    <a:bodyPr/>
                    <a:lstStyle/>
                    <a:p>
                      <a:pPr marL="0" algn="l" defTabSz="914400" rtl="0" eaLnBrk="1" latinLnBrk="0" hangingPunct="1">
                        <a:lnSpc>
                          <a:spcPct val="100000"/>
                        </a:lnSpc>
                      </a:pPr>
                      <a:endParaRPr lang="zh-CN" altLang="en-US" sz="2000" b="0" kern="100">
                        <a:effectLst/>
                        <a:latin typeface="微软雅黑" panose="020B0503020204020204" pitchFamily="34" charset="-122"/>
                        <a:ea typeface="微软雅黑" panose="020B0503020204020204" pitchFamily="34" charset="-122"/>
                      </a:endParaRPr>
                    </a:p>
                  </a:txBody>
                  <a:tcPr marL="68571" marR="68571" marT="0" marB="0" anchor="ctr"/>
                </a:tc>
              </a:tr>
              <a:tr h="469265">
                <a:tc rowSpan="4">
                  <a:txBody>
                    <a:bodyPr/>
                    <a:lstStyle/>
                    <a:p>
                      <a:pPr algn="ctr">
                        <a:lnSpc>
                          <a:spcPct val="100000"/>
                        </a:lnSpc>
                      </a:pPr>
                      <a:r>
                        <a:rPr lang="zh-CN" sz="2000" b="1" kern="100" dirty="0">
                          <a:effectLst/>
                          <a:latin typeface="微软雅黑" panose="020B0503020204020204" pitchFamily="34" charset="-122"/>
                          <a:ea typeface="微软雅黑" panose="020B0503020204020204" pitchFamily="34" charset="-122"/>
                        </a:rPr>
                        <a:t>主要</a:t>
                      </a:r>
                      <a:endParaRPr lang="zh-CN" sz="2000" b="1" kern="100" dirty="0">
                        <a:effectLst/>
                        <a:latin typeface="微软雅黑" panose="020B0503020204020204" pitchFamily="34" charset="-122"/>
                        <a:ea typeface="微软雅黑" panose="020B0503020204020204" pitchFamily="34" charset="-122"/>
                      </a:endParaRPr>
                    </a:p>
                    <a:p>
                      <a:pPr algn="ctr">
                        <a:lnSpc>
                          <a:spcPct val="100000"/>
                        </a:lnSpc>
                      </a:pPr>
                      <a:r>
                        <a:rPr lang="zh-CN" sz="2000" b="1" kern="100" dirty="0">
                          <a:effectLst/>
                          <a:latin typeface="微软雅黑" panose="020B0503020204020204" pitchFamily="34" charset="-122"/>
                          <a:ea typeface="微软雅黑" panose="020B0503020204020204" pitchFamily="34" charset="-122"/>
                        </a:rPr>
                        <a:t>内容</a:t>
                      </a:r>
                      <a:endParaRPr lang="zh-CN" sz="2000" b="1" kern="100" dirty="0">
                        <a:effectLst/>
                        <a:latin typeface="微软雅黑" panose="020B0503020204020204" pitchFamily="34" charset="-122"/>
                        <a:ea typeface="微软雅黑" panose="020B0503020204020204" pitchFamily="34" charset="-122"/>
                      </a:endParaRPr>
                    </a:p>
                  </a:txBody>
                  <a:tcPr marL="68571" marR="68571" marT="0" marB="0" anchor="ctr"/>
                </a:tc>
                <a:tc>
                  <a:txBody>
                    <a:bodyPr/>
                    <a:lstStyle/>
                    <a:p>
                      <a:pPr algn="ctr">
                        <a:lnSpc>
                          <a:spcPct val="100000"/>
                        </a:lnSpc>
                        <a:buClrTx/>
                        <a:buSzTx/>
                        <a:buFontTx/>
                      </a:pPr>
                      <a:r>
                        <a:rPr lang="zh-CN" altLang="en-US" sz="2000" b="1" kern="100" dirty="0">
                          <a:solidFill>
                            <a:srgbClr val="FF0000"/>
                          </a:solidFill>
                          <a:effectLst/>
                          <a:latin typeface="微软雅黑" panose="020B0503020204020204" pitchFamily="34" charset="-122"/>
                          <a:ea typeface="微软雅黑" panose="020B0503020204020204" pitchFamily="34" charset="-122"/>
                        </a:rPr>
                        <a:t>农业</a:t>
                      </a:r>
                      <a:endParaRPr lang="zh-CN" altLang="en-US" sz="2000" b="1" kern="100" dirty="0">
                        <a:solidFill>
                          <a:srgbClr val="FF0000"/>
                        </a:solidFill>
                        <a:effectLst/>
                        <a:latin typeface="微软雅黑" panose="020B0503020204020204" pitchFamily="34" charset="-122"/>
                        <a:ea typeface="微软雅黑" panose="020B0503020204020204" pitchFamily="34" charset="-122"/>
                      </a:endParaRPr>
                    </a:p>
                  </a:txBody>
                  <a:tcPr marL="68571" marR="68571" marT="0" marB="0" anchor="ctr"/>
                </a:tc>
                <a:tc>
                  <a:txBody>
                    <a:bodyPr/>
                    <a:lstStyle/>
                    <a:p>
                      <a:pPr marL="0" algn="l" defTabSz="914400" rtl="0" eaLnBrk="1" latinLnBrk="0" hangingPunct="1">
                        <a:lnSpc>
                          <a:spcPct val="100000"/>
                        </a:lnSpc>
                      </a:pPr>
                      <a:endParaRPr lang="zh-CN" altLang="en-US" sz="2000" b="0" kern="100" dirty="0">
                        <a:effectLst/>
                        <a:latin typeface="微软雅黑" panose="020B0503020204020204" pitchFamily="34" charset="-122"/>
                        <a:ea typeface="微软雅黑" panose="020B0503020204020204" pitchFamily="34" charset="-122"/>
                      </a:endParaRPr>
                    </a:p>
                  </a:txBody>
                  <a:tcPr marL="68571" marR="68571" marT="0" marB="0" anchor="ctr"/>
                </a:tc>
                <a:tc>
                  <a:txBody>
                    <a:bodyPr/>
                    <a:lstStyle/>
                    <a:p>
                      <a:pPr marL="0" algn="l" defTabSz="914400" rtl="0" eaLnBrk="1" latinLnBrk="0" hangingPunct="1">
                        <a:lnSpc>
                          <a:spcPct val="100000"/>
                        </a:lnSpc>
                      </a:pPr>
                      <a:endParaRPr lang="zh-CN" altLang="en-US" sz="2000" b="0" kern="100" dirty="0">
                        <a:effectLst/>
                        <a:latin typeface="微软雅黑" panose="020B0503020204020204" pitchFamily="34" charset="-122"/>
                        <a:ea typeface="微软雅黑" panose="020B0503020204020204" pitchFamily="34" charset="-122"/>
                      </a:endParaRPr>
                    </a:p>
                  </a:txBody>
                  <a:tcPr marL="68571" marR="68571" marT="0" marB="0" anchor="ctr"/>
                </a:tc>
              </a:tr>
              <a:tr h="440055">
                <a:tc vMerge="1">
                  <a:tcPr/>
                </a:tc>
                <a:tc>
                  <a:txBody>
                    <a:bodyPr/>
                    <a:lstStyle/>
                    <a:p>
                      <a:pPr algn="ctr">
                        <a:lnSpc>
                          <a:spcPct val="100000"/>
                        </a:lnSpc>
                        <a:buClrTx/>
                        <a:buSzTx/>
                        <a:buFontTx/>
                      </a:pPr>
                      <a:r>
                        <a:rPr lang="zh-CN" altLang="en-US" sz="2000" b="1" kern="100" dirty="0">
                          <a:solidFill>
                            <a:srgbClr val="FF0000"/>
                          </a:solidFill>
                          <a:effectLst/>
                          <a:latin typeface="微软雅黑" panose="020B0503020204020204" pitchFamily="34" charset="-122"/>
                          <a:ea typeface="微软雅黑" panose="020B0503020204020204" pitchFamily="34" charset="-122"/>
                        </a:rPr>
                        <a:t>工业</a:t>
                      </a:r>
                      <a:endParaRPr lang="zh-CN" altLang="en-US" sz="2000" b="1" kern="100" dirty="0">
                        <a:solidFill>
                          <a:srgbClr val="FF0000"/>
                        </a:solidFill>
                        <a:effectLst/>
                        <a:latin typeface="微软雅黑" panose="020B0503020204020204" pitchFamily="34" charset="-122"/>
                        <a:ea typeface="微软雅黑" panose="020B0503020204020204" pitchFamily="34" charset="-122"/>
                      </a:endParaRPr>
                    </a:p>
                  </a:txBody>
                  <a:tcPr marL="68571" marR="68571" marT="0" marB="0" anchor="ctr"/>
                </a:tc>
                <a:tc>
                  <a:txBody>
                    <a:bodyPr/>
                    <a:lstStyle/>
                    <a:p>
                      <a:pPr marL="0" algn="l" defTabSz="914400" rtl="0" eaLnBrk="1" latinLnBrk="0" hangingPunct="1">
                        <a:lnSpc>
                          <a:spcPct val="100000"/>
                        </a:lnSpc>
                      </a:pPr>
                      <a:endParaRPr lang="zh-CN" altLang="en-US" sz="2000" b="0" kern="100" dirty="0">
                        <a:effectLst/>
                        <a:latin typeface="微软雅黑" panose="020B0503020204020204" pitchFamily="34" charset="-122"/>
                        <a:ea typeface="微软雅黑" panose="020B0503020204020204" pitchFamily="34" charset="-122"/>
                      </a:endParaRPr>
                    </a:p>
                  </a:txBody>
                  <a:tcPr marL="68571" marR="68571" marT="0" marB="0" anchor="ctr"/>
                </a:tc>
                <a:tc>
                  <a:txBody>
                    <a:bodyPr/>
                    <a:lstStyle/>
                    <a:p>
                      <a:pPr marL="0" algn="l" defTabSz="914400" rtl="0" eaLnBrk="1" latinLnBrk="0" hangingPunct="1">
                        <a:lnSpc>
                          <a:spcPct val="100000"/>
                        </a:lnSpc>
                      </a:pPr>
                      <a:endParaRPr lang="zh-CN" altLang="en-US" sz="2000" b="0" kern="100" dirty="0">
                        <a:effectLst/>
                        <a:latin typeface="微软雅黑" panose="020B0503020204020204" pitchFamily="34" charset="-122"/>
                        <a:ea typeface="微软雅黑" panose="020B0503020204020204" pitchFamily="34" charset="-122"/>
                      </a:endParaRPr>
                    </a:p>
                  </a:txBody>
                  <a:tcPr marL="68571" marR="68571" marT="0" marB="0" anchor="ctr"/>
                </a:tc>
              </a:tr>
              <a:tr h="478790">
                <a:tc vMerge="1">
                  <a:tcPr/>
                </a:tc>
                <a:tc>
                  <a:txBody>
                    <a:bodyPr/>
                    <a:lstStyle/>
                    <a:p>
                      <a:pPr algn="ctr">
                        <a:lnSpc>
                          <a:spcPct val="100000"/>
                        </a:lnSpc>
                        <a:buClrTx/>
                        <a:buSzTx/>
                        <a:buFontTx/>
                      </a:pPr>
                      <a:r>
                        <a:rPr lang="zh-CN" altLang="en-US" sz="2000" b="1" kern="100" dirty="0">
                          <a:solidFill>
                            <a:srgbClr val="FF0000"/>
                          </a:solidFill>
                          <a:effectLst/>
                          <a:latin typeface="微软雅黑" panose="020B0503020204020204" pitchFamily="34" charset="-122"/>
                          <a:ea typeface="微软雅黑" panose="020B0503020204020204" pitchFamily="34" charset="-122"/>
                        </a:rPr>
                        <a:t>商贸</a:t>
                      </a:r>
                      <a:endParaRPr lang="zh-CN" altLang="en-US" sz="2000" b="1" kern="100" dirty="0">
                        <a:solidFill>
                          <a:srgbClr val="FF0000"/>
                        </a:solidFill>
                        <a:effectLst/>
                        <a:latin typeface="微软雅黑" panose="020B0503020204020204" pitchFamily="34" charset="-122"/>
                        <a:ea typeface="微软雅黑" panose="020B0503020204020204" pitchFamily="34" charset="-122"/>
                      </a:endParaRPr>
                    </a:p>
                  </a:txBody>
                  <a:tcPr marL="68571" marR="68571" marT="0" marB="0" anchor="ctr"/>
                </a:tc>
                <a:tc>
                  <a:txBody>
                    <a:bodyPr/>
                    <a:lstStyle/>
                    <a:p>
                      <a:pPr marL="0" algn="l" defTabSz="914400" rtl="0" eaLnBrk="1" latinLnBrk="0" hangingPunct="1">
                        <a:lnSpc>
                          <a:spcPct val="100000"/>
                        </a:lnSpc>
                      </a:pPr>
                      <a:endParaRPr lang="zh-CN" altLang="en-US" sz="2000" b="0" kern="100">
                        <a:effectLst/>
                        <a:latin typeface="微软雅黑" panose="020B0503020204020204" pitchFamily="34" charset="-122"/>
                        <a:ea typeface="微软雅黑" panose="020B0503020204020204" pitchFamily="34" charset="-122"/>
                      </a:endParaRPr>
                    </a:p>
                  </a:txBody>
                  <a:tcPr marL="68571" marR="68571" marT="0" marB="0" anchor="ctr"/>
                </a:tc>
                <a:tc>
                  <a:txBody>
                    <a:bodyPr/>
                    <a:lstStyle/>
                    <a:p>
                      <a:pPr marL="0" algn="l" defTabSz="914400" rtl="0" eaLnBrk="1" latinLnBrk="0" hangingPunct="1">
                        <a:lnSpc>
                          <a:spcPct val="100000"/>
                        </a:lnSpc>
                      </a:pPr>
                      <a:endParaRPr lang="zh-CN" altLang="en-US" sz="2000" b="0" kern="100" dirty="0">
                        <a:effectLst/>
                        <a:latin typeface="微软雅黑" panose="020B0503020204020204" pitchFamily="34" charset="-122"/>
                        <a:ea typeface="微软雅黑" panose="020B0503020204020204" pitchFamily="34" charset="-122"/>
                      </a:endParaRPr>
                    </a:p>
                  </a:txBody>
                  <a:tcPr marL="68571" marR="68571" marT="0" marB="0" anchor="ctr"/>
                </a:tc>
              </a:tr>
              <a:tr h="422275">
                <a:tc vMerge="1">
                  <a:tcPr/>
                </a:tc>
                <a:tc>
                  <a:txBody>
                    <a:bodyPr/>
                    <a:lstStyle/>
                    <a:p>
                      <a:pPr algn="ctr">
                        <a:lnSpc>
                          <a:spcPct val="100000"/>
                        </a:lnSpc>
                        <a:buClrTx/>
                        <a:buSzTx/>
                        <a:buFontTx/>
                      </a:pPr>
                      <a:r>
                        <a:rPr lang="zh-CN" altLang="en-US" sz="2000" b="1" kern="100" dirty="0">
                          <a:solidFill>
                            <a:srgbClr val="FF0000"/>
                          </a:solidFill>
                          <a:effectLst/>
                          <a:latin typeface="微软雅黑" panose="020B0503020204020204" pitchFamily="34" charset="-122"/>
                          <a:ea typeface="微软雅黑" panose="020B0503020204020204" pitchFamily="34" charset="-122"/>
                        </a:rPr>
                        <a:t>分配</a:t>
                      </a:r>
                      <a:endParaRPr lang="zh-CN" altLang="en-US" sz="2000" b="1" kern="100" dirty="0">
                        <a:solidFill>
                          <a:srgbClr val="FF0000"/>
                        </a:solidFill>
                        <a:effectLst/>
                        <a:latin typeface="微软雅黑" panose="020B0503020204020204" pitchFamily="34" charset="-122"/>
                        <a:ea typeface="微软雅黑" panose="020B0503020204020204" pitchFamily="34" charset="-122"/>
                      </a:endParaRPr>
                    </a:p>
                  </a:txBody>
                  <a:tcPr marL="68571" marR="68571" marT="0" marB="0" anchor="ctr"/>
                </a:tc>
                <a:tc>
                  <a:txBody>
                    <a:bodyPr/>
                    <a:lstStyle/>
                    <a:p>
                      <a:pPr marL="0" algn="l" defTabSz="914400" rtl="0" eaLnBrk="1" latinLnBrk="0" hangingPunct="1">
                        <a:lnSpc>
                          <a:spcPct val="100000"/>
                        </a:lnSpc>
                      </a:pPr>
                      <a:endParaRPr lang="zh-CN" altLang="en-US" sz="2000" b="0" kern="100">
                        <a:effectLst/>
                        <a:latin typeface="微软雅黑" panose="020B0503020204020204" pitchFamily="34" charset="-122"/>
                        <a:ea typeface="微软雅黑" panose="020B0503020204020204" pitchFamily="34" charset="-122"/>
                      </a:endParaRPr>
                    </a:p>
                  </a:txBody>
                  <a:tcPr marL="68571" marR="68571" marT="0" marB="0" anchor="ctr"/>
                </a:tc>
                <a:tc>
                  <a:txBody>
                    <a:bodyPr/>
                    <a:lstStyle/>
                    <a:p>
                      <a:pPr marL="0" algn="l" defTabSz="914400" rtl="0" eaLnBrk="1" latinLnBrk="0" hangingPunct="1">
                        <a:lnSpc>
                          <a:spcPct val="100000"/>
                        </a:lnSpc>
                      </a:pPr>
                      <a:endParaRPr lang="zh-CN" altLang="en-US" sz="2000" b="0" kern="100" dirty="0">
                        <a:effectLst/>
                        <a:latin typeface="微软雅黑" panose="020B0503020204020204" pitchFamily="34" charset="-122"/>
                        <a:ea typeface="微软雅黑" panose="020B0503020204020204" pitchFamily="34" charset="-122"/>
                      </a:endParaRPr>
                    </a:p>
                  </a:txBody>
                  <a:tcPr marL="68571" marR="68571" marT="0" marB="0" anchor="ctr"/>
                </a:tc>
              </a:tr>
              <a:tr h="1082675">
                <a:tc gridSpan="2">
                  <a:txBody>
                    <a:bodyPr/>
                    <a:lstStyle/>
                    <a:p>
                      <a:pPr algn="ctr">
                        <a:lnSpc>
                          <a:spcPct val="100000"/>
                        </a:lnSpc>
                      </a:pPr>
                      <a:r>
                        <a:rPr lang="zh-CN" sz="2000" b="1" kern="100" dirty="0">
                          <a:effectLst/>
                          <a:latin typeface="微软雅黑" panose="020B0503020204020204" pitchFamily="34" charset="-122"/>
                          <a:ea typeface="微软雅黑" panose="020B0503020204020204" pitchFamily="34" charset="-122"/>
                        </a:rPr>
                        <a:t>特点</a:t>
                      </a:r>
                      <a:endParaRPr lang="zh-CN" sz="2000" b="1" kern="100" dirty="0">
                        <a:effectLst/>
                        <a:latin typeface="微软雅黑" panose="020B0503020204020204" pitchFamily="34" charset="-122"/>
                        <a:ea typeface="微软雅黑" panose="020B0503020204020204" pitchFamily="34" charset="-122"/>
                      </a:endParaRPr>
                    </a:p>
                  </a:txBody>
                  <a:tcPr marL="68571" marR="68571" marT="0" marB="0" anchor="ctr"/>
                </a:tc>
                <a:tc hMerge="1">
                  <a:tcPr/>
                </a:tc>
                <a:tc>
                  <a:txBody>
                    <a:bodyPr/>
                    <a:lstStyle/>
                    <a:p>
                      <a:pPr algn="l">
                        <a:lnSpc>
                          <a:spcPct val="100000"/>
                        </a:lnSpc>
                      </a:pPr>
                      <a:endParaRPr lang="zh-CN" sz="2000" b="0" kern="100" dirty="0">
                        <a:effectLst/>
                        <a:latin typeface="微软雅黑" panose="020B0503020204020204" pitchFamily="34" charset="-122"/>
                        <a:ea typeface="微软雅黑" panose="020B0503020204020204" pitchFamily="34" charset="-122"/>
                      </a:endParaRPr>
                    </a:p>
                  </a:txBody>
                  <a:tcPr marL="68571" marR="68571" marT="0" marB="0" anchor="ctr"/>
                </a:tc>
                <a:tc>
                  <a:txBody>
                    <a:bodyPr/>
                    <a:lstStyle/>
                    <a:p>
                      <a:pPr algn="l">
                        <a:lnSpc>
                          <a:spcPct val="100000"/>
                        </a:lnSpc>
                        <a:buNone/>
                      </a:pPr>
                      <a:endParaRPr lang="zh-CN" altLang="en-US" sz="2000" b="0" kern="100" dirty="0">
                        <a:effectLst/>
                        <a:latin typeface="微软雅黑" panose="020B0503020204020204" pitchFamily="34" charset="-122"/>
                        <a:ea typeface="微软雅黑" panose="020B0503020204020204" pitchFamily="34" charset="-122"/>
                      </a:endParaRPr>
                    </a:p>
                  </a:txBody>
                  <a:tcPr marL="68571" marR="68571" marT="0" marB="0" anchor="ctr"/>
                </a:tc>
              </a:tr>
              <a:tr h="1134903">
                <a:tc gridSpan="2">
                  <a:txBody>
                    <a:bodyPr/>
                    <a:lstStyle/>
                    <a:p>
                      <a:pPr algn="ctr">
                        <a:lnSpc>
                          <a:spcPct val="100000"/>
                        </a:lnSpc>
                      </a:pPr>
                      <a:r>
                        <a:rPr lang="zh-CN" sz="2000" b="1" kern="100" dirty="0">
                          <a:effectLst/>
                          <a:latin typeface="微软雅黑" panose="020B0503020204020204" pitchFamily="34" charset="-122"/>
                          <a:ea typeface="微软雅黑" panose="020B0503020204020204" pitchFamily="34" charset="-122"/>
                        </a:rPr>
                        <a:t>影响</a:t>
                      </a:r>
                      <a:endParaRPr lang="zh-CN" sz="2000" b="1" kern="100" dirty="0">
                        <a:effectLst/>
                        <a:latin typeface="微软雅黑" panose="020B0503020204020204" pitchFamily="34" charset="-122"/>
                        <a:ea typeface="微软雅黑" panose="020B0503020204020204" pitchFamily="34" charset="-122"/>
                      </a:endParaRPr>
                    </a:p>
                  </a:txBody>
                  <a:tcPr marL="68571" marR="68571" marT="0" marB="0" anchor="ctr"/>
                </a:tc>
                <a:tc hMerge="1">
                  <a:tcPr/>
                </a:tc>
                <a:tc>
                  <a:txBody>
                    <a:bodyPr/>
                    <a:lstStyle/>
                    <a:p>
                      <a:pPr algn="l">
                        <a:lnSpc>
                          <a:spcPct val="100000"/>
                        </a:lnSpc>
                      </a:pPr>
                      <a:endParaRPr lang="zh-CN" sz="2000" b="0" kern="100" dirty="0">
                        <a:effectLst/>
                        <a:latin typeface="微软雅黑" panose="020B0503020204020204" pitchFamily="34" charset="-122"/>
                        <a:ea typeface="微软雅黑" panose="020B0503020204020204" pitchFamily="34" charset="-122"/>
                      </a:endParaRPr>
                    </a:p>
                  </a:txBody>
                  <a:tcPr marL="68571" marR="68571" marT="0" marB="0" anchor="ctr"/>
                </a:tc>
                <a:tc>
                  <a:txBody>
                    <a:bodyPr/>
                    <a:lstStyle/>
                    <a:p>
                      <a:pPr algn="l">
                        <a:lnSpc>
                          <a:spcPct val="100000"/>
                        </a:lnSpc>
                        <a:buNone/>
                      </a:pPr>
                      <a:endParaRPr lang="zh-CN" altLang="en-US" sz="2000" b="0" kern="100" dirty="0">
                        <a:effectLst/>
                        <a:latin typeface="微软雅黑" panose="020B0503020204020204" pitchFamily="34" charset="-122"/>
                        <a:ea typeface="微软雅黑" panose="020B0503020204020204" pitchFamily="34" charset="-122"/>
                      </a:endParaRPr>
                    </a:p>
                  </a:txBody>
                  <a:tcPr marL="68571" marR="68571" marT="0" marB="0" anchor="ctr"/>
                </a:tc>
              </a:tr>
            </a:tbl>
          </a:graphicData>
        </a:graphic>
      </p:graphicFrame>
      <p:sp>
        <p:nvSpPr>
          <p:cNvPr id="3" name="文本框 2"/>
          <p:cNvSpPr txBox="1"/>
          <p:nvPr>
            <p:custDataLst>
              <p:tags r:id="rId2"/>
            </p:custDataLst>
          </p:nvPr>
        </p:nvSpPr>
        <p:spPr>
          <a:xfrm>
            <a:off x="1440289" y="2218629"/>
            <a:ext cx="4272994" cy="398780"/>
          </a:xfrm>
          <a:prstGeom prst="rect">
            <a:avLst/>
          </a:prstGeom>
          <a:noFill/>
          <a:ln w="9525">
            <a:noFill/>
          </a:ln>
        </p:spPr>
        <p:txBody>
          <a:bodyPr wrap="square">
            <a:spAutoFit/>
          </a:bodyPr>
          <a:lstStyle/>
          <a:p>
            <a:pPr algn="just"/>
            <a:r>
              <a:rPr lang="zh-CN" sz="2000" b="1" dirty="0">
                <a:latin typeface="微软雅黑" panose="020B0503020204020204" pitchFamily="34" charset="-122"/>
                <a:ea typeface="微软雅黑" panose="020B0503020204020204" pitchFamily="34" charset="-122"/>
                <a:cs typeface="华文中宋" panose="02010600040101010101" pitchFamily="2" charset="-122"/>
              </a:rPr>
              <a:t>国内外</a:t>
            </a:r>
            <a:r>
              <a:rPr lang="zh-CN" sz="2000" b="1" dirty="0">
                <a:uFill>
                  <a:solidFill>
                    <a:srgbClr val="000000"/>
                  </a:solidFill>
                </a:uFill>
                <a:latin typeface="微软雅黑" panose="020B0503020204020204" pitchFamily="34" charset="-122"/>
                <a:ea typeface="微软雅黑" panose="020B0503020204020204" pitchFamily="34" charset="-122"/>
                <a:cs typeface="华文中宋" panose="02010600040101010101" pitchFamily="2" charset="-122"/>
              </a:rPr>
              <a:t>敌对势力</a:t>
            </a:r>
            <a:r>
              <a:rPr lang="zh-CN" sz="2000" b="1" dirty="0">
                <a:latin typeface="微软雅黑" panose="020B0503020204020204" pitchFamily="34" charset="-122"/>
                <a:ea typeface="微软雅黑" panose="020B0503020204020204" pitchFamily="34" charset="-122"/>
                <a:cs typeface="华文中宋" panose="02010600040101010101" pitchFamily="2" charset="-122"/>
              </a:rPr>
              <a:t>联合扼杀苏维埃政权</a:t>
            </a:r>
            <a:endParaRPr lang="zh-CN" sz="2000" b="1" dirty="0">
              <a:latin typeface="微软雅黑" panose="020B0503020204020204" pitchFamily="34" charset="-122"/>
              <a:ea typeface="微软雅黑" panose="020B0503020204020204" pitchFamily="34" charset="-122"/>
              <a:cs typeface="华文中宋" panose="02010600040101010101" pitchFamily="2" charset="-122"/>
            </a:endParaRPr>
          </a:p>
        </p:txBody>
      </p:sp>
      <p:sp>
        <p:nvSpPr>
          <p:cNvPr id="8" name="文本框 7"/>
          <p:cNvSpPr txBox="1"/>
          <p:nvPr>
            <p:custDataLst>
              <p:tags r:id="rId3"/>
            </p:custDataLst>
          </p:nvPr>
        </p:nvSpPr>
        <p:spPr>
          <a:xfrm>
            <a:off x="6021716" y="2198309"/>
            <a:ext cx="3353633" cy="398780"/>
          </a:xfrm>
          <a:prstGeom prst="rect">
            <a:avLst/>
          </a:prstGeom>
          <a:noFill/>
          <a:ln w="9525">
            <a:noFill/>
          </a:ln>
        </p:spPr>
        <p:txBody>
          <a:bodyPr wrap="square" rtlCol="0" anchor="t">
            <a:spAutoFit/>
          </a:bodyPr>
          <a:lstStyle/>
          <a:p>
            <a:pPr lvl="0" algn="just">
              <a:buClrTx/>
              <a:buSzTx/>
              <a:buFontTx/>
            </a:pPr>
            <a:r>
              <a:rPr lang="zh-CN" sz="2000" b="1" dirty="0">
                <a:latin typeface="微软雅黑" panose="020B0503020204020204" pitchFamily="34" charset="-122"/>
                <a:ea typeface="微软雅黑" panose="020B0503020204020204" pitchFamily="34" charset="-122"/>
                <a:cs typeface="华文中宋" panose="02010600040101010101" pitchFamily="2" charset="-122"/>
                <a:sym typeface="+mn-ea"/>
              </a:rPr>
              <a:t>经济困难与政治危机</a:t>
            </a:r>
            <a:endParaRPr lang="zh-CN" sz="2000" b="1" dirty="0">
              <a:latin typeface="微软雅黑" panose="020B0503020204020204" pitchFamily="34" charset="-122"/>
              <a:ea typeface="微软雅黑" panose="020B0503020204020204" pitchFamily="34" charset="-122"/>
              <a:cs typeface="华文中宋" panose="02010600040101010101" pitchFamily="2" charset="-122"/>
              <a:sym typeface="+mn-ea"/>
            </a:endParaRPr>
          </a:p>
        </p:txBody>
      </p:sp>
      <p:sp>
        <p:nvSpPr>
          <p:cNvPr id="7" name="文本框 6"/>
          <p:cNvSpPr txBox="1"/>
          <p:nvPr>
            <p:custDataLst>
              <p:tags r:id="rId4"/>
            </p:custDataLst>
          </p:nvPr>
        </p:nvSpPr>
        <p:spPr>
          <a:xfrm>
            <a:off x="5874488" y="5413194"/>
            <a:ext cx="6028836" cy="1200329"/>
          </a:xfrm>
          <a:prstGeom prst="rect">
            <a:avLst/>
          </a:prstGeom>
          <a:noFill/>
          <a:ln w="9525">
            <a:noFill/>
          </a:ln>
        </p:spPr>
        <p:txBody>
          <a:bodyPr wrap="square">
            <a:spAutoFit/>
          </a:bodyPr>
          <a:lstStyle/>
          <a:p>
            <a:pPr lvl="0" algn="just">
              <a:buClrTx/>
              <a:buSzTx/>
              <a:buFontTx/>
            </a:pPr>
            <a:r>
              <a:rPr sz="2400" b="1" dirty="0">
                <a:latin typeface="Calibri" panose="020F0502020204030204" pitchFamily="34" charset="0"/>
                <a:ea typeface="微软雅黑" panose="020B0503020204020204" pitchFamily="34" charset="-122"/>
                <a:cs typeface="华文中宋" panose="02010600040101010101" pitchFamily="2" charset="-122"/>
                <a:sym typeface="+mn-ea"/>
              </a:rPr>
              <a:t>①</a:t>
            </a:r>
            <a:r>
              <a:rPr sz="2400" b="1" dirty="0" err="1">
                <a:latin typeface="微软雅黑" panose="020B0503020204020204" pitchFamily="34" charset="-122"/>
                <a:ea typeface="微软雅黑" panose="020B0503020204020204" pitchFamily="34" charset="-122"/>
                <a:cs typeface="华文中宋" panose="02010600040101010101" pitchFamily="2" charset="-122"/>
                <a:sym typeface="+mn-ea"/>
              </a:rPr>
              <a:t>稳定和恢复了国民经济，巩固了苏维埃政权</a:t>
            </a:r>
            <a:r>
              <a:rPr lang="zh-CN" sz="2400" b="1" dirty="0">
                <a:latin typeface="微软雅黑" panose="020B0503020204020204" pitchFamily="34" charset="-122"/>
                <a:ea typeface="微软雅黑" panose="020B0503020204020204" pitchFamily="34" charset="-122"/>
                <a:cs typeface="华文中宋" panose="02010600040101010101" pitchFamily="2" charset="-122"/>
                <a:sym typeface="+mn-ea"/>
              </a:rPr>
              <a:t>；</a:t>
            </a:r>
            <a:r>
              <a:rPr lang="zh-CN" sz="2400" b="1" dirty="0">
                <a:latin typeface="Calibri" panose="020F0502020204030204" pitchFamily="34" charset="0"/>
                <a:ea typeface="微软雅黑" panose="020B0503020204020204" pitchFamily="34" charset="-122"/>
                <a:cs typeface="华文中宋" panose="02010600040101010101" pitchFamily="2" charset="-122"/>
                <a:sym typeface="+mn-ea"/>
              </a:rPr>
              <a:t>②</a:t>
            </a:r>
            <a:r>
              <a:rPr sz="2400" b="1" dirty="0" err="1">
                <a:latin typeface="微软雅黑" panose="020B0503020204020204" pitchFamily="34" charset="-122"/>
                <a:ea typeface="微软雅黑" panose="020B0503020204020204" pitchFamily="34" charset="-122"/>
                <a:cs typeface="华文中宋" panose="02010600040101010101" pitchFamily="2" charset="-122"/>
                <a:sym typeface="+mn-ea"/>
              </a:rPr>
              <a:t>俄国找到了一条过渡到社会主义的正确途径</a:t>
            </a:r>
            <a:r>
              <a:rPr lang="zh-CN" sz="2400" b="1" dirty="0">
                <a:latin typeface="微软雅黑" panose="020B0503020204020204" pitchFamily="34" charset="-122"/>
                <a:ea typeface="微软雅黑" panose="020B0503020204020204" pitchFamily="34" charset="-122"/>
                <a:cs typeface="华文中宋" panose="02010600040101010101" pitchFamily="2" charset="-122"/>
                <a:sym typeface="+mn-ea"/>
              </a:rPr>
              <a:t>；</a:t>
            </a:r>
            <a:r>
              <a:rPr lang="zh-CN" sz="2400" b="1" dirty="0">
                <a:latin typeface="Calibri" panose="020F0502020204030204" pitchFamily="34" charset="0"/>
                <a:ea typeface="微软雅黑" panose="020B0503020204020204" pitchFamily="34" charset="-122"/>
                <a:cs typeface="华文中宋" panose="02010600040101010101" pitchFamily="2" charset="-122"/>
                <a:sym typeface="+mn-ea"/>
              </a:rPr>
              <a:t>③</a:t>
            </a:r>
            <a:r>
              <a:rPr sz="2400" b="1" dirty="0" err="1" smtClean="0">
                <a:latin typeface="微软雅黑" panose="020B0503020204020204" pitchFamily="34" charset="-122"/>
                <a:ea typeface="微软雅黑" panose="020B0503020204020204" pitchFamily="34" charset="-122"/>
                <a:cs typeface="华文中宋" panose="02010600040101010101" pitchFamily="2" charset="-122"/>
                <a:sym typeface="+mn-ea"/>
              </a:rPr>
              <a:t>丰富发展了马克思主义</a:t>
            </a:r>
            <a:r>
              <a:rPr lang="zh-CN" altLang="en-US" sz="2400" b="1" dirty="0">
                <a:latin typeface="微软雅黑" panose="020B0503020204020204" pitchFamily="34" charset="-122"/>
                <a:ea typeface="微软雅黑" panose="020B0503020204020204" pitchFamily="34" charset="-122"/>
                <a:cs typeface="华文中宋" panose="02010600040101010101" pitchFamily="2" charset="-122"/>
                <a:sym typeface="+mn-ea"/>
              </a:rPr>
              <a:t>。</a:t>
            </a:r>
            <a:endParaRPr lang="zh-CN" sz="2400" b="1" dirty="0">
              <a:latin typeface="微软雅黑" panose="020B0503020204020204" pitchFamily="34" charset="-122"/>
              <a:ea typeface="微软雅黑" panose="020B0503020204020204" pitchFamily="34" charset="-122"/>
              <a:cs typeface="华文中宋" panose="02010600040101010101" pitchFamily="2" charset="-122"/>
              <a:sym typeface="+mn-ea"/>
            </a:endParaRPr>
          </a:p>
        </p:txBody>
      </p:sp>
      <p:sp>
        <p:nvSpPr>
          <p:cNvPr id="2" name="文本框 1"/>
          <p:cNvSpPr txBox="1"/>
          <p:nvPr>
            <p:custDataLst>
              <p:tags r:id="rId5"/>
            </p:custDataLst>
          </p:nvPr>
        </p:nvSpPr>
        <p:spPr>
          <a:xfrm>
            <a:off x="1392360" y="5556729"/>
            <a:ext cx="4462969" cy="1015663"/>
          </a:xfrm>
          <a:prstGeom prst="rect">
            <a:avLst/>
          </a:prstGeom>
          <a:noFill/>
        </p:spPr>
        <p:txBody>
          <a:bodyPr wrap="square" rtlCol="0">
            <a:spAutoFit/>
          </a:bodyPr>
          <a:lstStyle/>
          <a:p>
            <a:pPr algn="just">
              <a:lnSpc>
                <a:spcPct val="100000"/>
              </a:lnSpc>
            </a:pPr>
            <a:r>
              <a:rPr lang="zh-CN" sz="2000" b="1" dirty="0">
                <a:latin typeface="微软雅黑" panose="020B0503020204020204" pitchFamily="34" charset="-122"/>
                <a:ea typeface="微软雅黑" panose="020B0503020204020204" pitchFamily="34" charset="-122"/>
                <a:cs typeface="华文中宋" panose="02010600040101010101" pitchFamily="2" charset="-122"/>
                <a:sym typeface="+mn-ea"/>
              </a:rPr>
              <a:t>①保证了前线的粮食供应</a:t>
            </a:r>
            <a:r>
              <a:rPr lang="zh-CN" sz="2000" b="1" dirty="0" smtClean="0">
                <a:latin typeface="微软雅黑" panose="020B0503020204020204" pitchFamily="34" charset="-122"/>
                <a:ea typeface="微软雅黑" panose="020B0503020204020204" pitchFamily="34" charset="-122"/>
                <a:cs typeface="华文中宋" panose="02010600040101010101" pitchFamily="2" charset="-122"/>
                <a:sym typeface="+mn-ea"/>
              </a:rPr>
              <a:t>，保证</a:t>
            </a:r>
            <a:r>
              <a:rPr lang="zh-CN" sz="2000" b="1" dirty="0">
                <a:latin typeface="微软雅黑" panose="020B0503020204020204" pitchFamily="34" charset="-122"/>
                <a:ea typeface="微软雅黑" panose="020B0503020204020204" pitchFamily="34" charset="-122"/>
                <a:cs typeface="华文中宋" panose="02010600040101010101" pitchFamily="2" charset="-122"/>
                <a:sym typeface="+mn-ea"/>
              </a:rPr>
              <a:t>了军事斗争的胜利。②严重损害了农民利益，导致战后的经济和政治危机</a:t>
            </a:r>
            <a:r>
              <a:rPr lang="zh-CN" altLang="en-US" sz="2000" b="1" dirty="0">
                <a:latin typeface="微软雅黑" panose="020B0503020204020204" pitchFamily="34" charset="-122"/>
                <a:ea typeface="微软雅黑" panose="020B0503020204020204" pitchFamily="34" charset="-122"/>
                <a:cs typeface="华文中宋" panose="02010600040101010101" pitchFamily="2" charset="-122"/>
                <a:sym typeface="+mn-ea"/>
              </a:rPr>
              <a:t>。</a:t>
            </a:r>
            <a:endParaRPr lang="zh-CN" sz="2000" b="1" dirty="0">
              <a:latin typeface="微软雅黑" panose="020B0503020204020204" pitchFamily="34" charset="-122"/>
              <a:ea typeface="微软雅黑" panose="020B0503020204020204" pitchFamily="34" charset="-122"/>
              <a:cs typeface="华文中宋" panose="02010600040101010101" pitchFamily="2" charset="-122"/>
              <a:sym typeface="+mn-ea"/>
            </a:endParaRPr>
          </a:p>
        </p:txBody>
      </p:sp>
      <p:sp>
        <p:nvSpPr>
          <p:cNvPr id="5" name="文本框 4"/>
          <p:cNvSpPr txBox="1"/>
          <p:nvPr>
            <p:custDataLst>
              <p:tags r:id="rId6"/>
            </p:custDataLst>
          </p:nvPr>
        </p:nvSpPr>
        <p:spPr>
          <a:xfrm>
            <a:off x="1373881" y="4541066"/>
            <a:ext cx="4627077" cy="923330"/>
          </a:xfrm>
          <a:prstGeom prst="rect">
            <a:avLst/>
          </a:prstGeom>
          <a:noFill/>
        </p:spPr>
        <p:txBody>
          <a:bodyPr wrap="square" rtlCol="0" anchor="t">
            <a:spAutoFit/>
          </a:bodyPr>
          <a:lstStyle/>
          <a:p>
            <a:pPr algn="just"/>
            <a:r>
              <a:rPr lang="en-US" altLang="zh-CN" b="1" dirty="0" err="1">
                <a:uFill>
                  <a:solidFill>
                    <a:prstClr val="white"/>
                  </a:solidFill>
                </a:uFill>
                <a:latin typeface="微软雅黑" panose="020B0503020204020204" pitchFamily="34" charset="-122"/>
                <a:ea typeface="微软雅黑" panose="020B0503020204020204" pitchFamily="34" charset="-122"/>
                <a:cs typeface="宋体" panose="02010600030101010101" pitchFamily="2" charset="-122"/>
                <a:sym typeface="+mn-ea"/>
              </a:rPr>
              <a:t>在社会经济生活中</a:t>
            </a:r>
            <a:r>
              <a:rPr lang="en-US" altLang="zh-CN" b="1" dirty="0" err="1">
                <a:solidFill>
                  <a:srgbClr val="FF0000"/>
                </a:solidFill>
                <a:uFill>
                  <a:solidFill>
                    <a:prstClr val="white"/>
                  </a:solidFill>
                </a:uFill>
                <a:latin typeface="微软雅黑" panose="020B0503020204020204" pitchFamily="34" charset="-122"/>
                <a:ea typeface="微软雅黑" panose="020B0503020204020204" pitchFamily="34" charset="-122"/>
                <a:cs typeface="宋体" panose="02010600030101010101" pitchFamily="2" charset="-122"/>
                <a:sym typeface="+mn-ea"/>
              </a:rPr>
              <a:t>排斥商品货币关系</a:t>
            </a:r>
            <a:r>
              <a:rPr lang="en-US" altLang="zh-CN" b="1" dirty="0" err="1">
                <a:uFill>
                  <a:solidFill>
                    <a:prstClr val="white"/>
                  </a:solidFill>
                </a:uFill>
                <a:latin typeface="微软雅黑" panose="020B0503020204020204" pitchFamily="34" charset="-122"/>
                <a:ea typeface="微软雅黑" panose="020B0503020204020204" pitchFamily="34" charset="-122"/>
                <a:cs typeface="宋体" panose="02010600030101010101" pitchFamily="2" charset="-122"/>
                <a:sym typeface="+mn-ea"/>
              </a:rPr>
              <a:t>等市场因素，运用军事、</a:t>
            </a:r>
            <a:r>
              <a:rPr lang="en-US" altLang="zh-CN" b="1" dirty="0" err="1" smtClean="0">
                <a:uFill>
                  <a:solidFill>
                    <a:prstClr val="white"/>
                  </a:solidFill>
                </a:uFill>
                <a:latin typeface="微软雅黑" panose="020B0503020204020204" pitchFamily="34" charset="-122"/>
                <a:ea typeface="微软雅黑" panose="020B0503020204020204" pitchFamily="34" charset="-122"/>
                <a:cs typeface="宋体" panose="02010600030101010101" pitchFamily="2" charset="-122"/>
                <a:sym typeface="+mn-ea"/>
              </a:rPr>
              <a:t>行政手段控制社会经济，</a:t>
            </a:r>
            <a:r>
              <a:rPr lang="en-US" altLang="zh-CN" b="1" dirty="0" err="1">
                <a:uFill>
                  <a:solidFill>
                    <a:prstClr val="white"/>
                  </a:solidFill>
                </a:uFill>
                <a:latin typeface="微软雅黑" panose="020B0503020204020204" pitchFamily="34" charset="-122"/>
                <a:ea typeface="微软雅黑" panose="020B0503020204020204" pitchFamily="34" charset="-122"/>
                <a:cs typeface="宋体" panose="02010600030101010101" pitchFamily="2" charset="-122"/>
                <a:sym typeface="+mn-ea"/>
              </a:rPr>
              <a:t>进而</a:t>
            </a:r>
            <a:r>
              <a:rPr lang="en-US" altLang="zh-CN" b="1" dirty="0" err="1">
                <a:solidFill>
                  <a:srgbClr val="FF0000"/>
                </a:solidFill>
                <a:uFill>
                  <a:solidFill>
                    <a:prstClr val="white"/>
                  </a:solidFill>
                </a:uFill>
                <a:latin typeface="微软雅黑" panose="020B0503020204020204" pitchFamily="34" charset="-122"/>
                <a:ea typeface="微软雅黑" panose="020B0503020204020204" pitchFamily="34" charset="-122"/>
                <a:cs typeface="宋体" panose="02010600030101010101" pitchFamily="2" charset="-122"/>
                <a:sym typeface="+mn-ea"/>
              </a:rPr>
              <a:t>直接过渡</a:t>
            </a:r>
            <a:r>
              <a:rPr lang="en-US" altLang="zh-CN" b="1" dirty="0" err="1">
                <a:uFill>
                  <a:solidFill>
                    <a:prstClr val="white"/>
                  </a:solidFill>
                </a:uFill>
                <a:latin typeface="微软雅黑" panose="020B0503020204020204" pitchFamily="34" charset="-122"/>
                <a:ea typeface="微软雅黑" panose="020B0503020204020204" pitchFamily="34" charset="-122"/>
                <a:cs typeface="宋体" panose="02010600030101010101" pitchFamily="2" charset="-122"/>
                <a:sym typeface="+mn-ea"/>
              </a:rPr>
              <a:t>到社会主义（共产主义</a:t>
            </a:r>
            <a:r>
              <a:rPr lang="en-US" altLang="zh-CN" b="1" dirty="0">
                <a:uFill>
                  <a:solidFill>
                    <a:prstClr val="white"/>
                  </a:solidFill>
                </a:uFill>
                <a:latin typeface="微软雅黑" panose="020B0503020204020204" pitchFamily="34" charset="-122"/>
                <a:ea typeface="微软雅黑" panose="020B0503020204020204" pitchFamily="34" charset="-122"/>
                <a:cs typeface="宋体" panose="02010600030101010101" pitchFamily="2" charset="-122"/>
                <a:sym typeface="+mn-ea"/>
              </a:rPr>
              <a:t>）</a:t>
            </a:r>
            <a:endParaRPr lang="en-US" altLang="zh-CN" b="1" dirty="0">
              <a:uFill>
                <a:solidFill>
                  <a:prstClr val="white"/>
                </a:solidFill>
              </a:u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6" name="文本框 5"/>
          <p:cNvSpPr txBox="1"/>
          <p:nvPr>
            <p:custDataLst>
              <p:tags r:id="rId7"/>
            </p:custDataLst>
          </p:nvPr>
        </p:nvSpPr>
        <p:spPr>
          <a:xfrm>
            <a:off x="5927500" y="4523801"/>
            <a:ext cx="6134232" cy="923330"/>
          </a:xfrm>
          <a:prstGeom prst="rect">
            <a:avLst/>
          </a:prstGeom>
          <a:noFill/>
        </p:spPr>
        <p:txBody>
          <a:bodyPr wrap="square" rtlCol="0" anchor="t">
            <a:spAutoFit/>
          </a:bodyPr>
          <a:lstStyle>
            <a:defPPr>
              <a:defRPr lang="zh-CN"/>
            </a:defPPr>
            <a:lvl1pPr algn="just">
              <a:defRPr b="1">
                <a:solidFill>
                  <a:srgbClr val="CC0066"/>
                </a:solidFill>
                <a:uFill>
                  <a:solidFill>
                    <a:prstClr val="white"/>
                  </a:solidFill>
                </a:uFill>
                <a:latin typeface="微软雅黑" panose="020B0503020204020204" pitchFamily="34" charset="-122"/>
                <a:ea typeface="微软雅黑" panose="020B0503020204020204" pitchFamily="34" charset="-122"/>
                <a:cs typeface="宋体" panose="02010600030101010101" pitchFamily="2" charset="-122"/>
              </a:defRPr>
            </a:lvl1pPr>
          </a:lstStyle>
          <a:p>
            <a:r>
              <a:rPr dirty="0">
                <a:solidFill>
                  <a:schemeClr val="tx1"/>
                </a:solidFill>
                <a:sym typeface="+mn-ea"/>
              </a:rPr>
              <a:t>在无产阶级掌握国家经济命脉的前提下，通过在</a:t>
            </a:r>
            <a:r>
              <a:rPr dirty="0">
                <a:solidFill>
                  <a:srgbClr val="FF0000"/>
                </a:solidFill>
                <a:sym typeface="+mn-ea"/>
              </a:rPr>
              <a:t>一定限度内恢复发展资本主义</a:t>
            </a:r>
            <a:r>
              <a:rPr dirty="0">
                <a:solidFill>
                  <a:schemeClr val="tx1"/>
                </a:solidFill>
                <a:sym typeface="+mn-ea"/>
              </a:rPr>
              <a:t>，利用市场和商品货币关系来发展生产，巩固与扩大工农联盟，</a:t>
            </a:r>
            <a:r>
              <a:rPr dirty="0">
                <a:solidFill>
                  <a:srgbClr val="FF0000"/>
                </a:solidFill>
                <a:sym typeface="+mn-ea"/>
              </a:rPr>
              <a:t>逐步地、间接地过渡</a:t>
            </a:r>
            <a:r>
              <a:rPr dirty="0">
                <a:solidFill>
                  <a:schemeClr val="tx1"/>
                </a:solidFill>
                <a:sym typeface="+mn-ea"/>
              </a:rPr>
              <a:t>到社会主义</a:t>
            </a:r>
            <a:r>
              <a:rPr lang="zh-CN" altLang="en-US" dirty="0">
                <a:solidFill>
                  <a:schemeClr val="tx1"/>
                </a:solidFill>
                <a:sym typeface="+mn-ea"/>
              </a:rPr>
              <a:t>。</a:t>
            </a:r>
            <a:endParaRPr dirty="0">
              <a:solidFill>
                <a:schemeClr val="tx1"/>
              </a:solidFill>
              <a:sym typeface="+mn-ea"/>
            </a:endParaRPr>
          </a:p>
        </p:txBody>
      </p:sp>
      <p:sp>
        <p:nvSpPr>
          <p:cNvPr id="9" name="文本框 8"/>
          <p:cNvSpPr txBox="1"/>
          <p:nvPr>
            <p:custDataLst>
              <p:tags r:id="rId8"/>
            </p:custDataLst>
          </p:nvPr>
        </p:nvSpPr>
        <p:spPr>
          <a:xfrm>
            <a:off x="1611865" y="2617409"/>
            <a:ext cx="1723549" cy="461665"/>
          </a:xfrm>
          <a:prstGeom prst="rect">
            <a:avLst/>
          </a:prstGeom>
          <a:noFill/>
        </p:spPr>
        <p:txBody>
          <a:bodyPr wrap="none" rtlCol="0">
            <a:spAutoFit/>
          </a:bodyPr>
          <a:lstStyle/>
          <a:p>
            <a:pPr marL="0" algn="l" defTabSz="914400" rtl="0" eaLnBrk="1" latinLnBrk="0" hangingPunct="1">
              <a:lnSpc>
                <a:spcPct val="100000"/>
              </a:lnSpc>
            </a:pPr>
            <a:r>
              <a:rPr lang="zh-CN" altLang="en-US" sz="2400" b="1" kern="100" dirty="0">
                <a:solidFill>
                  <a:srgbClr val="FF0000"/>
                </a:solidFill>
                <a:effectLst/>
                <a:latin typeface="微软雅黑" panose="020B0503020204020204" pitchFamily="34" charset="-122"/>
                <a:ea typeface="微软雅黑" panose="020B0503020204020204" pitchFamily="34" charset="-122"/>
                <a:sym typeface="+mn-ea"/>
              </a:rPr>
              <a:t>余粮收集制</a:t>
            </a:r>
            <a:endParaRPr lang="zh-CN" altLang="en-US" sz="2400" b="1" kern="100" dirty="0">
              <a:solidFill>
                <a:srgbClr val="FF0000"/>
              </a:solidFill>
              <a:effectLst/>
              <a:latin typeface="微软雅黑" panose="020B0503020204020204" pitchFamily="34" charset="-122"/>
              <a:ea typeface="微软雅黑" panose="020B0503020204020204" pitchFamily="34" charset="-122"/>
              <a:sym typeface="+mn-ea"/>
            </a:endParaRPr>
          </a:p>
        </p:txBody>
      </p:sp>
      <p:sp>
        <p:nvSpPr>
          <p:cNvPr id="10" name="文本框 9"/>
          <p:cNvSpPr txBox="1"/>
          <p:nvPr>
            <p:custDataLst>
              <p:tags r:id="rId9"/>
            </p:custDataLst>
          </p:nvPr>
        </p:nvSpPr>
        <p:spPr>
          <a:xfrm>
            <a:off x="1520919" y="3069526"/>
            <a:ext cx="2749471" cy="400110"/>
          </a:xfrm>
          <a:prstGeom prst="rect">
            <a:avLst/>
          </a:prstGeom>
          <a:noFill/>
        </p:spPr>
        <p:txBody>
          <a:bodyPr wrap="none" rtlCol="0">
            <a:spAutoFit/>
          </a:bodyPr>
          <a:lstStyle/>
          <a:p>
            <a:pPr marL="0" algn="l" defTabSz="914400" rtl="0" eaLnBrk="1" latinLnBrk="0" hangingPunct="1">
              <a:lnSpc>
                <a:spcPct val="100000"/>
              </a:lnSpc>
            </a:pPr>
            <a:r>
              <a:rPr lang="zh-CN" altLang="en-US" sz="2000" b="1" kern="100" dirty="0">
                <a:solidFill>
                  <a:schemeClr val="dk1"/>
                </a:solidFill>
                <a:effectLst/>
                <a:latin typeface="微软雅黑" panose="020B0503020204020204" pitchFamily="34" charset="-122"/>
                <a:ea typeface="微软雅黑" panose="020B0503020204020204" pitchFamily="34" charset="-122"/>
                <a:sym typeface="+mn-ea"/>
              </a:rPr>
              <a:t>把大中小企业收归国有</a:t>
            </a:r>
            <a:endParaRPr lang="zh-CN" altLang="en-US" sz="2000" b="1" kern="100" dirty="0">
              <a:solidFill>
                <a:schemeClr val="dk1"/>
              </a:solidFill>
              <a:effectLst/>
              <a:latin typeface="微软雅黑" panose="020B0503020204020204" pitchFamily="34" charset="-122"/>
              <a:ea typeface="微软雅黑" panose="020B0503020204020204" pitchFamily="34" charset="-122"/>
              <a:sym typeface="+mn-ea"/>
            </a:endParaRPr>
          </a:p>
        </p:txBody>
      </p:sp>
      <p:sp>
        <p:nvSpPr>
          <p:cNvPr id="11" name="文本框 10"/>
          <p:cNvSpPr txBox="1"/>
          <p:nvPr>
            <p:custDataLst>
              <p:tags r:id="rId10"/>
            </p:custDataLst>
          </p:nvPr>
        </p:nvSpPr>
        <p:spPr>
          <a:xfrm>
            <a:off x="6111940" y="2625874"/>
            <a:ext cx="1723549" cy="461665"/>
          </a:xfrm>
          <a:prstGeom prst="rect">
            <a:avLst/>
          </a:prstGeom>
          <a:noFill/>
        </p:spPr>
        <p:txBody>
          <a:bodyPr wrap="none" rtlCol="0">
            <a:spAutoFit/>
          </a:bodyPr>
          <a:lstStyle/>
          <a:p>
            <a:pPr marL="0" algn="l" defTabSz="914400" rtl="0" eaLnBrk="1" latinLnBrk="0" hangingPunct="1">
              <a:lnSpc>
                <a:spcPct val="100000"/>
              </a:lnSpc>
            </a:pPr>
            <a:r>
              <a:rPr lang="zh-CN" altLang="en-US" sz="2400" b="1" kern="100" dirty="0">
                <a:solidFill>
                  <a:schemeClr val="dk1"/>
                </a:solidFill>
                <a:effectLst/>
                <a:latin typeface="微软雅黑" panose="020B0503020204020204" pitchFamily="34" charset="-122"/>
                <a:ea typeface="微软雅黑" panose="020B0503020204020204" pitchFamily="34" charset="-122"/>
                <a:sym typeface="+mn-ea"/>
              </a:rPr>
              <a:t>固定</a:t>
            </a:r>
            <a:r>
              <a:rPr lang="zh-CN" altLang="en-US" sz="2400" b="1" kern="100" dirty="0">
                <a:solidFill>
                  <a:srgbClr val="FF0000"/>
                </a:solidFill>
                <a:effectLst/>
                <a:latin typeface="微软雅黑" panose="020B0503020204020204" pitchFamily="34" charset="-122"/>
                <a:ea typeface="微软雅黑" panose="020B0503020204020204" pitchFamily="34" charset="-122"/>
                <a:sym typeface="+mn-ea"/>
              </a:rPr>
              <a:t>粮食税</a:t>
            </a:r>
            <a:endParaRPr lang="zh-CN" altLang="en-US" sz="2400" b="1" kern="100" dirty="0">
              <a:solidFill>
                <a:srgbClr val="FF0000"/>
              </a:solidFill>
              <a:effectLst/>
              <a:latin typeface="微软雅黑" panose="020B0503020204020204" pitchFamily="34" charset="-122"/>
              <a:ea typeface="微软雅黑" panose="020B0503020204020204" pitchFamily="34" charset="-122"/>
              <a:sym typeface="+mn-ea"/>
            </a:endParaRPr>
          </a:p>
        </p:txBody>
      </p:sp>
      <p:sp>
        <p:nvSpPr>
          <p:cNvPr id="12" name="文本框 11"/>
          <p:cNvSpPr txBox="1"/>
          <p:nvPr>
            <p:custDataLst>
              <p:tags r:id="rId11"/>
            </p:custDataLst>
          </p:nvPr>
        </p:nvSpPr>
        <p:spPr>
          <a:xfrm>
            <a:off x="6090358" y="3025984"/>
            <a:ext cx="4288353" cy="400110"/>
          </a:xfrm>
          <a:prstGeom prst="rect">
            <a:avLst/>
          </a:prstGeom>
          <a:noFill/>
        </p:spPr>
        <p:txBody>
          <a:bodyPr wrap="none" rtlCol="0">
            <a:spAutoFit/>
          </a:bodyPr>
          <a:lstStyle/>
          <a:p>
            <a:pPr marL="0" algn="l" defTabSz="914400" rtl="0" eaLnBrk="1" latinLnBrk="0" hangingPunct="1">
              <a:lnSpc>
                <a:spcPct val="100000"/>
              </a:lnSpc>
            </a:pPr>
            <a:r>
              <a:rPr lang="zh-CN" altLang="en-US" sz="2000" b="1" kern="100" dirty="0">
                <a:solidFill>
                  <a:schemeClr val="dk1"/>
                </a:solidFill>
                <a:effectLst/>
                <a:latin typeface="微软雅黑" panose="020B0503020204020204" pitchFamily="34" charset="-122"/>
                <a:ea typeface="微软雅黑" panose="020B0503020204020204" pitchFamily="34" charset="-122"/>
                <a:sym typeface="+mn-ea"/>
              </a:rPr>
              <a:t>中小企业允许本国和外国资本家经营</a:t>
            </a:r>
            <a:endParaRPr lang="zh-CN" altLang="en-US" sz="2000" b="1" kern="100" dirty="0">
              <a:solidFill>
                <a:schemeClr val="dk1"/>
              </a:solidFill>
              <a:effectLst/>
              <a:latin typeface="微软雅黑" panose="020B0503020204020204" pitchFamily="34" charset="-122"/>
              <a:ea typeface="微软雅黑" panose="020B0503020204020204" pitchFamily="34" charset="-122"/>
              <a:sym typeface="+mn-ea"/>
            </a:endParaRPr>
          </a:p>
        </p:txBody>
      </p:sp>
      <p:sp>
        <p:nvSpPr>
          <p:cNvPr id="13" name="文本框 12"/>
          <p:cNvSpPr txBox="1"/>
          <p:nvPr>
            <p:custDataLst>
              <p:tags r:id="rId12"/>
            </p:custDataLst>
          </p:nvPr>
        </p:nvSpPr>
        <p:spPr>
          <a:xfrm>
            <a:off x="1546497" y="3533108"/>
            <a:ext cx="1723549" cy="400110"/>
          </a:xfrm>
          <a:prstGeom prst="rect">
            <a:avLst/>
          </a:prstGeom>
          <a:noFill/>
        </p:spPr>
        <p:txBody>
          <a:bodyPr wrap="none" rtlCol="0">
            <a:spAutoFit/>
          </a:bodyPr>
          <a:lstStyle/>
          <a:p>
            <a:pPr marL="0" algn="l" defTabSz="914400" rtl="0" eaLnBrk="1" latinLnBrk="0" hangingPunct="1">
              <a:lnSpc>
                <a:spcPct val="100000"/>
              </a:lnSpc>
            </a:pPr>
            <a:r>
              <a:rPr lang="zh-CN" altLang="en-US" sz="2000" b="1" kern="100" dirty="0">
                <a:solidFill>
                  <a:srgbClr val="FF0000"/>
                </a:solidFill>
                <a:effectLst/>
                <a:latin typeface="微软雅黑" panose="020B0503020204020204" pitchFamily="34" charset="-122"/>
                <a:ea typeface="微软雅黑" panose="020B0503020204020204" pitchFamily="34" charset="-122"/>
                <a:sym typeface="+mn-ea"/>
              </a:rPr>
              <a:t>禁止</a:t>
            </a:r>
            <a:r>
              <a:rPr lang="zh-CN" altLang="en-US" sz="2000" b="1" kern="100" dirty="0">
                <a:solidFill>
                  <a:schemeClr val="dk1"/>
                </a:solidFill>
                <a:effectLst/>
                <a:latin typeface="微软雅黑" panose="020B0503020204020204" pitchFamily="34" charset="-122"/>
                <a:ea typeface="微软雅黑" panose="020B0503020204020204" pitchFamily="34" charset="-122"/>
                <a:sym typeface="+mn-ea"/>
              </a:rPr>
              <a:t>商品贸易</a:t>
            </a:r>
            <a:endParaRPr lang="zh-CN" altLang="en-US" sz="2000" b="1" kern="100" dirty="0">
              <a:solidFill>
                <a:schemeClr val="dk1"/>
              </a:solidFill>
              <a:effectLst/>
              <a:latin typeface="微软雅黑" panose="020B0503020204020204" pitchFamily="34" charset="-122"/>
              <a:ea typeface="微软雅黑" panose="020B0503020204020204" pitchFamily="34" charset="-122"/>
              <a:sym typeface="+mn-ea"/>
            </a:endParaRPr>
          </a:p>
        </p:txBody>
      </p:sp>
      <p:sp>
        <p:nvSpPr>
          <p:cNvPr id="14" name="文本框 13"/>
          <p:cNvSpPr txBox="1"/>
          <p:nvPr>
            <p:custDataLst>
              <p:tags r:id="rId13"/>
            </p:custDataLst>
          </p:nvPr>
        </p:nvSpPr>
        <p:spPr>
          <a:xfrm>
            <a:off x="6057704" y="3533108"/>
            <a:ext cx="3005951" cy="400110"/>
          </a:xfrm>
          <a:prstGeom prst="rect">
            <a:avLst/>
          </a:prstGeom>
          <a:noFill/>
        </p:spPr>
        <p:txBody>
          <a:bodyPr wrap="none" rtlCol="0">
            <a:spAutoFit/>
          </a:bodyPr>
          <a:lstStyle/>
          <a:p>
            <a:pPr marL="0" algn="l" defTabSz="914400" rtl="0" eaLnBrk="1" latinLnBrk="0" hangingPunct="1">
              <a:lnSpc>
                <a:spcPct val="100000"/>
              </a:lnSpc>
            </a:pPr>
            <a:r>
              <a:rPr lang="zh-CN" altLang="en-US" sz="2000" b="1" kern="100" dirty="0">
                <a:solidFill>
                  <a:srgbClr val="FF0000"/>
                </a:solidFill>
                <a:effectLst/>
                <a:latin typeface="微软雅黑" panose="020B0503020204020204" pitchFamily="34" charset="-122"/>
                <a:ea typeface="微软雅黑" panose="020B0503020204020204" pitchFamily="34" charset="-122"/>
                <a:sym typeface="+mn-ea"/>
              </a:rPr>
              <a:t>允许</a:t>
            </a:r>
            <a:r>
              <a:rPr lang="zh-CN" altLang="en-US" sz="2000" b="1" kern="100" dirty="0">
                <a:solidFill>
                  <a:schemeClr val="dk1"/>
                </a:solidFill>
                <a:effectLst/>
                <a:latin typeface="微软雅黑" panose="020B0503020204020204" pitchFamily="34" charset="-122"/>
                <a:ea typeface="微软雅黑" panose="020B0503020204020204" pitchFamily="34" charset="-122"/>
                <a:sym typeface="+mn-ea"/>
              </a:rPr>
              <a:t>自由贸易、商品买卖</a:t>
            </a:r>
            <a:endParaRPr lang="zh-CN" altLang="en-US" sz="2000" b="1" kern="100" dirty="0">
              <a:solidFill>
                <a:schemeClr val="dk1"/>
              </a:solidFill>
              <a:effectLst/>
              <a:latin typeface="微软雅黑" panose="020B0503020204020204" pitchFamily="34" charset="-122"/>
              <a:ea typeface="微软雅黑" panose="020B0503020204020204" pitchFamily="34" charset="-122"/>
              <a:sym typeface="+mn-ea"/>
            </a:endParaRPr>
          </a:p>
        </p:txBody>
      </p:sp>
      <p:sp>
        <p:nvSpPr>
          <p:cNvPr id="15" name="文本框 14"/>
          <p:cNvSpPr txBox="1"/>
          <p:nvPr>
            <p:custDataLst>
              <p:tags r:id="rId14"/>
            </p:custDataLst>
          </p:nvPr>
        </p:nvSpPr>
        <p:spPr>
          <a:xfrm>
            <a:off x="1534197" y="3947362"/>
            <a:ext cx="3775393" cy="400110"/>
          </a:xfrm>
          <a:prstGeom prst="rect">
            <a:avLst/>
          </a:prstGeom>
          <a:noFill/>
        </p:spPr>
        <p:txBody>
          <a:bodyPr wrap="none" rtlCol="0">
            <a:spAutoFit/>
          </a:bodyPr>
          <a:lstStyle/>
          <a:p>
            <a:pPr marL="0" algn="l" defTabSz="914400" rtl="0" eaLnBrk="1" latinLnBrk="0" hangingPunct="1">
              <a:lnSpc>
                <a:spcPct val="100000"/>
              </a:lnSpc>
            </a:pPr>
            <a:r>
              <a:rPr lang="zh-CN" altLang="en-US" sz="2000" b="1" kern="100" dirty="0">
                <a:solidFill>
                  <a:schemeClr val="dk1"/>
                </a:solidFill>
                <a:effectLst/>
                <a:latin typeface="微软雅黑" panose="020B0503020204020204" pitchFamily="34" charset="-122"/>
                <a:ea typeface="微软雅黑" panose="020B0503020204020204" pitchFamily="34" charset="-122"/>
                <a:sym typeface="+mn-ea"/>
              </a:rPr>
              <a:t>强制劳动，实行</a:t>
            </a:r>
            <a:r>
              <a:rPr lang="zh-CN" altLang="en-US" sz="2000" b="1" kern="100" dirty="0">
                <a:solidFill>
                  <a:srgbClr val="FF0000"/>
                </a:solidFill>
                <a:effectLst/>
                <a:latin typeface="微软雅黑" panose="020B0503020204020204" pitchFamily="34" charset="-122"/>
                <a:ea typeface="微软雅黑" panose="020B0503020204020204" pitchFamily="34" charset="-122"/>
                <a:sym typeface="+mn-ea"/>
              </a:rPr>
              <a:t>平均主义</a:t>
            </a:r>
            <a:r>
              <a:rPr lang="zh-CN" altLang="en-US" sz="2000" b="1" kern="100" dirty="0">
                <a:solidFill>
                  <a:schemeClr val="dk1"/>
                </a:solidFill>
                <a:effectLst/>
                <a:latin typeface="微软雅黑" panose="020B0503020204020204" pitchFamily="34" charset="-122"/>
                <a:ea typeface="微软雅黑" panose="020B0503020204020204" pitchFamily="34" charset="-122"/>
                <a:sym typeface="+mn-ea"/>
              </a:rPr>
              <a:t>配给制</a:t>
            </a:r>
            <a:endParaRPr lang="zh-CN" altLang="en-US" sz="2000" b="1" kern="100" dirty="0">
              <a:solidFill>
                <a:schemeClr val="dk1"/>
              </a:solidFill>
              <a:effectLst/>
              <a:latin typeface="微软雅黑" panose="020B0503020204020204" pitchFamily="34" charset="-122"/>
              <a:ea typeface="微软雅黑" panose="020B0503020204020204" pitchFamily="34" charset="-122"/>
              <a:sym typeface="+mn-ea"/>
            </a:endParaRPr>
          </a:p>
        </p:txBody>
      </p:sp>
      <p:sp>
        <p:nvSpPr>
          <p:cNvPr id="16" name="文本框 15"/>
          <p:cNvSpPr txBox="1"/>
          <p:nvPr>
            <p:custDataLst>
              <p:tags r:id="rId15"/>
            </p:custDataLst>
          </p:nvPr>
        </p:nvSpPr>
        <p:spPr>
          <a:xfrm>
            <a:off x="6021716" y="3951230"/>
            <a:ext cx="4288353" cy="400110"/>
          </a:xfrm>
          <a:prstGeom prst="rect">
            <a:avLst/>
          </a:prstGeom>
          <a:noFill/>
        </p:spPr>
        <p:txBody>
          <a:bodyPr wrap="none" rtlCol="0">
            <a:spAutoFit/>
          </a:bodyPr>
          <a:lstStyle/>
          <a:p>
            <a:pPr marL="0" algn="l" defTabSz="914400" rtl="0" eaLnBrk="1" latinLnBrk="0" hangingPunct="1">
              <a:lnSpc>
                <a:spcPct val="100000"/>
              </a:lnSpc>
            </a:pPr>
            <a:r>
              <a:rPr lang="zh-CN" altLang="en-US" sz="2000" b="1" kern="100" dirty="0">
                <a:solidFill>
                  <a:schemeClr val="dk1"/>
                </a:solidFill>
                <a:effectLst/>
                <a:latin typeface="微软雅黑" panose="020B0503020204020204" pitchFamily="34" charset="-122"/>
                <a:ea typeface="微软雅黑" panose="020B0503020204020204" pitchFamily="34" charset="-122"/>
                <a:sym typeface="+mn-ea"/>
              </a:rPr>
              <a:t>废除平均主义配给制，实行</a:t>
            </a:r>
            <a:r>
              <a:rPr lang="zh-CN" altLang="en-US" sz="2000" b="1" kern="100" dirty="0">
                <a:solidFill>
                  <a:srgbClr val="FF0000"/>
                </a:solidFill>
                <a:effectLst/>
                <a:latin typeface="微软雅黑" panose="020B0503020204020204" pitchFamily="34" charset="-122"/>
                <a:ea typeface="微软雅黑" panose="020B0503020204020204" pitchFamily="34" charset="-122"/>
                <a:sym typeface="+mn-ea"/>
              </a:rPr>
              <a:t>按劳分配</a:t>
            </a:r>
            <a:endParaRPr lang="zh-CN" altLang="en-US" sz="2000" b="1" kern="100" dirty="0">
              <a:solidFill>
                <a:srgbClr val="FF0000"/>
              </a:solidFill>
              <a:effectLst/>
              <a:latin typeface="微软雅黑" panose="020B0503020204020204" pitchFamily="34" charset="-122"/>
              <a:ea typeface="微软雅黑" panose="020B0503020204020204" pitchFamily="34" charset="-122"/>
              <a:sym typeface="+mn-ea"/>
            </a:endParaRPr>
          </a:p>
        </p:txBody>
      </p:sp>
      <p:sp>
        <p:nvSpPr>
          <p:cNvPr id="17" name="文本框 16"/>
          <p:cNvSpPr txBox="1"/>
          <p:nvPr>
            <p:custDataLst>
              <p:tags r:id="rId16"/>
            </p:custDataLst>
          </p:nvPr>
        </p:nvSpPr>
        <p:spPr>
          <a:xfrm>
            <a:off x="559882" y="919341"/>
            <a:ext cx="5535490" cy="523220"/>
          </a:xfrm>
          <a:prstGeom prst="rect">
            <a:avLst/>
          </a:prstGeom>
          <a:noFill/>
        </p:spPr>
        <p:txBody>
          <a:bodyPr wrap="none" rtlCol="0">
            <a:spAutoFit/>
          </a:bodyPr>
          <a:lstStyle/>
          <a:p>
            <a:r>
              <a:rPr lang="en-US" altLang="zh-CN" sz="2800" b="1" dirty="0" smtClean="0">
                <a:solidFill>
                  <a:srgbClr val="0000FF"/>
                </a:solidFill>
                <a:latin typeface="微软雅黑" panose="020B0503020204020204" pitchFamily="34" charset="-122"/>
                <a:ea typeface="微软雅黑" panose="020B0503020204020204" pitchFamily="34" charset="-122"/>
              </a:rPr>
              <a:t>1.</a:t>
            </a:r>
            <a:r>
              <a:rPr lang="zh-CN" altLang="en-US" sz="2800" b="1" dirty="0" smtClean="0">
                <a:solidFill>
                  <a:srgbClr val="0000FF"/>
                </a:solidFill>
                <a:latin typeface="微软雅黑" panose="020B0503020204020204" pitchFamily="34" charset="-122"/>
                <a:ea typeface="微软雅黑" panose="020B0503020204020204" pitchFamily="34" charset="-122"/>
              </a:rPr>
              <a:t>战时共产主义政策与新经济政策</a:t>
            </a:r>
            <a:endParaRPr lang="zh-CN" altLang="en-US" sz="2800" b="1" dirty="0">
              <a:solidFill>
                <a:srgbClr val="0000FF"/>
              </a:solidFill>
              <a:latin typeface="微软雅黑" panose="020B0503020204020204" pitchFamily="34" charset="-122"/>
              <a:ea typeface="微软雅黑" panose="020B0503020204020204" pitchFamily="34" charset="-122"/>
            </a:endParaRPr>
          </a:p>
        </p:txBody>
      </p:sp>
      <p:sp>
        <p:nvSpPr>
          <p:cNvPr id="20" name="矩形 19"/>
          <p:cNvSpPr/>
          <p:nvPr/>
        </p:nvSpPr>
        <p:spPr>
          <a:xfrm>
            <a:off x="541598" y="260648"/>
            <a:ext cx="5519460" cy="584775"/>
          </a:xfrm>
          <a:prstGeom prst="rect">
            <a:avLst/>
          </a:prstGeom>
        </p:spPr>
        <p:txBody>
          <a:bodyPr wrap="none">
            <a:spAutoFit/>
          </a:bodyPr>
          <a:lstStyle/>
          <a:p>
            <a:r>
              <a:rPr lang="zh-CN" altLang="en-US" sz="3200" b="1" dirty="0">
                <a:latin typeface="微软雅黑" panose="020B0503020204020204" pitchFamily="34" charset="-122"/>
                <a:ea typeface="微软雅黑" panose="020B0503020204020204" pitchFamily="34" charset="-122"/>
                <a:sym typeface="+mn-ea"/>
              </a:rPr>
              <a:t>三、苏联建设社会主义的实践</a:t>
            </a:r>
            <a:endParaRPr lang="zh-CN" altLang="en-US" sz="3200" b="1" dirty="0">
              <a:latin typeface="微软雅黑" panose="020B0503020204020204" pitchFamily="34" charset="-122"/>
              <a:ea typeface="微软雅黑" panose="020B0503020204020204" pitchFamily="34" charset="-122"/>
              <a:sym typeface="+mn-ea"/>
            </a:endParaRPr>
          </a:p>
        </p:txBody>
      </p:sp>
    </p:spTree>
    <p:custDataLst>
      <p:tags r:id="rId1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linds(horizontal)">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linds(horizont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linds(horizontal)">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blinds(horizontal)">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7" grpId="0"/>
      <p:bldP spid="2" grpId="0"/>
      <p:bldP spid="5" grpId="0"/>
      <p:bldP spid="6" grpId="0"/>
      <p:bldP spid="9" grpId="0"/>
      <p:bldP spid="10" grpId="0"/>
      <p:bldP spid="11" grpId="0"/>
      <p:bldP spid="12" grpId="0"/>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矩形 963585"/>
          <p:cNvSpPr/>
          <p:nvPr>
            <p:custDataLst>
              <p:tags r:id="rId1"/>
            </p:custDataLst>
          </p:nvPr>
        </p:nvSpPr>
        <p:spPr>
          <a:xfrm>
            <a:off x="291124" y="333375"/>
            <a:ext cx="11536184" cy="6191250"/>
          </a:xfrm>
          <a:prstGeom prst="rect">
            <a:avLst/>
          </a:prstGeom>
          <a:noFill/>
          <a:ln>
            <a:noFill/>
            <a:miter lim="800000"/>
          </a:ln>
        </p:spPr>
        <p:txBody>
          <a:bodyPr/>
          <a:lstStyle/>
          <a:p/>
        </p:txBody>
      </p:sp>
      <p:sp>
        <p:nvSpPr>
          <p:cNvPr id="963587" name="文本框 4"/>
          <p:cNvSpPr/>
          <p:nvPr>
            <p:custDataLst>
              <p:tags r:id="rId2"/>
            </p:custDataLst>
          </p:nvPr>
        </p:nvSpPr>
        <p:spPr>
          <a:xfrm>
            <a:off x="278069" y="874455"/>
            <a:ext cx="6022426" cy="2616101"/>
          </a:xfrm>
          <a:prstGeom prst="rect">
            <a:avLst/>
          </a:prstGeom>
          <a:noFill/>
          <a:ln>
            <a:solidFill>
              <a:schemeClr val="tx1"/>
            </a:solidFill>
            <a:prstDash val="dash"/>
            <a:round/>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r>
              <a:rPr lang="zh-CN" altLang="en-US" sz="2000" b="1" dirty="0">
                <a:latin typeface="楷体" panose="02010609060101010101" charset="-122"/>
                <a:ea typeface="楷体" panose="02010609060101010101" charset="-122"/>
              </a:rPr>
              <a:t>    </a:t>
            </a:r>
            <a:r>
              <a:rPr lang="en-US" altLang="zh-CN" sz="2400" b="1" dirty="0">
                <a:latin typeface="楷体" panose="02010609060101010101" charset="-122"/>
                <a:ea typeface="楷体" panose="02010609060101010101" charset="-122"/>
              </a:rPr>
              <a:t>1921</a:t>
            </a:r>
            <a:r>
              <a:rPr lang="zh-CN" altLang="en-US" sz="2400" b="1" dirty="0">
                <a:latin typeface="楷体" panose="02010609060101010101" charset="-122"/>
                <a:ea typeface="楷体" panose="02010609060101010101" charset="-122"/>
              </a:rPr>
              <a:t>年春，在彼得格勒、莫斯科等城市发生工人罢工和抗议游行。更严重的是。</a:t>
            </a:r>
            <a:r>
              <a:rPr lang="en-US" altLang="zh-CN" sz="2400" b="1" dirty="0">
                <a:latin typeface="楷体" panose="02010609060101010101" charset="-122"/>
                <a:ea typeface="楷体" panose="02010609060101010101" charset="-122"/>
              </a:rPr>
              <a:t>2</a:t>
            </a:r>
            <a:r>
              <a:rPr lang="zh-CN" altLang="en-US" sz="2400" b="1" dirty="0">
                <a:latin typeface="楷体" panose="02010609060101010101" charset="-122"/>
                <a:ea typeface="楷体" panose="02010609060101010101" charset="-122"/>
              </a:rPr>
              <a:t>月</a:t>
            </a:r>
            <a:r>
              <a:rPr lang="en-US" altLang="zh-CN" sz="2400" b="1" dirty="0">
                <a:latin typeface="楷体" panose="02010609060101010101" charset="-122"/>
                <a:ea typeface="楷体" panose="02010609060101010101" charset="-122"/>
              </a:rPr>
              <a:t>28</a:t>
            </a:r>
            <a:r>
              <a:rPr lang="zh-CN" altLang="en-US" sz="2400" b="1" dirty="0">
                <a:latin typeface="楷体" panose="02010609060101010101" charset="-122"/>
                <a:ea typeface="楷体" panose="02010609060101010101" charset="-122"/>
              </a:rPr>
              <a:t>日发生喀琅施塔得水兵叛乱，他们抛出了“贸易自由”、“拥护不要共产党人参加的苏维埃”。叛乱的水兵大多来自农村，反映了农民是何等的不满。      </a:t>
            </a:r>
            <a:endParaRPr lang="zh-CN" altLang="en-US" sz="2400" b="1" dirty="0">
              <a:latin typeface="楷体" panose="02010609060101010101" charset="-122"/>
              <a:ea typeface="楷体" panose="02010609060101010101" charset="-122"/>
            </a:endParaRPr>
          </a:p>
          <a:p>
            <a:pPr lvl="0"/>
            <a:r>
              <a:rPr lang="zh-CN" altLang="en-US" sz="2000" b="1" dirty="0">
                <a:latin typeface="楷体" panose="02010609060101010101" charset="-122"/>
                <a:ea typeface="楷体" panose="02010609060101010101" charset="-122"/>
              </a:rPr>
              <a:t>       </a:t>
            </a:r>
            <a:r>
              <a:rPr lang="zh-CN" altLang="en-US" sz="2000" b="1" dirty="0" smtClean="0">
                <a:latin typeface="楷体" panose="02010609060101010101" charset="-122"/>
                <a:ea typeface="楷体" panose="02010609060101010101" charset="-122"/>
              </a:rPr>
              <a:t>           </a:t>
            </a:r>
            <a:r>
              <a:rPr lang="en-US" altLang="zh-CN" dirty="0">
                <a:latin typeface="宋体" panose="02010600030101010101" pitchFamily="2" charset="-122"/>
              </a:rPr>
              <a:t>——</a:t>
            </a:r>
            <a:r>
              <a:rPr lang="zh-CN" altLang="en-US" dirty="0">
                <a:latin typeface="宋体" panose="02010600030101010101" pitchFamily="2" charset="-122"/>
              </a:rPr>
              <a:t>周尚文</a:t>
            </a:r>
            <a:r>
              <a:rPr lang="en-US" altLang="zh-CN" dirty="0">
                <a:latin typeface="宋体" panose="02010600030101010101" pitchFamily="2" charset="-122"/>
              </a:rPr>
              <a:t>《</a:t>
            </a:r>
            <a:r>
              <a:rPr lang="zh-CN" altLang="en-US" dirty="0">
                <a:latin typeface="宋体" panose="02010600030101010101" pitchFamily="2" charset="-122"/>
              </a:rPr>
              <a:t>苏联兴亡史</a:t>
            </a:r>
            <a:r>
              <a:rPr lang="en-US" altLang="zh-CN" dirty="0">
                <a:latin typeface="宋体" panose="02010600030101010101" pitchFamily="2" charset="-122"/>
              </a:rPr>
              <a:t>》</a:t>
            </a:r>
            <a:endParaRPr lang="en-US" altLang="zh-CN" dirty="0">
              <a:latin typeface="宋体" panose="02010600030101010101" pitchFamily="2" charset="-122"/>
            </a:endParaRPr>
          </a:p>
        </p:txBody>
      </p:sp>
      <p:sp>
        <p:nvSpPr>
          <p:cNvPr id="963588" name="矩形 14"/>
          <p:cNvSpPr/>
          <p:nvPr>
            <p:custDataLst>
              <p:tags r:id="rId3"/>
            </p:custDataLst>
          </p:nvPr>
        </p:nvSpPr>
        <p:spPr>
          <a:xfrm>
            <a:off x="6585509" y="874455"/>
            <a:ext cx="5228045" cy="2554545"/>
          </a:xfrm>
          <a:prstGeom prst="rect">
            <a:avLst/>
          </a:prstGeom>
          <a:noFill/>
          <a:ln>
            <a:solidFill>
              <a:schemeClr val="tx1"/>
            </a:solidFill>
            <a:prstDash val="dash"/>
            <a:round/>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r>
              <a:rPr lang="zh-CN" altLang="en-US" sz="20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我们计划</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用无产阶级国家直接下命令的办法在一个小农国家里按共产主义原则来调整国家的产品生产和分配。</a:t>
            </a:r>
            <a:r>
              <a:rPr lang="zh-CN" altLang="en-US" sz="2800" b="1" dirty="0">
                <a:solidFill>
                  <a:srgbClr val="FF0000"/>
                </a:solidFill>
                <a:latin typeface="楷体" panose="02010609060101010101" charset="-122"/>
                <a:ea typeface="楷体" panose="02010609060101010101" charset="-122"/>
              </a:rPr>
              <a:t>现实生活说明我们错</a:t>
            </a:r>
            <a:r>
              <a:rPr lang="zh-CN" altLang="en-US" sz="2800" b="1" dirty="0" smtClean="0">
                <a:solidFill>
                  <a:srgbClr val="FF0000"/>
                </a:solidFill>
                <a:latin typeface="楷体" panose="02010609060101010101" charset="-122"/>
                <a:ea typeface="楷体" panose="02010609060101010101" charset="-122"/>
              </a:rPr>
              <a:t>了</a:t>
            </a:r>
            <a:r>
              <a:rPr lang="zh-CN" altLang="en-US" sz="2800" b="1" dirty="0">
                <a:solidFill>
                  <a:srgbClr val="FF0000"/>
                </a:solidFill>
                <a:latin typeface="楷体" panose="02010609060101010101" charset="-122"/>
                <a:ea typeface="楷体" panose="02010609060101010101" charset="-122"/>
              </a:rPr>
              <a:t>。</a:t>
            </a:r>
            <a:endParaRPr lang="en-US" altLang="zh-CN" sz="2800" b="1" dirty="0">
              <a:solidFill>
                <a:srgbClr val="FF0000"/>
              </a:solidFill>
              <a:latin typeface="楷体" panose="02010609060101010101" charset="-122"/>
              <a:ea typeface="楷体" panose="02010609060101010101" charset="-122"/>
            </a:endParaRPr>
          </a:p>
          <a:p>
            <a:pPr lvl="0"/>
            <a:r>
              <a:rPr lang="en-US" altLang="zh-CN" sz="2000" b="1" dirty="0">
                <a:latin typeface="楷体" panose="02010609060101010101" charset="-122"/>
                <a:ea typeface="楷体" panose="02010609060101010101" charset="-122"/>
              </a:rPr>
              <a:t>    </a:t>
            </a:r>
            <a:r>
              <a:rPr lang="en-US" altLang="zh-CN" sz="2000" b="1" dirty="0" smtClean="0">
                <a:latin typeface="楷体" panose="02010609060101010101" charset="-122"/>
                <a:ea typeface="楷体" panose="02010609060101010101" charset="-122"/>
              </a:rPr>
              <a:t> </a:t>
            </a:r>
            <a:r>
              <a:rPr lang="en-US" altLang="zh-CN" dirty="0">
                <a:latin typeface="宋体" panose="02010600030101010101" pitchFamily="2" charset="-122"/>
              </a:rPr>
              <a:t>---</a:t>
            </a:r>
            <a:r>
              <a:rPr lang="zh-CN" altLang="en-US" dirty="0">
                <a:latin typeface="宋体" panose="02010600030101010101" pitchFamily="2" charset="-122"/>
              </a:rPr>
              <a:t>列宁</a:t>
            </a:r>
            <a:r>
              <a:rPr lang="en-US" altLang="zh-CN" dirty="0">
                <a:latin typeface="宋体" panose="02010600030101010101" pitchFamily="2" charset="-122"/>
              </a:rPr>
              <a:t>《</a:t>
            </a:r>
            <a:r>
              <a:rPr lang="zh-CN" altLang="en-US" dirty="0">
                <a:latin typeface="宋体" panose="02010600030101010101" pitchFamily="2" charset="-122"/>
              </a:rPr>
              <a:t>十月革命四周年</a:t>
            </a:r>
            <a:r>
              <a:rPr lang="en-US" altLang="zh-CN" dirty="0">
                <a:latin typeface="宋体" panose="02010600030101010101" pitchFamily="2" charset="-122"/>
              </a:rPr>
              <a:t>》</a:t>
            </a:r>
            <a:r>
              <a:rPr lang="zh-CN" altLang="en-US" dirty="0" smtClean="0">
                <a:latin typeface="宋体" panose="02010600030101010101" pitchFamily="2" charset="-122"/>
              </a:rPr>
              <a:t>，</a:t>
            </a:r>
            <a:r>
              <a:rPr lang="en-US" altLang="zh-CN" dirty="0" smtClean="0">
                <a:latin typeface="宋体" panose="02010600030101010101" pitchFamily="2" charset="-122"/>
              </a:rPr>
              <a:t>《</a:t>
            </a:r>
            <a:r>
              <a:rPr lang="zh-CN" altLang="en-US" dirty="0">
                <a:latin typeface="宋体" panose="02010600030101010101" pitchFamily="2" charset="-122"/>
              </a:rPr>
              <a:t>列宁全集</a:t>
            </a:r>
            <a:r>
              <a:rPr lang="en-US" altLang="zh-CN" dirty="0">
                <a:latin typeface="宋体" panose="02010600030101010101" pitchFamily="2" charset="-122"/>
              </a:rPr>
              <a:t>》</a:t>
            </a:r>
            <a:endParaRPr lang="zh-CN" altLang="en-US" dirty="0">
              <a:latin typeface="宋体" panose="02010600030101010101" pitchFamily="2" charset="-122"/>
            </a:endParaRPr>
          </a:p>
        </p:txBody>
      </p:sp>
      <p:sp>
        <p:nvSpPr>
          <p:cNvPr id="963615" name="TextBox 55"/>
          <p:cNvSpPr/>
          <p:nvPr>
            <p:custDataLst>
              <p:tags r:id="rId4"/>
            </p:custDataLst>
          </p:nvPr>
        </p:nvSpPr>
        <p:spPr>
          <a:xfrm>
            <a:off x="543621" y="3402100"/>
            <a:ext cx="5945032" cy="646329"/>
          </a:xfrm>
          <a:prstGeom prst="rect">
            <a:avLst/>
          </a:prstGeom>
          <a:noFill/>
          <a:ln>
            <a:noFill/>
            <a:miter lim="800000"/>
          </a:ln>
        </p:spPr>
        <p:txBody>
          <a:bodyPr wrap="square" lIns="91438" tIns="45719" rIns="91438" bIns="45719">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r>
              <a:rPr lang="zh-CN" altLang="en-US" sz="2800" b="1" dirty="0">
                <a:latin typeface="微软雅黑" panose="020B0503020204020204" pitchFamily="34" charset="-122"/>
                <a:ea typeface="微软雅黑" panose="020B0503020204020204" pitchFamily="34" charset="-122"/>
              </a:rPr>
              <a:t>战时共产主义政策“</a:t>
            </a:r>
            <a:r>
              <a:rPr lang="zh-CN" altLang="en-US" sz="3600" b="1" dirty="0">
                <a:solidFill>
                  <a:srgbClr val="FF0000"/>
                </a:solidFill>
                <a:latin typeface="微软雅黑" panose="020B0503020204020204" pitchFamily="34" charset="-122"/>
                <a:ea typeface="微软雅黑" panose="020B0503020204020204" pitchFamily="34" charset="-122"/>
              </a:rPr>
              <a:t> 错</a:t>
            </a:r>
            <a:r>
              <a:rPr lang="zh-CN" altLang="en-US" sz="2800" b="1" dirty="0">
                <a:latin typeface="微软雅黑" panose="020B0503020204020204" pitchFamily="34" charset="-122"/>
                <a:ea typeface="微软雅黑" panose="020B0503020204020204" pitchFamily="34" charset="-122"/>
              </a:rPr>
              <a:t>”在哪里？</a:t>
            </a:r>
            <a:endParaRPr lang="zh-CN" altLang="en-US" sz="2800" b="1" dirty="0">
              <a:latin typeface="微软雅黑" panose="020B0503020204020204" pitchFamily="34" charset="-122"/>
              <a:ea typeface="微软雅黑" panose="020B0503020204020204" pitchFamily="34" charset="-122"/>
            </a:endParaRPr>
          </a:p>
        </p:txBody>
      </p:sp>
      <p:sp>
        <p:nvSpPr>
          <p:cNvPr id="963672" name="矩形 963671"/>
          <p:cNvSpPr/>
          <p:nvPr>
            <p:custDataLst>
              <p:tags r:id="rId5"/>
            </p:custDataLst>
          </p:nvPr>
        </p:nvSpPr>
        <p:spPr>
          <a:xfrm>
            <a:off x="508243" y="4019929"/>
            <a:ext cx="11027517" cy="156966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r>
              <a:rPr lang="zh-CN" altLang="en-US" sz="2400" b="1" dirty="0">
                <a:solidFill>
                  <a:srgbClr val="0D0D0D"/>
                </a:solidFill>
                <a:latin typeface="楷体" panose="02010609060101010101" charset="-122"/>
                <a:ea typeface="楷体" panose="02010609060101010101" charset="-122"/>
              </a:rPr>
              <a:t>①战时共产主义政策</a:t>
            </a:r>
            <a:r>
              <a:rPr lang="zh-CN" altLang="en-US" sz="2400" b="1" dirty="0">
                <a:solidFill>
                  <a:srgbClr val="FF0000"/>
                </a:solidFill>
                <a:latin typeface="微软雅黑" panose="020B0503020204020204" pitchFamily="34" charset="-122"/>
                <a:ea typeface="微软雅黑" panose="020B0503020204020204" pitchFamily="34" charset="-122"/>
              </a:rPr>
              <a:t>忽视了</a:t>
            </a:r>
            <a:r>
              <a:rPr lang="zh-CN" altLang="en-US" sz="2400" b="1" dirty="0">
                <a:solidFill>
                  <a:srgbClr val="0D0D0D"/>
                </a:solidFill>
                <a:latin typeface="楷体" panose="02010609060101010101" charset="-122"/>
                <a:ea typeface="楷体" panose="02010609060101010101" charset="-122"/>
              </a:rPr>
              <a:t>俄国是一个生产力水平低下的小农国家的基本国情</a:t>
            </a:r>
            <a:r>
              <a:rPr lang="en-US" altLang="zh-CN" sz="2400" b="1" dirty="0">
                <a:solidFill>
                  <a:srgbClr val="0D0D0D"/>
                </a:solidFill>
                <a:latin typeface="楷体" panose="02010609060101010101" charset="-122"/>
                <a:ea typeface="楷体" panose="02010609060101010101" charset="-122"/>
              </a:rPr>
              <a:t>;</a:t>
            </a:r>
            <a:endParaRPr lang="en-US" altLang="zh-CN" sz="2400" b="1" dirty="0">
              <a:solidFill>
                <a:srgbClr val="0D0D0D"/>
              </a:solidFill>
              <a:latin typeface="楷体" panose="02010609060101010101" charset="-122"/>
              <a:ea typeface="楷体" panose="02010609060101010101" charset="-122"/>
            </a:endParaRPr>
          </a:p>
          <a:p>
            <a:pPr lvl="0"/>
            <a:r>
              <a:rPr lang="zh-CN" altLang="en-US" sz="2400" b="1" dirty="0">
                <a:solidFill>
                  <a:srgbClr val="0D0D0D"/>
                </a:solidFill>
                <a:latin typeface="方正粗黑宋简体" pitchFamily="2" charset="-122"/>
                <a:ea typeface="方正粗黑宋简体" pitchFamily="2" charset="-122"/>
              </a:rPr>
              <a:t>②</a:t>
            </a:r>
            <a:r>
              <a:rPr lang="zh-CN" altLang="en-US" sz="2400" b="1" dirty="0">
                <a:latin typeface="楷体" panose="02010609060101010101" charset="-122"/>
                <a:ea typeface="楷体" panose="02010609060101010101" charset="-122"/>
                <a:sym typeface="+mn-ea"/>
              </a:rPr>
              <a:t>严重</a:t>
            </a:r>
            <a:r>
              <a:rPr lang="zh-CN" altLang="en-US" sz="2400" b="1" dirty="0">
                <a:solidFill>
                  <a:srgbClr val="FF0000"/>
                </a:solidFill>
                <a:latin typeface="微软雅黑" panose="020B0503020204020204" pitchFamily="34" charset="-122"/>
                <a:ea typeface="微软雅黑" panose="020B0503020204020204" pitchFamily="34" charset="-122"/>
                <a:sym typeface="+mn-ea"/>
              </a:rPr>
              <a:t>损害了</a:t>
            </a:r>
            <a:r>
              <a:rPr lang="zh-CN" altLang="en-US" sz="2400" b="1" dirty="0">
                <a:latin typeface="楷体" panose="02010609060101010101" charset="-122"/>
                <a:ea typeface="楷体" panose="02010609060101010101" charset="-122"/>
                <a:sym typeface="+mn-ea"/>
              </a:rPr>
              <a:t>农民的利益，导致战后的经济（不利于经济的恢复和发展）和政治危机（工农联盟面临破裂）；</a:t>
            </a:r>
            <a:endParaRPr lang="zh-CN" altLang="en-US" sz="2400" b="1" dirty="0">
              <a:latin typeface="楷体" panose="02010609060101010101" charset="-122"/>
              <a:ea typeface="楷体" panose="02010609060101010101" charset="-122"/>
              <a:sym typeface="+mn-ea"/>
            </a:endParaRPr>
          </a:p>
          <a:p>
            <a:pPr lvl="0"/>
            <a:r>
              <a:rPr lang="zh-CN" altLang="en-US" sz="2400" b="1" dirty="0">
                <a:solidFill>
                  <a:srgbClr val="0D0D0D"/>
                </a:solidFill>
                <a:latin typeface="楷体" panose="02010609060101010101" charset="-122"/>
                <a:ea typeface="楷体" panose="02010609060101010101" charset="-122"/>
              </a:rPr>
              <a:t>③</a:t>
            </a:r>
            <a:r>
              <a:rPr lang="zh-CN" altLang="en-US" sz="2400" b="1" dirty="0">
                <a:latin typeface="楷体" panose="02010609060101010101" charset="-122"/>
                <a:ea typeface="楷体" panose="02010609060101010101" charset="-122"/>
                <a:sym typeface="+mn-ea"/>
              </a:rPr>
              <a:t>不是向社会主义过渡的正确途径。</a:t>
            </a:r>
            <a:endParaRPr lang="zh-CN" altLang="en-US" sz="2400" b="1" dirty="0">
              <a:latin typeface="楷体" panose="02010609060101010101" charset="-122"/>
              <a:ea typeface="楷体" panose="02010609060101010101" charset="-122"/>
              <a:sym typeface="+mn-ea"/>
            </a:endParaRPr>
          </a:p>
        </p:txBody>
      </p:sp>
      <p:sp>
        <p:nvSpPr>
          <p:cNvPr id="963675" name="矩形 14"/>
          <p:cNvSpPr/>
          <p:nvPr>
            <p:custDataLst>
              <p:tags r:id="rId6"/>
            </p:custDataLst>
          </p:nvPr>
        </p:nvSpPr>
        <p:spPr>
          <a:xfrm>
            <a:off x="2371415" y="5589589"/>
            <a:ext cx="9628447" cy="997196"/>
          </a:xfrm>
          <a:prstGeom prst="rect">
            <a:avLst/>
          </a:prstGeom>
          <a:noFill/>
          <a:ln>
            <a:solidFill>
              <a:schemeClr val="tx1"/>
            </a:solidFill>
            <a:prstDash val="dash"/>
            <a:round/>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lnSpc>
                <a:spcPct val="105000"/>
              </a:lnSpc>
            </a:pPr>
            <a:r>
              <a:rPr lang="zh-CN" altLang="en-US" sz="2800" b="1" dirty="0">
                <a:latin typeface="楷体" panose="02010609060101010101" charset="-122"/>
                <a:ea typeface="楷体" panose="02010609060101010101" charset="-122"/>
              </a:rPr>
              <a:t>    三四年来我们稍稍学会了实行急剧的转变</a:t>
            </a:r>
            <a:r>
              <a:rPr lang="en-US" altLang="zh-CN" sz="2800" b="1" dirty="0">
                <a:latin typeface="楷体" panose="02010609060101010101" charset="-122"/>
                <a:ea typeface="楷体" panose="02010609060101010101" charset="-122"/>
              </a:rPr>
              <a:t>……</a:t>
            </a:r>
            <a:r>
              <a:rPr lang="zh-CN" altLang="en-US" sz="2800" b="1" dirty="0">
                <a:latin typeface="楷体" panose="02010609060101010101" charset="-122"/>
                <a:ea typeface="楷体" panose="02010609060101010101" charset="-122"/>
              </a:rPr>
              <a:t>学习了实行“</a:t>
            </a:r>
            <a:r>
              <a:rPr lang="zh-CN" altLang="en-US" sz="2800" b="1" dirty="0">
                <a:solidFill>
                  <a:srgbClr val="FF0000"/>
                </a:solidFill>
                <a:latin typeface="微软雅黑" panose="020B0503020204020204" pitchFamily="34" charset="-122"/>
                <a:ea typeface="微软雅黑" panose="020B0503020204020204" pitchFamily="34" charset="-122"/>
              </a:rPr>
              <a:t>新经济政策</a:t>
            </a:r>
            <a:r>
              <a:rPr lang="zh-CN" altLang="en-US" sz="2800" b="1" dirty="0">
                <a:latin typeface="楷体" panose="02010609060101010101" charset="-122"/>
                <a:ea typeface="楷体" panose="02010609060101010101" charset="-122"/>
              </a:rPr>
              <a:t>”</a:t>
            </a:r>
            <a:r>
              <a:rPr lang="zh-CN" altLang="en-US" sz="2800" b="1" dirty="0" smtClean="0">
                <a:latin typeface="楷体" panose="02010609060101010101" charset="-122"/>
                <a:ea typeface="楷体" panose="02010609060101010101" charset="-122"/>
              </a:rPr>
              <a:t>。</a:t>
            </a:r>
            <a:r>
              <a:rPr lang="en-US" altLang="zh-CN" sz="2400" dirty="0" smtClean="0">
                <a:latin typeface="宋体" panose="02010600030101010101" pitchFamily="2" charset="-122"/>
              </a:rPr>
              <a:t>---</a:t>
            </a:r>
            <a:r>
              <a:rPr lang="zh-CN" altLang="en-US" sz="2400" dirty="0">
                <a:latin typeface="宋体" panose="02010600030101010101" pitchFamily="2" charset="-122"/>
              </a:rPr>
              <a:t>列宁</a:t>
            </a:r>
            <a:r>
              <a:rPr lang="en-US" altLang="zh-CN" sz="2400" dirty="0">
                <a:latin typeface="宋体" panose="02010600030101010101" pitchFamily="2" charset="-122"/>
              </a:rPr>
              <a:t>《</a:t>
            </a:r>
            <a:r>
              <a:rPr lang="zh-CN" altLang="en-US" sz="2400" dirty="0">
                <a:latin typeface="宋体" panose="02010600030101010101" pitchFamily="2" charset="-122"/>
              </a:rPr>
              <a:t>十月革命四周年</a:t>
            </a:r>
            <a:r>
              <a:rPr lang="en-US" altLang="zh-CN" sz="2400" dirty="0">
                <a:latin typeface="宋体" panose="02010600030101010101" pitchFamily="2" charset="-122"/>
              </a:rPr>
              <a:t>》</a:t>
            </a:r>
            <a:r>
              <a:rPr lang="zh-CN" altLang="en-US" sz="2400" dirty="0">
                <a:latin typeface="宋体" panose="02010600030101010101" pitchFamily="2" charset="-122"/>
              </a:rPr>
              <a:t>，</a:t>
            </a:r>
            <a:r>
              <a:rPr lang="en-US" altLang="zh-CN" sz="2400" dirty="0">
                <a:latin typeface="宋体" panose="02010600030101010101" pitchFamily="2" charset="-122"/>
              </a:rPr>
              <a:t>《</a:t>
            </a:r>
            <a:r>
              <a:rPr lang="zh-CN" altLang="en-US" sz="2400" dirty="0">
                <a:latin typeface="宋体" panose="02010600030101010101" pitchFamily="2" charset="-122"/>
              </a:rPr>
              <a:t>列宁全集</a:t>
            </a:r>
            <a:r>
              <a:rPr lang="en-US" altLang="zh-CN" sz="2400" dirty="0">
                <a:latin typeface="宋体" panose="02010600030101010101" pitchFamily="2" charset="-122"/>
              </a:rPr>
              <a:t>》</a:t>
            </a:r>
            <a:endParaRPr lang="zh-CN" altLang="en-US" sz="2400" dirty="0">
              <a:latin typeface="宋体" panose="02010600030101010101" pitchFamily="2" charset="-122"/>
            </a:endParaRPr>
          </a:p>
        </p:txBody>
      </p:sp>
      <p:sp>
        <p:nvSpPr>
          <p:cNvPr id="963676" name="矩形 963675"/>
          <p:cNvSpPr/>
          <p:nvPr>
            <p:custDataLst>
              <p:tags r:id="rId7"/>
            </p:custDataLst>
          </p:nvPr>
        </p:nvSpPr>
        <p:spPr>
          <a:xfrm>
            <a:off x="291124" y="5737349"/>
            <a:ext cx="2347698" cy="70167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spcBef>
                <a:spcPct val="50000"/>
              </a:spcBef>
            </a:pPr>
            <a:r>
              <a:rPr lang="zh-CN" altLang="en-US" sz="4000" dirty="0">
                <a:latin typeface="方正粗黑宋简体" pitchFamily="2" charset="-122"/>
                <a:ea typeface="方正粗黑宋简体" pitchFamily="2" charset="-122"/>
              </a:rPr>
              <a:t>怎么办？</a:t>
            </a:r>
            <a:endParaRPr lang="zh-CN" altLang="en-US" sz="4000" dirty="0">
              <a:latin typeface="方正粗黑宋简体" pitchFamily="2" charset="-122"/>
              <a:ea typeface="方正粗黑宋简体" pitchFamily="2" charset="-122"/>
            </a:endParaRPr>
          </a:p>
        </p:txBody>
      </p:sp>
      <p:sp>
        <p:nvSpPr>
          <p:cNvPr id="12" name="矩形 11"/>
          <p:cNvSpPr/>
          <p:nvPr/>
        </p:nvSpPr>
        <p:spPr>
          <a:xfrm>
            <a:off x="541598" y="260648"/>
            <a:ext cx="5519460" cy="584775"/>
          </a:xfrm>
          <a:prstGeom prst="rect">
            <a:avLst/>
          </a:prstGeom>
        </p:spPr>
        <p:txBody>
          <a:bodyPr wrap="none">
            <a:spAutoFit/>
          </a:bodyPr>
          <a:lstStyle/>
          <a:p>
            <a:r>
              <a:rPr lang="zh-CN" altLang="en-US" sz="3200" b="1" dirty="0">
                <a:latin typeface="微软雅黑" panose="020B0503020204020204" pitchFamily="34" charset="-122"/>
                <a:ea typeface="微软雅黑" panose="020B0503020204020204" pitchFamily="34" charset="-122"/>
                <a:sym typeface="+mn-ea"/>
              </a:rPr>
              <a:t>三、苏联建设社会主义的实践</a:t>
            </a:r>
            <a:endParaRPr lang="zh-CN" altLang="en-US" sz="3200" b="1"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63672"/>
                                        </p:tgtEl>
                                        <p:attrNameLst>
                                          <p:attrName>style.visibility</p:attrName>
                                        </p:attrNameLst>
                                      </p:cBhvr>
                                      <p:to>
                                        <p:strVal val="visible"/>
                                      </p:to>
                                    </p:set>
                                    <p:animEffect transition="in" filter="box(in)">
                                      <p:cBhvr>
                                        <p:cTn id="7" dur="500"/>
                                        <p:tgtEl>
                                          <p:spTgt spid="96367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63675"/>
                                        </p:tgtEl>
                                        <p:attrNameLst>
                                          <p:attrName>style.visibility</p:attrName>
                                        </p:attrNameLst>
                                      </p:cBhvr>
                                      <p:to>
                                        <p:strVal val="visible"/>
                                      </p:to>
                                    </p:set>
                                    <p:animEffect transition="in" filter="box(in)">
                                      <p:cBhvr>
                                        <p:cTn id="12" dur="500"/>
                                        <p:tgtEl>
                                          <p:spTgt spid="963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672" grpId="0"/>
      <p:bldP spid="9636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498699" y="1268760"/>
            <a:ext cx="11357147" cy="4031873"/>
          </a:xfrm>
          <a:prstGeom prst="rect">
            <a:avLst/>
          </a:prstGeom>
          <a:noFill/>
          <a:ln>
            <a:noFill/>
            <a:miter lim="800000"/>
          </a:ln>
          <a:effectLst/>
        </p:spPr>
        <p:txBody>
          <a:bodyPr wrap="square" anchor="ctr"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r>
              <a:rPr lang="zh-CN" altLang="en-US" sz="3200" b="1" dirty="0" smtClean="0">
                <a:latin typeface="+mn-ea"/>
                <a:ea typeface="+mn-ea"/>
              </a:rPr>
              <a:t>（</a:t>
            </a:r>
            <a:r>
              <a:rPr lang="en-US" altLang="zh-CN" sz="3200" b="1" dirty="0">
                <a:latin typeface="+mn-ea"/>
                <a:ea typeface="+mn-ea"/>
              </a:rPr>
              <a:t>2021. </a:t>
            </a:r>
            <a:r>
              <a:rPr lang="zh-CN" altLang="en-US" sz="3200" b="1" dirty="0">
                <a:latin typeface="+mn-ea"/>
                <a:ea typeface="+mn-ea"/>
              </a:rPr>
              <a:t>全国甲卷</a:t>
            </a:r>
            <a:r>
              <a:rPr lang="en-US" altLang="zh-CN" sz="3200" b="1" dirty="0">
                <a:latin typeface="+mn-ea"/>
                <a:ea typeface="+mn-ea"/>
              </a:rPr>
              <a:t>. 34</a:t>
            </a:r>
            <a:r>
              <a:rPr lang="zh-CN" altLang="en-US" sz="3200" b="1" dirty="0" smtClean="0">
                <a:latin typeface="+mn-ea"/>
                <a:ea typeface="+mn-ea"/>
              </a:rPr>
              <a:t>）苏俄</a:t>
            </a:r>
            <a:r>
              <a:rPr lang="zh-CN" altLang="en-US" sz="3200" b="1" dirty="0">
                <a:latin typeface="+mn-ea"/>
                <a:ea typeface="+mn-ea"/>
              </a:rPr>
              <a:t>国内战争时期，在察里津和卡卢加一带，当地苏维埃政权没有禁止粮食的自由贸易，而是向贩粮者征税，用于支援战争和救济饥民。这一史实可用来说明，当时苏俄</a:t>
            </a:r>
            <a:endParaRPr lang="zh-CN" altLang="en-US" sz="3200" b="1" dirty="0">
              <a:latin typeface="+mn-ea"/>
              <a:ea typeface="+mn-ea"/>
            </a:endParaRPr>
          </a:p>
          <a:p>
            <a:pPr lvl="0"/>
            <a:r>
              <a:rPr lang="en-US" altLang="zh-CN" sz="3200" b="1" dirty="0">
                <a:latin typeface="+mn-ea"/>
                <a:ea typeface="+mn-ea"/>
              </a:rPr>
              <a:t>  A</a:t>
            </a:r>
            <a:r>
              <a:rPr lang="zh-CN" altLang="en-US" sz="3200" b="1" dirty="0">
                <a:latin typeface="+mn-ea"/>
                <a:ea typeface="+mn-ea"/>
              </a:rPr>
              <a:t>．粮食短缺问题得到解决              </a:t>
            </a:r>
            <a:endParaRPr lang="en-US" altLang="zh-CN" sz="3200" b="1" dirty="0" smtClean="0">
              <a:latin typeface="+mn-ea"/>
              <a:ea typeface="+mn-ea"/>
            </a:endParaRPr>
          </a:p>
          <a:p>
            <a:pPr lvl="0"/>
            <a:r>
              <a:rPr lang="en-US" altLang="zh-CN" sz="3200" b="1" dirty="0">
                <a:latin typeface="+mn-ea"/>
                <a:ea typeface="+mn-ea"/>
              </a:rPr>
              <a:t> </a:t>
            </a:r>
            <a:r>
              <a:rPr lang="en-US" altLang="zh-CN" sz="3200" b="1" dirty="0" smtClean="0">
                <a:latin typeface="+mn-ea"/>
                <a:ea typeface="+mn-ea"/>
              </a:rPr>
              <a:t> B</a:t>
            </a:r>
            <a:r>
              <a:rPr lang="zh-CN" altLang="en-US" sz="3200" b="1" dirty="0">
                <a:latin typeface="+mn-ea"/>
                <a:ea typeface="+mn-ea"/>
              </a:rPr>
              <a:t>．自由贸易成为经济活动常态</a:t>
            </a:r>
            <a:endParaRPr lang="zh-CN" altLang="en-US" sz="3200" b="1" dirty="0">
              <a:latin typeface="+mn-ea"/>
              <a:ea typeface="+mn-ea"/>
            </a:endParaRPr>
          </a:p>
          <a:p>
            <a:pPr lvl="0"/>
            <a:r>
              <a:rPr lang="en-US" altLang="zh-CN" sz="3200" b="1" dirty="0">
                <a:latin typeface="+mn-ea"/>
                <a:ea typeface="+mn-ea"/>
              </a:rPr>
              <a:t>  C</a:t>
            </a:r>
            <a:r>
              <a:rPr lang="zh-CN" altLang="en-US" sz="3200" b="1" dirty="0">
                <a:latin typeface="+mn-ea"/>
                <a:ea typeface="+mn-ea"/>
              </a:rPr>
              <a:t>．战时经济措施存在弊端              </a:t>
            </a:r>
            <a:endParaRPr lang="en-US" altLang="zh-CN" sz="3200" b="1" dirty="0" smtClean="0">
              <a:latin typeface="+mn-ea"/>
              <a:ea typeface="+mn-ea"/>
            </a:endParaRPr>
          </a:p>
          <a:p>
            <a:pPr lvl="0"/>
            <a:r>
              <a:rPr lang="en-US" altLang="zh-CN" sz="3200" b="1" dirty="0">
                <a:latin typeface="+mn-ea"/>
                <a:ea typeface="+mn-ea"/>
              </a:rPr>
              <a:t> </a:t>
            </a:r>
            <a:r>
              <a:rPr lang="en-US" altLang="zh-CN" sz="3200" b="1" dirty="0" smtClean="0">
                <a:latin typeface="+mn-ea"/>
                <a:ea typeface="+mn-ea"/>
              </a:rPr>
              <a:t> D</a:t>
            </a:r>
            <a:r>
              <a:rPr lang="zh-CN" altLang="en-US" sz="3200" b="1" dirty="0">
                <a:latin typeface="+mn-ea"/>
                <a:ea typeface="+mn-ea"/>
              </a:rPr>
              <a:t>．粮食税已经代替余粮收集制</a:t>
            </a:r>
            <a:endParaRPr lang="zh-CN" altLang="en-US" sz="3200" b="1" dirty="0">
              <a:latin typeface="+mn-ea"/>
              <a:ea typeface="+mn-ea"/>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12713"/>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8039422" y="3493510"/>
            <a:ext cx="922047" cy="1862048"/>
          </a:xfrm>
          <a:prstGeom prst="rect">
            <a:avLst/>
          </a:prstGeom>
        </p:spPr>
        <p:txBody>
          <a:bodyPr wrap="none">
            <a:spAutoFit/>
          </a:bodyPr>
          <a:lstStyle/>
          <a:p>
            <a:r>
              <a:rPr lang="en-US" altLang="zh-CN" sz="11500" dirty="0" smtClean="0">
                <a:solidFill>
                  <a:srgbClr val="FF0000"/>
                </a:solidFill>
                <a:latin typeface="黑体" panose="02010609060101010101" pitchFamily="49" charset="-122"/>
                <a:ea typeface="黑体" panose="02010609060101010101" pitchFamily="49" charset="-122"/>
              </a:rPr>
              <a:t>C</a:t>
            </a:r>
            <a:endParaRPr lang="zh-CN" altLang="en-US" sz="115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262558" y="1340768"/>
            <a:ext cx="11737304" cy="4524315"/>
          </a:xfrm>
          <a:prstGeom prst="rect">
            <a:avLst/>
          </a:prstGeom>
          <a:noFill/>
          <a:ln>
            <a:noFill/>
            <a:miter lim="800000"/>
          </a:ln>
        </p:spPr>
        <p:txBody>
          <a:bodyPr wrap="square" anchor="ctr"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r>
              <a:rPr lang="en-US" altLang="zh-CN" sz="3200" b="1" dirty="0" smtClean="0">
                <a:latin typeface="+mn-ea"/>
                <a:ea typeface="+mn-ea"/>
              </a:rPr>
              <a:t>(2020</a:t>
            </a:r>
            <a:r>
              <a:rPr lang="en-US" altLang="zh-CN" sz="3200" b="1" dirty="0">
                <a:latin typeface="+mn-ea"/>
                <a:ea typeface="+mn-ea"/>
              </a:rPr>
              <a:t>.</a:t>
            </a:r>
            <a:r>
              <a:rPr lang="zh-CN" altLang="en-US" sz="3200" b="1" dirty="0">
                <a:latin typeface="+mn-ea"/>
                <a:ea typeface="+mn-ea"/>
              </a:rPr>
              <a:t>江苏卷</a:t>
            </a:r>
            <a:r>
              <a:rPr lang="en-US" altLang="zh-CN" sz="3200" b="1" dirty="0">
                <a:latin typeface="+mn-ea"/>
                <a:ea typeface="+mn-ea"/>
              </a:rPr>
              <a:t>.</a:t>
            </a:r>
            <a:r>
              <a:rPr lang="en-US" altLang="zh-CN" sz="3200" b="1" dirty="0" smtClean="0">
                <a:latin typeface="+mn-ea"/>
                <a:ea typeface="+mn-ea"/>
              </a:rPr>
              <a:t>19)1921</a:t>
            </a:r>
            <a:r>
              <a:rPr lang="zh-CN" altLang="en-US" sz="3200" b="1" dirty="0">
                <a:latin typeface="+mn-ea"/>
                <a:ea typeface="+mn-ea"/>
              </a:rPr>
              <a:t>至</a:t>
            </a:r>
            <a:r>
              <a:rPr lang="en-US" altLang="zh-CN" sz="3200" b="1" dirty="0">
                <a:latin typeface="+mn-ea"/>
                <a:ea typeface="+mn-ea"/>
              </a:rPr>
              <a:t>1922</a:t>
            </a:r>
            <a:r>
              <a:rPr lang="zh-CN" altLang="en-US" sz="3200" b="1" dirty="0">
                <a:latin typeface="+mn-ea"/>
                <a:ea typeface="+mn-ea"/>
              </a:rPr>
              <a:t>年苏俄农民要上缴的实物税有</a:t>
            </a:r>
            <a:r>
              <a:rPr lang="en-US" altLang="zh-CN" sz="3200" b="1" dirty="0">
                <a:latin typeface="+mn-ea"/>
                <a:ea typeface="+mn-ea"/>
              </a:rPr>
              <a:t>18</a:t>
            </a:r>
            <a:r>
              <a:rPr lang="zh-CN" altLang="en-US" sz="3200" b="1" dirty="0">
                <a:latin typeface="+mn-ea"/>
                <a:ea typeface="+mn-ea"/>
              </a:rPr>
              <a:t>种。</a:t>
            </a:r>
            <a:r>
              <a:rPr lang="en-US" altLang="zh-CN" sz="3200" b="1" dirty="0">
                <a:latin typeface="+mn-ea"/>
                <a:ea typeface="+mn-ea"/>
              </a:rPr>
              <a:t>1921</a:t>
            </a:r>
            <a:r>
              <a:rPr lang="zh-CN" altLang="en-US" sz="3200" b="1" dirty="0">
                <a:latin typeface="+mn-ea"/>
                <a:ea typeface="+mn-ea"/>
              </a:rPr>
              <a:t>年苏俄约有</a:t>
            </a:r>
            <a:r>
              <a:rPr lang="en-US" altLang="zh-CN" sz="3200" b="1" dirty="0">
                <a:latin typeface="+mn-ea"/>
                <a:ea typeface="+mn-ea"/>
              </a:rPr>
              <a:t>79</a:t>
            </a:r>
            <a:r>
              <a:rPr lang="zh-CN" altLang="en-US" sz="3200" b="1" dirty="0">
                <a:latin typeface="+mn-ea"/>
                <a:ea typeface="+mn-ea"/>
              </a:rPr>
              <a:t>个省级行政单位，完税后能实现自由交换和买卖粮食、饲料的省份，约占总数的一半多，而能够自由交换和买卖马铃薯、干草的省份各只有</a:t>
            </a:r>
            <a:r>
              <a:rPr lang="en-US" altLang="zh-CN" sz="3200" b="1" dirty="0">
                <a:latin typeface="+mn-ea"/>
                <a:ea typeface="+mn-ea"/>
              </a:rPr>
              <a:t>16</a:t>
            </a:r>
            <a:r>
              <a:rPr lang="zh-CN" altLang="en-US" sz="3200" b="1" dirty="0">
                <a:latin typeface="+mn-ea"/>
                <a:ea typeface="+mn-ea"/>
              </a:rPr>
              <a:t>个。这反映出，新经济政策实施初期</a:t>
            </a:r>
            <a:endParaRPr lang="zh-CN" altLang="en-US" sz="3200" b="1" dirty="0">
              <a:latin typeface="+mn-ea"/>
              <a:ea typeface="+mn-ea"/>
            </a:endParaRPr>
          </a:p>
          <a:p>
            <a:pPr lvl="0"/>
            <a:r>
              <a:rPr lang="en-US" altLang="zh-CN" sz="3200" b="1" dirty="0">
                <a:latin typeface="+mn-ea"/>
                <a:ea typeface="+mn-ea"/>
              </a:rPr>
              <a:t>  A</a:t>
            </a:r>
            <a:r>
              <a:rPr lang="zh-CN" altLang="en-US" sz="3200" b="1" dirty="0">
                <a:latin typeface="+mn-ea"/>
                <a:ea typeface="+mn-ea"/>
              </a:rPr>
              <a:t>．余粮收集效果良好              </a:t>
            </a:r>
            <a:endParaRPr lang="en-US" altLang="zh-CN" sz="3200" b="1" dirty="0" smtClean="0">
              <a:latin typeface="+mn-ea"/>
              <a:ea typeface="+mn-ea"/>
            </a:endParaRPr>
          </a:p>
          <a:p>
            <a:pPr lvl="0"/>
            <a:r>
              <a:rPr lang="en-US" altLang="zh-CN" sz="3200" b="1" dirty="0">
                <a:latin typeface="+mn-ea"/>
                <a:ea typeface="+mn-ea"/>
              </a:rPr>
              <a:t> </a:t>
            </a:r>
            <a:r>
              <a:rPr lang="en-US" altLang="zh-CN" sz="3200" b="1" dirty="0" smtClean="0">
                <a:latin typeface="+mn-ea"/>
                <a:ea typeface="+mn-ea"/>
              </a:rPr>
              <a:t> B</a:t>
            </a:r>
            <a:r>
              <a:rPr lang="zh-CN" altLang="en-US" sz="3200" b="1" dirty="0">
                <a:latin typeface="+mn-ea"/>
                <a:ea typeface="+mn-ea"/>
              </a:rPr>
              <a:t>．数省保持经济独立地位</a:t>
            </a:r>
            <a:endParaRPr lang="zh-CN" altLang="en-US" sz="3200" b="1" dirty="0">
              <a:latin typeface="+mn-ea"/>
              <a:ea typeface="+mn-ea"/>
            </a:endParaRPr>
          </a:p>
          <a:p>
            <a:pPr lvl="0"/>
            <a:r>
              <a:rPr lang="zh-CN" altLang="en-US" sz="3200" b="1" dirty="0">
                <a:latin typeface="+mn-ea"/>
                <a:ea typeface="+mn-ea"/>
              </a:rPr>
              <a:t>  </a:t>
            </a:r>
            <a:r>
              <a:rPr lang="en-US" altLang="zh-CN" sz="3200" b="1" dirty="0">
                <a:latin typeface="+mn-ea"/>
                <a:ea typeface="+mn-ea"/>
              </a:rPr>
              <a:t>C</a:t>
            </a:r>
            <a:r>
              <a:rPr lang="zh-CN" altLang="en-US" sz="3200" b="1" dirty="0">
                <a:latin typeface="+mn-ea"/>
                <a:ea typeface="+mn-ea"/>
              </a:rPr>
              <a:t>．农民税收负担较重              </a:t>
            </a:r>
            <a:endParaRPr lang="en-US" altLang="zh-CN" sz="3200" b="1" dirty="0" smtClean="0">
              <a:latin typeface="+mn-ea"/>
              <a:ea typeface="+mn-ea"/>
            </a:endParaRPr>
          </a:p>
          <a:p>
            <a:pPr lvl="0"/>
            <a:r>
              <a:rPr lang="en-US" altLang="zh-CN" sz="3200" b="1" dirty="0">
                <a:latin typeface="+mn-ea"/>
                <a:ea typeface="+mn-ea"/>
              </a:rPr>
              <a:t> </a:t>
            </a:r>
            <a:r>
              <a:rPr lang="en-US" altLang="zh-CN" sz="3200" b="1" dirty="0" smtClean="0">
                <a:latin typeface="+mn-ea"/>
                <a:ea typeface="+mn-ea"/>
              </a:rPr>
              <a:t> D</a:t>
            </a:r>
            <a:r>
              <a:rPr lang="zh-CN" altLang="en-US" sz="3200" b="1" dirty="0">
                <a:latin typeface="+mn-ea"/>
                <a:ea typeface="+mn-ea"/>
              </a:rPr>
              <a:t>．农民无权支配税后粮食</a:t>
            </a:r>
            <a:endParaRPr lang="zh-CN" altLang="en-US" sz="3200" b="1" dirty="0">
              <a:latin typeface="+mn-ea"/>
              <a:ea typeface="+mn-ea"/>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12713"/>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815286" y="3933056"/>
            <a:ext cx="922047" cy="1862048"/>
          </a:xfrm>
          <a:prstGeom prst="rect">
            <a:avLst/>
          </a:prstGeom>
        </p:spPr>
        <p:txBody>
          <a:bodyPr wrap="none">
            <a:spAutoFit/>
          </a:bodyPr>
          <a:lstStyle/>
          <a:p>
            <a:r>
              <a:rPr lang="en-US" altLang="zh-CN" sz="11500" dirty="0" smtClean="0">
                <a:solidFill>
                  <a:srgbClr val="FF0000"/>
                </a:solidFill>
                <a:latin typeface="黑体" panose="02010609060101010101" pitchFamily="49" charset="-122"/>
                <a:ea typeface="黑体" panose="02010609060101010101" pitchFamily="49" charset="-122"/>
              </a:rPr>
              <a:t>C</a:t>
            </a:r>
            <a:endParaRPr lang="zh-CN" altLang="en-US" sz="115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425634" y="1268760"/>
            <a:ext cx="11449272" cy="5016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p>
            <a:pPr>
              <a:buFont typeface="Arial" panose="020B0604020202020204" pitchFamily="34" charset="0"/>
              <a:buNone/>
            </a:pPr>
            <a:r>
              <a:rPr lang="en-US" altLang="zh-CN" sz="3200" dirty="0">
                <a:latin typeface="黑体" panose="02010609060101010101" pitchFamily="49" charset="-122"/>
                <a:ea typeface="黑体" panose="02010609060101010101" pitchFamily="49" charset="-122"/>
              </a:rPr>
              <a:t>    </a:t>
            </a:r>
            <a:r>
              <a:rPr lang="zh-CN" altLang="zh-CN" sz="3200" dirty="0">
                <a:latin typeface="黑体" panose="02010609060101010101" pitchFamily="49" charset="-122"/>
                <a:ea typeface="黑体" panose="02010609060101010101" pitchFamily="49" charset="-122"/>
              </a:rPr>
              <a:t>列宁指出：“1921年开春以来，我们提出完全不同的、改良主义的办法来代替原先的行动的办法、方案、方法、制度。所谓改良主义的办法，就是……活跃商业、小企业、资本主义，审慎地逐渐地掌握它们，或者说，做到有可能只在使它们活跃起来的范围内</a:t>
            </a:r>
            <a:r>
              <a:rPr lang="zh-CN" altLang="en-US" sz="3200" dirty="0">
                <a:latin typeface="黑体" panose="02010609060101010101" pitchFamily="49" charset="-122"/>
                <a:ea typeface="黑体" panose="02010609060101010101" pitchFamily="49" charset="-122"/>
              </a:rPr>
              <a:t>，</a:t>
            </a:r>
            <a:r>
              <a:rPr lang="zh-CN" altLang="zh-CN" sz="3200" dirty="0">
                <a:latin typeface="黑体" panose="02010609060101010101" pitchFamily="49" charset="-122"/>
                <a:ea typeface="黑体" panose="02010609060101010101" pitchFamily="49" charset="-122"/>
              </a:rPr>
              <a:t>对它们实行国家调节。”材料中“改良主义的办法”实际上</a:t>
            </a:r>
            <a:r>
              <a:rPr lang="zh-CN" altLang="zh-CN" sz="3200" dirty="0" smtClean="0">
                <a:latin typeface="黑体" panose="02010609060101010101" pitchFamily="49" charset="-122"/>
                <a:ea typeface="黑体" panose="02010609060101010101" pitchFamily="49" charset="-122"/>
              </a:rPr>
              <a:t>是</a:t>
            </a:r>
            <a:r>
              <a:rPr lang="en-US" altLang="zh-CN" sz="3200" dirty="0" smtClean="0">
                <a:latin typeface="黑体" panose="02010609060101010101" pitchFamily="49" charset="-122"/>
                <a:ea typeface="黑体" panose="02010609060101010101" pitchFamily="49" charset="-122"/>
              </a:rPr>
              <a:t>    </a:t>
            </a:r>
            <a:endParaRPr lang="en-US" altLang="zh-CN" sz="3200" dirty="0" smtClean="0">
              <a:latin typeface="黑体" panose="02010609060101010101" pitchFamily="49" charset="-122"/>
              <a:ea typeface="黑体" panose="02010609060101010101" pitchFamily="49" charset="-122"/>
            </a:endParaRPr>
          </a:p>
          <a:p>
            <a:pPr>
              <a:buFont typeface="Arial" panose="020B0604020202020204" pitchFamily="34" charset="0"/>
              <a:buNone/>
            </a:pPr>
            <a:r>
              <a:rPr lang="en-US" altLang="zh-CN" sz="3200" dirty="0">
                <a:latin typeface="黑体" panose="02010609060101010101" pitchFamily="49" charset="-122"/>
                <a:ea typeface="黑体" panose="02010609060101010101" pitchFamily="49" charset="-122"/>
              </a:rPr>
              <a:t> </a:t>
            </a:r>
            <a:r>
              <a:rPr lang="en-US" altLang="zh-CN" sz="3200" dirty="0" smtClean="0">
                <a:latin typeface="黑体" panose="02010609060101010101" pitchFamily="49" charset="-122"/>
                <a:ea typeface="黑体" panose="02010609060101010101" pitchFamily="49" charset="-122"/>
              </a:rPr>
              <a:t> </a:t>
            </a:r>
            <a:r>
              <a:rPr lang="zh-CN" altLang="zh-CN" sz="3200" dirty="0" smtClean="0">
                <a:latin typeface="黑体" panose="02010609060101010101" pitchFamily="49" charset="-122"/>
                <a:ea typeface="黑体" panose="02010609060101010101" pitchFamily="49" charset="-122"/>
              </a:rPr>
              <a:t>A</a:t>
            </a:r>
            <a:r>
              <a:rPr lang="zh-CN" altLang="zh-CN" sz="3200" dirty="0">
                <a:latin typeface="黑体" panose="02010609060101010101" pitchFamily="49" charset="-122"/>
                <a:ea typeface="黑体" panose="02010609060101010101" pitchFamily="49" charset="-122"/>
              </a:rPr>
              <a:t>．对战时共产主义政策的补充             </a:t>
            </a:r>
            <a:endParaRPr lang="zh-CN" altLang="zh-CN" sz="3200" dirty="0">
              <a:latin typeface="黑体" panose="02010609060101010101" pitchFamily="49" charset="-122"/>
              <a:ea typeface="黑体" panose="02010609060101010101" pitchFamily="49" charset="-122"/>
            </a:endParaRPr>
          </a:p>
          <a:p>
            <a:pPr>
              <a:buFont typeface="Arial" panose="020B0604020202020204" pitchFamily="34" charset="0"/>
              <a:buNone/>
            </a:pPr>
            <a:r>
              <a:rPr lang="zh-CN" altLang="en-US" sz="3200" dirty="0">
                <a:latin typeface="黑体" panose="02010609060101010101" pitchFamily="49" charset="-122"/>
                <a:ea typeface="黑体" panose="02010609060101010101" pitchFamily="49" charset="-122"/>
              </a:rPr>
              <a:t>  </a:t>
            </a:r>
            <a:r>
              <a:rPr lang="zh-CN" altLang="zh-CN" sz="3200" dirty="0">
                <a:latin typeface="黑体" panose="02010609060101010101" pitchFamily="49" charset="-122"/>
                <a:ea typeface="黑体" panose="02010609060101010101" pitchFamily="49" charset="-122"/>
              </a:rPr>
              <a:t>B．对旧的社会经济结构进行社会主义改造</a:t>
            </a:r>
            <a:endParaRPr lang="zh-CN" altLang="zh-CN" sz="3200" dirty="0">
              <a:latin typeface="黑体" panose="02010609060101010101" pitchFamily="49" charset="-122"/>
              <a:ea typeface="黑体" panose="02010609060101010101" pitchFamily="49" charset="-122"/>
            </a:endParaRPr>
          </a:p>
          <a:p>
            <a:pPr>
              <a:buFont typeface="Arial" panose="020B0604020202020204" pitchFamily="34" charset="0"/>
              <a:buNone/>
            </a:pPr>
            <a:r>
              <a:rPr lang="zh-CN" altLang="en-US" sz="3200" dirty="0">
                <a:latin typeface="黑体" panose="02010609060101010101" pitchFamily="49" charset="-122"/>
                <a:ea typeface="黑体" panose="02010609060101010101" pitchFamily="49" charset="-122"/>
              </a:rPr>
              <a:t>  </a:t>
            </a:r>
            <a:r>
              <a:rPr lang="zh-CN" altLang="zh-CN" sz="3200" dirty="0">
                <a:latin typeface="黑体" panose="02010609060101010101" pitchFamily="49" charset="-122"/>
                <a:ea typeface="黑体" panose="02010609060101010101" pitchFamily="49" charset="-122"/>
              </a:rPr>
              <a:t>C．强调多种所有制经济齐头并进           </a:t>
            </a:r>
            <a:endParaRPr lang="zh-CN" altLang="zh-CN" sz="3200" dirty="0">
              <a:latin typeface="黑体" panose="02010609060101010101" pitchFamily="49" charset="-122"/>
              <a:ea typeface="黑体" panose="02010609060101010101" pitchFamily="49" charset="-122"/>
            </a:endParaRPr>
          </a:p>
          <a:p>
            <a:pPr>
              <a:buFont typeface="Arial" panose="020B0604020202020204" pitchFamily="34" charset="0"/>
              <a:buNone/>
            </a:pPr>
            <a:r>
              <a:rPr lang="zh-CN" altLang="en-US" sz="3200" dirty="0">
                <a:latin typeface="黑体" panose="02010609060101010101" pitchFamily="49" charset="-122"/>
                <a:ea typeface="黑体" panose="02010609060101010101" pitchFamily="49" charset="-122"/>
              </a:rPr>
              <a:t>  </a:t>
            </a:r>
            <a:r>
              <a:rPr lang="zh-CN" altLang="zh-CN" sz="3200" dirty="0">
                <a:latin typeface="黑体" panose="02010609060101010101" pitchFamily="49" charset="-122"/>
                <a:ea typeface="黑体" panose="02010609060101010101" pitchFamily="49" charset="-122"/>
              </a:rPr>
              <a:t>D．合理利用市场和商品货币关系发展生产</a:t>
            </a:r>
            <a:endParaRPr lang="zh-CN" altLang="zh-CN" sz="3200" dirty="0">
              <a:latin typeface="黑体" panose="02010609060101010101" pitchFamily="49" charset="-122"/>
              <a:ea typeface="黑体" panose="02010609060101010101" pitchFamily="49" charset="-122"/>
            </a:endParaRPr>
          </a:p>
        </p:txBody>
      </p:sp>
      <p:sp>
        <p:nvSpPr>
          <p:cNvPr id="2" name="矩形 1"/>
          <p:cNvSpPr/>
          <p:nvPr/>
        </p:nvSpPr>
        <p:spPr>
          <a:xfrm>
            <a:off x="2453585" y="467959"/>
            <a:ext cx="7393371" cy="584775"/>
          </a:xfrm>
          <a:prstGeom prst="rect">
            <a:avLst/>
          </a:prstGeom>
        </p:spPr>
        <p:txBody>
          <a:bodyPr wrap="none">
            <a:spAutoFit/>
          </a:bodyPr>
          <a:lstStyle/>
          <a:p>
            <a:pPr algn="ctr"/>
            <a:r>
              <a:rPr lang="zh-CN" altLang="en-US" sz="3200" b="1" dirty="0">
                <a:solidFill>
                  <a:srgbClr val="D60093"/>
                </a:solidFill>
                <a:latin typeface="微软雅黑" panose="020B0503020204020204" pitchFamily="34" charset="-122"/>
                <a:ea typeface="微软雅黑" panose="020B0503020204020204" pitchFamily="34" charset="-122"/>
              </a:rPr>
              <a:t>新经济政策是对马克思主义的重大发展</a:t>
            </a:r>
            <a:r>
              <a:rPr lang="zh-CN" altLang="en-US" sz="3200" dirty="0">
                <a:solidFill>
                  <a:srgbClr val="D60093"/>
                </a:solidFill>
                <a:latin typeface="微软雅黑" panose="020B0503020204020204" pitchFamily="34" charset="-122"/>
                <a:ea typeface="微软雅黑" panose="020B0503020204020204" pitchFamily="34" charset="-122"/>
              </a:rPr>
              <a:t> </a:t>
            </a:r>
            <a:endParaRPr lang="zh-CN" altLang="en-US" sz="3200" dirty="0">
              <a:solidFill>
                <a:srgbClr val="D60093"/>
              </a:solidFill>
              <a:latin typeface="微软雅黑" panose="020B0503020204020204" pitchFamily="34" charset="-122"/>
              <a:ea typeface="微软雅黑" panose="020B0503020204020204" pitchFamily="34" charset="-122"/>
            </a:endParaRPr>
          </a:p>
        </p:txBody>
      </p:sp>
      <p:sp>
        <p:nvSpPr>
          <p:cNvPr id="3" name="矩形 2"/>
          <p:cNvSpPr/>
          <p:nvPr/>
        </p:nvSpPr>
        <p:spPr>
          <a:xfrm>
            <a:off x="9263558" y="4293096"/>
            <a:ext cx="922047" cy="1862048"/>
          </a:xfrm>
          <a:prstGeom prst="rect">
            <a:avLst/>
          </a:prstGeom>
        </p:spPr>
        <p:txBody>
          <a:bodyPr wrap="none">
            <a:spAutoFit/>
          </a:bodyPr>
          <a:lstStyle/>
          <a:p>
            <a:r>
              <a:rPr lang="zh-CN" altLang="zh-CN" sz="11500" dirty="0">
                <a:solidFill>
                  <a:srgbClr val="FF0000"/>
                </a:solidFill>
                <a:latin typeface="黑体" panose="02010609060101010101" pitchFamily="49" charset="-122"/>
                <a:ea typeface="黑体" panose="02010609060101010101" pitchFamily="49" charset="-122"/>
              </a:rPr>
              <a:t>D</a:t>
            </a:r>
            <a:endParaRPr lang="zh-CN" altLang="en-US" sz="115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436913" y="466444"/>
            <a:ext cx="6479876" cy="486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custDataLst>
              <p:tags r:id="rId3"/>
            </p:custDataLst>
          </p:nvPr>
        </p:nvSpPr>
        <p:spPr>
          <a:xfrm>
            <a:off x="7160298" y="502265"/>
            <a:ext cx="4695548" cy="4401205"/>
          </a:xfrm>
          <a:prstGeom prst="rect">
            <a:avLst/>
          </a:prstGeom>
          <a:solidFill>
            <a:schemeClr val="bg1">
              <a:alpha val="60000"/>
            </a:schemeClr>
          </a:solidFill>
          <a:ln>
            <a:solidFill>
              <a:srgbClr val="FF0000"/>
            </a:solidFill>
            <a:prstDash val="sysDash"/>
          </a:ln>
        </p:spPr>
        <p:txBody>
          <a:bodyPr wrap="square" rtlCol="0">
            <a:spAutoFit/>
          </a:bodyPr>
          <a:lstStyle/>
          <a:p>
            <a:r>
              <a:rPr lang="en-US" altLang="zh-CN" sz="2400" dirty="0">
                <a:latin typeface="楷体" panose="02010609060101010101" charset="-122"/>
                <a:ea typeface="楷体" panose="02010609060101010101" charset="-122"/>
              </a:rPr>
              <a:t>   </a:t>
            </a:r>
            <a:r>
              <a:rPr lang="en-US" altLang="zh-CN" sz="2400" b="1" dirty="0">
                <a:latin typeface="楷体" panose="02010609060101010101" charset="-122"/>
                <a:ea typeface="楷体" panose="02010609060101010101" charset="-122"/>
              </a:rPr>
              <a:t> </a:t>
            </a:r>
            <a:r>
              <a:rPr lang="en-US" altLang="zh-CN" sz="2400" b="1" dirty="0" smtClean="0">
                <a:latin typeface="楷体" panose="02010609060101010101" charset="-122"/>
                <a:ea typeface="楷体" panose="02010609060101010101" charset="-122"/>
              </a:rPr>
              <a:t> </a:t>
            </a:r>
            <a:r>
              <a:rPr lang="en-US" altLang="zh-CN" sz="2800" b="1" dirty="0" smtClean="0">
                <a:latin typeface="楷体" panose="02010609060101010101" charset="-122"/>
                <a:ea typeface="楷体" panose="02010609060101010101" charset="-122"/>
              </a:rPr>
              <a:t>1922</a:t>
            </a:r>
            <a:r>
              <a:rPr lang="zh-CN" altLang="en-US" sz="2800" b="1" dirty="0">
                <a:latin typeface="楷体" panose="02010609060101010101" charset="-122"/>
                <a:ea typeface="楷体" panose="02010609060101010101" charset="-122"/>
              </a:rPr>
              <a:t>年</a:t>
            </a:r>
            <a:r>
              <a:rPr lang="en-US" altLang="zh-CN" sz="2800" b="1" dirty="0">
                <a:latin typeface="楷体" panose="02010609060101010101" charset="-122"/>
                <a:ea typeface="楷体" panose="02010609060101010101" charset="-122"/>
              </a:rPr>
              <a:t>12</a:t>
            </a:r>
            <a:r>
              <a:rPr lang="zh-CN" altLang="en-US" sz="2800" b="1" dirty="0">
                <a:latin typeface="楷体" panose="02010609060101010101" charset="-122"/>
                <a:ea typeface="楷体" panose="02010609060101010101" charset="-122"/>
              </a:rPr>
              <a:t>月</a:t>
            </a:r>
            <a:r>
              <a:rPr lang="en-US" altLang="zh-CN" sz="2800" b="1" dirty="0">
                <a:latin typeface="楷体" panose="02010609060101010101" charset="-122"/>
                <a:ea typeface="楷体" panose="02010609060101010101" charset="-122"/>
              </a:rPr>
              <a:t>30</a:t>
            </a:r>
            <a:r>
              <a:rPr lang="zh-CN" altLang="en-US" sz="2800" b="1" dirty="0">
                <a:latin typeface="楷体" panose="02010609060101010101" charset="-122"/>
                <a:ea typeface="楷体" panose="02010609060101010101" charset="-122"/>
              </a:rPr>
              <a:t>日，苏维埃社会主义共和国联盟（简称苏联）成立，最初只有</a:t>
            </a:r>
            <a:r>
              <a:rPr lang="en-US" altLang="zh-CN" sz="2800" b="1" dirty="0">
                <a:latin typeface="楷体" panose="02010609060101010101" charset="-122"/>
                <a:ea typeface="楷体" panose="02010609060101010101" charset="-122"/>
              </a:rPr>
              <a:t>4</a:t>
            </a:r>
            <a:r>
              <a:rPr lang="zh-CN" altLang="en-US" sz="2800" b="1" dirty="0">
                <a:latin typeface="楷体" panose="02010609060101010101" charset="-122"/>
                <a:ea typeface="楷体" panose="02010609060101010101" charset="-122"/>
              </a:rPr>
              <a:t>个加盟共和国，到</a:t>
            </a:r>
            <a:r>
              <a:rPr lang="en-US" altLang="zh-CN" sz="2800" b="1" dirty="0">
                <a:latin typeface="楷体" panose="02010609060101010101" charset="-122"/>
                <a:ea typeface="楷体" panose="02010609060101010101" charset="-122"/>
              </a:rPr>
              <a:t>1940</a:t>
            </a:r>
            <a:r>
              <a:rPr lang="zh-CN" altLang="en-US" sz="2800" b="1" dirty="0">
                <a:latin typeface="楷体" panose="02010609060101010101" charset="-122"/>
                <a:ea typeface="楷体" panose="02010609060101010101" charset="-122"/>
              </a:rPr>
              <a:t>年最终形成了由</a:t>
            </a:r>
            <a:r>
              <a:rPr lang="en-US" altLang="zh-CN" sz="2800" b="1" dirty="0">
                <a:latin typeface="楷体" panose="02010609060101010101" charset="-122"/>
                <a:ea typeface="楷体" panose="02010609060101010101" charset="-122"/>
              </a:rPr>
              <a:t>15</a:t>
            </a:r>
            <a:r>
              <a:rPr lang="zh-CN" altLang="en-US" sz="2800" b="1" dirty="0">
                <a:latin typeface="楷体" panose="02010609060101010101" charset="-122"/>
                <a:ea typeface="楷体" panose="02010609060101010101" charset="-122"/>
              </a:rPr>
              <a:t>个加盟共和国组成的领土面积世界第一的大国，</a:t>
            </a:r>
            <a:r>
              <a:rPr lang="en-US" altLang="zh-CN" sz="2800" b="1" dirty="0">
                <a:latin typeface="楷体" panose="02010609060101010101" charset="-122"/>
                <a:ea typeface="楷体" panose="02010609060101010101" charset="-122"/>
              </a:rPr>
              <a:t>1991</a:t>
            </a:r>
            <a:r>
              <a:rPr lang="zh-CN" altLang="en-US" sz="2800" b="1" dirty="0">
                <a:latin typeface="楷体" panose="02010609060101010101" charset="-122"/>
                <a:ea typeface="楷体" panose="02010609060101010101" charset="-122"/>
              </a:rPr>
              <a:t>年</a:t>
            </a:r>
            <a:r>
              <a:rPr lang="en-US" altLang="zh-CN" sz="2800" b="1" dirty="0">
                <a:latin typeface="楷体" panose="02010609060101010101" charset="-122"/>
                <a:ea typeface="楷体" panose="02010609060101010101" charset="-122"/>
              </a:rPr>
              <a:t>12</a:t>
            </a:r>
            <a:r>
              <a:rPr lang="zh-CN" altLang="en-US" sz="2800" b="1" dirty="0">
                <a:latin typeface="楷体" panose="02010609060101010101" charset="-122"/>
                <a:ea typeface="楷体" panose="02010609060101010101" charset="-122"/>
              </a:rPr>
              <a:t>月</a:t>
            </a:r>
            <a:r>
              <a:rPr lang="en-US" altLang="zh-CN" sz="2800" b="1" dirty="0">
                <a:latin typeface="楷体" panose="02010609060101010101" charset="-122"/>
                <a:ea typeface="楷体" panose="02010609060101010101" charset="-122"/>
              </a:rPr>
              <a:t>25</a:t>
            </a:r>
            <a:r>
              <a:rPr lang="zh-CN" altLang="en-US" sz="2800" b="1" dirty="0">
                <a:latin typeface="楷体" panose="02010609060101010101" charset="-122"/>
                <a:ea typeface="楷体" panose="02010609060101010101" charset="-122"/>
              </a:rPr>
              <a:t>日解体。</a:t>
            </a:r>
            <a:endParaRPr lang="en-US" altLang="zh-CN" sz="2800" b="1" dirty="0">
              <a:latin typeface="楷体" panose="02010609060101010101" charset="-122"/>
              <a:ea typeface="楷体" panose="02010609060101010101" charset="-122"/>
            </a:endParaRPr>
          </a:p>
          <a:p>
            <a:r>
              <a:rPr lang="en-US" altLang="zh-CN" sz="2800" b="1" dirty="0">
                <a:latin typeface="楷体" panose="02010609060101010101" charset="-122"/>
                <a:ea typeface="楷体" panose="02010609060101010101" charset="-122"/>
              </a:rPr>
              <a:t>    </a:t>
            </a:r>
            <a:r>
              <a:rPr lang="en-US" altLang="zh-CN" sz="2800" b="1" dirty="0">
                <a:solidFill>
                  <a:srgbClr val="FF0000"/>
                </a:solidFill>
                <a:latin typeface="楷体" panose="02010609060101010101" charset="-122"/>
                <a:ea typeface="楷体" panose="02010609060101010101" charset="-122"/>
              </a:rPr>
              <a:t>1924</a:t>
            </a:r>
            <a:r>
              <a:rPr lang="zh-CN" altLang="en-US" sz="2800" b="1" dirty="0">
                <a:solidFill>
                  <a:srgbClr val="FF0000"/>
                </a:solidFill>
                <a:latin typeface="楷体" panose="02010609060101010101" charset="-122"/>
                <a:ea typeface="楷体" panose="02010609060101010101" charset="-122"/>
              </a:rPr>
              <a:t>年列宁逝世</a:t>
            </a:r>
            <a:r>
              <a:rPr lang="zh-CN" altLang="en-US" sz="2800" b="1" dirty="0">
                <a:latin typeface="楷体" panose="02010609060101010101" charset="-122"/>
                <a:ea typeface="楷体" panose="02010609060101010101" charset="-122"/>
              </a:rPr>
              <a:t>，苏联社会主义建设的接力棒交到了斯大林手中。</a:t>
            </a:r>
            <a:endParaRPr lang="zh-CN" altLang="en-US" sz="2800" b="1" dirty="0">
              <a:latin typeface="楷体" panose="02010609060101010101" charset="-122"/>
              <a:ea typeface="楷体" panose="02010609060101010101" charset="-122"/>
            </a:endParaRPr>
          </a:p>
        </p:txBody>
      </p:sp>
      <p:cxnSp>
        <p:nvCxnSpPr>
          <p:cNvPr id="5" name="直接箭头连接符 4"/>
          <p:cNvCxnSpPr/>
          <p:nvPr>
            <p:custDataLst>
              <p:tags r:id="rId4"/>
            </p:custDataLst>
          </p:nvPr>
        </p:nvCxnSpPr>
        <p:spPr>
          <a:xfrm>
            <a:off x="1041265" y="6025515"/>
            <a:ext cx="10108519"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椭圆 6"/>
          <p:cNvSpPr/>
          <p:nvPr>
            <p:custDataLst>
              <p:tags r:id="rId5"/>
            </p:custDataLst>
          </p:nvPr>
        </p:nvSpPr>
        <p:spPr>
          <a:xfrm>
            <a:off x="1473643" y="5852795"/>
            <a:ext cx="345395" cy="3454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rgbClr val="FF0000"/>
              </a:solidFill>
            </a:endParaRPr>
          </a:p>
        </p:txBody>
      </p:sp>
      <p:sp>
        <p:nvSpPr>
          <p:cNvPr id="9" name="椭圆 8"/>
          <p:cNvSpPr/>
          <p:nvPr>
            <p:custDataLst>
              <p:tags r:id="rId6"/>
            </p:custDataLst>
          </p:nvPr>
        </p:nvSpPr>
        <p:spPr>
          <a:xfrm>
            <a:off x="3806329" y="5852795"/>
            <a:ext cx="345395" cy="3454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rgbClr val="FF0000"/>
              </a:solidFill>
            </a:endParaRPr>
          </a:p>
        </p:txBody>
      </p:sp>
      <p:sp>
        <p:nvSpPr>
          <p:cNvPr id="10" name="椭圆 9"/>
          <p:cNvSpPr/>
          <p:nvPr>
            <p:custDataLst>
              <p:tags r:id="rId7"/>
            </p:custDataLst>
          </p:nvPr>
        </p:nvSpPr>
        <p:spPr>
          <a:xfrm>
            <a:off x="6484411" y="5852795"/>
            <a:ext cx="345395" cy="3454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rgbClr val="FF0000"/>
              </a:solidFill>
            </a:endParaRPr>
          </a:p>
        </p:txBody>
      </p:sp>
      <p:sp>
        <p:nvSpPr>
          <p:cNvPr id="11" name="椭圆 10"/>
          <p:cNvSpPr/>
          <p:nvPr>
            <p:custDataLst>
              <p:tags r:id="rId8"/>
            </p:custDataLst>
          </p:nvPr>
        </p:nvSpPr>
        <p:spPr>
          <a:xfrm>
            <a:off x="9076778" y="5852795"/>
            <a:ext cx="345395" cy="3454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solidFill>
                <a:srgbClr val="FF0000"/>
              </a:solidFill>
            </a:endParaRPr>
          </a:p>
        </p:txBody>
      </p:sp>
      <p:sp>
        <p:nvSpPr>
          <p:cNvPr id="8" name="TextBox 7"/>
          <p:cNvSpPr txBox="1"/>
          <p:nvPr>
            <p:custDataLst>
              <p:tags r:id="rId9"/>
            </p:custDataLst>
          </p:nvPr>
        </p:nvSpPr>
        <p:spPr>
          <a:xfrm>
            <a:off x="2251417" y="5334636"/>
            <a:ext cx="1036820" cy="535305"/>
          </a:xfrm>
          <a:prstGeom prst="rect">
            <a:avLst/>
          </a:prstGeom>
          <a:noFill/>
        </p:spPr>
        <p:txBody>
          <a:bodyPr wrap="square" rtlCol="0">
            <a:spAutoFit/>
          </a:bodyPr>
          <a:lstStyle/>
          <a:p>
            <a:pPr algn="ctr"/>
            <a:r>
              <a:rPr lang="zh-CN" altLang="en-US" sz="2880">
                <a:latin typeface="华文中宋" panose="02010600040101010101" pitchFamily="2" charset="-122"/>
                <a:ea typeface="华文中宋" panose="02010600040101010101" pitchFamily="2" charset="-122"/>
              </a:rPr>
              <a:t>沙俄</a:t>
            </a:r>
            <a:endParaRPr lang="zh-CN" altLang="en-US" sz="2880">
              <a:latin typeface="华文中宋" panose="02010600040101010101" pitchFamily="2" charset="-122"/>
              <a:ea typeface="华文中宋" panose="02010600040101010101" pitchFamily="2" charset="-122"/>
            </a:endParaRPr>
          </a:p>
        </p:txBody>
      </p:sp>
      <p:sp>
        <p:nvSpPr>
          <p:cNvPr id="12" name="TextBox 11"/>
          <p:cNvSpPr txBox="1"/>
          <p:nvPr>
            <p:custDataLst>
              <p:tags r:id="rId10"/>
            </p:custDataLst>
          </p:nvPr>
        </p:nvSpPr>
        <p:spPr>
          <a:xfrm>
            <a:off x="1732689" y="6111876"/>
            <a:ext cx="2159989" cy="424815"/>
          </a:xfrm>
          <a:prstGeom prst="rect">
            <a:avLst/>
          </a:prstGeom>
          <a:noFill/>
        </p:spPr>
        <p:txBody>
          <a:bodyPr wrap="square" rtlCol="0">
            <a:spAutoFit/>
          </a:bodyPr>
          <a:lstStyle/>
          <a:p>
            <a:pPr algn="ctr"/>
            <a:r>
              <a:rPr lang="en-US" altLang="zh-CN" sz="2160">
                <a:latin typeface="楷体" panose="02010609060101010101" charset="-122"/>
                <a:ea typeface="楷体" panose="02010609060101010101" charset="-122"/>
              </a:rPr>
              <a:t>1547</a:t>
            </a:r>
            <a:r>
              <a:rPr lang="zh-CN" altLang="en-US" sz="2160">
                <a:latin typeface="楷体" panose="02010609060101010101" charset="-122"/>
                <a:ea typeface="楷体" panose="02010609060101010101" charset="-122"/>
              </a:rPr>
              <a:t>年</a:t>
            </a:r>
            <a:r>
              <a:rPr lang="en-US" altLang="zh-CN" sz="2160">
                <a:latin typeface="楷体" panose="02010609060101010101" charset="-122"/>
                <a:ea typeface="楷体" panose="02010609060101010101" charset="-122"/>
              </a:rPr>
              <a:t>—1917</a:t>
            </a:r>
            <a:r>
              <a:rPr lang="zh-CN" altLang="en-US" sz="2160">
                <a:latin typeface="楷体" panose="02010609060101010101" charset="-122"/>
                <a:ea typeface="楷体" panose="02010609060101010101" charset="-122"/>
              </a:rPr>
              <a:t>年</a:t>
            </a:r>
            <a:endParaRPr lang="zh-CN" altLang="en-US" sz="2160">
              <a:latin typeface="楷体" panose="02010609060101010101" charset="-122"/>
              <a:ea typeface="楷体" panose="02010609060101010101" charset="-122"/>
            </a:endParaRPr>
          </a:p>
        </p:txBody>
      </p:sp>
      <p:sp>
        <p:nvSpPr>
          <p:cNvPr id="13" name="TextBox 12"/>
          <p:cNvSpPr txBox="1"/>
          <p:nvPr>
            <p:custDataLst>
              <p:tags r:id="rId11"/>
            </p:custDataLst>
          </p:nvPr>
        </p:nvSpPr>
        <p:spPr>
          <a:xfrm>
            <a:off x="4756801" y="5334636"/>
            <a:ext cx="1209518" cy="535305"/>
          </a:xfrm>
          <a:prstGeom prst="rect">
            <a:avLst/>
          </a:prstGeom>
          <a:noFill/>
        </p:spPr>
        <p:txBody>
          <a:bodyPr wrap="square" rtlCol="0">
            <a:spAutoFit/>
          </a:bodyPr>
          <a:lstStyle/>
          <a:p>
            <a:pPr algn="ctr"/>
            <a:r>
              <a:rPr lang="zh-CN" altLang="en-US" sz="2880">
                <a:latin typeface="华文中宋" panose="02010600040101010101" pitchFamily="2" charset="-122"/>
                <a:ea typeface="华文中宋" panose="02010600040101010101" pitchFamily="2" charset="-122"/>
              </a:rPr>
              <a:t>苏俄</a:t>
            </a:r>
            <a:endParaRPr lang="zh-CN" altLang="en-US" sz="2880">
              <a:latin typeface="华文中宋" panose="02010600040101010101" pitchFamily="2" charset="-122"/>
              <a:ea typeface="华文中宋" panose="02010600040101010101" pitchFamily="2" charset="-122"/>
            </a:endParaRPr>
          </a:p>
        </p:txBody>
      </p:sp>
      <p:sp>
        <p:nvSpPr>
          <p:cNvPr id="14" name="TextBox 13"/>
          <p:cNvSpPr txBox="1"/>
          <p:nvPr>
            <p:custDataLst>
              <p:tags r:id="rId12"/>
            </p:custDataLst>
          </p:nvPr>
        </p:nvSpPr>
        <p:spPr>
          <a:xfrm>
            <a:off x="7348534" y="5299076"/>
            <a:ext cx="1123169" cy="535305"/>
          </a:xfrm>
          <a:prstGeom prst="rect">
            <a:avLst/>
          </a:prstGeom>
          <a:noFill/>
        </p:spPr>
        <p:txBody>
          <a:bodyPr wrap="square" rtlCol="0">
            <a:spAutoFit/>
          </a:bodyPr>
          <a:lstStyle/>
          <a:p>
            <a:pPr algn="ctr"/>
            <a:r>
              <a:rPr lang="zh-CN" altLang="en-US" sz="2880">
                <a:latin typeface="华文中宋" panose="02010600040101010101" pitchFamily="2" charset="-122"/>
                <a:ea typeface="华文中宋" panose="02010600040101010101" pitchFamily="2" charset="-122"/>
              </a:rPr>
              <a:t>苏联</a:t>
            </a:r>
            <a:endParaRPr lang="zh-CN" altLang="en-US" sz="2880">
              <a:latin typeface="华文中宋" panose="02010600040101010101" pitchFamily="2" charset="-122"/>
              <a:ea typeface="华文中宋" panose="02010600040101010101" pitchFamily="2" charset="-122"/>
            </a:endParaRPr>
          </a:p>
        </p:txBody>
      </p:sp>
      <p:sp>
        <p:nvSpPr>
          <p:cNvPr id="15" name="TextBox 14"/>
          <p:cNvSpPr txBox="1"/>
          <p:nvPr>
            <p:custDataLst>
              <p:tags r:id="rId13"/>
            </p:custDataLst>
          </p:nvPr>
        </p:nvSpPr>
        <p:spPr>
          <a:xfrm>
            <a:off x="9249476" y="5299076"/>
            <a:ext cx="1728245" cy="535305"/>
          </a:xfrm>
          <a:prstGeom prst="rect">
            <a:avLst/>
          </a:prstGeom>
          <a:noFill/>
        </p:spPr>
        <p:txBody>
          <a:bodyPr wrap="square" rtlCol="0">
            <a:spAutoFit/>
          </a:bodyPr>
          <a:lstStyle/>
          <a:p>
            <a:pPr algn="ctr"/>
            <a:r>
              <a:rPr lang="zh-CN" altLang="en-US" sz="2880">
                <a:latin typeface="华文中宋" panose="02010600040101010101" pitchFamily="2" charset="-122"/>
                <a:ea typeface="华文中宋" panose="02010600040101010101" pitchFamily="2" charset="-122"/>
              </a:rPr>
              <a:t>俄罗斯</a:t>
            </a:r>
            <a:endParaRPr lang="zh-CN" altLang="en-US" sz="2880">
              <a:latin typeface="华文中宋" panose="02010600040101010101" pitchFamily="2" charset="-122"/>
              <a:ea typeface="华文中宋" panose="02010600040101010101" pitchFamily="2" charset="-122"/>
            </a:endParaRPr>
          </a:p>
        </p:txBody>
      </p:sp>
      <p:sp>
        <p:nvSpPr>
          <p:cNvPr id="16" name="TextBox 15"/>
          <p:cNvSpPr txBox="1"/>
          <p:nvPr>
            <p:custDataLst>
              <p:tags r:id="rId14"/>
            </p:custDataLst>
          </p:nvPr>
        </p:nvSpPr>
        <p:spPr>
          <a:xfrm>
            <a:off x="4065376" y="6111876"/>
            <a:ext cx="2505384" cy="424815"/>
          </a:xfrm>
          <a:prstGeom prst="rect">
            <a:avLst/>
          </a:prstGeom>
          <a:noFill/>
        </p:spPr>
        <p:txBody>
          <a:bodyPr wrap="square" rtlCol="0">
            <a:spAutoFit/>
          </a:bodyPr>
          <a:lstStyle/>
          <a:p>
            <a:pPr algn="ctr"/>
            <a:r>
              <a:rPr lang="en-US" altLang="zh-CN" sz="2160">
                <a:latin typeface="楷体" panose="02010609060101010101" charset="-122"/>
                <a:ea typeface="楷体" panose="02010609060101010101" charset="-122"/>
              </a:rPr>
              <a:t>1917</a:t>
            </a:r>
            <a:r>
              <a:rPr lang="zh-CN" altLang="en-US" sz="2160">
                <a:latin typeface="楷体" panose="02010609060101010101" charset="-122"/>
                <a:ea typeface="楷体" panose="02010609060101010101" charset="-122"/>
              </a:rPr>
              <a:t>年</a:t>
            </a:r>
            <a:r>
              <a:rPr lang="en-US" altLang="zh-CN" sz="2160">
                <a:latin typeface="楷体" panose="02010609060101010101" charset="-122"/>
                <a:ea typeface="楷体" panose="02010609060101010101" charset="-122"/>
              </a:rPr>
              <a:t>—1922</a:t>
            </a:r>
            <a:r>
              <a:rPr lang="zh-CN" altLang="en-US" sz="2160">
                <a:latin typeface="楷体" panose="02010609060101010101" charset="-122"/>
                <a:ea typeface="楷体" panose="02010609060101010101" charset="-122"/>
              </a:rPr>
              <a:t>年</a:t>
            </a:r>
            <a:endParaRPr lang="zh-CN" altLang="en-US" sz="2160">
              <a:latin typeface="楷体" panose="02010609060101010101" charset="-122"/>
              <a:ea typeface="楷体" panose="02010609060101010101" charset="-122"/>
            </a:endParaRPr>
          </a:p>
        </p:txBody>
      </p:sp>
      <p:sp>
        <p:nvSpPr>
          <p:cNvPr id="17" name="TextBox 16"/>
          <p:cNvSpPr txBox="1"/>
          <p:nvPr>
            <p:custDataLst>
              <p:tags r:id="rId15"/>
            </p:custDataLst>
          </p:nvPr>
        </p:nvSpPr>
        <p:spPr>
          <a:xfrm>
            <a:off x="6916789" y="6111876"/>
            <a:ext cx="2246338" cy="424815"/>
          </a:xfrm>
          <a:prstGeom prst="rect">
            <a:avLst/>
          </a:prstGeom>
          <a:noFill/>
        </p:spPr>
        <p:txBody>
          <a:bodyPr wrap="square" rtlCol="0">
            <a:spAutoFit/>
          </a:bodyPr>
          <a:lstStyle/>
          <a:p>
            <a:r>
              <a:rPr lang="en-US" altLang="zh-CN" sz="2160">
                <a:latin typeface="楷体" panose="02010609060101010101" charset="-122"/>
                <a:ea typeface="楷体" panose="02010609060101010101" charset="-122"/>
              </a:rPr>
              <a:t>1922</a:t>
            </a:r>
            <a:r>
              <a:rPr lang="zh-CN" altLang="en-US" sz="2160">
                <a:latin typeface="楷体" panose="02010609060101010101" charset="-122"/>
                <a:ea typeface="楷体" panose="02010609060101010101" charset="-122"/>
              </a:rPr>
              <a:t>年</a:t>
            </a:r>
            <a:r>
              <a:rPr lang="en-US" altLang="zh-CN" sz="2160">
                <a:latin typeface="楷体" panose="02010609060101010101" charset="-122"/>
                <a:ea typeface="楷体" panose="02010609060101010101" charset="-122"/>
              </a:rPr>
              <a:t>—1991</a:t>
            </a:r>
            <a:r>
              <a:rPr lang="zh-CN" altLang="en-US" sz="2160">
                <a:latin typeface="楷体" panose="02010609060101010101" charset="-122"/>
                <a:ea typeface="楷体" panose="02010609060101010101" charset="-122"/>
              </a:rPr>
              <a:t>年</a:t>
            </a:r>
            <a:endParaRPr lang="zh-CN" altLang="en-US" sz="2160">
              <a:latin typeface="楷体" panose="02010609060101010101" charset="-122"/>
              <a:ea typeface="楷体" panose="02010609060101010101" charset="-122"/>
            </a:endParaRPr>
          </a:p>
        </p:txBody>
      </p:sp>
      <p:sp>
        <p:nvSpPr>
          <p:cNvPr id="18" name="TextBox 17"/>
          <p:cNvSpPr txBox="1"/>
          <p:nvPr>
            <p:custDataLst>
              <p:tags r:id="rId16"/>
            </p:custDataLst>
          </p:nvPr>
        </p:nvSpPr>
        <p:spPr>
          <a:xfrm>
            <a:off x="9249476" y="6111876"/>
            <a:ext cx="1728245" cy="424815"/>
          </a:xfrm>
          <a:prstGeom prst="rect">
            <a:avLst/>
          </a:prstGeom>
          <a:noFill/>
        </p:spPr>
        <p:txBody>
          <a:bodyPr wrap="square" rtlCol="0">
            <a:spAutoFit/>
          </a:bodyPr>
          <a:lstStyle/>
          <a:p>
            <a:r>
              <a:rPr lang="en-US" altLang="zh-CN" sz="2160">
                <a:latin typeface="楷体" panose="02010609060101010101" charset="-122"/>
                <a:ea typeface="楷体" panose="02010609060101010101" charset="-122"/>
              </a:rPr>
              <a:t>1991</a:t>
            </a:r>
            <a:r>
              <a:rPr lang="zh-CN" altLang="en-US" sz="2160">
                <a:latin typeface="楷体" panose="02010609060101010101" charset="-122"/>
                <a:ea typeface="楷体" panose="02010609060101010101" charset="-122"/>
              </a:rPr>
              <a:t>年以后</a:t>
            </a:r>
            <a:endParaRPr lang="zh-CN" altLang="en-US" sz="2160">
              <a:latin typeface="楷体" panose="02010609060101010101" charset="-122"/>
              <a:ea typeface="楷体" panose="02010609060101010101" charset="-122"/>
            </a:endParaRPr>
          </a:p>
        </p:txBody>
      </p:sp>
    </p:spTree>
    <p:custDataLst>
      <p:tags r:id="rId1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1393743" y="180240"/>
            <a:ext cx="8825623" cy="64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p>
            <a:pPr>
              <a:spcBef>
                <a:spcPct val="50000"/>
              </a:spcBef>
            </a:pPr>
            <a:r>
              <a:rPr lang="zh-CN" altLang="en-US" sz="3600" b="1" dirty="0" smtClean="0">
                <a:solidFill>
                  <a:srgbClr val="0000FF"/>
                </a:solidFill>
                <a:latin typeface="黑体" panose="02010609060101010101" pitchFamily="49" charset="-122"/>
                <a:ea typeface="黑体" panose="02010609060101010101" pitchFamily="49" charset="-122"/>
              </a:rPr>
              <a:t>        斯大林</a:t>
            </a:r>
            <a:r>
              <a:rPr lang="zh-CN" altLang="en-US" sz="3600" b="1" dirty="0">
                <a:solidFill>
                  <a:srgbClr val="0000FF"/>
                </a:solidFill>
                <a:latin typeface="黑体" panose="02010609060101010101" pitchFamily="49" charset="-122"/>
                <a:ea typeface="黑体" panose="02010609060101010101" pitchFamily="49" charset="-122"/>
              </a:rPr>
              <a:t>为什么取消新经济政策？</a:t>
            </a:r>
            <a:endParaRPr lang="zh-CN" altLang="en-US" sz="3600" b="1" dirty="0">
              <a:solidFill>
                <a:srgbClr val="0000FF"/>
              </a:solidFill>
              <a:latin typeface="黑体" panose="02010609060101010101" pitchFamily="49" charset="-122"/>
              <a:ea typeface="黑体" panose="02010609060101010101" pitchFamily="49" charset="-122"/>
            </a:endParaRPr>
          </a:p>
        </p:txBody>
      </p:sp>
      <p:sp>
        <p:nvSpPr>
          <p:cNvPr id="16389" name="Text Box 5"/>
          <p:cNvSpPr txBox="1">
            <a:spLocks noChangeArrowheads="1"/>
          </p:cNvSpPr>
          <p:nvPr/>
        </p:nvSpPr>
        <p:spPr bwMode="auto">
          <a:xfrm>
            <a:off x="163042" y="980728"/>
            <a:ext cx="11864332" cy="4128364"/>
          </a:xfrm>
          <a:prstGeom prst="rect">
            <a:avLst/>
          </a:prstGeom>
          <a:noFill/>
          <a:ln>
            <a:solidFill>
              <a:schemeClr val="tx1"/>
            </a:solidFill>
          </a:ln>
        </p:spPr>
        <p:txBody>
          <a:bodyPr lIns="91429" tIns="45715" rIns="91429" bIns="45715">
            <a:spAutoFit/>
          </a:bodyPr>
          <a:lstStyle/>
          <a:p>
            <a:pPr>
              <a:lnSpc>
                <a:spcPts val="4000"/>
              </a:lnSpc>
              <a:buFont typeface="Arial" panose="020B0604020202020204" pitchFamily="34" charset="0"/>
              <a:buNone/>
            </a:pPr>
            <a:r>
              <a:rPr lang="en-US" altLang="zh-CN" sz="2400" dirty="0">
                <a:latin typeface="黑体" panose="02010609060101010101" pitchFamily="49" charset="-122"/>
                <a:ea typeface="黑体" panose="02010609060101010101" pitchFamily="49" charset="-122"/>
              </a:rPr>
              <a:t>    </a:t>
            </a:r>
            <a:r>
              <a:rPr lang="zh-CN" altLang="en-US" sz="2800" b="1" dirty="0">
                <a:latin typeface="+mn-ea"/>
              </a:rPr>
              <a:t>材料一：</a:t>
            </a:r>
            <a:r>
              <a:rPr lang="en-US" altLang="zh-CN" sz="2800" b="1" dirty="0">
                <a:latin typeface="+mn-ea"/>
              </a:rPr>
              <a:t>1927</a:t>
            </a:r>
            <a:r>
              <a:rPr lang="zh-CN" altLang="en-US" sz="2800" b="1" dirty="0">
                <a:latin typeface="+mn-ea"/>
              </a:rPr>
              <a:t>年，英国宣布断绝英苏关系。张伯伦提出要“和共产国际做斗争”。十月革命之后，</a:t>
            </a:r>
            <a:r>
              <a:rPr lang="zh-CN" altLang="en-US" sz="2800" b="1" dirty="0">
                <a:solidFill>
                  <a:srgbClr val="FF0000"/>
                </a:solidFill>
                <a:latin typeface="+mn-ea"/>
              </a:rPr>
              <a:t>西方国家对苏维埃采取敌视的态度</a:t>
            </a:r>
            <a:r>
              <a:rPr lang="zh-CN" altLang="en-US" sz="2800" b="1" dirty="0">
                <a:latin typeface="+mn-ea"/>
              </a:rPr>
              <a:t>，孤零零的苏联看起来似乎不堪一击。到</a:t>
            </a:r>
            <a:r>
              <a:rPr lang="en-US" altLang="zh-CN" sz="2800" b="1" dirty="0">
                <a:latin typeface="+mn-ea"/>
              </a:rPr>
              <a:t>1928</a:t>
            </a:r>
            <a:r>
              <a:rPr lang="zh-CN" altLang="en-US" sz="2800" b="1" dirty="0">
                <a:latin typeface="+mn-ea"/>
              </a:rPr>
              <a:t>年，苏联工业产值不到美国的八分之一，</a:t>
            </a:r>
            <a:r>
              <a:rPr lang="en-US" altLang="zh-CN" sz="2800" b="1" dirty="0">
                <a:latin typeface="+mn-ea"/>
              </a:rPr>
              <a:t>99</a:t>
            </a:r>
            <a:r>
              <a:rPr lang="zh-CN" altLang="en-US" sz="2800" b="1" dirty="0">
                <a:latin typeface="+mn-ea"/>
              </a:rPr>
              <a:t>％的耕种要靠畜力和人力来完成。</a:t>
            </a:r>
            <a:endParaRPr lang="zh-CN" altLang="en-US" sz="2800" b="1" dirty="0">
              <a:latin typeface="+mn-ea"/>
            </a:endParaRPr>
          </a:p>
          <a:p>
            <a:pPr>
              <a:lnSpc>
                <a:spcPts val="4000"/>
              </a:lnSpc>
              <a:buFont typeface="Arial" panose="020B0604020202020204" pitchFamily="34" charset="0"/>
              <a:buNone/>
            </a:pPr>
            <a:r>
              <a:rPr lang="zh-CN" altLang="en-US" sz="2800" b="1" dirty="0">
                <a:latin typeface="+mn-ea"/>
              </a:rPr>
              <a:t>    材料二：斯大林说：“</a:t>
            </a:r>
            <a:r>
              <a:rPr lang="zh-CN" altLang="en-US" sz="2800" b="1" dirty="0">
                <a:solidFill>
                  <a:srgbClr val="FF0000"/>
                </a:solidFill>
                <a:latin typeface="+mn-ea"/>
              </a:rPr>
              <a:t>没有重工业</a:t>
            </a:r>
            <a:r>
              <a:rPr lang="zh-CN" altLang="en-US" sz="2800" b="1" dirty="0">
                <a:latin typeface="+mn-ea"/>
              </a:rPr>
              <a:t>，那我们就不会有一切现代化国防武器，只要谁高兴，谁就可以蹂躏我们。”“我们比先进国家落后了五十年至一百年。我们应当在十年内跑完这一段距离。或者我们做到这一点，或者我们被人打倒。” </a:t>
            </a:r>
            <a:endParaRPr lang="zh-CN" altLang="en-US" sz="2800" b="1" dirty="0">
              <a:latin typeface="+mn-ea"/>
            </a:endParaRPr>
          </a:p>
        </p:txBody>
      </p:sp>
      <p:sp>
        <p:nvSpPr>
          <p:cNvPr id="5" name="文本框 3"/>
          <p:cNvSpPr txBox="1">
            <a:spLocks noChangeArrowheads="1"/>
          </p:cNvSpPr>
          <p:nvPr/>
        </p:nvSpPr>
        <p:spPr bwMode="auto">
          <a:xfrm>
            <a:off x="1653383" y="5109092"/>
            <a:ext cx="8883650" cy="153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p>
            <a:pPr>
              <a:lnSpc>
                <a:spcPct val="130000"/>
              </a:lnSpc>
              <a:buFont typeface="Arial" panose="020B0604020202020204" pitchFamily="34" charset="0"/>
              <a:buNone/>
            </a:pPr>
            <a:r>
              <a:rPr lang="zh-CN" altLang="en-US" sz="3600" b="1" dirty="0">
                <a:solidFill>
                  <a:srgbClr val="D60093"/>
                </a:solidFill>
                <a:latin typeface="微软雅黑" panose="020B0503020204020204" pitchFamily="34" charset="-122"/>
                <a:ea typeface="微软雅黑" panose="020B0503020204020204" pitchFamily="34" charset="-122"/>
              </a:rPr>
              <a:t>国际：面临帝国主义敌视和战争威胁</a:t>
            </a:r>
            <a:endParaRPr lang="zh-CN" altLang="en-US" sz="3600" b="1" dirty="0">
              <a:solidFill>
                <a:srgbClr val="D60093"/>
              </a:solidFill>
              <a:latin typeface="微软雅黑" panose="020B0503020204020204" pitchFamily="34" charset="-122"/>
              <a:ea typeface="微软雅黑" panose="020B0503020204020204" pitchFamily="34" charset="-122"/>
            </a:endParaRPr>
          </a:p>
          <a:p>
            <a:pPr>
              <a:lnSpc>
                <a:spcPct val="130000"/>
              </a:lnSpc>
              <a:buFont typeface="Arial" panose="020B0604020202020204" pitchFamily="34" charset="0"/>
              <a:buNone/>
            </a:pPr>
            <a:r>
              <a:rPr lang="zh-CN" altLang="en-US" sz="3600" b="1" dirty="0">
                <a:solidFill>
                  <a:srgbClr val="D60093"/>
                </a:solidFill>
                <a:latin typeface="微软雅黑" panose="020B0503020204020204" pitchFamily="34" charset="-122"/>
                <a:ea typeface="微软雅黑" panose="020B0503020204020204" pitchFamily="34" charset="-122"/>
              </a:rPr>
              <a:t>国内：生产力和工业化水平落后</a:t>
            </a:r>
            <a:endParaRPr lang="zh-CN" altLang="en-US" sz="3600" b="1" dirty="0">
              <a:solidFill>
                <a:srgbClr val="D6009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542" y="190695"/>
            <a:ext cx="2952328" cy="584775"/>
          </a:xfrm>
          <a:prstGeom prst="rect">
            <a:avLst/>
          </a:prstGeom>
          <a:noFill/>
        </p:spPr>
        <p:txBody>
          <a:bodyPr wrap="square" rtlCol="0">
            <a:spAutoFit/>
          </a:bodyPr>
          <a:lstStyle/>
          <a:p>
            <a:r>
              <a:rPr lang="en-US" altLang="zh-CN" sz="3200" b="1" dirty="0" smtClean="0">
                <a:solidFill>
                  <a:srgbClr val="0000FF"/>
                </a:solidFill>
                <a:latin typeface="微软雅黑" panose="020B0503020204020204" pitchFamily="34" charset="-122"/>
                <a:ea typeface="微软雅黑" panose="020B0503020204020204" pitchFamily="34" charset="-122"/>
              </a:rPr>
              <a:t>【</a:t>
            </a:r>
            <a:r>
              <a:rPr lang="zh-CN" altLang="en-US" sz="3200" b="1" dirty="0" smtClean="0">
                <a:solidFill>
                  <a:srgbClr val="0000FF"/>
                </a:solidFill>
              </a:rPr>
              <a:t>时空坐标</a:t>
            </a:r>
            <a:r>
              <a:rPr lang="en-US" altLang="zh-CN" sz="3200" b="1" dirty="0" smtClean="0">
                <a:solidFill>
                  <a:srgbClr val="0000FF"/>
                </a:solidFill>
                <a:latin typeface="微软雅黑" panose="020B0503020204020204" pitchFamily="34" charset="-122"/>
                <a:ea typeface="微软雅黑" panose="020B0503020204020204" pitchFamily="34" charset="-122"/>
              </a:rPr>
              <a:t>】</a:t>
            </a:r>
            <a:endParaRPr lang="zh-CN" altLang="en-US" sz="3200" b="1" dirty="0">
              <a:solidFill>
                <a:srgbClr val="0000FF"/>
              </a:solidFill>
            </a:endParaRPr>
          </a:p>
        </p:txBody>
      </p:sp>
      <p:pic>
        <p:nvPicPr>
          <p:cNvPr id="4" name="Picture 4" descr="T95"/>
          <p:cNvPicPr>
            <a:picLocks noChangeAspect="1"/>
          </p:cNvPicPr>
          <p:nvPr/>
        </p:nvPicPr>
        <p:blipFill>
          <a:blip r:embed="rId1">
            <a:clrChange>
              <a:clrFrom>
                <a:srgbClr val="FFFFFF"/>
              </a:clrFrom>
              <a:clrTo>
                <a:srgbClr val="FFFFFF">
                  <a:alpha val="0"/>
                </a:srgbClr>
              </a:clrTo>
            </a:clrChange>
          </a:blip>
          <a:stretch>
            <a:fillRect/>
          </a:stretch>
        </p:blipFill>
        <p:spPr>
          <a:xfrm>
            <a:off x="314925" y="1412776"/>
            <a:ext cx="11377263" cy="5256584"/>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5090" name="组合 985089"/>
          <p:cNvGrpSpPr/>
          <p:nvPr>
            <p:custDataLst>
              <p:tags r:id="rId1"/>
            </p:custDataLst>
          </p:nvPr>
        </p:nvGrpSpPr>
        <p:grpSpPr>
          <a:xfrm>
            <a:off x="508668" y="1383309"/>
            <a:ext cx="2684098" cy="3781348"/>
            <a:chOff x="1198" y="224"/>
            <a:chExt cx="1488" cy="2123"/>
          </a:xfrm>
        </p:grpSpPr>
        <p:pic>
          <p:nvPicPr>
            <p:cNvPr id="985091" name="Picture 4"/>
            <p:cNvPicPr>
              <a:picLocks noChangeAspect="1"/>
            </p:cNvPicPr>
            <p:nvPr>
              <p:custDataLst>
                <p:tags r:id="rId2"/>
              </p:custDataLst>
            </p:nvPr>
          </p:nvPicPr>
          <p:blipFill>
            <a:blip r:embed="rId3"/>
            <a:stretch>
              <a:fillRect/>
            </a:stretch>
          </p:blipFill>
          <p:spPr>
            <a:xfrm>
              <a:off x="1198" y="224"/>
              <a:ext cx="1488" cy="1536"/>
            </a:xfrm>
            <a:prstGeom prst="rect">
              <a:avLst/>
            </a:prstGeom>
            <a:noFill/>
            <a:ln>
              <a:solidFill>
                <a:schemeClr val="tx1"/>
              </a:solidFill>
              <a:miter lim="800000"/>
              <a:headEnd/>
              <a:tailEnd/>
            </a:ln>
          </p:spPr>
        </p:pic>
        <p:sp>
          <p:nvSpPr>
            <p:cNvPr id="985092" name="Rectangle 31"/>
            <p:cNvSpPr/>
            <p:nvPr>
              <p:custDataLst>
                <p:tags r:id="rId4"/>
              </p:custDataLst>
            </p:nvPr>
          </p:nvSpPr>
          <p:spPr>
            <a:xfrm>
              <a:off x="1198" y="1776"/>
              <a:ext cx="1488" cy="571"/>
            </a:xfrm>
            <a:prstGeom prst="rect">
              <a:avLst/>
            </a:prstGeom>
            <a:solidFill>
              <a:srgbClr val="DDDDDD"/>
            </a:solidFill>
            <a:ln>
              <a:solidFill>
                <a:schemeClr val="tx1"/>
              </a:solid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just"/>
              <a:r>
                <a:rPr lang="en-US" altLang="zh-CN" sz="2000" b="1" dirty="0">
                  <a:latin typeface="楷体" panose="02010609060101010101" charset="-122"/>
                  <a:ea typeface="楷体" panose="02010609060101010101" charset="-122"/>
                  <a:sym typeface="+mn-lt"/>
                </a:rPr>
                <a:t>1925</a:t>
              </a:r>
              <a:r>
                <a:rPr lang="zh-CN" altLang="en-US" sz="2000" b="1" dirty="0">
                  <a:latin typeface="楷体" panose="02010609060101010101" charset="-122"/>
                  <a:ea typeface="楷体" panose="02010609060101010101" charset="-122"/>
                  <a:sym typeface="+mn-lt"/>
                </a:rPr>
                <a:t>年起，开展优先发展重工业为特点的社会主义</a:t>
              </a:r>
              <a:r>
                <a:rPr lang="zh-CN" altLang="en-US" sz="2000" b="1" dirty="0">
                  <a:solidFill>
                    <a:srgbClr val="FF0000"/>
                  </a:solidFill>
                  <a:latin typeface="方正粗黑宋简体" pitchFamily="2" charset="-122"/>
                  <a:ea typeface="方正粗黑宋简体" pitchFamily="2" charset="-122"/>
                  <a:sym typeface="+mn-lt"/>
                </a:rPr>
                <a:t>工业化</a:t>
              </a:r>
              <a:r>
                <a:rPr lang="zh-CN" altLang="en-US" sz="2000" b="1" dirty="0">
                  <a:latin typeface="楷体" panose="02010609060101010101" charset="-122"/>
                  <a:ea typeface="楷体" panose="02010609060101010101" charset="-122"/>
                  <a:sym typeface="+mn-lt"/>
                </a:rPr>
                <a:t>建设。</a:t>
              </a:r>
              <a:endParaRPr lang="zh-CN" altLang="en-US" sz="2000" b="1" dirty="0">
                <a:solidFill>
                  <a:srgbClr val="FF0000"/>
                </a:solidFill>
                <a:latin typeface="楷体" panose="02010609060101010101" charset="-122"/>
                <a:ea typeface="楷体" panose="02010609060101010101" charset="-122"/>
                <a:sym typeface="+mn-lt"/>
              </a:endParaRPr>
            </a:p>
          </p:txBody>
        </p:sp>
      </p:grpSp>
      <p:grpSp>
        <p:nvGrpSpPr>
          <p:cNvPr id="985093" name="组合 985092"/>
          <p:cNvGrpSpPr/>
          <p:nvPr>
            <p:custDataLst>
              <p:tags r:id="rId5"/>
            </p:custDataLst>
          </p:nvPr>
        </p:nvGrpSpPr>
        <p:grpSpPr>
          <a:xfrm>
            <a:off x="3374987" y="1383309"/>
            <a:ext cx="2612117" cy="3757612"/>
            <a:chOff x="2782" y="240"/>
            <a:chExt cx="1344" cy="2108"/>
          </a:xfrm>
        </p:grpSpPr>
        <p:pic>
          <p:nvPicPr>
            <p:cNvPr id="985094" name="Picture 13" descr="rm-195 海报：《完成五年计划》（苏联在20世纪30年代为宣传国民经济发展的五年计划而绘制）"/>
            <p:cNvPicPr>
              <a:picLocks noChangeAspect="1"/>
            </p:cNvPicPr>
            <p:nvPr>
              <p:custDataLst>
                <p:tags r:id="rId6"/>
              </p:custDataLst>
            </p:nvPr>
          </p:nvPicPr>
          <p:blipFill>
            <a:blip r:embed="rId7"/>
            <a:srcRect l="1526" t="1996" r="3120" b="17317"/>
            <a:stretch>
              <a:fillRect/>
            </a:stretch>
          </p:blipFill>
          <p:spPr>
            <a:xfrm>
              <a:off x="2782" y="240"/>
              <a:ext cx="1344" cy="1536"/>
            </a:xfrm>
            <a:prstGeom prst="rect">
              <a:avLst/>
            </a:prstGeom>
            <a:noFill/>
            <a:ln>
              <a:solidFill>
                <a:schemeClr val="tx1"/>
              </a:solidFill>
              <a:miter lim="800000"/>
              <a:headEnd/>
              <a:tailEnd/>
            </a:ln>
          </p:spPr>
        </p:pic>
        <p:sp>
          <p:nvSpPr>
            <p:cNvPr id="985095" name="Text Box 14"/>
            <p:cNvSpPr/>
            <p:nvPr>
              <p:custDataLst>
                <p:tags r:id="rId8"/>
              </p:custDataLst>
            </p:nvPr>
          </p:nvSpPr>
          <p:spPr>
            <a:xfrm>
              <a:off x="2782" y="1776"/>
              <a:ext cx="1344" cy="572"/>
            </a:xfrm>
            <a:prstGeom prst="rect">
              <a:avLst/>
            </a:prstGeom>
            <a:solidFill>
              <a:srgbClr val="DDDDDD"/>
            </a:solidFill>
            <a:ln w="12700" cap="sq">
              <a:solidFill>
                <a:schemeClr val="tx1"/>
              </a:solid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just"/>
              <a:r>
                <a:rPr lang="en-US" altLang="zh-CN" sz="2000" b="1">
                  <a:latin typeface="楷体" panose="02010609060101010101" charset="-122"/>
                  <a:ea typeface="楷体" panose="02010609060101010101" charset="-122"/>
                  <a:sym typeface="+mn-lt"/>
                </a:rPr>
                <a:t>1928</a:t>
              </a:r>
              <a:r>
                <a:rPr lang="zh-CN" altLang="en-US" sz="2000" b="1">
                  <a:latin typeface="楷体" panose="02010609060101010101" charset="-122"/>
                  <a:ea typeface="楷体" panose="02010609060101010101" charset="-122"/>
                  <a:sym typeface="+mn-lt"/>
                </a:rPr>
                <a:t>年起，实施“</a:t>
              </a:r>
              <a:r>
                <a:rPr lang="zh-CN" altLang="en-US" sz="2000" b="1">
                  <a:solidFill>
                    <a:srgbClr val="FF0000"/>
                  </a:solidFill>
                  <a:latin typeface="方正粗黑宋简体" pitchFamily="2" charset="-122"/>
                  <a:ea typeface="方正粗黑宋简体" pitchFamily="2" charset="-122"/>
                  <a:sym typeface="+mn-lt"/>
                </a:rPr>
                <a:t>五年计划</a:t>
              </a:r>
              <a:r>
                <a:rPr lang="zh-CN" altLang="en-US" sz="2000" b="1">
                  <a:latin typeface="楷体" panose="02010609060101010101" charset="-122"/>
                  <a:ea typeface="楷体" panose="02010609060101010101" charset="-122"/>
                  <a:sym typeface="+mn-lt"/>
                </a:rPr>
                <a:t>”，新经济政策逐渐取消。</a:t>
              </a:r>
              <a:endParaRPr lang="zh-CN" altLang="en-US" sz="2000" b="1">
                <a:latin typeface="楷体" panose="02010609060101010101" charset="-122"/>
                <a:ea typeface="楷体" panose="02010609060101010101" charset="-122"/>
                <a:sym typeface="+mn-lt"/>
              </a:endParaRPr>
            </a:p>
          </p:txBody>
        </p:sp>
      </p:grpSp>
      <p:grpSp>
        <p:nvGrpSpPr>
          <p:cNvPr id="985096" name="组合 985095"/>
          <p:cNvGrpSpPr/>
          <p:nvPr>
            <p:custDataLst>
              <p:tags r:id="rId9"/>
            </p:custDataLst>
          </p:nvPr>
        </p:nvGrpSpPr>
        <p:grpSpPr>
          <a:xfrm>
            <a:off x="9141251" y="1362671"/>
            <a:ext cx="2538537" cy="3778250"/>
            <a:chOff x="5614" y="240"/>
            <a:chExt cx="1296" cy="2253"/>
          </a:xfrm>
        </p:grpSpPr>
        <p:pic>
          <p:nvPicPr>
            <p:cNvPr id="985097" name="Picture 15" descr="734f12f3ea6694f40b46e049"/>
            <p:cNvPicPr>
              <a:picLocks noChangeAspect="1"/>
            </p:cNvPicPr>
            <p:nvPr>
              <p:custDataLst>
                <p:tags r:id="rId10"/>
              </p:custDataLst>
            </p:nvPr>
          </p:nvPicPr>
          <p:blipFill>
            <a:blip r:embed="rId11"/>
            <a:srcRect l="3575"/>
            <a:stretch>
              <a:fillRect/>
            </a:stretch>
          </p:blipFill>
          <p:spPr>
            <a:xfrm>
              <a:off x="5614" y="240"/>
              <a:ext cx="1295" cy="1536"/>
            </a:xfrm>
            <a:prstGeom prst="rect">
              <a:avLst/>
            </a:prstGeom>
            <a:noFill/>
            <a:ln>
              <a:solidFill>
                <a:schemeClr val="tx1"/>
              </a:solidFill>
              <a:miter lim="800000"/>
              <a:headEnd/>
              <a:tailEnd/>
            </a:ln>
          </p:spPr>
        </p:pic>
        <p:sp>
          <p:nvSpPr>
            <p:cNvPr id="985098" name="Text Box 16"/>
            <p:cNvSpPr/>
            <p:nvPr>
              <p:custDataLst>
                <p:tags r:id="rId12"/>
              </p:custDataLst>
            </p:nvPr>
          </p:nvSpPr>
          <p:spPr>
            <a:xfrm>
              <a:off x="5614" y="1777"/>
              <a:ext cx="1296" cy="716"/>
            </a:xfrm>
            <a:prstGeom prst="rect">
              <a:avLst/>
            </a:prstGeom>
            <a:solidFill>
              <a:srgbClr val="DDDDDD"/>
            </a:solidFill>
            <a:ln w="12700" cap="sq">
              <a:solidFill>
                <a:schemeClr val="tx1"/>
              </a:solid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just">
                <a:lnSpc>
                  <a:spcPct val="120000"/>
                </a:lnSpc>
              </a:pPr>
              <a:r>
                <a:rPr lang="en-US" altLang="zh-CN" sz="2000" b="1">
                  <a:latin typeface="楷体" panose="02010609060101010101" charset="-122"/>
                  <a:ea typeface="楷体" panose="02010609060101010101" charset="-122"/>
                  <a:sym typeface="+mn-lt"/>
                </a:rPr>
                <a:t>1936</a:t>
              </a:r>
              <a:r>
                <a:rPr lang="zh-CN" altLang="en-US" sz="2000" b="1">
                  <a:latin typeface="楷体" panose="02010609060101010101" charset="-122"/>
                  <a:ea typeface="楷体" panose="02010609060101010101" charset="-122"/>
                  <a:sym typeface="+mn-lt"/>
                </a:rPr>
                <a:t>年苏联新宪法</a:t>
              </a:r>
              <a:endParaRPr lang="zh-CN" altLang="en-US" sz="2000" b="1">
                <a:latin typeface="楷体" panose="02010609060101010101" charset="-122"/>
                <a:ea typeface="楷体" panose="02010609060101010101" charset="-122"/>
                <a:sym typeface="+mn-lt"/>
              </a:endParaRPr>
            </a:p>
            <a:p>
              <a:pPr marL="0" lvl="0" indent="0" algn="just">
                <a:lnSpc>
                  <a:spcPct val="120000"/>
                </a:lnSpc>
              </a:pPr>
              <a:r>
                <a:rPr lang="zh-CN" altLang="en-US" sz="2000" b="1">
                  <a:latin typeface="楷体" panose="02010609060101010101" charset="-122"/>
                  <a:ea typeface="楷体" panose="02010609060101010101" charset="-122"/>
                  <a:sym typeface="+mn-lt"/>
                </a:rPr>
                <a:t>宣布斯大林模式的确立</a:t>
              </a:r>
              <a:endParaRPr lang="zh-CN" altLang="en-US" sz="2000" b="1">
                <a:latin typeface="楷体" panose="02010609060101010101" charset="-122"/>
                <a:ea typeface="楷体" panose="02010609060101010101" charset="-122"/>
                <a:sym typeface="+mn-lt"/>
              </a:endParaRPr>
            </a:p>
          </p:txBody>
        </p:sp>
      </p:grpSp>
      <p:grpSp>
        <p:nvGrpSpPr>
          <p:cNvPr id="985099" name="组合 985098"/>
          <p:cNvGrpSpPr/>
          <p:nvPr>
            <p:custDataLst>
              <p:tags r:id="rId13"/>
            </p:custDataLst>
          </p:nvPr>
        </p:nvGrpSpPr>
        <p:grpSpPr>
          <a:xfrm>
            <a:off x="6239969" y="1383309"/>
            <a:ext cx="2685697" cy="3757612"/>
            <a:chOff x="4174" y="240"/>
            <a:chExt cx="1339" cy="2368"/>
          </a:xfrm>
        </p:grpSpPr>
        <p:pic>
          <p:nvPicPr>
            <p:cNvPr id="985100" name="Picture 39" descr="pics_18">
              <a:hlinkClick r:id="rId14"/>
            </p:cNvPr>
            <p:cNvPicPr>
              <a:picLocks noChangeAspect="1"/>
            </p:cNvPicPr>
            <p:nvPr>
              <p:custDataLst>
                <p:tags r:id="rId15"/>
              </p:custDataLst>
            </p:nvPr>
          </p:nvPicPr>
          <p:blipFill>
            <a:blip r:embed="rId16"/>
            <a:stretch>
              <a:fillRect/>
            </a:stretch>
          </p:blipFill>
          <p:spPr>
            <a:xfrm>
              <a:off x="4174" y="240"/>
              <a:ext cx="1332" cy="1536"/>
            </a:xfrm>
            <a:prstGeom prst="rect">
              <a:avLst/>
            </a:prstGeom>
            <a:noFill/>
            <a:ln>
              <a:solidFill>
                <a:schemeClr val="tx1"/>
              </a:solidFill>
              <a:miter lim="800000"/>
              <a:headEnd/>
              <a:tailEnd/>
            </a:ln>
          </p:spPr>
        </p:pic>
        <p:sp>
          <p:nvSpPr>
            <p:cNvPr id="985101" name="Rectangle 21"/>
            <p:cNvSpPr/>
            <p:nvPr>
              <p:custDataLst>
                <p:tags r:id="rId17"/>
              </p:custDataLst>
            </p:nvPr>
          </p:nvSpPr>
          <p:spPr>
            <a:xfrm>
              <a:off x="4174" y="1776"/>
              <a:ext cx="1339" cy="832"/>
            </a:xfrm>
            <a:prstGeom prst="rect">
              <a:avLst/>
            </a:prstGeom>
            <a:solidFill>
              <a:srgbClr val="DDDDDD"/>
            </a:solidFill>
            <a:ln>
              <a:solidFill>
                <a:schemeClr val="tx1"/>
              </a:solid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just"/>
              <a:r>
                <a:rPr lang="en-US" altLang="zh-CN" sz="2000" b="1">
                  <a:latin typeface="楷体" panose="02010609060101010101" charset="-122"/>
                  <a:ea typeface="楷体" panose="02010609060101010101" charset="-122"/>
                </a:rPr>
                <a:t>1927</a:t>
              </a:r>
              <a:r>
                <a:rPr lang="zh-CN" altLang="en-US" sz="2000" b="1">
                  <a:latin typeface="楷体" panose="02010609060101010101" charset="-122"/>
                  <a:ea typeface="楷体" panose="02010609060101010101" charset="-122"/>
                </a:rPr>
                <a:t>年颁布农业集体化方针</a:t>
              </a:r>
              <a:r>
                <a:rPr lang="en-US" altLang="zh-CN" sz="2000" b="1">
                  <a:latin typeface="楷体" panose="02010609060101010101" charset="-122"/>
                  <a:ea typeface="楷体" panose="02010609060101010101" charset="-122"/>
                </a:rPr>
                <a:t>,</a:t>
              </a:r>
              <a:r>
                <a:rPr lang="en-US" altLang="zh-CN" sz="2000" b="1">
                  <a:latin typeface="楷体" panose="02010609060101010101" charset="-122"/>
                  <a:ea typeface="楷体" panose="02010609060101010101" charset="-122"/>
                  <a:sym typeface="+mn-lt"/>
                </a:rPr>
                <a:t>1929</a:t>
              </a:r>
              <a:r>
                <a:rPr lang="zh-CN" altLang="en-US" sz="2000" b="1">
                  <a:latin typeface="楷体" panose="02010609060101010101" charset="-122"/>
                  <a:ea typeface="楷体" panose="02010609060101010101" charset="-122"/>
                  <a:sym typeface="+mn-lt"/>
                </a:rPr>
                <a:t>年底，苏联掀起大规模</a:t>
              </a:r>
              <a:r>
                <a:rPr lang="zh-CN" altLang="en-US" sz="2000" b="1">
                  <a:solidFill>
                    <a:srgbClr val="FF0000"/>
                  </a:solidFill>
                  <a:latin typeface="方正粗黑宋简体" pitchFamily="2" charset="-122"/>
                  <a:ea typeface="方正粗黑宋简体" pitchFamily="2" charset="-122"/>
                  <a:sym typeface="+mn-lt"/>
                </a:rPr>
                <a:t>农业集体化</a:t>
              </a:r>
              <a:r>
                <a:rPr lang="zh-CN" altLang="en-US" sz="2000" b="1">
                  <a:latin typeface="楷体" panose="02010609060101010101" charset="-122"/>
                  <a:ea typeface="楷体" panose="02010609060101010101" charset="-122"/>
                  <a:sym typeface="+mn-lt"/>
                </a:rPr>
                <a:t>运动。</a:t>
              </a:r>
              <a:endParaRPr lang="zh-CN" altLang="en-US" sz="2000" b="1">
                <a:latin typeface="楷体" panose="02010609060101010101" charset="-122"/>
                <a:ea typeface="楷体" panose="02010609060101010101" charset="-122"/>
                <a:sym typeface="+mn-lt"/>
              </a:endParaRPr>
            </a:p>
          </p:txBody>
        </p:sp>
      </p:grpSp>
      <p:sp>
        <p:nvSpPr>
          <p:cNvPr id="985103" name="文本框 4"/>
          <p:cNvSpPr/>
          <p:nvPr>
            <p:custDataLst>
              <p:tags r:id="rId18"/>
            </p:custDataLst>
          </p:nvPr>
        </p:nvSpPr>
        <p:spPr>
          <a:xfrm>
            <a:off x="291125" y="5229200"/>
            <a:ext cx="11536184" cy="144655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r>
              <a:rPr lang="zh-CN" altLang="en-US" sz="3200" b="1" dirty="0" smtClean="0">
                <a:latin typeface="宋体" panose="02010600030101010101" pitchFamily="2" charset="-122"/>
              </a:rPr>
              <a:t>特点</a:t>
            </a:r>
            <a:r>
              <a:rPr lang="zh-CN" altLang="en-US" sz="3200" b="1" dirty="0">
                <a:latin typeface="宋体" panose="02010600030101010101" pitchFamily="2" charset="-122"/>
              </a:rPr>
              <a:t>：</a:t>
            </a:r>
            <a:endParaRPr lang="zh-CN" altLang="en-US" sz="3200" b="1" dirty="0">
              <a:latin typeface="宋体" panose="02010600030101010101" pitchFamily="2" charset="-122"/>
            </a:endParaRPr>
          </a:p>
          <a:p>
            <a:pPr marL="0" lvl="0" indent="0"/>
            <a:r>
              <a:rPr lang="zh-CN" altLang="en-US" sz="2800" b="1" dirty="0">
                <a:latin typeface="微软雅黑" panose="020B0503020204020204" pitchFamily="34" charset="-122"/>
                <a:ea typeface="微软雅黑" panose="020B0503020204020204" pitchFamily="34" charset="-122"/>
              </a:rPr>
              <a:t>      经济上表现为</a:t>
            </a:r>
            <a:r>
              <a:rPr lang="zh-CN" altLang="en-US" sz="2800" b="1" dirty="0">
                <a:solidFill>
                  <a:srgbClr val="FF0000"/>
                </a:solidFill>
                <a:latin typeface="微软雅黑" panose="020B0503020204020204" pitchFamily="34" charset="-122"/>
                <a:ea typeface="微软雅黑" panose="020B0503020204020204" pitchFamily="34" charset="-122"/>
              </a:rPr>
              <a:t>生产资料公有制</a:t>
            </a:r>
            <a:r>
              <a:rPr lang="zh-CN" altLang="en-US" sz="2800" b="1" dirty="0">
                <a:latin typeface="微软雅黑" panose="020B0503020204020204" pitchFamily="34" charset="-122"/>
                <a:ea typeface="微软雅黑" panose="020B0503020204020204" pitchFamily="34" charset="-122"/>
              </a:rPr>
              <a:t>，实行</a:t>
            </a:r>
            <a:r>
              <a:rPr lang="zh-CN" altLang="en-US" sz="2800" b="1" dirty="0">
                <a:effectLst>
                  <a:outerShdw blurRad="38100" dist="38100" dir="2700000" algn="tl">
                    <a:srgbClr val="FFFFFF"/>
                  </a:outerShdw>
                </a:effectLst>
                <a:latin typeface="微软雅黑" panose="020B0503020204020204" pitchFamily="34" charset="-122"/>
                <a:ea typeface="微软雅黑" panose="020B0503020204020204" pitchFamily="34" charset="-122"/>
              </a:rPr>
              <a:t>自上而下的</a:t>
            </a:r>
            <a:r>
              <a:rPr lang="zh-CN" altLang="en-US" sz="2800" b="1" dirty="0">
                <a:solidFill>
                  <a:srgbClr val="FF0066"/>
                </a:solidFill>
                <a:latin typeface="微软雅黑" panose="020B0503020204020204" pitchFamily="34" charset="-122"/>
                <a:ea typeface="微软雅黑" panose="020B0503020204020204" pitchFamily="34" charset="-122"/>
              </a:rPr>
              <a:t>指令性</a:t>
            </a:r>
            <a:r>
              <a:rPr lang="zh-CN" altLang="en-US" sz="2800" b="1" dirty="0">
                <a:solidFill>
                  <a:srgbClr val="FF0000"/>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计划体制</a:t>
            </a:r>
            <a:r>
              <a:rPr lang="zh-CN" altLang="en-US" sz="2800" b="1" dirty="0">
                <a:latin typeface="微软雅黑" panose="020B0503020204020204" pitchFamily="34" charset="-122"/>
                <a:ea typeface="微软雅黑" panose="020B0503020204020204" pitchFamily="34" charset="-122"/>
              </a:rPr>
              <a:t>；</a:t>
            </a:r>
            <a:endParaRPr lang="zh-CN" altLang="en-US" sz="2800" b="1" dirty="0">
              <a:latin typeface="微软雅黑" panose="020B0503020204020204" pitchFamily="34" charset="-122"/>
              <a:ea typeface="微软雅黑" panose="020B0503020204020204" pitchFamily="34" charset="-122"/>
            </a:endParaRPr>
          </a:p>
          <a:p>
            <a:pPr marL="0" lvl="0" indent="0"/>
            <a:r>
              <a:rPr lang="zh-CN" altLang="en-US" sz="2800" b="1" dirty="0">
                <a:latin typeface="微软雅黑" panose="020B0503020204020204" pitchFamily="34" charset="-122"/>
                <a:ea typeface="微软雅黑" panose="020B0503020204020204" pitchFamily="34" charset="-122"/>
              </a:rPr>
              <a:t>      政治上表现为</a:t>
            </a:r>
            <a:r>
              <a:rPr lang="zh-CN" altLang="en-US" sz="2800" b="1" dirty="0">
                <a:solidFill>
                  <a:srgbClr val="FF0000"/>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权力高度</a:t>
            </a:r>
            <a:r>
              <a:rPr lang="zh-CN" altLang="en-US" sz="2800" b="1" dirty="0" smtClean="0">
                <a:solidFill>
                  <a:srgbClr val="FF0000"/>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集中。</a:t>
            </a:r>
            <a:endParaRPr lang="zh-CN" altLang="en-US" sz="2800" b="1" dirty="0">
              <a:solidFill>
                <a:srgbClr val="FF0000"/>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985104" name="矩形 985103"/>
          <p:cNvSpPr/>
          <p:nvPr>
            <p:custDataLst>
              <p:tags r:id="rId19"/>
            </p:custDataLst>
          </p:nvPr>
        </p:nvSpPr>
        <p:spPr>
          <a:xfrm>
            <a:off x="291124" y="333375"/>
            <a:ext cx="11536184" cy="6191250"/>
          </a:xfrm>
          <a:prstGeom prst="rect">
            <a:avLst/>
          </a:prstGeom>
          <a:noFill/>
          <a:ln>
            <a:noFill/>
            <a:miter lim="800000"/>
          </a:ln>
        </p:spPr>
        <p:txBody>
          <a:bodyPr/>
          <a:lstStyle/>
          <a:p/>
        </p:txBody>
      </p:sp>
      <p:sp>
        <p:nvSpPr>
          <p:cNvPr id="985105" name="矩形 985104"/>
          <p:cNvSpPr/>
          <p:nvPr>
            <p:custDataLst>
              <p:tags r:id="rId20"/>
            </p:custDataLst>
          </p:nvPr>
        </p:nvSpPr>
        <p:spPr>
          <a:xfrm>
            <a:off x="601887" y="783868"/>
            <a:ext cx="5638082" cy="523220"/>
          </a:xfrm>
          <a:prstGeom prst="rect">
            <a:avLst/>
          </a:prstGeom>
          <a:noFill/>
        </p:spPr>
        <p:txBody>
          <a:bodyPr wrap="none" rtlCol="0">
            <a:spAutoFit/>
          </a:bodyPr>
          <a:lstStyle/>
          <a:p>
            <a:r>
              <a:rPr lang="en-US" altLang="zh-CN" sz="2800" b="1" dirty="0">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2800" b="1" dirty="0">
                <a:solidFill>
                  <a:srgbClr val="0000FF"/>
                </a:solidFill>
                <a:latin typeface="微软雅黑" panose="020B0503020204020204" pitchFamily="34" charset="-122"/>
                <a:ea typeface="微软雅黑" panose="020B0503020204020204" pitchFamily="34" charset="-122"/>
                <a:sym typeface="微软雅黑" panose="020B0503020204020204" pitchFamily="34" charset="-122"/>
              </a:rPr>
              <a:t>斯大林模式</a:t>
            </a:r>
            <a:r>
              <a:rPr lang="zh-CN" altLang="en-US" sz="2800" b="1" dirty="0">
                <a:solidFill>
                  <a:srgbClr val="0000FF"/>
                </a:solidFill>
                <a:latin typeface="微软雅黑" panose="020B0503020204020204" pitchFamily="34" charset="-122"/>
                <a:ea typeface="微软雅黑" panose="020B0503020204020204" pitchFamily="34" charset="-122"/>
                <a:sym typeface="+mn-ea"/>
              </a:rPr>
              <a:t>（</a:t>
            </a:r>
            <a:r>
              <a:rPr lang="en-US" altLang="zh-CN" sz="2800" b="1" dirty="0">
                <a:solidFill>
                  <a:srgbClr val="0000FF"/>
                </a:solidFill>
                <a:latin typeface="微软雅黑" panose="020B0503020204020204" pitchFamily="34" charset="-122"/>
                <a:ea typeface="微软雅黑" panose="020B0503020204020204" pitchFamily="34" charset="-122"/>
                <a:sym typeface="+mn-ea"/>
              </a:rPr>
              <a:t>20C20S—1953</a:t>
            </a:r>
            <a:r>
              <a:rPr lang="zh-CN" altLang="en-US" sz="2800" b="1" dirty="0">
                <a:solidFill>
                  <a:srgbClr val="0000FF"/>
                </a:solidFill>
                <a:latin typeface="微软雅黑" panose="020B0503020204020204" pitchFamily="34" charset="-122"/>
                <a:ea typeface="微软雅黑" panose="020B0503020204020204" pitchFamily="34" charset="-122"/>
                <a:sym typeface="+mn-ea"/>
              </a:rPr>
              <a:t>）</a:t>
            </a:r>
            <a:endParaRPr lang="zh-CN" altLang="en-US" sz="2800" b="1" dirty="0">
              <a:solidFill>
                <a:srgbClr val="0000FF"/>
              </a:solidFill>
              <a:latin typeface="微软雅黑" panose="020B0503020204020204" pitchFamily="34" charset="-122"/>
              <a:ea typeface="微软雅黑" panose="020B0503020204020204" pitchFamily="34" charset="-122"/>
              <a:sym typeface="+mn-ea"/>
            </a:endParaRPr>
          </a:p>
        </p:txBody>
      </p:sp>
      <p:sp>
        <p:nvSpPr>
          <p:cNvPr id="20" name="矩形 19"/>
          <p:cNvSpPr/>
          <p:nvPr/>
        </p:nvSpPr>
        <p:spPr>
          <a:xfrm>
            <a:off x="541598" y="260648"/>
            <a:ext cx="5519460" cy="584775"/>
          </a:xfrm>
          <a:prstGeom prst="rect">
            <a:avLst/>
          </a:prstGeom>
        </p:spPr>
        <p:txBody>
          <a:bodyPr wrap="none">
            <a:spAutoFit/>
          </a:bodyPr>
          <a:lstStyle/>
          <a:p>
            <a:r>
              <a:rPr lang="zh-CN" altLang="en-US" sz="3200" b="1" dirty="0">
                <a:latin typeface="微软雅黑" panose="020B0503020204020204" pitchFamily="34" charset="-122"/>
                <a:ea typeface="微软雅黑" panose="020B0503020204020204" pitchFamily="34" charset="-122"/>
                <a:sym typeface="+mn-ea"/>
              </a:rPr>
              <a:t>三、苏联建设社会主义的实践</a:t>
            </a:r>
            <a:endParaRPr lang="zh-CN" altLang="en-US" sz="3200" b="1"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85090"/>
                                        </p:tgtEl>
                                        <p:attrNameLst>
                                          <p:attrName>style.visibility</p:attrName>
                                        </p:attrNameLst>
                                      </p:cBhvr>
                                      <p:to>
                                        <p:strVal val="visible"/>
                                      </p:to>
                                    </p:set>
                                    <p:animEffect transition="in" filter="box(in)">
                                      <p:cBhvr>
                                        <p:cTn id="7" dur="500"/>
                                        <p:tgtEl>
                                          <p:spTgt spid="9850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85093"/>
                                        </p:tgtEl>
                                        <p:attrNameLst>
                                          <p:attrName>style.visibility</p:attrName>
                                        </p:attrNameLst>
                                      </p:cBhvr>
                                      <p:to>
                                        <p:strVal val="visible"/>
                                      </p:to>
                                    </p:set>
                                    <p:animEffect transition="in" filter="box(in)">
                                      <p:cBhvr>
                                        <p:cTn id="12" dur="500"/>
                                        <p:tgtEl>
                                          <p:spTgt spid="98509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85099"/>
                                        </p:tgtEl>
                                        <p:attrNameLst>
                                          <p:attrName>style.visibility</p:attrName>
                                        </p:attrNameLst>
                                      </p:cBhvr>
                                      <p:to>
                                        <p:strVal val="visible"/>
                                      </p:to>
                                    </p:set>
                                    <p:animEffect transition="in" filter="box(in)">
                                      <p:cBhvr>
                                        <p:cTn id="17" dur="500"/>
                                        <p:tgtEl>
                                          <p:spTgt spid="98509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85096"/>
                                        </p:tgtEl>
                                        <p:attrNameLst>
                                          <p:attrName>style.visibility</p:attrName>
                                        </p:attrNameLst>
                                      </p:cBhvr>
                                      <p:to>
                                        <p:strVal val="visible"/>
                                      </p:to>
                                    </p:set>
                                    <p:animEffect transition="in" filter="box(in)">
                                      <p:cBhvr>
                                        <p:cTn id="22" dur="500"/>
                                        <p:tgtEl>
                                          <p:spTgt spid="98509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85103"/>
                                        </p:tgtEl>
                                        <p:attrNameLst>
                                          <p:attrName>style.visibility</p:attrName>
                                        </p:attrNameLst>
                                      </p:cBhvr>
                                      <p:to>
                                        <p:strVal val="visible"/>
                                      </p:to>
                                    </p:set>
                                    <p:anim calcmode="lin" valueType="num">
                                      <p:cBhvr additive="base">
                                        <p:cTn id="27" dur="500" fill="hold"/>
                                        <p:tgtEl>
                                          <p:spTgt spid="985103"/>
                                        </p:tgtEl>
                                        <p:attrNameLst>
                                          <p:attrName>ppt_x</p:attrName>
                                        </p:attrNameLst>
                                      </p:cBhvr>
                                      <p:tavLst>
                                        <p:tav tm="0">
                                          <p:val>
                                            <p:strVal val="#ppt_x"/>
                                          </p:val>
                                        </p:tav>
                                        <p:tav tm="100000">
                                          <p:val>
                                            <p:strVal val="#ppt_x"/>
                                          </p:val>
                                        </p:tav>
                                      </p:tavLst>
                                    </p:anim>
                                    <p:anim calcmode="lin" valueType="num">
                                      <p:cBhvr additive="base">
                                        <p:cTn id="28" dur="500" fill="hold"/>
                                        <p:tgtEl>
                                          <p:spTgt spid="985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10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566" y="1268760"/>
            <a:ext cx="11521280" cy="4425827"/>
          </a:xfrm>
          <a:prstGeom prst="rect">
            <a:avLst/>
          </a:prstGeom>
        </p:spPr>
        <p:txBody>
          <a:bodyPr wrap="square">
            <a:spAutoFit/>
          </a:bodyPr>
          <a:lstStyle/>
          <a:p>
            <a:pPr indent="0">
              <a:lnSpc>
                <a:spcPct val="110000"/>
              </a:lnSpc>
            </a:pPr>
            <a:r>
              <a:rPr lang="zh-CN" altLang="zh-CN" sz="3200" b="1" dirty="0" smtClean="0">
                <a:latin typeface="+mn-ea"/>
                <a:cs typeface="仿宋" panose="02010609060101010101" charset="-122"/>
                <a:sym typeface="+mn-ea"/>
              </a:rPr>
              <a:t>（</a:t>
            </a:r>
            <a:r>
              <a:rPr lang="en-US" altLang="zh-CN" sz="3200" b="1" dirty="0">
                <a:latin typeface="+mn-ea"/>
                <a:cs typeface="仿宋" panose="02010609060101010101" charset="-122"/>
                <a:sym typeface="+mn-ea"/>
              </a:rPr>
              <a:t>2021·</a:t>
            </a:r>
            <a:r>
              <a:rPr lang="zh-CN" altLang="zh-CN" sz="3200" b="1" dirty="0">
                <a:latin typeface="+mn-ea"/>
                <a:cs typeface="仿宋" panose="02010609060101010101" charset="-122"/>
                <a:sym typeface="+mn-ea"/>
              </a:rPr>
              <a:t>广东</a:t>
            </a:r>
            <a:r>
              <a:rPr lang="en-US" altLang="zh-CN" sz="3200" b="1" dirty="0">
                <a:latin typeface="+mn-ea"/>
                <a:cs typeface="仿宋" panose="02010609060101010101" charset="-122"/>
                <a:sym typeface="+mn-ea"/>
              </a:rPr>
              <a:t>·</a:t>
            </a:r>
            <a:r>
              <a:rPr lang="zh-CN" altLang="zh-CN" sz="3200" b="1" dirty="0">
                <a:latin typeface="+mn-ea"/>
                <a:cs typeface="仿宋" panose="02010609060101010101" charset="-122"/>
                <a:sym typeface="+mn-ea"/>
              </a:rPr>
              <a:t>高考真题）</a:t>
            </a:r>
            <a:r>
              <a:rPr lang="en-US" altLang="zh-CN" sz="3200" b="1" dirty="0">
                <a:latin typeface="+mn-ea"/>
                <a:cs typeface="仿宋" panose="02010609060101010101" charset="-122"/>
                <a:sym typeface="+mn-ea"/>
              </a:rPr>
              <a:t>20</a:t>
            </a:r>
            <a:r>
              <a:rPr lang="zh-CN" altLang="zh-CN" sz="3200" b="1" dirty="0">
                <a:latin typeface="+mn-ea"/>
                <a:cs typeface="仿宋" panose="02010609060101010101" charset="-122"/>
                <a:sym typeface="+mn-ea"/>
              </a:rPr>
              <a:t>世纪</a:t>
            </a:r>
            <a:r>
              <a:rPr lang="en-US" altLang="zh-CN" sz="3200" b="1" dirty="0">
                <a:latin typeface="+mn-ea"/>
                <a:cs typeface="仿宋" panose="02010609060101010101" charset="-122"/>
                <a:sym typeface="+mn-ea"/>
              </a:rPr>
              <a:t>20</a:t>
            </a:r>
            <a:r>
              <a:rPr lang="zh-CN" altLang="zh-CN" sz="3200" b="1" dirty="0">
                <a:latin typeface="+mn-ea"/>
                <a:cs typeface="仿宋" panose="02010609060101010101" charset="-122"/>
                <a:sym typeface="+mn-ea"/>
              </a:rPr>
              <a:t>年代中后期，苏联大力发展中等技术教育，到</a:t>
            </a:r>
            <a:r>
              <a:rPr lang="en-US" altLang="zh-CN" sz="3200" b="1" dirty="0">
                <a:latin typeface="+mn-ea"/>
                <a:cs typeface="仿宋" panose="02010609060101010101" charset="-122"/>
                <a:sym typeface="+mn-ea"/>
              </a:rPr>
              <a:t>1927</a:t>
            </a:r>
            <a:r>
              <a:rPr lang="zh-CN" altLang="zh-CN" sz="3200" b="1" dirty="0">
                <a:latin typeface="+mn-ea"/>
                <a:cs typeface="仿宋" panose="02010609060101010101" charset="-122"/>
                <a:sym typeface="+mn-ea"/>
              </a:rPr>
              <a:t>年俄罗斯联邦就有</a:t>
            </a:r>
            <a:r>
              <a:rPr lang="en-US" altLang="zh-CN" sz="3200" b="1" dirty="0">
                <a:latin typeface="+mn-ea"/>
                <a:cs typeface="仿宋" panose="02010609060101010101" charset="-122"/>
                <a:sym typeface="+mn-ea"/>
              </a:rPr>
              <a:t>672</a:t>
            </a:r>
            <a:r>
              <a:rPr lang="zh-CN" altLang="zh-CN" sz="3200" b="1" dirty="0">
                <a:latin typeface="+mn-ea"/>
                <a:cs typeface="仿宋" panose="02010609060101010101" charset="-122"/>
                <a:sym typeface="+mn-ea"/>
              </a:rPr>
              <a:t>所中等技术学校。此外还成立工农速成班，招收未受过中等教育的工人和青年农民。这种做法的主要目的是</a:t>
            </a:r>
            <a:endParaRPr lang="zh-CN" altLang="zh-CN" sz="3200" b="1" dirty="0">
              <a:latin typeface="+mn-ea"/>
              <a:cs typeface="仿宋" panose="02010609060101010101" charset="-122"/>
              <a:sym typeface="+mn-ea"/>
            </a:endParaRPr>
          </a:p>
          <a:p>
            <a:pPr indent="0">
              <a:lnSpc>
                <a:spcPct val="110000"/>
              </a:lnSpc>
            </a:pPr>
            <a:r>
              <a:rPr lang="en-US" altLang="zh-CN" sz="3200" b="1" dirty="0">
                <a:latin typeface="+mn-ea"/>
                <a:cs typeface="仿宋" panose="02010609060101010101" charset="-122"/>
                <a:sym typeface="+mn-ea"/>
              </a:rPr>
              <a:t>A</a:t>
            </a:r>
            <a:r>
              <a:rPr lang="zh-CN" altLang="zh-CN" sz="3200" b="1" dirty="0">
                <a:latin typeface="+mn-ea"/>
                <a:cs typeface="仿宋" panose="02010609060101010101" charset="-122"/>
                <a:sym typeface="+mn-ea"/>
              </a:rPr>
              <a:t>．适应工业化建设的需要</a:t>
            </a:r>
            <a:r>
              <a:rPr lang="en-US" altLang="zh-CN" sz="3200" b="1" dirty="0">
                <a:latin typeface="+mn-ea"/>
                <a:cs typeface="仿宋" panose="02010609060101010101" charset="-122"/>
                <a:sym typeface="+mn-ea"/>
              </a:rPr>
              <a:t>	</a:t>
            </a:r>
            <a:r>
              <a:rPr lang="zh-CN" altLang="en-US" sz="3200" b="1" dirty="0">
                <a:latin typeface="+mn-ea"/>
                <a:cs typeface="仿宋" panose="02010609060101010101" charset="-122"/>
                <a:sym typeface="+mn-ea"/>
              </a:rPr>
              <a:t>　　　</a:t>
            </a:r>
            <a:endParaRPr lang="en-US" altLang="zh-CN" sz="3200" b="1" dirty="0" smtClean="0">
              <a:latin typeface="+mn-ea"/>
              <a:cs typeface="仿宋" panose="02010609060101010101" charset="-122"/>
              <a:sym typeface="+mn-ea"/>
            </a:endParaRPr>
          </a:p>
          <a:p>
            <a:pPr indent="0">
              <a:lnSpc>
                <a:spcPct val="110000"/>
              </a:lnSpc>
            </a:pPr>
            <a:r>
              <a:rPr lang="en-US" altLang="zh-CN" sz="3200" b="1" dirty="0" smtClean="0">
                <a:latin typeface="+mn-ea"/>
                <a:cs typeface="仿宋" panose="02010609060101010101" charset="-122"/>
                <a:sym typeface="+mn-ea"/>
              </a:rPr>
              <a:t>B</a:t>
            </a:r>
            <a:r>
              <a:rPr lang="zh-CN" altLang="zh-CN" sz="3200" b="1" dirty="0">
                <a:latin typeface="+mn-ea"/>
                <a:cs typeface="仿宋" panose="02010609060101010101" charset="-122"/>
                <a:sym typeface="+mn-ea"/>
              </a:rPr>
              <a:t>．促进中等技术教育普及</a:t>
            </a:r>
            <a:endParaRPr lang="zh-CN" altLang="zh-CN" sz="3200" b="1" dirty="0">
              <a:latin typeface="+mn-ea"/>
              <a:cs typeface="仿宋" panose="02010609060101010101" charset="-122"/>
              <a:sym typeface="+mn-ea"/>
            </a:endParaRPr>
          </a:p>
          <a:p>
            <a:pPr indent="0">
              <a:lnSpc>
                <a:spcPct val="110000"/>
              </a:lnSpc>
            </a:pPr>
            <a:r>
              <a:rPr lang="en-US" altLang="zh-CN" sz="3200" b="1" dirty="0">
                <a:latin typeface="+mn-ea"/>
                <a:cs typeface="仿宋" panose="02010609060101010101" charset="-122"/>
                <a:sym typeface="+mn-ea"/>
              </a:rPr>
              <a:t>C</a:t>
            </a:r>
            <a:r>
              <a:rPr lang="zh-CN" altLang="zh-CN" sz="3200" b="1" dirty="0">
                <a:latin typeface="+mn-ea"/>
                <a:cs typeface="仿宋" panose="02010609060101010101" charset="-122"/>
                <a:sym typeface="+mn-ea"/>
              </a:rPr>
              <a:t>．完善新经济政策　　　　　　</a:t>
            </a:r>
            <a:r>
              <a:rPr lang="en-US" altLang="zh-CN" sz="3200" b="1" dirty="0">
                <a:latin typeface="+mn-ea"/>
                <a:cs typeface="仿宋" panose="02010609060101010101" charset="-122"/>
                <a:sym typeface="+mn-ea"/>
              </a:rPr>
              <a:t> </a:t>
            </a:r>
            <a:endParaRPr lang="en-US" altLang="zh-CN" sz="3200" b="1" dirty="0" smtClean="0">
              <a:latin typeface="+mn-ea"/>
              <a:cs typeface="仿宋" panose="02010609060101010101" charset="-122"/>
              <a:sym typeface="+mn-ea"/>
            </a:endParaRPr>
          </a:p>
          <a:p>
            <a:pPr indent="0">
              <a:lnSpc>
                <a:spcPct val="110000"/>
              </a:lnSpc>
            </a:pPr>
            <a:r>
              <a:rPr lang="en-US" altLang="zh-CN" sz="3200" b="1" dirty="0" smtClean="0">
                <a:latin typeface="+mn-ea"/>
                <a:cs typeface="仿宋" panose="02010609060101010101" charset="-122"/>
                <a:sym typeface="+mn-ea"/>
              </a:rPr>
              <a:t>D</a:t>
            </a:r>
            <a:r>
              <a:rPr lang="zh-CN" altLang="zh-CN" sz="3200" b="1" dirty="0">
                <a:latin typeface="+mn-ea"/>
                <a:cs typeface="仿宋" panose="02010609060101010101" charset="-122"/>
                <a:sym typeface="+mn-ea"/>
              </a:rPr>
              <a:t>．冲破西方技术封锁</a:t>
            </a:r>
            <a:endParaRPr lang="zh-CN" altLang="en-US" sz="3200" dirty="0">
              <a:latin typeface="+mn-ea"/>
            </a:endParaRPr>
          </a:p>
        </p:txBody>
      </p:sp>
      <p:pic>
        <p:nvPicPr>
          <p:cNvPr id="3"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8300" y="112713"/>
            <a:ext cx="2198688"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383237" y="3212976"/>
            <a:ext cx="922047" cy="1862048"/>
          </a:xfrm>
          <a:prstGeom prst="rect">
            <a:avLst/>
          </a:prstGeom>
        </p:spPr>
        <p:txBody>
          <a:bodyPr wrap="none">
            <a:spAutoFit/>
          </a:bodyPr>
          <a:lstStyle/>
          <a:p>
            <a:r>
              <a:rPr lang="en-US" altLang="zh-CN" sz="11500" dirty="0" smtClean="0">
                <a:solidFill>
                  <a:srgbClr val="FF0000"/>
                </a:solidFill>
                <a:latin typeface="黑体" panose="02010609060101010101" pitchFamily="49" charset="-122"/>
                <a:ea typeface="黑体" panose="02010609060101010101" pitchFamily="49" charset="-122"/>
              </a:rPr>
              <a:t>A</a:t>
            </a:r>
            <a:endParaRPr lang="zh-CN" altLang="en-US" sz="11500"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5759036" y="1030079"/>
            <a:ext cx="6096810" cy="5262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nchor="ctr">
            <a:spAutoFit/>
          </a:bodyPr>
          <a:lstStyle/>
          <a:p>
            <a:r>
              <a:rPr lang="en-US" altLang="zh-CN" sz="2000" dirty="0">
                <a:latin typeface="黑体" panose="02010609060101010101" pitchFamily="49" charset="-122"/>
                <a:ea typeface="黑体" panose="02010609060101010101" pitchFamily="49" charset="-122"/>
              </a:rPr>
              <a:t>    </a:t>
            </a:r>
            <a:r>
              <a:rPr lang="zh-CN" altLang="en-US" sz="2800" b="1" dirty="0">
                <a:latin typeface="+mn-ea"/>
              </a:rPr>
              <a:t>当资本主义经济深陷</a:t>
            </a:r>
            <a:r>
              <a:rPr lang="en-US" altLang="zh-CN" sz="2800" b="1" dirty="0">
                <a:latin typeface="+mn-ea"/>
              </a:rPr>
              <a:t>1929-1933</a:t>
            </a:r>
            <a:r>
              <a:rPr lang="zh-CN" altLang="en-US" sz="2800" b="1" dirty="0">
                <a:latin typeface="+mn-ea"/>
              </a:rPr>
              <a:t>年大危机时，</a:t>
            </a:r>
            <a:r>
              <a:rPr lang="zh-CN" altLang="en-US" sz="2800" b="1" dirty="0">
                <a:solidFill>
                  <a:srgbClr val="FF0000"/>
                </a:solidFill>
                <a:latin typeface="+mn-ea"/>
              </a:rPr>
              <a:t>苏联工业却凯歌猛进</a:t>
            </a:r>
            <a:r>
              <a:rPr lang="zh-CN" altLang="en-US" sz="2800" b="1" dirty="0">
                <a:latin typeface="+mn-ea"/>
              </a:rPr>
              <a:t>。法国、英国、德国、美国的工业生产</a:t>
            </a:r>
            <a:r>
              <a:rPr lang="en-US" altLang="zh-CN" sz="2800" b="1" dirty="0">
                <a:latin typeface="+mn-ea"/>
              </a:rPr>
              <a:t>1937</a:t>
            </a:r>
            <a:r>
              <a:rPr lang="zh-CN" altLang="en-US" sz="2800" b="1" dirty="0">
                <a:latin typeface="+mn-ea"/>
              </a:rPr>
              <a:t>年比</a:t>
            </a:r>
            <a:r>
              <a:rPr lang="en-US" altLang="zh-CN" sz="2800" b="1" dirty="0">
                <a:latin typeface="+mn-ea"/>
              </a:rPr>
              <a:t>1913</a:t>
            </a:r>
            <a:r>
              <a:rPr lang="zh-CN" altLang="en-US" sz="2800" b="1" dirty="0">
                <a:latin typeface="+mn-ea"/>
              </a:rPr>
              <a:t>年分别增长</a:t>
            </a:r>
            <a:r>
              <a:rPr lang="en-US" altLang="zh-CN" sz="2800" b="1" dirty="0">
                <a:latin typeface="+mn-ea"/>
              </a:rPr>
              <a:t>1</a:t>
            </a:r>
            <a:r>
              <a:rPr lang="zh-CN" altLang="en-US" sz="2800" b="1" dirty="0">
                <a:latin typeface="+mn-ea"/>
              </a:rPr>
              <a:t>％、</a:t>
            </a:r>
            <a:r>
              <a:rPr lang="en-US" altLang="zh-CN" sz="2800" b="1" dirty="0">
                <a:latin typeface="+mn-ea"/>
              </a:rPr>
              <a:t>10.4</a:t>
            </a:r>
            <a:r>
              <a:rPr lang="zh-CN" altLang="en-US" sz="2800" b="1" dirty="0">
                <a:latin typeface="+mn-ea"/>
              </a:rPr>
              <a:t>％、</a:t>
            </a:r>
            <a:r>
              <a:rPr lang="en-US" altLang="zh-CN" sz="2800" b="1" dirty="0">
                <a:latin typeface="+mn-ea"/>
              </a:rPr>
              <a:t>19.4</a:t>
            </a:r>
            <a:r>
              <a:rPr lang="zh-CN" altLang="en-US" sz="2800" b="1" dirty="0">
                <a:latin typeface="+mn-ea"/>
              </a:rPr>
              <a:t>％、</a:t>
            </a:r>
            <a:r>
              <a:rPr lang="en-US" altLang="zh-CN" sz="2800" b="1" dirty="0">
                <a:latin typeface="+mn-ea"/>
              </a:rPr>
              <a:t>54.3</a:t>
            </a:r>
            <a:r>
              <a:rPr lang="zh-CN" altLang="en-US" sz="2800" b="1" dirty="0">
                <a:latin typeface="+mn-ea"/>
              </a:rPr>
              <a:t>％，而苏联同期工业增长</a:t>
            </a:r>
            <a:r>
              <a:rPr lang="en-US" altLang="zh-CN" sz="2800" b="1" dirty="0">
                <a:latin typeface="+mn-ea"/>
              </a:rPr>
              <a:t>7.5</a:t>
            </a:r>
            <a:r>
              <a:rPr lang="zh-CN" altLang="en-US" sz="2800" b="1" dirty="0">
                <a:latin typeface="+mn-ea"/>
              </a:rPr>
              <a:t>倍，到</a:t>
            </a:r>
            <a:r>
              <a:rPr lang="en-US" altLang="zh-CN" sz="2800" b="1" dirty="0">
                <a:latin typeface="+mn-ea"/>
              </a:rPr>
              <a:t>1940</a:t>
            </a:r>
            <a:r>
              <a:rPr lang="zh-CN" altLang="en-US" sz="2800" b="1" dirty="0">
                <a:latin typeface="+mn-ea"/>
              </a:rPr>
              <a:t>年苏联工业产量比</a:t>
            </a:r>
            <a:r>
              <a:rPr lang="en-US" altLang="zh-CN" sz="2800" b="1" dirty="0">
                <a:latin typeface="+mn-ea"/>
              </a:rPr>
              <a:t>1913</a:t>
            </a:r>
            <a:r>
              <a:rPr lang="zh-CN" altLang="en-US" sz="2800" b="1" dirty="0">
                <a:latin typeface="+mn-ea"/>
              </a:rPr>
              <a:t>年增长</a:t>
            </a:r>
            <a:r>
              <a:rPr lang="en-US" altLang="zh-CN" sz="2800" b="1" dirty="0">
                <a:latin typeface="+mn-ea"/>
              </a:rPr>
              <a:t>11</a:t>
            </a:r>
            <a:r>
              <a:rPr lang="zh-CN" altLang="en-US" sz="2800" b="1" dirty="0">
                <a:latin typeface="+mn-ea"/>
              </a:rPr>
              <a:t>倍左右，工业产量超过德、英、法，成为</a:t>
            </a:r>
            <a:r>
              <a:rPr lang="zh-CN" altLang="en-US" sz="2800" b="1" dirty="0">
                <a:solidFill>
                  <a:srgbClr val="FF0000"/>
                </a:solidFill>
                <a:latin typeface="+mn-ea"/>
              </a:rPr>
              <a:t>欧洲第一工业大国</a:t>
            </a:r>
            <a:r>
              <a:rPr lang="zh-CN" altLang="en-US" sz="2800" b="1" dirty="0">
                <a:latin typeface="+mn-ea"/>
              </a:rPr>
              <a:t>。一时间，</a:t>
            </a:r>
            <a:r>
              <a:rPr lang="zh-CN" altLang="en-US" sz="2800" b="1" dirty="0">
                <a:solidFill>
                  <a:srgbClr val="FF0000"/>
                </a:solidFill>
                <a:latin typeface="+mn-ea"/>
              </a:rPr>
              <a:t>“计划”成了最时髦的词</a:t>
            </a:r>
            <a:r>
              <a:rPr lang="zh-CN" altLang="en-US" sz="2800" b="1" dirty="0">
                <a:latin typeface="+mn-ea"/>
              </a:rPr>
              <a:t>。西方人士纷纷前往苏联取经。苏联“一五”计划之后，</a:t>
            </a:r>
            <a:r>
              <a:rPr lang="zh-CN" altLang="en-US" sz="2800" b="1" dirty="0">
                <a:solidFill>
                  <a:srgbClr val="FF0000"/>
                </a:solidFill>
                <a:latin typeface="+mn-ea"/>
              </a:rPr>
              <a:t>先后有</a:t>
            </a:r>
            <a:r>
              <a:rPr lang="en-US" altLang="zh-CN" sz="2800" b="1" dirty="0">
                <a:solidFill>
                  <a:srgbClr val="FF0000"/>
                </a:solidFill>
                <a:latin typeface="+mn-ea"/>
              </a:rPr>
              <a:t>10</a:t>
            </a:r>
            <a:r>
              <a:rPr lang="zh-CN" altLang="en-US" sz="2800" b="1" dirty="0">
                <a:solidFill>
                  <a:srgbClr val="FF0000"/>
                </a:solidFill>
                <a:latin typeface="+mn-ea"/>
              </a:rPr>
              <a:t>万美国人申请移居苏联</a:t>
            </a:r>
            <a:r>
              <a:rPr lang="zh-CN" altLang="en-US" sz="2800" b="1" dirty="0">
                <a:latin typeface="+mn-ea"/>
              </a:rPr>
              <a:t>。</a:t>
            </a:r>
            <a:endParaRPr lang="zh-CN" altLang="en-US" sz="2800" b="1" dirty="0">
              <a:latin typeface="+mn-ea"/>
            </a:endParaRPr>
          </a:p>
        </p:txBody>
      </p:sp>
      <p:pic>
        <p:nvPicPr>
          <p:cNvPr id="43013" name="Picture 5" descr="20063270172281057">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50" y="260648"/>
            <a:ext cx="5375126" cy="645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6"/>
          <p:cNvSpPr txBox="1">
            <a:spLocks noChangeArrowheads="1"/>
          </p:cNvSpPr>
          <p:nvPr/>
        </p:nvSpPr>
        <p:spPr bwMode="auto">
          <a:xfrm>
            <a:off x="6167438" y="260648"/>
            <a:ext cx="5280005" cy="769431"/>
          </a:xfrm>
          <a:prstGeom prst="rect">
            <a:avLst/>
          </a:prstGeom>
          <a:noFill/>
          <a:ln>
            <a:noFill/>
          </a:ln>
          <a:effectLst/>
        </p:spPr>
        <p:txBody>
          <a:bodyPr lIns="91429" tIns="45715" rIns="91429" bIns="45715">
            <a:spAutoFit/>
          </a:bodyPr>
          <a:lstStyle/>
          <a:p>
            <a:pPr algn="ctr">
              <a:spcBef>
                <a:spcPct val="50000"/>
              </a:spcBef>
            </a:pPr>
            <a:r>
              <a:rPr lang="zh-CN" altLang="en-US" sz="4400" b="1" dirty="0">
                <a:effectLst>
                  <a:outerShdw blurRad="38100" dist="38100" dir="2700000" algn="tl">
                    <a:srgbClr val="000000"/>
                  </a:outerShdw>
                </a:effectLst>
                <a:ea typeface="黑体" panose="02010609060101010101" pitchFamily="49" charset="-122"/>
              </a:rPr>
              <a:t>强烈的反差</a:t>
            </a:r>
            <a:endParaRPr lang="zh-CN" altLang="en-US" sz="4400" b="1" dirty="0">
              <a:effectLst>
                <a:outerShdw blurRad="38100" dist="38100" dir="2700000" algn="tl">
                  <a:srgbClr val="000000"/>
                </a:outerShdw>
              </a:effectLst>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262558" y="3104434"/>
            <a:ext cx="11593288" cy="345324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p>
            <a:pPr>
              <a:lnSpc>
                <a:spcPct val="130000"/>
              </a:lnSpc>
            </a:pPr>
            <a:r>
              <a:rPr lang="en-US" altLang="zh-CN" sz="2000" b="1" dirty="0">
                <a:latin typeface="+mn-ea"/>
              </a:rPr>
              <a:t>    </a:t>
            </a:r>
            <a:r>
              <a:rPr lang="zh-CN" altLang="en-US" sz="2800" b="1" dirty="0">
                <a:latin typeface="+mn-ea"/>
              </a:rPr>
              <a:t>据统计，</a:t>
            </a:r>
            <a:r>
              <a:rPr lang="en-US" altLang="zh-CN" sz="2800" b="1" dirty="0">
                <a:latin typeface="+mn-ea"/>
              </a:rPr>
              <a:t>1932</a:t>
            </a:r>
            <a:r>
              <a:rPr lang="zh-CN" altLang="en-US" sz="2800" b="1" dirty="0">
                <a:latin typeface="+mn-ea"/>
              </a:rPr>
              <a:t>年，苏联向国外购买的机器设备占世界设备出口总量的二分之一。苏联三个大型联合钢铁厂、斯大林格勒拖拉机厂、第聂伯河水电站等著名建设项目都是在外国专家的帮助下完成的。</a:t>
            </a:r>
            <a:r>
              <a:rPr lang="en-US" altLang="zh-CN" sz="2800" b="1" dirty="0">
                <a:latin typeface="+mn-ea"/>
              </a:rPr>
              <a:t>1929-1931</a:t>
            </a:r>
            <a:r>
              <a:rPr lang="zh-CN" altLang="en-US" sz="2800" b="1" dirty="0">
                <a:latin typeface="+mn-ea"/>
              </a:rPr>
              <a:t>年，苏联派遣大量人员出国考察、实习和留学，订购大量外国技术书刊，聘请大量的外国工程技术人员。</a:t>
            </a:r>
            <a:r>
              <a:rPr lang="en-US" altLang="zh-CN" sz="2800" b="1" dirty="0">
                <a:latin typeface="+mn-ea"/>
              </a:rPr>
              <a:t>1932</a:t>
            </a:r>
            <a:r>
              <a:rPr lang="zh-CN" altLang="en-US" sz="2800" b="1" dirty="0">
                <a:latin typeface="+mn-ea"/>
              </a:rPr>
              <a:t>年在重工业部门工作的外国专家约有</a:t>
            </a:r>
            <a:r>
              <a:rPr lang="en-US" altLang="zh-CN" sz="2800" b="1" dirty="0" smtClean="0">
                <a:latin typeface="+mn-ea"/>
              </a:rPr>
              <a:t>6800</a:t>
            </a:r>
            <a:r>
              <a:rPr lang="zh-CN" altLang="en-US" sz="2800" b="1" dirty="0">
                <a:latin typeface="+mn-ea"/>
              </a:rPr>
              <a:t>人</a:t>
            </a:r>
            <a:r>
              <a:rPr lang="zh-CN" altLang="en-US" sz="2800" b="1" dirty="0" smtClean="0">
                <a:latin typeface="+mn-ea"/>
              </a:rPr>
              <a:t>。      </a:t>
            </a:r>
            <a:r>
              <a:rPr lang="en-US" altLang="zh-CN" sz="2800" b="1" dirty="0" smtClean="0">
                <a:latin typeface="+mn-ea"/>
              </a:rPr>
              <a:t>——</a:t>
            </a:r>
            <a:r>
              <a:rPr lang="zh-CN" altLang="en-US" sz="2800" b="1" dirty="0">
                <a:latin typeface="+mn-ea"/>
              </a:rPr>
              <a:t>萨顿</a:t>
            </a:r>
            <a:r>
              <a:rPr lang="en-US" altLang="zh-CN" sz="2800" b="1" dirty="0">
                <a:latin typeface="+mn-ea"/>
              </a:rPr>
              <a:t>《</a:t>
            </a:r>
            <a:r>
              <a:rPr lang="zh-CN" altLang="en-US" sz="2800" b="1" dirty="0">
                <a:latin typeface="+mn-ea"/>
              </a:rPr>
              <a:t>西方技术与苏联经济的发展</a:t>
            </a:r>
            <a:r>
              <a:rPr lang="en-US" altLang="zh-CN" sz="2800" b="1" dirty="0">
                <a:latin typeface="+mn-ea"/>
              </a:rPr>
              <a:t>(1930—1945)》 </a:t>
            </a:r>
            <a:endParaRPr lang="en-US" altLang="zh-CN" sz="2800" b="1" dirty="0">
              <a:latin typeface="+mn-ea"/>
            </a:endParaRPr>
          </a:p>
        </p:txBody>
      </p:sp>
      <p:pic>
        <p:nvPicPr>
          <p:cNvPr id="55302" name="Picture 6" descr="a66d8a94c96dce6e0d2bb6b6fe144b8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2598" y="475601"/>
            <a:ext cx="6528787" cy="2447925"/>
          </a:xfrm>
          <a:prstGeom prst="rect">
            <a:avLst/>
          </a:prstGeom>
          <a:noFill/>
          <a:extLst>
            <a:ext uri="{909E8E84-426E-40DD-AFC4-6F175D3DCCD1}">
              <a14:hiddenFill xmlns:a14="http://schemas.microsoft.com/office/drawing/2010/main">
                <a:solidFill>
                  <a:srgbClr val="FFFFFF"/>
                </a:solidFill>
              </a14:hiddenFill>
            </a:ext>
          </a:extLst>
        </p:spPr>
      </p:pic>
      <p:sp>
        <p:nvSpPr>
          <p:cNvPr id="55303" name="Text Box 7"/>
          <p:cNvSpPr txBox="1">
            <a:spLocks noChangeArrowheads="1"/>
          </p:cNvSpPr>
          <p:nvPr/>
        </p:nvSpPr>
        <p:spPr bwMode="auto">
          <a:xfrm>
            <a:off x="7535366" y="874728"/>
            <a:ext cx="3384376" cy="1649672"/>
          </a:xfrm>
          <a:prstGeom prst="rect">
            <a:avLst/>
          </a:prstGeom>
          <a:noFill/>
          <a:ln>
            <a:noFill/>
          </a:ln>
          <a:effectLst>
            <a:outerShdw dist="107763" dir="2700000" algn="ctr" rotWithShape="0">
              <a:schemeClr val="bg2">
                <a:alpha val="50000"/>
              </a:schemeClr>
            </a:outerShdw>
          </a:effectLst>
        </p:spPr>
        <p:txBody>
          <a:bodyPr wrap="square" lIns="91429" tIns="45715" rIns="91429" bIns="45715">
            <a:spAutoFit/>
          </a:bodyPr>
          <a:lstStyle/>
          <a:p>
            <a:pPr algn="ctr">
              <a:spcBef>
                <a:spcPct val="30000"/>
              </a:spcBef>
            </a:pPr>
            <a:r>
              <a:rPr lang="zh-CN" altLang="en-US" sz="4400" b="1" dirty="0">
                <a:effectLst>
                  <a:outerShdw blurRad="38100" dist="38100" dir="2700000" algn="tl">
                    <a:srgbClr val="000000"/>
                  </a:outerShdw>
                </a:effectLst>
                <a:ea typeface="黑体" panose="02010609060101010101" pitchFamily="49" charset="-122"/>
              </a:rPr>
              <a:t>斯大林</a:t>
            </a:r>
            <a:endParaRPr lang="zh-CN" altLang="en-US" sz="4400" b="1" dirty="0">
              <a:effectLst>
                <a:outerShdw blurRad="38100" dist="38100" dir="2700000" algn="tl">
                  <a:srgbClr val="000000"/>
                </a:outerShdw>
              </a:effectLst>
              <a:ea typeface="黑体" panose="02010609060101010101" pitchFamily="49" charset="-122"/>
            </a:endParaRPr>
          </a:p>
          <a:p>
            <a:pPr algn="ctr">
              <a:spcBef>
                <a:spcPct val="30000"/>
              </a:spcBef>
            </a:pPr>
            <a:r>
              <a:rPr lang="zh-CN" altLang="en-US" sz="4400" b="1" dirty="0">
                <a:effectLst>
                  <a:outerShdw blurRad="38100" dist="38100" dir="2700000" algn="tl">
                    <a:srgbClr val="000000"/>
                  </a:outerShdw>
                </a:effectLst>
                <a:ea typeface="黑体" panose="02010609060101010101" pitchFamily="49" charset="-122"/>
              </a:rPr>
              <a:t>也搞过开放</a:t>
            </a:r>
            <a:endParaRPr lang="zh-CN" altLang="en-US" sz="4400" b="1" dirty="0">
              <a:effectLst>
                <a:outerShdw blurRad="38100" dist="38100" dir="2700000" algn="tl">
                  <a:srgbClr val="000000"/>
                </a:outerShdw>
              </a:effectLst>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3"/>
                                        </p:tgtEl>
                                        <p:attrNameLst>
                                          <p:attrName>style.visibility</p:attrName>
                                        </p:attrNameLst>
                                      </p:cBhvr>
                                      <p:to>
                                        <p:strVal val="visible"/>
                                      </p:to>
                                    </p:set>
                                    <p:anim calcmode="lin" valueType="num">
                                      <p:cBhvr additive="base">
                                        <p:cTn id="7" dur="500" fill="hold"/>
                                        <p:tgtEl>
                                          <p:spTgt spid="55303"/>
                                        </p:tgtEl>
                                        <p:attrNameLst>
                                          <p:attrName>ppt_x</p:attrName>
                                        </p:attrNameLst>
                                      </p:cBhvr>
                                      <p:tavLst>
                                        <p:tav tm="0">
                                          <p:val>
                                            <p:strVal val="#ppt_x"/>
                                          </p:val>
                                        </p:tav>
                                        <p:tav tm="100000">
                                          <p:val>
                                            <p:strVal val="#ppt_x"/>
                                          </p:val>
                                        </p:tav>
                                      </p:tavLst>
                                    </p:anim>
                                    <p:anim calcmode="lin" valueType="num">
                                      <p:cBhvr additive="base">
                                        <p:cTn id="8" dur="500" fill="hold"/>
                                        <p:tgtEl>
                                          <p:spTgt spid="553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4566" y="0"/>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1" name="Text Box 5"/>
          <p:cNvSpPr txBox="1">
            <a:spLocks noChangeArrowheads="1"/>
          </p:cNvSpPr>
          <p:nvPr/>
        </p:nvSpPr>
        <p:spPr bwMode="auto">
          <a:xfrm>
            <a:off x="2422798" y="124514"/>
            <a:ext cx="5087871" cy="64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p>
            <a:pPr>
              <a:spcBef>
                <a:spcPct val="50000"/>
              </a:spcBef>
            </a:pPr>
            <a:r>
              <a:rPr lang="zh-CN" altLang="en-US" sz="3600" b="1" dirty="0" smtClean="0">
                <a:solidFill>
                  <a:srgbClr val="D60093"/>
                </a:solidFill>
                <a:latin typeface="微软雅黑" panose="020B0503020204020204" pitchFamily="34" charset="-122"/>
                <a:ea typeface="微软雅黑" panose="020B0503020204020204" pitchFamily="34" charset="-122"/>
              </a:rPr>
              <a:t>如何认识斯大林模式</a:t>
            </a:r>
            <a:endParaRPr lang="zh-CN" altLang="en-US" sz="3600" b="1" dirty="0">
              <a:solidFill>
                <a:srgbClr val="D60093"/>
              </a:solidFill>
              <a:latin typeface="微软雅黑" panose="020B0503020204020204" pitchFamily="34" charset="-122"/>
              <a:ea typeface="微软雅黑" panose="020B0503020204020204" pitchFamily="34" charset="-122"/>
            </a:endParaRPr>
          </a:p>
        </p:txBody>
      </p:sp>
      <p:sp>
        <p:nvSpPr>
          <p:cNvPr id="19462" name="Text Box 6"/>
          <p:cNvSpPr txBox="1">
            <a:spLocks noChangeArrowheads="1"/>
          </p:cNvSpPr>
          <p:nvPr/>
        </p:nvSpPr>
        <p:spPr bwMode="auto">
          <a:xfrm>
            <a:off x="262558" y="1152063"/>
            <a:ext cx="11737304" cy="107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p>
            <a:r>
              <a:rPr lang="en-US" altLang="zh-CN" sz="3200" b="1" dirty="0" smtClean="0">
                <a:solidFill>
                  <a:srgbClr val="0000FF"/>
                </a:solidFill>
                <a:latin typeface="微软雅黑" panose="020B0503020204020204" pitchFamily="34" charset="-122"/>
                <a:ea typeface="微软雅黑" panose="020B0503020204020204" pitchFamily="34" charset="-122"/>
              </a:rPr>
              <a:t>1.</a:t>
            </a:r>
            <a:r>
              <a:rPr lang="zh-CN" altLang="en-US" sz="3200" b="1" dirty="0" smtClean="0">
                <a:solidFill>
                  <a:srgbClr val="0000FF"/>
                </a:solidFill>
                <a:latin typeface="微软雅黑" panose="020B0503020204020204" pitchFamily="34" charset="-122"/>
                <a:ea typeface="微软雅黑" panose="020B0503020204020204" pitchFamily="34" charset="-122"/>
              </a:rPr>
              <a:t>贡献</a:t>
            </a:r>
            <a:r>
              <a:rPr lang="zh-CN" altLang="en-US" sz="3200" b="1" dirty="0">
                <a:solidFill>
                  <a:srgbClr val="0000FF"/>
                </a:solidFill>
                <a:latin typeface="微软雅黑" panose="020B0503020204020204" pitchFamily="34" charset="-122"/>
                <a:ea typeface="微软雅黑" panose="020B0503020204020204" pitchFamily="34" charset="-122"/>
              </a:rPr>
              <a:t>：短期内形成比较齐全的工业体系，基本上实现了工业化；为二战打败德国法西斯奠定物质基础。</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pic>
        <p:nvPicPr>
          <p:cNvPr id="19463" name="Picture 5" descr="工业化数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869" y="2492377"/>
            <a:ext cx="9889882" cy="3063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ppt_x"/>
                                          </p:val>
                                        </p:tav>
                                        <p:tav tm="100000">
                                          <p:val>
                                            <p:strVal val="#ppt_x"/>
                                          </p:val>
                                        </p:tav>
                                      </p:tavLst>
                                    </p:anim>
                                    <p:anim calcmode="lin" valueType="num">
                                      <p:cBhvr additive="base">
                                        <p:cTn id="8"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63"/>
                                        </p:tgtEl>
                                        <p:attrNameLst>
                                          <p:attrName>style.visibility</p:attrName>
                                        </p:attrNameLst>
                                      </p:cBhvr>
                                      <p:to>
                                        <p:strVal val="visible"/>
                                      </p:to>
                                    </p:set>
                                    <p:anim calcmode="lin" valueType="num">
                                      <p:cBhvr additive="base">
                                        <p:cTn id="13" dur="500" fill="hold"/>
                                        <p:tgtEl>
                                          <p:spTgt spid="19463"/>
                                        </p:tgtEl>
                                        <p:attrNameLst>
                                          <p:attrName>ppt_x</p:attrName>
                                        </p:attrNameLst>
                                      </p:cBhvr>
                                      <p:tavLst>
                                        <p:tav tm="0">
                                          <p:val>
                                            <p:strVal val="#ppt_x"/>
                                          </p:val>
                                        </p:tav>
                                        <p:tav tm="100000">
                                          <p:val>
                                            <p:strVal val="#ppt_x"/>
                                          </p:val>
                                        </p:tav>
                                      </p:tavLst>
                                    </p:anim>
                                    <p:anim calcmode="lin" valueType="num">
                                      <p:cBhvr additive="base">
                                        <p:cTn id="14"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39" name="Group 27"/>
          <p:cNvGraphicFramePr>
            <a:graphicFrameLocks noGrp="1"/>
          </p:cNvGraphicFramePr>
          <p:nvPr/>
        </p:nvGraphicFramePr>
        <p:xfrm>
          <a:off x="355239" y="2635144"/>
          <a:ext cx="6418938" cy="2072600"/>
        </p:xfrm>
        <a:graphic>
          <a:graphicData uri="http://schemas.openxmlformats.org/drawingml/2006/table">
            <a:tbl>
              <a:tblPr/>
              <a:tblGrid>
                <a:gridCol w="2103924"/>
                <a:gridCol w="4315014"/>
              </a:tblGrid>
              <a:tr h="47148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2800" b="1" i="0" u="none" strike="noStrike" cap="none" normalizeH="0" baseline="0" dirty="0" smtClean="0">
                        <a:ln>
                          <a:noFill/>
                        </a:ln>
                        <a:solidFill>
                          <a:schemeClr val="tx1"/>
                        </a:solidFill>
                        <a:effectLst/>
                        <a:latin typeface="+mn-ea"/>
                        <a:ea typeface="+mn-ea"/>
                      </a:endParaRPr>
                    </a:p>
                  </a:txBody>
                  <a:tcPr marL="103187" marR="10318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mn-ea"/>
                          <a:ea typeface="+mn-ea"/>
                        </a:rPr>
                        <a:t>1937</a:t>
                      </a:r>
                      <a:r>
                        <a:rPr kumimoji="0" lang="zh-CN" altLang="en-US" sz="2800" b="1" i="0" u="none" strike="noStrike" cap="none" normalizeH="0" baseline="0" dirty="0" smtClean="0">
                          <a:ln>
                            <a:noFill/>
                          </a:ln>
                          <a:solidFill>
                            <a:schemeClr val="tx1"/>
                          </a:solidFill>
                          <a:effectLst/>
                          <a:latin typeface="+mn-ea"/>
                          <a:ea typeface="+mn-ea"/>
                        </a:rPr>
                        <a:t>年比</a:t>
                      </a:r>
                      <a:r>
                        <a:rPr kumimoji="0" lang="en-US" altLang="zh-CN" sz="2800" b="1" i="0" u="none" strike="noStrike" cap="none" normalizeH="0" baseline="0" dirty="0" smtClean="0">
                          <a:ln>
                            <a:noFill/>
                          </a:ln>
                          <a:solidFill>
                            <a:schemeClr val="tx1"/>
                          </a:solidFill>
                          <a:effectLst/>
                          <a:latin typeface="+mn-ea"/>
                          <a:ea typeface="+mn-ea"/>
                        </a:rPr>
                        <a:t>1928</a:t>
                      </a:r>
                      <a:r>
                        <a:rPr kumimoji="0" lang="zh-CN" altLang="en-US" sz="2800" b="1" i="0" u="none" strike="noStrike" cap="none" normalizeH="0" baseline="0" dirty="0" smtClean="0">
                          <a:ln>
                            <a:noFill/>
                          </a:ln>
                          <a:solidFill>
                            <a:schemeClr val="tx1"/>
                          </a:solidFill>
                          <a:effectLst/>
                          <a:latin typeface="+mn-ea"/>
                          <a:ea typeface="+mn-ea"/>
                        </a:rPr>
                        <a:t>年的增长率</a:t>
                      </a:r>
                      <a:endParaRPr kumimoji="0" lang="zh-CN" altLang="en-US" sz="2800" b="1" i="0" u="none" strike="noStrike" cap="none" normalizeH="0" baseline="0" dirty="0" smtClean="0">
                        <a:ln>
                          <a:noFill/>
                        </a:ln>
                        <a:solidFill>
                          <a:schemeClr val="tx1"/>
                        </a:solidFill>
                        <a:effectLst/>
                        <a:latin typeface="+mn-ea"/>
                        <a:ea typeface="+mn-ea"/>
                      </a:endParaRPr>
                    </a:p>
                  </a:txBody>
                  <a:tcPr marL="103187" marR="10318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116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mn-ea"/>
                          <a:ea typeface="+mn-ea"/>
                        </a:rPr>
                        <a:t>农业产值</a:t>
                      </a:r>
                      <a:endParaRPr kumimoji="0" lang="zh-CN" altLang="en-US" sz="2800" b="1" i="0" u="none" strike="noStrike" cap="none" normalizeH="0" baseline="0" smtClean="0">
                        <a:ln>
                          <a:noFill/>
                        </a:ln>
                        <a:solidFill>
                          <a:schemeClr val="tx1"/>
                        </a:solidFill>
                        <a:effectLst/>
                        <a:latin typeface="+mn-ea"/>
                        <a:ea typeface="+mn-ea"/>
                      </a:endParaRPr>
                    </a:p>
                  </a:txBody>
                  <a:tcPr marL="103187" marR="10318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mn-ea"/>
                          <a:ea typeface="+mn-ea"/>
                        </a:rPr>
                        <a:t>8.1%</a:t>
                      </a:r>
                      <a:endParaRPr kumimoji="0" lang="en-US" altLang="zh-CN" sz="2800" b="1" i="0" u="none" strike="noStrike" cap="none" normalizeH="0" baseline="0" dirty="0" smtClean="0">
                        <a:ln>
                          <a:noFill/>
                        </a:ln>
                        <a:solidFill>
                          <a:schemeClr val="tx1"/>
                        </a:solidFill>
                        <a:effectLst/>
                        <a:latin typeface="+mn-ea"/>
                        <a:ea typeface="+mn-ea"/>
                      </a:endParaRPr>
                    </a:p>
                  </a:txBody>
                  <a:tcPr marL="103187" marR="10318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957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mn-ea"/>
                          <a:ea typeface="+mn-ea"/>
                        </a:rPr>
                        <a:t>轻工业产值</a:t>
                      </a:r>
                      <a:endParaRPr kumimoji="0" lang="zh-CN" altLang="en-US" sz="2800" b="1" i="0" u="none" strike="noStrike" cap="none" normalizeH="0" baseline="0" smtClean="0">
                        <a:ln>
                          <a:noFill/>
                        </a:ln>
                        <a:solidFill>
                          <a:schemeClr val="tx1"/>
                        </a:solidFill>
                        <a:effectLst/>
                        <a:latin typeface="+mn-ea"/>
                        <a:ea typeface="+mn-ea"/>
                      </a:endParaRPr>
                    </a:p>
                  </a:txBody>
                  <a:tcPr marL="103187" marR="10318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mn-ea"/>
                          <a:ea typeface="+mn-ea"/>
                        </a:rPr>
                        <a:t>210%</a:t>
                      </a:r>
                      <a:endParaRPr kumimoji="0" lang="en-US" altLang="zh-CN" sz="2800" b="1" i="0" u="none" strike="noStrike" cap="none" normalizeH="0" baseline="0" dirty="0" smtClean="0">
                        <a:ln>
                          <a:noFill/>
                        </a:ln>
                        <a:solidFill>
                          <a:schemeClr val="tx1"/>
                        </a:solidFill>
                        <a:effectLst/>
                        <a:latin typeface="+mn-ea"/>
                        <a:ea typeface="+mn-ea"/>
                      </a:endParaRPr>
                    </a:p>
                  </a:txBody>
                  <a:tcPr marL="103187" marR="10318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656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mn-ea"/>
                          <a:ea typeface="+mn-ea"/>
                        </a:rPr>
                        <a:t>重工业产值</a:t>
                      </a:r>
                      <a:endParaRPr kumimoji="0" lang="zh-CN" altLang="en-US" sz="2800" b="1" i="0" u="none" strike="noStrike" cap="none" normalizeH="0" baseline="0" smtClean="0">
                        <a:ln>
                          <a:noFill/>
                        </a:ln>
                        <a:solidFill>
                          <a:schemeClr val="tx1"/>
                        </a:solidFill>
                        <a:effectLst/>
                        <a:latin typeface="+mn-ea"/>
                        <a:ea typeface="+mn-ea"/>
                      </a:endParaRPr>
                    </a:p>
                  </a:txBody>
                  <a:tcPr marL="103187" marR="10318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mn-ea"/>
                          <a:ea typeface="+mn-ea"/>
                        </a:rPr>
                        <a:t>550%</a:t>
                      </a:r>
                      <a:endParaRPr kumimoji="0" lang="en-US" altLang="zh-CN" sz="2800" b="1" i="0" u="none" strike="noStrike" cap="none" normalizeH="0" baseline="0" dirty="0" smtClean="0">
                        <a:ln>
                          <a:noFill/>
                        </a:ln>
                        <a:solidFill>
                          <a:schemeClr val="tx1"/>
                        </a:solidFill>
                        <a:effectLst/>
                        <a:latin typeface="+mn-ea"/>
                        <a:ea typeface="+mn-ea"/>
                      </a:endParaRPr>
                    </a:p>
                  </a:txBody>
                  <a:tcPr marL="103187" marR="103187"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8931" name="TextBox 15"/>
          <p:cNvSpPr txBox="1">
            <a:spLocks noChangeArrowheads="1"/>
          </p:cNvSpPr>
          <p:nvPr/>
        </p:nvSpPr>
        <p:spPr bwMode="auto">
          <a:xfrm>
            <a:off x="2134766" y="1902646"/>
            <a:ext cx="8286975" cy="73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7575D1"/>
                </a:solidFill>
                <a:miter lim="800000"/>
                <a:headEnd/>
                <a:tailEnd/>
              </a14:hiddenLine>
            </a:ext>
          </a:extLst>
        </p:spPr>
        <p:txBody>
          <a:bodyPr wrap="square" lIns="91429" tIns="45715" rIns="91429" bIns="45715">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atinLnBrk="1">
              <a:lnSpc>
                <a:spcPct val="130000"/>
              </a:lnSpc>
            </a:pPr>
            <a:r>
              <a:rPr kumimoji="1" lang="zh-CN" altLang="en-US" sz="3200" b="1" dirty="0" smtClean="0">
                <a:latin typeface="+mn-ea"/>
                <a:ea typeface="+mn-ea"/>
              </a:rPr>
              <a:t>材料</a:t>
            </a:r>
            <a:r>
              <a:rPr kumimoji="1" lang="zh-CN" altLang="en-US" sz="3200" b="1" dirty="0">
                <a:latin typeface="+mn-ea"/>
                <a:ea typeface="+mn-ea"/>
              </a:rPr>
              <a:t>说明苏联在经济建设中存在什么问题？</a:t>
            </a:r>
            <a:endParaRPr kumimoji="1" lang="zh-CN" altLang="en-US" sz="3200" b="1" dirty="0">
              <a:latin typeface="+mn-ea"/>
              <a:ea typeface="+mn-ea"/>
            </a:endParaRPr>
          </a:p>
        </p:txBody>
      </p:sp>
      <p:sp>
        <p:nvSpPr>
          <p:cNvPr id="38933" name="Text Box 21"/>
          <p:cNvSpPr txBox="1">
            <a:spLocks noChangeArrowheads="1"/>
          </p:cNvSpPr>
          <p:nvPr/>
        </p:nvSpPr>
        <p:spPr bwMode="auto">
          <a:xfrm>
            <a:off x="740849" y="1317881"/>
            <a:ext cx="10271552" cy="5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defPPr>
              <a:defRPr lang="zh-CN"/>
            </a:defPPr>
            <a:lvl1pPr>
              <a:defRPr sz="3200" b="1">
                <a:latin typeface="微软雅黑" panose="020B0503020204020204" pitchFamily="34" charset="-122"/>
                <a:ea typeface="微软雅黑" panose="020B0503020204020204" pitchFamily="34" charset="-122"/>
              </a:defRPr>
            </a:lvl1pPr>
          </a:lstStyle>
          <a:p>
            <a:r>
              <a:rPr lang="en-US" altLang="zh-CN" dirty="0" smtClean="0">
                <a:solidFill>
                  <a:srgbClr val="0000FF"/>
                </a:solidFill>
              </a:rPr>
              <a:t>2.</a:t>
            </a:r>
            <a:r>
              <a:rPr lang="zh-CN" altLang="en-US" dirty="0" smtClean="0">
                <a:solidFill>
                  <a:srgbClr val="0000FF"/>
                </a:solidFill>
              </a:rPr>
              <a:t>片面</a:t>
            </a:r>
            <a:r>
              <a:rPr lang="zh-CN" altLang="en-US" dirty="0">
                <a:solidFill>
                  <a:srgbClr val="0000FF"/>
                </a:solidFill>
              </a:rPr>
              <a:t>发展重工业，使经济比例失调</a:t>
            </a:r>
            <a:endParaRPr lang="zh-CN" altLang="en-US" dirty="0">
              <a:solidFill>
                <a:srgbClr val="0000FF"/>
              </a:solidFill>
            </a:endParaRPr>
          </a:p>
        </p:txBody>
      </p:sp>
      <p:sp>
        <p:nvSpPr>
          <p:cNvPr id="38934" name="Text Box 22"/>
          <p:cNvSpPr txBox="1">
            <a:spLocks noChangeArrowheads="1"/>
          </p:cNvSpPr>
          <p:nvPr/>
        </p:nvSpPr>
        <p:spPr bwMode="auto">
          <a:xfrm>
            <a:off x="5876625" y="5753101"/>
            <a:ext cx="184708" cy="52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5" rIns="91429" bIns="45715">
            <a:spAutoFit/>
          </a:bodyPr>
          <a:lstStyle/>
          <a:p>
            <a:endParaRPr lang="zh-CN" altLang="zh-CN" sz="2800" b="1">
              <a:ea typeface="黑体" panose="02010609060101010101" pitchFamily="49" charset="-122"/>
            </a:endParaRPr>
          </a:p>
        </p:txBody>
      </p:sp>
      <p:sp>
        <p:nvSpPr>
          <p:cNvPr id="8" name="Text Box 5"/>
          <p:cNvSpPr txBox="1">
            <a:spLocks noChangeArrowheads="1"/>
          </p:cNvSpPr>
          <p:nvPr/>
        </p:nvSpPr>
        <p:spPr bwMode="auto">
          <a:xfrm>
            <a:off x="7031310" y="2587049"/>
            <a:ext cx="4877238" cy="3539420"/>
          </a:xfrm>
          <a:prstGeom prst="rect">
            <a:avLst/>
          </a:prstGeom>
          <a:noFill/>
          <a:ln>
            <a:solidFill>
              <a:schemeClr val="tx1"/>
            </a:solidFill>
          </a:ln>
        </p:spPr>
        <p:txBody>
          <a:bodyPr wrap="square" lIns="91429" tIns="45715" rIns="91429" bIns="45715">
            <a:spAutoFit/>
          </a:bodyPr>
          <a:lstStyle/>
          <a:p>
            <a:pPr>
              <a:buFont typeface="Arial" panose="020B0604020202020204" pitchFamily="34" charset="0"/>
              <a:buNone/>
            </a:pPr>
            <a:r>
              <a:rPr lang="en-US" altLang="zh-CN" sz="2000" b="1" dirty="0">
                <a:latin typeface="黑体" panose="02010609060101010101" pitchFamily="49" charset="-122"/>
                <a:ea typeface="黑体" panose="02010609060101010101" pitchFamily="49" charset="-122"/>
              </a:rPr>
              <a:t>    </a:t>
            </a:r>
            <a:r>
              <a:rPr lang="zh-CN" altLang="en-US" sz="2800" b="1" dirty="0">
                <a:latin typeface="楷体" panose="02010609060101010101" charset="-122"/>
                <a:ea typeface="楷体" panose="02010609060101010101" charset="-122"/>
              </a:rPr>
              <a:t>到斯大林逝世的时候，人均粮食产量、人均肉类产量还没有达到沙皇时代的水平。</a:t>
            </a:r>
            <a:endParaRPr lang="zh-CN" altLang="en-US" sz="2800" b="1" dirty="0">
              <a:latin typeface="楷体" panose="02010609060101010101" charset="-122"/>
              <a:ea typeface="楷体" panose="02010609060101010101" charset="-122"/>
            </a:endParaRPr>
          </a:p>
          <a:p>
            <a:pPr>
              <a:buFont typeface="Arial" panose="020B0604020202020204" pitchFamily="34" charset="0"/>
              <a:buNone/>
            </a:pPr>
            <a:r>
              <a:rPr lang="zh-CN" altLang="en-US" sz="2800" b="1" dirty="0">
                <a:latin typeface="楷体" panose="02010609060101010101" charset="-122"/>
                <a:ea typeface="楷体" panose="02010609060101010101" charset="-122"/>
              </a:rPr>
              <a:t>    </a:t>
            </a:r>
            <a:r>
              <a:rPr lang="zh-CN" altLang="zh-CN" sz="2800" b="1" dirty="0">
                <a:latin typeface="楷体" panose="02010609060101010101" charset="-122"/>
                <a:ea typeface="楷体" panose="02010609060101010101" charset="-122"/>
              </a:rPr>
              <a:t>1949年，当苏联爆炸了第一颗原子弹，成为世界第二核大国，其钢铁和电力发展水平也跃居世界前列之时，而全国平均每人不到一双皮鞋。</a:t>
            </a:r>
            <a:endParaRPr lang="zh-CN" altLang="zh-CN" sz="2800" b="1" dirty="0">
              <a:latin typeface="楷体" panose="02010609060101010101" charset="-122"/>
              <a:ea typeface="楷体" panose="02010609060101010101" charset="-122"/>
            </a:endParaRPr>
          </a:p>
        </p:txBody>
      </p:sp>
      <p:sp>
        <p:nvSpPr>
          <p:cNvPr id="2" name="矩形 1"/>
          <p:cNvSpPr/>
          <p:nvPr/>
        </p:nvSpPr>
        <p:spPr>
          <a:xfrm>
            <a:off x="738223" y="6151941"/>
            <a:ext cx="7326630" cy="5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p>
            <a:r>
              <a:rPr lang="en-US" altLang="zh-CN" sz="3200" b="1" dirty="0">
                <a:solidFill>
                  <a:srgbClr val="0000FF"/>
                </a:solidFill>
                <a:latin typeface="微软雅黑" panose="020B0503020204020204" pitchFamily="34" charset="-122"/>
                <a:ea typeface="微软雅黑" panose="020B0503020204020204" pitchFamily="34" charset="-122"/>
              </a:rPr>
              <a:t>3.</a:t>
            </a:r>
            <a:r>
              <a:rPr lang="zh-CN" altLang="en-US" sz="3200" b="1" dirty="0">
                <a:solidFill>
                  <a:srgbClr val="0000FF"/>
                </a:solidFill>
                <a:latin typeface="微软雅黑" panose="020B0503020204020204" pitchFamily="34" charset="-122"/>
                <a:ea typeface="微软雅黑" panose="020B0503020204020204" pitchFamily="34" charset="-122"/>
              </a:rPr>
              <a:t>忽视消费品生产，生活水平提高缓慢</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pic>
        <p:nvPicPr>
          <p:cNvPr id="10"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4566" y="0"/>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5"/>
          <p:cNvSpPr txBox="1">
            <a:spLocks noChangeArrowheads="1"/>
          </p:cNvSpPr>
          <p:nvPr/>
        </p:nvSpPr>
        <p:spPr bwMode="auto">
          <a:xfrm>
            <a:off x="2422798" y="124514"/>
            <a:ext cx="5087871" cy="64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p>
            <a:pPr>
              <a:spcBef>
                <a:spcPct val="50000"/>
              </a:spcBef>
            </a:pPr>
            <a:r>
              <a:rPr lang="zh-CN" altLang="en-US" sz="3600" b="1" dirty="0" smtClean="0">
                <a:solidFill>
                  <a:srgbClr val="D60093"/>
                </a:solidFill>
                <a:latin typeface="微软雅黑" panose="020B0503020204020204" pitchFamily="34" charset="-122"/>
                <a:ea typeface="微软雅黑" panose="020B0503020204020204" pitchFamily="34" charset="-122"/>
              </a:rPr>
              <a:t>如何认识斯大林模式</a:t>
            </a:r>
            <a:endParaRPr lang="zh-CN" altLang="en-US" sz="3600" b="1" dirty="0">
              <a:solidFill>
                <a:srgbClr val="D6009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8933"/>
                                        </p:tgtEl>
                                        <p:attrNameLst>
                                          <p:attrName>style.visibility</p:attrName>
                                        </p:attrNameLst>
                                      </p:cBhvr>
                                      <p:to>
                                        <p:strVal val="visible"/>
                                      </p:to>
                                    </p:set>
                                    <p:anim calcmode="lin" valueType="num">
                                      <p:cBhvr>
                                        <p:cTn id="7" dur="500" fill="hold"/>
                                        <p:tgtEl>
                                          <p:spTgt spid="38933"/>
                                        </p:tgtEl>
                                        <p:attrNameLst>
                                          <p:attrName>ppt_w</p:attrName>
                                        </p:attrNameLst>
                                      </p:cBhvr>
                                      <p:tavLst>
                                        <p:tav tm="0">
                                          <p:val>
                                            <p:fltVal val="0"/>
                                          </p:val>
                                        </p:tav>
                                        <p:tav tm="100000">
                                          <p:val>
                                            <p:strVal val="#ppt_w"/>
                                          </p:val>
                                        </p:tav>
                                      </p:tavLst>
                                    </p:anim>
                                    <p:anim calcmode="lin" valueType="num">
                                      <p:cBhvr>
                                        <p:cTn id="8" dur="500" fill="hold"/>
                                        <p:tgtEl>
                                          <p:spTgt spid="3893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4566" y="0"/>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4" name="Text Box 2"/>
          <p:cNvSpPr txBox="1">
            <a:spLocks noChangeArrowheads="1"/>
          </p:cNvSpPr>
          <p:nvPr/>
        </p:nvSpPr>
        <p:spPr bwMode="auto">
          <a:xfrm>
            <a:off x="262558" y="1700808"/>
            <a:ext cx="11737304" cy="224675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lIns="91429" tIns="45715" rIns="91429" bIns="45715">
            <a:spAutoFit/>
          </a:bodyPr>
          <a:lstStyle/>
          <a:p>
            <a:pPr>
              <a:buFont typeface="Arial" panose="020B0604020202020204" pitchFamily="34" charset="0"/>
              <a:buNone/>
            </a:pPr>
            <a:r>
              <a:rPr lang="en-US" altLang="zh-CN" sz="2400" dirty="0">
                <a:latin typeface="黑体" panose="02010609060101010101" pitchFamily="49" charset="-122"/>
                <a:ea typeface="黑体" panose="02010609060101010101" pitchFamily="49" charset="-122"/>
              </a:rPr>
              <a:t> </a:t>
            </a:r>
            <a:r>
              <a:rPr lang="zh-CN" altLang="zh-CN" sz="2800" b="1" dirty="0" smtClean="0">
                <a:latin typeface="+mn-ea"/>
              </a:rPr>
              <a:t>（</a:t>
            </a:r>
            <a:r>
              <a:rPr lang="zh-CN" altLang="zh-CN" sz="2800" b="1" dirty="0">
                <a:latin typeface="+mn-ea"/>
              </a:rPr>
              <a:t>2015•全国Ⅱ卷）1930年苏联粮食产量为835.4亿千克，1931年降至694.8亿千克；1930年苏联粮食出口483亿千克，1931年增至518亿千克。这表明苏联(　　)</a:t>
            </a:r>
            <a:endParaRPr lang="zh-CN" altLang="zh-CN" sz="2800" b="1" dirty="0">
              <a:latin typeface="+mn-ea"/>
            </a:endParaRPr>
          </a:p>
          <a:p>
            <a:pPr>
              <a:buFont typeface="Arial" panose="020B0604020202020204" pitchFamily="34" charset="0"/>
              <a:buNone/>
            </a:pPr>
            <a:r>
              <a:rPr lang="zh-CN" altLang="zh-CN" sz="2800" b="1" dirty="0" smtClean="0">
                <a:latin typeface="+mn-ea"/>
              </a:rPr>
              <a:t>A</a:t>
            </a:r>
            <a:r>
              <a:rPr lang="zh-CN" altLang="zh-CN" sz="2800" b="1" dirty="0">
                <a:latin typeface="+mn-ea"/>
              </a:rPr>
              <a:t>．人民为国家工业化建设作出贡献  </a:t>
            </a:r>
            <a:r>
              <a:rPr lang="zh-CN" altLang="zh-CN" sz="2800" b="1" dirty="0" smtClean="0">
                <a:latin typeface="+mn-ea"/>
              </a:rPr>
              <a:t>B</a:t>
            </a:r>
            <a:r>
              <a:rPr lang="zh-CN" altLang="zh-CN" sz="2800" b="1" dirty="0">
                <a:latin typeface="+mn-ea"/>
              </a:rPr>
              <a:t>．农业投入不足造成粮食供不应求</a:t>
            </a:r>
            <a:endParaRPr lang="zh-CN" altLang="zh-CN" sz="2800" b="1" dirty="0">
              <a:latin typeface="+mn-ea"/>
            </a:endParaRPr>
          </a:p>
          <a:p>
            <a:pPr>
              <a:buFont typeface="Arial" panose="020B0604020202020204" pitchFamily="34" charset="0"/>
              <a:buNone/>
            </a:pPr>
            <a:r>
              <a:rPr lang="zh-CN" altLang="zh-CN" sz="2800" b="1" dirty="0" smtClean="0">
                <a:latin typeface="+mn-ea"/>
              </a:rPr>
              <a:t>C</a:t>
            </a:r>
            <a:r>
              <a:rPr lang="zh-CN" altLang="zh-CN" sz="2800" b="1" dirty="0">
                <a:latin typeface="+mn-ea"/>
              </a:rPr>
              <a:t>．粮食减产严重制约工业发展速度  </a:t>
            </a:r>
            <a:r>
              <a:rPr lang="zh-CN" altLang="zh-CN" sz="2800" b="1" dirty="0" smtClean="0">
                <a:latin typeface="+mn-ea"/>
              </a:rPr>
              <a:t>D</a:t>
            </a:r>
            <a:r>
              <a:rPr lang="zh-CN" altLang="zh-CN" sz="2800" b="1" dirty="0">
                <a:latin typeface="+mn-ea"/>
              </a:rPr>
              <a:t>．农业集体化影响农民生产积极性</a:t>
            </a:r>
            <a:endParaRPr lang="zh-CN" altLang="zh-CN" sz="2800" b="1" dirty="0">
              <a:latin typeface="+mn-ea"/>
            </a:endParaRPr>
          </a:p>
        </p:txBody>
      </p:sp>
      <p:sp>
        <p:nvSpPr>
          <p:cNvPr id="59396" name="文本框 2"/>
          <p:cNvSpPr txBox="1">
            <a:spLocks noChangeArrowheads="1"/>
          </p:cNvSpPr>
          <p:nvPr/>
        </p:nvSpPr>
        <p:spPr bwMode="auto">
          <a:xfrm>
            <a:off x="665013" y="958548"/>
            <a:ext cx="9599681" cy="5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defPPr>
              <a:defRPr lang="zh-CN"/>
            </a:defPPr>
            <a:lvl1pPr>
              <a:defRPr sz="3200" b="1">
                <a:solidFill>
                  <a:srgbClr val="0000FF"/>
                </a:solidFill>
                <a:latin typeface="微软雅黑" panose="020B0503020204020204" pitchFamily="34" charset="-122"/>
                <a:ea typeface="微软雅黑" panose="020B0503020204020204" pitchFamily="34" charset="-122"/>
              </a:defRPr>
            </a:lvl1pPr>
          </a:lstStyle>
          <a:p>
            <a:r>
              <a:rPr lang="en-US" altLang="zh-CN" dirty="0" smtClean="0"/>
              <a:t>4.</a:t>
            </a:r>
            <a:r>
              <a:rPr lang="zh-CN" altLang="en-US" dirty="0" smtClean="0"/>
              <a:t>苏联</a:t>
            </a:r>
            <a:r>
              <a:rPr lang="zh-CN" altLang="en-US" dirty="0"/>
              <a:t>把农村作为社会主义工业化的殖民地</a:t>
            </a:r>
            <a:endParaRPr lang="zh-CN" altLang="en-US" dirty="0"/>
          </a:p>
        </p:txBody>
      </p:sp>
      <p:sp>
        <p:nvSpPr>
          <p:cNvPr id="6" name="矩形 5"/>
          <p:cNvSpPr/>
          <p:nvPr/>
        </p:nvSpPr>
        <p:spPr>
          <a:xfrm>
            <a:off x="5643905" y="2093349"/>
            <a:ext cx="922047" cy="1862048"/>
          </a:xfrm>
          <a:prstGeom prst="rect">
            <a:avLst/>
          </a:prstGeom>
        </p:spPr>
        <p:txBody>
          <a:bodyPr wrap="none">
            <a:spAutoFit/>
          </a:bodyPr>
          <a:lstStyle/>
          <a:p>
            <a:r>
              <a:rPr lang="en-US" altLang="zh-CN" sz="11500" dirty="0" smtClean="0">
                <a:solidFill>
                  <a:srgbClr val="FF0000"/>
                </a:solidFill>
                <a:latin typeface="黑体" panose="02010609060101010101" pitchFamily="49" charset="-122"/>
                <a:ea typeface="黑体" panose="02010609060101010101" pitchFamily="49" charset="-122"/>
              </a:rPr>
              <a:t>A</a:t>
            </a:r>
            <a:endParaRPr lang="zh-CN" altLang="en-US" sz="11500" dirty="0">
              <a:solidFill>
                <a:srgbClr val="FF0000"/>
              </a:solidFill>
            </a:endParaRPr>
          </a:p>
        </p:txBody>
      </p:sp>
      <p:sp>
        <p:nvSpPr>
          <p:cNvPr id="7" name="Text Box 2"/>
          <p:cNvSpPr txBox="1">
            <a:spLocks noChangeArrowheads="1"/>
          </p:cNvSpPr>
          <p:nvPr/>
        </p:nvSpPr>
        <p:spPr bwMode="auto">
          <a:xfrm>
            <a:off x="262558" y="3971296"/>
            <a:ext cx="11737304" cy="2677646"/>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lIns="91429" tIns="45715" rIns="91429" bIns="45715">
            <a:spAutoFit/>
          </a:bodyPr>
          <a:lstStyle>
            <a:defPPr>
              <a:defRPr lang="zh-CN"/>
            </a:defPPr>
            <a:lvl1pPr>
              <a:buFont typeface="Arial" panose="020B0604020202020204" pitchFamily="34" charset="0"/>
              <a:buNone/>
              <a:defRPr sz="2400">
                <a:latin typeface="黑体" panose="02010609060101010101" pitchFamily="49" charset="-122"/>
                <a:ea typeface="黑体" panose="02010609060101010101" pitchFamily="49" charset="-122"/>
              </a:defRPr>
            </a:lvl1pPr>
          </a:lstStyle>
          <a:p>
            <a:r>
              <a:rPr lang="zh-CN" altLang="zh-CN" sz="2800" b="1" dirty="0" smtClean="0">
                <a:latin typeface="+mn-ea"/>
                <a:ea typeface="+mn-ea"/>
              </a:rPr>
              <a:t>（</a:t>
            </a:r>
            <a:r>
              <a:rPr lang="zh-CN" altLang="zh-CN" sz="2800" b="1" dirty="0">
                <a:latin typeface="+mn-ea"/>
                <a:ea typeface="+mn-ea"/>
              </a:rPr>
              <a:t>2016•江苏单科•19）第一个五年计划期间，苏联政府在各地组建了数千个拖拉机站。每个站配备一批拖拉机和联合收割机，农业机械化水平大大提高，但在接下来的几年里，农业并没有明显增产。造成这一后果的主要原因是(　　)</a:t>
            </a:r>
            <a:endParaRPr lang="zh-CN" altLang="zh-CN" sz="2800" b="1" dirty="0">
              <a:latin typeface="+mn-ea"/>
              <a:ea typeface="+mn-ea"/>
            </a:endParaRPr>
          </a:p>
          <a:p>
            <a:r>
              <a:rPr lang="en-US" altLang="zh-CN" sz="2800" b="1" dirty="0">
                <a:latin typeface="+mn-ea"/>
                <a:ea typeface="+mn-ea"/>
              </a:rPr>
              <a:t>  </a:t>
            </a:r>
            <a:r>
              <a:rPr lang="zh-CN" altLang="zh-CN" sz="2800" b="1" dirty="0">
                <a:latin typeface="+mn-ea"/>
                <a:ea typeface="+mn-ea"/>
              </a:rPr>
              <a:t>A．农村缺少机械操作员</a:t>
            </a:r>
            <a:r>
              <a:rPr lang="zh-CN" altLang="en-US" sz="2800" b="1" dirty="0">
                <a:latin typeface="+mn-ea"/>
                <a:ea typeface="+mn-ea"/>
              </a:rPr>
              <a:t>   </a:t>
            </a:r>
            <a:r>
              <a:rPr lang="zh-CN" altLang="zh-CN" sz="2800" b="1" dirty="0">
                <a:latin typeface="+mn-ea"/>
                <a:ea typeface="+mn-ea"/>
              </a:rPr>
              <a:t>B．农业正在进行集体化</a:t>
            </a:r>
            <a:endParaRPr lang="zh-CN" altLang="zh-CN" sz="2800" b="1" dirty="0">
              <a:latin typeface="+mn-ea"/>
              <a:ea typeface="+mn-ea"/>
            </a:endParaRPr>
          </a:p>
          <a:p>
            <a:r>
              <a:rPr lang="zh-CN" altLang="en-US" sz="2800" b="1" dirty="0">
                <a:latin typeface="+mn-ea"/>
                <a:ea typeface="+mn-ea"/>
              </a:rPr>
              <a:t>  </a:t>
            </a:r>
            <a:r>
              <a:rPr lang="zh-CN" altLang="zh-CN" sz="2800" b="1" dirty="0">
                <a:latin typeface="+mn-ea"/>
                <a:ea typeface="+mn-ea"/>
              </a:rPr>
              <a:t>C．农民缺乏生产积极性   D．农庄没有土地所有权</a:t>
            </a:r>
            <a:endParaRPr lang="zh-CN" altLang="zh-CN" sz="2800" b="1" dirty="0">
              <a:latin typeface="+mn-ea"/>
              <a:ea typeface="+mn-ea"/>
            </a:endParaRPr>
          </a:p>
        </p:txBody>
      </p:sp>
      <p:sp>
        <p:nvSpPr>
          <p:cNvPr id="8" name="矩形 7"/>
          <p:cNvSpPr/>
          <p:nvPr/>
        </p:nvSpPr>
        <p:spPr>
          <a:xfrm>
            <a:off x="8975526" y="5229200"/>
            <a:ext cx="922047" cy="1862048"/>
          </a:xfrm>
          <a:prstGeom prst="rect">
            <a:avLst/>
          </a:prstGeom>
        </p:spPr>
        <p:txBody>
          <a:bodyPr wrap="none">
            <a:spAutoFit/>
          </a:bodyPr>
          <a:lstStyle/>
          <a:p>
            <a:r>
              <a:rPr lang="en-US" altLang="zh-CN" sz="11500" dirty="0" smtClean="0">
                <a:solidFill>
                  <a:srgbClr val="FF0000"/>
                </a:solidFill>
                <a:latin typeface="黑体" panose="02010609060101010101" pitchFamily="49" charset="-122"/>
                <a:ea typeface="黑体" panose="02010609060101010101" pitchFamily="49" charset="-122"/>
              </a:rPr>
              <a:t>C</a:t>
            </a:r>
            <a:endParaRPr lang="zh-CN" altLang="en-US" sz="11500" dirty="0">
              <a:solidFill>
                <a:srgbClr val="FF0000"/>
              </a:solidFill>
            </a:endParaRPr>
          </a:p>
        </p:txBody>
      </p:sp>
      <p:sp>
        <p:nvSpPr>
          <p:cNvPr id="9" name="Text Box 5"/>
          <p:cNvSpPr txBox="1">
            <a:spLocks noChangeArrowheads="1"/>
          </p:cNvSpPr>
          <p:nvPr/>
        </p:nvSpPr>
        <p:spPr bwMode="auto">
          <a:xfrm>
            <a:off x="2422798" y="124514"/>
            <a:ext cx="5087871" cy="64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p>
            <a:pPr>
              <a:spcBef>
                <a:spcPct val="50000"/>
              </a:spcBef>
            </a:pPr>
            <a:r>
              <a:rPr lang="zh-CN" altLang="en-US" sz="3600" b="1" dirty="0" smtClean="0">
                <a:solidFill>
                  <a:srgbClr val="D60093"/>
                </a:solidFill>
                <a:latin typeface="微软雅黑" panose="020B0503020204020204" pitchFamily="34" charset="-122"/>
                <a:ea typeface="微软雅黑" panose="020B0503020204020204" pitchFamily="34" charset="-122"/>
              </a:rPr>
              <a:t>如何认识斯大林模式</a:t>
            </a:r>
            <a:endParaRPr lang="zh-CN" altLang="en-US" sz="3600" b="1" dirty="0">
              <a:solidFill>
                <a:srgbClr val="D6009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9396"/>
                                        </p:tgtEl>
                                        <p:attrNameLst>
                                          <p:attrName>style.visibility</p:attrName>
                                        </p:attrNameLst>
                                      </p:cBhvr>
                                      <p:to>
                                        <p:strVal val="visible"/>
                                      </p:to>
                                    </p:set>
                                    <p:animEffect transition="in" filter="blinds(horizontal)">
                                      <p:cBhvr>
                                        <p:cTn id="15"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U3093P1488DT2013112917503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2638" y="764704"/>
            <a:ext cx="10153128" cy="3306763"/>
          </a:xfrm>
          <a:prstGeom prst="rect">
            <a:avLst/>
          </a:prstGeom>
          <a:noFill/>
          <a:extLst>
            <a:ext uri="{909E8E84-426E-40DD-AFC4-6F175D3DCCD1}">
              <a14:hiddenFill xmlns:a14="http://schemas.microsoft.com/office/drawing/2010/main">
                <a:solidFill>
                  <a:srgbClr val="FFFFFF"/>
                </a:solidFill>
              </a14:hiddenFill>
            </a:ext>
          </a:extLst>
        </p:spPr>
      </p:pic>
      <p:sp>
        <p:nvSpPr>
          <p:cNvPr id="47110" name="Text Box 6"/>
          <p:cNvSpPr txBox="1">
            <a:spLocks noChangeArrowheads="1"/>
          </p:cNvSpPr>
          <p:nvPr/>
        </p:nvSpPr>
        <p:spPr bwMode="auto">
          <a:xfrm>
            <a:off x="694606" y="4149080"/>
            <a:ext cx="11161240" cy="221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p>
            <a:r>
              <a:rPr lang="en-US" altLang="zh-CN" sz="2400" dirty="0">
                <a:latin typeface="黑体" panose="02010609060101010101" pitchFamily="49" charset="-122"/>
                <a:ea typeface="黑体" panose="02010609060101010101" pitchFamily="49" charset="-122"/>
              </a:rPr>
              <a:t>   </a:t>
            </a:r>
            <a:r>
              <a:rPr lang="en-US" altLang="zh-CN" sz="3200" b="1" dirty="0">
                <a:latin typeface="+mn-ea"/>
              </a:rPr>
              <a:t>“</a:t>
            </a:r>
            <a:r>
              <a:rPr lang="zh-CN" altLang="en-US" sz="3200" b="1" dirty="0">
                <a:latin typeface="+mn-ea"/>
              </a:rPr>
              <a:t>所谓‘社会主义社会’</a:t>
            </a:r>
            <a:r>
              <a:rPr lang="zh-CN" altLang="en-US" sz="3200" b="1" dirty="0">
                <a:solidFill>
                  <a:srgbClr val="FF0000"/>
                </a:solidFill>
                <a:latin typeface="+mn-ea"/>
              </a:rPr>
              <a:t>不是一种一成不变的东西</a:t>
            </a:r>
            <a:r>
              <a:rPr lang="zh-CN" altLang="en-US" sz="3200" b="1" dirty="0">
                <a:latin typeface="+mn-ea"/>
              </a:rPr>
              <a:t>，而应当和任何其他社会制度一样，把它看成是</a:t>
            </a:r>
            <a:r>
              <a:rPr lang="zh-CN" altLang="en-US" sz="3200" b="1" dirty="0">
                <a:solidFill>
                  <a:srgbClr val="FF0000"/>
                </a:solidFill>
                <a:latin typeface="+mn-ea"/>
              </a:rPr>
              <a:t>经常变化和改革</a:t>
            </a:r>
            <a:r>
              <a:rPr lang="zh-CN" altLang="en-US" sz="3200" b="1" dirty="0">
                <a:latin typeface="+mn-ea"/>
              </a:rPr>
              <a:t>的社会”。</a:t>
            </a:r>
            <a:endParaRPr lang="zh-CN" altLang="en-US" sz="3200" b="1" dirty="0">
              <a:latin typeface="+mn-ea"/>
            </a:endParaRPr>
          </a:p>
          <a:p>
            <a:pPr>
              <a:spcBef>
                <a:spcPct val="50000"/>
              </a:spcBef>
            </a:pPr>
            <a:r>
              <a:rPr lang="zh-CN" altLang="en-US" sz="2400" b="1" dirty="0">
                <a:latin typeface="+mn-ea"/>
              </a:rPr>
              <a:t>                    </a:t>
            </a:r>
            <a:r>
              <a:rPr lang="en-US" altLang="zh-CN" sz="2800" b="1" dirty="0">
                <a:latin typeface="+mn-ea"/>
              </a:rPr>
              <a:t>——《</a:t>
            </a:r>
            <a:r>
              <a:rPr lang="zh-CN" altLang="en-US" sz="2800" b="1" dirty="0">
                <a:latin typeface="+mn-ea"/>
              </a:rPr>
              <a:t>马克思恩格斯选集</a:t>
            </a:r>
            <a:r>
              <a:rPr lang="en-US" altLang="zh-CN" sz="2800" b="1" dirty="0">
                <a:latin typeface="+mn-ea"/>
              </a:rPr>
              <a:t>》</a:t>
            </a:r>
            <a:r>
              <a:rPr lang="zh-CN" altLang="en-US" sz="2800" b="1" dirty="0">
                <a:latin typeface="+mn-ea"/>
              </a:rPr>
              <a:t>第</a:t>
            </a:r>
            <a:r>
              <a:rPr lang="en-US" altLang="zh-CN" sz="2800" b="1" dirty="0">
                <a:latin typeface="+mn-ea"/>
              </a:rPr>
              <a:t>2</a:t>
            </a:r>
            <a:r>
              <a:rPr lang="zh-CN" altLang="en-US" sz="2800" b="1" dirty="0">
                <a:latin typeface="+mn-ea"/>
              </a:rPr>
              <a:t>版第</a:t>
            </a:r>
            <a:r>
              <a:rPr lang="en-US" altLang="zh-CN" sz="2800" b="1" dirty="0">
                <a:latin typeface="+mn-ea"/>
              </a:rPr>
              <a:t>4</a:t>
            </a:r>
            <a:r>
              <a:rPr lang="zh-CN" altLang="en-US" sz="2800" b="1" dirty="0">
                <a:latin typeface="+mn-ea"/>
              </a:rPr>
              <a:t>卷第</a:t>
            </a:r>
            <a:r>
              <a:rPr lang="en-US" altLang="zh-CN" sz="2800" b="1" dirty="0">
                <a:latin typeface="+mn-ea"/>
              </a:rPr>
              <a:t>693</a:t>
            </a:r>
            <a:r>
              <a:rPr lang="zh-CN" altLang="en-US" sz="2800" b="1" dirty="0">
                <a:latin typeface="+mn-ea"/>
              </a:rPr>
              <a:t>页</a:t>
            </a:r>
            <a:endParaRPr lang="zh-CN" altLang="en-US" sz="2800" b="1" dirty="0">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4566" y="0"/>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内容占位符 3"/>
          <p:cNvSpPr>
            <a:spLocks noGrp="1"/>
          </p:cNvSpPr>
          <p:nvPr>
            <p:ph idx="1"/>
          </p:nvPr>
        </p:nvSpPr>
        <p:spPr>
          <a:xfrm>
            <a:off x="190550" y="1052736"/>
            <a:ext cx="11737304" cy="5415915"/>
          </a:xfrm>
          <a:noFill/>
        </p:spPr>
        <p:txBody>
          <a:bodyPr>
            <a:noAutofit/>
          </a:bodyPr>
          <a:lstStyle/>
          <a:p>
            <a:pPr marL="0" marR="0" lvl="0" indent="0" algn="just" defTabSz="914400" rtl="0" fontAlgn="base">
              <a:spcBef>
                <a:spcPct val="0"/>
              </a:spcBef>
              <a:spcAft>
                <a:spcPct val="0"/>
              </a:spcAft>
              <a:buClrTx/>
              <a:buSzTx/>
              <a:buFontTx/>
              <a:buNone/>
              <a:tabLst>
                <a:tab pos="3510915" algn="l"/>
              </a:tabLst>
              <a:defRPr/>
            </a:pPr>
            <a:r>
              <a:rPr lang="en-US" sz="2800" b="1" kern="100" noProof="0" dirty="0">
                <a:ln>
                  <a:noFill/>
                </a:ln>
                <a:effectLst/>
                <a:uLnTx/>
                <a:uFillTx/>
                <a:latin typeface="Arial" panose="020B0604020202020204" pitchFamily="34" charset="0"/>
                <a:ea typeface="微软雅黑" panose="020B0503020204020204" pitchFamily="34" charset="-122"/>
                <a:cs typeface="Courier New" panose="02070309020205020404"/>
                <a:sym typeface="Arial" panose="020B0604020202020204" pitchFamily="34" charset="0"/>
              </a:rPr>
              <a:t>1)</a:t>
            </a:r>
            <a:r>
              <a:rPr lang="zh-CN" altLang="en-US" sz="2800" b="1" kern="10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不同</a:t>
            </a:r>
            <a:endParaRPr kumimoji="0" lang="zh-CN" altLang="en-US" sz="2800" b="1" i="0" u="none" strike="noStrike" kern="1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Courier New" panose="02070309020205020404"/>
              <a:sym typeface="Arial" panose="020B0604020202020204" pitchFamily="34" charset="0"/>
            </a:endParaRPr>
          </a:p>
          <a:p>
            <a:pPr marL="0" marR="0" lvl="0" indent="0" algn="just" defTabSz="914400" rtl="0" fontAlgn="base">
              <a:spcBef>
                <a:spcPct val="0"/>
              </a:spcBef>
              <a:spcAft>
                <a:spcPct val="0"/>
              </a:spcAft>
              <a:buClrTx/>
              <a:buSzTx/>
              <a:buFontTx/>
              <a:buNone/>
              <a:tabLst>
                <a:tab pos="3510915" algn="l"/>
              </a:tabLst>
              <a:defRPr/>
            </a:pPr>
            <a:r>
              <a:rPr lang="zh-CN" altLang="en-US" sz="2800" b="1" kern="10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①苏联</a:t>
            </a:r>
            <a:r>
              <a:rPr lang="zh-CN" altLang="en-US" sz="2800" b="1" kern="100" noProof="0" dirty="0">
                <a:ln>
                  <a:noFill/>
                </a:ln>
                <a:solidFill>
                  <a:srgbClr val="FF0000"/>
                </a:solidFill>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优先发展重工业</a:t>
            </a:r>
            <a:r>
              <a:rPr lang="zh-CN" altLang="en-US" sz="2800" b="1" kern="10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，而资本主义国家的工业化是</a:t>
            </a:r>
            <a:r>
              <a:rPr lang="zh-CN" altLang="en-US" sz="2800" b="1" kern="100" noProof="0" dirty="0">
                <a:ln>
                  <a:noFill/>
                </a:ln>
                <a:solidFill>
                  <a:srgbClr val="FF0000"/>
                </a:solidFill>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从轻工业部门开始</a:t>
            </a:r>
            <a:r>
              <a:rPr lang="zh-CN" altLang="en-US" sz="2800" b="1" kern="10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的。</a:t>
            </a:r>
            <a:endParaRPr kumimoji="0" lang="zh-CN" altLang="en-US" sz="2800" b="1" i="0" u="none" strike="noStrike" kern="1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Courier New" panose="02070309020205020404"/>
              <a:sym typeface="Arial" panose="020B0604020202020204" pitchFamily="34" charset="0"/>
            </a:endParaRPr>
          </a:p>
          <a:p>
            <a:pPr marL="0" marR="0" lvl="0" indent="0" algn="just" defTabSz="914400" rtl="0" fontAlgn="base">
              <a:spcBef>
                <a:spcPct val="0"/>
              </a:spcBef>
              <a:spcAft>
                <a:spcPct val="0"/>
              </a:spcAft>
              <a:buClrTx/>
              <a:buSzTx/>
              <a:buFontTx/>
              <a:buNone/>
              <a:tabLst>
                <a:tab pos="3510915" algn="l"/>
              </a:tabLst>
              <a:defRPr/>
            </a:pPr>
            <a:r>
              <a:rPr lang="zh-CN" altLang="en-US" sz="2800" b="1" kern="10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②苏联的工业化是</a:t>
            </a:r>
            <a:r>
              <a:rPr lang="zh-CN" altLang="en-US" sz="2800" b="1" kern="100" noProof="0" dirty="0">
                <a:ln>
                  <a:noFill/>
                </a:ln>
                <a:solidFill>
                  <a:srgbClr val="FF0000"/>
                </a:solidFill>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采用行政手段保证高积累高投资</a:t>
            </a:r>
            <a:r>
              <a:rPr lang="zh-CN" altLang="en-US" sz="2800" b="1" kern="10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，而资本主义国家的建设资金是</a:t>
            </a:r>
            <a:r>
              <a:rPr lang="zh-CN" altLang="en-US" sz="2800" b="1" kern="100" noProof="0" dirty="0">
                <a:ln>
                  <a:noFill/>
                </a:ln>
                <a:solidFill>
                  <a:srgbClr val="FF0000"/>
                </a:solidFill>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靠殖民掠夺、向外国借债等手段筹集</a:t>
            </a:r>
            <a:r>
              <a:rPr lang="zh-CN" altLang="en-US" sz="2800" b="1" kern="10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的。</a:t>
            </a:r>
            <a:endParaRPr kumimoji="0" lang="zh-CN" altLang="en-US" sz="2800" b="1" i="0" u="none" strike="noStrike" kern="1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Courier New" panose="02070309020205020404"/>
              <a:sym typeface="Arial" panose="020B0604020202020204" pitchFamily="34" charset="0"/>
            </a:endParaRPr>
          </a:p>
          <a:p>
            <a:pPr marL="0" marR="0" lvl="0" indent="0" algn="l" defTabSz="914400" rtl="0" fontAlgn="base">
              <a:spcBef>
                <a:spcPct val="0"/>
              </a:spcBef>
              <a:spcAft>
                <a:spcPct val="0"/>
              </a:spcAft>
              <a:buClrTx/>
              <a:buSzTx/>
              <a:buFontTx/>
              <a:buNone/>
              <a:defRPr/>
            </a:pPr>
            <a:r>
              <a:rPr lang="zh-CN" altLang="en-US" sz="2800" b="1" kern="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③苏联是社会主义国家，</a:t>
            </a:r>
            <a:r>
              <a:rPr lang="zh-CN" altLang="en-US" sz="2800" b="1" kern="0" noProof="0" dirty="0">
                <a:ln>
                  <a:noFill/>
                </a:ln>
                <a:solidFill>
                  <a:srgbClr val="FF0000"/>
                </a:solidFill>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消灭了剥削阶级</a:t>
            </a:r>
            <a:r>
              <a:rPr lang="zh-CN" altLang="en-US" sz="2800" b="1" kern="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，所以没有阶级分化，而资本主义国家产生了</a:t>
            </a:r>
            <a:r>
              <a:rPr lang="zh-CN" altLang="en-US" sz="2800" b="1" kern="0" noProof="0" dirty="0">
                <a:ln>
                  <a:noFill/>
                </a:ln>
                <a:solidFill>
                  <a:srgbClr val="FF0000"/>
                </a:solidFill>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阶级分化</a:t>
            </a:r>
            <a:r>
              <a:rPr lang="zh-CN" altLang="en-US" sz="2800" b="1" kern="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a:t>
            </a:r>
            <a:endParaRPr kumimoji="0" lang="zh-CN" altLang="en-US" sz="28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endParaRPr>
          </a:p>
          <a:p>
            <a:pPr marL="0" marR="0" lvl="0" indent="0" algn="just" defTabSz="914400" rtl="0" fontAlgn="base">
              <a:spcBef>
                <a:spcPct val="0"/>
              </a:spcBef>
              <a:spcAft>
                <a:spcPct val="0"/>
              </a:spcAft>
              <a:buClrTx/>
              <a:buSzTx/>
              <a:buFontTx/>
              <a:buNone/>
              <a:tabLst>
                <a:tab pos="3510915" algn="l"/>
              </a:tabLst>
              <a:defRPr/>
            </a:pPr>
            <a:r>
              <a:rPr lang="en-US" sz="2800" b="1" kern="100" noProof="0" dirty="0">
                <a:ln>
                  <a:noFill/>
                </a:ln>
                <a:effectLst/>
                <a:uLnTx/>
                <a:uFillTx/>
                <a:latin typeface="Arial" panose="020B0604020202020204" pitchFamily="34" charset="0"/>
                <a:ea typeface="微软雅黑" panose="020B0503020204020204" pitchFamily="34" charset="-122"/>
                <a:cs typeface="Courier New" panose="02070309020205020404"/>
                <a:sym typeface="Arial" panose="020B0604020202020204" pitchFamily="34" charset="0"/>
              </a:rPr>
              <a:t>2)</a:t>
            </a:r>
            <a:r>
              <a:rPr lang="zh-CN" altLang="en-US" sz="2800" b="1" kern="10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原因</a:t>
            </a:r>
            <a:endParaRPr kumimoji="0" lang="zh-CN" altLang="en-US" sz="2800" b="1" i="0" u="none" strike="noStrike" kern="1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Courier New" panose="02070309020205020404"/>
              <a:sym typeface="Arial" panose="020B0604020202020204" pitchFamily="34" charset="0"/>
            </a:endParaRPr>
          </a:p>
          <a:p>
            <a:pPr marL="0" marR="0" lvl="0" indent="0" algn="just" defTabSz="914400" rtl="0" fontAlgn="base">
              <a:spcBef>
                <a:spcPct val="0"/>
              </a:spcBef>
              <a:spcAft>
                <a:spcPct val="0"/>
              </a:spcAft>
              <a:buClrTx/>
              <a:buSzTx/>
              <a:buFontTx/>
              <a:buNone/>
              <a:tabLst>
                <a:tab pos="3510915" algn="l"/>
              </a:tabLst>
              <a:defRPr/>
            </a:pPr>
            <a:r>
              <a:rPr lang="zh-CN" altLang="en-US" sz="2800" b="1" kern="10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①</a:t>
            </a:r>
            <a:r>
              <a:rPr lang="zh-CN" altLang="en-US" sz="2800" b="1" kern="100" noProof="0" dirty="0">
                <a:ln>
                  <a:noFill/>
                </a:ln>
                <a:solidFill>
                  <a:srgbClr val="FF0000"/>
                </a:solidFill>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社会制度不同</a:t>
            </a:r>
            <a:r>
              <a:rPr lang="zh-CN" altLang="en-US" sz="2800" b="1" kern="10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：苏联是社会主义制度，西方国家是资本主义制度。</a:t>
            </a:r>
            <a:endParaRPr kumimoji="0" lang="zh-CN" altLang="en-US" sz="2800" b="1" i="0" u="none" strike="noStrike" kern="1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Courier New" panose="02070309020205020404"/>
              <a:sym typeface="Arial" panose="020B0604020202020204" pitchFamily="34" charset="0"/>
            </a:endParaRPr>
          </a:p>
          <a:p>
            <a:pPr marL="0" marR="0" lvl="0" indent="0" algn="just" defTabSz="914400" rtl="0" fontAlgn="base">
              <a:spcBef>
                <a:spcPct val="0"/>
              </a:spcBef>
              <a:spcAft>
                <a:spcPct val="0"/>
              </a:spcAft>
              <a:buClrTx/>
              <a:buSzTx/>
              <a:buFontTx/>
              <a:buNone/>
              <a:tabLst>
                <a:tab pos="3510915" algn="l"/>
              </a:tabLst>
              <a:defRPr/>
            </a:pPr>
            <a:r>
              <a:rPr lang="zh-CN" altLang="en-US" sz="2800" b="1" kern="10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②</a:t>
            </a:r>
            <a:r>
              <a:rPr lang="zh-CN" altLang="en-US" sz="2800" b="1" kern="100" noProof="0" dirty="0">
                <a:ln>
                  <a:noFill/>
                </a:ln>
                <a:solidFill>
                  <a:srgbClr val="FF0000"/>
                </a:solidFill>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社会历史进程不同</a:t>
            </a:r>
            <a:r>
              <a:rPr lang="zh-CN" altLang="en-US" sz="2800" b="1" kern="10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：资本主义经历了几百年的历史进程，苏联工业化是建设社会主义的第一次试验。</a:t>
            </a:r>
            <a:endParaRPr kumimoji="0" lang="zh-CN" altLang="en-US" sz="2800" b="1" i="0" u="none" strike="noStrike" kern="1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Courier New" panose="02070309020205020404"/>
              <a:sym typeface="Arial" panose="020B0604020202020204" pitchFamily="34" charset="0"/>
            </a:endParaRPr>
          </a:p>
          <a:p>
            <a:pPr marL="0" marR="0" lvl="0" indent="0" algn="l" defTabSz="914400" rtl="0" fontAlgn="base">
              <a:spcBef>
                <a:spcPct val="0"/>
              </a:spcBef>
              <a:spcAft>
                <a:spcPct val="0"/>
              </a:spcAft>
              <a:buClrTx/>
              <a:buSzTx/>
              <a:buFontTx/>
              <a:buNone/>
              <a:defRPr/>
            </a:pPr>
            <a:r>
              <a:rPr lang="zh-CN" altLang="en-US" sz="2800" b="1" kern="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③</a:t>
            </a:r>
            <a:r>
              <a:rPr lang="zh-CN" altLang="en-US" sz="2800" b="1" kern="0" noProof="0" dirty="0">
                <a:ln>
                  <a:noFill/>
                </a:ln>
                <a:solidFill>
                  <a:srgbClr val="FF0000"/>
                </a:solidFill>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起步的经济基础不同</a:t>
            </a:r>
            <a:r>
              <a:rPr lang="zh-CN" altLang="en-US" sz="2800" b="1" kern="0" noProof="0" dirty="0">
                <a:ln>
                  <a:noFill/>
                </a:ln>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：苏联的工业化是在外部受到帝国主义包围和威胁、国内原有的经济文化和技术基础十分薄弱、资金短缺的情况下进行的。</a:t>
            </a:r>
            <a:endParaRPr kumimoji="0" lang="zh-CN" altLang="en-US" sz="28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endParaRPr>
          </a:p>
          <a:p>
            <a:endParaRPr kumimoji="0" lang="zh-CN" altLang="en-US" sz="2800" b="1" i="0" u="none"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endParaRPr>
          </a:p>
        </p:txBody>
      </p:sp>
      <p:sp>
        <p:nvSpPr>
          <p:cNvPr id="2" name="文本框 1"/>
          <p:cNvSpPr txBox="1"/>
          <p:nvPr>
            <p:custDataLst>
              <p:tags r:id="rId2"/>
            </p:custDataLst>
          </p:nvPr>
        </p:nvSpPr>
        <p:spPr>
          <a:xfrm>
            <a:off x="2392412" y="109221"/>
            <a:ext cx="4780293" cy="738664"/>
          </a:xfrm>
          <a:prstGeom prst="rect">
            <a:avLst/>
          </a:prstGeom>
          <a:noFill/>
          <a:extLst>
            <a:ext uri="{909E8E84-426E-40DD-AFC4-6F175D3DCCD1}">
              <a14:hiddenFill xmlns:a14="http://schemas.microsoft.com/office/drawing/2010/main">
                <a:solidFill>
                  <a:srgbClr val="996600"/>
                </a:solidFill>
              </a14:hiddenFill>
            </a:ext>
          </a:extLst>
        </p:spPr>
        <p:txBody>
          <a:bodyPr wrap="square" rtlCol="0" anchor="t">
            <a:spAutoFit/>
          </a:bodyPr>
          <a:lstStyle/>
          <a:p>
            <a:pPr marL="0" marR="0" lvl="0" indent="0" algn="ctr" defTabSz="914400" rtl="0" fontAlgn="base">
              <a:lnSpc>
                <a:spcPct val="150000"/>
              </a:lnSpc>
              <a:spcBef>
                <a:spcPct val="0"/>
              </a:spcBef>
              <a:spcAft>
                <a:spcPct val="0"/>
              </a:spcAft>
              <a:buClrTx/>
              <a:buSzTx/>
              <a:buFontTx/>
              <a:buNone/>
              <a:tabLst>
                <a:tab pos="3510915" algn="l"/>
              </a:tabLst>
              <a:defRPr/>
            </a:pPr>
            <a:r>
              <a:rPr lang="zh-CN" altLang="en-US" sz="2800" b="1" kern="100" noProof="0" dirty="0" smtClean="0">
                <a:ln>
                  <a:noFill/>
                </a:ln>
                <a:solidFill>
                  <a:srgbClr val="D60093"/>
                </a:solidFill>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苏联</a:t>
            </a:r>
            <a:r>
              <a:rPr lang="zh-CN" altLang="en-US" sz="2800" b="1" kern="100" noProof="0" dirty="0">
                <a:ln>
                  <a:noFill/>
                </a:ln>
                <a:solidFill>
                  <a:srgbClr val="D60093"/>
                </a:solidFill>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rPr>
              <a:t>与西方工业化道路比较</a:t>
            </a:r>
            <a:endParaRPr lang="zh-CN" altLang="en-US" sz="2800" b="1" kern="100" noProof="0" dirty="0">
              <a:ln>
                <a:noFill/>
              </a:ln>
              <a:solidFill>
                <a:srgbClr val="D60093"/>
              </a:solidFill>
              <a:effectLst/>
              <a:uLnTx/>
              <a:uFillTx/>
              <a:latin typeface="Arial" panose="020B0604020202020204" pitchFamily="34" charset="0"/>
              <a:ea typeface="微软雅黑" panose="020B0503020204020204" pitchFamily="34" charset="-122"/>
              <a:cs typeface="Times New Roman" panose="02020603050405020304"/>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55046" y="296590"/>
            <a:ext cx="2646879" cy="584775"/>
          </a:xfrm>
          <a:prstGeom prst="rect">
            <a:avLst/>
          </a:prstGeom>
        </p:spPr>
        <p:txBody>
          <a:bodyPr wrap="none">
            <a:spAutoFit/>
          </a:bodyPr>
          <a:lstStyle/>
          <a:p>
            <a:pPr algn="ctr" eaLnBrk="0" hangingPunct="0">
              <a:spcBef>
                <a:spcPct val="50000"/>
              </a:spcBef>
              <a:defRPr/>
            </a:pPr>
            <a:r>
              <a:rPr lang="en-US" altLang="zh-CN" sz="32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a:t>
            </a:r>
            <a:r>
              <a:rPr lang="zh-CN" altLang="zh-CN" sz="32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考情扫描</a:t>
            </a:r>
            <a:r>
              <a:rPr lang="en-US" altLang="zh-CN" sz="32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rPr>
              <a:t>】</a:t>
            </a:r>
            <a:endParaRPr lang="zh-CN" altLang="en-US" sz="3200" b="1" kern="100" dirty="0">
              <a:solidFill>
                <a:srgbClr val="C00000"/>
              </a:solidFill>
              <a:latin typeface="Arial" panose="020B0604020202020204"/>
              <a:ea typeface="微软雅黑" panose="020B0503020204020204" pitchFamily="34" charset="-122"/>
              <a:cs typeface="Times New Roman" panose="02020603050405020304"/>
              <a:sym typeface="Arial" panose="020B0604020202020204"/>
            </a:endParaRPr>
          </a:p>
        </p:txBody>
      </p:sp>
      <p:graphicFrame>
        <p:nvGraphicFramePr>
          <p:cNvPr id="4" name="表格 3"/>
          <p:cNvGraphicFramePr>
            <a:graphicFrameLocks noGrp="1"/>
          </p:cNvGraphicFramePr>
          <p:nvPr>
            <p:custDataLst>
              <p:tags r:id="rId1"/>
            </p:custDataLst>
          </p:nvPr>
        </p:nvGraphicFramePr>
        <p:xfrm>
          <a:off x="321450" y="908720"/>
          <a:ext cx="11691528" cy="4218086"/>
        </p:xfrm>
        <a:graphic>
          <a:graphicData uri="http://schemas.openxmlformats.org/drawingml/2006/table">
            <a:tbl>
              <a:tblPr firstRow="1" bandRow="1">
                <a:tableStyleId>{5C22544A-7EE6-4342-B048-85BDC9FD1C3A}</a:tableStyleId>
              </a:tblPr>
              <a:tblGrid>
                <a:gridCol w="1110615"/>
                <a:gridCol w="3839358"/>
                <a:gridCol w="6741555"/>
              </a:tblGrid>
              <a:tr h="724316">
                <a:tc>
                  <a:txBody>
                    <a:bodyPr/>
                    <a:lstStyle/>
                    <a:p>
                      <a:pPr marL="0" lvl="0" indent="0" algn="ctr" defTabSz="685800" rtl="0" eaLnBrk="1" fontAlgn="base" latinLnBrk="0" hangingPunct="1">
                        <a:lnSpc>
                          <a:spcPct val="100000"/>
                        </a:lnSpc>
                        <a:spcBef>
                          <a:spcPct val="0"/>
                        </a:spcBef>
                        <a:spcAft>
                          <a:spcPct val="0"/>
                        </a:spcAft>
                        <a:buFont typeface="Arial" panose="020B0604020202020204" pitchFamily="34" charset="0"/>
                        <a:buNone/>
                      </a:pPr>
                      <a:r>
                        <a:rPr lang="zh-CN" altLang="en-US" sz="2400" b="1" i="0" u="none" kern="1200" baseline="0" dirty="0">
                          <a:solidFill>
                            <a:schemeClr val="tx1"/>
                          </a:solidFill>
                          <a:latin typeface="Arial" panose="020B0604020202020204" pitchFamily="34" charset="0"/>
                          <a:ea typeface="微软雅黑" panose="020B0503020204020204" pitchFamily="34" charset="-122"/>
                          <a:cs typeface="+mn-cs"/>
                          <a:sym typeface="Arial" panose="020B0604020202020204" pitchFamily="34" charset="0"/>
                        </a:rPr>
                        <a:t>时间</a:t>
                      </a:r>
                      <a:endParaRPr lang="zh-CN" altLang="en-US" sz="2400" b="1" i="0" u="none" kern="1200" baseline="0" dirty="0">
                        <a:solidFill>
                          <a:schemeClr val="tx1"/>
                        </a:solidFill>
                        <a:latin typeface="Arial" panose="020B0604020202020204" pitchFamily="34" charset="0"/>
                        <a:ea typeface="微软雅黑" panose="020B0503020204020204" pitchFamily="34" charset="-122"/>
                        <a:cs typeface="+mn-cs"/>
                        <a:sym typeface="Arial" panose="020B0604020202020204" pitchFamily="34" charset="0"/>
                      </a:endParaRP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defTabSz="685800" eaLnBrk="1" hangingPunct="1">
                        <a:buNone/>
                      </a:pP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全国卷</a:t>
                      </a:r>
                      <a:endPar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0" marR="0" marT="0" marB="1"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lvl="0" algn="ctr" defTabSz="685800" eaLnBrk="1" hangingPunct="1">
                        <a:buFont typeface="Arial" panose="020B0604020202020204" pitchFamily="34" charset="0"/>
                        <a:buNone/>
                      </a:pPr>
                      <a:r>
                        <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rPr>
                        <a:t>地方卷</a:t>
                      </a:r>
                      <a:endParaRPr lang="zh-CN" altLang="en-US" sz="24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0" marR="0" marT="0" marB="1"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548640">
                <a:tc>
                  <a:txBody>
                    <a:bodyPr/>
                    <a:lstStyle/>
                    <a:p>
                      <a:pPr algn="ctr"/>
                      <a:r>
                        <a:rPr lang="en-US" altLang="zh-CN" sz="2400" b="1" dirty="0">
                          <a:latin typeface="Arial" panose="020B0604020202020204" pitchFamily="34" charset="0"/>
                          <a:ea typeface="微软雅黑" panose="020B0503020204020204" pitchFamily="34" charset="-122"/>
                          <a:sym typeface="Arial" panose="020B0604020202020204" pitchFamily="34" charset="0"/>
                        </a:rPr>
                        <a:t>2018</a:t>
                      </a:r>
                      <a:endParaRPr lang="zh-CN" altLang="en-US" sz="2400" b="1" dirty="0">
                        <a:latin typeface="Arial" panose="020B0604020202020204" pitchFamily="34" charset="0"/>
                        <a:ea typeface="微软雅黑" panose="020B0503020204020204" pitchFamily="34" charset="-122"/>
                        <a:sym typeface="Arial" panose="020B0604020202020204" pitchFamily="34" charset="0"/>
                      </a:endParaRP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lnSpc>
                          <a:spcPct val="110000"/>
                        </a:lnSpc>
                        <a:spcBef>
                          <a:spcPts val="0"/>
                        </a:spcBef>
                        <a:spcAft>
                          <a:spcPts val="0"/>
                        </a:spcAft>
                      </a:pP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a:txBody>
                  <a:tcPr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zh-CN" altLang="en-US" sz="2400" b="1" dirty="0">
                          <a:latin typeface="Arial" panose="020B0604020202020204" pitchFamily="34" charset="0"/>
                          <a:ea typeface="微软雅黑" panose="020B0503020204020204" pitchFamily="34" charset="-122"/>
                          <a:sym typeface="Arial" panose="020B0604020202020204" pitchFamily="34" charset="0"/>
                        </a:rPr>
                        <a:t>海南</a:t>
                      </a:r>
                      <a:r>
                        <a:rPr lang="en-US" altLang="zh-CN" sz="2400" b="1" dirty="0">
                          <a:latin typeface="Arial" panose="020B0604020202020204" pitchFamily="34" charset="0"/>
                          <a:ea typeface="微软雅黑" panose="020B0503020204020204" pitchFamily="34" charset="-122"/>
                          <a:sym typeface="Arial" panose="020B0604020202020204" pitchFamily="34" charset="0"/>
                        </a:rPr>
                        <a:t>·</a:t>
                      </a:r>
                      <a:r>
                        <a:rPr lang="zh-CN" altLang="en-US" sz="2400" b="1" dirty="0">
                          <a:latin typeface="Arial" panose="020B0604020202020204" pitchFamily="34" charset="0"/>
                          <a:ea typeface="微软雅黑" panose="020B0503020204020204" pitchFamily="34" charset="-122"/>
                          <a:sym typeface="Arial" panose="020B0604020202020204" pitchFamily="34" charset="0"/>
                        </a:rPr>
                        <a:t>十月革命</a:t>
                      </a:r>
                      <a:endParaRPr lang="zh-CN" altLang="en-US" sz="2400" b="1" dirty="0">
                        <a:latin typeface="Arial" panose="020B0604020202020204" pitchFamily="34" charset="0"/>
                        <a:ea typeface="微软雅黑" panose="020B0503020204020204" pitchFamily="34" charset="-122"/>
                        <a:sym typeface="Arial" panose="020B0604020202020204" pitchFamily="34" charset="0"/>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634365">
                <a:tc>
                  <a:txBody>
                    <a:bodyPr/>
                    <a:lstStyle/>
                    <a:p>
                      <a:pPr algn="ctr"/>
                      <a:r>
                        <a:rPr lang="en-US" altLang="zh-CN" sz="2400" b="1" dirty="0">
                          <a:latin typeface="Arial" panose="020B0604020202020204" pitchFamily="34" charset="0"/>
                          <a:ea typeface="微软雅黑" panose="020B0503020204020204" pitchFamily="34" charset="-122"/>
                          <a:sym typeface="Arial" panose="020B0604020202020204" pitchFamily="34" charset="0"/>
                        </a:rPr>
                        <a:t>2019</a:t>
                      </a:r>
                      <a:endParaRPr lang="zh-CN" altLang="en-US" sz="2400" b="1" dirty="0">
                        <a:latin typeface="Arial" panose="020B0604020202020204" pitchFamily="34" charset="0"/>
                        <a:ea typeface="微软雅黑" panose="020B0503020204020204" pitchFamily="34" charset="-122"/>
                        <a:sym typeface="Arial" panose="020B0604020202020204" pitchFamily="34" charset="0"/>
                      </a:endParaRP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lnSpc>
                          <a:spcPct val="100000"/>
                        </a:lnSpc>
                        <a:spcBef>
                          <a:spcPts val="0"/>
                        </a:spcBef>
                        <a:spcAft>
                          <a:spcPts val="0"/>
                        </a:spcAft>
                      </a:pPr>
                      <a:r>
                        <a:rPr lang="en-US" altLang="zh-CN" sz="2400" b="1" dirty="0">
                          <a:latin typeface="Arial" panose="020B0604020202020204" pitchFamily="34" charset="0"/>
                          <a:ea typeface="微软雅黑" panose="020B0503020204020204" pitchFamily="34" charset="-122"/>
                          <a:sym typeface="Arial" panose="020B0604020202020204" pitchFamily="34" charset="0"/>
                        </a:rPr>
                        <a:t>【Ⅰ】</a:t>
                      </a:r>
                      <a:r>
                        <a:rPr lang="zh-CN" altLang="en-US" sz="2400" b="1" dirty="0">
                          <a:latin typeface="Arial" panose="020B0604020202020204" pitchFamily="34" charset="0"/>
                          <a:ea typeface="微软雅黑" panose="020B0503020204020204" pitchFamily="34" charset="-122"/>
                          <a:sym typeface="Arial" panose="020B0604020202020204" pitchFamily="34" charset="0"/>
                        </a:rPr>
                        <a:t>斯大林模式</a:t>
                      </a:r>
                      <a:endParaRPr lang="en-US" altLang="zh-CN" sz="2400" b="1" dirty="0">
                        <a:latin typeface="Arial" panose="020B0604020202020204" pitchFamily="34" charset="0"/>
                        <a:ea typeface="微软雅黑" panose="020B0503020204020204" pitchFamily="34" charset="-122"/>
                        <a:sym typeface="Arial" panose="020B0604020202020204" pitchFamily="34" charset="0"/>
                      </a:endParaRPr>
                    </a:p>
                  </a:txBody>
                  <a:tcPr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zh-CN" altLang="en-US" sz="2400" b="1" dirty="0">
                          <a:latin typeface="Arial" panose="020B0604020202020204" pitchFamily="34" charset="0"/>
                          <a:ea typeface="微软雅黑" panose="020B0503020204020204" pitchFamily="34" charset="-122"/>
                          <a:sym typeface="Arial" panose="020B0604020202020204" pitchFamily="34" charset="0"/>
                        </a:rPr>
                        <a:t>天津</a:t>
                      </a:r>
                      <a:r>
                        <a:rPr lang="en-US" altLang="zh-CN" sz="2400" b="1" dirty="0">
                          <a:latin typeface="Arial" panose="020B0604020202020204" pitchFamily="34" charset="0"/>
                          <a:ea typeface="微软雅黑" panose="020B0503020204020204" pitchFamily="34" charset="-122"/>
                          <a:sym typeface="Arial" panose="020B0604020202020204" pitchFamily="34" charset="0"/>
                        </a:rPr>
                        <a:t>·</a:t>
                      </a:r>
                      <a:r>
                        <a:rPr lang="zh-CN" altLang="en-US" sz="2400" b="1" dirty="0">
                          <a:latin typeface="Arial" panose="020B0604020202020204" pitchFamily="34" charset="0"/>
                          <a:ea typeface="微软雅黑" panose="020B0503020204020204" pitchFamily="34" charset="-122"/>
                          <a:sym typeface="Arial" panose="020B0604020202020204" pitchFamily="34" charset="0"/>
                        </a:rPr>
                        <a:t>新经济政策</a:t>
                      </a:r>
                      <a:r>
                        <a:rPr lang="en-US" altLang="zh-CN" sz="2400" b="1" dirty="0">
                          <a:latin typeface="Arial" panose="020B0604020202020204" pitchFamily="34" charset="0"/>
                          <a:ea typeface="微软雅黑" panose="020B0503020204020204" pitchFamily="34" charset="-122"/>
                          <a:sym typeface="Arial" panose="020B0604020202020204" pitchFamily="34" charset="0"/>
                        </a:rPr>
                        <a:t>              </a:t>
                      </a:r>
                      <a:r>
                        <a:rPr lang="zh-CN" altLang="en-US" sz="2400" b="1" dirty="0">
                          <a:latin typeface="Arial" panose="020B0604020202020204" pitchFamily="34" charset="0"/>
                          <a:ea typeface="微软雅黑" panose="020B0503020204020204" pitchFamily="34" charset="-122"/>
                          <a:sym typeface="Arial" panose="020B0604020202020204" pitchFamily="34" charset="0"/>
                        </a:rPr>
                        <a:t>海南</a:t>
                      </a:r>
                      <a:r>
                        <a:rPr lang="en-US" altLang="zh-CN" sz="2400" b="1" dirty="0">
                          <a:latin typeface="Arial" panose="020B0604020202020204" pitchFamily="34" charset="0"/>
                          <a:ea typeface="微软雅黑" panose="020B0503020204020204" pitchFamily="34" charset="-122"/>
                          <a:sym typeface="Arial" panose="020B0604020202020204" pitchFamily="34" charset="0"/>
                        </a:rPr>
                        <a:t>·</a:t>
                      </a:r>
                      <a:r>
                        <a:rPr lang="zh-CN" altLang="en-US" sz="2400" b="1" dirty="0">
                          <a:latin typeface="Arial" panose="020B0604020202020204" pitchFamily="34" charset="0"/>
                          <a:ea typeface="微软雅黑" panose="020B0503020204020204" pitchFamily="34" charset="-122"/>
                          <a:sym typeface="Arial" panose="020B0604020202020204" pitchFamily="34" charset="0"/>
                        </a:rPr>
                        <a:t>十月革命</a:t>
                      </a:r>
                      <a:endParaRPr lang="en-US" altLang="zh-CN" sz="2400" b="1" dirty="0">
                        <a:latin typeface="Arial" panose="020B0604020202020204" pitchFamily="34" charset="0"/>
                        <a:ea typeface="微软雅黑" panose="020B0503020204020204" pitchFamily="34" charset="-122"/>
                        <a:sym typeface="Arial" panose="020B0604020202020204" pitchFamily="34" charset="0"/>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833755">
                <a:tc>
                  <a:txBody>
                    <a:bodyPr/>
                    <a:lstStyle/>
                    <a:p>
                      <a:pPr algn="ctr"/>
                      <a:r>
                        <a:rPr lang="en-US" altLang="zh-CN" sz="2400" b="1" dirty="0">
                          <a:latin typeface="Arial" panose="020B0604020202020204" pitchFamily="34" charset="0"/>
                          <a:ea typeface="微软雅黑" panose="020B0503020204020204" pitchFamily="34" charset="-122"/>
                          <a:sym typeface="Arial" panose="020B0604020202020204" pitchFamily="34" charset="0"/>
                        </a:rPr>
                        <a:t>2020</a:t>
                      </a:r>
                      <a:endParaRPr lang="zh-CN" altLang="en-US" sz="2400" b="1" dirty="0">
                        <a:latin typeface="Arial" panose="020B0604020202020204" pitchFamily="34" charset="0"/>
                        <a:ea typeface="微软雅黑" panose="020B0503020204020204" pitchFamily="34" charset="-122"/>
                        <a:sym typeface="Arial" panose="020B0604020202020204" pitchFamily="34" charset="0"/>
                      </a:endParaRP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400" b="1" dirty="0">
                        <a:latin typeface="Arial" panose="020B0604020202020204" pitchFamily="34" charset="0"/>
                        <a:ea typeface="微软雅黑" panose="020B0503020204020204" pitchFamily="34" charset="-122"/>
                        <a:sym typeface="Arial" panose="020B0604020202020204" pitchFamily="34" charset="0"/>
                      </a:endParaRPr>
                    </a:p>
                  </a:txBody>
                  <a:tcPr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zh-CN" altLang="en-US" sz="2400" b="1" dirty="0">
                          <a:latin typeface="Arial" panose="020B0604020202020204" pitchFamily="34" charset="0"/>
                          <a:ea typeface="微软雅黑" panose="020B0503020204020204" pitchFamily="34" charset="-122"/>
                          <a:sym typeface="Arial" panose="020B0604020202020204" pitchFamily="34" charset="0"/>
                        </a:rPr>
                        <a:t>山东</a:t>
                      </a:r>
                      <a:r>
                        <a:rPr lang="en-US" altLang="zh-CN" sz="2400" b="1" dirty="0">
                          <a:latin typeface="Arial" panose="020B0604020202020204" pitchFamily="34" charset="0"/>
                          <a:ea typeface="微软雅黑" panose="020B0503020204020204" pitchFamily="34" charset="-122"/>
                          <a:sym typeface="Arial" panose="020B0604020202020204" pitchFamily="34" charset="0"/>
                        </a:rPr>
                        <a:t>·</a:t>
                      </a:r>
                      <a:r>
                        <a:rPr lang="zh-CN" altLang="en-US" sz="2400" b="1" dirty="0">
                          <a:latin typeface="Arial" panose="020B0604020202020204" pitchFamily="34" charset="0"/>
                          <a:ea typeface="微软雅黑" panose="020B0503020204020204" pitchFamily="34" charset="-122"/>
                          <a:sym typeface="Arial" panose="020B0604020202020204" pitchFamily="34" charset="0"/>
                        </a:rPr>
                        <a:t>斯大林模式</a:t>
                      </a:r>
                      <a:r>
                        <a:rPr lang="en-US" altLang="zh-CN" sz="2400" b="1" dirty="0">
                          <a:latin typeface="Arial" panose="020B0604020202020204" pitchFamily="34" charset="0"/>
                          <a:ea typeface="微软雅黑" panose="020B0503020204020204" pitchFamily="34" charset="-122"/>
                          <a:sym typeface="Arial" panose="020B0604020202020204" pitchFamily="34" charset="0"/>
                        </a:rPr>
                        <a:t>          </a:t>
                      </a:r>
                      <a:r>
                        <a:rPr lang="zh-CN" altLang="en-US" sz="2400" b="1" dirty="0">
                          <a:latin typeface="Arial" panose="020B0604020202020204" pitchFamily="34" charset="0"/>
                          <a:ea typeface="微软雅黑" panose="020B0503020204020204" pitchFamily="34" charset="-122"/>
                          <a:sym typeface="Arial" panose="020B0604020202020204" pitchFamily="34" charset="0"/>
                        </a:rPr>
                        <a:t>海南</a:t>
                      </a:r>
                      <a:r>
                        <a:rPr lang="en-US" altLang="zh-CN" sz="2400" b="1" dirty="0">
                          <a:latin typeface="Arial" panose="020B0604020202020204" pitchFamily="34" charset="0"/>
                          <a:ea typeface="微软雅黑" panose="020B0503020204020204" pitchFamily="34" charset="-122"/>
                          <a:sym typeface="Arial" panose="020B0604020202020204" pitchFamily="34" charset="0"/>
                        </a:rPr>
                        <a:t>·</a:t>
                      </a:r>
                      <a:r>
                        <a:rPr lang="zh-CN" altLang="en-US" sz="2400" b="1" dirty="0">
                          <a:latin typeface="Arial" panose="020B0604020202020204" pitchFamily="34" charset="0"/>
                          <a:ea typeface="微软雅黑" panose="020B0503020204020204" pitchFamily="34" charset="-122"/>
                          <a:sym typeface="Arial" panose="020B0604020202020204" pitchFamily="34" charset="0"/>
                        </a:rPr>
                        <a:t>战时共产主义政策</a:t>
                      </a:r>
                      <a:endParaRPr lang="en-US" altLang="zh-CN" sz="2400" b="1" dirty="0">
                        <a:latin typeface="Arial" panose="020B0604020202020204" pitchFamily="34" charset="0"/>
                        <a:ea typeface="微软雅黑" panose="020B0503020204020204" pitchFamily="34" charset="-122"/>
                        <a:sym typeface="Arial" panose="020B0604020202020204" pitchFamily="34" charset="0"/>
                      </a:endParaRPr>
                    </a:p>
                    <a:p>
                      <a:pPr algn="l">
                        <a:lnSpc>
                          <a:spcPct val="100000"/>
                        </a:lnSpc>
                        <a:spcBef>
                          <a:spcPts val="0"/>
                        </a:spcBef>
                        <a:spcAft>
                          <a:spcPts val="0"/>
                        </a:spcAft>
                      </a:pPr>
                      <a:r>
                        <a:rPr lang="zh-CN" altLang="en-US" sz="2400" b="1" dirty="0">
                          <a:latin typeface="Arial" panose="020B0604020202020204" pitchFamily="34" charset="0"/>
                          <a:ea typeface="微软雅黑" panose="020B0503020204020204" pitchFamily="34" charset="-122"/>
                          <a:sym typeface="Arial" panose="020B0604020202020204" pitchFamily="34" charset="0"/>
                        </a:rPr>
                        <a:t>上海</a:t>
                      </a:r>
                      <a:r>
                        <a:rPr lang="en-US" altLang="zh-CN" sz="2400" b="1" dirty="0">
                          <a:latin typeface="Arial" panose="020B0604020202020204" pitchFamily="34" charset="0"/>
                          <a:ea typeface="微软雅黑" panose="020B0503020204020204" pitchFamily="34" charset="-122"/>
                          <a:sym typeface="Arial" panose="020B0604020202020204" pitchFamily="34" charset="0"/>
                        </a:rPr>
                        <a:t>·</a:t>
                      </a:r>
                      <a:r>
                        <a:rPr lang="zh-CN" altLang="en-US" sz="2400" b="1" dirty="0">
                          <a:latin typeface="Arial" panose="020B0604020202020204" pitchFamily="34" charset="0"/>
                          <a:ea typeface="微软雅黑" panose="020B0503020204020204" pitchFamily="34" charset="-122"/>
                          <a:sym typeface="Arial" panose="020B0604020202020204" pitchFamily="34" charset="0"/>
                        </a:rPr>
                        <a:t>十月革命</a:t>
                      </a:r>
                      <a:endParaRPr lang="zh-CN" altLang="en-US" sz="2400" b="1" dirty="0">
                        <a:latin typeface="Arial" panose="020B0604020202020204" pitchFamily="34" charset="0"/>
                        <a:ea typeface="微软雅黑" panose="020B0503020204020204" pitchFamily="34" charset="-122"/>
                        <a:sym typeface="Arial" panose="020B0604020202020204" pitchFamily="34" charset="0"/>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175"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654050">
                <a:tc>
                  <a:txBody>
                    <a:bodyPr/>
                    <a:lstStyle/>
                    <a:p>
                      <a:pPr algn="ctr"/>
                      <a:r>
                        <a:rPr lang="en-US" altLang="zh-CN" sz="2400" b="1" dirty="0">
                          <a:latin typeface="Arial" panose="020B0604020202020204" pitchFamily="34" charset="0"/>
                          <a:ea typeface="微软雅黑" panose="020B0503020204020204" pitchFamily="34" charset="-122"/>
                          <a:sym typeface="Arial" panose="020B0604020202020204" pitchFamily="34" charset="0"/>
                        </a:rPr>
                        <a:t>2021</a:t>
                      </a:r>
                      <a:endParaRPr lang="zh-CN" altLang="en-US" sz="2400" b="1" dirty="0">
                        <a:latin typeface="Arial" panose="020B0604020202020204" pitchFamily="34" charset="0"/>
                        <a:ea typeface="微软雅黑" panose="020B0503020204020204" pitchFamily="34" charset="-122"/>
                        <a:sym typeface="Arial" panose="020B0604020202020204" pitchFamily="34" charset="0"/>
                      </a:endParaRP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latin typeface="Arial" panose="020B0604020202020204" pitchFamily="34" charset="0"/>
                          <a:ea typeface="微软雅黑" panose="020B0503020204020204" pitchFamily="34" charset="-122"/>
                          <a:sym typeface="Arial" panose="020B0604020202020204" pitchFamily="34" charset="0"/>
                        </a:rPr>
                        <a:t>【</a:t>
                      </a:r>
                      <a:r>
                        <a:rPr lang="zh-CN" altLang="en-US" sz="2400" b="1" dirty="0">
                          <a:latin typeface="Arial" panose="020B0604020202020204" pitchFamily="34" charset="0"/>
                          <a:ea typeface="微软雅黑" panose="020B0503020204020204" pitchFamily="34" charset="-122"/>
                          <a:sym typeface="Arial" panose="020B0604020202020204" pitchFamily="34" charset="0"/>
                        </a:rPr>
                        <a:t>甲</a:t>
                      </a:r>
                      <a:r>
                        <a:rPr lang="en-US" altLang="zh-CN" sz="2400" b="1" dirty="0">
                          <a:latin typeface="Arial" panose="020B0604020202020204" pitchFamily="34" charset="0"/>
                          <a:ea typeface="微软雅黑" panose="020B0503020204020204" pitchFamily="34" charset="-122"/>
                          <a:sym typeface="Arial" panose="020B0604020202020204" pitchFamily="34" charset="0"/>
                        </a:rPr>
                        <a:t>】</a:t>
                      </a:r>
                      <a:r>
                        <a:rPr lang="zh-CN" altLang="en-US" sz="2400" b="1" dirty="0">
                          <a:latin typeface="Arial" panose="020B0604020202020204" pitchFamily="34" charset="0"/>
                          <a:ea typeface="微软雅黑" panose="020B0503020204020204" pitchFamily="34" charset="-122"/>
                          <a:sym typeface="Arial" panose="020B0604020202020204" pitchFamily="34" charset="0"/>
                        </a:rPr>
                        <a:t>战时共产主义政策</a:t>
                      </a:r>
                      <a:endParaRPr lang="en-US" altLang="zh-CN" sz="2400" b="1" dirty="0">
                        <a:latin typeface="Arial" panose="020B0604020202020204" pitchFamily="34" charset="0"/>
                        <a:ea typeface="微软雅黑" panose="020B0503020204020204" pitchFamily="34" charset="-122"/>
                        <a:sym typeface="Arial" panose="020B0604020202020204" pitchFamily="34" charset="0"/>
                      </a:endParaRPr>
                    </a:p>
                  </a:txBody>
                  <a:tcPr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pPr>
                      <a:r>
                        <a:rPr lang="zh-CN" altLang="en-US" sz="2400" b="1" dirty="0">
                          <a:latin typeface="Arial" panose="020B0604020202020204" pitchFamily="34" charset="0"/>
                          <a:ea typeface="微软雅黑" panose="020B0503020204020204" pitchFamily="34" charset="-122"/>
                          <a:sym typeface="Arial" panose="020B0604020202020204" pitchFamily="34" charset="0"/>
                        </a:rPr>
                        <a:t>广东</a:t>
                      </a:r>
                      <a:r>
                        <a:rPr lang="en-US" altLang="zh-CN" sz="2400" b="1" dirty="0">
                          <a:latin typeface="Arial" panose="020B0604020202020204" pitchFamily="34" charset="0"/>
                          <a:ea typeface="微软雅黑" panose="020B0503020204020204" pitchFamily="34" charset="-122"/>
                          <a:sym typeface="Arial" panose="020B0604020202020204" pitchFamily="34" charset="0"/>
                        </a:rPr>
                        <a:t>·</a:t>
                      </a:r>
                      <a:r>
                        <a:rPr lang="zh-CN" altLang="en-US" sz="2400" b="1" dirty="0">
                          <a:latin typeface="Arial" panose="020B0604020202020204" pitchFamily="34" charset="0"/>
                          <a:ea typeface="微软雅黑" panose="020B0503020204020204" pitchFamily="34" charset="-122"/>
                          <a:sym typeface="Arial" panose="020B0604020202020204" pitchFamily="34" charset="0"/>
                        </a:rPr>
                        <a:t>斯大林模式</a:t>
                      </a:r>
                      <a:r>
                        <a:rPr lang="en-US" altLang="zh-CN" sz="2400" b="1" dirty="0">
                          <a:latin typeface="Arial" panose="020B0604020202020204" pitchFamily="34" charset="0"/>
                          <a:ea typeface="微软雅黑" panose="020B0503020204020204" pitchFamily="34" charset="-122"/>
                          <a:sym typeface="Arial" panose="020B0604020202020204" pitchFamily="34" charset="0"/>
                        </a:rPr>
                        <a:t>           </a:t>
                      </a:r>
                      <a:r>
                        <a:rPr lang="zh-CN" altLang="en-US" sz="2400" b="1" dirty="0">
                          <a:latin typeface="Arial" panose="020B0604020202020204" pitchFamily="34" charset="0"/>
                          <a:ea typeface="微软雅黑" panose="020B0503020204020204" pitchFamily="34" charset="-122"/>
                          <a:sym typeface="Arial" panose="020B0604020202020204" pitchFamily="34" charset="0"/>
                        </a:rPr>
                        <a:t>浙江</a:t>
                      </a:r>
                      <a:r>
                        <a:rPr lang="en-US" altLang="zh-CN" sz="2400" b="1" dirty="0">
                          <a:latin typeface="Arial" panose="020B0604020202020204" pitchFamily="34" charset="0"/>
                          <a:ea typeface="微软雅黑" panose="020B0503020204020204" pitchFamily="34" charset="-122"/>
                          <a:sym typeface="Arial" panose="020B0604020202020204" pitchFamily="34" charset="0"/>
                        </a:rPr>
                        <a:t>·</a:t>
                      </a:r>
                      <a:r>
                        <a:rPr lang="zh-CN" altLang="en-US" sz="2400" b="1" dirty="0">
                          <a:latin typeface="Arial" panose="020B0604020202020204" pitchFamily="34" charset="0"/>
                          <a:ea typeface="微软雅黑" panose="020B0503020204020204" pitchFamily="34" charset="-122"/>
                          <a:sym typeface="Arial" panose="020B0604020202020204" pitchFamily="34" charset="0"/>
                        </a:rPr>
                        <a:t>新经济政策</a:t>
                      </a:r>
                      <a:endParaRPr lang="en-US" altLang="zh-CN" sz="2400" b="1" dirty="0">
                        <a:latin typeface="Arial" panose="020B0604020202020204" pitchFamily="34" charset="0"/>
                        <a:ea typeface="微软雅黑" panose="020B0503020204020204" pitchFamily="34" charset="-122"/>
                        <a:sym typeface="Arial" panose="020B0604020202020204" pitchFamily="34" charset="0"/>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175"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738505">
                <a:tc>
                  <a:txBody>
                    <a:bodyPr/>
                    <a:lstStyle/>
                    <a:p>
                      <a:pPr algn="ctr">
                        <a:buNone/>
                      </a:pPr>
                      <a:r>
                        <a:rPr lang="en-US" altLang="zh-CN" sz="2400" b="1" dirty="0">
                          <a:latin typeface="Arial" panose="020B0604020202020204" pitchFamily="34" charset="0"/>
                          <a:ea typeface="微软雅黑" panose="020B0503020204020204" pitchFamily="34" charset="-122"/>
                          <a:sym typeface="Arial" panose="020B0604020202020204" pitchFamily="34" charset="0"/>
                        </a:rPr>
                        <a:t>2022</a:t>
                      </a:r>
                      <a:endParaRPr lang="en-US" altLang="zh-CN" sz="2400" b="1" dirty="0">
                        <a:latin typeface="Arial" panose="020B0604020202020204" pitchFamily="34" charset="0"/>
                        <a:ea typeface="微软雅黑" panose="020B0503020204020204" pitchFamily="34" charset="-122"/>
                        <a:sym typeface="Arial" panose="020B0604020202020204" pitchFamily="34" charset="0"/>
                      </a:endParaRPr>
                    </a:p>
                  </a:txBody>
                  <a:tcPr anchor="ctr">
                    <a:lnL w="9525" cap="flat" cmpd="sng" algn="ctr">
                      <a:noFill/>
                      <a:prstDash val="solid"/>
                      <a:round/>
                      <a:headEnd type="none" w="med" len="med"/>
                      <a:tailEnd type="none" w="med" len="med"/>
                    </a:lnL>
                    <a:lnR w="6350" cap="flat" cmpd="sng" algn="ctr">
                      <a:solidFill>
                        <a:schemeClr val="accent2">
                          <a:lumMod val="60000"/>
                          <a:lumOff val="40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latin typeface="Arial" panose="020B0604020202020204" pitchFamily="34" charset="0"/>
                          <a:ea typeface="微软雅黑" panose="020B0503020204020204" pitchFamily="34" charset="-122"/>
                          <a:cs typeface="楷体" panose="02010609060101010101" charset="-122"/>
                          <a:sym typeface="Arial" panose="020B0604020202020204" pitchFamily="34" charset="0"/>
                        </a:rPr>
                        <a:t>【甲】十月革命的条件和过程</a:t>
                      </a:r>
                      <a:endParaRPr lang="zh-CN" altLang="en-US" sz="2400" b="1" dirty="0">
                        <a:latin typeface="Arial" panose="020B0604020202020204" pitchFamily="34" charset="0"/>
                        <a:ea typeface="微软雅黑" panose="020B0503020204020204" pitchFamily="34" charset="-122"/>
                        <a:cs typeface="楷体" panose="02010609060101010101" charset="-122"/>
                        <a:sym typeface="Arial" panose="020B0604020202020204" pitchFamily="34" charset="0"/>
                      </a:endParaRPr>
                    </a:p>
                  </a:txBody>
                  <a:tcPr anchor="ctr">
                    <a:lnL w="6350" cap="flat" cmpd="sng" algn="ctr">
                      <a:solidFill>
                        <a:schemeClr val="accent2">
                          <a:lumMod val="60000"/>
                          <a:lumOff val="40000"/>
                        </a:schemeClr>
                      </a:solidFill>
                      <a:prstDash val="solid"/>
                      <a:round/>
                      <a:headEnd type="none" w="med" len="med"/>
                      <a:tailEnd type="none" w="med" len="med"/>
                    </a:lnL>
                    <a:lnR w="3175" cap="flat" cmpd="sng" algn="ctr">
                      <a:solidFill>
                        <a:schemeClr val="accent2">
                          <a:lumMod val="75000"/>
                        </a:schemeClr>
                      </a:solid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spcBef>
                          <a:spcPts val="0"/>
                        </a:spcBef>
                        <a:spcAft>
                          <a:spcPts val="0"/>
                        </a:spcAft>
                        <a:buNone/>
                      </a:pPr>
                      <a:r>
                        <a:rPr lang="zh-CN" altLang="en-US" sz="2400" b="1" dirty="0">
                          <a:latin typeface="Arial" panose="020B0604020202020204" pitchFamily="34" charset="0"/>
                          <a:ea typeface="微软雅黑" panose="020B0503020204020204" pitchFamily="34" charset="-122"/>
                          <a:cs typeface="楷体" panose="02010609060101010101" charset="-122"/>
                          <a:sym typeface="Arial" panose="020B0604020202020204" pitchFamily="34" charset="0"/>
                        </a:rPr>
                        <a:t>浙江卷</a:t>
                      </a:r>
                      <a:r>
                        <a:rPr lang="en-US" altLang="zh-CN" sz="2400" b="1" dirty="0">
                          <a:latin typeface="Arial" panose="020B0604020202020204" pitchFamily="34" charset="0"/>
                          <a:ea typeface="微软雅黑" panose="020B0503020204020204" pitchFamily="34" charset="-122"/>
                          <a:cs typeface="楷体" panose="02010609060101010101" charset="-122"/>
                          <a:sym typeface="Arial" panose="020B0604020202020204" pitchFamily="34" charset="0"/>
                        </a:rPr>
                        <a:t>.</a:t>
                      </a:r>
                      <a:r>
                        <a:rPr lang="zh-CN" altLang="en-US" sz="2400" b="1" dirty="0">
                          <a:latin typeface="Arial" panose="020B0604020202020204" pitchFamily="34" charset="0"/>
                          <a:ea typeface="微软雅黑" panose="020B0503020204020204" pitchFamily="34" charset="-122"/>
                          <a:cs typeface="楷体" panose="02010609060101010101" charset="-122"/>
                          <a:sym typeface="Arial" panose="020B0604020202020204" pitchFamily="34" charset="0"/>
                        </a:rPr>
                        <a:t>新经济政策；湖南卷</a:t>
                      </a:r>
                      <a:r>
                        <a:rPr lang="en-US" altLang="zh-CN" sz="2400" b="1" dirty="0">
                          <a:latin typeface="Arial" panose="020B0604020202020204" pitchFamily="34" charset="0"/>
                          <a:ea typeface="微软雅黑" panose="020B0503020204020204" pitchFamily="34" charset="-122"/>
                          <a:cs typeface="楷体" panose="02010609060101010101" charset="-122"/>
                          <a:sym typeface="Arial" panose="020B0604020202020204" pitchFamily="34" charset="0"/>
                        </a:rPr>
                        <a:t>.</a:t>
                      </a:r>
                      <a:r>
                        <a:rPr lang="zh-CN" altLang="en-US" sz="2400" b="1" dirty="0">
                          <a:latin typeface="Arial" panose="020B0604020202020204" pitchFamily="34" charset="0"/>
                          <a:ea typeface="微软雅黑" panose="020B0503020204020204" pitchFamily="34" charset="-122"/>
                          <a:cs typeface="楷体" panose="02010609060101010101" charset="-122"/>
                          <a:sym typeface="Arial" panose="020B0604020202020204" pitchFamily="34" charset="0"/>
                        </a:rPr>
                        <a:t>战时共产主义政策；</a:t>
                      </a:r>
                      <a:endParaRPr lang="zh-CN" altLang="en-US" sz="2400" b="1" dirty="0">
                        <a:latin typeface="Arial" panose="020B0604020202020204" pitchFamily="34" charset="0"/>
                        <a:ea typeface="微软雅黑" panose="020B0503020204020204" pitchFamily="34" charset="-122"/>
                        <a:cs typeface="楷体" panose="02010609060101010101" charset="-122"/>
                        <a:sym typeface="Arial" panose="020B0604020202020204" pitchFamily="34" charset="0"/>
                      </a:endParaRPr>
                    </a:p>
                    <a:p>
                      <a:pPr algn="l">
                        <a:lnSpc>
                          <a:spcPct val="100000"/>
                        </a:lnSpc>
                        <a:spcBef>
                          <a:spcPts val="0"/>
                        </a:spcBef>
                        <a:spcAft>
                          <a:spcPts val="0"/>
                        </a:spcAft>
                        <a:buNone/>
                      </a:pPr>
                      <a:r>
                        <a:rPr lang="zh-CN" altLang="en-US" sz="2400" b="1" dirty="0">
                          <a:latin typeface="Arial" panose="020B0604020202020204" pitchFamily="34" charset="0"/>
                          <a:ea typeface="微软雅黑" panose="020B0503020204020204" pitchFamily="34" charset="-122"/>
                          <a:cs typeface="楷体" panose="02010609060101010101" charset="-122"/>
                          <a:sym typeface="Arial" panose="020B0604020202020204" pitchFamily="34" charset="0"/>
                        </a:rPr>
                        <a:t>湖北卷</a:t>
                      </a:r>
                      <a:r>
                        <a:rPr lang="en-US" altLang="zh-CN" sz="2400" b="1" dirty="0">
                          <a:latin typeface="Arial" panose="020B0604020202020204" pitchFamily="34" charset="0"/>
                          <a:ea typeface="微软雅黑" panose="020B0503020204020204" pitchFamily="34" charset="-122"/>
                          <a:cs typeface="楷体" panose="02010609060101010101" charset="-122"/>
                          <a:sym typeface="Arial" panose="020B0604020202020204" pitchFamily="34" charset="0"/>
                        </a:rPr>
                        <a:t>.</a:t>
                      </a:r>
                      <a:r>
                        <a:rPr lang="zh-CN" altLang="en-US" sz="2400" b="1" dirty="0">
                          <a:latin typeface="Arial" panose="020B0604020202020204" pitchFamily="34" charset="0"/>
                          <a:ea typeface="微软雅黑" panose="020B0503020204020204" pitchFamily="34" charset="-122"/>
                          <a:cs typeface="楷体" panose="02010609060101010101" charset="-122"/>
                          <a:sym typeface="Arial" panose="020B0604020202020204" pitchFamily="34" charset="0"/>
                        </a:rPr>
                        <a:t>十月革命的胜利</a:t>
                      </a:r>
                      <a:endParaRPr lang="en-US" altLang="zh-CN" sz="2400" b="1" dirty="0">
                        <a:latin typeface="Arial" panose="020B0604020202020204" pitchFamily="34" charset="0"/>
                        <a:ea typeface="微软雅黑" panose="020B0503020204020204" pitchFamily="34" charset="-122"/>
                        <a:cs typeface="楷体" panose="02010609060101010101" charset="-122"/>
                        <a:sym typeface="Arial" panose="020B0604020202020204" pitchFamily="34" charset="0"/>
                      </a:endParaRPr>
                    </a:p>
                  </a:txBody>
                  <a:tcPr anchor="ctr">
                    <a:lnL w="3175" cap="flat" cmpd="sng" algn="ctr">
                      <a:solidFill>
                        <a:schemeClr val="accent2">
                          <a:lumMod val="75000"/>
                        </a:schemeClr>
                      </a:solidFill>
                      <a:prstDash val="solid"/>
                      <a:round/>
                      <a:headEnd type="none" w="med" len="med"/>
                      <a:tailEnd type="none" w="med" len="med"/>
                    </a:lnL>
                    <a:lnR w="9525" cap="flat" cmpd="sng" algn="ctr">
                      <a:noFill/>
                      <a:prstDash val="solid"/>
                      <a:round/>
                      <a:headEnd type="none" w="med" len="med"/>
                      <a:tailEnd type="none" w="med" len="med"/>
                    </a:lnR>
                    <a:lnT w="38100" cap="flat" cmpd="sng" algn="ctr">
                      <a:solidFill>
                        <a:schemeClr val="accent2">
                          <a:lumMod val="75000"/>
                        </a:schemeClr>
                      </a:solidFill>
                      <a:prstDash val="solid"/>
                      <a:round/>
                      <a:headEnd type="none" w="med" len="med"/>
                      <a:tailEnd type="none" w="med" len="med"/>
                    </a:lnT>
                    <a:lnB w="381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extBox 1"/>
          <p:cNvSpPr txBox="1"/>
          <p:nvPr/>
        </p:nvSpPr>
        <p:spPr>
          <a:xfrm>
            <a:off x="190550" y="5362759"/>
            <a:ext cx="11825556" cy="954107"/>
          </a:xfrm>
          <a:prstGeom prst="rect">
            <a:avLst/>
          </a:prstGeom>
          <a:noFill/>
          <a:ln>
            <a:solidFill>
              <a:schemeClr val="tx1"/>
            </a:solidFill>
          </a:ln>
        </p:spPr>
        <p:txBody>
          <a:bodyPr wrap="square" rtlCol="0">
            <a:spAutoFit/>
          </a:bodyPr>
          <a:lstStyle/>
          <a:p>
            <a:r>
              <a:rPr lang="zh-CN" altLang="en-US" sz="2800" b="1" dirty="0" smtClean="0"/>
              <a:t>命题趋势：从唯物史观角度考查俄国十月革命发生的原因；从“</a:t>
            </a:r>
            <a:r>
              <a:rPr lang="zh-CN" altLang="en-US" sz="2800" b="1" dirty="0" smtClean="0">
                <a:solidFill>
                  <a:srgbClr val="FF0000"/>
                </a:solidFill>
              </a:rPr>
              <a:t>政策创新</a:t>
            </a:r>
            <a:r>
              <a:rPr lang="zh-CN" altLang="en-US" sz="2800" b="1" dirty="0" smtClean="0"/>
              <a:t>”角度考查新经济政策的必要性和灵活性；多角度认识“斯大林模式”。</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8" name="矩形 943107"/>
          <p:cNvSpPr/>
          <p:nvPr>
            <p:custDataLst>
              <p:tags r:id="rId1"/>
            </p:custDataLst>
          </p:nvPr>
        </p:nvSpPr>
        <p:spPr>
          <a:xfrm>
            <a:off x="291124" y="333375"/>
            <a:ext cx="11536184" cy="6191250"/>
          </a:xfrm>
          <a:prstGeom prst="rect">
            <a:avLst/>
          </a:prstGeom>
          <a:noFill/>
          <a:ln>
            <a:noFill/>
            <a:miter lim="800000"/>
          </a:ln>
        </p:spPr>
        <p:txBody>
          <a:bodyPr/>
          <a:lstStyle/>
          <a:p/>
        </p:txBody>
      </p:sp>
      <p:sp>
        <p:nvSpPr>
          <p:cNvPr id="943110" name="TextBox 4"/>
          <p:cNvSpPr/>
          <p:nvPr>
            <p:custDataLst>
              <p:tags r:id="rId2"/>
            </p:custDataLst>
          </p:nvPr>
        </p:nvSpPr>
        <p:spPr>
          <a:xfrm>
            <a:off x="654229" y="1484314"/>
            <a:ext cx="7529209" cy="1938992"/>
          </a:xfrm>
          <a:prstGeom prst="rect">
            <a:avLst/>
          </a:prstGeom>
          <a:noFill/>
          <a:ln w="12700">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r>
              <a:rPr lang="zh-CN" altLang="en-US" sz="2400" b="1" dirty="0">
                <a:solidFill>
                  <a:srgbClr val="000000"/>
                </a:solidFill>
                <a:latin typeface="微软雅黑" panose="020B0503020204020204" pitchFamily="34" charset="-122"/>
                <a:ea typeface="微软雅黑" panose="020B0503020204020204" pitchFamily="34" charset="-122"/>
              </a:rPr>
              <a:t>经济基础：</a:t>
            </a:r>
            <a:r>
              <a:rPr lang="zh-CN" altLang="en-US" sz="2400" b="1" dirty="0">
                <a:solidFill>
                  <a:srgbClr val="000000"/>
                </a:solidFill>
                <a:latin typeface="楷体" panose="02010609060101010101" charset="-122"/>
                <a:ea typeface="楷体" panose="02010609060101010101" charset="-122"/>
              </a:rPr>
              <a:t>资本主义缓慢发展。</a:t>
            </a:r>
            <a:endParaRPr lang="zh-CN" altLang="en-US" sz="2400" b="1" dirty="0">
              <a:solidFill>
                <a:srgbClr val="000000"/>
              </a:solidFill>
              <a:latin typeface="楷体" panose="02010609060101010101" charset="-122"/>
              <a:ea typeface="楷体" panose="02010609060101010101" charset="-122"/>
            </a:endParaRPr>
          </a:p>
          <a:p>
            <a:pPr marL="0" lvl="0" indent="0"/>
            <a:r>
              <a:rPr lang="zh-CN" altLang="en-US" sz="2400" b="1" dirty="0">
                <a:solidFill>
                  <a:srgbClr val="000000"/>
                </a:solidFill>
                <a:latin typeface="微软雅黑" panose="020B0503020204020204" pitchFamily="34" charset="-122"/>
                <a:ea typeface="微软雅黑" panose="020B0503020204020204" pitchFamily="34" charset="-122"/>
                <a:sym typeface="+mn-ea"/>
              </a:rPr>
              <a:t>政治基础：</a:t>
            </a:r>
            <a:r>
              <a:rPr lang="zh-CN" altLang="en-US" sz="2400" b="1" dirty="0">
                <a:solidFill>
                  <a:srgbClr val="000000"/>
                </a:solidFill>
                <a:latin typeface="楷体" panose="02010609060101010101" charset="-122"/>
                <a:ea typeface="楷体" panose="02010609060101010101" charset="-122"/>
              </a:rPr>
              <a:t>沙皇专制统治不断强化，社会矛盾尖锐</a:t>
            </a:r>
            <a:endParaRPr lang="zh-CN" altLang="en-US" sz="2400" b="1" dirty="0">
              <a:solidFill>
                <a:srgbClr val="000000"/>
              </a:solidFill>
              <a:latin typeface="楷体" panose="02010609060101010101" charset="-122"/>
              <a:ea typeface="楷体" panose="02010609060101010101" charset="-122"/>
            </a:endParaRPr>
          </a:p>
          <a:p>
            <a:pPr marL="0" lvl="0" indent="0"/>
            <a:r>
              <a:rPr lang="zh-CN" altLang="en-US" sz="2400" b="1" dirty="0">
                <a:solidFill>
                  <a:srgbClr val="000000"/>
                </a:solidFill>
                <a:latin typeface="微软雅黑" panose="020B0503020204020204" pitchFamily="34" charset="-122"/>
                <a:ea typeface="微软雅黑" panose="020B0503020204020204" pitchFamily="34" charset="-122"/>
              </a:rPr>
              <a:t>阶级基础：</a:t>
            </a:r>
            <a:r>
              <a:rPr lang="zh-CN" altLang="en-US" sz="2400" b="1" dirty="0">
                <a:solidFill>
                  <a:srgbClr val="000000"/>
                </a:solidFill>
                <a:latin typeface="楷体" panose="02010609060101010101" charset="-122"/>
                <a:ea typeface="楷体" panose="02010609060101010101" charset="-122"/>
              </a:rPr>
              <a:t>无产阶级队伍的壮大和有组织运动的开展</a:t>
            </a:r>
            <a:endParaRPr lang="zh-CN" altLang="en-US" sz="2400" b="1" dirty="0">
              <a:solidFill>
                <a:srgbClr val="000000"/>
              </a:solidFill>
              <a:latin typeface="楷体" panose="02010609060101010101" charset="-122"/>
              <a:ea typeface="楷体" panose="02010609060101010101" charset="-122"/>
            </a:endParaRPr>
          </a:p>
          <a:p>
            <a:pPr marL="0" lvl="0" indent="0"/>
            <a:r>
              <a:rPr lang="zh-CN" altLang="en-US" sz="2400" b="1" dirty="0">
                <a:solidFill>
                  <a:srgbClr val="000000"/>
                </a:solidFill>
                <a:latin typeface="微软雅黑" panose="020B0503020204020204" pitchFamily="34" charset="-122"/>
                <a:ea typeface="微软雅黑" panose="020B0503020204020204" pitchFamily="34" charset="-122"/>
              </a:rPr>
              <a:t>思想基础：</a:t>
            </a:r>
            <a:r>
              <a:rPr lang="zh-CN" altLang="en-US" sz="2400" b="1" dirty="0">
                <a:solidFill>
                  <a:srgbClr val="000000"/>
                </a:solidFill>
                <a:latin typeface="楷体" panose="02010609060101010101" charset="-122"/>
                <a:ea typeface="楷体" panose="02010609060101010101" charset="-122"/>
              </a:rPr>
              <a:t>马克思主义的传播</a:t>
            </a:r>
            <a:endParaRPr lang="zh-CN" altLang="en-US" sz="2400" b="1" dirty="0">
              <a:solidFill>
                <a:srgbClr val="000000"/>
              </a:solidFill>
              <a:latin typeface="楷体" panose="02010609060101010101" charset="-122"/>
              <a:ea typeface="楷体" panose="02010609060101010101" charset="-122"/>
            </a:endParaRPr>
          </a:p>
          <a:p>
            <a:pPr marL="0" lvl="0" indent="0"/>
            <a:r>
              <a:rPr lang="zh-CN" altLang="en-US" sz="2400" b="1" dirty="0">
                <a:solidFill>
                  <a:srgbClr val="000000"/>
                </a:solidFill>
                <a:latin typeface="微软雅黑" panose="020B0503020204020204" pitchFamily="34" charset="-122"/>
                <a:ea typeface="微软雅黑" panose="020B0503020204020204" pitchFamily="34" charset="-122"/>
              </a:rPr>
              <a:t>个人因素：</a:t>
            </a:r>
            <a:r>
              <a:rPr lang="zh-CN" altLang="en-US" sz="2400" b="1" dirty="0">
                <a:latin typeface="楷体" panose="02010609060101010101" charset="-122"/>
                <a:ea typeface="楷体" panose="02010609060101010101" charset="-122"/>
                <a:sym typeface="+mn-ea"/>
              </a:rPr>
              <a:t>列宁积极进行革命实践</a:t>
            </a:r>
            <a:r>
              <a:rPr lang="zh-CN" altLang="en-US" sz="2400" b="1" dirty="0">
                <a:solidFill>
                  <a:srgbClr val="000000"/>
                </a:solidFill>
                <a:latin typeface="楷体" panose="02010609060101010101" charset="-122"/>
                <a:ea typeface="楷体" panose="02010609060101010101" charset="-122"/>
                <a:sym typeface="+mn-ea"/>
              </a:rPr>
              <a:t>与理论探索</a:t>
            </a:r>
            <a:endParaRPr lang="zh-CN" altLang="en-US" sz="2400" b="1" dirty="0">
              <a:solidFill>
                <a:srgbClr val="000000"/>
              </a:solidFill>
              <a:latin typeface="楷体" panose="02010609060101010101" charset="-122"/>
              <a:ea typeface="楷体" panose="02010609060101010101" charset="-122"/>
            </a:endParaRPr>
          </a:p>
        </p:txBody>
      </p:sp>
      <p:sp>
        <p:nvSpPr>
          <p:cNvPr id="943111" name="矩形 943110"/>
          <p:cNvSpPr/>
          <p:nvPr>
            <p:custDataLst>
              <p:tags r:id="rId3"/>
            </p:custDataLst>
          </p:nvPr>
        </p:nvSpPr>
        <p:spPr>
          <a:xfrm>
            <a:off x="654229" y="981075"/>
            <a:ext cx="1329252" cy="523220"/>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spcBef>
                <a:spcPct val="50000"/>
              </a:spcBef>
            </a:pPr>
            <a:r>
              <a:rPr lang="en-US" altLang="zh-CN" sz="2800" b="1" dirty="0" smtClean="0">
                <a:solidFill>
                  <a:srgbClr val="0000FF"/>
                </a:solidFill>
                <a:latin typeface="微软雅黑" panose="020B0503020204020204" pitchFamily="34" charset="-122"/>
                <a:ea typeface="微软雅黑" panose="020B0503020204020204" pitchFamily="34" charset="-122"/>
              </a:rPr>
              <a:t>1.</a:t>
            </a:r>
            <a:r>
              <a:rPr lang="zh-CN" altLang="en-US" sz="2800" b="1" dirty="0" smtClean="0">
                <a:solidFill>
                  <a:srgbClr val="0000FF"/>
                </a:solidFill>
                <a:latin typeface="微软雅黑" panose="020B0503020204020204" pitchFamily="34" charset="-122"/>
                <a:ea typeface="微软雅黑" panose="020B0503020204020204" pitchFamily="34" charset="-122"/>
              </a:rPr>
              <a:t>条件</a:t>
            </a:r>
            <a:endParaRPr lang="zh-CN" altLang="en-US" sz="2800" b="1" dirty="0">
              <a:solidFill>
                <a:srgbClr val="0000FF"/>
              </a:solidFill>
              <a:latin typeface="微软雅黑" panose="020B0503020204020204" pitchFamily="34" charset="-122"/>
              <a:ea typeface="微软雅黑" panose="020B0503020204020204" pitchFamily="34" charset="-122"/>
            </a:endParaRPr>
          </a:p>
        </p:txBody>
      </p:sp>
      <p:sp>
        <p:nvSpPr>
          <p:cNvPr id="943112" name="圆角矩形 13"/>
          <p:cNvSpPr/>
          <p:nvPr>
            <p:custDataLst>
              <p:tags r:id="rId4"/>
            </p:custDataLst>
          </p:nvPr>
        </p:nvSpPr>
        <p:spPr>
          <a:xfrm>
            <a:off x="2249013" y="4076700"/>
            <a:ext cx="2903241" cy="381000"/>
          </a:xfrm>
          <a:prstGeom prst="roundRect">
            <a:avLst>
              <a:gd name="adj" fmla="val 16667"/>
            </a:avLst>
          </a:prstGeom>
          <a:solidFill>
            <a:schemeClr val="accent1"/>
          </a:solidFill>
          <a:ln w="12700">
            <a:no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lgn="ctr"/>
            <a:r>
              <a:rPr lang="zh-CN" altLang="en-US" sz="2000" b="1">
                <a:latin typeface="Calibri" panose="020F0502020204030204" pitchFamily="34" charset="0"/>
                <a:ea typeface="微软雅黑" panose="020B0503020204020204" pitchFamily="34" charset="-122"/>
              </a:rPr>
              <a:t>俄国社会民主工党成立</a:t>
            </a:r>
            <a:endParaRPr lang="zh-CN" altLang="en-US" sz="2000" b="1">
              <a:latin typeface="Calibri" panose="020F0502020204030204" pitchFamily="34" charset="0"/>
              <a:ea typeface="微软雅黑" panose="020B0503020204020204" pitchFamily="34" charset="-122"/>
            </a:endParaRPr>
          </a:p>
        </p:txBody>
      </p:sp>
      <p:sp>
        <p:nvSpPr>
          <p:cNvPr id="943113" name="圆角矩形 16"/>
          <p:cNvSpPr/>
          <p:nvPr>
            <p:custDataLst>
              <p:tags r:id="rId5"/>
            </p:custDataLst>
          </p:nvPr>
        </p:nvSpPr>
        <p:spPr>
          <a:xfrm>
            <a:off x="2249012" y="4724400"/>
            <a:ext cx="2893644" cy="381000"/>
          </a:xfrm>
          <a:prstGeom prst="roundRect">
            <a:avLst>
              <a:gd name="adj" fmla="val 16667"/>
            </a:avLst>
          </a:prstGeom>
          <a:solidFill>
            <a:schemeClr val="accent2"/>
          </a:solidFill>
          <a:ln w="12700">
            <a:no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lgn="ctr"/>
            <a:r>
              <a:rPr lang="zh-CN" altLang="en-US" sz="2000" b="1">
                <a:solidFill>
                  <a:srgbClr val="FFFFFF"/>
                </a:solidFill>
                <a:latin typeface="Calibri" panose="020F0502020204030204" pitchFamily="34" charset="0"/>
                <a:ea typeface="微软雅黑" panose="020B0503020204020204" pitchFamily="34" charset="-122"/>
              </a:rPr>
              <a:t>列宁创办</a:t>
            </a:r>
            <a:r>
              <a:rPr lang="en-US" altLang="zh-CN" sz="2000" b="1">
                <a:solidFill>
                  <a:srgbClr val="FFFFFF"/>
                </a:solidFill>
                <a:latin typeface="Calibri" panose="020F0502020204030204" pitchFamily="34" charset="0"/>
                <a:ea typeface="微软雅黑" panose="020B0503020204020204" pitchFamily="34" charset="-122"/>
              </a:rPr>
              <a:t>《</a:t>
            </a:r>
            <a:r>
              <a:rPr lang="zh-CN" altLang="en-US" sz="2000" b="1">
                <a:solidFill>
                  <a:srgbClr val="FFFFFF"/>
                </a:solidFill>
                <a:latin typeface="Calibri" panose="020F0502020204030204" pitchFamily="34" charset="0"/>
                <a:ea typeface="微软雅黑" panose="020B0503020204020204" pitchFamily="34" charset="-122"/>
              </a:rPr>
              <a:t>火星报</a:t>
            </a:r>
            <a:r>
              <a:rPr lang="en-US" altLang="zh-CN" sz="2000" b="1">
                <a:solidFill>
                  <a:srgbClr val="FFFFFF"/>
                </a:solidFill>
                <a:latin typeface="Calibri" panose="020F0502020204030204" pitchFamily="34" charset="0"/>
                <a:ea typeface="微软雅黑" panose="020B0503020204020204" pitchFamily="34" charset="-122"/>
              </a:rPr>
              <a:t>》</a:t>
            </a:r>
            <a:endParaRPr lang="en-US" altLang="zh-CN" sz="2000" b="1">
              <a:solidFill>
                <a:srgbClr val="FFFFFF"/>
              </a:solidFill>
              <a:latin typeface="Calibri" panose="020F0502020204030204" pitchFamily="34" charset="0"/>
              <a:ea typeface="微软雅黑" panose="020B0503020204020204" pitchFamily="34" charset="-122"/>
            </a:endParaRPr>
          </a:p>
        </p:txBody>
      </p:sp>
      <p:sp>
        <p:nvSpPr>
          <p:cNvPr id="943114" name="圆角矩形 18"/>
          <p:cNvSpPr/>
          <p:nvPr>
            <p:custDataLst>
              <p:tags r:id="rId6"/>
            </p:custDataLst>
          </p:nvPr>
        </p:nvSpPr>
        <p:spPr>
          <a:xfrm>
            <a:off x="2249012" y="5373688"/>
            <a:ext cx="3283942" cy="914400"/>
          </a:xfrm>
          <a:prstGeom prst="roundRect">
            <a:avLst>
              <a:gd name="adj" fmla="val 16667"/>
            </a:avLst>
          </a:prstGeom>
          <a:solidFill>
            <a:srgbClr val="996600"/>
          </a:solidFill>
          <a:ln w="12700">
            <a:no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r>
              <a:rPr lang="zh-CN" altLang="en-US" sz="2000" b="1" dirty="0">
                <a:solidFill>
                  <a:schemeClr val="bg1"/>
                </a:solidFill>
                <a:latin typeface="Calibri" panose="020F0502020204030204" pitchFamily="34" charset="0"/>
                <a:ea typeface="楷体" panose="02010609060101010101" charset="-122"/>
              </a:rPr>
              <a:t>俄国社会民主工党二大上，布尔什维克党建立，</a:t>
            </a:r>
            <a:endParaRPr lang="zh-CN" altLang="en-US" sz="2000" b="1" dirty="0">
              <a:solidFill>
                <a:schemeClr val="bg1"/>
              </a:solidFill>
              <a:latin typeface="Calibri" panose="020F0502020204030204" pitchFamily="34" charset="0"/>
              <a:ea typeface="楷体" panose="02010609060101010101" charset="-122"/>
            </a:endParaRPr>
          </a:p>
          <a:p>
            <a:pPr lvl="0"/>
            <a:r>
              <a:rPr lang="zh-CN" altLang="en-US" sz="2000" b="1" dirty="0">
                <a:solidFill>
                  <a:schemeClr val="bg1"/>
                </a:solidFill>
                <a:latin typeface="Calibri" panose="020F0502020204030204" pitchFamily="34" charset="0"/>
                <a:ea typeface="楷体" panose="02010609060101010101" charset="-122"/>
              </a:rPr>
              <a:t>列宁主义成为指导思想</a:t>
            </a:r>
            <a:endParaRPr lang="zh-CN" altLang="en-US" sz="2000" b="1" dirty="0">
              <a:solidFill>
                <a:schemeClr val="bg1"/>
              </a:solidFill>
              <a:latin typeface="Calibri" panose="020F0502020204030204" pitchFamily="34" charset="0"/>
              <a:ea typeface="楷体" panose="02010609060101010101" charset="-122"/>
            </a:endParaRPr>
          </a:p>
        </p:txBody>
      </p:sp>
      <p:sp>
        <p:nvSpPr>
          <p:cNvPr id="943115" name="下箭头 943114"/>
          <p:cNvSpPr/>
          <p:nvPr>
            <p:custDataLst>
              <p:tags r:id="rId7"/>
            </p:custDataLst>
          </p:nvPr>
        </p:nvSpPr>
        <p:spPr>
          <a:xfrm>
            <a:off x="943753" y="3860801"/>
            <a:ext cx="1172494" cy="2663825"/>
          </a:xfrm>
          <a:prstGeom prst="downArrow">
            <a:avLst>
              <a:gd name="adj1" fmla="val 50000"/>
              <a:gd name="adj2" fmla="val 57231"/>
            </a:avLst>
          </a:prstGeom>
          <a:solidFill>
            <a:schemeClr val="accent1"/>
          </a:solidFill>
          <a:ln>
            <a:solidFill>
              <a:schemeClr val="tx1"/>
            </a:solidFill>
            <a:miter lim="800000"/>
          </a:ln>
        </p:spPr>
        <p:txBody>
          <a:bodyPr/>
          <a:lstStyle/>
          <a:p/>
        </p:txBody>
      </p:sp>
      <p:sp>
        <p:nvSpPr>
          <p:cNvPr id="943116" name="Oval 7"/>
          <p:cNvSpPr/>
          <p:nvPr>
            <p:custDataLst>
              <p:tags r:id="rId8"/>
            </p:custDataLst>
          </p:nvPr>
        </p:nvSpPr>
        <p:spPr>
          <a:xfrm>
            <a:off x="1015735" y="4076700"/>
            <a:ext cx="938954" cy="381000"/>
          </a:xfrm>
          <a:prstGeom prst="ellipse">
            <a:avLst/>
          </a:prstGeom>
          <a:solidFill>
            <a:schemeClr val="bg1"/>
          </a:solidFill>
          <a:ln w="28575">
            <a:solidFill>
              <a:srgbClr val="40404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lgn="ctr"/>
            <a:r>
              <a:rPr lang="en-US" altLang="zh-CN" b="1">
                <a:latin typeface="Calibri" panose="020F0502020204030204" pitchFamily="34" charset="0"/>
                <a:ea typeface="微软雅黑" panose="020B0503020204020204" pitchFamily="34" charset="-122"/>
              </a:rPr>
              <a:t>1898</a:t>
            </a:r>
            <a:endParaRPr lang="bg-BG" altLang="zh-CN" b="1">
              <a:latin typeface="Calibri" panose="020F0502020204030204" pitchFamily="34" charset="0"/>
              <a:ea typeface="微软雅黑" panose="020B0503020204020204" pitchFamily="34" charset="-122"/>
            </a:endParaRPr>
          </a:p>
        </p:txBody>
      </p:sp>
      <p:sp>
        <p:nvSpPr>
          <p:cNvPr id="943117" name="Oval 7"/>
          <p:cNvSpPr/>
          <p:nvPr>
            <p:custDataLst>
              <p:tags r:id="rId9"/>
            </p:custDataLst>
          </p:nvPr>
        </p:nvSpPr>
        <p:spPr>
          <a:xfrm>
            <a:off x="1015735" y="4752975"/>
            <a:ext cx="1015734" cy="381000"/>
          </a:xfrm>
          <a:prstGeom prst="ellipse">
            <a:avLst/>
          </a:prstGeom>
          <a:solidFill>
            <a:schemeClr val="bg1"/>
          </a:solidFill>
          <a:ln w="28575">
            <a:solidFill>
              <a:srgbClr val="40404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lgn="ctr"/>
            <a:r>
              <a:rPr lang="en-US" altLang="zh-CN" b="1">
                <a:latin typeface="Calibri" panose="020F0502020204030204" pitchFamily="34" charset="0"/>
                <a:ea typeface="微软雅黑" panose="020B0503020204020204" pitchFamily="34" charset="-122"/>
              </a:rPr>
              <a:t>1900</a:t>
            </a:r>
            <a:endParaRPr lang="bg-BG" altLang="zh-CN" b="1">
              <a:latin typeface="Calibri" panose="020F0502020204030204" pitchFamily="34" charset="0"/>
              <a:ea typeface="微软雅黑" panose="020B0503020204020204" pitchFamily="34" charset="-122"/>
            </a:endParaRPr>
          </a:p>
        </p:txBody>
      </p:sp>
      <p:sp>
        <p:nvSpPr>
          <p:cNvPr id="943118" name="Oval 7"/>
          <p:cNvSpPr/>
          <p:nvPr>
            <p:custDataLst>
              <p:tags r:id="rId10"/>
            </p:custDataLst>
          </p:nvPr>
        </p:nvSpPr>
        <p:spPr>
          <a:xfrm>
            <a:off x="985343" y="5329238"/>
            <a:ext cx="1015735" cy="381000"/>
          </a:xfrm>
          <a:prstGeom prst="ellipse">
            <a:avLst/>
          </a:prstGeom>
          <a:solidFill>
            <a:schemeClr val="bg1"/>
          </a:solidFill>
          <a:ln w="28575">
            <a:solidFill>
              <a:srgbClr val="404042"/>
            </a:solidFill>
            <a:miter lim="800000"/>
          </a:ln>
        </p:spPr>
        <p:txBody>
          <a:bodyPr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lgn="ctr"/>
            <a:r>
              <a:rPr lang="en-US" altLang="zh-CN" b="1">
                <a:solidFill>
                  <a:srgbClr val="FF0000"/>
                </a:solidFill>
                <a:latin typeface="Calibri" panose="020F0502020204030204" pitchFamily="34" charset="0"/>
                <a:ea typeface="微软雅黑" panose="020B0503020204020204" pitchFamily="34" charset="-122"/>
              </a:rPr>
              <a:t>1903</a:t>
            </a:r>
            <a:endParaRPr lang="bg-BG" altLang="zh-CN" b="1">
              <a:solidFill>
                <a:srgbClr val="FF0000"/>
              </a:solidFill>
              <a:latin typeface="Calibri" panose="020F0502020204030204" pitchFamily="34" charset="0"/>
              <a:ea typeface="微软雅黑" panose="020B0503020204020204" pitchFamily="34" charset="-122"/>
            </a:endParaRPr>
          </a:p>
        </p:txBody>
      </p:sp>
      <p:sp>
        <p:nvSpPr>
          <p:cNvPr id="943119" name="矩形 943118"/>
          <p:cNvSpPr/>
          <p:nvPr>
            <p:custDataLst>
              <p:tags r:id="rId11"/>
            </p:custDataLst>
          </p:nvPr>
        </p:nvSpPr>
        <p:spPr>
          <a:xfrm>
            <a:off x="580649" y="3357564"/>
            <a:ext cx="1329252" cy="523220"/>
          </a:xfrm>
          <a:prstGeom prst="rect">
            <a:avLst/>
          </a:prstGeom>
          <a:noFill/>
          <a:ln>
            <a:noFill/>
            <a:miter lim="800000"/>
          </a:ln>
          <a:effectLst/>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spcBef>
                <a:spcPct val="50000"/>
              </a:spcBef>
            </a:pPr>
            <a:r>
              <a:rPr lang="en-US" altLang="zh-CN" sz="2800" b="1" dirty="0" smtClean="0">
                <a:solidFill>
                  <a:srgbClr val="0000FF"/>
                </a:solidFill>
                <a:latin typeface="微软雅黑" panose="020B0503020204020204" pitchFamily="34" charset="-122"/>
                <a:ea typeface="微软雅黑" panose="020B0503020204020204" pitchFamily="34" charset="-122"/>
              </a:rPr>
              <a:t>2</a:t>
            </a:r>
            <a:r>
              <a:rPr lang="en-US" altLang="zh-CN" sz="2800" b="1" dirty="0">
                <a:solidFill>
                  <a:srgbClr val="0000FF"/>
                </a:solidFill>
                <a:latin typeface="微软雅黑" panose="020B0503020204020204" pitchFamily="34" charset="-122"/>
                <a:ea typeface="微软雅黑" panose="020B0503020204020204" pitchFamily="34" charset="-122"/>
              </a:rPr>
              <a:t>.</a:t>
            </a:r>
            <a:r>
              <a:rPr lang="zh-CN" altLang="en-US" sz="2800" b="1" dirty="0" smtClean="0">
                <a:solidFill>
                  <a:srgbClr val="0000FF"/>
                </a:solidFill>
                <a:latin typeface="微软雅黑" panose="020B0503020204020204" pitchFamily="34" charset="-122"/>
                <a:ea typeface="微软雅黑" panose="020B0503020204020204" pitchFamily="34" charset="-122"/>
              </a:rPr>
              <a:t>标志</a:t>
            </a:r>
            <a:endParaRPr lang="zh-CN" altLang="en-US" sz="2800" b="1" dirty="0">
              <a:solidFill>
                <a:srgbClr val="0000FF"/>
              </a:solidFill>
              <a:latin typeface="微软雅黑" panose="020B0503020204020204" pitchFamily="34" charset="-122"/>
              <a:ea typeface="微软雅黑" panose="020B0503020204020204" pitchFamily="34" charset="-122"/>
            </a:endParaRPr>
          </a:p>
        </p:txBody>
      </p:sp>
      <p:sp>
        <p:nvSpPr>
          <p:cNvPr id="943120" name="文本框 2"/>
          <p:cNvSpPr/>
          <p:nvPr>
            <p:custDataLst>
              <p:tags r:id="rId12"/>
            </p:custDataLst>
          </p:nvPr>
        </p:nvSpPr>
        <p:spPr>
          <a:xfrm>
            <a:off x="435086" y="333375"/>
            <a:ext cx="5368196" cy="561101"/>
          </a:xfrm>
          <a:prstGeom prst="rect">
            <a:avLst/>
          </a:prstGeom>
          <a:noFill/>
          <a:ln>
            <a:noFill/>
            <a:miter lim="800000"/>
          </a:ln>
        </p:spPr>
        <p:txBody>
          <a:bodyPr lIns="67995" tIns="33997" rIns="67995" bIns="33997">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defTabSz="339725"/>
            <a:r>
              <a:rPr lang="zh-CN" altLang="en-US" sz="3200" b="1" dirty="0" smtClean="0">
                <a:latin typeface="微软雅黑" panose="020B0503020204020204" pitchFamily="34" charset="-122"/>
                <a:ea typeface="微软雅黑" panose="020B0503020204020204" pitchFamily="34" charset="-122"/>
              </a:rPr>
              <a:t>一、列宁主义</a:t>
            </a:r>
            <a:r>
              <a:rPr lang="zh-CN" altLang="en-US" sz="3200" b="1" dirty="0">
                <a:latin typeface="微软雅黑" panose="020B0503020204020204" pitchFamily="34" charset="-122"/>
                <a:ea typeface="微软雅黑" panose="020B0503020204020204" pitchFamily="34" charset="-122"/>
              </a:rPr>
              <a:t>的形成</a:t>
            </a:r>
            <a:endParaRPr lang="zh-CN" altLang="en-US" sz="3200" b="1" dirty="0">
              <a:latin typeface="微软雅黑" panose="020B0503020204020204" pitchFamily="34" charset="-122"/>
              <a:ea typeface="微软雅黑" panose="020B0503020204020204" pitchFamily="34" charset="-122"/>
            </a:endParaRPr>
          </a:p>
        </p:txBody>
      </p:sp>
      <p:pic>
        <p:nvPicPr>
          <p:cNvPr id="943121" name="图片 26627"/>
          <p:cNvPicPr>
            <a:picLocks noChangeAspect="1"/>
          </p:cNvPicPr>
          <p:nvPr>
            <p:custDataLst>
              <p:tags r:id="rId13"/>
            </p:custDataLst>
          </p:nvPr>
        </p:nvPicPr>
        <p:blipFill>
          <a:blip r:embed="rId14"/>
          <a:srcRect b="3075"/>
          <a:stretch>
            <a:fillRect/>
          </a:stretch>
        </p:blipFill>
        <p:spPr>
          <a:xfrm>
            <a:off x="8543478" y="747714"/>
            <a:ext cx="2466555" cy="3113087"/>
          </a:xfrm>
          <a:prstGeom prst="rect">
            <a:avLst/>
          </a:prstGeom>
          <a:noFill/>
          <a:ln>
            <a:noFill/>
            <a:miter lim="800000"/>
            <a:headEnd/>
            <a:tailEnd/>
          </a:ln>
        </p:spPr>
      </p:pic>
      <p:sp>
        <p:nvSpPr>
          <p:cNvPr id="943122" name="内容占位符 5"/>
          <p:cNvSpPr/>
          <p:nvPr>
            <p:custDataLst>
              <p:tags r:id="rId15"/>
            </p:custDataLst>
          </p:nvPr>
        </p:nvSpPr>
        <p:spPr>
          <a:xfrm>
            <a:off x="6059217" y="3933826"/>
            <a:ext cx="5768092" cy="2616099"/>
          </a:xfrm>
          <a:prstGeom prst="rect">
            <a:avLst/>
          </a:prstGeom>
          <a:noFill/>
          <a:ln>
            <a:solidFill>
              <a:schemeClr val="tx1"/>
            </a:solidFill>
            <a:miter lim="800000"/>
          </a:ln>
        </p:spPr>
        <p:txBody>
          <a:bodyPr wrap="square" lIns="91438" tIns="45719" rIns="91438" bIns="45719">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just">
              <a:spcBef>
                <a:spcPct val="20000"/>
              </a:spcBef>
              <a:buFont typeface="Arial" panose="020B0604020202020204"/>
            </a:pPr>
            <a:r>
              <a:rPr lang="zh-CN" altLang="en-US" sz="2000" b="1" dirty="0">
                <a:latin typeface="楷体" panose="02010609060101010101" charset="-122"/>
                <a:ea typeface="楷体" panose="02010609060101010101" charset="-122"/>
                <a:sym typeface="+mn-lt"/>
              </a:rPr>
              <a:t>    弗拉基米尔</a:t>
            </a:r>
            <a:r>
              <a:rPr lang="en-US" altLang="zh-CN" sz="2000" b="1" dirty="0">
                <a:latin typeface="楷体" panose="02010609060101010101" charset="-122"/>
                <a:ea typeface="楷体" panose="02010609060101010101" charset="-122"/>
                <a:sym typeface="+mn-lt"/>
              </a:rPr>
              <a:t>·</a:t>
            </a:r>
            <a:r>
              <a:rPr lang="zh-CN" altLang="en-US" sz="2000" b="1" dirty="0">
                <a:latin typeface="楷体" panose="02010609060101010101" charset="-122"/>
                <a:ea typeface="楷体" panose="02010609060101010101" charset="-122"/>
                <a:sym typeface="+mn-lt"/>
              </a:rPr>
              <a:t>伊里奇</a:t>
            </a:r>
            <a:r>
              <a:rPr lang="en-US" altLang="zh-CN" sz="2000" b="1" dirty="0">
                <a:latin typeface="楷体" panose="02010609060101010101" charset="-122"/>
                <a:ea typeface="楷体" panose="02010609060101010101" charset="-122"/>
                <a:sym typeface="+mn-lt"/>
              </a:rPr>
              <a:t>·</a:t>
            </a:r>
            <a:r>
              <a:rPr lang="zh-CN" altLang="en-US" sz="2000" b="1" dirty="0">
                <a:latin typeface="楷体" panose="02010609060101010101" charset="-122"/>
                <a:ea typeface="楷体" panose="02010609060101010101" charset="-122"/>
                <a:sym typeface="+mn-lt"/>
              </a:rPr>
              <a:t>列宁（</a:t>
            </a:r>
            <a:r>
              <a:rPr lang="en-US" altLang="zh-CN" sz="2000" b="1" dirty="0">
                <a:latin typeface="楷体" panose="02010609060101010101" charset="-122"/>
                <a:ea typeface="楷体" panose="02010609060101010101" charset="-122"/>
                <a:sym typeface="+mn-lt"/>
              </a:rPr>
              <a:t>1870-1924</a:t>
            </a:r>
            <a:r>
              <a:rPr lang="zh-CN" altLang="en-US" sz="2000" b="1" dirty="0">
                <a:latin typeface="楷体" panose="02010609060101010101" charset="-122"/>
                <a:ea typeface="楷体" panose="02010609060101010101" charset="-122"/>
                <a:sym typeface="+mn-lt"/>
              </a:rPr>
              <a:t>），原名弗拉基米尔</a:t>
            </a:r>
            <a:r>
              <a:rPr lang="en-US" altLang="zh-CN" sz="2000" b="1" dirty="0">
                <a:latin typeface="楷体" panose="02010609060101010101" charset="-122"/>
                <a:ea typeface="楷体" panose="02010609060101010101" charset="-122"/>
                <a:sym typeface="+mn-lt"/>
              </a:rPr>
              <a:t>·</a:t>
            </a:r>
            <a:r>
              <a:rPr lang="zh-CN" altLang="en-US" sz="2000" b="1" dirty="0">
                <a:latin typeface="楷体" panose="02010609060101010101" charset="-122"/>
                <a:ea typeface="楷体" panose="02010609060101010101" charset="-122"/>
                <a:sym typeface="+mn-lt"/>
              </a:rPr>
              <a:t>伊里奇</a:t>
            </a:r>
            <a:r>
              <a:rPr lang="en-US" altLang="zh-CN" sz="2000" b="1" dirty="0">
                <a:latin typeface="楷体" panose="02010609060101010101" charset="-122"/>
                <a:ea typeface="楷体" panose="02010609060101010101" charset="-122"/>
                <a:sym typeface="+mn-lt"/>
              </a:rPr>
              <a:t>·</a:t>
            </a:r>
            <a:r>
              <a:rPr lang="zh-CN" altLang="en-US" sz="2000" b="1" dirty="0">
                <a:latin typeface="楷体" panose="02010609060101010101" charset="-122"/>
                <a:ea typeface="楷体" panose="02010609060101010101" charset="-122"/>
                <a:sym typeface="+mn-lt"/>
              </a:rPr>
              <a:t>乌里扬诺夫，列宁是其笔名。 </a:t>
            </a:r>
            <a:endParaRPr lang="zh-CN" altLang="en-US" sz="2000" b="1" dirty="0">
              <a:latin typeface="楷体" panose="02010609060101010101" charset="-122"/>
              <a:ea typeface="楷体" panose="02010609060101010101" charset="-122"/>
              <a:sym typeface="+mn-lt"/>
            </a:endParaRPr>
          </a:p>
          <a:p>
            <a:pPr marL="0" lvl="0" indent="0" algn="just">
              <a:spcBef>
                <a:spcPct val="20000"/>
              </a:spcBef>
              <a:buFont typeface="Arial" panose="020B0604020202020204"/>
            </a:pPr>
            <a:r>
              <a:rPr lang="en-US" altLang="zh-CN" sz="2000" b="1" dirty="0">
                <a:latin typeface="楷体" panose="02010609060101010101" charset="-122"/>
                <a:ea typeface="楷体" panose="02010609060101010101" charset="-122"/>
              </a:rPr>
              <a:t>1891</a:t>
            </a:r>
            <a:r>
              <a:rPr lang="zh-CN" altLang="en-US" sz="2000" b="1" dirty="0">
                <a:latin typeface="楷体" panose="02010609060101010101" charset="-122"/>
                <a:ea typeface="楷体" panose="02010609060101010101" charset="-122"/>
              </a:rPr>
              <a:t>年，</a:t>
            </a:r>
            <a:r>
              <a:rPr lang="en-US" altLang="zh-CN" sz="2000" b="1" dirty="0">
                <a:latin typeface="楷体" panose="02010609060101010101" charset="-122"/>
                <a:ea typeface="楷体" panose="02010609060101010101" charset="-122"/>
              </a:rPr>
              <a:t>21</a:t>
            </a:r>
            <a:r>
              <a:rPr lang="zh-CN" altLang="en-US" sz="2000" b="1" dirty="0">
                <a:latin typeface="楷体" panose="02010609060101010101" charset="-122"/>
                <a:ea typeface="楷体" panose="02010609060101010101" charset="-122"/>
              </a:rPr>
              <a:t>岁的列宁授予</a:t>
            </a:r>
            <a:r>
              <a:rPr lang="zh-CN" altLang="en-US" sz="2000" b="1" dirty="0">
                <a:latin typeface="楷体" panose="02010609060101010101" charset="-122"/>
                <a:ea typeface="楷体" panose="02010609060101010101" charset="-122"/>
                <a:sym typeface="+mn-ea"/>
              </a:rPr>
              <a:t>彼得堡大学</a:t>
            </a:r>
            <a:r>
              <a:rPr lang="zh-CN" altLang="en-US" sz="2000" b="1" dirty="0">
                <a:latin typeface="楷体" panose="02010609060101010101" charset="-122"/>
                <a:ea typeface="楷体" panose="02010609060101010101" charset="-122"/>
              </a:rPr>
              <a:t>优等生毕业文凭。</a:t>
            </a:r>
            <a:r>
              <a:rPr lang="en-US" altLang="zh-CN" sz="2000" b="1" dirty="0">
                <a:latin typeface="楷体" panose="02010609060101010101" charset="-122"/>
                <a:ea typeface="楷体" panose="02010609060101010101" charset="-122"/>
              </a:rPr>
              <a:t>1892</a:t>
            </a:r>
            <a:r>
              <a:rPr lang="zh-CN" altLang="en-US" sz="2000" b="1" dirty="0">
                <a:latin typeface="楷体" panose="02010609060101010101" charset="-122"/>
                <a:ea typeface="楷体" panose="02010609060101010101" charset="-122"/>
              </a:rPr>
              <a:t>年，组织了当地第一个马克思主义小组，并将</a:t>
            </a:r>
            <a:r>
              <a:rPr lang="en-US" altLang="zh-CN" sz="2000" b="1" dirty="0">
                <a:latin typeface="楷体" panose="02010609060101010101" charset="-122"/>
                <a:ea typeface="楷体" panose="02010609060101010101" charset="-122"/>
              </a:rPr>
              <a:t>《</a:t>
            </a:r>
            <a:r>
              <a:rPr lang="zh-CN" altLang="en-US" sz="2000" b="1" dirty="0">
                <a:latin typeface="楷体" panose="02010609060101010101" charset="-122"/>
                <a:ea typeface="楷体" panose="02010609060101010101" charset="-122"/>
              </a:rPr>
              <a:t>共产党宣言</a:t>
            </a:r>
            <a:r>
              <a:rPr lang="en-US" altLang="zh-CN" sz="2000" b="1" dirty="0">
                <a:latin typeface="楷体" panose="02010609060101010101" charset="-122"/>
                <a:ea typeface="楷体" panose="02010609060101010101" charset="-122"/>
              </a:rPr>
              <a:t>》</a:t>
            </a:r>
            <a:r>
              <a:rPr lang="zh-CN" altLang="en-US" sz="2000" b="1" dirty="0">
                <a:latin typeface="楷体" panose="02010609060101010101" charset="-122"/>
                <a:ea typeface="楷体" panose="02010609060101010101" charset="-122"/>
              </a:rPr>
              <a:t>译成了俄文。</a:t>
            </a:r>
            <a:r>
              <a:rPr lang="en-US" altLang="zh-CN" sz="2000" b="1" dirty="0">
                <a:latin typeface="楷体" panose="02010609060101010101" charset="-122"/>
                <a:ea typeface="楷体" panose="02010609060101010101" charset="-122"/>
              </a:rPr>
              <a:t>1917</a:t>
            </a:r>
            <a:r>
              <a:rPr lang="zh-CN" altLang="en-US" sz="2000" b="1" dirty="0">
                <a:latin typeface="楷体" panose="02010609060101010101" charset="-122"/>
                <a:ea typeface="楷体" panose="02010609060101010101" charset="-122"/>
              </a:rPr>
              <a:t>年</a:t>
            </a:r>
            <a:r>
              <a:rPr lang="en-US" altLang="zh-CN" sz="2000" b="1" dirty="0">
                <a:latin typeface="楷体" panose="02010609060101010101" charset="-122"/>
                <a:ea typeface="楷体" panose="02010609060101010101" charset="-122"/>
              </a:rPr>
              <a:t>11</a:t>
            </a:r>
            <a:r>
              <a:rPr lang="zh-CN" altLang="en-US" sz="2000" b="1" dirty="0">
                <a:latin typeface="楷体" panose="02010609060101010101" charset="-122"/>
                <a:ea typeface="楷体" panose="02010609060101010101" charset="-122"/>
              </a:rPr>
              <a:t>月，领导俄国十月革命取得成功，建立了世界上 第一个无产阶级专政的国家。</a:t>
            </a:r>
            <a:endParaRPr lang="zh-CN" altLang="en-US" sz="2000" b="1" dirty="0">
              <a:latin typeface="楷体" panose="02010609060101010101" charset="-122"/>
              <a:ea typeface="楷体" panose="02010609060101010101"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43111"/>
                                        </p:tgtEl>
                                        <p:attrNameLst>
                                          <p:attrName>style.visibility</p:attrName>
                                        </p:attrNameLst>
                                      </p:cBhvr>
                                      <p:to>
                                        <p:strVal val="visible"/>
                                      </p:to>
                                    </p:set>
                                    <p:animEffect transition="in" filter="diamond(in)">
                                      <p:cBhvr>
                                        <p:cTn id="7" dur="2000"/>
                                        <p:tgtEl>
                                          <p:spTgt spid="94311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43119"/>
                                        </p:tgtEl>
                                        <p:attrNameLst>
                                          <p:attrName>style.visibility</p:attrName>
                                        </p:attrNameLst>
                                      </p:cBhvr>
                                      <p:to>
                                        <p:strVal val="visible"/>
                                      </p:to>
                                    </p:set>
                                    <p:animEffect transition="in" filter="diamond(in)">
                                      <p:cBhvr>
                                        <p:cTn id="10" dur="2000"/>
                                        <p:tgtEl>
                                          <p:spTgt spid="94311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943110"/>
                                        </p:tgtEl>
                                        <p:attrNameLst>
                                          <p:attrName>style.visibility</p:attrName>
                                        </p:attrNameLst>
                                      </p:cBhvr>
                                      <p:to>
                                        <p:strVal val="visible"/>
                                      </p:to>
                                    </p:set>
                                    <p:animEffect transition="in" filter="box(in)">
                                      <p:cBhvr>
                                        <p:cTn id="15" dur="2000"/>
                                        <p:tgtEl>
                                          <p:spTgt spid="94311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943115"/>
                                        </p:tgtEl>
                                        <p:attrNameLst>
                                          <p:attrName>style.visibility</p:attrName>
                                        </p:attrNameLst>
                                      </p:cBhvr>
                                      <p:to>
                                        <p:strVal val="visible"/>
                                      </p:to>
                                    </p:set>
                                    <p:animEffect transition="in" filter="box(in)">
                                      <p:cBhvr>
                                        <p:cTn id="20" dur="500"/>
                                        <p:tgtEl>
                                          <p:spTgt spid="943115"/>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943116"/>
                                        </p:tgtEl>
                                        <p:attrNameLst>
                                          <p:attrName>style.visibility</p:attrName>
                                        </p:attrNameLst>
                                      </p:cBhvr>
                                      <p:to>
                                        <p:strVal val="visible"/>
                                      </p:to>
                                    </p:set>
                                    <p:animEffect transition="in" filter="box(in)">
                                      <p:cBhvr>
                                        <p:cTn id="23" dur="500"/>
                                        <p:tgtEl>
                                          <p:spTgt spid="94311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43117"/>
                                        </p:tgtEl>
                                        <p:attrNameLst>
                                          <p:attrName>style.visibility</p:attrName>
                                        </p:attrNameLst>
                                      </p:cBhvr>
                                      <p:to>
                                        <p:strVal val="visible"/>
                                      </p:to>
                                    </p:set>
                                    <p:animEffect transition="in" filter="box(in)">
                                      <p:cBhvr>
                                        <p:cTn id="26" dur="500"/>
                                        <p:tgtEl>
                                          <p:spTgt spid="943117"/>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943118"/>
                                        </p:tgtEl>
                                        <p:attrNameLst>
                                          <p:attrName>style.visibility</p:attrName>
                                        </p:attrNameLst>
                                      </p:cBhvr>
                                      <p:to>
                                        <p:strVal val="visible"/>
                                      </p:to>
                                    </p:set>
                                    <p:animEffect transition="in" filter="box(in)">
                                      <p:cBhvr>
                                        <p:cTn id="29" dur="500"/>
                                        <p:tgtEl>
                                          <p:spTgt spid="943118"/>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943112"/>
                                        </p:tgtEl>
                                        <p:attrNameLst>
                                          <p:attrName>style.visibility</p:attrName>
                                        </p:attrNameLst>
                                      </p:cBhvr>
                                      <p:to>
                                        <p:strVal val="visible"/>
                                      </p:to>
                                    </p:set>
                                    <p:animEffect transition="in" filter="diamond(in)">
                                      <p:cBhvr>
                                        <p:cTn id="34" dur="2000"/>
                                        <p:tgtEl>
                                          <p:spTgt spid="943112"/>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943113"/>
                                        </p:tgtEl>
                                        <p:attrNameLst>
                                          <p:attrName>style.visibility</p:attrName>
                                        </p:attrNameLst>
                                      </p:cBhvr>
                                      <p:to>
                                        <p:strVal val="visible"/>
                                      </p:to>
                                    </p:set>
                                    <p:animEffect transition="in" filter="diamond(in)">
                                      <p:cBhvr>
                                        <p:cTn id="39" dur="2000"/>
                                        <p:tgtEl>
                                          <p:spTgt spid="943113"/>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943114"/>
                                        </p:tgtEl>
                                        <p:attrNameLst>
                                          <p:attrName>style.visibility</p:attrName>
                                        </p:attrNameLst>
                                      </p:cBhvr>
                                      <p:to>
                                        <p:strVal val="visible"/>
                                      </p:to>
                                    </p:set>
                                    <p:animEffect transition="in" filter="box(in)">
                                      <p:cBhvr>
                                        <p:cTn id="44" dur="500"/>
                                        <p:tgtEl>
                                          <p:spTgt spid="943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10" grpId="0"/>
      <p:bldP spid="943111" grpId="0"/>
      <p:bldP spid="943112" grpId="0" animBg="1"/>
      <p:bldP spid="943113" grpId="0" animBg="1"/>
      <p:bldP spid="943114" grpId="0" animBg="1"/>
      <p:bldP spid="943116" grpId="0" animBg="1"/>
      <p:bldP spid="943117" grpId="0" animBg="1"/>
      <p:bldP spid="943118" grpId="0" animBg="1"/>
      <p:bldP spid="9431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94" name="矩形 967693"/>
          <p:cNvSpPr/>
          <p:nvPr>
            <p:custDataLst>
              <p:tags r:id="rId1"/>
            </p:custDataLst>
          </p:nvPr>
        </p:nvSpPr>
        <p:spPr>
          <a:xfrm>
            <a:off x="553145" y="932553"/>
            <a:ext cx="2922243" cy="523220"/>
          </a:xfrm>
          <a:prstGeom prst="rect">
            <a:avLst/>
          </a:prstGeom>
          <a:noFill/>
          <a:ln>
            <a:noFill/>
            <a:miter lim="800000"/>
          </a:ln>
          <a:effectLst/>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lvl="0">
              <a:spcBef>
                <a:spcPct val="50000"/>
              </a:spcBef>
            </a:pPr>
            <a:r>
              <a:rPr lang="en-US" altLang="zh-CN" sz="2800" b="1" dirty="0" smtClean="0">
                <a:solidFill>
                  <a:srgbClr val="0000FF"/>
                </a:solidFill>
                <a:latin typeface="微软雅黑" panose="020B0503020204020204" pitchFamily="34" charset="-122"/>
                <a:ea typeface="微软雅黑" panose="020B0503020204020204" pitchFamily="34" charset="-122"/>
              </a:rPr>
              <a:t>3.</a:t>
            </a:r>
            <a:r>
              <a:rPr lang="zh-CN" altLang="en-US" sz="2800" b="1" dirty="0" smtClean="0">
                <a:solidFill>
                  <a:srgbClr val="0000FF"/>
                </a:solidFill>
                <a:latin typeface="微软雅黑" panose="020B0503020204020204" pitchFamily="34" charset="-122"/>
                <a:ea typeface="微软雅黑" panose="020B0503020204020204" pitchFamily="34" charset="-122"/>
              </a:rPr>
              <a:t>内容与意义：</a:t>
            </a:r>
            <a:endParaRPr lang="zh-CN" altLang="en-US" sz="2800" b="1" dirty="0">
              <a:solidFill>
                <a:srgbClr val="0000FF"/>
              </a:solidFill>
              <a:latin typeface="微软雅黑" panose="020B0503020204020204" pitchFamily="34" charset="-122"/>
              <a:ea typeface="微软雅黑" panose="020B0503020204020204" pitchFamily="34" charset="-122"/>
            </a:endParaRPr>
          </a:p>
        </p:txBody>
      </p:sp>
      <p:sp>
        <p:nvSpPr>
          <p:cNvPr id="967695" name="文本框 6"/>
          <p:cNvSpPr/>
          <p:nvPr>
            <p:custDataLst>
              <p:tags r:id="rId2"/>
            </p:custDataLst>
          </p:nvPr>
        </p:nvSpPr>
        <p:spPr>
          <a:xfrm>
            <a:off x="347110" y="1649414"/>
            <a:ext cx="11580744" cy="2160591"/>
          </a:xfrm>
          <a:prstGeom prst="rect">
            <a:avLst/>
          </a:prstGeom>
          <a:noFill/>
          <a:ln>
            <a:solidFill>
              <a:schemeClr val="tx1"/>
            </a:solidFill>
            <a:prstDash val="dash"/>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just">
              <a:lnSpc>
                <a:spcPct val="140000"/>
              </a:lnSpc>
            </a:pPr>
            <a:r>
              <a:rPr lang="zh-CN" altLang="en-US" sz="2400" b="1" dirty="0">
                <a:latin typeface="楷体" panose="02010609060101010101" charset="-122"/>
                <a:ea typeface="楷体" panose="02010609060101010101" charset="-122"/>
              </a:rPr>
              <a:t>①帝国主义是资本主义发展的最高阶段，“是无产阶级社会革命的前夜”</a:t>
            </a:r>
            <a:endParaRPr lang="zh-CN" altLang="en-US" sz="2400" b="1" dirty="0">
              <a:latin typeface="楷体" panose="02010609060101010101" charset="-122"/>
              <a:ea typeface="楷体" panose="02010609060101010101" charset="-122"/>
            </a:endParaRPr>
          </a:p>
          <a:p>
            <a:pPr marL="0" lvl="0" indent="0" algn="just">
              <a:lnSpc>
                <a:spcPct val="140000"/>
              </a:lnSpc>
            </a:pPr>
            <a:r>
              <a:rPr lang="zh-CN" altLang="en-US" sz="2400" b="1" dirty="0">
                <a:latin typeface="楷体" panose="02010609060101010101" charset="-122"/>
                <a:ea typeface="楷体" panose="02010609060101010101" charset="-122"/>
              </a:rPr>
              <a:t>②是“帝国主义链条中最薄弱的一环”</a:t>
            </a:r>
            <a:endParaRPr lang="zh-CN" altLang="en-US" sz="2400" b="1" dirty="0">
              <a:solidFill>
                <a:srgbClr val="FF3B3B"/>
              </a:solidFill>
              <a:latin typeface="胡晓波男神体"/>
              <a:ea typeface="胡晓波男神体"/>
            </a:endParaRPr>
          </a:p>
          <a:p>
            <a:pPr marL="0" lvl="0" indent="0" algn="just">
              <a:lnSpc>
                <a:spcPct val="140000"/>
              </a:lnSpc>
            </a:pPr>
            <a:r>
              <a:rPr lang="zh-CN" altLang="en-US" sz="2400" b="1" dirty="0">
                <a:latin typeface="楷体" panose="02010609060101010101" charset="-122"/>
                <a:ea typeface="楷体" panose="02010609060101010101" charset="-122"/>
              </a:rPr>
              <a:t>③</a:t>
            </a:r>
            <a:r>
              <a:rPr lang="en-US" altLang="zh-CN" sz="2400" b="1" dirty="0">
                <a:latin typeface="方正清刻本悦宋简体"/>
                <a:ea typeface="方正清刻本悦宋简体"/>
              </a:rPr>
              <a:t>“</a:t>
            </a:r>
            <a:r>
              <a:rPr lang="zh-CN" altLang="en-US" sz="2400" b="1" dirty="0">
                <a:latin typeface="楷体" panose="02010609060101010101" charset="-122"/>
                <a:ea typeface="楷体" panose="02010609060101010101" charset="-122"/>
              </a:rPr>
              <a:t>社会主义可能首先在少数甚至单独一个资本主义国家内获得胜利”。</a:t>
            </a:r>
            <a:endParaRPr lang="zh-CN" altLang="en-US" sz="2400" b="1" dirty="0">
              <a:latin typeface="楷体" panose="02010609060101010101" charset="-122"/>
              <a:ea typeface="楷体" panose="02010609060101010101" charset="-122"/>
            </a:endParaRPr>
          </a:p>
          <a:p>
            <a:pPr marL="0" lvl="0" indent="0" algn="just">
              <a:lnSpc>
                <a:spcPct val="140000"/>
              </a:lnSpc>
            </a:pPr>
            <a:r>
              <a:rPr lang="zh-CN" altLang="en-US" sz="2400" b="1" dirty="0">
                <a:latin typeface="楷体" panose="02010609060101010101" charset="-122"/>
                <a:ea typeface="楷体" panose="02010609060101010101" charset="-122"/>
              </a:rPr>
              <a:t>④工人阶级要以暴力推翻资产阶级政权，建立无产阶级专政。</a:t>
            </a:r>
            <a:endParaRPr lang="zh-CN" altLang="en-US" sz="2400" b="1" dirty="0">
              <a:latin typeface="楷体" panose="02010609060101010101" charset="-122"/>
              <a:ea typeface="楷体" panose="02010609060101010101" charset="-122"/>
            </a:endParaRPr>
          </a:p>
        </p:txBody>
      </p:sp>
      <p:sp>
        <p:nvSpPr>
          <p:cNvPr id="967698" name="矩形 967697"/>
          <p:cNvSpPr/>
          <p:nvPr>
            <p:custDataLst>
              <p:tags r:id="rId3"/>
            </p:custDataLst>
          </p:nvPr>
        </p:nvSpPr>
        <p:spPr>
          <a:xfrm>
            <a:off x="291124" y="333375"/>
            <a:ext cx="11536184" cy="6191250"/>
          </a:xfrm>
          <a:prstGeom prst="rect">
            <a:avLst/>
          </a:prstGeom>
          <a:noFill/>
          <a:ln>
            <a:noFill/>
            <a:miter lim="800000"/>
          </a:ln>
        </p:spPr>
        <p:txBody>
          <a:bodyPr/>
          <a:lstStyle/>
          <a:p/>
        </p:txBody>
      </p:sp>
      <p:sp>
        <p:nvSpPr>
          <p:cNvPr id="967699" name="文本框 6"/>
          <p:cNvSpPr/>
          <p:nvPr>
            <p:custDataLst>
              <p:tags r:id="rId4"/>
            </p:custDataLst>
          </p:nvPr>
        </p:nvSpPr>
        <p:spPr>
          <a:xfrm>
            <a:off x="9472723" y="1700107"/>
            <a:ext cx="2717690" cy="438774"/>
          </a:xfrm>
          <a:prstGeom prst="rect">
            <a:avLst/>
          </a:prstGeom>
          <a:noFill/>
          <a:ln>
            <a:noFill/>
            <a:miter lim="800000"/>
          </a:ln>
        </p:spPr>
        <p:txBody>
          <a:bodyPr>
            <a:spAutoFit/>
          </a:bodyPr>
          <a:lstStyle/>
          <a:p>
            <a:pPr algn="ctr" fontAlgn="base">
              <a:lnSpc>
                <a:spcPct val="110000"/>
              </a:lnSpc>
              <a:spcBef>
                <a:spcPct val="0"/>
              </a:spcBef>
              <a:spcAft>
                <a:spcPct val="0"/>
              </a:spcAft>
            </a:pPr>
            <a:r>
              <a:rPr lang="zh-CN" altLang="en-US" sz="2200" b="1">
                <a:solidFill>
                  <a:srgbClr val="CC0066"/>
                </a:solidFill>
                <a:latin typeface="微软雅黑" panose="020B0503020204020204" pitchFamily="34" charset="-122"/>
                <a:ea typeface="微软雅黑" panose="020B0503020204020204" pitchFamily="34" charset="-122"/>
                <a:sym typeface="微软雅黑" panose="020B0503020204020204" pitchFamily="34" charset="-122"/>
              </a:rPr>
              <a:t>对帝国主义的认识</a:t>
            </a:r>
            <a:endParaRPr lang="zh-CN" altLang="en-US" sz="2200" b="1">
              <a:solidFill>
                <a:srgbClr val="CC0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7700" name="文本框 7"/>
          <p:cNvSpPr/>
          <p:nvPr>
            <p:custDataLst>
              <p:tags r:id="rId5"/>
            </p:custDataLst>
          </p:nvPr>
        </p:nvSpPr>
        <p:spPr>
          <a:xfrm>
            <a:off x="6116720" y="2252271"/>
            <a:ext cx="2716090" cy="438774"/>
          </a:xfrm>
          <a:prstGeom prst="rect">
            <a:avLst/>
          </a:prstGeom>
          <a:noFill/>
          <a:ln>
            <a:noFill/>
            <a:miter lim="800000"/>
          </a:ln>
        </p:spPr>
        <p:txBody>
          <a:bodyPr>
            <a:spAutoFit/>
          </a:bodyPr>
          <a:lstStyle/>
          <a:p>
            <a:pPr algn="ctr" fontAlgn="base">
              <a:lnSpc>
                <a:spcPct val="110000"/>
              </a:lnSpc>
              <a:spcBef>
                <a:spcPct val="0"/>
              </a:spcBef>
              <a:spcAft>
                <a:spcPct val="0"/>
              </a:spcAft>
            </a:pPr>
            <a:r>
              <a:rPr lang="zh-CN" altLang="en-US" sz="2200" b="1">
                <a:solidFill>
                  <a:srgbClr val="CC0066"/>
                </a:solidFill>
                <a:latin typeface="微软雅黑" panose="020B0503020204020204" pitchFamily="34" charset="-122"/>
                <a:ea typeface="微软雅黑" panose="020B0503020204020204" pitchFamily="34" charset="-122"/>
                <a:sym typeface="微软雅黑" panose="020B0503020204020204" pitchFamily="34" charset="-122"/>
              </a:rPr>
              <a:t>对俄国的认识</a:t>
            </a:r>
            <a:endParaRPr lang="zh-CN" altLang="en-US" sz="2200" b="1">
              <a:solidFill>
                <a:srgbClr val="CC0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7701" name="文本框 9"/>
          <p:cNvSpPr/>
          <p:nvPr>
            <p:custDataLst>
              <p:tags r:id="rId6"/>
            </p:custDataLst>
          </p:nvPr>
        </p:nvSpPr>
        <p:spPr>
          <a:xfrm>
            <a:off x="9689922" y="2691045"/>
            <a:ext cx="2716090" cy="438774"/>
          </a:xfrm>
          <a:prstGeom prst="rect">
            <a:avLst/>
          </a:prstGeom>
          <a:noFill/>
          <a:ln>
            <a:noFill/>
            <a:miter lim="800000"/>
          </a:ln>
        </p:spPr>
        <p:txBody>
          <a:bodyPr>
            <a:spAutoFit/>
          </a:bodyPr>
          <a:lstStyle/>
          <a:p>
            <a:pPr algn="ctr" fontAlgn="base">
              <a:lnSpc>
                <a:spcPct val="110000"/>
              </a:lnSpc>
              <a:spcBef>
                <a:spcPct val="0"/>
              </a:spcBef>
              <a:spcAft>
                <a:spcPct val="0"/>
              </a:spcAft>
            </a:pPr>
            <a:r>
              <a:rPr lang="zh-CN" altLang="en-US" sz="2200" b="1" dirty="0">
                <a:solidFill>
                  <a:srgbClr val="CC0066"/>
                </a:solidFill>
                <a:latin typeface="微软雅黑" panose="020B0503020204020204" pitchFamily="34" charset="-122"/>
                <a:ea typeface="微软雅黑" panose="020B0503020204020204" pitchFamily="34" charset="-122"/>
                <a:sym typeface="微软雅黑" panose="020B0503020204020204" pitchFamily="34" charset="-122"/>
              </a:rPr>
              <a:t>“一国胜利论”</a:t>
            </a:r>
            <a:endParaRPr lang="zh-CN" altLang="en-US" sz="2200" b="1" dirty="0">
              <a:solidFill>
                <a:srgbClr val="CC0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7702" name="文本框 11"/>
          <p:cNvSpPr/>
          <p:nvPr>
            <p:custDataLst>
              <p:tags r:id="rId7"/>
            </p:custDataLst>
          </p:nvPr>
        </p:nvSpPr>
        <p:spPr>
          <a:xfrm>
            <a:off x="8830065" y="3277973"/>
            <a:ext cx="2717689" cy="438774"/>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ctr">
              <a:lnSpc>
                <a:spcPct val="110000"/>
              </a:lnSpc>
            </a:pPr>
            <a:r>
              <a:rPr lang="zh-CN" altLang="en-US" sz="2200" b="1" dirty="0">
                <a:solidFill>
                  <a:srgbClr val="CC0066"/>
                </a:solidFill>
                <a:latin typeface="微软雅黑" panose="020B0503020204020204" pitchFamily="34" charset="-122"/>
                <a:ea typeface="微软雅黑" panose="020B0503020204020204" pitchFamily="34" charset="-122"/>
                <a:sym typeface="微软雅黑" panose="020B0503020204020204" pitchFamily="34" charset="-122"/>
              </a:rPr>
              <a:t>建立政权的方式</a:t>
            </a:r>
            <a:endParaRPr lang="zh-CN" altLang="en-US" sz="2200" b="1" dirty="0">
              <a:solidFill>
                <a:srgbClr val="CC006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7703" name="文本占位符 11265"/>
          <p:cNvSpPr/>
          <p:nvPr>
            <p:custDataLst>
              <p:tags r:id="rId8"/>
            </p:custDataLst>
          </p:nvPr>
        </p:nvSpPr>
        <p:spPr>
          <a:xfrm>
            <a:off x="5684620" y="4201035"/>
            <a:ext cx="6152464" cy="1938992"/>
          </a:xfrm>
          <a:prstGeom prst="rect">
            <a:avLst/>
          </a:prstGeom>
          <a:noFill/>
          <a:ln w="28575">
            <a:solidFill>
              <a:srgbClr val="41719C"/>
            </a:solidFill>
            <a:prstDash val="sysDash"/>
            <a:miter lim="800000"/>
          </a:ln>
        </p:spPr>
        <p:txBody>
          <a:bodyPr wrap="square">
            <a:spAutoFit/>
          </a:bodyPr>
          <a:lstStyle>
            <a:lvl1pPr marL="342900" indent="-342900" algn="l" defTabSz="914400" rtl="0" eaLnBrk="1" fontAlgn="base" hangingPunct="1">
              <a:lnSpc>
                <a:spcPct val="100000"/>
              </a:lnSpc>
              <a:spcBef>
                <a:spcPct val="20000"/>
              </a:spcBef>
              <a:spcAft>
                <a:spcPct val="0"/>
              </a:spcAft>
              <a:buClrTx/>
              <a:buSzTx/>
              <a:buFontTx/>
              <a:buChar char="•"/>
              <a:defRPr kumimoji="0" lang="zh-CN" altLang="en-US" sz="3200" b="0" i="0" u="none" baseline="0">
                <a:solidFill>
                  <a:schemeClr val="tx1"/>
                </a:solidFill>
                <a:effectLst/>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0" lang="zh-CN" altLang="en-US" sz="2800" b="0" i="0" u="none" baseline="0">
                <a:solidFill>
                  <a:schemeClr val="tx1"/>
                </a:solidFill>
                <a:effectLst/>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0" lang="zh-CN" altLang="en-US" sz="2400" b="0" i="0" u="none" baseline="0">
                <a:solidFill>
                  <a:schemeClr val="tx1"/>
                </a:solidFill>
                <a:effectLst/>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0" lang="zh-CN" altLang="en-US" sz="2000" b="0" i="0" u="none" baseline="0">
                <a:solidFill>
                  <a:schemeClr val="tx1"/>
                </a:solidFill>
                <a:effectLst/>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0" lang="zh-CN" altLang="en-US" sz="2000" b="0" i="0" u="none" baseline="0">
                <a:solidFill>
                  <a:schemeClr val="tx1"/>
                </a:solidFill>
                <a:effectLst/>
                <a:latin typeface="Arial" panose="020B0604020202020204" pitchFamily="34" charset="0"/>
                <a:ea typeface="宋体" panose="02010600030101010101" pitchFamily="2" charset="-122"/>
              </a:defRPr>
            </a:lvl5pPr>
          </a:lstStyle>
          <a:p>
            <a:pPr marL="0" lvl="0" indent="-228600" algn="just">
              <a:spcBef>
                <a:spcPct val="0"/>
              </a:spcBef>
              <a:buFontTx/>
              <a:buNone/>
            </a:pPr>
            <a:r>
              <a:rPr lang="en-US" altLang="zh-CN" sz="2400" b="1" dirty="0">
                <a:latin typeface="楷体" panose="02010609060101010101" charset="-122"/>
                <a:ea typeface="楷体" panose="02010609060101010101" charset="-122"/>
                <a:sym typeface="+mn-ea"/>
              </a:rPr>
              <a:t>“社会主义不能在所有国家内同时获得胜利。它将</a:t>
            </a:r>
            <a:r>
              <a:rPr lang="en-US" altLang="zh-CN" sz="2400" b="1" dirty="0">
                <a:solidFill>
                  <a:srgbClr val="C00000"/>
                </a:solidFill>
                <a:latin typeface="楷体" panose="02010609060101010101" charset="-122"/>
                <a:ea typeface="楷体" panose="02010609060101010101" charset="-122"/>
                <a:sym typeface="+mn-ea"/>
              </a:rPr>
              <a:t>首先在一个或者几个国家内获得胜利</a:t>
            </a:r>
            <a:r>
              <a:rPr lang="en-US" altLang="zh-CN" sz="2400" b="1" dirty="0">
                <a:latin typeface="楷体" panose="02010609060101010101" charset="-122"/>
                <a:ea typeface="楷体" panose="02010609060101010101" charset="-122"/>
                <a:sym typeface="+mn-ea"/>
              </a:rPr>
              <a:t>，而其余的国家在一段时间内将仍然是资产阶级的或资产阶级以前的国家。” </a:t>
            </a:r>
            <a:endParaRPr lang="en-US" altLang="zh-CN" sz="2400" b="1" dirty="0">
              <a:latin typeface="楷体" panose="02010609060101010101" charset="-122"/>
              <a:ea typeface="楷体" panose="02010609060101010101" charset="-122"/>
              <a:sym typeface="+mn-ea"/>
            </a:endParaRPr>
          </a:p>
          <a:p>
            <a:pPr marL="0" lvl="0" indent="-228600" algn="just">
              <a:spcBef>
                <a:spcPct val="0"/>
              </a:spcBef>
              <a:buFontTx/>
              <a:buNone/>
            </a:pPr>
            <a:r>
              <a:rPr lang="en-US" altLang="zh-CN" sz="2400" b="1" dirty="0">
                <a:latin typeface="楷体" panose="02010609060101010101" charset="-122"/>
                <a:ea typeface="楷体" panose="02010609060101010101" charset="-122"/>
                <a:sym typeface="+mn-ea"/>
              </a:rPr>
              <a:t> </a:t>
            </a:r>
            <a:r>
              <a:rPr lang="en-US" altLang="zh-CN" sz="2400" b="1" dirty="0" smtClean="0">
                <a:latin typeface="楷体" panose="02010609060101010101" charset="-122"/>
                <a:ea typeface="楷体" panose="02010609060101010101" charset="-122"/>
                <a:sym typeface="+mn-ea"/>
              </a:rPr>
              <a:t>——</a:t>
            </a:r>
            <a:r>
              <a:rPr lang="en-US" altLang="zh-CN" sz="2400" b="1" dirty="0">
                <a:latin typeface="楷体" panose="02010609060101010101" charset="-122"/>
                <a:ea typeface="楷体" panose="02010609060101010101" charset="-122"/>
                <a:sym typeface="+mn-ea"/>
              </a:rPr>
              <a:t>列宁1916《无产阶级革命的军事纲领》 </a:t>
            </a:r>
            <a:endParaRPr lang="en-US" altLang="zh-CN" sz="2400" b="1" dirty="0">
              <a:latin typeface="楷体" panose="02010609060101010101" charset="-122"/>
              <a:ea typeface="楷体" panose="02010609060101010101" charset="-122"/>
              <a:sym typeface="+mn-ea"/>
            </a:endParaRPr>
          </a:p>
        </p:txBody>
      </p:sp>
      <p:sp>
        <p:nvSpPr>
          <p:cNvPr id="967704" name="文本框 8"/>
          <p:cNvSpPr/>
          <p:nvPr>
            <p:custDataLst>
              <p:tags r:id="rId9"/>
            </p:custDataLst>
          </p:nvPr>
        </p:nvSpPr>
        <p:spPr>
          <a:xfrm>
            <a:off x="7319341" y="6090345"/>
            <a:ext cx="2869567" cy="58477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r>
              <a:rPr lang="zh-CN" altLang="en-US" sz="3200" dirty="0">
                <a:solidFill>
                  <a:srgbClr val="0000FF"/>
                </a:solidFill>
                <a:latin typeface="方正粗黑宋简体" pitchFamily="2" charset="-122"/>
                <a:ea typeface="方正粗黑宋简体" pitchFamily="2" charset="-122"/>
                <a:sym typeface="微软雅黑" panose="020B0503020204020204" pitchFamily="34" charset="-122"/>
              </a:rPr>
              <a:t>“一国胜利论”</a:t>
            </a:r>
            <a:endParaRPr lang="zh-CN" altLang="en-US" sz="3200" dirty="0">
              <a:solidFill>
                <a:srgbClr val="0000FF"/>
              </a:solidFill>
              <a:latin typeface="方正粗黑宋简体" pitchFamily="2" charset="-122"/>
              <a:ea typeface="方正粗黑宋简体" pitchFamily="2" charset="-122"/>
              <a:sym typeface="微软雅黑" panose="020B0503020204020204" pitchFamily="34" charset="-122"/>
            </a:endParaRPr>
          </a:p>
        </p:txBody>
      </p:sp>
      <p:sp>
        <p:nvSpPr>
          <p:cNvPr id="967707" name="文本框 14"/>
          <p:cNvSpPr/>
          <p:nvPr>
            <p:custDataLst>
              <p:tags r:id="rId10"/>
            </p:custDataLst>
          </p:nvPr>
        </p:nvSpPr>
        <p:spPr>
          <a:xfrm>
            <a:off x="291124" y="4203957"/>
            <a:ext cx="5156010" cy="1938992"/>
          </a:xfrm>
          <a:prstGeom prst="rect">
            <a:avLst/>
          </a:prstGeom>
          <a:noFill/>
          <a:ln w="28575">
            <a:solidFill>
              <a:srgbClr val="41719C"/>
            </a:solidFill>
            <a:prstDash val="sysDash"/>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lgn="just"/>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共产主义革命将不是仅仅一个国家的革命</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而是将在一切文明国家里</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至少在英国、美国、法国、德国</a:t>
            </a:r>
            <a:r>
              <a:rPr lang="zh-CN" altLang="en-US" sz="2400" b="1" dirty="0">
                <a:solidFill>
                  <a:srgbClr val="C00000"/>
                </a:solidFill>
                <a:latin typeface="楷体" panose="02010609060101010101" charset="-122"/>
                <a:ea typeface="楷体" panose="02010609060101010101" charset="-122"/>
              </a:rPr>
              <a:t>同时发生的革命</a:t>
            </a:r>
            <a:r>
              <a:rPr lang="zh-CN" altLang="en-US" sz="2400" b="1" dirty="0">
                <a:latin typeface="楷体" panose="02010609060101010101" charset="-122"/>
                <a:ea typeface="楷体" panose="02010609060101010101" charset="-122"/>
              </a:rPr>
              <a:t>。</a:t>
            </a:r>
            <a:r>
              <a:rPr lang="en-US" altLang="zh-CN" sz="2400" b="1" dirty="0">
                <a:latin typeface="楷体" panose="02010609060101010101" charset="-122"/>
                <a:ea typeface="楷体" panose="02010609060101010101" charset="-122"/>
              </a:rPr>
              <a:t>     </a:t>
            </a:r>
            <a:endParaRPr lang="en-US" altLang="zh-CN" sz="2400" b="1" dirty="0">
              <a:latin typeface="楷体" panose="02010609060101010101" charset="-122"/>
              <a:ea typeface="楷体" panose="02010609060101010101" charset="-122"/>
            </a:endParaRPr>
          </a:p>
          <a:p>
            <a:pPr marL="0" lvl="0" indent="0" algn="just"/>
            <a:r>
              <a:rPr lang="en-US" altLang="zh-CN" sz="2400" b="1" dirty="0">
                <a:latin typeface="楷体" panose="02010609060101010101" charset="-122"/>
                <a:ea typeface="楷体" panose="02010609060101010101" charset="-122"/>
              </a:rPr>
              <a:t>   — 1847</a:t>
            </a:r>
            <a:r>
              <a:rPr lang="zh-CN" altLang="en-US" sz="2400" b="1" dirty="0">
                <a:latin typeface="楷体" panose="02010609060101010101" charset="-122"/>
                <a:ea typeface="楷体" panose="02010609060101010101" charset="-122"/>
              </a:rPr>
              <a:t>年</a:t>
            </a:r>
            <a:r>
              <a:rPr lang="zh-CN" altLang="en-US" sz="2400" b="1" dirty="0">
                <a:solidFill>
                  <a:srgbClr val="FF0000"/>
                </a:solidFill>
                <a:latin typeface="楷体" panose="02010609060101010101" charset="-122"/>
                <a:ea typeface="楷体" panose="02010609060101010101" charset="-122"/>
              </a:rPr>
              <a:t>恩格斯</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共产主义原理</a:t>
            </a:r>
            <a:r>
              <a:rPr lang="en-US" altLang="zh-CN" sz="2400" b="1" dirty="0">
                <a:latin typeface="楷体" panose="02010609060101010101" charset="-122"/>
                <a:ea typeface="楷体" panose="02010609060101010101" charset="-122"/>
              </a:rPr>
              <a:t>》</a:t>
            </a:r>
            <a:endParaRPr lang="en-US" altLang="zh-CN" sz="2400" b="1" dirty="0">
              <a:latin typeface="楷体" panose="02010609060101010101" charset="-122"/>
              <a:ea typeface="楷体" panose="02010609060101010101" charset="-122"/>
            </a:endParaRPr>
          </a:p>
        </p:txBody>
      </p:sp>
      <p:sp>
        <p:nvSpPr>
          <p:cNvPr id="967708" name="文本框 15"/>
          <p:cNvSpPr/>
          <p:nvPr>
            <p:custDataLst>
              <p:tags r:id="rId11"/>
            </p:custDataLst>
          </p:nvPr>
        </p:nvSpPr>
        <p:spPr>
          <a:xfrm>
            <a:off x="1491646" y="6077161"/>
            <a:ext cx="3019384" cy="58477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a:r>
              <a:rPr lang="zh-CN" altLang="en-US" sz="3200" dirty="0">
                <a:solidFill>
                  <a:srgbClr val="C00000"/>
                </a:solidFill>
                <a:latin typeface="方正粗黑宋简体" pitchFamily="2" charset="-122"/>
                <a:ea typeface="方正粗黑宋简体" pitchFamily="2" charset="-122"/>
                <a:sym typeface="微软雅黑" panose="020B0503020204020204" pitchFamily="34" charset="-122"/>
              </a:rPr>
              <a:t>“多国胜利论”</a:t>
            </a:r>
            <a:endParaRPr lang="zh-CN" altLang="en-US" sz="3200" dirty="0">
              <a:solidFill>
                <a:srgbClr val="C00000"/>
              </a:solidFill>
              <a:latin typeface="方正粗黑宋简体" pitchFamily="2" charset="-122"/>
              <a:ea typeface="方正粗黑宋简体" pitchFamily="2" charset="-122"/>
              <a:sym typeface="微软雅黑" panose="020B0503020204020204" pitchFamily="34" charset="-122"/>
            </a:endParaRPr>
          </a:p>
        </p:txBody>
      </p:sp>
      <p:sp>
        <p:nvSpPr>
          <p:cNvPr id="19" name="文本框 2"/>
          <p:cNvSpPr/>
          <p:nvPr>
            <p:custDataLst>
              <p:tags r:id="rId12"/>
            </p:custDataLst>
          </p:nvPr>
        </p:nvSpPr>
        <p:spPr>
          <a:xfrm>
            <a:off x="435086" y="333375"/>
            <a:ext cx="5368196" cy="561101"/>
          </a:xfrm>
          <a:prstGeom prst="rect">
            <a:avLst/>
          </a:prstGeom>
          <a:noFill/>
          <a:ln>
            <a:noFill/>
            <a:miter lim="800000"/>
          </a:ln>
        </p:spPr>
        <p:txBody>
          <a:bodyPr lIns="67995" tIns="33997" rIns="67995" bIns="33997">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宋体" panose="02010600030101010101" pitchFamily="2" charset="-122"/>
              </a:defRPr>
            </a:lvl5pPr>
          </a:lstStyle>
          <a:p>
            <a:pPr marL="0" lvl="0" indent="0" defTabSz="339725"/>
            <a:r>
              <a:rPr lang="zh-CN" altLang="en-US" sz="3200" b="1" dirty="0" smtClean="0">
                <a:latin typeface="微软雅黑" panose="020B0503020204020204" pitchFamily="34" charset="-122"/>
                <a:ea typeface="微软雅黑" panose="020B0503020204020204" pitchFamily="34" charset="-122"/>
              </a:rPr>
              <a:t>一、列宁主义</a:t>
            </a:r>
            <a:r>
              <a:rPr lang="zh-CN" altLang="en-US" sz="3200" b="1" dirty="0">
                <a:latin typeface="微软雅黑" panose="020B0503020204020204" pitchFamily="34" charset="-122"/>
                <a:ea typeface="微软雅黑" panose="020B0503020204020204" pitchFamily="34" charset="-122"/>
              </a:rPr>
              <a:t>的形成</a:t>
            </a:r>
            <a:endParaRPr lang="zh-CN" altLang="en-US" sz="3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7699"/>
                                        </p:tgtEl>
                                        <p:attrNameLst>
                                          <p:attrName>style.visibility</p:attrName>
                                        </p:attrNameLst>
                                      </p:cBhvr>
                                      <p:to>
                                        <p:strVal val="visible"/>
                                      </p:to>
                                    </p:set>
                                    <p:animEffect transition="in" filter="blinds(horizontal)">
                                      <p:cBhvr>
                                        <p:cTn id="7" dur="500"/>
                                        <p:tgtEl>
                                          <p:spTgt spid="96769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67700"/>
                                        </p:tgtEl>
                                        <p:attrNameLst>
                                          <p:attrName>style.visibility</p:attrName>
                                        </p:attrNameLst>
                                      </p:cBhvr>
                                      <p:to>
                                        <p:strVal val="visible"/>
                                      </p:to>
                                    </p:set>
                                    <p:animEffect transition="in" filter="blinds(horizontal)">
                                      <p:cBhvr>
                                        <p:cTn id="12" dur="500"/>
                                        <p:tgtEl>
                                          <p:spTgt spid="9677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67701"/>
                                        </p:tgtEl>
                                        <p:attrNameLst>
                                          <p:attrName>style.visibility</p:attrName>
                                        </p:attrNameLst>
                                      </p:cBhvr>
                                      <p:to>
                                        <p:strVal val="visible"/>
                                      </p:to>
                                    </p:set>
                                    <p:animEffect transition="in" filter="blinds(horizontal)">
                                      <p:cBhvr>
                                        <p:cTn id="17" dur="500"/>
                                        <p:tgtEl>
                                          <p:spTgt spid="96770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67702"/>
                                        </p:tgtEl>
                                        <p:attrNameLst>
                                          <p:attrName>style.visibility</p:attrName>
                                        </p:attrNameLst>
                                      </p:cBhvr>
                                      <p:to>
                                        <p:strVal val="visible"/>
                                      </p:to>
                                    </p:set>
                                    <p:animEffect transition="in" filter="blinds(horizontal)">
                                      <p:cBhvr>
                                        <p:cTn id="22" dur="500"/>
                                        <p:tgtEl>
                                          <p:spTgt spid="96770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77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967708"/>
                                        </p:tgtEl>
                                        <p:attrNameLst>
                                          <p:attrName>style.visibility</p:attrName>
                                        </p:attrNameLst>
                                      </p:cBhvr>
                                      <p:to>
                                        <p:strVal val="visible"/>
                                      </p:to>
                                    </p:set>
                                    <p:animEffect transition="in" filter="box(in)">
                                      <p:cBhvr>
                                        <p:cTn id="31" dur="500"/>
                                        <p:tgtEl>
                                          <p:spTgt spid="96770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967703"/>
                                        </p:tgtEl>
                                        <p:attrNameLst>
                                          <p:attrName>style.visibility</p:attrName>
                                        </p:attrNameLst>
                                      </p:cBhvr>
                                      <p:to>
                                        <p:strVal val="visible"/>
                                      </p:to>
                                    </p:set>
                                    <p:animEffect transition="in" filter="box(in)">
                                      <p:cBhvr>
                                        <p:cTn id="36" dur="500"/>
                                        <p:tgtEl>
                                          <p:spTgt spid="96770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67704"/>
                                        </p:tgtEl>
                                        <p:attrNameLst>
                                          <p:attrName>style.visibility</p:attrName>
                                        </p:attrNameLst>
                                      </p:cBhvr>
                                      <p:to>
                                        <p:strVal val="visible"/>
                                      </p:to>
                                    </p:set>
                                    <p:anim calcmode="lin" valueType="num">
                                      <p:cBhvr additive="base">
                                        <p:cTn id="41" dur="500" fill="hold"/>
                                        <p:tgtEl>
                                          <p:spTgt spid="967704"/>
                                        </p:tgtEl>
                                        <p:attrNameLst>
                                          <p:attrName>ppt_x</p:attrName>
                                        </p:attrNameLst>
                                      </p:cBhvr>
                                      <p:tavLst>
                                        <p:tav tm="0">
                                          <p:val>
                                            <p:strVal val="#ppt_x"/>
                                          </p:val>
                                        </p:tav>
                                        <p:tav tm="100000">
                                          <p:val>
                                            <p:strVal val="#ppt_x"/>
                                          </p:val>
                                        </p:tav>
                                      </p:tavLst>
                                    </p:anim>
                                    <p:anim calcmode="lin" valueType="num">
                                      <p:cBhvr additive="base">
                                        <p:cTn id="42" dur="500" fill="hold"/>
                                        <p:tgtEl>
                                          <p:spTgt spid="9677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99" grpId="0" animBg="1"/>
      <p:bldP spid="967700" grpId="0" animBg="1"/>
      <p:bldP spid="967701" grpId="0" animBg="1"/>
      <p:bldP spid="967702" grpId="0"/>
      <p:bldP spid="967703" grpId="0" animBg="1"/>
      <p:bldP spid="967704" grpId="0"/>
      <p:bldP spid="967707" grpId="0" animBg="1"/>
      <p:bldP spid="9677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4566" y="0"/>
            <a:ext cx="52609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表格 2"/>
          <p:cNvGraphicFramePr>
            <a:graphicFrameLocks noGrp="1"/>
          </p:cNvGraphicFramePr>
          <p:nvPr>
            <p:custDataLst>
              <p:tags r:id="rId2"/>
            </p:custDataLst>
          </p:nvPr>
        </p:nvGraphicFramePr>
        <p:xfrm>
          <a:off x="334566" y="905329"/>
          <a:ext cx="11594784" cy="5705856"/>
        </p:xfrm>
        <a:graphic>
          <a:graphicData uri="http://schemas.openxmlformats.org/drawingml/2006/table">
            <a:tbl>
              <a:tblPr firstRow="1" bandRow="1">
                <a:tableStyleId>{912C8C85-51F0-491E-9774-3900AFEF0FD7}</a:tableStyleId>
              </a:tblPr>
              <a:tblGrid>
                <a:gridCol w="5687400"/>
                <a:gridCol w="4909249"/>
                <a:gridCol w="998135"/>
              </a:tblGrid>
              <a:tr h="569595">
                <a:tc>
                  <a:txBody>
                    <a:bodyPr/>
                    <a:lstStyle/>
                    <a:p>
                      <a:pPr algn="ctr">
                        <a:lnSpc>
                          <a:spcPct val="130000"/>
                        </a:lnSpc>
                        <a:spcBef>
                          <a:spcPct val="0"/>
                        </a:spcBef>
                        <a:spcAft>
                          <a:spcPct val="0"/>
                        </a:spcAft>
                      </a:pPr>
                      <a:r>
                        <a:rPr lang="zh-CN" altLang="en-US" sz="2800" u="none" dirty="0">
                          <a:solidFill>
                            <a:schemeClr val="tx1"/>
                          </a:solidFill>
                        </a:rPr>
                        <a:t>马克思主义</a:t>
                      </a:r>
                      <a:endParaRPr lang="zh-CN" altLang="en-US" sz="2800" u="none" dirty="0">
                        <a:solidFill>
                          <a:schemeClr val="tx1"/>
                        </a:solidFill>
                      </a:endParaRPr>
                    </a:p>
                  </a:txBody>
                  <a:tcPr marL="91428" marR="914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Bef>
                          <a:spcPct val="0"/>
                        </a:spcBef>
                        <a:spcAft>
                          <a:spcPct val="0"/>
                        </a:spcAft>
                      </a:pPr>
                      <a:r>
                        <a:rPr lang="zh-CN" altLang="en-US" sz="2800" u="none">
                          <a:solidFill>
                            <a:schemeClr val="tx1"/>
                          </a:solidFill>
                        </a:rPr>
                        <a:t>列宁主义</a:t>
                      </a:r>
                      <a:endParaRPr lang="zh-CN" altLang="en-US" sz="2800" u="none">
                        <a:solidFill>
                          <a:schemeClr val="tx1"/>
                        </a:solidFill>
                      </a:endParaRPr>
                    </a:p>
                  </a:txBody>
                  <a:tcPr marL="91428" marR="914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Bef>
                          <a:spcPct val="0"/>
                        </a:spcBef>
                        <a:spcAft>
                          <a:spcPct val="0"/>
                        </a:spcAft>
                      </a:pPr>
                      <a:r>
                        <a:rPr lang="zh-CN" altLang="en-US" sz="2800" u="none">
                          <a:solidFill>
                            <a:schemeClr val="tx1"/>
                          </a:solidFill>
                        </a:rPr>
                        <a:t>关系</a:t>
                      </a:r>
                      <a:endParaRPr lang="zh-CN" altLang="en-US" sz="2800" u="none">
                        <a:solidFill>
                          <a:schemeClr val="tx1"/>
                        </a:solidFill>
                      </a:endParaRPr>
                    </a:p>
                  </a:txBody>
                  <a:tcPr marL="91428" marR="914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63370">
                <a:tc>
                  <a:txBody>
                    <a:bodyPr/>
                    <a:lstStyle/>
                    <a:p>
                      <a:pPr fontAlgn="auto">
                        <a:lnSpc>
                          <a:spcPct val="100000"/>
                        </a:lnSpc>
                        <a:spcBef>
                          <a:spcPct val="0"/>
                        </a:spcBef>
                        <a:spcAft>
                          <a:spcPct val="0"/>
                        </a:spcAft>
                      </a:pPr>
                      <a:r>
                        <a:rPr lang="zh-CN" altLang="en-US" sz="2800" b="1" dirty="0">
                          <a:solidFill>
                            <a:schemeClr val="tx1"/>
                          </a:solidFill>
                        </a:rPr>
                        <a:t>资产阶级所创造的生产力，比过去一切时代创造的全部生产力还要多，还要大。资产阶级的灭亡和无产阶级的胜利是同样不可避免的。</a:t>
                      </a:r>
                      <a:endParaRPr lang="zh-CN" altLang="en-US" sz="2800" b="1" u="none" dirty="0">
                        <a:solidFill>
                          <a:schemeClr val="tx1"/>
                        </a:solidFill>
                      </a:endParaRPr>
                    </a:p>
                  </a:txBody>
                  <a:tcPr marL="91428" marR="914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fontAlgn="auto">
                        <a:lnSpc>
                          <a:spcPct val="100000"/>
                        </a:lnSpc>
                        <a:spcBef>
                          <a:spcPct val="0"/>
                        </a:spcBef>
                        <a:spcAft>
                          <a:spcPct val="0"/>
                        </a:spcAft>
                        <a:buClrTx/>
                        <a:buSzTx/>
                        <a:buFontTx/>
                        <a:buNone/>
                        <a:defRPr/>
                      </a:pPr>
                      <a:r>
                        <a:rPr lang="zh-CN" altLang="en-US" sz="2800" b="1" dirty="0">
                          <a:solidFill>
                            <a:schemeClr val="tx1"/>
                          </a:solidFill>
                        </a:rPr>
                        <a:t>帝国主义是资本主义发展的最高阶段“是无产阶级社会革命的前夜</a:t>
                      </a:r>
                      <a:r>
                        <a:rPr lang="en-US" altLang="zh-CN" sz="2800" b="1" dirty="0">
                          <a:solidFill>
                            <a:schemeClr val="tx1"/>
                          </a:solidFill>
                        </a:rPr>
                        <a:t>”</a:t>
                      </a:r>
                      <a:r>
                        <a:rPr lang="zh-CN" altLang="en-US" sz="2800" b="1" dirty="0">
                          <a:solidFill>
                            <a:schemeClr val="tx1"/>
                          </a:solidFill>
                        </a:rPr>
                        <a:t>。 </a:t>
                      </a:r>
                      <a:endParaRPr lang="zh-CN" altLang="en-US" sz="2800" b="1" dirty="0">
                        <a:solidFill>
                          <a:schemeClr val="tx1"/>
                        </a:solidFill>
                      </a:endParaRPr>
                    </a:p>
                    <a:p>
                      <a:pPr marL="0" marR="0" indent="0" algn="l" defTabSz="914400" rtl="0" fontAlgn="auto">
                        <a:lnSpc>
                          <a:spcPct val="100000"/>
                        </a:lnSpc>
                        <a:spcBef>
                          <a:spcPct val="0"/>
                        </a:spcBef>
                        <a:spcAft>
                          <a:spcPct val="0"/>
                        </a:spcAft>
                        <a:buClrTx/>
                        <a:buSzTx/>
                        <a:buFontTx/>
                        <a:buNone/>
                        <a:defRPr/>
                      </a:pPr>
                      <a:endParaRPr lang="zh-CN" altLang="en-US" sz="2800" b="1" u="none" dirty="0">
                        <a:solidFill>
                          <a:schemeClr val="tx1"/>
                        </a:solidFill>
                      </a:endParaRPr>
                    </a:p>
                  </a:txBody>
                  <a:tcPr marL="91428" marR="914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nSpc>
                          <a:spcPct val="130000"/>
                        </a:lnSpc>
                        <a:spcBef>
                          <a:spcPct val="0"/>
                        </a:spcBef>
                        <a:spcAft>
                          <a:spcPct val="0"/>
                        </a:spcAft>
                      </a:pPr>
                      <a:r>
                        <a:rPr lang="zh-CN" altLang="en-US" sz="2800" b="1" dirty="0">
                          <a:solidFill>
                            <a:srgbClr val="FF0066"/>
                          </a:solidFill>
                          <a:latin typeface="微软雅黑" panose="020B0503020204020204" pitchFamily="34" charset="-122"/>
                          <a:ea typeface="微软雅黑" panose="020B0503020204020204" pitchFamily="34" charset="-122"/>
                        </a:rPr>
                        <a:t>继承</a:t>
                      </a:r>
                      <a:endParaRPr lang="en-US" altLang="zh-CN" sz="2800" b="1" dirty="0">
                        <a:solidFill>
                          <a:srgbClr val="FF0066"/>
                        </a:solidFill>
                        <a:latin typeface="微软雅黑" panose="020B0503020204020204" pitchFamily="34" charset="-122"/>
                        <a:ea typeface="微软雅黑" panose="020B0503020204020204" pitchFamily="34" charset="-122"/>
                      </a:endParaRPr>
                    </a:p>
                    <a:p>
                      <a:pPr>
                        <a:lnSpc>
                          <a:spcPct val="130000"/>
                        </a:lnSpc>
                        <a:spcBef>
                          <a:spcPct val="0"/>
                        </a:spcBef>
                        <a:spcAft>
                          <a:spcPct val="0"/>
                        </a:spcAft>
                      </a:pPr>
                      <a:r>
                        <a:rPr lang="en-US" altLang="zh-CN" sz="2800" b="1" dirty="0">
                          <a:solidFill>
                            <a:srgbClr val="FF0066"/>
                          </a:solidFill>
                          <a:latin typeface="微软雅黑" panose="020B0503020204020204" pitchFamily="34" charset="-122"/>
                          <a:ea typeface="微软雅黑" panose="020B0503020204020204" pitchFamily="34" charset="-122"/>
                        </a:rPr>
                        <a:t> </a:t>
                      </a:r>
                      <a:r>
                        <a:rPr lang="zh-CN" altLang="en-US" sz="2800" b="1" dirty="0">
                          <a:solidFill>
                            <a:srgbClr val="FF0066"/>
                          </a:solidFill>
                          <a:latin typeface="微软雅黑" panose="020B0503020204020204" pitchFamily="34" charset="-122"/>
                          <a:ea typeface="微软雅黑" panose="020B0503020204020204" pitchFamily="34" charset="-122"/>
                        </a:rPr>
                        <a:t>与</a:t>
                      </a:r>
                      <a:endParaRPr lang="en-US" altLang="zh-CN" sz="2800" b="1" dirty="0">
                        <a:solidFill>
                          <a:srgbClr val="FF0066"/>
                        </a:solidFill>
                        <a:latin typeface="微软雅黑" panose="020B0503020204020204" pitchFamily="34" charset="-122"/>
                        <a:ea typeface="微软雅黑" panose="020B0503020204020204" pitchFamily="34" charset="-122"/>
                      </a:endParaRPr>
                    </a:p>
                    <a:p>
                      <a:pPr>
                        <a:lnSpc>
                          <a:spcPct val="130000"/>
                        </a:lnSpc>
                        <a:spcBef>
                          <a:spcPct val="0"/>
                        </a:spcBef>
                        <a:spcAft>
                          <a:spcPct val="0"/>
                        </a:spcAft>
                      </a:pPr>
                      <a:r>
                        <a:rPr lang="zh-CN" altLang="en-US" sz="2800" b="1" dirty="0">
                          <a:solidFill>
                            <a:srgbClr val="FF0066"/>
                          </a:solidFill>
                          <a:latin typeface="微软雅黑" panose="020B0503020204020204" pitchFamily="34" charset="-122"/>
                          <a:ea typeface="微软雅黑" panose="020B0503020204020204" pitchFamily="34" charset="-122"/>
                        </a:rPr>
                        <a:t>发展</a:t>
                      </a:r>
                      <a:endParaRPr lang="zh-CN" altLang="en-US" sz="2800" b="1" u="none" dirty="0">
                        <a:solidFill>
                          <a:srgbClr val="FF0066"/>
                        </a:solidFill>
                        <a:latin typeface="微软雅黑" panose="020B0503020204020204" pitchFamily="34" charset="-122"/>
                        <a:ea typeface="微软雅黑" panose="020B0503020204020204" pitchFamily="34" charset="-122"/>
                      </a:endParaRPr>
                    </a:p>
                  </a:txBody>
                  <a:tcPr marL="91428" marR="914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7405">
                <a:tc>
                  <a:txBody>
                    <a:bodyPr/>
                    <a:lstStyle/>
                    <a:p>
                      <a:pPr fontAlgn="auto">
                        <a:lnSpc>
                          <a:spcPct val="100000"/>
                        </a:lnSpc>
                        <a:spcBef>
                          <a:spcPct val="0"/>
                        </a:spcBef>
                        <a:spcAft>
                          <a:spcPct val="0"/>
                        </a:spcAft>
                      </a:pPr>
                      <a:r>
                        <a:rPr lang="zh-CN" altLang="en-US" sz="2800" b="1" dirty="0">
                          <a:solidFill>
                            <a:schemeClr val="tx1"/>
                          </a:solidFill>
                        </a:rPr>
                        <a:t> 社会主义应该</a:t>
                      </a:r>
                      <a:r>
                        <a:rPr lang="zh-CN" altLang="en-US" sz="2800" b="1" dirty="0">
                          <a:solidFill>
                            <a:srgbClr val="FF0000"/>
                          </a:solidFill>
                        </a:rPr>
                        <a:t>首先在欧洲发达的国家实现</a:t>
                      </a:r>
                      <a:r>
                        <a:rPr lang="zh-CN" altLang="en-US" sz="2800" b="1" dirty="0">
                          <a:solidFill>
                            <a:schemeClr val="tx1"/>
                          </a:solidFill>
                        </a:rPr>
                        <a:t>。</a:t>
                      </a:r>
                      <a:endParaRPr lang="zh-CN" altLang="en-US" sz="2800" b="1" u="none" dirty="0">
                        <a:solidFill>
                          <a:schemeClr val="tx1"/>
                        </a:solidFill>
                      </a:endParaRPr>
                    </a:p>
                  </a:txBody>
                  <a:tcPr marL="91428" marR="914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fontAlgn="auto">
                        <a:lnSpc>
                          <a:spcPct val="100000"/>
                        </a:lnSpc>
                        <a:spcBef>
                          <a:spcPct val="0"/>
                        </a:spcBef>
                        <a:spcAft>
                          <a:spcPct val="0"/>
                        </a:spcAft>
                        <a:buClrTx/>
                        <a:buSzTx/>
                        <a:buFontTx/>
                        <a:buNone/>
                        <a:defRPr/>
                      </a:pPr>
                      <a:r>
                        <a:rPr lang="zh-CN" altLang="en-US" sz="2800" b="1" dirty="0">
                          <a:solidFill>
                            <a:schemeClr val="tx1"/>
                          </a:solidFill>
                        </a:rPr>
                        <a:t>俄国是“</a:t>
                      </a:r>
                      <a:r>
                        <a:rPr lang="zh-CN" altLang="en-US" sz="2800" b="1" dirty="0">
                          <a:solidFill>
                            <a:srgbClr val="FF0000"/>
                          </a:solidFill>
                        </a:rPr>
                        <a:t>帝国主义链条中最薄弱的一环</a:t>
                      </a:r>
                      <a:r>
                        <a:rPr lang="zh-CN" altLang="en-US" sz="2800" b="1" dirty="0">
                          <a:solidFill>
                            <a:schemeClr val="tx1"/>
                          </a:solidFill>
                        </a:rPr>
                        <a:t>”。</a:t>
                      </a:r>
                      <a:endParaRPr lang="zh-CN" altLang="en-US" sz="2800" b="1" dirty="0">
                        <a:solidFill>
                          <a:schemeClr val="tx1"/>
                        </a:solidFill>
                      </a:endParaRPr>
                    </a:p>
                  </a:txBody>
                  <a:tcPr marL="91428" marR="914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r>
              <a:tr h="1195705">
                <a:tc>
                  <a:txBody>
                    <a:bodyPr/>
                    <a:lstStyle/>
                    <a:p>
                      <a:pPr marL="0" marR="0" indent="0" algn="l" defTabSz="914400" rtl="0" fontAlgn="auto">
                        <a:lnSpc>
                          <a:spcPct val="100000"/>
                        </a:lnSpc>
                        <a:spcBef>
                          <a:spcPct val="0"/>
                        </a:spcBef>
                        <a:spcAft>
                          <a:spcPct val="0"/>
                        </a:spcAft>
                        <a:buClrTx/>
                        <a:buSzTx/>
                        <a:buFontTx/>
                        <a:buNone/>
                        <a:defRPr/>
                      </a:pPr>
                      <a:r>
                        <a:rPr lang="zh-CN" altLang="en-US" sz="2800" b="1" dirty="0">
                          <a:solidFill>
                            <a:schemeClr val="tx1"/>
                          </a:solidFill>
                        </a:rPr>
                        <a:t>社会主义革命发生在高度发达的资本主义国家，且</a:t>
                      </a:r>
                      <a:r>
                        <a:rPr lang="zh-CN" altLang="en-US" sz="2800" b="1" dirty="0">
                          <a:solidFill>
                            <a:srgbClr val="FF0000"/>
                          </a:solidFill>
                        </a:rPr>
                        <a:t>几个国家同时发生</a:t>
                      </a:r>
                      <a:r>
                        <a:rPr lang="zh-CN" altLang="en-US" sz="2800" b="1" dirty="0">
                          <a:solidFill>
                            <a:schemeClr val="tx1"/>
                          </a:solidFill>
                        </a:rPr>
                        <a:t>才能成功。</a:t>
                      </a:r>
                      <a:endParaRPr lang="zh-CN" altLang="en-US" sz="2800" b="1" dirty="0">
                        <a:solidFill>
                          <a:schemeClr val="tx1"/>
                        </a:solidFill>
                      </a:endParaRPr>
                    </a:p>
                  </a:txBody>
                  <a:tcPr marL="91428" marR="914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auto">
                        <a:lnSpc>
                          <a:spcPct val="100000"/>
                        </a:lnSpc>
                        <a:spcBef>
                          <a:spcPct val="0"/>
                        </a:spcBef>
                        <a:spcAft>
                          <a:spcPct val="0"/>
                        </a:spcAft>
                      </a:pPr>
                      <a:r>
                        <a:rPr lang="zh-CN" altLang="en-US" sz="2800" b="1" dirty="0">
                          <a:solidFill>
                            <a:schemeClr val="tx1"/>
                          </a:solidFill>
                        </a:rPr>
                        <a:t> 社会主义可能首先在</a:t>
                      </a:r>
                      <a:r>
                        <a:rPr lang="zh-CN" altLang="en-US" sz="2800" b="1" dirty="0">
                          <a:solidFill>
                            <a:srgbClr val="FF0000"/>
                          </a:solidFill>
                        </a:rPr>
                        <a:t>少数甚至单独一个</a:t>
                      </a:r>
                      <a:r>
                        <a:rPr lang="zh-CN" altLang="en-US" sz="2800" b="1" dirty="0">
                          <a:solidFill>
                            <a:schemeClr val="tx1"/>
                          </a:solidFill>
                        </a:rPr>
                        <a:t>资本主义国家内获得胜利。</a:t>
                      </a:r>
                      <a:endParaRPr lang="zh-CN" altLang="en-US" sz="2800" b="1" u="none" dirty="0">
                        <a:solidFill>
                          <a:schemeClr val="tx1"/>
                        </a:solidFill>
                      </a:endParaRPr>
                    </a:p>
                  </a:txBody>
                  <a:tcPr marL="91428" marR="914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r>
              <a:tr h="827405">
                <a:tc>
                  <a:txBody>
                    <a:bodyPr/>
                    <a:lstStyle/>
                    <a:p>
                      <a:pPr marL="0" marR="0" indent="0" algn="l" defTabSz="914400" rtl="0" fontAlgn="auto">
                        <a:lnSpc>
                          <a:spcPct val="100000"/>
                        </a:lnSpc>
                        <a:spcBef>
                          <a:spcPct val="0"/>
                        </a:spcBef>
                        <a:spcAft>
                          <a:spcPct val="0"/>
                        </a:spcAft>
                        <a:buClrTx/>
                        <a:buSzTx/>
                        <a:buFontTx/>
                        <a:buNone/>
                        <a:defRPr/>
                      </a:pPr>
                      <a:r>
                        <a:rPr lang="zh-CN" altLang="en-US" sz="2800" b="1" dirty="0">
                          <a:solidFill>
                            <a:schemeClr val="tx1"/>
                          </a:solidFill>
                        </a:rPr>
                        <a:t>工人阶级要以暴力推翻资产阶级政权，建立无产阶级专政。</a:t>
                      </a:r>
                      <a:endParaRPr lang="zh-CN" altLang="en-US" sz="2800" b="1" dirty="0">
                        <a:solidFill>
                          <a:schemeClr val="tx1"/>
                        </a:solidFill>
                      </a:endParaRPr>
                    </a:p>
                  </a:txBody>
                  <a:tcPr marL="91428" marR="914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fontAlgn="auto">
                        <a:lnSpc>
                          <a:spcPct val="100000"/>
                        </a:lnSpc>
                        <a:spcBef>
                          <a:spcPct val="0"/>
                        </a:spcBef>
                        <a:spcAft>
                          <a:spcPct val="0"/>
                        </a:spcAft>
                        <a:buClrTx/>
                        <a:buSzTx/>
                        <a:buFontTx/>
                        <a:buNone/>
                        <a:defRPr/>
                      </a:pPr>
                      <a:r>
                        <a:rPr lang="zh-CN" altLang="en-US" sz="2800" b="1" dirty="0">
                          <a:solidFill>
                            <a:schemeClr val="tx1"/>
                          </a:solidFill>
                        </a:rPr>
                        <a:t>工人阶级要以暴力推翻资产阶级政权，建立无产阶级专政。</a:t>
                      </a:r>
                      <a:endParaRPr lang="zh-CN" altLang="en-US" sz="2800" b="1" dirty="0">
                        <a:solidFill>
                          <a:schemeClr val="tx1"/>
                        </a:solidFill>
                      </a:endParaRPr>
                    </a:p>
                  </a:txBody>
                  <a:tcPr marL="91428" marR="914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r>
            </a:tbl>
          </a:graphicData>
        </a:graphic>
      </p:graphicFrame>
      <p:sp>
        <p:nvSpPr>
          <p:cNvPr id="2" name="文本框 1"/>
          <p:cNvSpPr txBox="1"/>
          <p:nvPr/>
        </p:nvSpPr>
        <p:spPr>
          <a:xfrm>
            <a:off x="2566814" y="155286"/>
            <a:ext cx="4698722" cy="584775"/>
          </a:xfrm>
          <a:prstGeom prst="rect">
            <a:avLst/>
          </a:prstGeom>
          <a:noFill/>
          <a:extLst>
            <a:ext uri="{909E8E84-426E-40DD-AFC4-6F175D3DCCD1}">
              <a14:hiddenFill xmlns:a14="http://schemas.microsoft.com/office/drawing/2010/main">
                <a:solidFill>
                  <a:srgbClr val="FF0000"/>
                </a:solidFill>
              </a14:hiddenFill>
            </a:ext>
          </a:extLst>
        </p:spPr>
        <p:txBody>
          <a:bodyPr wrap="none" rtlCol="0">
            <a:spAutoFit/>
          </a:bodyPr>
          <a:lstStyle/>
          <a:p>
            <a:pPr algn="l"/>
            <a:r>
              <a:rPr kumimoji="1" lang="zh-CN" altLang="en-US" sz="3200" b="1" dirty="0" smtClean="0">
                <a:solidFill>
                  <a:srgbClr val="D60093"/>
                </a:solidFill>
                <a:latin typeface="微软雅黑" panose="020B0503020204020204" pitchFamily="34" charset="-122"/>
                <a:ea typeface="微软雅黑" panose="020B0503020204020204" pitchFamily="34" charset="-122"/>
              </a:rPr>
              <a:t>马克思与</a:t>
            </a:r>
            <a:r>
              <a:rPr kumimoji="1" lang="zh-CN" altLang="zh-CN" sz="3200" b="1" dirty="0" smtClean="0">
                <a:solidFill>
                  <a:srgbClr val="D60093"/>
                </a:solidFill>
                <a:latin typeface="微软雅黑" panose="020B0503020204020204" pitchFamily="34" charset="-122"/>
                <a:ea typeface="微软雅黑" panose="020B0503020204020204" pitchFamily="34" charset="-122"/>
              </a:rPr>
              <a:t>列</a:t>
            </a:r>
            <a:r>
              <a:rPr kumimoji="1" lang="zh-CN" altLang="en-US" sz="3200" b="1" dirty="0" smtClean="0">
                <a:solidFill>
                  <a:srgbClr val="D60093"/>
                </a:solidFill>
                <a:latin typeface="微软雅黑" panose="020B0503020204020204" pitchFamily="34" charset="-122"/>
                <a:ea typeface="微软雅黑" panose="020B0503020204020204" pitchFamily="34" charset="-122"/>
              </a:rPr>
              <a:t>宁</a:t>
            </a:r>
            <a:r>
              <a:rPr kumimoji="1" lang="zh-CN" altLang="zh-CN" sz="3200" b="1" dirty="0" smtClean="0">
                <a:solidFill>
                  <a:srgbClr val="D60093"/>
                </a:solidFill>
                <a:latin typeface="微软雅黑" panose="020B0503020204020204" pitchFamily="34" charset="-122"/>
                <a:ea typeface="微软雅黑" panose="020B0503020204020204" pitchFamily="34" charset="-122"/>
              </a:rPr>
              <a:t>主义</a:t>
            </a:r>
            <a:r>
              <a:rPr kumimoji="1" lang="zh-CN" altLang="zh-CN" sz="3200" b="1" dirty="0">
                <a:solidFill>
                  <a:srgbClr val="D60093"/>
                </a:solidFill>
                <a:latin typeface="微软雅黑" panose="020B0503020204020204" pitchFamily="34" charset="-122"/>
                <a:ea typeface="微软雅黑" panose="020B0503020204020204" pitchFamily="34" charset="-122"/>
              </a:rPr>
              <a:t>的关系</a:t>
            </a:r>
            <a:endParaRPr kumimoji="1" lang="zh-CN" altLang="zh-CN" sz="3200" b="1" dirty="0">
              <a:solidFill>
                <a:srgbClr val="D6009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22103" y="951974"/>
            <a:ext cx="6652574" cy="4388143"/>
            <a:chOff x="295927" y="904839"/>
            <a:chExt cx="6812374" cy="4388143"/>
          </a:xfrm>
        </p:grpSpPr>
        <p:graphicFrame>
          <p:nvGraphicFramePr>
            <p:cNvPr id="4" name="表格 3"/>
            <p:cNvGraphicFramePr/>
            <p:nvPr>
              <p:custDataLst>
                <p:tags r:id="rId1"/>
              </p:custDataLst>
            </p:nvPr>
          </p:nvGraphicFramePr>
          <p:xfrm>
            <a:off x="295927" y="1401593"/>
            <a:ext cx="6812374" cy="3108960"/>
          </p:xfrm>
          <a:graphic>
            <a:graphicData uri="http://schemas.openxmlformats.org/drawingml/2006/table">
              <a:tbl>
                <a:tblPr firstRow="1" bandRow="1">
                  <a:tableStyleId>{5C22544A-7EE6-4342-B048-85BDC9FD1C3A}</a:tableStyleId>
                </a:tblPr>
                <a:tblGrid>
                  <a:gridCol w="800104"/>
                  <a:gridCol w="1909162"/>
                  <a:gridCol w="1803395"/>
                  <a:gridCol w="2139913"/>
                </a:tblGrid>
                <a:tr h="822960">
                  <a:tc>
                    <a:txBody>
                      <a:bodyPr/>
                      <a:lstStyle/>
                      <a:p>
                        <a:pPr algn="ctr">
                          <a:buNone/>
                        </a:pPr>
                        <a:r>
                          <a:rPr lang="zh-CN" altLang="zh-CN" sz="2400" b="0" dirty="0">
                            <a:latin typeface="楷体" panose="02010609060101010101" charset="-122"/>
                            <a:ea typeface="楷体" panose="02010609060101010101" charset="-122"/>
                          </a:rPr>
                          <a:t>国家</a:t>
                        </a:r>
                        <a:endParaRPr lang="zh-CN" altLang="zh-CN" sz="2400" b="0" dirty="0">
                          <a:latin typeface="楷体" panose="02010609060101010101" charset="-122"/>
                          <a:ea typeface="楷体" panose="02010609060101010101" charset="-122"/>
                        </a:endParaRPr>
                      </a:p>
                    </a:txBody>
                    <a:tcPr/>
                  </a:tc>
                  <a:tc>
                    <a:txBody>
                      <a:bodyPr/>
                      <a:lstStyle/>
                      <a:p>
                        <a:pPr algn="ctr">
                          <a:buNone/>
                        </a:pPr>
                        <a:r>
                          <a:rPr lang="en-US" altLang="zh-CN" sz="2400" b="0">
                            <a:latin typeface="楷体" panose="02010609060101010101" charset="-122"/>
                            <a:ea typeface="楷体" panose="02010609060101010101" charset="-122"/>
                            <a:cs typeface="楷体" panose="02010609060101010101" charset="-122"/>
                          </a:rPr>
                          <a:t>1881——1885</a:t>
                        </a:r>
                        <a:r>
                          <a:rPr lang="zh-CN" altLang="en-US" sz="2400" b="0">
                            <a:latin typeface="楷体" panose="02010609060101010101" charset="-122"/>
                            <a:ea typeface="楷体" panose="02010609060101010101" charset="-122"/>
                            <a:cs typeface="楷体" panose="02010609060101010101" charset="-122"/>
                          </a:rPr>
                          <a:t>年</a:t>
                        </a:r>
                        <a:endParaRPr lang="zh-CN" altLang="en-US" sz="2400" b="0">
                          <a:latin typeface="楷体" panose="02010609060101010101" charset="-122"/>
                          <a:ea typeface="楷体" panose="02010609060101010101" charset="-122"/>
                          <a:cs typeface="楷体" panose="02010609060101010101" charset="-122"/>
                        </a:endParaRPr>
                      </a:p>
                    </a:txBody>
                    <a:tcPr/>
                  </a:tc>
                  <a:tc>
                    <a:txBody>
                      <a:bodyPr/>
                      <a:lstStyle/>
                      <a:p>
                        <a:pPr algn="ctr">
                          <a:buNone/>
                        </a:pPr>
                        <a:r>
                          <a:rPr lang="en-US" altLang="zh-CN" sz="2400" b="0" dirty="0">
                            <a:latin typeface="楷体" panose="02010609060101010101" charset="-122"/>
                            <a:ea typeface="楷体" panose="02010609060101010101" charset="-122"/>
                            <a:cs typeface="楷体" panose="02010609060101010101" charset="-122"/>
                          </a:rPr>
                          <a:t>1896——1900</a:t>
                        </a:r>
                        <a:r>
                          <a:rPr lang="zh-CN" altLang="en-US" sz="2400" b="0" dirty="0">
                            <a:latin typeface="楷体" panose="02010609060101010101" charset="-122"/>
                            <a:ea typeface="楷体" panose="02010609060101010101" charset="-122"/>
                            <a:cs typeface="楷体" panose="02010609060101010101" charset="-122"/>
                          </a:rPr>
                          <a:t>年</a:t>
                        </a:r>
                        <a:endParaRPr lang="zh-CN" altLang="en-US" sz="2400" b="0" dirty="0">
                          <a:latin typeface="楷体" panose="02010609060101010101" charset="-122"/>
                          <a:ea typeface="楷体" panose="02010609060101010101" charset="-122"/>
                          <a:cs typeface="楷体" panose="02010609060101010101" charset="-122"/>
                        </a:endParaRPr>
                      </a:p>
                    </a:txBody>
                    <a:tcPr/>
                  </a:tc>
                  <a:tc>
                    <a:txBody>
                      <a:bodyPr/>
                      <a:lstStyle/>
                      <a:p>
                        <a:pPr algn="ctr">
                          <a:buNone/>
                        </a:pPr>
                        <a:r>
                          <a:rPr lang="en-US" altLang="zh-CN" sz="2400" b="0" dirty="0">
                            <a:latin typeface="楷体" panose="02010609060101010101" charset="-122"/>
                            <a:ea typeface="楷体" panose="02010609060101010101" charset="-122"/>
                            <a:cs typeface="楷体" panose="02010609060101010101" charset="-122"/>
                          </a:rPr>
                          <a:t>1913</a:t>
                        </a:r>
                        <a:r>
                          <a:rPr lang="zh-CN" altLang="en-US" sz="2400" b="0" dirty="0">
                            <a:latin typeface="楷体" panose="02010609060101010101" charset="-122"/>
                            <a:ea typeface="楷体" panose="02010609060101010101" charset="-122"/>
                            <a:cs typeface="楷体" panose="02010609060101010101" charset="-122"/>
                          </a:rPr>
                          <a:t>年</a:t>
                        </a:r>
                        <a:endParaRPr lang="zh-CN" altLang="en-US" sz="2400" b="0" dirty="0">
                          <a:latin typeface="楷体" panose="02010609060101010101" charset="-122"/>
                          <a:ea typeface="楷体" panose="02010609060101010101" charset="-122"/>
                          <a:cs typeface="楷体" panose="02010609060101010101" charset="-122"/>
                        </a:endParaRPr>
                      </a:p>
                    </a:txBody>
                    <a:tcPr/>
                  </a:tc>
                </a:tr>
                <a:tr h="398145">
                  <a:tc>
                    <a:txBody>
                      <a:bodyPr/>
                      <a:lstStyle/>
                      <a:p>
                        <a:pPr algn="ctr">
                          <a:buNone/>
                        </a:pPr>
                        <a:r>
                          <a:rPr lang="zh-CN" altLang="en-US" sz="2400" b="0" dirty="0">
                            <a:latin typeface="楷体" panose="02010609060101010101" charset="-122"/>
                            <a:ea typeface="楷体" panose="02010609060101010101" charset="-122"/>
                          </a:rPr>
                          <a:t>俄国</a:t>
                        </a:r>
                        <a:endParaRPr lang="zh-CN" altLang="en-US" sz="2400" b="0" dirty="0">
                          <a:latin typeface="楷体" panose="02010609060101010101" charset="-122"/>
                          <a:ea typeface="楷体" panose="02010609060101010101" charset="-122"/>
                        </a:endParaRPr>
                      </a:p>
                    </a:txBody>
                    <a:tcPr/>
                  </a:tc>
                  <a:tc>
                    <a:txBody>
                      <a:bodyPr/>
                      <a:lstStyle/>
                      <a:p>
                        <a:pPr algn="ctr">
                          <a:buNone/>
                        </a:pPr>
                        <a:r>
                          <a:rPr lang="en-US" altLang="zh-CN" sz="2400" b="0" dirty="0">
                            <a:latin typeface="楷体" panose="02010609060101010101" charset="-122"/>
                            <a:ea typeface="楷体" panose="02010609060101010101" charset="-122"/>
                          </a:rPr>
                          <a:t>3.4</a:t>
                        </a:r>
                        <a:endParaRPr lang="en-US" altLang="zh-CN" sz="2400" b="0" dirty="0">
                          <a:latin typeface="楷体" panose="02010609060101010101" charset="-122"/>
                          <a:ea typeface="楷体" panose="02010609060101010101" charset="-122"/>
                        </a:endParaRPr>
                      </a:p>
                    </a:txBody>
                    <a:tcPr/>
                  </a:tc>
                  <a:tc>
                    <a:txBody>
                      <a:bodyPr/>
                      <a:lstStyle/>
                      <a:p>
                        <a:pPr algn="ctr">
                          <a:buNone/>
                        </a:pPr>
                        <a:r>
                          <a:rPr lang="en-US" altLang="zh-CN" sz="2400" b="0">
                            <a:latin typeface="楷体" panose="02010609060101010101" charset="-122"/>
                            <a:ea typeface="楷体" panose="02010609060101010101" charset="-122"/>
                          </a:rPr>
                          <a:t>5.0</a:t>
                        </a:r>
                        <a:endParaRPr lang="en-US" altLang="zh-CN" sz="2400" b="0">
                          <a:latin typeface="楷体" panose="02010609060101010101" charset="-122"/>
                          <a:ea typeface="楷体" panose="02010609060101010101" charset="-122"/>
                        </a:endParaRPr>
                      </a:p>
                    </a:txBody>
                    <a:tcPr/>
                  </a:tc>
                  <a:tc>
                    <a:txBody>
                      <a:bodyPr/>
                      <a:lstStyle/>
                      <a:p>
                        <a:pPr algn="ctr">
                          <a:buNone/>
                        </a:pPr>
                        <a:r>
                          <a:rPr lang="en-US" altLang="zh-CN" sz="2400" b="0">
                            <a:latin typeface="楷体" panose="02010609060101010101" charset="-122"/>
                            <a:ea typeface="楷体" panose="02010609060101010101" charset="-122"/>
                          </a:rPr>
                          <a:t>5.3</a:t>
                        </a:r>
                        <a:endParaRPr lang="en-US" altLang="zh-CN" sz="2400" b="0">
                          <a:latin typeface="楷体" panose="02010609060101010101" charset="-122"/>
                          <a:ea typeface="楷体" panose="02010609060101010101" charset="-122"/>
                        </a:endParaRPr>
                      </a:p>
                    </a:txBody>
                    <a:tcPr/>
                  </a:tc>
                </a:tr>
                <a:tr h="398145">
                  <a:tc>
                    <a:txBody>
                      <a:bodyPr/>
                      <a:lstStyle/>
                      <a:p>
                        <a:pPr algn="ctr">
                          <a:buNone/>
                        </a:pPr>
                        <a:r>
                          <a:rPr lang="zh-CN" altLang="en-US" sz="2400" b="0">
                            <a:latin typeface="楷体" panose="02010609060101010101" charset="-122"/>
                            <a:ea typeface="楷体" panose="02010609060101010101" charset="-122"/>
                          </a:rPr>
                          <a:t>美国</a:t>
                        </a:r>
                        <a:endParaRPr lang="zh-CN" altLang="en-US" sz="2400" b="0">
                          <a:latin typeface="楷体" panose="02010609060101010101" charset="-122"/>
                          <a:ea typeface="楷体" panose="02010609060101010101" charset="-122"/>
                        </a:endParaRPr>
                      </a:p>
                    </a:txBody>
                    <a:tcPr/>
                  </a:tc>
                  <a:tc>
                    <a:txBody>
                      <a:bodyPr/>
                      <a:lstStyle/>
                      <a:p>
                        <a:pPr algn="ctr">
                          <a:buNone/>
                        </a:pPr>
                        <a:r>
                          <a:rPr lang="en-US" altLang="zh-CN" sz="2400" b="0">
                            <a:latin typeface="楷体" panose="02010609060101010101" charset="-122"/>
                            <a:ea typeface="楷体" panose="02010609060101010101" charset="-122"/>
                          </a:rPr>
                          <a:t>28.6</a:t>
                        </a:r>
                        <a:endParaRPr lang="en-US" altLang="zh-CN" sz="2400" b="0">
                          <a:latin typeface="楷体" panose="02010609060101010101" charset="-122"/>
                          <a:ea typeface="楷体" panose="02010609060101010101" charset="-122"/>
                        </a:endParaRPr>
                      </a:p>
                    </a:txBody>
                    <a:tcPr/>
                  </a:tc>
                  <a:tc>
                    <a:txBody>
                      <a:bodyPr/>
                      <a:lstStyle/>
                      <a:p>
                        <a:pPr algn="ctr">
                          <a:buNone/>
                        </a:pPr>
                        <a:r>
                          <a:rPr lang="en-US" altLang="zh-CN" sz="2400" b="0">
                            <a:latin typeface="楷体" panose="02010609060101010101" charset="-122"/>
                            <a:ea typeface="楷体" panose="02010609060101010101" charset="-122"/>
                          </a:rPr>
                          <a:t>30.1</a:t>
                        </a:r>
                        <a:endParaRPr lang="en-US" altLang="zh-CN" sz="2400" b="0">
                          <a:latin typeface="楷体" panose="02010609060101010101" charset="-122"/>
                          <a:ea typeface="楷体" panose="02010609060101010101" charset="-122"/>
                        </a:endParaRPr>
                      </a:p>
                    </a:txBody>
                    <a:tcPr/>
                  </a:tc>
                  <a:tc>
                    <a:txBody>
                      <a:bodyPr/>
                      <a:lstStyle/>
                      <a:p>
                        <a:pPr algn="ctr">
                          <a:buNone/>
                        </a:pPr>
                        <a:r>
                          <a:rPr lang="en-US" altLang="zh-CN" sz="2400" b="0">
                            <a:latin typeface="楷体" panose="02010609060101010101" charset="-122"/>
                            <a:ea typeface="楷体" panose="02010609060101010101" charset="-122"/>
                          </a:rPr>
                          <a:t>35.8</a:t>
                        </a:r>
                        <a:endParaRPr lang="en-US" altLang="zh-CN" sz="2400" b="0">
                          <a:latin typeface="楷体" panose="02010609060101010101" charset="-122"/>
                          <a:ea typeface="楷体" panose="02010609060101010101" charset="-122"/>
                        </a:endParaRPr>
                      </a:p>
                    </a:txBody>
                    <a:tcPr/>
                  </a:tc>
                </a:tr>
                <a:tr h="398145">
                  <a:tc>
                    <a:txBody>
                      <a:bodyPr/>
                      <a:lstStyle/>
                      <a:p>
                        <a:pPr algn="ctr">
                          <a:buNone/>
                        </a:pPr>
                        <a:r>
                          <a:rPr lang="zh-CN" altLang="en-US" sz="2400" b="0">
                            <a:latin typeface="楷体" panose="02010609060101010101" charset="-122"/>
                            <a:ea typeface="楷体" panose="02010609060101010101" charset="-122"/>
                          </a:rPr>
                          <a:t>英国</a:t>
                        </a:r>
                        <a:endParaRPr lang="zh-CN" altLang="en-US" sz="2400" b="0">
                          <a:latin typeface="楷体" panose="02010609060101010101" charset="-122"/>
                          <a:ea typeface="楷体" panose="02010609060101010101" charset="-122"/>
                        </a:endParaRPr>
                      </a:p>
                    </a:txBody>
                    <a:tcPr/>
                  </a:tc>
                  <a:tc>
                    <a:txBody>
                      <a:bodyPr/>
                      <a:lstStyle/>
                      <a:p>
                        <a:pPr algn="ctr">
                          <a:buNone/>
                        </a:pPr>
                        <a:r>
                          <a:rPr lang="en-US" altLang="zh-CN" sz="2400" b="0">
                            <a:latin typeface="楷体" panose="02010609060101010101" charset="-122"/>
                            <a:ea typeface="楷体" panose="02010609060101010101" charset="-122"/>
                          </a:rPr>
                          <a:t>26.6</a:t>
                        </a:r>
                        <a:endParaRPr lang="en-US" altLang="zh-CN" sz="2400" b="0">
                          <a:latin typeface="楷体" panose="02010609060101010101" charset="-122"/>
                          <a:ea typeface="楷体" panose="02010609060101010101" charset="-122"/>
                        </a:endParaRPr>
                      </a:p>
                    </a:txBody>
                    <a:tcPr/>
                  </a:tc>
                  <a:tc>
                    <a:txBody>
                      <a:bodyPr/>
                      <a:lstStyle/>
                      <a:p>
                        <a:pPr algn="ctr">
                          <a:buNone/>
                        </a:pPr>
                        <a:r>
                          <a:rPr lang="en-US" altLang="zh-CN" sz="2400" b="0">
                            <a:latin typeface="楷体" panose="02010609060101010101" charset="-122"/>
                            <a:ea typeface="楷体" panose="02010609060101010101" charset="-122"/>
                          </a:rPr>
                          <a:t>19.5</a:t>
                        </a:r>
                        <a:endParaRPr lang="en-US" altLang="zh-CN" sz="2400" b="0">
                          <a:latin typeface="楷体" panose="02010609060101010101" charset="-122"/>
                          <a:ea typeface="楷体" panose="02010609060101010101" charset="-122"/>
                        </a:endParaRPr>
                      </a:p>
                    </a:txBody>
                    <a:tcPr/>
                  </a:tc>
                  <a:tc>
                    <a:txBody>
                      <a:bodyPr/>
                      <a:lstStyle/>
                      <a:p>
                        <a:pPr algn="ctr">
                          <a:buNone/>
                        </a:pPr>
                        <a:r>
                          <a:rPr lang="en-US" altLang="zh-CN" sz="2400" b="0" dirty="0">
                            <a:latin typeface="楷体" panose="02010609060101010101" charset="-122"/>
                            <a:ea typeface="楷体" panose="02010609060101010101" charset="-122"/>
                          </a:rPr>
                          <a:t>14.0</a:t>
                        </a:r>
                        <a:endParaRPr lang="en-US" altLang="zh-CN" sz="2400" b="0" dirty="0">
                          <a:latin typeface="楷体" panose="02010609060101010101" charset="-122"/>
                          <a:ea typeface="楷体" panose="02010609060101010101" charset="-122"/>
                        </a:endParaRPr>
                      </a:p>
                    </a:txBody>
                    <a:tcPr/>
                  </a:tc>
                </a:tr>
                <a:tr h="398145">
                  <a:tc>
                    <a:txBody>
                      <a:bodyPr/>
                      <a:lstStyle/>
                      <a:p>
                        <a:pPr algn="ctr">
                          <a:buNone/>
                        </a:pPr>
                        <a:r>
                          <a:rPr lang="zh-CN" altLang="en-US" sz="2400" b="0" dirty="0">
                            <a:latin typeface="楷体" panose="02010609060101010101" charset="-122"/>
                            <a:ea typeface="楷体" panose="02010609060101010101" charset="-122"/>
                          </a:rPr>
                          <a:t>德国</a:t>
                        </a:r>
                        <a:endParaRPr lang="zh-CN" altLang="en-US" sz="2400" b="0" dirty="0">
                          <a:latin typeface="楷体" panose="02010609060101010101" charset="-122"/>
                          <a:ea typeface="楷体" panose="02010609060101010101" charset="-122"/>
                        </a:endParaRPr>
                      </a:p>
                    </a:txBody>
                    <a:tcPr/>
                  </a:tc>
                  <a:tc>
                    <a:txBody>
                      <a:bodyPr/>
                      <a:lstStyle/>
                      <a:p>
                        <a:pPr algn="ctr">
                          <a:buNone/>
                        </a:pPr>
                        <a:r>
                          <a:rPr lang="en-US" altLang="zh-CN" sz="2400" b="0" dirty="0">
                            <a:latin typeface="楷体" panose="02010609060101010101" charset="-122"/>
                            <a:ea typeface="楷体" panose="02010609060101010101" charset="-122"/>
                          </a:rPr>
                          <a:t>13.9</a:t>
                        </a:r>
                        <a:endParaRPr lang="en-US" altLang="zh-CN" sz="2400" b="0" dirty="0">
                          <a:latin typeface="楷体" panose="02010609060101010101" charset="-122"/>
                          <a:ea typeface="楷体" panose="02010609060101010101" charset="-122"/>
                        </a:endParaRPr>
                      </a:p>
                    </a:txBody>
                    <a:tcPr/>
                  </a:tc>
                  <a:tc>
                    <a:txBody>
                      <a:bodyPr/>
                      <a:lstStyle/>
                      <a:p>
                        <a:pPr algn="ctr">
                          <a:buNone/>
                        </a:pPr>
                        <a:r>
                          <a:rPr lang="en-US" altLang="zh-CN" sz="2400" b="0">
                            <a:latin typeface="楷体" panose="02010609060101010101" charset="-122"/>
                            <a:ea typeface="楷体" panose="02010609060101010101" charset="-122"/>
                          </a:rPr>
                          <a:t>16.6</a:t>
                        </a:r>
                        <a:endParaRPr lang="en-US" altLang="zh-CN" sz="2400" b="0">
                          <a:latin typeface="楷体" panose="02010609060101010101" charset="-122"/>
                          <a:ea typeface="楷体" panose="02010609060101010101" charset="-122"/>
                        </a:endParaRPr>
                      </a:p>
                    </a:txBody>
                    <a:tcPr/>
                  </a:tc>
                  <a:tc>
                    <a:txBody>
                      <a:bodyPr/>
                      <a:lstStyle/>
                      <a:p>
                        <a:pPr algn="ctr">
                          <a:buNone/>
                        </a:pPr>
                        <a:r>
                          <a:rPr lang="en-US" altLang="zh-CN" sz="2400" b="0">
                            <a:latin typeface="楷体" panose="02010609060101010101" charset="-122"/>
                            <a:ea typeface="楷体" panose="02010609060101010101" charset="-122"/>
                          </a:rPr>
                          <a:t>15.7</a:t>
                        </a:r>
                        <a:endParaRPr lang="en-US" altLang="zh-CN" sz="2400" b="0">
                          <a:latin typeface="楷体" panose="02010609060101010101" charset="-122"/>
                          <a:ea typeface="楷体" panose="02010609060101010101" charset="-122"/>
                        </a:endParaRPr>
                      </a:p>
                    </a:txBody>
                    <a:tcPr/>
                  </a:tc>
                </a:tr>
                <a:tr h="398145">
                  <a:tc>
                    <a:txBody>
                      <a:bodyPr/>
                      <a:lstStyle/>
                      <a:p>
                        <a:pPr algn="ctr">
                          <a:buNone/>
                        </a:pPr>
                        <a:r>
                          <a:rPr lang="zh-CN" altLang="en-US" sz="2400" b="0">
                            <a:latin typeface="楷体" panose="02010609060101010101" charset="-122"/>
                            <a:ea typeface="楷体" panose="02010609060101010101" charset="-122"/>
                          </a:rPr>
                          <a:t>法国</a:t>
                        </a:r>
                        <a:endParaRPr lang="zh-CN" altLang="en-US" sz="2400" b="0">
                          <a:latin typeface="楷体" panose="02010609060101010101" charset="-122"/>
                          <a:ea typeface="楷体" panose="02010609060101010101" charset="-122"/>
                        </a:endParaRPr>
                      </a:p>
                    </a:txBody>
                    <a:tcPr/>
                  </a:tc>
                  <a:tc>
                    <a:txBody>
                      <a:bodyPr/>
                      <a:lstStyle/>
                      <a:p>
                        <a:pPr algn="ctr">
                          <a:buNone/>
                        </a:pPr>
                        <a:r>
                          <a:rPr lang="en-US" altLang="zh-CN" sz="2400" b="0" dirty="0">
                            <a:latin typeface="楷体" panose="02010609060101010101" charset="-122"/>
                            <a:ea typeface="楷体" panose="02010609060101010101" charset="-122"/>
                          </a:rPr>
                          <a:t>8.6</a:t>
                        </a:r>
                        <a:endParaRPr lang="en-US" altLang="zh-CN" sz="2400" b="0" dirty="0">
                          <a:latin typeface="楷体" panose="02010609060101010101" charset="-122"/>
                          <a:ea typeface="楷体" panose="02010609060101010101" charset="-122"/>
                        </a:endParaRPr>
                      </a:p>
                    </a:txBody>
                    <a:tcPr/>
                  </a:tc>
                  <a:tc>
                    <a:txBody>
                      <a:bodyPr/>
                      <a:lstStyle/>
                      <a:p>
                        <a:pPr algn="ctr">
                          <a:buNone/>
                        </a:pPr>
                        <a:r>
                          <a:rPr lang="en-US" altLang="zh-CN" sz="2400" b="0">
                            <a:latin typeface="楷体" panose="02010609060101010101" charset="-122"/>
                            <a:ea typeface="楷体" panose="02010609060101010101" charset="-122"/>
                          </a:rPr>
                          <a:t>7.1</a:t>
                        </a:r>
                        <a:endParaRPr lang="en-US" altLang="zh-CN" sz="2400" b="0">
                          <a:latin typeface="楷体" panose="02010609060101010101" charset="-122"/>
                          <a:ea typeface="楷体" panose="02010609060101010101" charset="-122"/>
                        </a:endParaRPr>
                      </a:p>
                    </a:txBody>
                    <a:tcPr/>
                  </a:tc>
                  <a:tc>
                    <a:txBody>
                      <a:bodyPr/>
                      <a:lstStyle/>
                      <a:p>
                        <a:pPr algn="ctr">
                          <a:buNone/>
                        </a:pPr>
                        <a:r>
                          <a:rPr lang="en-US" altLang="zh-CN" sz="2400" b="0" dirty="0">
                            <a:latin typeface="楷体" panose="02010609060101010101" charset="-122"/>
                            <a:ea typeface="楷体" panose="02010609060101010101" charset="-122"/>
                          </a:rPr>
                          <a:t>6.4</a:t>
                        </a:r>
                        <a:endParaRPr lang="en-US" altLang="zh-CN" sz="2400" b="0" dirty="0">
                          <a:latin typeface="楷体" panose="02010609060101010101" charset="-122"/>
                          <a:ea typeface="楷体" panose="02010609060101010101" charset="-122"/>
                        </a:endParaRPr>
                      </a:p>
                    </a:txBody>
                    <a:tcPr/>
                  </a:tc>
                </a:tr>
              </a:tbl>
            </a:graphicData>
          </a:graphic>
        </p:graphicFrame>
        <p:sp>
          <p:nvSpPr>
            <p:cNvPr id="5" name="文本框 4"/>
            <p:cNvSpPr txBox="1"/>
            <p:nvPr/>
          </p:nvSpPr>
          <p:spPr>
            <a:xfrm>
              <a:off x="382654" y="904839"/>
              <a:ext cx="6431360" cy="400110"/>
            </a:xfrm>
            <a:prstGeom prst="rect">
              <a:avLst/>
            </a:prstGeom>
            <a:noFill/>
          </p:spPr>
          <p:txBody>
            <a:bodyPr wrap="square" rtlCol="0">
              <a:spAutoFit/>
            </a:bodyPr>
            <a:lstStyle/>
            <a:p>
              <a:r>
                <a:rPr lang="zh-CN" altLang="en-US" sz="2000" b="1" dirty="0"/>
                <a:t>俄、美、英、德、法的工业产值在世界中的份额（</a:t>
              </a:r>
              <a:r>
                <a:rPr lang="en-US" altLang="zh-CN" sz="2000" b="1" dirty="0"/>
                <a:t>%</a:t>
              </a:r>
              <a:r>
                <a:rPr lang="zh-CN" altLang="en-US" sz="2000" b="1" dirty="0"/>
                <a:t>）</a:t>
              </a:r>
              <a:endParaRPr lang="zh-CN" altLang="en-US" sz="2000" b="1" dirty="0"/>
            </a:p>
          </p:txBody>
        </p:sp>
        <p:sp>
          <p:nvSpPr>
            <p:cNvPr id="6" name="文本框 5"/>
            <p:cNvSpPr txBox="1"/>
            <p:nvPr/>
          </p:nvSpPr>
          <p:spPr>
            <a:xfrm>
              <a:off x="382654" y="4461985"/>
              <a:ext cx="6652574" cy="830997"/>
            </a:xfrm>
            <a:prstGeom prst="rect">
              <a:avLst/>
            </a:prstGeom>
            <a:noFill/>
          </p:spPr>
          <p:txBody>
            <a:bodyPr wrap="square" rtlCol="0">
              <a:spAutoFit/>
            </a:bodyPr>
            <a:lstStyle/>
            <a:p>
              <a:r>
                <a:rPr lang="en-US" altLang="zh-CN" sz="2400" b="1" dirty="0"/>
                <a:t>    ——</a:t>
              </a:r>
              <a:r>
                <a:rPr lang="zh-CN" altLang="en-US" sz="2400" b="1" dirty="0"/>
                <a:t>资料来源：（俄）</a:t>
              </a:r>
              <a:r>
                <a:rPr lang="en-US" altLang="zh-CN" sz="2400" b="1" dirty="0"/>
                <a:t>A·H·</a:t>
              </a:r>
              <a:r>
                <a:rPr lang="zh-CN" altLang="en-US" sz="2400" b="1" dirty="0"/>
                <a:t>雅科夫列夫主编：《</a:t>
              </a:r>
              <a:r>
                <a:rPr lang="en-US" altLang="zh-CN" sz="2400" b="1" dirty="0"/>
                <a:t>20</a:t>
              </a:r>
              <a:r>
                <a:rPr lang="zh-CN" altLang="en-US" sz="2400" b="1" dirty="0"/>
                <a:t>世纪初的俄国》，第</a:t>
              </a:r>
              <a:r>
                <a:rPr lang="en-US" altLang="zh-CN" sz="2400" b="1" dirty="0"/>
                <a:t>172</a:t>
              </a:r>
              <a:r>
                <a:rPr lang="zh-CN" altLang="en-US" sz="2400" b="1" dirty="0"/>
                <a:t>页</a:t>
              </a:r>
              <a:endParaRPr lang="zh-CN" altLang="en-US" sz="2400" b="1" dirty="0"/>
            </a:p>
          </p:txBody>
        </p:sp>
      </p:grpSp>
      <p:sp>
        <p:nvSpPr>
          <p:cNvPr id="12" name="文本框 11"/>
          <p:cNvSpPr txBox="1"/>
          <p:nvPr/>
        </p:nvSpPr>
        <p:spPr>
          <a:xfrm>
            <a:off x="7260527" y="969225"/>
            <a:ext cx="4739335" cy="4832092"/>
          </a:xfrm>
          <a:prstGeom prst="rect">
            <a:avLst/>
          </a:prstGeom>
          <a:noFill/>
          <a:ln w="12700" cmpd="sng">
            <a:solidFill>
              <a:srgbClr val="C00000"/>
            </a:solidFill>
            <a:prstDash val="sysDash"/>
          </a:ln>
        </p:spPr>
        <p:txBody>
          <a:bodyPr wrap="square">
            <a:spAutoFit/>
          </a:bodyPr>
          <a:lstStyle/>
          <a:p>
            <a:r>
              <a:rPr lang="zh-CN" altLang="en-US" sz="2800" b="1" dirty="0">
                <a:latin typeface="楷体" panose="02010609060101010101" charset="-122"/>
                <a:ea typeface="楷体" panose="02010609060101010101" charset="-122"/>
                <a:cs typeface="楷体" panose="02010609060101010101" charset="-122"/>
              </a:rPr>
              <a:t>  </a:t>
            </a:r>
            <a:r>
              <a:rPr lang="en-US" altLang="zh-CN" sz="2800" b="1" dirty="0">
                <a:latin typeface="楷体" panose="02010609060101010101" charset="-122"/>
                <a:ea typeface="楷体" panose="02010609060101010101" charset="-122"/>
                <a:cs typeface="楷体" panose="02010609060101010101" charset="-122"/>
              </a:rPr>
              <a:t>  </a:t>
            </a:r>
            <a:r>
              <a:rPr lang="zh-CN" altLang="en-US" sz="2800" b="1" dirty="0">
                <a:latin typeface="楷体" panose="02010609060101010101" charset="-122"/>
                <a:ea typeface="楷体" panose="02010609060101010101" charset="-122"/>
                <a:cs typeface="楷体" panose="02010609060101010101" charset="-122"/>
              </a:rPr>
              <a:t>一战前，俄国是小农经济占优势的国家，农业人口占全国人口的</a:t>
            </a:r>
            <a:r>
              <a:rPr lang="en-US" altLang="zh-CN" sz="2800" b="1" dirty="0">
                <a:latin typeface="楷体" panose="02010609060101010101" charset="-122"/>
                <a:ea typeface="楷体" panose="02010609060101010101" charset="-122"/>
                <a:cs typeface="楷体" panose="02010609060101010101" charset="-122"/>
              </a:rPr>
              <a:t>4/5</a:t>
            </a:r>
            <a:r>
              <a:rPr lang="zh-CN" altLang="en-US" sz="2800" b="1" dirty="0">
                <a:latin typeface="楷体" panose="02010609060101010101" charset="-122"/>
                <a:ea typeface="楷体" panose="02010609060101010101" charset="-122"/>
                <a:cs typeface="楷体" panose="02010609060101010101" charset="-122"/>
              </a:rPr>
              <a:t>，无产阶级在全国人口占少数。</a:t>
            </a:r>
            <a:r>
              <a:rPr lang="en-US" altLang="zh-CN" sz="2800" b="1" dirty="0">
                <a:latin typeface="楷体" panose="02010609060101010101" charset="-122"/>
                <a:ea typeface="楷体" panose="02010609060101010101" charset="-122"/>
                <a:cs typeface="楷体" panose="02010609060101010101" charset="-122"/>
              </a:rPr>
              <a:t>1913</a:t>
            </a:r>
            <a:r>
              <a:rPr lang="zh-CN" altLang="en-US" sz="2800" b="1" dirty="0">
                <a:latin typeface="楷体" panose="02010609060101010101" charset="-122"/>
                <a:ea typeface="楷体" panose="02010609060101010101" charset="-122"/>
                <a:cs typeface="楷体" panose="02010609060101010101" charset="-122"/>
              </a:rPr>
              <a:t>年按人口计算，俄国的钢产量只及美国的</a:t>
            </a:r>
            <a:r>
              <a:rPr lang="en-US" altLang="zh-CN" sz="2800" b="1" dirty="0">
                <a:latin typeface="楷体" panose="02010609060101010101" charset="-122"/>
                <a:ea typeface="楷体" panose="02010609060101010101" charset="-122"/>
                <a:cs typeface="楷体" panose="02010609060101010101" charset="-122"/>
              </a:rPr>
              <a:t>1/11</a:t>
            </a:r>
            <a:r>
              <a:rPr lang="zh-CN" altLang="en-US" sz="2800" b="1" dirty="0">
                <a:latin typeface="楷体" panose="02010609060101010101" charset="-122"/>
                <a:ea typeface="楷体" panose="02010609060101010101" charset="-122"/>
                <a:cs typeface="楷体" panose="02010609060101010101" charset="-122"/>
              </a:rPr>
              <a:t>，德国的</a:t>
            </a:r>
            <a:r>
              <a:rPr lang="en-US" altLang="zh-CN" sz="2800" b="1" dirty="0">
                <a:latin typeface="楷体" panose="02010609060101010101" charset="-122"/>
                <a:ea typeface="楷体" panose="02010609060101010101" charset="-122"/>
                <a:cs typeface="楷体" panose="02010609060101010101" charset="-122"/>
              </a:rPr>
              <a:t>1/8.</a:t>
            </a:r>
            <a:r>
              <a:rPr lang="zh-CN" altLang="en-US" sz="2800" b="1" dirty="0">
                <a:latin typeface="楷体" panose="02010609060101010101" charset="-122"/>
                <a:ea typeface="楷体" panose="02010609060101010101" charset="-122"/>
                <a:cs typeface="楷体" panose="02010609060101010101" charset="-122"/>
              </a:rPr>
              <a:t>俄国存在严重的封建农奴制残余，农业保留有贵族大地主土地所有制和封建剥削形式。</a:t>
            </a:r>
            <a:endParaRPr lang="zh-CN" altLang="en-US" sz="2800" b="1" dirty="0">
              <a:latin typeface="楷体" panose="02010609060101010101" charset="-122"/>
              <a:ea typeface="楷体" panose="02010609060101010101" charset="-122"/>
              <a:cs typeface="楷体" panose="02010609060101010101" charset="-122"/>
            </a:endParaRPr>
          </a:p>
          <a:p>
            <a:r>
              <a:rPr lang="en-US" altLang="zh-CN" sz="2800" b="1" dirty="0" smtClean="0">
                <a:latin typeface="楷体" panose="02010609060101010101" charset="-122"/>
                <a:ea typeface="楷体" panose="02010609060101010101" charset="-122"/>
                <a:cs typeface="楷体" panose="02010609060101010101" charset="-122"/>
              </a:rPr>
              <a:t>  ——</a:t>
            </a:r>
            <a:r>
              <a:rPr lang="zh-CN" altLang="en-US" sz="2800" b="1" dirty="0">
                <a:latin typeface="楷体" panose="02010609060101010101" charset="-122"/>
                <a:ea typeface="楷体" panose="02010609060101010101" charset="-122"/>
                <a:cs typeface="楷体" panose="02010609060101010101" charset="-122"/>
              </a:rPr>
              <a:t>王斯德</a:t>
            </a:r>
            <a:r>
              <a:rPr lang="en-US" altLang="zh-CN" sz="2800" b="1" dirty="0">
                <a:latin typeface="楷体" panose="02010609060101010101" charset="-122"/>
                <a:ea typeface="楷体" panose="02010609060101010101" charset="-122"/>
                <a:cs typeface="楷体" panose="02010609060101010101" charset="-122"/>
              </a:rPr>
              <a:t>《</a:t>
            </a:r>
            <a:r>
              <a:rPr lang="zh-CN" altLang="en-US" sz="2800" b="1" dirty="0">
                <a:latin typeface="楷体" panose="02010609060101010101" charset="-122"/>
                <a:ea typeface="楷体" panose="02010609060101010101" charset="-122"/>
                <a:cs typeface="楷体" panose="02010609060101010101" charset="-122"/>
              </a:rPr>
              <a:t>世界现代史</a:t>
            </a:r>
            <a:r>
              <a:rPr lang="en-US" altLang="zh-CN" sz="2800" b="1" dirty="0">
                <a:latin typeface="楷体" panose="02010609060101010101" charset="-122"/>
                <a:ea typeface="楷体" panose="02010609060101010101" charset="-122"/>
                <a:cs typeface="楷体" panose="02010609060101010101" charset="-122"/>
              </a:rPr>
              <a:t>》</a:t>
            </a:r>
            <a:endParaRPr lang="en-US" altLang="zh-CN" sz="2800" b="1" dirty="0">
              <a:latin typeface="楷体" panose="02010609060101010101" charset="-122"/>
              <a:ea typeface="楷体" panose="02010609060101010101" charset="-122"/>
              <a:cs typeface="楷体" panose="02010609060101010101" charset="-122"/>
            </a:endParaRPr>
          </a:p>
        </p:txBody>
      </p:sp>
      <p:sp>
        <p:nvSpPr>
          <p:cNvPr id="14" name="文本框 13"/>
          <p:cNvSpPr txBox="1"/>
          <p:nvPr/>
        </p:nvSpPr>
        <p:spPr>
          <a:xfrm>
            <a:off x="319737" y="5861664"/>
            <a:ext cx="11449272" cy="954107"/>
          </a:xfrm>
          <a:prstGeom prst="rect">
            <a:avLst/>
          </a:prstGeom>
          <a:noFill/>
          <a:ln w="9525">
            <a:noFill/>
          </a:ln>
        </p:spPr>
        <p:txBody>
          <a:bodyPr wrap="square">
            <a:spAutoFit/>
          </a:bodyPr>
          <a:lstStyle/>
          <a:p>
            <a:r>
              <a:rPr lang="zh-CN" altLang="en-US" sz="2800" b="1" dirty="0" smtClean="0">
                <a:solidFill>
                  <a:srgbClr val="CC0066"/>
                </a:solidFill>
                <a:latin typeface="微软雅黑" panose="020B0503020204020204" pitchFamily="34" charset="-122"/>
                <a:ea typeface="微软雅黑" panose="020B0503020204020204" pitchFamily="34" charset="-122"/>
              </a:rPr>
              <a:t>       俄国</a:t>
            </a:r>
            <a:r>
              <a:rPr lang="zh-CN" altLang="en-US" sz="2800" b="1" dirty="0">
                <a:solidFill>
                  <a:srgbClr val="CC0066"/>
                </a:solidFill>
                <a:latin typeface="微软雅黑" panose="020B0503020204020204" pitchFamily="34" charset="-122"/>
                <a:ea typeface="微软雅黑" panose="020B0503020204020204" pitchFamily="34" charset="-122"/>
              </a:rPr>
              <a:t>资本主义发展到帝国主义阶段，但存在大量封建残余，在西方列强中处于落后地位。</a:t>
            </a:r>
            <a:endParaRPr lang="zh-CN" altLang="en-US" sz="2800" b="1" dirty="0">
              <a:solidFill>
                <a:srgbClr val="CC0066"/>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66614" y="5342977"/>
            <a:ext cx="8169481" cy="521970"/>
          </a:xfrm>
          <a:prstGeom prst="rect">
            <a:avLst/>
          </a:prstGeom>
          <a:noFill/>
          <a:extLst>
            <a:ext uri="{909E8E84-426E-40DD-AFC4-6F175D3DCCD1}">
              <a14:hiddenFill xmlns:a14="http://schemas.microsoft.com/office/drawing/2010/main">
                <a:solidFill>
                  <a:srgbClr val="F5F7F9"/>
                </a:solidFill>
              </a14:hiddenFill>
            </a:ext>
          </a:extLst>
        </p:spPr>
        <p:txBody>
          <a:bodyPr wrap="square" rtlCol="0">
            <a:spAutoFit/>
          </a:bodyPr>
          <a:lstStyle/>
          <a:p>
            <a:pPr algn="l"/>
            <a:r>
              <a:rPr kumimoji="1" lang="zh-CN" altLang="en-US" sz="2800" dirty="0" smtClean="0">
                <a:solidFill>
                  <a:srgbClr val="0000FF"/>
                </a:solidFill>
                <a:latin typeface="微软雅黑" panose="020B0503020204020204" pitchFamily="34" charset="-122"/>
                <a:ea typeface="微软雅黑" panose="020B0503020204020204" pitchFamily="34" charset="-122"/>
              </a:rPr>
              <a:t>阅读材料</a:t>
            </a:r>
            <a:r>
              <a:rPr kumimoji="1" lang="zh-CN" altLang="en-US" sz="2800" dirty="0">
                <a:solidFill>
                  <a:srgbClr val="0000FF"/>
                </a:solidFill>
                <a:latin typeface="微软雅黑" panose="020B0503020204020204" pitchFamily="34" charset="-122"/>
                <a:ea typeface="微软雅黑" panose="020B0503020204020204" pitchFamily="34" charset="-122"/>
              </a:rPr>
              <a:t>，你能得出什么结论？</a:t>
            </a:r>
            <a:endParaRPr kumimoji="1" lang="zh-CN" altLang="en-US" sz="2800" dirty="0">
              <a:solidFill>
                <a:srgbClr val="0000FF"/>
              </a:solidFill>
              <a:latin typeface="微软雅黑" panose="020B0503020204020204" pitchFamily="34" charset="-122"/>
              <a:ea typeface="微软雅黑" panose="020B0503020204020204" pitchFamily="34" charset="-122"/>
            </a:endParaRPr>
          </a:p>
        </p:txBody>
      </p:sp>
      <p:sp>
        <p:nvSpPr>
          <p:cNvPr id="10" name="矩形 9"/>
          <p:cNvSpPr/>
          <p:nvPr/>
        </p:nvSpPr>
        <p:spPr>
          <a:xfrm>
            <a:off x="478093" y="332656"/>
            <a:ext cx="8215711" cy="584775"/>
          </a:xfrm>
          <a:prstGeom prst="rect">
            <a:avLst/>
          </a:prstGeom>
        </p:spPr>
        <p:txBody>
          <a:bodyPr wrap="none">
            <a:spAutoFit/>
          </a:bodyPr>
          <a:lstStyle/>
          <a:p>
            <a:r>
              <a:rPr lang="zh-CN" altLang="en-US" sz="3200" b="1" dirty="0">
                <a:latin typeface="微软雅黑" panose="020B0503020204020204" pitchFamily="34" charset="-122"/>
                <a:ea typeface="微软雅黑" panose="020B0503020204020204" pitchFamily="34" charset="-122"/>
              </a:rPr>
              <a:t>二、十月革命的胜利</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社会主义由理想变为现实</a:t>
            </a:r>
            <a:endParaRPr lang="zh-CN" altLang="en-US" sz="2800" b="1"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603172" y="1080771"/>
            <a:ext cx="10704071" cy="3813175"/>
          </a:xfrm>
          <a:prstGeom prst="rect">
            <a:avLst/>
          </a:prstGeom>
        </p:spPr>
      </p:pic>
      <p:sp>
        <p:nvSpPr>
          <p:cNvPr id="8" name="文本框 7"/>
          <p:cNvSpPr txBox="1"/>
          <p:nvPr/>
        </p:nvSpPr>
        <p:spPr>
          <a:xfrm>
            <a:off x="1126654" y="5154931"/>
            <a:ext cx="8169481" cy="521970"/>
          </a:xfrm>
          <a:prstGeom prst="rect">
            <a:avLst/>
          </a:prstGeom>
          <a:noFill/>
          <a:extLst>
            <a:ext uri="{909E8E84-426E-40DD-AFC4-6F175D3DCCD1}">
              <a14:hiddenFill xmlns:a14="http://schemas.microsoft.com/office/drawing/2010/main">
                <a:solidFill>
                  <a:srgbClr val="F5F7F9"/>
                </a:solidFill>
              </a14:hiddenFill>
            </a:ext>
          </a:extLst>
        </p:spPr>
        <p:txBody>
          <a:bodyPr wrap="square" rtlCol="0">
            <a:spAutoFit/>
          </a:bodyPr>
          <a:lstStyle>
            <a:defPPr>
              <a:defRPr lang="zh-CN"/>
            </a:defPPr>
            <a:lvl1pPr>
              <a:defRPr kumimoji="1" sz="2800">
                <a:solidFill>
                  <a:srgbClr val="0000FF"/>
                </a:solidFill>
                <a:latin typeface="微软雅黑" panose="020B0503020204020204" pitchFamily="34" charset="-122"/>
                <a:ea typeface="微软雅黑" panose="020B0503020204020204" pitchFamily="34" charset="-122"/>
              </a:defRPr>
            </a:lvl1pPr>
          </a:lstStyle>
          <a:p>
            <a:r>
              <a:rPr lang="zh-CN" altLang="en-US" dirty="0"/>
              <a:t>观察上图，你又能得出什么结论？</a:t>
            </a:r>
            <a:endParaRPr lang="zh-CN" altLang="en-US" dirty="0"/>
          </a:p>
        </p:txBody>
      </p:sp>
      <p:sp>
        <p:nvSpPr>
          <p:cNvPr id="2" name="文本框 1"/>
          <p:cNvSpPr txBox="1"/>
          <p:nvPr/>
        </p:nvSpPr>
        <p:spPr>
          <a:xfrm>
            <a:off x="766614" y="5878467"/>
            <a:ext cx="10803119" cy="584775"/>
          </a:xfrm>
          <a:prstGeom prst="rect">
            <a:avLst/>
          </a:prstGeom>
          <a:noFill/>
          <a:ln w="9525">
            <a:noFill/>
          </a:ln>
        </p:spPr>
        <p:txBody>
          <a:bodyPr wrap="square">
            <a:spAutoFit/>
          </a:bodyPr>
          <a:lstStyle>
            <a:defPPr>
              <a:defRPr lang="zh-CN"/>
            </a:defPPr>
            <a:lvl1pPr>
              <a:defRPr sz="2400" b="1">
                <a:solidFill>
                  <a:srgbClr val="CC0066"/>
                </a:solidFill>
                <a:latin typeface="微软雅黑" panose="020B0503020204020204" pitchFamily="34" charset="-122"/>
                <a:ea typeface="微软雅黑" panose="020B0503020204020204" pitchFamily="34" charset="-122"/>
              </a:defRPr>
            </a:lvl1pPr>
          </a:lstStyle>
          <a:p>
            <a:r>
              <a:rPr lang="zh-CN" altLang="en-US" sz="3200" dirty="0">
                <a:sym typeface="+mn-ea"/>
              </a:rPr>
              <a:t>俄国社会矛盾尖锐；无产阶级发展壮大，有很强的革命性。</a:t>
            </a:r>
            <a:endParaRPr lang="zh-CN" altLang="en-US" sz="3200" dirty="0">
              <a:sym typeface="+mn-ea"/>
            </a:endParaRPr>
          </a:p>
        </p:txBody>
      </p:sp>
      <p:sp>
        <p:nvSpPr>
          <p:cNvPr id="7" name="矩形 6"/>
          <p:cNvSpPr/>
          <p:nvPr/>
        </p:nvSpPr>
        <p:spPr>
          <a:xfrm>
            <a:off x="478093" y="332656"/>
            <a:ext cx="8215711" cy="584775"/>
          </a:xfrm>
          <a:prstGeom prst="rect">
            <a:avLst/>
          </a:prstGeom>
        </p:spPr>
        <p:txBody>
          <a:bodyPr wrap="none">
            <a:spAutoFit/>
          </a:bodyPr>
          <a:lstStyle/>
          <a:p>
            <a:r>
              <a:rPr lang="zh-CN" altLang="en-US" sz="3200" b="1" dirty="0">
                <a:latin typeface="微软雅黑" panose="020B0503020204020204" pitchFamily="34" charset="-122"/>
                <a:ea typeface="微软雅黑" panose="020B0503020204020204" pitchFamily="34" charset="-122"/>
              </a:rPr>
              <a:t>二、十月革命的胜利</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社会主义由理想变为现实</a:t>
            </a:r>
            <a:endParaRPr lang="zh-CN" altLang="en-US" sz="2800" b="1"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690" y="954405"/>
            <a:ext cx="1226618" cy="523220"/>
          </a:xfrm>
          <a:prstGeom prst="rect">
            <a:avLst/>
          </a:prstGeom>
          <a:noFill/>
          <a:ln>
            <a:noFill/>
            <a:miter lim="800000"/>
          </a:ln>
          <a:effectLst/>
        </p:spPr>
        <p:txBody>
          <a:bodyPr wrap="square">
            <a:spAutoFit/>
          </a:bodyPr>
          <a:lstStyle>
            <a:defPPr>
              <a:defRPr lang="zh-CN"/>
            </a:defPPr>
            <a:lvl1pPr lvl="0" indent="0" fontAlgn="base">
              <a:lnSpc>
                <a:spcPct val="100000"/>
              </a:lnSpc>
              <a:spcBef>
                <a:spcPct val="50000"/>
              </a:spcBef>
              <a:spcAft>
                <a:spcPct val="0"/>
              </a:spcAft>
              <a:buClrTx/>
              <a:buSzTx/>
              <a:buFontTx/>
              <a:buNone/>
              <a:defRPr kumimoji="0" sz="2800" b="1" i="0" u="none" baseline="0">
                <a:solidFill>
                  <a:srgbClr val="0000FF"/>
                </a:solidFill>
                <a:effectLst/>
                <a:latin typeface="微软雅黑" panose="020B0503020204020204" pitchFamily="34" charset="-122"/>
                <a:ea typeface="微软雅黑" panose="020B0503020204020204" pitchFamily="34" charset="-122"/>
              </a:defRPr>
            </a:lvl1pPr>
            <a:lvl2pPr indent="0" fontAlgn="base">
              <a:lnSpc>
                <a:spcPct val="100000"/>
              </a:lnSpc>
              <a:spcBef>
                <a:spcPct val="0"/>
              </a:spcBef>
              <a:spcAft>
                <a:spcPct val="0"/>
              </a:spcAft>
              <a:buClrTx/>
              <a:buSzTx/>
              <a:buFontTx/>
              <a:buNone/>
              <a:defRPr kumimoji="0" b="0" i="0" u="none" baseline="0">
                <a:effectLst/>
                <a:latin typeface="Arial" panose="020B0604020202020204" pitchFamily="34" charset="0"/>
                <a:ea typeface="宋体" panose="02010600030101010101" pitchFamily="2" charset="-122"/>
              </a:defRPr>
            </a:lvl2pPr>
            <a:lvl3pPr indent="0" fontAlgn="base">
              <a:lnSpc>
                <a:spcPct val="100000"/>
              </a:lnSpc>
              <a:spcBef>
                <a:spcPct val="0"/>
              </a:spcBef>
              <a:spcAft>
                <a:spcPct val="0"/>
              </a:spcAft>
              <a:buClrTx/>
              <a:buSzTx/>
              <a:buFontTx/>
              <a:buNone/>
              <a:defRPr kumimoji="0" b="0" i="0" u="none" baseline="0">
                <a:effectLst/>
                <a:latin typeface="Arial" panose="020B0604020202020204" pitchFamily="34" charset="0"/>
                <a:ea typeface="宋体" panose="02010600030101010101" pitchFamily="2" charset="-122"/>
              </a:defRPr>
            </a:lvl3pPr>
            <a:lvl4pPr indent="0" fontAlgn="base">
              <a:lnSpc>
                <a:spcPct val="100000"/>
              </a:lnSpc>
              <a:spcBef>
                <a:spcPct val="0"/>
              </a:spcBef>
              <a:spcAft>
                <a:spcPct val="0"/>
              </a:spcAft>
              <a:buClrTx/>
              <a:buSzTx/>
              <a:buFontTx/>
              <a:buNone/>
              <a:defRPr kumimoji="0" b="0" i="0" u="none" baseline="0">
                <a:effectLst/>
                <a:latin typeface="Arial" panose="020B0604020202020204" pitchFamily="34" charset="0"/>
                <a:ea typeface="宋体" panose="02010600030101010101" pitchFamily="2" charset="-122"/>
              </a:defRPr>
            </a:lvl4pPr>
            <a:lvl5pPr indent="0" fontAlgn="base">
              <a:lnSpc>
                <a:spcPct val="100000"/>
              </a:lnSpc>
              <a:spcBef>
                <a:spcPct val="0"/>
              </a:spcBef>
              <a:spcAft>
                <a:spcPct val="0"/>
              </a:spcAft>
              <a:buClrTx/>
              <a:buSzTx/>
              <a:buFontTx/>
              <a:buNone/>
              <a:defRPr kumimoji="0" b="0" i="0" u="none" baseline="0">
                <a:effectLst/>
                <a:latin typeface="Arial" panose="020B0604020202020204" pitchFamily="34" charset="0"/>
                <a:ea typeface="宋体" panose="02010600030101010101" pitchFamily="2" charset="-122"/>
              </a:defRPr>
            </a:lvl5pPr>
          </a:lstStyle>
          <a:p>
            <a:r>
              <a:rPr lang="en-US" altLang="zh-CN" dirty="0"/>
              <a:t>1.</a:t>
            </a:r>
            <a:r>
              <a:rPr lang="zh-CN" altLang="en-US" dirty="0"/>
              <a:t>背景</a:t>
            </a:r>
            <a:endParaRPr lang="zh-CN" altLang="en-US" dirty="0"/>
          </a:p>
        </p:txBody>
      </p:sp>
      <p:sp>
        <p:nvSpPr>
          <p:cNvPr id="8" name="文本框 7"/>
          <p:cNvSpPr txBox="1"/>
          <p:nvPr>
            <p:custDataLst>
              <p:tags r:id="rId1"/>
            </p:custDataLst>
          </p:nvPr>
        </p:nvSpPr>
        <p:spPr>
          <a:xfrm>
            <a:off x="378411" y="1504477"/>
            <a:ext cx="3170777" cy="2973122"/>
          </a:xfrm>
          <a:prstGeom prst="rect">
            <a:avLst/>
          </a:prstGeom>
          <a:noFill/>
        </p:spPr>
        <p:txBody>
          <a:bodyPr wrap="square" rtlCol="0" anchor="t">
            <a:spAutoFit/>
          </a:bodyPr>
          <a:lstStyle/>
          <a:p>
            <a:pPr>
              <a:lnSpc>
                <a:spcPct val="130000"/>
              </a:lnSpc>
            </a:pPr>
            <a:r>
              <a:rPr lang="en-US" altLang="zh-CN"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rPr>
              <a:t>1</a:t>
            </a:r>
            <a:r>
              <a:rPr lang="zh-CN" altLang="en-US"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rPr>
              <a:t>）经济基础：</a:t>
            </a:r>
            <a:endParaRPr lang="en-US" altLang="zh-CN"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endParaRPr>
          </a:p>
          <a:p>
            <a:pPr>
              <a:lnSpc>
                <a:spcPct val="130000"/>
              </a:lnSpc>
            </a:pPr>
            <a:r>
              <a:rPr lang="en-US" altLang="zh-CN"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rPr>
              <a:t>2</a:t>
            </a:r>
            <a:r>
              <a:rPr lang="zh-CN" altLang="en-US"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rPr>
              <a:t>）政治基础：</a:t>
            </a:r>
            <a:endParaRPr lang="en-US" altLang="zh-CN"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endParaRPr>
          </a:p>
          <a:p>
            <a:pPr>
              <a:lnSpc>
                <a:spcPct val="130000"/>
              </a:lnSpc>
            </a:pPr>
            <a:r>
              <a:rPr lang="en-US" altLang="zh-CN"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rPr>
              <a:t>3</a:t>
            </a:r>
            <a:r>
              <a:rPr lang="zh-CN" altLang="en-US"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rPr>
              <a:t>）阶级基础</a:t>
            </a:r>
            <a:r>
              <a:rPr lang="zh-CN" altLang="en-US" sz="2400" b="1" dirty="0" smtClean="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rPr>
              <a:t>：</a:t>
            </a:r>
            <a:endParaRPr lang="zh-CN" altLang="en-US"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endParaRPr>
          </a:p>
          <a:p>
            <a:pPr>
              <a:lnSpc>
                <a:spcPct val="130000"/>
              </a:lnSpc>
            </a:pPr>
            <a:r>
              <a:rPr lang="en-US" altLang="zh-CN"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rPr>
              <a:t>4</a:t>
            </a:r>
            <a:r>
              <a:rPr lang="zh-CN" altLang="en-US"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rPr>
              <a:t>）思想基础：</a:t>
            </a:r>
            <a:endParaRPr lang="zh-CN" altLang="en-US"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endParaRPr>
          </a:p>
          <a:p>
            <a:pPr>
              <a:lnSpc>
                <a:spcPct val="130000"/>
              </a:lnSpc>
            </a:pPr>
            <a:r>
              <a:rPr lang="en-US" altLang="zh-CN"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rPr>
              <a:t>5</a:t>
            </a:r>
            <a:r>
              <a:rPr lang="zh-CN" altLang="en-US"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rPr>
              <a:t>）组织基础：</a:t>
            </a:r>
            <a:endParaRPr lang="zh-CN" altLang="en-US"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endParaRPr>
          </a:p>
          <a:p>
            <a:pPr>
              <a:lnSpc>
                <a:spcPct val="130000"/>
              </a:lnSpc>
            </a:pPr>
            <a:r>
              <a:rPr lang="en-US" altLang="zh-CN"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rPr>
              <a:t>6</a:t>
            </a:r>
            <a:r>
              <a:rPr lang="zh-CN" altLang="en-US"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rPr>
              <a:t>）外部因素：</a:t>
            </a:r>
            <a:endParaRPr lang="zh-CN" altLang="en-US" sz="2400" b="1" dirty="0">
              <a:solidFill>
                <a:srgbClr val="0000FF"/>
              </a:solidFill>
              <a:latin typeface="微软雅黑" panose="020B0503020204020204" pitchFamily="34" charset="-122"/>
              <a:ea typeface="微软雅黑" panose="020B0503020204020204" pitchFamily="34" charset="-122"/>
              <a:cs typeface="黑体" panose="02010609060101010101" pitchFamily="49" charset="-122"/>
              <a:sym typeface="+mn-ea"/>
            </a:endParaRPr>
          </a:p>
        </p:txBody>
      </p:sp>
      <p:sp>
        <p:nvSpPr>
          <p:cNvPr id="11" name="文本框 10"/>
          <p:cNvSpPr txBox="1"/>
          <p:nvPr>
            <p:custDataLst>
              <p:tags r:id="rId2"/>
            </p:custDataLst>
          </p:nvPr>
        </p:nvSpPr>
        <p:spPr>
          <a:xfrm>
            <a:off x="2507695" y="1477625"/>
            <a:ext cx="9124626" cy="570865"/>
          </a:xfrm>
          <a:prstGeom prst="rect">
            <a:avLst/>
          </a:prstGeom>
          <a:noFill/>
        </p:spPr>
        <p:txBody>
          <a:bodyPr wrap="square">
            <a:spAutoFit/>
          </a:bodyPr>
          <a:lstStyle/>
          <a:p>
            <a:pPr>
              <a:lnSpc>
                <a:spcPct val="130000"/>
              </a:lnSpc>
              <a:defRPr/>
            </a:pPr>
            <a:r>
              <a:rPr lang="en-US" altLang="zh-CN" sz="2400" dirty="0">
                <a:solidFill>
                  <a:schemeClr val="tx1"/>
                </a:solidFill>
                <a:latin typeface="微软雅黑" panose="020B0503020204020204" pitchFamily="34" charset="-122"/>
                <a:ea typeface="微软雅黑" panose="020B0503020204020204" pitchFamily="34" charset="-122"/>
                <a:cs typeface="黑体" panose="02010609060101010101" pitchFamily="49" charset="-122"/>
                <a:sym typeface="+mn-ea"/>
              </a:rPr>
              <a:t>19</a:t>
            </a:r>
            <a:r>
              <a:rPr lang="zh-CN" altLang="en-US" sz="2400" dirty="0">
                <a:solidFill>
                  <a:schemeClr val="tx1"/>
                </a:solidFill>
                <a:latin typeface="微软雅黑" panose="020B0503020204020204" pitchFamily="34" charset="-122"/>
                <a:ea typeface="微软雅黑" panose="020B0503020204020204" pitchFamily="34" charset="-122"/>
                <a:cs typeface="黑体" panose="02010609060101010101" pitchFamily="49" charset="-122"/>
                <a:sym typeface="+mn-ea"/>
              </a:rPr>
              <a:t>世纪末</a:t>
            </a:r>
            <a:r>
              <a:rPr lang="en-US" altLang="zh-CN" sz="2400" dirty="0">
                <a:solidFill>
                  <a:schemeClr val="tx1"/>
                </a:solidFill>
                <a:latin typeface="微软雅黑" panose="020B0503020204020204" pitchFamily="34" charset="-122"/>
                <a:ea typeface="微软雅黑" panose="020B0503020204020204" pitchFamily="34" charset="-122"/>
                <a:cs typeface="黑体" panose="02010609060101010101" pitchFamily="49" charset="-122"/>
                <a:sym typeface="+mn-ea"/>
              </a:rPr>
              <a:t>20</a:t>
            </a:r>
            <a:r>
              <a:rPr lang="zh-CN" altLang="en-US" sz="2400" dirty="0">
                <a:solidFill>
                  <a:schemeClr val="tx1"/>
                </a:solidFill>
                <a:latin typeface="微软雅黑" panose="020B0503020204020204" pitchFamily="34" charset="-122"/>
                <a:ea typeface="微软雅黑" panose="020B0503020204020204" pitchFamily="34" charset="-122"/>
                <a:cs typeface="黑体" panose="02010609060101010101" pitchFamily="49" charset="-122"/>
                <a:sym typeface="+mn-ea"/>
              </a:rPr>
              <a:t>世纪初，俄国资本主义经济不断发展；</a:t>
            </a:r>
            <a:endParaRPr lang="zh-CN" altLang="en-US" sz="2400" dirty="0">
              <a:solidFill>
                <a:schemeClr val="tx1"/>
              </a:solidFill>
              <a:latin typeface="微软雅黑" panose="020B0503020204020204" pitchFamily="34" charset="-122"/>
              <a:ea typeface="微软雅黑" panose="020B0503020204020204" pitchFamily="34" charset="-122"/>
              <a:cs typeface="黑体" panose="02010609060101010101" pitchFamily="49" charset="-122"/>
              <a:sym typeface="+mn-ea"/>
            </a:endParaRPr>
          </a:p>
        </p:txBody>
      </p:sp>
      <p:sp>
        <p:nvSpPr>
          <p:cNvPr id="16" name="文本框 15"/>
          <p:cNvSpPr txBox="1"/>
          <p:nvPr>
            <p:custDataLst>
              <p:tags r:id="rId3"/>
            </p:custDataLst>
          </p:nvPr>
        </p:nvSpPr>
        <p:spPr>
          <a:xfrm>
            <a:off x="2508181" y="1947810"/>
            <a:ext cx="7716806" cy="525657"/>
          </a:xfrm>
          <a:prstGeom prst="rect">
            <a:avLst/>
          </a:prstGeom>
          <a:noFill/>
        </p:spPr>
        <p:txBody>
          <a:bodyPr wrap="square">
            <a:spAutoFit/>
          </a:bodyPr>
          <a:lstStyle>
            <a:defPPr>
              <a:defRPr lang="zh-CN"/>
            </a:defPPr>
            <a:lvl1pPr>
              <a:lnSpc>
                <a:spcPct val="130000"/>
              </a:lnSpc>
              <a:defRPr sz="2400">
                <a:solidFill>
                  <a:srgbClr val="000000"/>
                </a:solidFill>
                <a:latin typeface="微软雅黑" panose="020B0503020204020204" pitchFamily="34" charset="-122"/>
                <a:ea typeface="微软雅黑" panose="020B0503020204020204" pitchFamily="34" charset="-122"/>
                <a:cs typeface="黑体" panose="02010609060101010101" pitchFamily="49" charset="-122"/>
              </a:defRPr>
            </a:lvl1pPr>
          </a:lstStyle>
          <a:p>
            <a:r>
              <a:rPr lang="zh-CN" altLang="en-US" dirty="0">
                <a:solidFill>
                  <a:schemeClr val="tx1"/>
                </a:solidFill>
                <a:sym typeface="+mn-ea"/>
              </a:rPr>
              <a:t>沙皇专制统治强化，</a:t>
            </a:r>
            <a:r>
              <a:rPr lang="zh-CN" altLang="en-US" dirty="0">
                <a:solidFill>
                  <a:srgbClr val="FF0000"/>
                </a:solidFill>
                <a:sym typeface="+mn-ea"/>
              </a:rPr>
              <a:t>社会矛盾尖锐</a:t>
            </a:r>
            <a:r>
              <a:rPr lang="zh-CN" altLang="en-US" dirty="0">
                <a:solidFill>
                  <a:schemeClr val="tx1"/>
                </a:solidFill>
                <a:sym typeface="+mn-ea"/>
              </a:rPr>
              <a:t>；</a:t>
            </a:r>
            <a:endParaRPr lang="zh-CN" altLang="en-US" dirty="0">
              <a:solidFill>
                <a:schemeClr val="tx1"/>
              </a:solidFill>
              <a:sym typeface="+mn-ea"/>
            </a:endParaRPr>
          </a:p>
        </p:txBody>
      </p:sp>
      <p:sp>
        <p:nvSpPr>
          <p:cNvPr id="19" name="文本框 18"/>
          <p:cNvSpPr txBox="1"/>
          <p:nvPr>
            <p:custDataLst>
              <p:tags r:id="rId4"/>
            </p:custDataLst>
          </p:nvPr>
        </p:nvSpPr>
        <p:spPr>
          <a:xfrm>
            <a:off x="2452685" y="2492896"/>
            <a:ext cx="9444457" cy="572464"/>
          </a:xfrm>
          <a:prstGeom prst="rect">
            <a:avLst/>
          </a:prstGeom>
          <a:noFill/>
        </p:spPr>
        <p:txBody>
          <a:bodyPr wrap="square">
            <a:spAutoFit/>
          </a:bodyPr>
          <a:lstStyle>
            <a:defPPr>
              <a:defRPr lang="zh-CN"/>
            </a:defPPr>
            <a:lvl1pPr>
              <a:lnSpc>
                <a:spcPct val="130000"/>
              </a:lnSpc>
              <a:defRPr sz="2400">
                <a:solidFill>
                  <a:srgbClr val="000000"/>
                </a:solidFill>
                <a:latin typeface="微软雅黑" panose="020B0503020204020204" pitchFamily="34" charset="-122"/>
                <a:ea typeface="微软雅黑" panose="020B0503020204020204" pitchFamily="34" charset="-122"/>
                <a:cs typeface="黑体" panose="02010609060101010101" pitchFamily="49" charset="-122"/>
              </a:defRPr>
            </a:lvl1pPr>
          </a:lstStyle>
          <a:p>
            <a:r>
              <a:rPr lang="zh-CN" altLang="en-US" dirty="0">
                <a:solidFill>
                  <a:schemeClr val="tx1"/>
                </a:solidFill>
                <a:cs typeface="微软雅黑" panose="020B0503020204020204" pitchFamily="34" charset="-122"/>
                <a:sym typeface="+mn-ea"/>
              </a:rPr>
              <a:t>俄国第一代产业工人</a:t>
            </a:r>
            <a:r>
              <a:rPr lang="zh-CN" altLang="en-US" dirty="0" smtClean="0">
                <a:solidFill>
                  <a:schemeClr val="tx1"/>
                </a:solidFill>
                <a:cs typeface="微软雅黑" panose="020B0503020204020204" pitchFamily="34" charset="-122"/>
                <a:sym typeface="+mn-ea"/>
              </a:rPr>
              <a:t>产生，并在社会民主工党</a:t>
            </a:r>
            <a:r>
              <a:rPr lang="zh-CN" altLang="en-US" dirty="0">
                <a:solidFill>
                  <a:schemeClr val="tx1"/>
                </a:solidFill>
                <a:cs typeface="微软雅黑" panose="020B0503020204020204" pitchFamily="34" charset="-122"/>
                <a:sym typeface="+mn-ea"/>
              </a:rPr>
              <a:t>的领导下开展工人运动</a:t>
            </a:r>
            <a:endParaRPr lang="zh-CN" altLang="en-US" dirty="0">
              <a:solidFill>
                <a:schemeClr val="tx1"/>
              </a:solidFill>
              <a:cs typeface="微软雅黑" panose="020B0503020204020204" pitchFamily="34" charset="-122"/>
              <a:sym typeface="+mn-ea"/>
            </a:endParaRPr>
          </a:p>
        </p:txBody>
      </p:sp>
      <p:sp>
        <p:nvSpPr>
          <p:cNvPr id="21" name="文本框 20"/>
          <p:cNvSpPr txBox="1"/>
          <p:nvPr>
            <p:custDataLst>
              <p:tags r:id="rId5"/>
            </p:custDataLst>
          </p:nvPr>
        </p:nvSpPr>
        <p:spPr>
          <a:xfrm>
            <a:off x="2452454" y="2974979"/>
            <a:ext cx="8812831" cy="570865"/>
          </a:xfrm>
          <a:prstGeom prst="rect">
            <a:avLst/>
          </a:prstGeom>
          <a:noFill/>
        </p:spPr>
        <p:txBody>
          <a:bodyPr wrap="square">
            <a:spAutoFit/>
          </a:bodyPr>
          <a:lstStyle>
            <a:defPPr>
              <a:defRPr lang="zh-CN"/>
            </a:defPPr>
            <a:lvl1pPr>
              <a:lnSpc>
                <a:spcPct val="130000"/>
              </a:lnSpc>
              <a:defRPr sz="2400">
                <a:solidFill>
                  <a:srgbClr val="000000"/>
                </a:solidFill>
                <a:latin typeface="微软雅黑" panose="020B0503020204020204" pitchFamily="34" charset="-122"/>
                <a:ea typeface="微软雅黑" panose="020B0503020204020204" pitchFamily="34" charset="-122"/>
                <a:cs typeface="黑体" panose="02010609060101010101" pitchFamily="49" charset="-122"/>
              </a:defRPr>
            </a:lvl1pPr>
          </a:lstStyle>
          <a:p>
            <a:r>
              <a:rPr lang="zh-CN" altLang="en-US" dirty="0">
                <a:solidFill>
                  <a:schemeClr val="tx1"/>
                </a:solidFill>
                <a:sym typeface="+mn-ea"/>
              </a:rPr>
              <a:t>马克思主义的传播、列宁主义的形成</a:t>
            </a:r>
            <a:endParaRPr lang="zh-CN" altLang="en-US" dirty="0">
              <a:solidFill>
                <a:schemeClr val="tx1"/>
              </a:solidFill>
              <a:sym typeface="+mn-ea"/>
            </a:endParaRPr>
          </a:p>
        </p:txBody>
      </p:sp>
      <p:sp>
        <p:nvSpPr>
          <p:cNvPr id="25" name="文本框 24"/>
          <p:cNvSpPr txBox="1"/>
          <p:nvPr>
            <p:custDataLst>
              <p:tags r:id="rId6"/>
            </p:custDataLst>
          </p:nvPr>
        </p:nvSpPr>
        <p:spPr>
          <a:xfrm>
            <a:off x="2508181" y="3429000"/>
            <a:ext cx="9388962" cy="570865"/>
          </a:xfrm>
          <a:prstGeom prst="rect">
            <a:avLst/>
          </a:prstGeom>
          <a:noFill/>
        </p:spPr>
        <p:txBody>
          <a:bodyPr wrap="square">
            <a:spAutoFit/>
          </a:bodyPr>
          <a:lstStyle>
            <a:defPPr>
              <a:defRPr lang="zh-CN"/>
            </a:defPPr>
            <a:lvl1pPr>
              <a:lnSpc>
                <a:spcPct val="130000"/>
              </a:lnSpc>
              <a:defRPr sz="2400">
                <a:solidFill>
                  <a:srgbClr val="000000"/>
                </a:solidFill>
                <a:latin typeface="微软雅黑" panose="020B0503020204020204" pitchFamily="34" charset="-122"/>
                <a:ea typeface="微软雅黑" panose="020B0503020204020204" pitchFamily="34" charset="-122"/>
                <a:cs typeface="黑体" panose="02010609060101010101" pitchFamily="49" charset="-122"/>
              </a:defRPr>
            </a:lvl1pPr>
          </a:lstStyle>
          <a:p>
            <a:r>
              <a:rPr lang="zh-CN" altLang="en-US" dirty="0">
                <a:solidFill>
                  <a:schemeClr val="tx1"/>
                </a:solidFill>
                <a:sym typeface="+mn-ea"/>
              </a:rPr>
              <a:t>布尔什维克政党的建立</a:t>
            </a:r>
            <a:endParaRPr lang="zh-CN" altLang="en-US" dirty="0">
              <a:solidFill>
                <a:schemeClr val="tx1"/>
              </a:solidFill>
              <a:sym typeface="+mn-ea"/>
            </a:endParaRPr>
          </a:p>
        </p:txBody>
      </p:sp>
      <p:sp>
        <p:nvSpPr>
          <p:cNvPr id="2" name="文本框 1"/>
          <p:cNvSpPr txBox="1"/>
          <p:nvPr>
            <p:custDataLst>
              <p:tags r:id="rId7"/>
            </p:custDataLst>
          </p:nvPr>
        </p:nvSpPr>
        <p:spPr>
          <a:xfrm>
            <a:off x="2480432" y="3859926"/>
            <a:ext cx="9388962" cy="525657"/>
          </a:xfrm>
          <a:prstGeom prst="rect">
            <a:avLst/>
          </a:prstGeom>
          <a:noFill/>
        </p:spPr>
        <p:txBody>
          <a:bodyPr wrap="square">
            <a:spAutoFit/>
          </a:bodyPr>
          <a:lstStyle>
            <a:defPPr>
              <a:defRPr lang="zh-CN"/>
            </a:defPPr>
            <a:lvl1pPr>
              <a:lnSpc>
                <a:spcPct val="130000"/>
              </a:lnSpc>
              <a:defRPr sz="2400">
                <a:solidFill>
                  <a:srgbClr val="000000"/>
                </a:solidFill>
                <a:latin typeface="微软雅黑" panose="020B0503020204020204" pitchFamily="34" charset="-122"/>
                <a:ea typeface="微软雅黑" panose="020B0503020204020204" pitchFamily="34" charset="-122"/>
                <a:cs typeface="黑体" panose="02010609060101010101" pitchFamily="49" charset="-122"/>
              </a:defRPr>
            </a:lvl1pPr>
          </a:lstStyle>
          <a:p>
            <a:r>
              <a:rPr lang="zh-CN" altLang="en-US" dirty="0">
                <a:solidFill>
                  <a:srgbClr val="FF0000"/>
                </a:solidFill>
                <a:sym typeface="+mn-ea"/>
              </a:rPr>
              <a:t>一战激化了矛盾</a:t>
            </a:r>
            <a:endParaRPr lang="zh-CN" altLang="en-US" dirty="0">
              <a:solidFill>
                <a:srgbClr val="FF0000"/>
              </a:solidFill>
              <a:sym typeface="+mn-ea"/>
            </a:endParaRPr>
          </a:p>
        </p:txBody>
      </p:sp>
      <p:pic>
        <p:nvPicPr>
          <p:cNvPr id="13" name="图片 12"/>
          <p:cNvPicPr>
            <a:picLocks noChangeAspect="1"/>
          </p:cNvPicPr>
          <p:nvPr>
            <p:custDataLst>
              <p:tags r:id="rId8"/>
            </p:custDataLst>
          </p:nvPr>
        </p:nvPicPr>
        <p:blipFill>
          <a:blip r:embed="rId9"/>
          <a:stretch>
            <a:fillRect/>
          </a:stretch>
        </p:blipFill>
        <p:spPr>
          <a:xfrm>
            <a:off x="6334570" y="4784090"/>
            <a:ext cx="2546019" cy="1935480"/>
          </a:xfrm>
          <a:prstGeom prst="rect">
            <a:avLst/>
          </a:prstGeom>
        </p:spPr>
      </p:pic>
      <p:pic>
        <p:nvPicPr>
          <p:cNvPr id="15" name="图片 14"/>
          <p:cNvPicPr>
            <a:picLocks noChangeAspect="1"/>
          </p:cNvPicPr>
          <p:nvPr>
            <p:custDataLst>
              <p:tags r:id="rId10"/>
            </p:custDataLst>
          </p:nvPr>
        </p:nvPicPr>
        <p:blipFill>
          <a:blip r:embed="rId11"/>
          <a:stretch>
            <a:fillRect/>
          </a:stretch>
        </p:blipFill>
        <p:spPr>
          <a:xfrm>
            <a:off x="478093" y="4812030"/>
            <a:ext cx="2615859" cy="1755140"/>
          </a:xfrm>
          <a:prstGeom prst="rect">
            <a:avLst/>
          </a:prstGeom>
        </p:spPr>
      </p:pic>
      <p:pic>
        <p:nvPicPr>
          <p:cNvPr id="5" name="图片 4"/>
          <p:cNvPicPr>
            <a:picLocks noChangeAspect="1"/>
          </p:cNvPicPr>
          <p:nvPr>
            <p:custDataLst>
              <p:tags r:id="rId12"/>
            </p:custDataLst>
          </p:nvPr>
        </p:nvPicPr>
        <p:blipFill>
          <a:blip r:embed="rId13"/>
          <a:srcRect l="4885" t="10268" r="591" b="9078"/>
          <a:stretch>
            <a:fillRect/>
          </a:stretch>
        </p:blipFill>
        <p:spPr>
          <a:xfrm>
            <a:off x="3446966" y="4812030"/>
            <a:ext cx="2534590" cy="1885950"/>
          </a:xfrm>
          <a:prstGeom prst="rect">
            <a:avLst/>
          </a:prstGeom>
        </p:spPr>
      </p:pic>
      <p:pic>
        <p:nvPicPr>
          <p:cNvPr id="58373" name="Picture 5"/>
          <p:cNvPicPr>
            <a:picLocks noChangeAspect="1" noChangeArrowheads="1"/>
          </p:cNvPicPr>
          <p:nvPr>
            <p:custDataLst>
              <p:tags r:id="rId14"/>
            </p:custDataLst>
          </p:nvPr>
        </p:nvPicPr>
        <p:blipFill>
          <a:blip r:embed="rId15"/>
          <a:stretch>
            <a:fillRect/>
          </a:stretch>
        </p:blipFill>
        <p:spPr bwMode="auto">
          <a:xfrm>
            <a:off x="9084398" y="4728211"/>
            <a:ext cx="2547923" cy="1995805"/>
          </a:xfrm>
          <a:prstGeom prst="rect">
            <a:avLst/>
          </a:prstGeom>
          <a:noFill/>
          <a:ln w="9525">
            <a:noFill/>
            <a:miter lim="800000"/>
            <a:headEnd/>
            <a:tailEnd/>
          </a:ln>
          <a:effectLst/>
        </p:spPr>
      </p:pic>
      <p:sp>
        <p:nvSpPr>
          <p:cNvPr id="17" name="矩形 16"/>
          <p:cNvSpPr/>
          <p:nvPr/>
        </p:nvSpPr>
        <p:spPr>
          <a:xfrm>
            <a:off x="478093" y="332656"/>
            <a:ext cx="8215711" cy="584775"/>
          </a:xfrm>
          <a:prstGeom prst="rect">
            <a:avLst/>
          </a:prstGeom>
        </p:spPr>
        <p:txBody>
          <a:bodyPr wrap="none">
            <a:spAutoFit/>
          </a:bodyPr>
          <a:lstStyle/>
          <a:p>
            <a:r>
              <a:rPr lang="zh-CN" altLang="en-US" sz="3200" b="1" dirty="0">
                <a:latin typeface="微软雅黑" panose="020B0503020204020204" pitchFamily="34" charset="-122"/>
                <a:ea typeface="微软雅黑" panose="020B0503020204020204" pitchFamily="34" charset="-122"/>
              </a:rPr>
              <a:t>二、十月革命的胜利</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社会主义由理想变为现实</a:t>
            </a:r>
            <a:endParaRPr lang="zh-CN" altLang="en-US" sz="2800" b="1"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0"/>
      <p:bldP spid="16" grpId="0"/>
      <p:bldP spid="19" grpId="0"/>
      <p:bldP spid="21" grpId="0"/>
      <p:bldP spid="25" grpId="0"/>
      <p:bldP spid="2" grpId="0"/>
    </p:bldLst>
  </p:timing>
</p:sld>
</file>

<file path=ppt/tags/tag1.xml><?xml version="1.0" encoding="utf-8"?>
<p:tagLst xmlns:p="http://schemas.openxmlformats.org/presentationml/2006/main">
  <p:tag name="KSO_WM_UNIT_TABLE_BEAUTIFY" val="smartTable{e5702962-cdc4-46d6-a64e-70642b7a4450}"/>
</p:tagLst>
</file>

<file path=ppt/tags/tag10.xml><?xml version="1.0" encoding="utf-8"?>
<p:tagLst xmlns:p="http://schemas.openxmlformats.org/presentationml/2006/main">
  <p:tag name="AS_UNIQUEID" val="2303"/>
</p:tagLst>
</file>

<file path=ppt/tags/tag100.xml><?xml version="1.0" encoding="utf-8"?>
<p:tagLst xmlns:p="http://schemas.openxmlformats.org/presentationml/2006/main">
  <p:tag name="AS_UNIQUEID" val="2508"/>
</p:tagLst>
</file>

<file path=ppt/tags/tag101.xml><?xml version="1.0" encoding="utf-8"?>
<p:tagLst xmlns:p="http://schemas.openxmlformats.org/presentationml/2006/main">
  <p:tag name="AS_UNIQUEID" val="2509"/>
</p:tagLst>
</file>

<file path=ppt/tags/tag102.xml><?xml version="1.0" encoding="utf-8"?>
<p:tagLst xmlns:p="http://schemas.openxmlformats.org/presentationml/2006/main">
  <p:tag name="AS_UNIQUEID" val="2510"/>
</p:tagLst>
</file>

<file path=ppt/tags/tag103.xml><?xml version="1.0" encoding="utf-8"?>
<p:tagLst xmlns:p="http://schemas.openxmlformats.org/presentationml/2006/main">
  <p:tag name="AS_UNIQUEID" val="2511"/>
</p:tagLst>
</file>

<file path=ppt/tags/tag104.xml><?xml version="1.0" encoding="utf-8"?>
<p:tagLst xmlns:p="http://schemas.openxmlformats.org/presentationml/2006/main">
  <p:tag name="AS_UNIQUEID" val="2512"/>
</p:tagLst>
</file>

<file path=ppt/tags/tag105.xml><?xml version="1.0" encoding="utf-8"?>
<p:tagLst xmlns:p="http://schemas.openxmlformats.org/presentationml/2006/main">
  <p:tag name="AS_UNIQUEID" val="2513"/>
</p:tagLst>
</file>

<file path=ppt/tags/tag106.xml><?xml version="1.0" encoding="utf-8"?>
<p:tagLst xmlns:p="http://schemas.openxmlformats.org/presentationml/2006/main">
  <p:tag name="AS_UNIQUEID" val="2514"/>
</p:tagLst>
</file>

<file path=ppt/tags/tag107.xml><?xml version="1.0" encoding="utf-8"?>
<p:tagLst xmlns:p="http://schemas.openxmlformats.org/presentationml/2006/main">
  <p:tag name="AS_UNIQUEID" val="834"/>
</p:tagLst>
</file>

<file path=ppt/tags/tag108.xml><?xml version="1.0" encoding="utf-8"?>
<p:tagLst xmlns:p="http://schemas.openxmlformats.org/presentationml/2006/main">
  <p:tag name="commondata" val="eyJoZGlkIjoiOGY1OWQ3NTE4OWUyYjVmNDNkMDIwZDJmNmIxMGVmZjMifQ=="/>
</p:tagLst>
</file>

<file path=ppt/tags/tag11.xml><?xml version="1.0" encoding="utf-8"?>
<p:tagLst xmlns:p="http://schemas.openxmlformats.org/presentationml/2006/main">
  <p:tag name="AS_UNIQUEID" val="2304"/>
</p:tagLst>
</file>

<file path=ppt/tags/tag12.xml><?xml version="1.0" encoding="utf-8"?>
<p:tagLst xmlns:p="http://schemas.openxmlformats.org/presentationml/2006/main">
  <p:tag name="AS_UNIQUEID" val="2305"/>
</p:tagLst>
</file>

<file path=ppt/tags/tag13.xml><?xml version="1.0" encoding="utf-8"?>
<p:tagLst xmlns:p="http://schemas.openxmlformats.org/presentationml/2006/main">
  <p:tag name="AS_UNIQUEID" val="2306"/>
</p:tagLst>
</file>

<file path=ppt/tags/tag14.xml><?xml version="1.0" encoding="utf-8"?>
<p:tagLst xmlns:p="http://schemas.openxmlformats.org/presentationml/2006/main">
  <p:tag name="AS_UNIQUEID" val="2307"/>
</p:tagLst>
</file>

<file path=ppt/tags/tag15.xml><?xml version="1.0" encoding="utf-8"?>
<p:tagLst xmlns:p="http://schemas.openxmlformats.org/presentationml/2006/main">
  <p:tag name="AS_UNIQUEID" val="2308"/>
</p:tagLst>
</file>

<file path=ppt/tags/tag16.xml><?xml version="1.0" encoding="utf-8"?>
<p:tagLst xmlns:p="http://schemas.openxmlformats.org/presentationml/2006/main">
  <p:tag name="AS_UNIQUEID" val="2313"/>
</p:tagLst>
</file>

<file path=ppt/tags/tag17.xml><?xml version="1.0" encoding="utf-8"?>
<p:tagLst xmlns:p="http://schemas.openxmlformats.org/presentationml/2006/main">
  <p:tag name="AS_UNIQUEID" val="2314"/>
</p:tagLst>
</file>

<file path=ppt/tags/tag18.xml><?xml version="1.0" encoding="utf-8"?>
<p:tagLst xmlns:p="http://schemas.openxmlformats.org/presentationml/2006/main">
  <p:tag name="AS_UNIQUEID" val="2316"/>
</p:tagLst>
</file>

<file path=ppt/tags/tag19.xml><?xml version="1.0" encoding="utf-8"?>
<p:tagLst xmlns:p="http://schemas.openxmlformats.org/presentationml/2006/main">
  <p:tag name="AS_UNIQUEID" val="2317"/>
</p:tagLst>
</file>

<file path=ppt/tags/tag2.xml><?xml version="1.0" encoding="utf-8"?>
<p:tagLst xmlns:p="http://schemas.openxmlformats.org/presentationml/2006/main">
  <p:tag name="AS_UNIQUEID" val="2295"/>
</p:tagLst>
</file>

<file path=ppt/tags/tag20.xml><?xml version="1.0" encoding="utf-8"?>
<p:tagLst xmlns:p="http://schemas.openxmlformats.org/presentationml/2006/main">
  <p:tag name="AS_UNIQUEID" val="2318"/>
</p:tagLst>
</file>

<file path=ppt/tags/tag21.xml><?xml version="1.0" encoding="utf-8"?>
<p:tagLst xmlns:p="http://schemas.openxmlformats.org/presentationml/2006/main">
  <p:tag name="AS_UNIQUEID" val="2319"/>
</p:tagLst>
</file>

<file path=ppt/tags/tag22.xml><?xml version="1.0" encoding="utf-8"?>
<p:tagLst xmlns:p="http://schemas.openxmlformats.org/presentationml/2006/main">
  <p:tag name="AS_UNIQUEID" val="2320"/>
</p:tagLst>
</file>

<file path=ppt/tags/tag23.xml><?xml version="1.0" encoding="utf-8"?>
<p:tagLst xmlns:p="http://schemas.openxmlformats.org/presentationml/2006/main">
  <p:tag name="AS_UNIQUEID" val="2321"/>
</p:tagLst>
</file>

<file path=ppt/tags/tag24.xml><?xml version="1.0" encoding="utf-8"?>
<p:tagLst xmlns:p="http://schemas.openxmlformats.org/presentationml/2006/main">
  <p:tag name="AS_UNIQUEID" val="2322"/>
</p:tagLst>
</file>

<file path=ppt/tags/tag25.xml><?xml version="1.0" encoding="utf-8"?>
<p:tagLst xmlns:p="http://schemas.openxmlformats.org/presentationml/2006/main">
  <p:tag name="AS_UNIQUEID" val="2325"/>
</p:tagLst>
</file>

<file path=ppt/tags/tag26.xml><?xml version="1.0" encoding="utf-8"?>
<p:tagLst xmlns:p="http://schemas.openxmlformats.org/presentationml/2006/main">
  <p:tag name="AS_UNIQUEID" val="2326"/>
</p:tagLst>
</file>

<file path=ppt/tags/tag27.xml><?xml version="1.0" encoding="utf-8"?>
<p:tagLst xmlns:p="http://schemas.openxmlformats.org/presentationml/2006/main">
  <p:tag name="AS_UNIQUEID" val="2306"/>
</p:tagLst>
</file>

<file path=ppt/tags/tag28.xml><?xml version="1.0" encoding="utf-8"?>
<p:tagLst xmlns:p="http://schemas.openxmlformats.org/presentationml/2006/main">
  <p:tag name="AS_UNIQUEID" val="3038"/>
  <p:tag name="KSO_WM_UNIT_TABLE_BEAUTIFY" val="smartTable{862eeb36-893f-4d9f-b75b-5f75c44486d1}"/>
  <p:tag name="TABLE_ENDDRAG_ORIGIN_RECT" val="850*308"/>
  <p:tag name="TABLE_ENDDRAG_RECT" val="38*141*850*308"/>
</p:tagLst>
</file>

<file path=ppt/tags/tag29.xml><?xml version="1.0" encoding="utf-8"?>
<p:tagLst xmlns:p="http://schemas.openxmlformats.org/presentationml/2006/main">
  <p:tag name="KSO_WM_UNIT_TABLE_BEAUTIFY" val="smartTable{d15a41d7-8338-45e1-a69b-9b769026682b}"/>
</p:tagLst>
</file>

<file path=ppt/tags/tag3.xml><?xml version="1.0" encoding="utf-8"?>
<p:tagLst xmlns:p="http://schemas.openxmlformats.org/presentationml/2006/main">
  <p:tag name="AS_UNIQUEID" val="2296"/>
</p:tagLst>
</file>

<file path=ppt/tags/tag30.xml><?xml version="1.0" encoding="utf-8"?>
<p:tagLst xmlns:p="http://schemas.openxmlformats.org/presentationml/2006/main">
  <p:tag name="AS_UNIQUEID" val="355"/>
</p:tagLst>
</file>

<file path=ppt/tags/tag31.xml><?xml version="1.0" encoding="utf-8"?>
<p:tagLst xmlns:p="http://schemas.openxmlformats.org/presentationml/2006/main">
  <p:tag name="AS_UNIQUEID" val="357"/>
</p:tagLst>
</file>

<file path=ppt/tags/tag32.xml><?xml version="1.0" encoding="utf-8"?>
<p:tagLst xmlns:p="http://schemas.openxmlformats.org/presentationml/2006/main">
  <p:tag name="AS_UNIQUEID" val="358"/>
</p:tagLst>
</file>

<file path=ppt/tags/tag33.xml><?xml version="1.0" encoding="utf-8"?>
<p:tagLst xmlns:p="http://schemas.openxmlformats.org/presentationml/2006/main">
  <p:tag name="AS_UNIQUEID" val="359"/>
</p:tagLst>
</file>

<file path=ppt/tags/tag34.xml><?xml version="1.0" encoding="utf-8"?>
<p:tagLst xmlns:p="http://schemas.openxmlformats.org/presentationml/2006/main">
  <p:tag name="AS_UNIQUEID" val="360"/>
</p:tagLst>
</file>

<file path=ppt/tags/tag35.xml><?xml version="1.0" encoding="utf-8"?>
<p:tagLst xmlns:p="http://schemas.openxmlformats.org/presentationml/2006/main">
  <p:tag name="AS_UNIQUEID" val="361"/>
</p:tagLst>
</file>

<file path=ppt/tags/tag36.xml><?xml version="1.0" encoding="utf-8"?>
<p:tagLst xmlns:p="http://schemas.openxmlformats.org/presentationml/2006/main">
  <p:tag name="AS_UNIQUEID" val="361"/>
</p:tagLst>
</file>

<file path=ppt/tags/tag37.xml><?xml version="1.0" encoding="utf-8"?>
<p:tagLst xmlns:p="http://schemas.openxmlformats.org/presentationml/2006/main">
  <p:tag name="AS_UNIQUEID" val="20"/>
</p:tagLst>
</file>

<file path=ppt/tags/tag38.xml><?xml version="1.0" encoding="utf-8"?>
<p:tagLst xmlns:p="http://schemas.openxmlformats.org/presentationml/2006/main">
  <p:tag name="AS_UNIQUEID" val="22"/>
</p:tagLst>
</file>

<file path=ppt/tags/tag39.xml><?xml version="1.0" encoding="utf-8"?>
<p:tagLst xmlns:p="http://schemas.openxmlformats.org/presentationml/2006/main">
  <p:tag name="AS_UNIQUEID" val="23"/>
</p:tagLst>
</file>

<file path=ppt/tags/tag4.xml><?xml version="1.0" encoding="utf-8"?>
<p:tagLst xmlns:p="http://schemas.openxmlformats.org/presentationml/2006/main">
  <p:tag name="AS_UNIQUEID" val="2297"/>
</p:tagLst>
</file>

<file path=ppt/tags/tag40.xml><?xml version="1.0" encoding="utf-8"?>
<p:tagLst xmlns:p="http://schemas.openxmlformats.org/presentationml/2006/main">
  <p:tag name="AS_UNIQUEID" val="1322"/>
</p:tagLst>
</file>

<file path=ppt/tags/tag41.xml><?xml version="1.0" encoding="utf-8"?>
<p:tagLst xmlns:p="http://schemas.openxmlformats.org/presentationml/2006/main">
  <p:tag name="AS_UNIQUEID" val="1315"/>
</p:tagLst>
</file>

<file path=ppt/tags/tag42.xml><?xml version="1.0" encoding="utf-8"?>
<p:tagLst xmlns:p="http://schemas.openxmlformats.org/presentationml/2006/main">
  <p:tag name="AS_UNIQUEID" val="1317"/>
</p:tagLst>
</file>

<file path=ppt/tags/tag43.xml><?xml version="1.0" encoding="utf-8"?>
<p:tagLst xmlns:p="http://schemas.openxmlformats.org/presentationml/2006/main">
  <p:tag name="AS_UNIQUEID" val="1319"/>
</p:tagLst>
</file>

<file path=ppt/tags/tag44.xml><?xml version="1.0" encoding="utf-8"?>
<p:tagLst xmlns:p="http://schemas.openxmlformats.org/presentationml/2006/main">
  <p:tag name="AS_UNIQUEID" val="1318"/>
</p:tagLst>
</file>

<file path=ppt/tags/tag45.xml><?xml version="1.0" encoding="utf-8"?>
<p:tagLst xmlns:p="http://schemas.openxmlformats.org/presentationml/2006/main">
  <p:tag name="AS_UNIQUEID" val="2407"/>
</p:tagLst>
</file>

<file path=ppt/tags/tag46.xml><?xml version="1.0" encoding="utf-8"?>
<p:tagLst xmlns:p="http://schemas.openxmlformats.org/presentationml/2006/main">
  <p:tag name="AS_UNIQUEID" val="2408"/>
</p:tagLst>
</file>

<file path=ppt/tags/tag47.xml><?xml version="1.0" encoding="utf-8"?>
<p:tagLst xmlns:p="http://schemas.openxmlformats.org/presentationml/2006/main">
  <p:tag name="AS_UNIQUEID" val="2409"/>
</p:tagLst>
</file>

<file path=ppt/tags/tag48.xml><?xml version="1.0" encoding="utf-8"?>
<p:tagLst xmlns:p="http://schemas.openxmlformats.org/presentationml/2006/main">
  <p:tag name="AS_UNIQUEID" val="2410"/>
</p:tagLst>
</file>

<file path=ppt/tags/tag49.xml><?xml version="1.0" encoding="utf-8"?>
<p:tagLst xmlns:p="http://schemas.openxmlformats.org/presentationml/2006/main">
  <p:tag name="AS_UNIQUEID" val="2412"/>
</p:tagLst>
</file>

<file path=ppt/tags/tag5.xml><?xml version="1.0" encoding="utf-8"?>
<p:tagLst xmlns:p="http://schemas.openxmlformats.org/presentationml/2006/main">
  <p:tag name="AS_UNIQUEID" val="2298"/>
</p:tagLst>
</file>

<file path=ppt/tags/tag50.xml><?xml version="1.0" encoding="utf-8"?>
<p:tagLst xmlns:p="http://schemas.openxmlformats.org/presentationml/2006/main">
  <p:tag name="AS_UNIQUEID" val="2925"/>
  <p:tag name="KSO_WM_UNIT_TABLE_BEAUTIFY" val="smartTable{7c040e53-f79e-4079-8948-3ca184c95983}"/>
</p:tagLst>
</file>

<file path=ppt/tags/tag51.xml><?xml version="1.0" encoding="utf-8"?>
<p:tagLst xmlns:p="http://schemas.openxmlformats.org/presentationml/2006/main">
  <p:tag name="AS_UNIQUEID" val="2926"/>
</p:tagLst>
</file>

<file path=ppt/tags/tag52.xml><?xml version="1.0" encoding="utf-8"?>
<p:tagLst xmlns:p="http://schemas.openxmlformats.org/presentationml/2006/main">
  <p:tag name="AS_UNIQUEID" val="2927"/>
</p:tagLst>
</file>

<file path=ppt/tags/tag53.xml><?xml version="1.0" encoding="utf-8"?>
<p:tagLst xmlns:p="http://schemas.openxmlformats.org/presentationml/2006/main">
  <p:tag name="AS_UNIQUEID" val="2928"/>
</p:tagLst>
</file>

<file path=ppt/tags/tag54.xml><?xml version="1.0" encoding="utf-8"?>
<p:tagLst xmlns:p="http://schemas.openxmlformats.org/presentationml/2006/main">
  <p:tag name="AS_UNIQUEID" val="2929"/>
</p:tagLst>
</file>

<file path=ppt/tags/tag55.xml><?xml version="1.0" encoding="utf-8"?>
<p:tagLst xmlns:p="http://schemas.openxmlformats.org/presentationml/2006/main">
  <p:tag name="AS_UNIQUEID" val="2930"/>
</p:tagLst>
</file>

<file path=ppt/tags/tag56.xml><?xml version="1.0" encoding="utf-8"?>
<p:tagLst xmlns:p="http://schemas.openxmlformats.org/presentationml/2006/main">
  <p:tag name="AS_UNIQUEID" val="2931"/>
</p:tagLst>
</file>

<file path=ppt/tags/tag57.xml><?xml version="1.0" encoding="utf-8"?>
<p:tagLst xmlns:p="http://schemas.openxmlformats.org/presentationml/2006/main">
  <p:tag name="AS_UNIQUEID" val="2933"/>
</p:tagLst>
</file>

<file path=ppt/tags/tag58.xml><?xml version="1.0" encoding="utf-8"?>
<p:tagLst xmlns:p="http://schemas.openxmlformats.org/presentationml/2006/main">
  <p:tag name="AS_UNIQUEID" val="2934"/>
</p:tagLst>
</file>

<file path=ppt/tags/tag59.xml><?xml version="1.0" encoding="utf-8"?>
<p:tagLst xmlns:p="http://schemas.openxmlformats.org/presentationml/2006/main">
  <p:tag name="AS_UNIQUEID" val="2935"/>
</p:tagLst>
</file>

<file path=ppt/tags/tag6.xml><?xml version="1.0" encoding="utf-8"?>
<p:tagLst xmlns:p="http://schemas.openxmlformats.org/presentationml/2006/main">
  <p:tag name="AS_UNIQUEID" val="2299"/>
</p:tagLst>
</file>

<file path=ppt/tags/tag60.xml><?xml version="1.0" encoding="utf-8"?>
<p:tagLst xmlns:p="http://schemas.openxmlformats.org/presentationml/2006/main">
  <p:tag name="AS_UNIQUEID" val="2936"/>
</p:tagLst>
</file>

<file path=ppt/tags/tag61.xml><?xml version="1.0" encoding="utf-8"?>
<p:tagLst xmlns:p="http://schemas.openxmlformats.org/presentationml/2006/main">
  <p:tag name="AS_UNIQUEID" val="2937"/>
</p:tagLst>
</file>

<file path=ppt/tags/tag62.xml><?xml version="1.0" encoding="utf-8"?>
<p:tagLst xmlns:p="http://schemas.openxmlformats.org/presentationml/2006/main">
  <p:tag name="AS_UNIQUEID" val="2938"/>
</p:tagLst>
</file>

<file path=ppt/tags/tag63.xml><?xml version="1.0" encoding="utf-8"?>
<p:tagLst xmlns:p="http://schemas.openxmlformats.org/presentationml/2006/main">
  <p:tag name="AS_UNIQUEID" val="2939"/>
</p:tagLst>
</file>

<file path=ppt/tags/tag64.xml><?xml version="1.0" encoding="utf-8"?>
<p:tagLst xmlns:p="http://schemas.openxmlformats.org/presentationml/2006/main">
  <p:tag name="AS_UNIQUEID" val="2940"/>
</p:tagLst>
</file>

<file path=ppt/tags/tag65.xml><?xml version="1.0" encoding="utf-8"?>
<p:tagLst xmlns:p="http://schemas.openxmlformats.org/presentationml/2006/main">
  <p:tag name="AS_UNIQUEID" val="2941"/>
</p:tagLst>
</file>

<file path=ppt/tags/tag66.xml><?xml version="1.0" encoding="utf-8"?>
<p:tagLst xmlns:p="http://schemas.openxmlformats.org/presentationml/2006/main">
  <p:tag name="KSO_WM_BEAUTIFY_FLAG" val="#wm#"/>
  <p:tag name="KSO_WM_TEMPLATE_CATEGORY" val="custom"/>
  <p:tag name="KSO_WM_TEMPLATE_INDEX" val="20205176"/>
</p:tagLst>
</file>

<file path=ppt/tags/tag67.xml><?xml version="1.0" encoding="utf-8"?>
<p:tagLst xmlns:p="http://schemas.openxmlformats.org/presentationml/2006/main">
  <p:tag name="AS_UNIQUEID" val="2446"/>
</p:tagLst>
</file>

<file path=ppt/tags/tag68.xml><?xml version="1.0" encoding="utf-8"?>
<p:tagLst xmlns:p="http://schemas.openxmlformats.org/presentationml/2006/main">
  <p:tag name="AS_UNIQUEID" val="2447"/>
</p:tagLst>
</file>

<file path=ppt/tags/tag69.xml><?xml version="1.0" encoding="utf-8"?>
<p:tagLst xmlns:p="http://schemas.openxmlformats.org/presentationml/2006/main">
  <p:tag name="AS_UNIQUEID" val="2448"/>
</p:tagLst>
</file>

<file path=ppt/tags/tag7.xml><?xml version="1.0" encoding="utf-8"?>
<p:tagLst xmlns:p="http://schemas.openxmlformats.org/presentationml/2006/main">
  <p:tag name="AS_UNIQUEID" val="2300"/>
</p:tagLst>
</file>

<file path=ppt/tags/tag70.xml><?xml version="1.0" encoding="utf-8"?>
<p:tagLst xmlns:p="http://schemas.openxmlformats.org/presentationml/2006/main">
  <p:tag name="AS_UNIQUEID" val="2449"/>
</p:tagLst>
</file>

<file path=ppt/tags/tag71.xml><?xml version="1.0" encoding="utf-8"?>
<p:tagLst xmlns:p="http://schemas.openxmlformats.org/presentationml/2006/main">
  <p:tag name="AS_UNIQUEID" val="2450"/>
</p:tagLst>
</file>

<file path=ppt/tags/tag72.xml><?xml version="1.0" encoding="utf-8"?>
<p:tagLst xmlns:p="http://schemas.openxmlformats.org/presentationml/2006/main">
  <p:tag name="AS_UNIQUEID" val="2451"/>
</p:tagLst>
</file>

<file path=ppt/tags/tag73.xml><?xml version="1.0" encoding="utf-8"?>
<p:tagLst xmlns:p="http://schemas.openxmlformats.org/presentationml/2006/main">
  <p:tag name="AS_UNIQUEID" val="2452"/>
</p:tagLst>
</file>

<file path=ppt/tags/tag74.xml><?xml version="1.0" encoding="utf-8"?>
<p:tagLst xmlns:p="http://schemas.openxmlformats.org/presentationml/2006/main">
  <p:tag name="AS_UNIQUEID" val="2576"/>
</p:tagLst>
</file>

<file path=ppt/tags/tag75.xml><?xml version="1.0" encoding="utf-8"?>
<p:tagLst xmlns:p="http://schemas.openxmlformats.org/presentationml/2006/main">
  <p:tag name="AS_UNIQUEID" val="2575"/>
</p:tagLst>
</file>

<file path=ppt/tags/tag76.xml><?xml version="1.0" encoding="utf-8"?>
<p:tagLst xmlns:p="http://schemas.openxmlformats.org/presentationml/2006/main">
  <p:tag name="KSO_WM_FULL_TEXT_BEAUTIFY_COPY_ID" val="2050"/>
</p:tagLst>
</file>

<file path=ppt/tags/tag77.xml><?xml version="1.0" encoding="utf-8"?>
<p:tagLst xmlns:p="http://schemas.openxmlformats.org/presentationml/2006/main">
  <p:tag name="KSO_WM_FULL_TEXT_BEAUTIFY_COPY_ID" val="2"/>
</p:tagLst>
</file>

<file path=ppt/tags/tag78.xml><?xml version="1.0" encoding="utf-8"?>
<p:tagLst xmlns:p="http://schemas.openxmlformats.org/presentationml/2006/main">
  <p:tag name="KSO_WM_FULL_TEXT_BEAUTIFY_COPY_ID" val="5"/>
</p:tagLst>
</file>

<file path=ppt/tags/tag79.xml><?xml version="1.0" encoding="utf-8"?>
<p:tagLst xmlns:p="http://schemas.openxmlformats.org/presentationml/2006/main">
  <p:tag name="KSO_WM_FULL_TEXT_BEAUTIFY_COPY_ID" val="7"/>
</p:tagLst>
</file>

<file path=ppt/tags/tag8.xml><?xml version="1.0" encoding="utf-8"?>
<p:tagLst xmlns:p="http://schemas.openxmlformats.org/presentationml/2006/main">
  <p:tag name="AS_UNIQUEID" val="2301"/>
</p:tagLst>
</file>

<file path=ppt/tags/tag80.xml><?xml version="1.0" encoding="utf-8"?>
<p:tagLst xmlns:p="http://schemas.openxmlformats.org/presentationml/2006/main">
  <p:tag name="KSO_WM_FULL_TEXT_BEAUTIFY_COPY_ID" val="9"/>
</p:tagLst>
</file>

<file path=ppt/tags/tag81.xml><?xml version="1.0" encoding="utf-8"?>
<p:tagLst xmlns:p="http://schemas.openxmlformats.org/presentationml/2006/main">
  <p:tag name="KSO_WM_FULL_TEXT_BEAUTIFY_COPY_ID" val="10"/>
</p:tagLst>
</file>

<file path=ppt/tags/tag82.xml><?xml version="1.0" encoding="utf-8"?>
<p:tagLst xmlns:p="http://schemas.openxmlformats.org/presentationml/2006/main">
  <p:tag name="KSO_WM_FULL_TEXT_BEAUTIFY_COPY_ID" val="11"/>
</p:tagLst>
</file>

<file path=ppt/tags/tag83.xml><?xml version="1.0" encoding="utf-8"?>
<p:tagLst xmlns:p="http://schemas.openxmlformats.org/presentationml/2006/main">
  <p:tag name="KSO_WM_FULL_TEXT_BEAUTIFY_COPY_ID" val="8"/>
</p:tagLst>
</file>

<file path=ppt/tags/tag84.xml><?xml version="1.0" encoding="utf-8"?>
<p:tagLst xmlns:p="http://schemas.openxmlformats.org/presentationml/2006/main">
  <p:tag name="KSO_WM_FULL_TEXT_BEAUTIFY_COPY_ID" val="12"/>
</p:tagLst>
</file>

<file path=ppt/tags/tag85.xml><?xml version="1.0" encoding="utf-8"?>
<p:tagLst xmlns:p="http://schemas.openxmlformats.org/presentationml/2006/main">
  <p:tag name="KSO_WM_FULL_TEXT_BEAUTIFY_COPY_ID" val="13"/>
</p:tagLst>
</file>

<file path=ppt/tags/tag86.xml><?xml version="1.0" encoding="utf-8"?>
<p:tagLst xmlns:p="http://schemas.openxmlformats.org/presentationml/2006/main">
  <p:tag name="KSO_WM_FULL_TEXT_BEAUTIFY_COPY_ID" val="14"/>
</p:tagLst>
</file>

<file path=ppt/tags/tag87.xml><?xml version="1.0" encoding="utf-8"?>
<p:tagLst xmlns:p="http://schemas.openxmlformats.org/presentationml/2006/main">
  <p:tag name="KSO_WM_FULL_TEXT_BEAUTIFY_COPY_ID" val="15"/>
</p:tagLst>
</file>

<file path=ppt/tags/tag88.xml><?xml version="1.0" encoding="utf-8"?>
<p:tagLst xmlns:p="http://schemas.openxmlformats.org/presentationml/2006/main">
  <p:tag name="KSO_WM_FULL_TEXT_BEAUTIFY_COPY_ID" val="16"/>
</p:tagLst>
</file>

<file path=ppt/tags/tag89.xml><?xml version="1.0" encoding="utf-8"?>
<p:tagLst xmlns:p="http://schemas.openxmlformats.org/presentationml/2006/main">
  <p:tag name="KSO_WM_FULL_TEXT_BEAUTIFY_COPY_ID" val="17"/>
</p:tagLst>
</file>

<file path=ppt/tags/tag9.xml><?xml version="1.0" encoding="utf-8"?>
<p:tagLst xmlns:p="http://schemas.openxmlformats.org/presentationml/2006/main">
  <p:tag name="AS_UNIQUEID" val="2302"/>
</p:tagLst>
</file>

<file path=ppt/tags/tag90.xml><?xml version="1.0" encoding="utf-8"?>
<p:tagLst xmlns:p="http://schemas.openxmlformats.org/presentationml/2006/main">
  <p:tag name="KSO_WM_FULL_TEXT_BEAUTIFY_COPY_ID" val="18"/>
</p:tagLst>
</file>

<file path=ppt/tags/tag91.xml><?xml version="1.0" encoding="utf-8"?>
<p:tagLst xmlns:p="http://schemas.openxmlformats.org/presentationml/2006/main">
  <p:tag name="KSO_WM_FULL_TEXT_BEAUTIFY_COPY_ID" val="150995231"/>
</p:tagLst>
</file>

<file path=ppt/tags/tag92.xml><?xml version="1.0" encoding="utf-8"?>
<p:tagLst xmlns:p="http://schemas.openxmlformats.org/presentationml/2006/main">
  <p:tag name="AS_UNIQUEID" val="2500"/>
</p:tagLst>
</file>

<file path=ppt/tags/tag93.xml><?xml version="1.0" encoding="utf-8"?>
<p:tagLst xmlns:p="http://schemas.openxmlformats.org/presentationml/2006/main">
  <p:tag name="AS_UNIQUEID" val="2501"/>
</p:tagLst>
</file>

<file path=ppt/tags/tag94.xml><?xml version="1.0" encoding="utf-8"?>
<p:tagLst xmlns:p="http://schemas.openxmlformats.org/presentationml/2006/main">
  <p:tag name="AS_UNIQUEID" val="2502"/>
</p:tagLst>
</file>

<file path=ppt/tags/tag95.xml><?xml version="1.0" encoding="utf-8"?>
<p:tagLst xmlns:p="http://schemas.openxmlformats.org/presentationml/2006/main">
  <p:tag name="AS_UNIQUEID" val="2503"/>
</p:tagLst>
</file>

<file path=ppt/tags/tag96.xml><?xml version="1.0" encoding="utf-8"?>
<p:tagLst xmlns:p="http://schemas.openxmlformats.org/presentationml/2006/main">
  <p:tag name="AS_UNIQUEID" val="2504"/>
</p:tagLst>
</file>

<file path=ppt/tags/tag97.xml><?xml version="1.0" encoding="utf-8"?>
<p:tagLst xmlns:p="http://schemas.openxmlformats.org/presentationml/2006/main">
  <p:tag name="AS_UNIQUEID" val="2505"/>
</p:tagLst>
</file>

<file path=ppt/tags/tag98.xml><?xml version="1.0" encoding="utf-8"?>
<p:tagLst xmlns:p="http://schemas.openxmlformats.org/presentationml/2006/main">
  <p:tag name="AS_UNIQUEID" val="2506"/>
</p:tagLst>
</file>

<file path=ppt/tags/tag99.xml><?xml version="1.0" encoding="utf-8"?>
<p:tagLst xmlns:p="http://schemas.openxmlformats.org/presentationml/2006/main">
  <p:tag name="AS_UNIQUEID" val="250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6458</Words>
  <Application>WPS 演示</Application>
  <PresentationFormat>自定义</PresentationFormat>
  <Paragraphs>527</Paragraphs>
  <Slides>28</Slides>
  <Notes>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28</vt:i4>
      </vt:variant>
    </vt:vector>
  </HeadingPairs>
  <TitlesOfParts>
    <vt:vector size="50" baseType="lpstr">
      <vt:lpstr>Arial</vt:lpstr>
      <vt:lpstr>宋体</vt:lpstr>
      <vt:lpstr>Wingdings</vt:lpstr>
      <vt:lpstr>Calibri</vt:lpstr>
      <vt:lpstr>微软雅黑</vt:lpstr>
      <vt:lpstr>Arial</vt:lpstr>
      <vt:lpstr>Times New Roman</vt:lpstr>
      <vt:lpstr>楷体</vt:lpstr>
      <vt:lpstr>胡晓波男神体</vt:lpstr>
      <vt:lpstr>Segoe Print</vt:lpstr>
      <vt:lpstr>方正清刻本悦宋简体</vt:lpstr>
      <vt:lpstr>方正粗黑宋简体</vt:lpstr>
      <vt:lpstr>黑体</vt:lpstr>
      <vt:lpstr>等线</vt:lpstr>
      <vt:lpstr>兰米粗楷简体</vt:lpstr>
      <vt:lpstr>Arial Unicode MS</vt:lpstr>
      <vt:lpstr>方正字迹-老柴手书 简</vt:lpstr>
      <vt:lpstr>Tahoma</vt:lpstr>
      <vt:lpstr>华文中宋</vt:lpstr>
      <vt:lpstr>仿宋</vt:lpstr>
      <vt:lpstr>Courier New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萧暮予</cp:lastModifiedBy>
  <cp:revision>244</cp:revision>
  <dcterms:created xsi:type="dcterms:W3CDTF">2022-10-22T05:53:00Z</dcterms:created>
  <dcterms:modified xsi:type="dcterms:W3CDTF">2023-11-06T09:01:26Z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E403F926587B4B89AFCA111FCA10F19B_12</vt:lpwstr>
  </property>
  <property fmtid="{D5CDD505-2E9C-101B-9397-08002B2CF9AE}" pid="3" name="KSOProductBuildVer">
    <vt:lpwstr>2052-12.1.0.15712</vt:lpwstr>
  </property>
</Properties>
</file>