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3" r:id="rId3"/>
    <p:sldId id="263" r:id="rId5"/>
    <p:sldId id="344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42" r:id="rId16"/>
    <p:sldId id="340" r:id="rId17"/>
    <p:sldId id="341" r:id="rId18"/>
    <p:sldId id="323" r:id="rId19"/>
    <p:sldId id="324" r:id="rId20"/>
    <p:sldId id="345" r:id="rId21"/>
    <p:sldId id="346" r:id="rId22"/>
    <p:sldId id="347" r:id="rId23"/>
    <p:sldId id="348" r:id="rId24"/>
    <p:sldId id="337" r:id="rId25"/>
    <p:sldId id="33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49" r:id="rId35"/>
    <p:sldId id="350" r:id="rId36"/>
    <p:sldId id="339" r:id="rId37"/>
    <p:sldId id="343" r:id="rId38"/>
  </p:sldIdLst>
  <p:sldSz cx="12190095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gs" Target="tags/tag49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1DFDC-FBC5-48B9-9005-7861BD6650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55E64-7CD0-4CD3-AF03-2E57484C63B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58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CN" altLang="en-US" sz="158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导入</a:t>
            </a:r>
            <a:r>
              <a:rPr lang="en-US" altLang="zh-CN" sz="158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CN" altLang="en-US" sz="158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看图说话：这是什么</a:t>
            </a:r>
            <a:r>
              <a:rPr lang="en-US" altLang="zh-CN" sz="158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?——</a:t>
            </a:r>
            <a:r>
              <a:rPr lang="zh-CN" altLang="en-US" sz="158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学生一般答出一个“囚”字（这其实是一个人的画像，这个人来自于中世纪的欧洲，他面容苍白，生活禁欲，无论是这个单调抽象的画像还是大家所说的“囚”字都是他生活的真实写照。）     </a:t>
            </a:r>
            <a:endParaRPr lang="en-US" altLang="zh-CN" sz="1585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58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何为囚？如果你凑近与他攀谈，会发现他的神情是这样的（如图），从中你能看出什么？是什么束缚了这些人？这个束缚人的框（囚笼）是什么</a:t>
            </a:r>
            <a:r>
              <a:rPr lang="en-US" altLang="zh-CN" sz="158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?——</a:t>
            </a:r>
            <a:r>
              <a:rPr lang="zh-CN" altLang="en-US" sz="158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学生结合所学知识，不难答出是教会。那么，教会是如何将人关进囚笼的呢？</a:t>
            </a:r>
            <a:endParaRPr lang="en-US" altLang="zh-CN" sz="1585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58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CN" altLang="en-US" sz="158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囚笼的形成</a:t>
            </a:r>
            <a:r>
              <a:rPr lang="en-US" altLang="zh-CN" sz="158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CN" altLang="en-US" sz="158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囚笼的形成要从很久以前说起，久到世界上只有两个人亚当和夏娃，他们违背上帝的命令偷吃禁果被赶出了伊甸园，这种背叛让他们背负着罪名，这种罪名一直延续到他们的子孙后代</a:t>
            </a:r>
            <a:r>
              <a:rPr lang="en-US" altLang="zh-CN" sz="158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58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所有人类身上，这就是基督教中的原罪。</a:t>
            </a:r>
            <a:endParaRPr lang="zh-CN" altLang="en-US" sz="1585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58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当你生而有罪，你还能心安理得地享受生活的美好吗？</a:t>
            </a:r>
            <a:r>
              <a:rPr lang="en-US" altLang="zh-CN" sz="158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58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不能，需要赎罪。这个时候教会就为想要赎罪的你指出了一条明路</a:t>
            </a:r>
            <a:r>
              <a:rPr lang="en-US" altLang="zh-CN" sz="158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CN" altLang="en-US" sz="158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虔诚地信奉上帝，有罪之人已不配享受美好的生活，所以今生禁欲苦行，乞求罪孽赎清，来世幸福。教会就是用这样一个联通今生来世的囚笼将人关了起来。这些人一关就是整个中世纪，将近一千年</a:t>
            </a:r>
            <a:r>
              <a:rPr lang="en-US" altLang="zh-CN" sz="158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</a:t>
            </a:r>
            <a:r>
              <a:rPr lang="zh-CN" altLang="en-US" sz="158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（引导缺乏宗教观念的学生理解原罪赎罪，了解为什么中世纪的人会被基督教束缚，为什么需要解放）</a:t>
            </a:r>
            <a:endParaRPr lang="zh-CN" altLang="en-US" sz="1585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86F8-8159-4D6D-B4C1-28C97E151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【答案】D【解析】根据材料可知，英国剧院不断上演富有意大利特色的戏剧，主要是意大利文艺复兴的影响，人文主义逐步传播到英国，D项正确；材料的信息得不出意大利的戏剧艺术水平高超，排除A项；材料没有体现英国戏剧善于借鉴和创新，排除B项；英国政治变革是1689年，且材料得不出英国政治变革影响戏剧创作，排除C项。故选D项。</a:t>
            </a:r>
            <a:endParaRPr lang="zh-CN" altLang="zh-CN" sz="1200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55E64-7CD0-4CD3-AF03-2E57484C63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19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A4518DB6-50FF-4DA9-89F5-BE85F0CEC92C}" type="slidenum">
              <a:rPr lang="zh-CN" altLang="en-US" sz="1200">
                <a:latin typeface="+mn-lt"/>
                <a:ea typeface="+mn-ea"/>
              </a:rPr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6A8D-B1EB-4882-9C7B-4DC8EE1913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A009-4797-4122-A0B6-10F0EF4B2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6A8D-B1EB-4882-9C7B-4DC8EE1913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A009-4797-4122-A0B6-10F0EF4B2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6A8D-B1EB-4882-9C7B-4DC8EE1913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A009-4797-4122-A0B6-10F0EF4B2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23446" y="1210"/>
            <a:ext cx="6366967" cy="685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6A8D-B1EB-4882-9C7B-4DC8EE1913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A009-4797-4122-A0B6-10F0EF4B2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6A8D-B1EB-4882-9C7B-4DC8EE1913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A009-4797-4122-A0B6-10F0EF4B2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6A8D-B1EB-4882-9C7B-4DC8EE1913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A009-4797-4122-A0B6-10F0EF4B2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6A8D-B1EB-4882-9C7B-4DC8EE1913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A009-4797-4122-A0B6-10F0EF4B2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6A8D-B1EB-4882-9C7B-4DC8EE1913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A009-4797-4122-A0B6-10F0EF4B2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6A8D-B1EB-4882-9C7B-4DC8EE1913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A009-4797-4122-A0B6-10F0EF4B2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6A8D-B1EB-4882-9C7B-4DC8EE1913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A009-4797-4122-A0B6-10F0EF4B2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6A8D-B1EB-4882-9C7B-4DC8EE1913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A009-4797-4122-A0B6-10F0EF4B2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86A8D-B1EB-4882-9C7B-4DC8EE1913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A009-4797-4122-A0B6-10F0EF4B23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1.xml"/><Relationship Id="rId3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19.pn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21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39.xml"/><Relationship Id="rId17" Type="http://schemas.openxmlformats.org/officeDocument/2006/relationships/tags" Target="../tags/tag38.xml"/><Relationship Id="rId16" Type="http://schemas.openxmlformats.org/officeDocument/2006/relationships/tags" Target="../tags/tag3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NULL" TargetMode="Externa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5.xml"/><Relationship Id="rId2" Type="http://schemas.openxmlformats.org/officeDocument/2006/relationships/image" Target="../media/image15.png"/><Relationship Id="rId1" Type="http://schemas.openxmlformats.org/officeDocument/2006/relationships/tags" Target="../tags/tag4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7.xml"/><Relationship Id="rId2" Type="http://schemas.openxmlformats.org/officeDocument/2006/relationships/image" Target="../media/image15.png"/><Relationship Id="rId1" Type="http://schemas.openxmlformats.org/officeDocument/2006/relationships/tags" Target="../tags/tag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6" t="13971" r="9019" b="12121"/>
          <a:stretch>
            <a:fillRect/>
          </a:stretch>
        </p:blipFill>
        <p:spPr bwMode="auto">
          <a:xfrm>
            <a:off x="6104724" y="1022973"/>
            <a:ext cx="5650897" cy="509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8" t="13794" r="33717" b="14008"/>
          <a:stretch>
            <a:fillRect/>
          </a:stretch>
        </p:blipFill>
        <p:spPr bwMode="auto">
          <a:xfrm>
            <a:off x="534061" y="555701"/>
            <a:ext cx="4985078" cy="599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042925" y="166944"/>
            <a:ext cx="2249343" cy="632693"/>
          </a:xfrm>
          <a:prstGeom prst="rect">
            <a:avLst/>
          </a:prstGeom>
          <a:noFill/>
        </p:spPr>
        <p:txBody>
          <a:bodyPr lIns="69110" tIns="34555" rIns="69110" bIns="34555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方正清刻本悦宋简体"/>
              </a:rPr>
              <a:t>基督教会</a:t>
            </a:r>
            <a:endParaRPr lang="zh-CN" altLang="en-US" sz="3600" b="1">
              <a:solidFill>
                <a:schemeClr val="bg1"/>
              </a:solidFill>
              <a:latin typeface="方正清刻本悦宋简体"/>
            </a:endParaRPr>
          </a:p>
        </p:txBody>
      </p:sp>
      <p:pic>
        <p:nvPicPr>
          <p:cNvPr id="23554" name="图片 10" descr="u=864644274,1061665549&amp;fm=26&amp;gp=0[1]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18341" y="862543"/>
            <a:ext cx="4596640" cy="5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58708" y="1663389"/>
            <a:ext cx="6421917" cy="4901855"/>
          </a:xfrm>
          <a:prstGeom prst="rect">
            <a:avLst/>
          </a:prstGeom>
          <a:solidFill>
            <a:schemeClr val="bg1"/>
          </a:solidFill>
          <a:ln w="38100">
            <a:solidFill>
              <a:srgbClr val="CC0066"/>
            </a:solidFill>
            <a:miter lim="800000"/>
          </a:ln>
        </p:spPr>
        <p:txBody>
          <a:bodyPr lIns="69110" tIns="34555" rIns="69110" bIns="34555">
            <a:spAutoFit/>
          </a:bodyPr>
          <a:lstStyle/>
          <a:p>
            <a:r>
              <a:rPr lang="zh-CN" altLang="en-US" sz="3300" b="1" dirty="0">
                <a:latin typeface="等线" panose="02010600030101010101" charset="-122"/>
              </a:rPr>
              <a:t>       </a:t>
            </a:r>
            <a:r>
              <a:rPr lang="zh-CN" altLang="en-US" sz="3600" b="1" dirty="0">
                <a:solidFill>
                  <a:srgbClr val="FF0000"/>
                </a:solidFill>
                <a:latin typeface="等线 Light" panose="02010600030101010101" charset="-122"/>
              </a:rPr>
              <a:t>拿破仑</a:t>
            </a:r>
            <a:r>
              <a:rPr lang="zh-CN" altLang="en-US" sz="3300" b="1" dirty="0">
                <a:latin typeface="等线 Light" panose="02010600030101010101" charset="-122"/>
              </a:rPr>
              <a:t>将此画挂在卧室内，每日独自欣赏多次。法国总统</a:t>
            </a:r>
            <a:r>
              <a:rPr lang="zh-CN" altLang="en-US" sz="3600" b="1" dirty="0">
                <a:solidFill>
                  <a:srgbClr val="FF0000"/>
                </a:solidFill>
                <a:latin typeface="等线 Light" panose="02010600030101010101" charset="-122"/>
              </a:rPr>
              <a:t>戴高乐</a:t>
            </a:r>
            <a:r>
              <a:rPr lang="zh-CN" altLang="en-US" sz="3300" b="1" dirty="0">
                <a:latin typeface="等线 Light" panose="02010600030101010101" charset="-122"/>
              </a:rPr>
              <a:t>心绪不宁时，便前往卢浮宫赏画。</a:t>
            </a:r>
            <a:endParaRPr lang="en-US" altLang="zh-CN" sz="3300" b="1" dirty="0">
              <a:latin typeface="等线 Light" panose="02010600030101010101" charset="-122"/>
            </a:endParaRPr>
          </a:p>
          <a:p>
            <a:r>
              <a:rPr lang="en-US" altLang="zh-CN" sz="3300" b="1" dirty="0">
                <a:latin typeface="等线 Light" panose="02010600030101010101" charset="-122"/>
              </a:rPr>
              <a:t>    1954</a:t>
            </a:r>
            <a:r>
              <a:rPr lang="zh-CN" altLang="en-US" sz="3300" b="1" dirty="0">
                <a:latin typeface="等线 Light" panose="02010600030101010101" charset="-122"/>
              </a:rPr>
              <a:t>年英国首相</a:t>
            </a:r>
            <a:r>
              <a:rPr lang="zh-CN" altLang="en-US" sz="3600" b="1" dirty="0">
                <a:solidFill>
                  <a:srgbClr val="FF0000"/>
                </a:solidFill>
                <a:latin typeface="等线 Light" panose="02010600030101010101" charset="-122"/>
              </a:rPr>
              <a:t>丘吉尔</a:t>
            </a:r>
            <a:r>
              <a:rPr lang="zh-CN" altLang="en-US" sz="3300" b="1" dirty="0">
                <a:latin typeface="等线 Light" panose="02010600030101010101" charset="-122"/>
              </a:rPr>
              <a:t>派出六架专机和</a:t>
            </a:r>
            <a:r>
              <a:rPr lang="en-US" altLang="zh-CN" sz="3300" b="1" dirty="0">
                <a:latin typeface="等线 Light" panose="02010600030101010101" charset="-122"/>
              </a:rPr>
              <a:t>300</a:t>
            </a:r>
            <a:r>
              <a:rPr lang="zh-CN" altLang="en-US" sz="3300" b="1" dirty="0">
                <a:latin typeface="等线 Light" panose="02010600030101010101" charset="-122"/>
              </a:rPr>
              <a:t>多名礼仪小姐，将它从巴黎接到伦敦，法国破例允许丘吉尔用手指摸画，但规定手指必须反复洗刷和严格消毒。</a:t>
            </a:r>
            <a:endParaRPr lang="zh-CN" altLang="en-US" sz="3300" b="1" dirty="0">
              <a:latin typeface="等线 Light" panose="02010600030101010101" charset="-122"/>
            </a:endParaRPr>
          </a:p>
        </p:txBody>
      </p:sp>
      <p:sp>
        <p:nvSpPr>
          <p:cNvPr id="23556" name="文本框 99"/>
          <p:cNvSpPr txBox="1">
            <a:spLocks noChangeArrowheads="1"/>
          </p:cNvSpPr>
          <p:nvPr/>
        </p:nvSpPr>
        <p:spPr bwMode="auto">
          <a:xfrm>
            <a:off x="2439277" y="862543"/>
            <a:ext cx="1992514" cy="6339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9110" tIns="34555" rIns="69110" bIns="34555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36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人文主义</a:t>
            </a:r>
            <a:endParaRPr lang="zh-CN" altLang="en-US" sz="3600" b="1" noProof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方正清刻本悦宋简体"/>
            </a:endParaRPr>
          </a:p>
        </p:txBody>
      </p:sp>
      <p:sp>
        <p:nvSpPr>
          <p:cNvPr id="23557" name="文本框 99"/>
          <p:cNvSpPr txBox="1">
            <a:spLocks noChangeArrowheads="1"/>
          </p:cNvSpPr>
          <p:nvPr/>
        </p:nvSpPr>
        <p:spPr bwMode="auto">
          <a:xfrm>
            <a:off x="600137" y="840768"/>
            <a:ext cx="1763412" cy="6237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9110" tIns="34555" rIns="69110" bIns="34555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zh-CN" sz="3600" b="1" noProof="1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3.</a:t>
            </a:r>
            <a:r>
              <a:rPr lang="zh-CN" altLang="en-US" sz="3600" b="1" noProof="1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核心</a:t>
            </a:r>
            <a:r>
              <a:rPr lang="zh-CN" altLang="zh-CN" sz="3600" b="1" noProof="1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:</a:t>
            </a:r>
            <a:endParaRPr lang="zh-CN" altLang="en-US" sz="3600" b="1" noProof="1">
              <a:latin typeface="黑体" panose="02010609060101010101" pitchFamily="49" charset="-122"/>
              <a:ea typeface="黑体" panose="02010609060101010101" pitchFamily="49" charset="-122"/>
              <a:cs typeface="方正清刻本悦宋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5020" y="241980"/>
            <a:ext cx="6157244" cy="623783"/>
          </a:xfrm>
          <a:prstGeom prst="rect">
            <a:avLst/>
          </a:prstGeom>
        </p:spPr>
        <p:txBody>
          <a:bodyPr wrap="none" lIns="69110" tIns="34555" rIns="69110" bIns="34555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3600" b="1" noProof="1"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/>
              </a:rPr>
              <a:t>一、文艺复兴</a:t>
            </a:r>
            <a:r>
              <a:rPr lang="zh-CN" altLang="zh-CN" sz="3600" b="1" noProof="1" smtClean="0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(</a:t>
            </a:r>
            <a:r>
              <a:rPr lang="en-US" altLang="zh-CN" sz="3600" b="1" noProof="1" smtClean="0">
                <a:latin typeface="等线 Light" panose="02010600030101010101" charset="-122"/>
                <a:cs typeface="方正清刻本悦宋简体"/>
              </a:rPr>
              <a:t>14-17</a:t>
            </a:r>
            <a:r>
              <a:rPr lang="zh-CN" altLang="en-US" sz="3600" b="1" noProof="1" smtClean="0">
                <a:latin typeface="等线 Light" panose="02010600030101010101" charset="-122"/>
                <a:cs typeface="方正清刻本悦宋简体"/>
              </a:rPr>
              <a:t>世纪初</a:t>
            </a:r>
            <a:r>
              <a:rPr lang="zh-CN" altLang="en-US" sz="3600" b="1" noProof="1" smtClean="0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）</a:t>
            </a:r>
            <a:endParaRPr lang="zh-CN" altLang="en-US" sz="3600" b="1" noProof="1">
              <a:latin typeface="黑体" panose="02010609060101010101" pitchFamily="49" charset="-122"/>
              <a:ea typeface="黑体" panose="02010609060101010101" pitchFamily="49" charset="-122"/>
              <a:cs typeface="方正清刻本悦宋简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1"/>
          <a:srcRect t="11320" r="10532" b="13129"/>
          <a:stretch>
            <a:fillRect/>
          </a:stretch>
        </p:blipFill>
        <p:spPr bwMode="auto">
          <a:xfrm>
            <a:off x="0" y="893996"/>
            <a:ext cx="11886997" cy="596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/>
          <a:srcRect l="10713" t="13287" r="48150" b="12557"/>
          <a:stretch>
            <a:fillRect/>
          </a:stretch>
        </p:blipFill>
        <p:spPr bwMode="auto">
          <a:xfrm>
            <a:off x="8540950" y="1181545"/>
            <a:ext cx="3097554" cy="319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1705" t="17863" r="35197" b="16853"/>
          <a:stretch>
            <a:fillRect/>
          </a:stretch>
        </p:blipFill>
        <p:spPr bwMode="auto">
          <a:xfrm>
            <a:off x="1026121" y="985936"/>
            <a:ext cx="3717449" cy="374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1698655" y="113715"/>
            <a:ext cx="10066498" cy="7742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9110" tIns="34555" rIns="69110" bIns="34555">
            <a:spAutoFit/>
          </a:bodyPr>
          <a:lstStyle/>
          <a:p>
            <a:r>
              <a:rPr lang="en-US" altLang="zh-CN" sz="3600" b="1">
                <a:latin typeface="等线 Light" panose="02010600030101010101" charset="-122"/>
              </a:rPr>
              <a:t>14</a:t>
            </a:r>
            <a:r>
              <a:rPr lang="zh-CN" altLang="en-US" sz="3600" b="1">
                <a:latin typeface="等线 Light" panose="02010600030101010101" charset="-122"/>
              </a:rPr>
              <a:t>到</a:t>
            </a:r>
            <a:r>
              <a:rPr lang="en-US" altLang="zh-CN" sz="3600" b="1">
                <a:latin typeface="等线 Light" panose="02010600030101010101" charset="-122"/>
              </a:rPr>
              <a:t>16</a:t>
            </a:r>
            <a:r>
              <a:rPr lang="zh-CN" altLang="en-US" sz="3600" b="1">
                <a:latin typeface="等线 Light" panose="02010600030101010101" charset="-122"/>
              </a:rPr>
              <a:t>世纪的西欧是</a:t>
            </a:r>
            <a:r>
              <a:rPr lang="zh-CN" altLang="en-US" sz="45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3600" b="1">
                <a:latin typeface="等线 Light" panose="02010600030101010101" charset="-122"/>
              </a:rPr>
              <a:t>和</a:t>
            </a:r>
            <a:r>
              <a:rPr lang="zh-CN" altLang="en-US" sz="45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世界</a:t>
            </a:r>
            <a:r>
              <a:rPr lang="zh-CN" altLang="en-US" sz="3600" b="1">
                <a:latin typeface="等线 Light" panose="02010600030101010101" charset="-122"/>
              </a:rPr>
              <a:t>被发现的时代</a:t>
            </a:r>
            <a:endParaRPr lang="zh-CN" altLang="en-US" sz="3600" b="1">
              <a:latin typeface="等线 Light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5182428" y="1644171"/>
            <a:ext cx="6606565" cy="473733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lIns="91419" tIns="45709" rIns="91419" bIns="45709">
            <a:spAutoFit/>
          </a:bodyPr>
          <a:lstStyle/>
          <a:p>
            <a:r>
              <a:rPr lang="zh-CN" altLang="en-US" sz="2700" b="1" dirty="0">
                <a:latin typeface="等线 Light" panose="02010600030101010101" charset="-122"/>
              </a:rPr>
              <a:t>    文艺复兴</a:t>
            </a:r>
            <a:r>
              <a:rPr lang="en-US" altLang="zh-CN" sz="2700" b="1" dirty="0">
                <a:latin typeface="Arial" panose="020B0604020202020204"/>
              </a:rPr>
              <a:t>……</a:t>
            </a:r>
            <a:r>
              <a:rPr lang="zh-CN" altLang="en-US" sz="2700" b="1" dirty="0">
                <a:solidFill>
                  <a:srgbClr val="C00000"/>
                </a:solidFill>
                <a:latin typeface="等线 Light" panose="02010600030101010101" charset="-122"/>
              </a:rPr>
              <a:t>打破了中世纪神学桎梏</a:t>
            </a:r>
            <a:r>
              <a:rPr lang="zh-CN" altLang="en-US" sz="2700" b="1" dirty="0">
                <a:latin typeface="等线 Light" panose="02010600030101010101" charset="-122"/>
              </a:rPr>
              <a:t>，使文化的各个领域从</a:t>
            </a:r>
            <a:r>
              <a:rPr lang="zh-CN" altLang="en-US" sz="2700" b="1" dirty="0">
                <a:solidFill>
                  <a:srgbClr val="C00000"/>
                </a:solidFill>
                <a:latin typeface="等线 Light" panose="02010600030101010101" charset="-122"/>
              </a:rPr>
              <a:t>蒙昧主义、禁欲主义和神秘主义</a:t>
            </a:r>
            <a:r>
              <a:rPr lang="zh-CN" altLang="en-US" sz="2700" b="1" dirty="0">
                <a:latin typeface="等线 Light" panose="02010600030101010101" charset="-122"/>
              </a:rPr>
              <a:t>的枷锁中解放出来，创造了远比中世纪更多、更绚丽多彩的成就。</a:t>
            </a:r>
            <a:endParaRPr lang="en-US" altLang="zh-CN" sz="2700" b="1" dirty="0">
              <a:latin typeface="等线 Light" panose="02010600030101010101" charset="-122"/>
            </a:endParaRPr>
          </a:p>
          <a:p>
            <a:pPr algn="r"/>
            <a:r>
              <a:rPr lang="en-US" altLang="zh-CN" sz="2700" b="1" dirty="0">
                <a:latin typeface="Arial" panose="020B0604020202020204"/>
              </a:rPr>
              <a:t>——</a:t>
            </a:r>
            <a:r>
              <a:rPr lang="zh-CN" altLang="en-US" sz="2700" b="1" dirty="0">
                <a:latin typeface="等线 Light" panose="02010600030101010101" charset="-122"/>
              </a:rPr>
              <a:t>康天意</a:t>
            </a:r>
            <a:r>
              <a:rPr lang="en-US" altLang="zh-CN" sz="2700" b="1" dirty="0">
                <a:latin typeface="等线 Light" panose="02010600030101010101" charset="-122"/>
              </a:rPr>
              <a:t>《</a:t>
            </a:r>
            <a:r>
              <a:rPr lang="zh-CN" altLang="en-US" sz="2700" b="1" dirty="0">
                <a:latin typeface="等线 Light" panose="02010600030101010101" charset="-122"/>
              </a:rPr>
              <a:t>文明的狂飙疾进时代</a:t>
            </a:r>
            <a:r>
              <a:rPr lang="en-US" altLang="zh-CN" sz="2700" b="1" dirty="0">
                <a:latin typeface="等线 Light" panose="02010600030101010101" charset="-122"/>
              </a:rPr>
              <a:t>》</a:t>
            </a:r>
            <a:endParaRPr lang="en-US" altLang="zh-CN" sz="2700" b="1" dirty="0">
              <a:latin typeface="等线 Light" panose="02010600030101010101" charset="-122"/>
            </a:endParaRPr>
          </a:p>
          <a:p>
            <a:r>
              <a:rPr lang="zh-CN" altLang="en-US" sz="2700" b="1" dirty="0">
                <a:latin typeface="等线 Light" panose="02010600030101010101" charset="-122"/>
              </a:rPr>
              <a:t>    在复古与创新的大潮中，</a:t>
            </a:r>
            <a:r>
              <a:rPr lang="zh-CN" altLang="en-US" sz="2700" b="1" dirty="0">
                <a:solidFill>
                  <a:srgbClr val="C00000"/>
                </a:solidFill>
                <a:latin typeface="等线 Light" panose="02010600030101010101" charset="-122"/>
              </a:rPr>
              <a:t>艺术与科学</a:t>
            </a:r>
            <a:r>
              <a:rPr lang="zh-CN" altLang="en-US" sz="2700" b="1" dirty="0">
                <a:latin typeface="等线 Light" panose="02010600030101010101" charset="-122"/>
              </a:rPr>
              <a:t>在以各自的方式表达着</a:t>
            </a:r>
            <a:r>
              <a:rPr lang="zh-CN" altLang="en-US" sz="2700" b="1" dirty="0">
                <a:solidFill>
                  <a:srgbClr val="C00000"/>
                </a:solidFill>
                <a:latin typeface="等线 Light" panose="02010600030101010101" charset="-122"/>
              </a:rPr>
              <a:t>对自然界的热爱</a:t>
            </a:r>
            <a:r>
              <a:rPr lang="zh-CN" altLang="en-US" sz="2700" b="1" dirty="0">
                <a:latin typeface="等线 Light" panose="02010600030101010101" charset="-122"/>
              </a:rPr>
              <a:t>。近代科学一定程度上正是在这种复兴古代和热爱自然的双重作用下</a:t>
            </a:r>
            <a:r>
              <a:rPr lang="zh-CN" altLang="en-US" sz="2700" b="1" dirty="0">
                <a:solidFill>
                  <a:srgbClr val="C00000"/>
                </a:solidFill>
                <a:latin typeface="等线 Light" panose="02010600030101010101" charset="-122"/>
              </a:rPr>
              <a:t>发现了世界与人</a:t>
            </a:r>
            <a:r>
              <a:rPr lang="zh-CN" altLang="en-US" sz="2700" b="1" dirty="0">
                <a:solidFill>
                  <a:srgbClr val="595959"/>
                </a:solidFill>
                <a:latin typeface="等线 Light" panose="02010600030101010101" charset="-122"/>
              </a:rPr>
              <a:t>。</a:t>
            </a:r>
            <a:r>
              <a:rPr lang="en-US" altLang="zh-CN" sz="2700" b="1" dirty="0">
                <a:solidFill>
                  <a:srgbClr val="595959"/>
                </a:solidFill>
                <a:latin typeface="等线 Light" panose="02010600030101010101" charset="-122"/>
              </a:rPr>
              <a:t>     </a:t>
            </a:r>
            <a:endParaRPr lang="en-US" altLang="zh-CN" sz="2700" b="1" dirty="0">
              <a:solidFill>
                <a:srgbClr val="595959"/>
              </a:solidFill>
              <a:latin typeface="等线 Light" panose="02010600030101010101" charset="-122"/>
            </a:endParaRPr>
          </a:p>
          <a:p>
            <a:r>
              <a:rPr lang="en-US" altLang="zh-CN" sz="2700" b="1" dirty="0">
                <a:solidFill>
                  <a:srgbClr val="595959"/>
                </a:solidFill>
                <a:latin typeface="等线 Light" panose="02010600030101010101" charset="-122"/>
              </a:rPr>
              <a:t>    </a:t>
            </a:r>
            <a:r>
              <a:rPr lang="en-US" altLang="zh-CN" sz="2700" b="1" dirty="0">
                <a:latin typeface="Arial" panose="020B0604020202020204"/>
              </a:rPr>
              <a:t>——</a:t>
            </a:r>
            <a:r>
              <a:rPr lang="zh-CN" altLang="en-US" sz="2700" b="1" dirty="0">
                <a:latin typeface="等线 Light" panose="02010600030101010101" charset="-122"/>
              </a:rPr>
              <a:t>王荣江</a:t>
            </a:r>
            <a:r>
              <a:rPr lang="en-US" altLang="zh-CN" sz="2700" b="1" dirty="0">
                <a:latin typeface="等线 Light" panose="02010600030101010101" charset="-122"/>
              </a:rPr>
              <a:t>《</a:t>
            </a:r>
            <a:r>
              <a:rPr lang="zh-CN" altLang="en-US" sz="2700" b="1" dirty="0">
                <a:latin typeface="等线 Light" panose="02010600030101010101" charset="-122"/>
              </a:rPr>
              <a:t>西方科学与人文精神发展的历史关系及其启示</a:t>
            </a:r>
            <a:r>
              <a:rPr lang="en-US" altLang="zh-CN" sz="2700" b="1" dirty="0">
                <a:latin typeface="等线 Light" panose="02010600030101010101" charset="-122"/>
              </a:rPr>
              <a:t>》</a:t>
            </a:r>
            <a:endParaRPr lang="en-US" altLang="zh-CN" sz="2700" b="1" dirty="0">
              <a:latin typeface="等线 Light" panose="02010600030101010101" charset="-122"/>
            </a:endParaRPr>
          </a:p>
        </p:txBody>
      </p:sp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824571" y="946015"/>
            <a:ext cx="1994245" cy="6237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9110" tIns="34555" rIns="69110" bIns="34555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4.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影响：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方正清刻本悦宋简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3332" y="1933150"/>
            <a:ext cx="4724456" cy="4159372"/>
          </a:xfrm>
          <a:prstGeom prst="rect">
            <a:avLst/>
          </a:prstGeom>
          <a:noFill/>
          <a:ln w="15875" cmpd="sng">
            <a:noFill/>
            <a:prstDash val="solid"/>
          </a:ln>
        </p:spPr>
        <p:txBody>
          <a:bodyPr lIns="91419" tIns="45709" rIns="91419" bIns="45709">
            <a:spAutoFit/>
          </a:bodyPr>
          <a:lstStyle/>
          <a:p>
            <a:pPr>
              <a:lnSpc>
                <a:spcPct val="95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新宋体" panose="02010609030101010101" pitchFamily="49" charset="-122"/>
              </a:rPr>
              <a:t>   </a:t>
            </a:r>
            <a:r>
              <a:rPr lang="zh-CN" altLang="en-US" sz="3300" b="1" dirty="0">
                <a:latin typeface="黑体" panose="02010609060101010101" pitchFamily="49" charset="-122"/>
                <a:ea typeface="黑体" panose="02010609060101010101" pitchFamily="49" charset="-122"/>
                <a:sym typeface="新宋体" panose="02010609030101010101" pitchFamily="49" charset="-122"/>
              </a:rPr>
              <a:t>积极性：</a:t>
            </a:r>
            <a:r>
              <a:rPr lang="zh-CN" altLang="en-US" sz="3000" b="1" dirty="0">
                <a:solidFill>
                  <a:srgbClr val="FF0000"/>
                </a:solidFill>
                <a:latin typeface="等线 Light" panose="02010600030101010101" charset="-122"/>
                <a:sym typeface="新宋体" panose="02010609030101010101" pitchFamily="49" charset="-122"/>
              </a:rPr>
              <a:t>冲击了</a:t>
            </a:r>
            <a:r>
              <a:rPr lang="zh-CN" altLang="en-US" sz="3000" b="1" dirty="0">
                <a:latin typeface="等线 Light" panose="02010600030101010101" charset="-122"/>
                <a:sym typeface="新宋体" panose="02010609030101010101" pitchFamily="49" charset="-122"/>
              </a:rPr>
              <a:t>旧秩序；</a:t>
            </a:r>
            <a:r>
              <a:rPr lang="zh-CN" altLang="en-US" sz="3000" b="1" dirty="0">
                <a:solidFill>
                  <a:srgbClr val="FF0000"/>
                </a:solidFill>
                <a:latin typeface="等线 Light" panose="02010600030101010101" charset="-122"/>
                <a:sym typeface="新宋体" panose="02010609030101010101" pitchFamily="49" charset="-122"/>
              </a:rPr>
              <a:t>解放了</a:t>
            </a:r>
            <a:r>
              <a:rPr lang="zh-CN" altLang="en-US" sz="3000" b="1" dirty="0">
                <a:latin typeface="等线 Light" panose="02010600030101010101" charset="-122"/>
                <a:sym typeface="新宋体" panose="02010609030101010101" pitchFamily="49" charset="-122"/>
              </a:rPr>
              <a:t>人性；</a:t>
            </a:r>
            <a:r>
              <a:rPr lang="zh-CN" altLang="en-US" sz="3000" b="1" dirty="0">
                <a:solidFill>
                  <a:srgbClr val="FF0000"/>
                </a:solidFill>
                <a:latin typeface="等线 Light" panose="02010600030101010101" charset="-122"/>
                <a:sym typeface="新宋体" panose="02010609030101010101" pitchFamily="49" charset="-122"/>
              </a:rPr>
              <a:t>促进了</a:t>
            </a:r>
            <a:r>
              <a:rPr lang="zh-CN" altLang="en-US" sz="3000" b="1" dirty="0">
                <a:latin typeface="等线 Light" panose="02010600030101010101" charset="-122"/>
                <a:sym typeface="新宋体" panose="02010609030101010101" pitchFamily="49" charset="-122"/>
              </a:rPr>
              <a:t>思想解放；为近代自然科学的兴起与发展</a:t>
            </a:r>
            <a:r>
              <a:rPr lang="zh-CN" altLang="en-US" sz="3000" b="1" dirty="0">
                <a:solidFill>
                  <a:srgbClr val="FF0000"/>
                </a:solidFill>
                <a:latin typeface="等线 Light" panose="02010600030101010101" charset="-122"/>
                <a:sym typeface="新宋体" panose="02010609030101010101" pitchFamily="49" charset="-122"/>
              </a:rPr>
              <a:t>创造了</a:t>
            </a:r>
            <a:r>
              <a:rPr lang="zh-CN" altLang="en-US" sz="3000" b="1" dirty="0">
                <a:latin typeface="等线 Light" panose="02010600030101010101" charset="-122"/>
                <a:sym typeface="新宋体" panose="02010609030101010101" pitchFamily="49" charset="-122"/>
              </a:rPr>
              <a:t>条件。</a:t>
            </a:r>
            <a:endParaRPr lang="en-US" altLang="zh-CN" sz="3000" b="1" dirty="0">
              <a:latin typeface="等线 Light" panose="02010600030101010101" charset="-122"/>
              <a:sym typeface="新宋体" panose="02010609030101010101" pitchFamily="49" charset="-122"/>
            </a:endParaRPr>
          </a:p>
          <a:p>
            <a:pPr>
              <a:lnSpc>
                <a:spcPct val="95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新宋体" panose="02010609030101010101" pitchFamily="49" charset="-122"/>
              </a:rPr>
              <a:t>    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sym typeface="新宋体" panose="02010609030101010101" pitchFamily="49" charset="-122"/>
            </a:endParaRPr>
          </a:p>
          <a:p>
            <a:pPr>
              <a:lnSpc>
                <a:spcPct val="95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新宋体" panose="02010609030101010101" pitchFamily="49" charset="-122"/>
              </a:rPr>
              <a:t>   </a:t>
            </a:r>
            <a:r>
              <a:rPr lang="zh-CN" altLang="en-US" sz="3300" b="1" dirty="0">
                <a:latin typeface="黑体" panose="02010609060101010101" pitchFamily="49" charset="-122"/>
                <a:ea typeface="黑体" panose="02010609060101010101" pitchFamily="49" charset="-122"/>
                <a:sym typeface="新宋体" panose="02010609030101010101" pitchFamily="49" charset="-122"/>
              </a:rPr>
              <a:t>局限性：</a:t>
            </a:r>
            <a:r>
              <a:rPr lang="zh-CN" altLang="en-US" sz="3000" b="1" dirty="0">
                <a:latin typeface="等线 Light" panose="02010600030101010101" charset="-122"/>
                <a:sym typeface="新宋体" panose="02010609030101010101" pitchFamily="49" charset="-122"/>
              </a:rPr>
              <a:t>仅局限于上层和知识界；对个人主义过分推崇，造成个人私欲膨胀和社会混乱。</a:t>
            </a:r>
            <a:endParaRPr lang="zh-CN" altLang="zh-CN" sz="3000" b="1" dirty="0">
              <a:ea typeface="方正粗黑宋简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5020" y="241980"/>
            <a:ext cx="6157244" cy="623783"/>
          </a:xfrm>
          <a:prstGeom prst="rect">
            <a:avLst/>
          </a:prstGeom>
        </p:spPr>
        <p:txBody>
          <a:bodyPr wrap="none" lIns="69110" tIns="34555" rIns="69110" bIns="34555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3600" b="1" noProof="1"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/>
              </a:rPr>
              <a:t>一、文艺复兴</a:t>
            </a:r>
            <a:r>
              <a:rPr lang="zh-CN" altLang="zh-CN" sz="3600" b="1" noProof="1" smtClean="0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(</a:t>
            </a:r>
            <a:r>
              <a:rPr lang="en-US" altLang="zh-CN" sz="3600" b="1" noProof="1" smtClean="0">
                <a:latin typeface="等线 Light" panose="02010600030101010101" charset="-122"/>
                <a:cs typeface="方正清刻本悦宋简体"/>
              </a:rPr>
              <a:t>14-17</a:t>
            </a:r>
            <a:r>
              <a:rPr lang="zh-CN" altLang="en-US" sz="3600" b="1" noProof="1" smtClean="0">
                <a:latin typeface="等线 Light" panose="02010600030101010101" charset="-122"/>
                <a:cs typeface="方正清刻本悦宋简体"/>
              </a:rPr>
              <a:t>世纪初</a:t>
            </a:r>
            <a:r>
              <a:rPr lang="zh-CN" altLang="en-US" sz="3600" b="1" noProof="1" smtClean="0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）</a:t>
            </a:r>
            <a:endParaRPr lang="zh-CN" altLang="en-US" sz="3600" b="1" noProof="1">
              <a:latin typeface="黑体" panose="02010609060101010101" pitchFamily="49" charset="-122"/>
              <a:ea typeface="黑体" panose="02010609060101010101" pitchFamily="49" charset="-122"/>
              <a:cs typeface="方正清刻本悦宋简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415377" y="4019580"/>
            <a:ext cx="1216333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9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endParaRPr lang="en-US" altLang="zh-CN" sz="96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7657" y="992720"/>
            <a:ext cx="110892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>
                <a:latin typeface="+mn-ea"/>
                <a:cs typeface="微软雅黑" panose="020B0503020204020204" pitchFamily="34" charset="-122"/>
                <a:sym typeface="Arial" panose="020B0604020202020204" pitchFamily="34" charset="0"/>
              </a:rPr>
              <a:t>（2020·新课标全国Ⅰ卷）16世纪的思想家蒙田从教育要培养“完全的绅士”理念出发，强调要注重培养身心和谐发展的“完整的人”，即不仅体魄强健、知识渊博，而且具有良好的判断力和爱国、坚韧、勇敢、关心公益等优秀品质。蒙田的教育主张</a:t>
            </a:r>
            <a:endParaRPr lang="en-US" altLang="zh-CN" sz="3600" b="1" dirty="0">
              <a:latin typeface="+mn-ea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3600" b="1" dirty="0" err="1">
                <a:latin typeface="+mn-ea"/>
                <a:cs typeface="微软雅黑" panose="020B0503020204020204" pitchFamily="34" charset="-122"/>
                <a:sym typeface="Arial" panose="020B0604020202020204" pitchFamily="34" charset="0"/>
              </a:rPr>
              <a:t>A．体现了文艺复兴思想对人的认识</a:t>
            </a:r>
            <a:r>
              <a:rPr lang="en-US" altLang="zh-CN" sz="3600" b="1" dirty="0">
                <a:latin typeface="+mn-ea"/>
                <a:cs typeface="微软雅黑" panose="020B0503020204020204" pitchFamily="34" charset="-122"/>
                <a:sym typeface="Arial" panose="020B0604020202020204" pitchFamily="34" charset="0"/>
              </a:rPr>
              <a:t>         </a:t>
            </a:r>
            <a:endParaRPr lang="en-US" altLang="zh-CN" sz="3600" b="1" dirty="0" smtClean="0">
              <a:latin typeface="+mn-ea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3600" b="1" dirty="0" err="1" smtClean="0">
                <a:latin typeface="+mn-ea"/>
                <a:cs typeface="微软雅黑" panose="020B0503020204020204" pitchFamily="34" charset="-122"/>
                <a:sym typeface="Arial" panose="020B0604020202020204" pitchFamily="34" charset="0"/>
              </a:rPr>
              <a:t>B</a:t>
            </a:r>
            <a:r>
              <a:rPr lang="en-US" altLang="zh-CN" sz="3600" b="1" dirty="0" err="1">
                <a:latin typeface="+mn-ea"/>
                <a:cs typeface="微软雅黑" panose="020B0503020204020204" pitchFamily="34" charset="-122"/>
                <a:sym typeface="Arial" panose="020B0604020202020204" pitchFamily="34" charset="0"/>
              </a:rPr>
              <a:t>．推动了资产阶级革命的高涨</a:t>
            </a:r>
            <a:endParaRPr lang="en-US" altLang="zh-CN" sz="3600" b="1" dirty="0">
              <a:latin typeface="+mn-ea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3600" b="1" dirty="0" err="1">
                <a:latin typeface="+mn-ea"/>
                <a:cs typeface="微软雅黑" panose="020B0503020204020204" pitchFamily="34" charset="-122"/>
                <a:sym typeface="Arial" panose="020B0604020202020204" pitchFamily="34" charset="0"/>
              </a:rPr>
              <a:t>C．反映了启蒙运动生而平等的理念</a:t>
            </a:r>
            <a:r>
              <a:rPr lang="en-US" altLang="zh-CN" sz="3600" b="1" dirty="0">
                <a:latin typeface="+mn-ea"/>
                <a:cs typeface="微软雅黑" panose="020B0503020204020204" pitchFamily="34" charset="-122"/>
                <a:sym typeface="Arial" panose="020B0604020202020204" pitchFamily="34" charset="0"/>
              </a:rPr>
              <a:t>        </a:t>
            </a:r>
            <a:endParaRPr lang="en-US" altLang="zh-CN" sz="3600" b="1" dirty="0" smtClean="0">
              <a:latin typeface="+mn-ea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3600" b="1" dirty="0" err="1" smtClean="0">
                <a:latin typeface="+mn-ea"/>
                <a:cs typeface="微软雅黑" panose="020B0503020204020204" pitchFamily="34" charset="-122"/>
                <a:sym typeface="Arial" panose="020B0604020202020204" pitchFamily="34" charset="0"/>
              </a:rPr>
              <a:t>D</a:t>
            </a:r>
            <a:r>
              <a:rPr lang="en-US" altLang="zh-CN" sz="3600" b="1" dirty="0" err="1">
                <a:latin typeface="+mn-ea"/>
                <a:cs typeface="微软雅黑" panose="020B0503020204020204" pitchFamily="34" charset="-122"/>
                <a:sym typeface="Arial" panose="020B0604020202020204" pitchFamily="34" charset="0"/>
              </a:rPr>
              <a:t>．摆脱了宗教观念的长期束缚</a:t>
            </a:r>
            <a:endParaRPr lang="en-US" altLang="zh-CN" sz="3600" b="1" dirty="0">
              <a:latin typeface="+mn-ea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12713"/>
            <a:ext cx="21986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0055646" y="3933056"/>
            <a:ext cx="1074333" cy="15696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9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endParaRPr lang="en-US" altLang="zh-CN" sz="96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2598" y="1268760"/>
            <a:ext cx="109452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>
                <a:latin typeface="+mn-ea"/>
                <a:cs typeface="微软雅黑" panose="020B0503020204020204" pitchFamily="34" charset="-122"/>
                <a:sym typeface="Arial" panose="020B0604020202020204" pitchFamily="34" charset="0"/>
              </a:rPr>
              <a:t>（2017新课标全国卷Ⅱ）13世纪后半期，佛罗伦萨市政府决定扩建一座小而简陋的教堂，并专门发布公告称，教堂要与“佛罗伦萨的众多市民的意志结合而成的高贵的心灵相一致”。这反映出，当时佛罗伦萨</a:t>
            </a:r>
            <a:endParaRPr lang="en-US" altLang="zh-CN" sz="3600" b="1" dirty="0">
              <a:latin typeface="+mn-ea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3600" b="1" dirty="0" err="1">
                <a:latin typeface="+mn-ea"/>
                <a:cs typeface="微软雅黑" panose="020B0503020204020204" pitchFamily="34" charset="-122"/>
                <a:sym typeface="Arial" panose="020B0604020202020204" pitchFamily="34" charset="0"/>
              </a:rPr>
              <a:t>A．工商业阶层成长壮大</a:t>
            </a:r>
            <a:endParaRPr lang="en-US" altLang="zh-CN" sz="3600" b="1" dirty="0">
              <a:latin typeface="+mn-ea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3600" b="1" dirty="0" err="1">
                <a:latin typeface="+mn-ea"/>
                <a:cs typeface="微软雅黑" panose="020B0503020204020204" pitchFamily="34" charset="-122"/>
                <a:sym typeface="Arial" panose="020B0604020202020204" pitchFamily="34" charset="0"/>
              </a:rPr>
              <a:t>B．人文主义广泛传播</a:t>
            </a:r>
            <a:r>
              <a:rPr lang="en-US" altLang="zh-CN" sz="3600" b="1" dirty="0">
                <a:latin typeface="+mn-ea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600" b="1" dirty="0">
              <a:latin typeface="+mn-ea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3600" b="1" dirty="0" err="1">
                <a:latin typeface="+mn-ea"/>
                <a:cs typeface="微软雅黑" panose="020B0503020204020204" pitchFamily="34" charset="-122"/>
                <a:sym typeface="Arial" panose="020B0604020202020204" pitchFamily="34" charset="0"/>
              </a:rPr>
              <a:t>C．教会权威进一步提升</a:t>
            </a:r>
            <a:endParaRPr lang="en-US" altLang="zh-CN" sz="3600" b="1" dirty="0">
              <a:latin typeface="+mn-ea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3600" b="1" dirty="0" err="1">
                <a:latin typeface="+mn-ea"/>
                <a:cs typeface="微软雅黑" panose="020B0503020204020204" pitchFamily="34" charset="-122"/>
                <a:sym typeface="Arial" panose="020B0604020202020204" pitchFamily="34" charset="0"/>
              </a:rPr>
              <a:t>D．新教理论初步形成</a:t>
            </a:r>
            <a:endParaRPr lang="en-US" altLang="zh-CN" sz="3600" b="1" dirty="0">
              <a:latin typeface="+mn-ea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12713"/>
            <a:ext cx="21986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469345" y="1124744"/>
            <a:ext cx="11156133" cy="50783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sz="3600" b="1" dirty="0" smtClean="0">
                <a:latin typeface="+mn-ea"/>
                <a:cs typeface="华文中宋" panose="02010600040101010101" pitchFamily="2" charset="-122"/>
                <a:sym typeface="Arial" panose="020B0604020202020204" pitchFamily="34" charset="0"/>
              </a:rPr>
              <a:t>（</a:t>
            </a:r>
            <a:r>
              <a:rPr lang="zh-CN" sz="3600" b="1" dirty="0">
                <a:latin typeface="+mn-ea"/>
                <a:cs typeface="华文中宋" panose="02010600040101010101" pitchFamily="2" charset="-122"/>
                <a:sym typeface="Arial" panose="020B0604020202020204" pitchFamily="34" charset="0"/>
              </a:rPr>
              <a:t>2022·湖北·高考真题）伊丽莎白一世统治期间，英国许多剧院不断上演富有意大利特色的戏剧。据统计，到1650年共有563部意大利戏剧在英国演出。莎士比亚的戏剧《无事生非》就是在意大利故事文本的基础上改编而成。由此可以</a:t>
            </a:r>
            <a:r>
              <a:rPr lang="zh-CN" sz="3600" b="1" dirty="0" smtClean="0">
                <a:latin typeface="+mn-ea"/>
                <a:cs typeface="华文中宋" panose="02010600040101010101" pitchFamily="2" charset="-122"/>
                <a:sym typeface="Arial" panose="020B0604020202020204" pitchFamily="34" charset="0"/>
              </a:rPr>
              <a:t>看出</a:t>
            </a:r>
            <a:endParaRPr lang="en-US" altLang="zh-CN" sz="3600" b="1" dirty="0" smtClean="0">
              <a:latin typeface="+mn-ea"/>
              <a:cs typeface="华文中宋" panose="02010600040101010101" pitchFamily="2" charset="-122"/>
              <a:sym typeface="Arial" panose="020B0604020202020204" pitchFamily="34" charset="0"/>
            </a:endParaRPr>
          </a:p>
          <a:p>
            <a:pPr lvl="0" algn="just">
              <a:buClrTx/>
              <a:buSzTx/>
              <a:buFontTx/>
            </a:pPr>
            <a:r>
              <a:rPr lang="zh-CN" sz="3600" b="1" dirty="0" smtClean="0">
                <a:latin typeface="+mn-ea"/>
                <a:cs typeface="华文中宋" panose="02010600040101010101" pitchFamily="2" charset="-122"/>
                <a:sym typeface="Arial" panose="020B0604020202020204" pitchFamily="34" charset="0"/>
              </a:rPr>
              <a:t>A</a:t>
            </a:r>
            <a:r>
              <a:rPr lang="zh-CN" sz="3600" b="1" dirty="0">
                <a:latin typeface="+mn-ea"/>
                <a:cs typeface="华文中宋" panose="02010600040101010101" pitchFamily="2" charset="-122"/>
                <a:sym typeface="Arial" panose="020B0604020202020204" pitchFamily="34" charset="0"/>
              </a:rPr>
              <a:t>．意大利的戏剧艺术水平高超</a:t>
            </a:r>
            <a:r>
              <a:rPr lang="en-US" altLang="zh-CN" sz="3600" b="1" dirty="0">
                <a:latin typeface="+mn-ea"/>
                <a:cs typeface="华文中宋" panose="02010600040101010101" pitchFamily="2" charset="-122"/>
                <a:sym typeface="Arial" panose="020B0604020202020204" pitchFamily="34" charset="0"/>
              </a:rPr>
              <a:t>   </a:t>
            </a:r>
            <a:endParaRPr lang="en-US" altLang="zh-CN" sz="3600" b="1" dirty="0" smtClean="0">
              <a:latin typeface="+mn-ea"/>
              <a:cs typeface="华文中宋" panose="02010600040101010101" pitchFamily="2" charset="-122"/>
              <a:sym typeface="Arial" panose="020B0604020202020204" pitchFamily="34" charset="0"/>
            </a:endParaRPr>
          </a:p>
          <a:p>
            <a:pPr lvl="0" algn="just">
              <a:buClrTx/>
              <a:buSzTx/>
              <a:buFontTx/>
            </a:pPr>
            <a:r>
              <a:rPr lang="zh-CN" sz="3600" b="1" dirty="0" smtClean="0">
                <a:latin typeface="+mn-ea"/>
                <a:cs typeface="华文中宋" panose="02010600040101010101" pitchFamily="2" charset="-122"/>
                <a:sym typeface="Arial" panose="020B0604020202020204" pitchFamily="34" charset="0"/>
              </a:rPr>
              <a:t>B</a:t>
            </a:r>
            <a:r>
              <a:rPr lang="zh-CN" sz="3600" b="1" dirty="0">
                <a:latin typeface="+mn-ea"/>
                <a:cs typeface="华文中宋" panose="02010600040101010101" pitchFamily="2" charset="-122"/>
                <a:sym typeface="Arial" panose="020B0604020202020204" pitchFamily="34" charset="0"/>
              </a:rPr>
              <a:t>．英国戏剧善于借鉴和</a:t>
            </a:r>
            <a:r>
              <a:rPr lang="zh-CN" sz="3600" b="1" dirty="0" smtClean="0">
                <a:latin typeface="+mn-ea"/>
                <a:cs typeface="华文中宋" panose="02010600040101010101" pitchFamily="2" charset="-122"/>
                <a:sym typeface="Arial" panose="020B0604020202020204" pitchFamily="34" charset="0"/>
              </a:rPr>
              <a:t>创新</a:t>
            </a:r>
            <a:endParaRPr lang="en-US" altLang="zh-CN" sz="3600" b="1" dirty="0" smtClean="0">
              <a:latin typeface="+mn-ea"/>
              <a:cs typeface="华文中宋" panose="02010600040101010101" pitchFamily="2" charset="-122"/>
              <a:sym typeface="Arial" panose="020B0604020202020204" pitchFamily="34" charset="0"/>
            </a:endParaRPr>
          </a:p>
          <a:p>
            <a:pPr lvl="0" algn="just">
              <a:buClrTx/>
              <a:buSzTx/>
              <a:buFontTx/>
            </a:pPr>
            <a:r>
              <a:rPr lang="zh-CN" sz="3600" b="1" dirty="0" smtClean="0">
                <a:latin typeface="+mn-ea"/>
                <a:cs typeface="华文中宋" panose="02010600040101010101" pitchFamily="2" charset="-122"/>
                <a:sym typeface="Arial" panose="020B0604020202020204" pitchFamily="34" charset="0"/>
              </a:rPr>
              <a:t>C</a:t>
            </a:r>
            <a:r>
              <a:rPr lang="zh-CN" sz="3600" b="1" dirty="0">
                <a:latin typeface="+mn-ea"/>
                <a:cs typeface="华文中宋" panose="02010600040101010101" pitchFamily="2" charset="-122"/>
                <a:sym typeface="Arial" panose="020B0604020202020204" pitchFamily="34" charset="0"/>
              </a:rPr>
              <a:t>．英国政治变革影响戏剧创作</a:t>
            </a:r>
            <a:r>
              <a:rPr lang="en-US" altLang="zh-CN" sz="3600" b="1" dirty="0">
                <a:latin typeface="+mn-ea"/>
                <a:cs typeface="华文中宋" panose="02010600040101010101" pitchFamily="2" charset="-122"/>
                <a:sym typeface="Arial" panose="020B0604020202020204" pitchFamily="34" charset="0"/>
              </a:rPr>
              <a:t>   </a:t>
            </a:r>
            <a:endParaRPr lang="en-US" altLang="zh-CN" sz="3600" b="1" dirty="0" smtClean="0">
              <a:latin typeface="+mn-ea"/>
              <a:cs typeface="华文中宋" panose="02010600040101010101" pitchFamily="2" charset="-122"/>
              <a:sym typeface="Arial" panose="020B0604020202020204" pitchFamily="34" charset="0"/>
            </a:endParaRPr>
          </a:p>
          <a:p>
            <a:pPr lvl="0" algn="just">
              <a:buClrTx/>
              <a:buSzTx/>
              <a:buFontTx/>
            </a:pPr>
            <a:r>
              <a:rPr lang="zh-CN" sz="3600" b="1" dirty="0" smtClean="0">
                <a:latin typeface="+mn-ea"/>
                <a:cs typeface="华文中宋" panose="02010600040101010101" pitchFamily="2" charset="-122"/>
                <a:sym typeface="Arial" panose="020B0604020202020204" pitchFamily="34" charset="0"/>
              </a:rPr>
              <a:t>D</a:t>
            </a:r>
            <a:r>
              <a:rPr lang="zh-CN" sz="3600" b="1" dirty="0">
                <a:latin typeface="+mn-ea"/>
                <a:cs typeface="华文中宋" panose="02010600040101010101" pitchFamily="2" charset="-122"/>
                <a:sym typeface="Arial" panose="020B0604020202020204" pitchFamily="34" charset="0"/>
              </a:rPr>
              <a:t>．人文主义逐步传播到</a:t>
            </a:r>
            <a:r>
              <a:rPr lang="zh-CN" sz="3600" b="1" dirty="0" smtClean="0">
                <a:latin typeface="+mn-ea"/>
                <a:cs typeface="华文中宋" panose="02010600040101010101" pitchFamily="2" charset="-122"/>
                <a:sym typeface="Arial" panose="020B0604020202020204" pitchFamily="34" charset="0"/>
              </a:rPr>
              <a:t>英国</a:t>
            </a:r>
            <a:endParaRPr lang="zh-CN" sz="3600" b="1" dirty="0">
              <a:latin typeface="+mn-ea"/>
              <a:cs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" name="文本框 4"/>
          <p:cNvSpPr txBox="1"/>
          <p:nvPr>
            <p:custDataLst>
              <p:tags r:id="rId2"/>
            </p:custDataLst>
          </p:nvPr>
        </p:nvSpPr>
        <p:spPr>
          <a:xfrm>
            <a:off x="9623598" y="3874989"/>
            <a:ext cx="1074333" cy="15696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9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</a:t>
            </a:r>
            <a:endParaRPr lang="en-US" altLang="zh-CN" sz="96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12713"/>
            <a:ext cx="21986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62" descr="利奥十世"/>
          <p:cNvPicPr>
            <a:picLocks noChangeAspect="1" noChangeArrowheads="1"/>
          </p:cNvPicPr>
          <p:nvPr/>
        </p:nvPicPr>
        <p:blipFill>
          <a:blip r:embed="rId1"/>
          <a:srcRect l="8766" t="7985" r="21045" b="15208"/>
          <a:stretch>
            <a:fillRect/>
          </a:stretch>
        </p:blipFill>
        <p:spPr bwMode="auto">
          <a:xfrm>
            <a:off x="334475" y="4015118"/>
            <a:ext cx="1662818" cy="217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文本框 2"/>
          <p:cNvSpPr txBox="1">
            <a:spLocks noChangeArrowheads="1"/>
          </p:cNvSpPr>
          <p:nvPr/>
        </p:nvSpPr>
        <p:spPr bwMode="auto">
          <a:xfrm>
            <a:off x="268775" y="6190225"/>
            <a:ext cx="1728518" cy="4681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9" tIns="45709" rIns="91419" bIns="45709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天主教教皇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 rot="10800000" flipV="1">
            <a:off x="1997292" y="4061088"/>
            <a:ext cx="4486741" cy="2345680"/>
          </a:xfrm>
          <a:prstGeom prst="rect">
            <a:avLst/>
          </a:prstGeom>
          <a:noFill/>
          <a:ln w="41275" cmpd="dbl">
            <a:solidFill>
              <a:schemeClr val="tx1"/>
            </a:solidFill>
            <a:prstDash val="sysDot"/>
            <a:miter lim="800000"/>
          </a:ln>
        </p:spPr>
        <p:txBody>
          <a:bodyPr lIns="91419" tIns="45709" rIns="91419" bIns="45709">
            <a:spAutoFit/>
          </a:bodyPr>
          <a:lstStyle/>
          <a:p>
            <a:pPr marL="259080" indent="-259080">
              <a:buFont typeface="Arial" panose="020B0604020202020204" pitchFamily="34" charset="0"/>
              <a:buChar char="•"/>
            </a:pPr>
            <a:r>
              <a:rPr lang="zh-CN" altLang="en-US" sz="2400" b="1">
                <a:latin typeface="宋体" panose="02010600030101010101" pitchFamily="2" charset="-122"/>
                <a:ea typeface="黑体" panose="02010609060101010101" pitchFamily="49" charset="-122"/>
              </a:rPr>
              <a:t>我和天主教会才能决定人死后能否升上天堂；</a:t>
            </a:r>
            <a:endParaRPr lang="zh-CN" altLang="en-US" sz="2400" b="1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marL="259080" indent="-259080">
              <a:buFont typeface="Arial" panose="020B0604020202020204" pitchFamily="34" charset="0"/>
              <a:buChar char="•"/>
            </a:pPr>
            <a:r>
              <a:rPr lang="zh-CN" altLang="en-US" sz="2400" b="1">
                <a:latin typeface="宋体" panose="02010600030101010101" pitchFamily="2" charset="-122"/>
                <a:ea typeface="黑体" panose="02010609060101010101" pitchFamily="49" charset="-122"/>
              </a:rPr>
              <a:t>购买赎罪券的钱</a:t>
            </a:r>
            <a:r>
              <a:rPr lang="en-US" altLang="zh-CN" sz="2400" b="1">
                <a:latin typeface="宋体" panose="02010600030101010101" pitchFamily="2" charset="-122"/>
                <a:ea typeface="黑体" panose="02010609060101010101" pitchFamily="49" charset="-122"/>
              </a:rPr>
              <a:t>“</a:t>
            </a:r>
            <a:r>
              <a:rPr lang="zh-CN" altLang="en-US" sz="2400" b="1">
                <a:latin typeface="宋体" panose="02010600030101010101" pitchFamily="2" charset="-122"/>
                <a:ea typeface="黑体" panose="02010609060101010101" pitchFamily="49" charset="-122"/>
              </a:rPr>
              <a:t>叮当</a:t>
            </a:r>
            <a:r>
              <a:rPr lang="en-US" altLang="zh-CN" sz="2400" b="1">
                <a:latin typeface="宋体" panose="02010600030101010101" pitchFamily="2" charset="-122"/>
                <a:ea typeface="黑体" panose="02010609060101010101" pitchFamily="49" charset="-122"/>
              </a:rPr>
              <a:t>”</a:t>
            </a:r>
            <a:r>
              <a:rPr lang="zh-CN" altLang="en-US" sz="2400" b="1">
                <a:latin typeface="宋体" panose="02010600030101010101" pitchFamily="2" charset="-122"/>
                <a:ea typeface="黑体" panose="02010609060101010101" pitchFamily="49" charset="-122"/>
              </a:rPr>
              <a:t>落柜时，你的灵魂得救了；</a:t>
            </a:r>
            <a:endParaRPr lang="zh-CN" altLang="en-US" sz="2400" b="1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marL="259080" indent="-259080">
              <a:buFont typeface="Arial" panose="020B0604020202020204" pitchFamily="34" charset="0"/>
              <a:buChar char="•"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月亮从太阳获得光辉，国王从教皇手中获得权力；</a:t>
            </a:r>
            <a:endParaRPr lang="zh-CN" altLang="en-US" sz="2400" b="1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pic>
        <p:nvPicPr>
          <p:cNvPr id="14342" name="图片 3"/>
          <p:cNvPicPr>
            <a:picLocks noChangeAspect="1" noChangeArrowheads="1"/>
          </p:cNvPicPr>
          <p:nvPr/>
        </p:nvPicPr>
        <p:blipFill>
          <a:blip r:embed="rId2"/>
          <a:srcRect l="13249" t="13919" r="46001" b="33435"/>
          <a:stretch>
            <a:fillRect/>
          </a:stretch>
        </p:blipFill>
        <p:spPr bwMode="auto">
          <a:xfrm>
            <a:off x="10467868" y="1358046"/>
            <a:ext cx="1595923" cy="234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文本框 4"/>
          <p:cNvSpPr txBox="1">
            <a:spLocks noChangeArrowheads="1"/>
          </p:cNvSpPr>
          <p:nvPr/>
        </p:nvSpPr>
        <p:spPr bwMode="auto">
          <a:xfrm>
            <a:off x="10467868" y="3701796"/>
            <a:ext cx="1419129" cy="4681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9" tIns="45709" rIns="91419" bIns="45709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资产阶级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 rot="10800000" flipV="1">
            <a:off x="7751389" y="1369361"/>
            <a:ext cx="2716478" cy="2308302"/>
          </a:xfrm>
          <a:prstGeom prst="rect">
            <a:avLst/>
          </a:prstGeom>
          <a:noFill/>
          <a:ln w="53975">
            <a:solidFill>
              <a:srgbClr val="0070C0"/>
            </a:solidFill>
            <a:prstDash val="sysDot"/>
            <a:miter lim="800000"/>
          </a:ln>
        </p:spPr>
        <p:txBody>
          <a:bodyPr wrap="square" lIns="91419" tIns="45709" rIns="91419" bIns="45709">
            <a:spAutoFit/>
          </a:bodyPr>
          <a:lstStyle/>
          <a:p>
            <a:pPr marL="259080" indent="-25908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宋体" panose="02010600030101010101" pitchFamily="2" charset="-122"/>
                <a:ea typeface="黑体" panose="02010609060101010101" pitchFamily="49" charset="-122"/>
              </a:rPr>
              <a:t>能否升入天堂，凭什么教皇说了算？</a:t>
            </a:r>
            <a:endParaRPr lang="zh-CN" altLang="en-US" sz="2400" b="1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marL="259080" indent="-25908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宋体" panose="02010600030101010101" pitchFamily="2" charset="-122"/>
                <a:ea typeface="黑体" panose="02010609060101010101" pitchFamily="49" charset="-122"/>
              </a:rPr>
              <a:t>赎罪券是在敲榨，钱应用来创造更多财富；</a:t>
            </a:r>
            <a:endParaRPr lang="zh-CN" altLang="en-US" sz="2400" b="1" dirty="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pic>
        <p:nvPicPr>
          <p:cNvPr id="14345" name="图片 6"/>
          <p:cNvPicPr>
            <a:picLocks noChangeAspect="1" noChangeArrowheads="1"/>
          </p:cNvPicPr>
          <p:nvPr/>
        </p:nvPicPr>
        <p:blipFill>
          <a:blip r:embed="rId3"/>
          <a:srcRect l="11749" t="3024" r="10110" b="21652"/>
          <a:stretch>
            <a:fillRect/>
          </a:stretch>
        </p:blipFill>
        <p:spPr bwMode="auto">
          <a:xfrm>
            <a:off x="10467868" y="4203837"/>
            <a:ext cx="1595923" cy="19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文本框 7"/>
          <p:cNvSpPr txBox="1">
            <a:spLocks noChangeArrowheads="1"/>
          </p:cNvSpPr>
          <p:nvPr/>
        </p:nvSpPr>
        <p:spPr bwMode="auto">
          <a:xfrm>
            <a:off x="10467868" y="6203532"/>
            <a:ext cx="1419129" cy="4681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9" tIns="45709" rIns="91419" bIns="45709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各国国王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7" name="Rectangle 9"/>
          <p:cNvSpPr>
            <a:spLocks noChangeArrowheads="1"/>
          </p:cNvSpPr>
          <p:nvPr/>
        </p:nvSpPr>
        <p:spPr bwMode="auto">
          <a:xfrm rot="10800000" flipV="1">
            <a:off x="6997691" y="4756686"/>
            <a:ext cx="3344748" cy="1219415"/>
          </a:xfrm>
          <a:prstGeom prst="rect">
            <a:avLst/>
          </a:prstGeom>
          <a:noFill/>
          <a:ln w="34925">
            <a:solidFill>
              <a:srgbClr val="FF0000"/>
            </a:solidFill>
            <a:prstDash val="lgDashDotDot"/>
            <a:miter lim="800000"/>
          </a:ln>
        </p:spPr>
        <p:txBody>
          <a:bodyPr lIns="91419" tIns="45709" rIns="91419" bIns="45709">
            <a:spAutoFit/>
          </a:bodyPr>
          <a:lstStyle/>
          <a:p>
            <a:pPr marL="259080" indent="-259080">
              <a:buFont typeface="Arial" panose="020B0604020202020204" pitchFamily="34" charset="0"/>
              <a:buChar char="•"/>
            </a:pPr>
            <a:r>
              <a:rPr lang="zh-CN" altLang="en-US" sz="2400" b="1">
                <a:latin typeface="宋体" panose="02010600030101010101" pitchFamily="2" charset="-122"/>
                <a:ea typeface="黑体" panose="02010609060101010101" pitchFamily="49" charset="-122"/>
              </a:rPr>
              <a:t>王权应高于教权；</a:t>
            </a:r>
            <a:endParaRPr lang="zh-CN" altLang="en-US" sz="2400" b="1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marL="259080" indent="-259080">
              <a:buFont typeface="Arial" panose="020B0604020202020204" pitchFamily="34" charset="0"/>
              <a:buChar char="•"/>
            </a:pPr>
            <a:r>
              <a:rPr lang="zh-CN" altLang="en-US" sz="2400" b="1">
                <a:latin typeface="宋体" panose="02010600030101010101" pitchFamily="2" charset="-122"/>
                <a:ea typeface="黑体" panose="02010609060101010101" pitchFamily="49" charset="-122"/>
              </a:rPr>
              <a:t>建立民族国家，本民族事务教皇无权干涉；</a:t>
            </a:r>
            <a:endParaRPr lang="zh-CN" altLang="en-US" sz="2400" b="1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26636" name="文本框 5"/>
          <p:cNvSpPr txBox="1">
            <a:spLocks noChangeArrowheads="1"/>
          </p:cNvSpPr>
          <p:nvPr/>
        </p:nvSpPr>
        <p:spPr bwMode="auto">
          <a:xfrm>
            <a:off x="852911" y="856494"/>
            <a:ext cx="3755674" cy="585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9" tIns="45709" rIns="91419" bIns="45709">
            <a:spAutoFit/>
          </a:bodyPr>
          <a:lstStyle/>
          <a:p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sym typeface="新宋体" panose="02010609030101010101" pitchFamily="49" charset="-122"/>
              </a:rPr>
              <a:t>1.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新宋体" panose="02010609030101010101" pitchFamily="49" charset="-122"/>
              </a:rPr>
              <a:t>背景</a:t>
            </a:r>
            <a:r>
              <a:rPr lang="zh-CN" altLang="zh-CN" sz="3200" b="1">
                <a:latin typeface="黑体" panose="02010609060101010101" pitchFamily="49" charset="-122"/>
                <a:ea typeface="黑体" panose="02010609060101010101" pitchFamily="49" charset="-122"/>
                <a:sym typeface="新宋体" panose="02010609030101010101" pitchFamily="49" charset="-122"/>
              </a:rPr>
              <a:t>：</a:t>
            </a:r>
            <a:endParaRPr lang="zh-CN" altLang="zh-CN" sz="3200" b="1">
              <a:latin typeface="黑体" panose="02010609060101010101" pitchFamily="49" charset="-122"/>
              <a:ea typeface="黑体" panose="02010609060101010101" pitchFamily="49" charset="-122"/>
              <a:sym typeface="新宋体" panose="0201060903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6203" y="232711"/>
            <a:ext cx="4996669" cy="623783"/>
          </a:xfrm>
          <a:prstGeom prst="rect">
            <a:avLst/>
          </a:prstGeom>
        </p:spPr>
        <p:txBody>
          <a:bodyPr wrap="none" lIns="69110" tIns="34555" rIns="69110" bIns="34555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36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/>
              </a:rPr>
              <a:t>二、宗教改革</a:t>
            </a:r>
            <a:r>
              <a:rPr lang="zh-CN" altLang="zh-CN" sz="3600" b="1" noProof="1" smtClean="0">
                <a:latin typeface="+mn-ea"/>
                <a:cs typeface="方正清刻本悦宋简体"/>
              </a:rPr>
              <a:t>(</a:t>
            </a:r>
            <a:r>
              <a:rPr lang="en-US" altLang="zh-CN" sz="3600" b="1" noProof="1" smtClean="0">
                <a:latin typeface="+mn-ea"/>
                <a:cs typeface="方正清刻本悦宋简体"/>
              </a:rPr>
              <a:t>16</a:t>
            </a:r>
            <a:r>
              <a:rPr lang="zh-CN" altLang="en-US" sz="3600" b="1" noProof="1" smtClean="0">
                <a:latin typeface="+mn-ea"/>
                <a:cs typeface="方正清刻本悦宋简体"/>
              </a:rPr>
              <a:t>世纪）</a:t>
            </a:r>
            <a:endParaRPr lang="zh-CN" altLang="en-US" sz="3600" b="1" noProof="1">
              <a:latin typeface="+mn-ea"/>
              <a:cs typeface="方正清刻本悦宋简体"/>
            </a:endParaRPr>
          </a:p>
        </p:txBody>
      </p:sp>
      <p:sp>
        <p:nvSpPr>
          <p:cNvPr id="16" name="文本框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0390" y="1593754"/>
            <a:ext cx="7310190" cy="2074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15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经济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（根本</a:t>
            </a:r>
            <a:r>
              <a:rPr lang="zh-CN" altLang="en-US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en-US" altLang="zh-CN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天主教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会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阻碍资本主义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发展；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15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政治</a:t>
            </a:r>
            <a:r>
              <a:rPr lang="en-US" altLang="zh-CN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西欧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王权强化，民族国家逐步形成；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15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思想</a:t>
            </a:r>
            <a:r>
              <a:rPr lang="en-US" altLang="zh-CN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文艺复兴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解放思想，冲击天主教会权威；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15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导火索</a:t>
            </a:r>
            <a:r>
              <a:rPr lang="en-US" altLang="zh-CN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1517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年教皇兜售赎罪券（直接原因）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 bldLvl="0" animBg="1"/>
      <p:bldP spid="14343" grpId="0"/>
      <p:bldP spid="14344" grpId="0" bldLvl="0" animBg="1"/>
      <p:bldP spid="14346" grpId="0"/>
      <p:bldP spid="14347" grpId="0" bldLvl="0" animBg="1"/>
      <p:bldP spid="1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占位符 4"/>
          <p:cNvSpPr>
            <a:spLocks noGrp="1" noChangeArrowheads="1"/>
          </p:cNvSpPr>
          <p:nvPr>
            <p:ph idx="1"/>
          </p:nvPr>
        </p:nvSpPr>
        <p:spPr bwMode="auto">
          <a:xfrm>
            <a:off x="493351" y="1092393"/>
            <a:ext cx="6468504" cy="584775"/>
          </a:xfrm>
          <a:noFill/>
          <a:ln>
            <a:miter lim="800000"/>
          </a:ln>
        </p:spPr>
        <p:txBody>
          <a:bodyPr vert="horz" wrap="square" numCol="1" anchor="t" anchorCtr="0" compatLnSpc="1">
            <a:spAutoFit/>
          </a:bodyPr>
          <a:lstStyle/>
          <a:p>
            <a:pPr marL="0" indent="0" defTabSz="345440"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马丁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路德思想主张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0" name="文本框 6"/>
          <p:cNvSpPr txBox="1">
            <a:spLocks noChangeArrowheads="1"/>
          </p:cNvSpPr>
          <p:nvPr/>
        </p:nvSpPr>
        <p:spPr bwMode="auto">
          <a:xfrm>
            <a:off x="5182428" y="1750490"/>
            <a:ext cx="6704568" cy="178174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  <a:round/>
          </a:ln>
        </p:spPr>
        <p:txBody>
          <a:bodyPr wrap="square" lIns="91419" tIns="45709" rIns="91419" bIns="45709">
            <a:spAutoFit/>
          </a:bodyPr>
          <a:lstStyle/>
          <a:p>
            <a:r>
              <a:rPr lang="zh-CN" altLang="en-US" sz="2700" b="1" dirty="0">
                <a:latin typeface="等线 Light" panose="02010600030101010101" charset="-122"/>
              </a:rPr>
              <a:t>    人的灵魂得救要靠自己虔诚的信仰，人人有权阅读</a:t>
            </a:r>
            <a:r>
              <a:rPr lang="en-US" altLang="zh-CN" sz="2700" b="1" dirty="0">
                <a:latin typeface="等线 Light" panose="02010600030101010101" charset="-122"/>
              </a:rPr>
              <a:t>《</a:t>
            </a:r>
            <a:r>
              <a:rPr lang="zh-CN" altLang="en-US" sz="2700" b="1" dirty="0">
                <a:latin typeface="等线 Light" panose="02010600030101010101" charset="-122"/>
              </a:rPr>
              <a:t>圣经</a:t>
            </a:r>
            <a:r>
              <a:rPr lang="en-US" altLang="zh-CN" sz="2700" b="1" dirty="0">
                <a:latin typeface="等线 Light" panose="02010600030101010101" charset="-122"/>
              </a:rPr>
              <a:t>》</a:t>
            </a:r>
            <a:r>
              <a:rPr lang="zh-CN" altLang="en-US" sz="2700" b="1" dirty="0">
                <a:latin typeface="等线 Light" panose="02010600030101010101" charset="-122"/>
              </a:rPr>
              <a:t>和理解</a:t>
            </a:r>
            <a:r>
              <a:rPr lang="en-US" altLang="zh-CN" sz="2700" b="1" dirty="0">
                <a:latin typeface="等线 Light" panose="02010600030101010101" charset="-122"/>
              </a:rPr>
              <a:t>《</a:t>
            </a:r>
            <a:r>
              <a:rPr lang="zh-CN" altLang="en-US" sz="2700" b="1" dirty="0">
                <a:latin typeface="等线 Light" panose="02010600030101010101" charset="-122"/>
              </a:rPr>
              <a:t>圣经</a:t>
            </a:r>
            <a:r>
              <a:rPr lang="en-US" altLang="zh-CN" sz="2700" b="1" dirty="0">
                <a:latin typeface="等线 Light" panose="02010600030101010101" charset="-122"/>
              </a:rPr>
              <a:t>》</a:t>
            </a:r>
            <a:r>
              <a:rPr lang="zh-CN" altLang="en-US" sz="2700" b="1" dirty="0">
                <a:latin typeface="等线 Light" panose="02010600030101010101" charset="-122"/>
              </a:rPr>
              <a:t>，与上帝直接对话。       </a:t>
            </a:r>
            <a:endParaRPr lang="en-US" altLang="zh-CN" sz="2700" b="1" dirty="0">
              <a:latin typeface="等线 Light" panose="02010600030101010101" charset="-122"/>
            </a:endParaRPr>
          </a:p>
          <a:p>
            <a:r>
              <a:rPr lang="en-US" altLang="zh-CN" sz="2700" b="1" dirty="0">
                <a:latin typeface="等线 Light" panose="02010600030101010101" charset="-122"/>
              </a:rPr>
              <a:t>         </a:t>
            </a:r>
            <a:r>
              <a:rPr lang="en-US" altLang="zh-CN" sz="2700" b="1" dirty="0">
                <a:latin typeface="Arial" panose="020B0604020202020204"/>
              </a:rPr>
              <a:t>——</a:t>
            </a:r>
            <a:r>
              <a:rPr lang="zh-CN" altLang="en-US" sz="2700" b="1" dirty="0">
                <a:latin typeface="等线 Light" panose="02010600030101010101" charset="-122"/>
              </a:rPr>
              <a:t>马丁</a:t>
            </a:r>
            <a:r>
              <a:rPr lang="en-US" altLang="zh-CN" sz="2700" b="1" dirty="0">
                <a:latin typeface="Arial" panose="020B0604020202020204"/>
              </a:rPr>
              <a:t>·</a:t>
            </a:r>
            <a:r>
              <a:rPr lang="zh-CN" altLang="en-US" sz="2700" b="1" dirty="0">
                <a:latin typeface="等线 Light" panose="02010600030101010101" charset="-122"/>
              </a:rPr>
              <a:t>路德</a:t>
            </a:r>
            <a:r>
              <a:rPr lang="en-US" altLang="zh-CN" sz="2700" b="1" dirty="0">
                <a:latin typeface="等线 Light" panose="02010600030101010101" charset="-122"/>
              </a:rPr>
              <a:t>《</a:t>
            </a:r>
            <a:r>
              <a:rPr lang="zh-CN" altLang="en-US" sz="2700" b="1" dirty="0">
                <a:latin typeface="等线 Light" panose="02010600030101010101" charset="-122"/>
              </a:rPr>
              <a:t>九十五条论纲</a:t>
            </a:r>
            <a:r>
              <a:rPr lang="en-US" altLang="zh-CN" sz="2700" b="1" dirty="0">
                <a:latin typeface="等线 Light" panose="02010600030101010101" charset="-122"/>
              </a:rPr>
              <a:t>》</a:t>
            </a:r>
            <a:endParaRPr lang="en-US" altLang="zh-CN" sz="2700" b="1" dirty="0">
              <a:latin typeface="等线 Light" panose="02010600030101010101" charset="-122"/>
            </a:endParaRPr>
          </a:p>
        </p:txBody>
      </p:sp>
      <p:sp>
        <p:nvSpPr>
          <p:cNvPr id="15366" name="文本框 9"/>
          <p:cNvSpPr txBox="1">
            <a:spLocks noChangeArrowheads="1"/>
          </p:cNvSpPr>
          <p:nvPr/>
        </p:nvSpPr>
        <p:spPr bwMode="auto">
          <a:xfrm>
            <a:off x="716771" y="1707068"/>
            <a:ext cx="4331350" cy="22086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19" tIns="45709" rIns="91419" bIns="4570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sz="3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因信称义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②上帝面前人人平等；</a:t>
            </a:r>
            <a:endParaRPr lang="en-US" altLang="zh-CN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③建立独立的民族教会和廉俭教会。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642669" y="3965518"/>
            <a:ext cx="10307798" cy="2626340"/>
            <a:chOff x="2265" y="5827"/>
            <a:chExt cx="14400" cy="3490"/>
          </a:xfrm>
        </p:grpSpPr>
        <p:grpSp>
          <p:nvGrpSpPr>
            <p:cNvPr id="27655" name="组合 10"/>
            <p:cNvGrpSpPr/>
            <p:nvPr/>
          </p:nvGrpSpPr>
          <p:grpSpPr bwMode="auto">
            <a:xfrm>
              <a:off x="2265" y="5827"/>
              <a:ext cx="14400" cy="3490"/>
              <a:chOff x="23" y="1422"/>
              <a:chExt cx="5760" cy="1396"/>
            </a:xfrm>
          </p:grpSpPr>
          <p:grpSp>
            <p:nvGrpSpPr>
              <p:cNvPr id="27657" name="组合 12"/>
              <p:cNvGrpSpPr/>
              <p:nvPr/>
            </p:nvGrpSpPr>
            <p:grpSpPr bwMode="auto">
              <a:xfrm>
                <a:off x="4775" y="2205"/>
                <a:ext cx="464" cy="0"/>
                <a:chOff x="4649" y="2069"/>
                <a:chExt cx="464" cy="0"/>
              </a:xfrm>
            </p:grpSpPr>
            <p:sp>
              <p:nvSpPr>
                <p:cNvPr id="27684" name="直接连接符 40"/>
                <p:cNvSpPr>
                  <a:spLocks noChangeShapeType="1"/>
                </p:cNvSpPr>
                <p:nvPr/>
              </p:nvSpPr>
              <p:spPr bwMode="auto">
                <a:xfrm>
                  <a:off x="4649" y="2069"/>
                  <a:ext cx="19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85" name="直接连接符 41"/>
                <p:cNvSpPr>
                  <a:spLocks noChangeShapeType="1"/>
                </p:cNvSpPr>
                <p:nvPr/>
              </p:nvSpPr>
              <p:spPr bwMode="auto">
                <a:xfrm flipH="1">
                  <a:off x="4921" y="2069"/>
                  <a:ext cx="19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7658" name="组合 14"/>
              <p:cNvGrpSpPr/>
              <p:nvPr/>
            </p:nvGrpSpPr>
            <p:grpSpPr bwMode="auto">
              <a:xfrm>
                <a:off x="23" y="1422"/>
                <a:ext cx="5760" cy="1396"/>
                <a:chOff x="0" y="1332"/>
                <a:chExt cx="5760" cy="1396"/>
              </a:xfrm>
            </p:grpSpPr>
            <p:sp>
              <p:nvSpPr>
                <p:cNvPr id="27659" name="文本框 15"/>
                <p:cNvSpPr txBox="1">
                  <a:spLocks noChangeArrowheads="1"/>
                </p:cNvSpPr>
                <p:nvPr/>
              </p:nvSpPr>
              <p:spPr bwMode="auto">
                <a:xfrm>
                  <a:off x="166" y="1344"/>
                  <a:ext cx="1780" cy="3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2800" b="1" dirty="0">
                      <a:solidFill>
                        <a:srgbClr val="0000CC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教会：因</a:t>
                  </a:r>
                  <a:r>
                    <a:rPr lang="zh-CN" altLang="en-US" sz="33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行</a:t>
                  </a:r>
                  <a:r>
                    <a:rPr lang="zh-CN" altLang="en-US" sz="2800" b="1" dirty="0">
                      <a:solidFill>
                        <a:srgbClr val="0000CC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称义</a:t>
                  </a:r>
                  <a:endParaRPr lang="zh-CN" altLang="en-US" sz="2800" b="1" dirty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7660" name="文本框 16"/>
                <p:cNvSpPr txBox="1">
                  <a:spLocks noChangeArrowheads="1"/>
                </p:cNvSpPr>
                <p:nvPr/>
              </p:nvSpPr>
              <p:spPr bwMode="auto">
                <a:xfrm>
                  <a:off x="3643" y="1332"/>
                  <a:ext cx="1915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3300" b="1" dirty="0">
                      <a:solidFill>
                        <a:srgbClr val="0000CC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因</a:t>
                  </a:r>
                  <a:r>
                    <a:rPr lang="zh-CN" altLang="en-US" sz="4100" b="1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信</a:t>
                  </a:r>
                  <a:r>
                    <a:rPr lang="zh-CN" altLang="en-US" sz="3300" b="1" dirty="0">
                      <a:solidFill>
                        <a:srgbClr val="0000CC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称义</a:t>
                  </a:r>
                  <a:r>
                    <a:rPr lang="zh-CN" altLang="en-US" sz="2800" b="1" dirty="0">
                      <a:solidFill>
                        <a:srgbClr val="0000CC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：路德</a:t>
                  </a:r>
                  <a:endParaRPr lang="zh-CN" altLang="en-US" sz="2800" b="1" dirty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7661" name="直接连接符 17"/>
                <p:cNvSpPr>
                  <a:spLocks noChangeShapeType="1"/>
                </p:cNvSpPr>
                <p:nvPr/>
              </p:nvSpPr>
              <p:spPr bwMode="auto">
                <a:xfrm>
                  <a:off x="2109" y="1570"/>
                  <a:ext cx="72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62" name="直接连接符 18"/>
                <p:cNvSpPr>
                  <a:spLocks noChangeShapeType="1"/>
                </p:cNvSpPr>
                <p:nvPr/>
              </p:nvSpPr>
              <p:spPr bwMode="auto">
                <a:xfrm flipH="1">
                  <a:off x="2971" y="1570"/>
                  <a:ext cx="67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7663" name="组合 19"/>
                <p:cNvGrpSpPr/>
                <p:nvPr/>
              </p:nvGrpSpPr>
              <p:grpSpPr bwMode="auto">
                <a:xfrm>
                  <a:off x="3074" y="1933"/>
                  <a:ext cx="2016" cy="278"/>
                  <a:chOff x="3130" y="2400"/>
                  <a:chExt cx="2016" cy="278"/>
                </a:xfrm>
              </p:grpSpPr>
              <p:sp>
                <p:nvSpPr>
                  <p:cNvPr id="27682" name="文本框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30" y="2400"/>
                    <a:ext cx="2016" cy="2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zh-CN" altLang="en-US" sz="2800" b="1"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教徒</a:t>
                    </a:r>
                    <a:endParaRPr lang="zh-CN" altLang="en-US" sz="2800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27683" name="矩形 39"/>
                  <p:cNvSpPr>
                    <a:spLocks noChangeArrowheads="1"/>
                  </p:cNvSpPr>
                  <p:nvPr/>
                </p:nvSpPr>
                <p:spPr bwMode="auto">
                  <a:xfrm>
                    <a:off x="3435" y="2400"/>
                    <a:ext cx="1354" cy="2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zh-CN" altLang="en-US" sz="2800" b="1"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（信仰上帝）</a:t>
                    </a:r>
                    <a:endParaRPr lang="zh-CN" altLang="en-US" sz="2800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  <p:sp>
              <p:nvSpPr>
                <p:cNvPr id="21" name="直接连接符 20"/>
                <p:cNvSpPr/>
                <p:nvPr/>
              </p:nvSpPr>
              <p:spPr>
                <a:xfrm flipH="1">
                  <a:off x="3288" y="2278"/>
                  <a:ext cx="0" cy="33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2" name="直接连接符 21"/>
                <p:cNvSpPr/>
                <p:nvPr/>
              </p:nvSpPr>
              <p:spPr>
                <a:xfrm flipH="1">
                  <a:off x="5329" y="2323"/>
                  <a:ext cx="0" cy="33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7666" name="文本框 22"/>
                <p:cNvSpPr txBox="1">
                  <a:spLocks noChangeArrowheads="1"/>
                </p:cNvSpPr>
                <p:nvPr/>
              </p:nvSpPr>
              <p:spPr bwMode="auto">
                <a:xfrm>
                  <a:off x="3468" y="2450"/>
                  <a:ext cx="1834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2800" b="1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   直接对话、得救</a:t>
                  </a:r>
                  <a:endParaRPr lang="zh-CN" altLang="en-US" sz="2800" b="1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4" name="左大括号 23"/>
                <p:cNvSpPr/>
                <p:nvPr/>
              </p:nvSpPr>
              <p:spPr>
                <a:xfrm rot="5400000">
                  <a:off x="4222" y="818"/>
                  <a:ext cx="192" cy="1968"/>
                </a:xfrm>
                <a:prstGeom prst="leftBrace">
                  <a:avLst>
                    <a:gd name="adj1" fmla="val 85416"/>
                    <a:gd name="adj2" fmla="val 50000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 b="1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grpSp>
              <p:nvGrpSpPr>
                <p:cNvPr id="27668" name="组合 24"/>
                <p:cNvGrpSpPr/>
                <p:nvPr/>
              </p:nvGrpSpPr>
              <p:grpSpPr bwMode="auto">
                <a:xfrm>
                  <a:off x="0" y="1661"/>
                  <a:ext cx="2839" cy="1056"/>
                  <a:chOff x="0" y="1661"/>
                  <a:chExt cx="2839" cy="1056"/>
                </a:xfrm>
              </p:grpSpPr>
              <p:sp>
                <p:nvSpPr>
                  <p:cNvPr id="27672" name="文本框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1933"/>
                    <a:ext cx="816" cy="2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zh-CN" altLang="en-US" sz="2800" b="1"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教徒</a:t>
                    </a:r>
                    <a:endParaRPr lang="zh-CN" altLang="en-US" sz="2800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27673" name="直接连接符 29"/>
                  <p:cNvSpPr>
                    <a:spLocks noChangeShapeType="1"/>
                  </p:cNvSpPr>
                  <p:nvPr/>
                </p:nvSpPr>
                <p:spPr bwMode="auto">
                  <a:xfrm>
                    <a:off x="580" y="2115"/>
                    <a:ext cx="192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tailEnd type="triangl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" name="文本框 30"/>
                  <p:cNvSpPr txBox="1"/>
                  <p:nvPr/>
                </p:nvSpPr>
                <p:spPr>
                  <a:xfrm>
                    <a:off x="839" y="1933"/>
                    <a:ext cx="1114" cy="278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zh-CN" altLang="en-US" sz="2800" b="1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神职人员</a:t>
                    </a:r>
                    <a:endParaRPr lang="zh-CN" altLang="en-US" sz="2800" b="1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27675" name="文本框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9" y="1933"/>
                    <a:ext cx="730" cy="2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zh-CN" altLang="en-US" sz="2800" b="1"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上帝</a:t>
                    </a:r>
                    <a:endParaRPr lang="zh-CN" altLang="en-US" sz="2800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3" name="直接连接符 32"/>
                  <p:cNvSpPr/>
                  <p:nvPr/>
                </p:nvSpPr>
                <p:spPr>
                  <a:xfrm flipH="1">
                    <a:off x="340" y="2251"/>
                    <a:ext cx="0" cy="336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4" name="直接连接符 33"/>
                  <p:cNvSpPr/>
                  <p:nvPr/>
                </p:nvSpPr>
                <p:spPr>
                  <a:xfrm flipH="1">
                    <a:off x="2426" y="2296"/>
                    <a:ext cx="0" cy="336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5" name="直接连接符 34"/>
                  <p:cNvSpPr/>
                  <p:nvPr/>
                </p:nvSpPr>
                <p:spPr>
                  <a:xfrm>
                    <a:off x="340" y="2587"/>
                    <a:ext cx="240" cy="0"/>
                  </a:xfrm>
                  <a:prstGeom prst="line">
                    <a:avLst/>
                  </a:prstGeom>
                  <a:ln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27679" name="文本框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9" y="2439"/>
                    <a:ext cx="1905" cy="2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   间接对话、得救</a:t>
                    </a:r>
                    <a:endParaRPr lang="zh-CN" altLang="en-US" sz="2800" b="1" dirty="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7" name="左大括号 36"/>
                  <p:cNvSpPr/>
                  <p:nvPr/>
                </p:nvSpPr>
                <p:spPr>
                  <a:xfrm rot="5400000">
                    <a:off x="1319" y="773"/>
                    <a:ext cx="192" cy="1968"/>
                  </a:xfrm>
                  <a:prstGeom prst="leftBrace">
                    <a:avLst>
                      <a:gd name="adj1" fmla="val 85416"/>
                      <a:gd name="adj2" fmla="val 50000"/>
                    </a:avLst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ot="10800000" vert="eaVert" wrap="none" anchor="ctr"/>
                  <a:lstStyle/>
                  <a:p>
                    <a:pPr algn="ctr"/>
                    <a:endParaRPr lang="zh-CN" altLang="zh-CN" sz="2800" b="1">
                      <a:solidFill>
                        <a:schemeClr val="bg2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8" name="直接连接符 37"/>
                  <p:cNvSpPr/>
                  <p:nvPr/>
                </p:nvSpPr>
                <p:spPr>
                  <a:xfrm flipH="1">
                    <a:off x="2186" y="2632"/>
                    <a:ext cx="240" cy="0"/>
                  </a:xfrm>
                  <a:prstGeom prst="line">
                    <a:avLst/>
                  </a:prstGeom>
                  <a:ln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</p:grpSp>
            <p:sp>
              <p:nvSpPr>
                <p:cNvPr id="26" name="直接连接符 25"/>
                <p:cNvSpPr/>
                <p:nvPr/>
              </p:nvSpPr>
              <p:spPr>
                <a:xfrm>
                  <a:off x="3288" y="2614"/>
                  <a:ext cx="240" cy="0"/>
                </a:xfrm>
                <a:prstGeom prst="line">
                  <a:avLst/>
                </a:prstGeom>
                <a:ln>
                  <a:headEnd type="non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7" name="直接连接符 26"/>
                <p:cNvSpPr/>
                <p:nvPr/>
              </p:nvSpPr>
              <p:spPr>
                <a:xfrm flipH="1">
                  <a:off x="5103" y="2659"/>
                  <a:ext cx="240" cy="0"/>
                </a:xfrm>
                <a:prstGeom prst="line">
                  <a:avLst/>
                </a:prstGeom>
                <a:ln>
                  <a:headEnd type="non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7671" name="文本框 27"/>
                <p:cNvSpPr txBox="1">
                  <a:spLocks noChangeArrowheads="1"/>
                </p:cNvSpPr>
                <p:nvPr/>
              </p:nvSpPr>
              <p:spPr bwMode="auto">
                <a:xfrm>
                  <a:off x="5136" y="1933"/>
                  <a:ext cx="624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2800" b="1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上帝</a:t>
                  </a:r>
                  <a:endParaRPr lang="zh-CN" altLang="en-US" sz="2800" b="1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sp>
          <p:nvSpPr>
            <p:cNvPr id="27656" name="直接连接符 11"/>
            <p:cNvSpPr>
              <a:spLocks noChangeShapeType="1"/>
            </p:cNvSpPr>
            <p:nvPr/>
          </p:nvSpPr>
          <p:spPr bwMode="auto">
            <a:xfrm>
              <a:off x="7222" y="7786"/>
              <a:ext cx="48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9" name="矩形 38"/>
          <p:cNvSpPr/>
          <p:nvPr/>
        </p:nvSpPr>
        <p:spPr>
          <a:xfrm>
            <a:off x="396203" y="232711"/>
            <a:ext cx="4996669" cy="623783"/>
          </a:xfrm>
          <a:prstGeom prst="rect">
            <a:avLst/>
          </a:prstGeom>
        </p:spPr>
        <p:txBody>
          <a:bodyPr wrap="none" lIns="69110" tIns="34555" rIns="69110" bIns="34555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36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/>
              </a:rPr>
              <a:t>二、宗教改革</a:t>
            </a:r>
            <a:r>
              <a:rPr lang="zh-CN" altLang="zh-CN" sz="3600" b="1" noProof="1" smtClean="0">
                <a:latin typeface="+mn-ea"/>
                <a:cs typeface="方正清刻本悦宋简体"/>
              </a:rPr>
              <a:t>(</a:t>
            </a:r>
            <a:r>
              <a:rPr lang="en-US" altLang="zh-CN" sz="3600" b="1" noProof="1" smtClean="0">
                <a:latin typeface="+mn-ea"/>
                <a:cs typeface="方正清刻本悦宋简体"/>
              </a:rPr>
              <a:t>16</a:t>
            </a:r>
            <a:r>
              <a:rPr lang="zh-CN" altLang="en-US" sz="3600" b="1" noProof="1" smtClean="0">
                <a:latin typeface="+mn-ea"/>
                <a:cs typeface="方正清刻本悦宋简体"/>
              </a:rPr>
              <a:t>世纪）</a:t>
            </a:r>
            <a:endParaRPr lang="zh-CN" altLang="en-US" sz="3600" b="1" noProof="1">
              <a:latin typeface="+mn-ea"/>
              <a:cs typeface="方正清刻本悦宋简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9328" y="1453753"/>
            <a:ext cx="7658126" cy="3156013"/>
          </a:xfrm>
          <a:prstGeom prst="rect">
            <a:avLst/>
          </a:prstGeom>
          <a:ln w="28575" cmpd="sng">
            <a:noFill/>
            <a:prstDash val="solid"/>
          </a:ln>
        </p:spPr>
      </p:pic>
      <p:sp>
        <p:nvSpPr>
          <p:cNvPr id="27" name="下箭头 26"/>
          <p:cNvSpPr/>
          <p:nvPr>
            <p:custDataLst>
              <p:tags r:id="rId3"/>
            </p:custDataLst>
          </p:nvPr>
        </p:nvSpPr>
        <p:spPr>
          <a:xfrm rot="18780000">
            <a:off x="11073571" y="1315124"/>
            <a:ext cx="336550" cy="6006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下箭头 27"/>
          <p:cNvSpPr/>
          <p:nvPr>
            <p:custDataLst>
              <p:tags r:id="rId4"/>
            </p:custDataLst>
          </p:nvPr>
        </p:nvSpPr>
        <p:spPr>
          <a:xfrm rot="2520000">
            <a:off x="9847569" y="1254125"/>
            <a:ext cx="334601" cy="66294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9399951" y="2051050"/>
            <a:ext cx="890154" cy="1568450"/>
          </a:xfrm>
          <a:prstGeom prst="rect">
            <a:avLst/>
          </a:prstGeom>
          <a:solidFill>
            <a:sysClr val="window" lastClr="FFFFFF"/>
          </a:solidFill>
          <a:ln w="76200"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>
                <a:solidFill>
                  <a:srgbClr val="FF0000"/>
                </a:solidFill>
                <a:effectLst/>
                <a:latin typeface="方正粗黑宋简体" pitchFamily="2" charset="-122"/>
                <a:ea typeface="方正粗黑宋简体" pitchFamily="2" charset="-122"/>
                <a:cs typeface="方正粗黑宋简体" pitchFamily="2" charset="-122"/>
                <a:sym typeface="+mn-ea"/>
              </a:rPr>
              <a:t>选民</a:t>
            </a:r>
            <a:endParaRPr lang="zh-CN" altLang="en-US" sz="4800" b="1">
              <a:solidFill>
                <a:srgbClr val="FF0000"/>
              </a:solidFill>
              <a:effectLst/>
              <a:latin typeface="方正粗黑宋简体" pitchFamily="2" charset="-122"/>
              <a:ea typeface="方正粗黑宋简体" pitchFamily="2" charset="-122"/>
              <a:cs typeface="方正粗黑宋简体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10907245" y="2063115"/>
            <a:ext cx="890154" cy="1568450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ysClr val="window" lastClr="FFFFFF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>
                <a:solidFill>
                  <a:srgbClr val="FF0000"/>
                </a:solidFill>
                <a:effectLst/>
                <a:latin typeface="方正粗黑宋简体" pitchFamily="2" charset="-122"/>
                <a:ea typeface="方正粗黑宋简体" pitchFamily="2" charset="-122"/>
                <a:cs typeface="方正粗黑宋简体" pitchFamily="2" charset="-122"/>
                <a:sym typeface="+mn-ea"/>
              </a:rPr>
              <a:t>弃民</a:t>
            </a:r>
            <a:endParaRPr lang="zh-CN" altLang="en-US" sz="4800" b="1">
              <a:solidFill>
                <a:srgbClr val="FF0000"/>
              </a:solidFill>
              <a:effectLst/>
              <a:latin typeface="方正粗黑宋简体" pitchFamily="2" charset="-122"/>
              <a:ea typeface="方正粗黑宋简体" pitchFamily="2" charset="-122"/>
              <a:cs typeface="方正粗黑宋简体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9212651" y="3846195"/>
            <a:ext cx="2772684" cy="1568450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4800" b="1">
                <a:solidFill>
                  <a:srgbClr val="1A0AF4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发财致富</a:t>
            </a:r>
            <a:endParaRPr lang="zh-CN" altLang="en-US" sz="4800" b="1">
              <a:solidFill>
                <a:srgbClr val="1A0AF4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4800" b="1" noProof="0">
                <a:ln>
                  <a:noFill/>
                </a:ln>
                <a:solidFill>
                  <a:srgbClr val="1A0AF4"/>
                </a:solidFill>
                <a:effectLst/>
                <a:uLnTx/>
                <a:uFillTx/>
                <a:latin typeface="方正粗黑宋简体" pitchFamily="2" charset="-122"/>
                <a:ea typeface="方正粗黑宋简体" pitchFamily="2" charset="-122"/>
                <a:sym typeface="+mn-ea"/>
              </a:rPr>
              <a:t>个人奋斗</a:t>
            </a:r>
            <a:endParaRPr lang="zh-CN" altLang="en-US" sz="4800" b="1" noProof="0">
              <a:ln>
                <a:noFill/>
              </a:ln>
              <a:solidFill>
                <a:srgbClr val="1A0AF4"/>
              </a:solidFill>
              <a:effectLst/>
              <a:uLnTx/>
              <a:uFillTx/>
              <a:latin typeface="方正粗黑宋简体" pitchFamily="2" charset="-122"/>
              <a:ea typeface="方正粗黑宋简体" pitchFamily="2" charset="-122"/>
              <a:cs typeface="方正粗黑宋简体" pitchFamily="2" charset="-122"/>
              <a:sym typeface="+mn-ea"/>
            </a:endParaRPr>
          </a:p>
        </p:txBody>
      </p:sp>
      <p:sp>
        <p:nvSpPr>
          <p:cNvPr id="7" name="矩形 26628"/>
          <p:cNvSpPr/>
          <p:nvPr>
            <p:custDataLst>
              <p:tags r:id="rId8"/>
            </p:custDataLst>
          </p:nvPr>
        </p:nvSpPr>
        <p:spPr>
          <a:xfrm>
            <a:off x="387227" y="4630783"/>
            <a:ext cx="8495720" cy="2039020"/>
          </a:xfrm>
          <a:prstGeom prst="rect">
            <a:avLst/>
          </a:prstGeom>
          <a:solidFill>
            <a:schemeClr val="bg1"/>
          </a:solidFill>
          <a:ln w="15875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68580" tIns="34290" rIns="68580" bIns="34290" anchor="t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方正粗黑宋简体" pitchFamily="2" charset="-122"/>
                <a:sym typeface="+mn-ea"/>
              </a:rPr>
              <a:t> </a:t>
            </a:r>
            <a:r>
              <a:rPr lang="en-US" altLang="zh-CN" sz="3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方正粗黑宋简体" pitchFamily="2" charset="-122"/>
                <a:sym typeface="+mn-ea"/>
              </a:rPr>
              <a:t>   </a:t>
            </a:r>
            <a:r>
              <a:rPr lang="zh-CN" altLang="en-US" sz="3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方正粗黑宋简体" pitchFamily="2" charset="-122"/>
                <a:sym typeface="+mn-ea"/>
              </a:rPr>
              <a:t>一个人所以发财致富，不在于他的品德、智慧和勤劳，而完全靠上帝恩赐。</a:t>
            </a:r>
            <a:r>
              <a:rPr lang="zh-CN" altLang="en-US"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方正粗黑宋简体" pitchFamily="2" charset="-122"/>
                <a:sym typeface="+mn-ea"/>
              </a:rPr>
              <a:t>财富</a:t>
            </a:r>
            <a:r>
              <a:rPr lang="zh-CN" altLang="en-US" sz="3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方正粗黑宋简体" pitchFamily="2" charset="-122"/>
                <a:sym typeface="+mn-ea"/>
              </a:rPr>
              <a:t>本身决不像某些蠢人所想的应予斥责。这样做就是亵渎神明</a:t>
            </a:r>
            <a:r>
              <a:rPr lang="zh-CN" altLang="en-US" sz="3200" b="1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方正粗黑宋简体" pitchFamily="2" charset="-122"/>
                <a:sym typeface="+mn-ea"/>
              </a:rPr>
              <a:t>。</a:t>
            </a:r>
            <a:r>
              <a:rPr lang="en-US" altLang="zh-CN" sz="3200" b="1" dirty="0">
                <a:solidFill>
                  <a:prstClr val="black"/>
                </a:solidFill>
                <a:latin typeface="+mn-ea"/>
                <a:cs typeface="方正粗黑宋简体" pitchFamily="2" charset="-122"/>
                <a:sym typeface="+mn-ea"/>
              </a:rPr>
              <a:t> </a:t>
            </a:r>
            <a:r>
              <a:rPr lang="en-US" altLang="zh-CN" sz="3200" b="1" dirty="0" smtClean="0">
                <a:solidFill>
                  <a:prstClr val="black"/>
                </a:solidFill>
                <a:latin typeface="+mn-ea"/>
                <a:cs typeface="方正粗黑宋简体" pitchFamily="2" charset="-122"/>
                <a:sym typeface="+mn-ea"/>
              </a:rPr>
              <a:t>             </a:t>
            </a:r>
            <a:r>
              <a:rPr lang="en-US" altLang="zh-CN" sz="3200" b="1" noProof="0" dirty="0" smtClean="0">
                <a:ln>
                  <a:noFill/>
                </a:ln>
                <a:effectLst/>
                <a:uLnTx/>
                <a:uFillTx/>
                <a:latin typeface="+mn-ea"/>
                <a:cs typeface="方正粗黑宋简体" pitchFamily="2" charset="-122"/>
                <a:sym typeface="+mn-ea"/>
              </a:rPr>
              <a:t>——</a:t>
            </a: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+mn-ea"/>
                <a:cs typeface="方正粗黑宋简体" pitchFamily="2" charset="-122"/>
                <a:sym typeface="+mn-ea"/>
              </a:rPr>
              <a:t>加尔文</a:t>
            </a:r>
            <a:endParaRPr lang="zh-CN" altLang="en-US" sz="3200" b="1" noProof="0" dirty="0">
              <a:ln>
                <a:noFill/>
              </a:ln>
              <a:effectLst/>
              <a:uLnTx/>
              <a:uFillTx/>
              <a:latin typeface="+mn-ea"/>
              <a:cs typeface="方正粗黑宋简体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9212651" y="5629276"/>
            <a:ext cx="2772684" cy="829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先定论</a:t>
            </a:r>
            <a:endParaRPr lang="zh-CN" altLang="en-US" sz="4800" b="1">
              <a:solidFill>
                <a:srgbClr val="FF0000"/>
              </a:solidFill>
              <a:effectLst/>
              <a:latin typeface="方正粗黑宋简体" pitchFamily="2" charset="-122"/>
              <a:ea typeface="方正粗黑宋简体" pitchFamily="2" charset="-122"/>
              <a:cs typeface="方正粗黑宋简体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9789791" y="399415"/>
            <a:ext cx="1617134" cy="768350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76200">
            <a:solidFill>
              <a:schemeClr val="accent4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400" b="1">
                <a:solidFill>
                  <a:srgbClr val="FFFF00"/>
                </a:solidFill>
                <a:effectLst/>
                <a:latin typeface="方正粗黑宋简体" pitchFamily="2" charset="-122"/>
                <a:ea typeface="方正粗黑宋简体" pitchFamily="2" charset="-122"/>
                <a:cs typeface="方正粗黑宋简体" pitchFamily="2" charset="-122"/>
                <a:sym typeface="+mn-ea"/>
              </a:rPr>
              <a:t>GOD</a:t>
            </a:r>
            <a:endParaRPr lang="en-US" altLang="zh-CN" sz="4400" b="1">
              <a:solidFill>
                <a:srgbClr val="FFFF00"/>
              </a:solidFill>
              <a:effectLst/>
              <a:latin typeface="方正粗黑宋简体" pitchFamily="2" charset="-122"/>
              <a:ea typeface="方正粗黑宋简体" pitchFamily="2" charset="-122"/>
              <a:cs typeface="方正粗黑宋简体" pitchFamily="2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6203" y="232711"/>
            <a:ext cx="4996669" cy="623783"/>
          </a:xfrm>
          <a:prstGeom prst="rect">
            <a:avLst/>
          </a:prstGeom>
        </p:spPr>
        <p:txBody>
          <a:bodyPr wrap="none" lIns="69110" tIns="34555" rIns="69110" bIns="34555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36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/>
              </a:rPr>
              <a:t>二、宗教改革</a:t>
            </a:r>
            <a:r>
              <a:rPr lang="zh-CN" altLang="zh-CN" sz="3600" b="1" noProof="1" smtClean="0">
                <a:latin typeface="+mn-ea"/>
                <a:cs typeface="方正清刻本悦宋简体"/>
              </a:rPr>
              <a:t>(</a:t>
            </a:r>
            <a:r>
              <a:rPr lang="en-US" altLang="zh-CN" sz="3600" b="1" noProof="1" smtClean="0">
                <a:latin typeface="+mn-ea"/>
                <a:cs typeface="方正清刻本悦宋简体"/>
              </a:rPr>
              <a:t>16</a:t>
            </a:r>
            <a:r>
              <a:rPr lang="zh-CN" altLang="en-US" sz="3600" b="1" noProof="1" smtClean="0">
                <a:latin typeface="+mn-ea"/>
                <a:cs typeface="方正清刻本悦宋简体"/>
              </a:rPr>
              <a:t>世纪）</a:t>
            </a:r>
            <a:endParaRPr lang="zh-CN" altLang="en-US" sz="3600" b="1" noProof="1">
              <a:latin typeface="+mn-ea"/>
              <a:cs typeface="方正清刻本悦宋简体"/>
            </a:endParaRPr>
          </a:p>
        </p:txBody>
      </p:sp>
      <p:sp>
        <p:nvSpPr>
          <p:cNvPr id="14" name="文本占位符 4"/>
          <p:cNvSpPr>
            <a:spLocks noChangeArrowheads="1"/>
          </p:cNvSpPr>
          <p:nvPr/>
        </p:nvSpPr>
        <p:spPr bwMode="auto">
          <a:xfrm>
            <a:off x="669328" y="881899"/>
            <a:ext cx="5137772" cy="5407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9" tIns="45709" rIns="91419" bIns="45709">
            <a:spAutoFit/>
          </a:bodyPr>
          <a:lstStyle/>
          <a:p>
            <a:pPr>
              <a:lnSpc>
                <a:spcPct val="90000"/>
              </a:lnSpc>
              <a:spcBef>
                <a:spcPts val="99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扩展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新宋体" panose="02010609030101010101" pitchFamily="49" charset="-122"/>
              </a:rPr>
              <a:t>——新教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6" grpId="0" bldLvl="0" animBg="1"/>
      <p:bldP spid="3" grpId="0" bldLvl="0" animBg="1"/>
      <p:bldP spid="5" grpId="0" bldLvl="0" animBg="1"/>
      <p:bldP spid="7" grpId="0" animBg="1"/>
      <p:bldP spid="9" grpId="0" bldLvl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8145990" y="4464051"/>
            <a:ext cx="3707917" cy="2122805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 w="76200">
            <a:solidFill>
              <a:schemeClr val="accent4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400" b="1">
                <a:solidFill>
                  <a:srgbClr val="FF0000"/>
                </a:solidFill>
                <a:effectLst/>
                <a:latin typeface="方正粗黑宋简体" pitchFamily="2" charset="-122"/>
                <a:ea typeface="方正粗黑宋简体" pitchFamily="2" charset="-122"/>
                <a:cs typeface="方正粗黑宋简体" pitchFamily="2" charset="-122"/>
                <a:sym typeface="+mn-ea"/>
              </a:rPr>
              <a:t>人：国王、资产阶级、其他教徒</a:t>
            </a:r>
            <a:endParaRPr lang="zh-CN" altLang="en-US" sz="4400" b="1">
              <a:solidFill>
                <a:srgbClr val="FF0000"/>
              </a:solidFill>
              <a:effectLst/>
              <a:latin typeface="方正粗黑宋简体" pitchFamily="2" charset="-122"/>
              <a:ea typeface="方正粗黑宋简体" pitchFamily="2" charset="-122"/>
              <a:cs typeface="方正粗黑宋简体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7973927" y="2040255"/>
            <a:ext cx="3707917" cy="144526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400" b="1">
                <a:solidFill>
                  <a:srgbClr val="FF0000"/>
                </a:solidFill>
                <a:effectLst/>
                <a:latin typeface="方正粗黑宋简体" pitchFamily="2" charset="-122"/>
                <a:ea typeface="方正粗黑宋简体" pitchFamily="2" charset="-122"/>
                <a:cs typeface="方正粗黑宋简体" pitchFamily="2" charset="-122"/>
                <a:sym typeface="+mn-ea"/>
              </a:rPr>
              <a:t>虔诚</a:t>
            </a:r>
            <a:r>
              <a:rPr lang="en-US" altLang="zh-CN" sz="4400" b="1">
                <a:solidFill>
                  <a:srgbClr val="FF0000"/>
                </a:solidFill>
                <a:effectLst/>
                <a:latin typeface="方正粗黑宋简体" pitchFamily="2" charset="-122"/>
                <a:ea typeface="方正粗黑宋简体" pitchFamily="2" charset="-122"/>
                <a:cs typeface="方正粗黑宋简体" pitchFamily="2" charset="-122"/>
                <a:sym typeface="+mn-ea"/>
              </a:rPr>
              <a:t>   </a:t>
            </a:r>
            <a:r>
              <a:rPr lang="zh-CN" altLang="en-US" sz="4400" b="1">
                <a:solidFill>
                  <a:srgbClr val="FF0000"/>
                </a:solidFill>
                <a:effectLst/>
                <a:latin typeface="方正粗黑宋简体" pitchFamily="2" charset="-122"/>
                <a:ea typeface="方正粗黑宋简体" pitchFamily="2" charset="-122"/>
                <a:cs typeface="方正粗黑宋简体" pitchFamily="2" charset="-122"/>
                <a:sym typeface="+mn-ea"/>
              </a:rPr>
              <a:t>信仰</a:t>
            </a:r>
            <a:endParaRPr lang="zh-CN" altLang="en-US" sz="4400" b="1">
              <a:solidFill>
                <a:srgbClr val="FF0000"/>
              </a:solidFill>
              <a:effectLst/>
              <a:latin typeface="方正粗黑宋简体" pitchFamily="2" charset="-122"/>
              <a:ea typeface="方正粗黑宋简体" pitchFamily="2" charset="-122"/>
              <a:cs typeface="方正粗黑宋简体" pitchFamily="2" charset="-122"/>
              <a:sym typeface="+mn-ea"/>
            </a:endParaRPr>
          </a:p>
          <a:p>
            <a:pPr algn="ctr"/>
            <a:r>
              <a:rPr lang="zh-CN" altLang="en-US" sz="4400" b="1">
                <a:solidFill>
                  <a:srgbClr val="FF0000"/>
                </a:solidFill>
                <a:effectLst/>
                <a:latin typeface="方正粗黑宋简体" pitchFamily="2" charset="-122"/>
                <a:ea typeface="方正粗黑宋简体" pitchFamily="2" charset="-122"/>
                <a:cs typeface="方正粗黑宋简体" pitchFamily="2" charset="-122"/>
                <a:sym typeface="+mn-ea"/>
              </a:rPr>
              <a:t>阅读</a:t>
            </a:r>
            <a:r>
              <a:rPr lang="en-US" altLang="zh-CN" sz="4400" b="1">
                <a:solidFill>
                  <a:srgbClr val="FF0000"/>
                </a:solidFill>
                <a:effectLst/>
                <a:latin typeface="方正粗黑宋简体" pitchFamily="2" charset="-122"/>
                <a:ea typeface="方正粗黑宋简体" pitchFamily="2" charset="-122"/>
                <a:cs typeface="方正粗黑宋简体" pitchFamily="2" charset="-122"/>
                <a:sym typeface="+mn-ea"/>
              </a:rPr>
              <a:t>   </a:t>
            </a:r>
            <a:r>
              <a:rPr lang="zh-CN" altLang="en-US" sz="4400" b="1">
                <a:solidFill>
                  <a:srgbClr val="FF0000"/>
                </a:solidFill>
                <a:effectLst/>
                <a:latin typeface="方正粗黑宋简体" pitchFamily="2" charset="-122"/>
                <a:ea typeface="方正粗黑宋简体" pitchFamily="2" charset="-122"/>
                <a:cs typeface="方正粗黑宋简体" pitchFamily="2" charset="-122"/>
                <a:sym typeface="+mn-ea"/>
              </a:rPr>
              <a:t>圣经</a:t>
            </a:r>
            <a:endParaRPr lang="zh-CN" altLang="en-US" sz="4400" b="1">
              <a:solidFill>
                <a:srgbClr val="FF0000"/>
              </a:solidFill>
              <a:effectLst/>
              <a:latin typeface="方正粗黑宋简体" pitchFamily="2" charset="-122"/>
              <a:ea typeface="方正粗黑宋简体" pitchFamily="2" charset="-122"/>
              <a:cs typeface="方正粗黑宋简体" pitchFamily="2" charset="-122"/>
              <a:sym typeface="+mn-ea"/>
            </a:endParaRPr>
          </a:p>
        </p:txBody>
      </p:sp>
      <p:sp>
        <p:nvSpPr>
          <p:cNvPr id="21" name="上箭头 20"/>
          <p:cNvSpPr/>
          <p:nvPr>
            <p:custDataLst>
              <p:tags r:id="rId3"/>
            </p:custDataLst>
          </p:nvPr>
        </p:nvSpPr>
        <p:spPr>
          <a:xfrm>
            <a:off x="9632331" y="1287145"/>
            <a:ext cx="411426" cy="30505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37143" y="1990726"/>
            <a:ext cx="6182190" cy="1076325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/>
            <a:r>
              <a:rPr lang="zh-CN" sz="3200" b="1" dirty="0">
                <a:solidFill>
                  <a:srgbClr val="1A0AF4"/>
                </a:solidFill>
                <a:effectLst/>
                <a:latin typeface="方正粗黑宋简体" pitchFamily="2" charset="-122"/>
                <a:ea typeface="方正粗黑宋简体" pitchFamily="2" charset="-122"/>
                <a:cs typeface="方正粗黑宋简体" pitchFamily="2" charset="-122"/>
                <a:sym typeface="+mn-ea"/>
              </a:rPr>
              <a:t>否认教权</a:t>
            </a:r>
            <a:r>
              <a:rPr lang="zh-CN" sz="3200" b="1" dirty="0">
                <a:effectLst/>
                <a:latin typeface="方正粗黑宋简体" pitchFamily="2" charset="-122"/>
                <a:ea typeface="方正粗黑宋简体" pitchFamily="2" charset="-122"/>
                <a:cs typeface="方正粗黑宋简体" pitchFamily="2" charset="-122"/>
                <a:sym typeface="+mn-ea"/>
              </a:rPr>
              <a:t>，</a:t>
            </a:r>
            <a:r>
              <a:rPr lang="zh-CN" altLang="en-US"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粗黑宋简体" pitchFamily="2" charset="-122"/>
                <a:ea typeface="方正粗黑宋简体" pitchFamily="2" charset="-122"/>
                <a:sym typeface="+mn-ea"/>
              </a:rPr>
              <a:t>找到灵魂得救的自由，带有鲜明的人文主义色彩</a:t>
            </a:r>
            <a:endParaRPr lang="zh-CN" altLang="en-US" sz="32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粗黑宋简体" pitchFamily="2" charset="-122"/>
              <a:ea typeface="方正粗黑宋简体" pitchFamily="2" charset="-122"/>
              <a:cs typeface="方正粗黑宋简体" pitchFamily="2" charset="-122"/>
              <a:sym typeface="+mn-ea"/>
            </a:endParaRPr>
          </a:p>
        </p:txBody>
      </p:sp>
      <p:sp>
        <p:nvSpPr>
          <p:cNvPr id="3" name="左箭头 2"/>
          <p:cNvSpPr/>
          <p:nvPr>
            <p:custDataLst>
              <p:tags r:id="rId5"/>
            </p:custDataLst>
          </p:nvPr>
        </p:nvSpPr>
        <p:spPr>
          <a:xfrm>
            <a:off x="6443141" y="2381250"/>
            <a:ext cx="1406977" cy="51689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127619" y="3634106"/>
            <a:ext cx="2061577" cy="829945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198880" fontAlgn="auto">
              <a:lnSpc>
                <a:spcPct val="100000"/>
              </a:lnSpc>
            </a:pPr>
            <a:r>
              <a:rPr lang="zh-CN" sz="2400" b="1">
                <a:solidFill>
                  <a:srgbClr val="1A0AF4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简化宗教仪式，</a:t>
            </a:r>
            <a:r>
              <a:rPr lang="zh-CN" altLang="en-US" sz="2400" b="1">
                <a:solidFill>
                  <a:srgbClr val="1A0AF4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建立廉俭教会。</a:t>
            </a:r>
            <a:endParaRPr lang="zh-CN" altLang="en-US" sz="2400" b="1">
              <a:solidFill>
                <a:srgbClr val="1A0AF4"/>
              </a:solidFill>
              <a:effectLst/>
              <a:latin typeface="方正粗黑宋简体" pitchFamily="2" charset="-122"/>
              <a:ea typeface="方正粗黑宋简体" pitchFamily="2" charset="-122"/>
              <a:cs typeface="方正粗黑宋简体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2511734" y="3616326"/>
            <a:ext cx="2523796" cy="829945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198880" fontAlgn="auto">
              <a:lnSpc>
                <a:spcPct val="100000"/>
              </a:lnSpc>
            </a:pPr>
            <a:r>
              <a:rPr lang="zh-CN" altLang="en-US" sz="2400" b="1">
                <a:solidFill>
                  <a:srgbClr val="1A0AF4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教随国定，世俗权力高于教权。</a:t>
            </a:r>
            <a:endParaRPr lang="zh-CN" altLang="en-US" sz="2400" b="1">
              <a:solidFill>
                <a:srgbClr val="1A0AF4"/>
              </a:solidFill>
              <a:effectLst/>
              <a:latin typeface="方正粗黑宋简体" pitchFamily="2" charset="-122"/>
              <a:ea typeface="方正粗黑宋简体" pitchFamily="2" charset="-122"/>
              <a:cs typeface="方正粗黑宋简体" pitchFamily="2" charset="-122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127619" y="5219700"/>
            <a:ext cx="3610775" cy="1198880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198880" fontAlgn="auto">
              <a:lnSpc>
                <a:spcPct val="100000"/>
              </a:lnSpc>
            </a:pPr>
            <a:r>
              <a:rPr sz="2400" b="1">
                <a:solidFill>
                  <a:srgbClr val="1A0AF4"/>
                </a:solidFill>
                <a:effectLst/>
                <a:latin typeface="方正粗黑宋简体" pitchFamily="2" charset="-122"/>
                <a:ea typeface="方正粗黑宋简体" pitchFamily="2" charset="-122"/>
              </a:rPr>
              <a:t>迎合了资本原始</a:t>
            </a:r>
            <a:r>
              <a:rPr lang="zh-CN" sz="2400" b="1">
                <a:solidFill>
                  <a:srgbClr val="1A0AF4"/>
                </a:solidFill>
                <a:effectLst/>
                <a:latin typeface="方正粗黑宋简体" pitchFamily="2" charset="-122"/>
                <a:ea typeface="方正粗黑宋简体" pitchFamily="2" charset="-122"/>
              </a:rPr>
              <a:t>积累时代资产阶级</a:t>
            </a:r>
            <a:r>
              <a:rPr sz="2400" b="1">
                <a:solidFill>
                  <a:srgbClr val="1A0AF4"/>
                </a:solidFill>
                <a:effectLst/>
                <a:latin typeface="方正粗黑宋简体" pitchFamily="2" charset="-122"/>
                <a:ea typeface="方正粗黑宋简体" pitchFamily="2" charset="-122"/>
              </a:rPr>
              <a:t>的要求，促进了欧洲资本主义的发展</a:t>
            </a:r>
            <a:endParaRPr sz="2400" b="1">
              <a:solidFill>
                <a:srgbClr val="1A0AF4"/>
              </a:solidFill>
              <a:effectLst/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9"/>
            </p:custDataLst>
          </p:nvPr>
        </p:nvSpPr>
        <p:spPr>
          <a:xfrm>
            <a:off x="4057757" y="5219700"/>
            <a:ext cx="1358723" cy="1198880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198880" fontAlgn="auto">
              <a:lnSpc>
                <a:spcPct val="100000"/>
              </a:lnSpc>
            </a:pPr>
            <a:r>
              <a:rPr lang="zh-CN" sz="2400" b="1">
                <a:solidFill>
                  <a:srgbClr val="1A0AF4"/>
                </a:solidFill>
                <a:effectLst/>
                <a:latin typeface="方正粗黑宋简体" pitchFamily="2" charset="-122"/>
                <a:ea typeface="方正粗黑宋简体" pitchFamily="2" charset="-122"/>
              </a:rPr>
              <a:t>有利于</a:t>
            </a:r>
            <a:r>
              <a:rPr lang="zh-CN" altLang="en-US" sz="2400" b="1">
                <a:solidFill>
                  <a:srgbClr val="1A0AF4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建立民族国家</a:t>
            </a:r>
            <a:endParaRPr lang="zh-CN" altLang="en-US" sz="2400" b="1">
              <a:solidFill>
                <a:srgbClr val="1A0AF4"/>
              </a:solidFill>
              <a:effectLst/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  <p:sp>
        <p:nvSpPr>
          <p:cNvPr id="27" name="下箭头 26"/>
          <p:cNvSpPr/>
          <p:nvPr>
            <p:custDataLst>
              <p:tags r:id="rId10"/>
            </p:custDataLst>
          </p:nvPr>
        </p:nvSpPr>
        <p:spPr>
          <a:xfrm rot="18780000">
            <a:off x="3370754" y="2951519"/>
            <a:ext cx="336550" cy="6006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下箭头 27"/>
          <p:cNvSpPr/>
          <p:nvPr>
            <p:custDataLst>
              <p:tags r:id="rId11"/>
            </p:custDataLst>
          </p:nvPr>
        </p:nvSpPr>
        <p:spPr>
          <a:xfrm rot="2520000">
            <a:off x="1019043" y="2924810"/>
            <a:ext cx="334601" cy="66294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下箭头 28"/>
          <p:cNvSpPr/>
          <p:nvPr>
            <p:custDataLst>
              <p:tags r:id="rId12"/>
            </p:custDataLst>
          </p:nvPr>
        </p:nvSpPr>
        <p:spPr>
          <a:xfrm>
            <a:off x="991107" y="4510405"/>
            <a:ext cx="334601" cy="66294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下箭头 29"/>
          <p:cNvSpPr/>
          <p:nvPr>
            <p:custDataLst>
              <p:tags r:id="rId13"/>
            </p:custDataLst>
          </p:nvPr>
        </p:nvSpPr>
        <p:spPr>
          <a:xfrm>
            <a:off x="4232995" y="4501515"/>
            <a:ext cx="334601" cy="66294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14"/>
            </p:custDataLst>
          </p:nvPr>
        </p:nvSpPr>
        <p:spPr>
          <a:xfrm>
            <a:off x="5735844" y="5018405"/>
            <a:ext cx="1393644" cy="1568450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3020" algn="ctr"/>
            <a:r>
              <a:rPr lang="zh-CN" sz="2400" b="1">
                <a:solidFill>
                  <a:srgbClr val="1A0AF4"/>
                </a:solidFill>
                <a:effectLst/>
                <a:latin typeface="方正粗黑宋简体" pitchFamily="2" charset="-122"/>
                <a:ea typeface="方正粗黑宋简体" pitchFamily="2" charset="-122"/>
                <a:cs typeface="方正粗黑宋简体" pitchFamily="2" charset="-122"/>
                <a:sym typeface="+mn-ea"/>
              </a:rPr>
              <a:t>有利于文化教育事业的发展</a:t>
            </a:r>
            <a:endParaRPr lang="zh-CN" sz="2400" b="1">
              <a:solidFill>
                <a:srgbClr val="1A0AF4"/>
              </a:solidFill>
              <a:effectLst/>
              <a:latin typeface="方正粗黑宋简体" pitchFamily="2" charset="-122"/>
              <a:ea typeface="方正粗黑宋简体" pitchFamily="2" charset="-122"/>
              <a:cs typeface="方正粗黑宋简体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5"/>
            </p:custDataLst>
          </p:nvPr>
        </p:nvSpPr>
        <p:spPr>
          <a:xfrm>
            <a:off x="9019002" y="374650"/>
            <a:ext cx="1617134" cy="768350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76200">
            <a:solidFill>
              <a:schemeClr val="accent4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400" b="1">
                <a:solidFill>
                  <a:srgbClr val="FFFF00"/>
                </a:solidFill>
                <a:effectLst/>
                <a:latin typeface="方正粗黑宋简体" pitchFamily="2" charset="-122"/>
                <a:ea typeface="方正粗黑宋简体" pitchFamily="2" charset="-122"/>
                <a:cs typeface="方正粗黑宋简体" pitchFamily="2" charset="-122"/>
                <a:sym typeface="+mn-ea"/>
              </a:rPr>
              <a:t>GOD</a:t>
            </a:r>
            <a:endParaRPr lang="en-US" altLang="zh-CN" sz="4400" b="1">
              <a:solidFill>
                <a:srgbClr val="FFFF00"/>
              </a:solidFill>
              <a:effectLst/>
              <a:latin typeface="方正粗黑宋简体" pitchFamily="2" charset="-122"/>
              <a:ea typeface="方正粗黑宋简体" pitchFamily="2" charset="-122"/>
              <a:cs typeface="方正粗黑宋简体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6"/>
            </p:custDataLst>
          </p:nvPr>
        </p:nvSpPr>
        <p:spPr>
          <a:xfrm>
            <a:off x="5417115" y="3627755"/>
            <a:ext cx="1561262" cy="829945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198880" fontAlgn="auto">
              <a:lnSpc>
                <a:spcPct val="100000"/>
              </a:lnSpc>
            </a:pPr>
            <a:r>
              <a:rPr lang="zh-CN" altLang="en-US" sz="2400" b="1">
                <a:solidFill>
                  <a:srgbClr val="1A0AF4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反对神学，</a:t>
            </a:r>
            <a:endParaRPr lang="zh-CN" altLang="en-US" sz="2400" b="1">
              <a:solidFill>
                <a:srgbClr val="1A0AF4"/>
              </a:solidFill>
              <a:latin typeface="方正粗黑宋简体" pitchFamily="2" charset="-122"/>
              <a:ea typeface="方正粗黑宋简体" pitchFamily="2" charset="-122"/>
              <a:sym typeface="+mn-ea"/>
            </a:endParaRPr>
          </a:p>
          <a:p>
            <a:pPr algn="just" defTabSz="1198880" fontAlgn="auto">
              <a:lnSpc>
                <a:spcPct val="100000"/>
              </a:lnSpc>
            </a:pPr>
            <a:r>
              <a:rPr lang="zh-CN" altLang="en-US" sz="2400" b="1">
                <a:solidFill>
                  <a:srgbClr val="1A0AF4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强调科学。</a:t>
            </a:r>
            <a:endParaRPr lang="zh-CN" altLang="en-US" sz="2400" b="1">
              <a:solidFill>
                <a:srgbClr val="1A0AF4"/>
              </a:solidFill>
              <a:effectLst/>
              <a:latin typeface="方正粗黑宋简体" pitchFamily="2" charset="-122"/>
              <a:ea typeface="方正粗黑宋简体" pitchFamily="2" charset="-122"/>
              <a:cs typeface="方正粗黑宋简体" pitchFamily="2" charset="-122"/>
              <a:sym typeface="+mn-ea"/>
            </a:endParaRPr>
          </a:p>
        </p:txBody>
      </p:sp>
      <p:sp>
        <p:nvSpPr>
          <p:cNvPr id="6" name="下箭头 5"/>
          <p:cNvSpPr/>
          <p:nvPr>
            <p:custDataLst>
              <p:tags r:id="rId17"/>
            </p:custDataLst>
          </p:nvPr>
        </p:nvSpPr>
        <p:spPr>
          <a:xfrm rot="18780000">
            <a:off x="5822805" y="3067089"/>
            <a:ext cx="336550" cy="6006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>
            <p:custDataLst>
              <p:tags r:id="rId18"/>
            </p:custDataLst>
          </p:nvPr>
        </p:nvSpPr>
        <p:spPr>
          <a:xfrm>
            <a:off x="6108540" y="4446270"/>
            <a:ext cx="334601" cy="66294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96203" y="232711"/>
            <a:ext cx="4996669" cy="623783"/>
          </a:xfrm>
          <a:prstGeom prst="rect">
            <a:avLst/>
          </a:prstGeom>
        </p:spPr>
        <p:txBody>
          <a:bodyPr wrap="none" lIns="69110" tIns="34555" rIns="69110" bIns="34555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36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/>
              </a:rPr>
              <a:t>二、宗教改革</a:t>
            </a:r>
            <a:r>
              <a:rPr lang="zh-CN" altLang="zh-CN" sz="3600" b="1" noProof="1" smtClean="0">
                <a:latin typeface="+mn-ea"/>
                <a:cs typeface="方正清刻本悦宋简体"/>
              </a:rPr>
              <a:t>(</a:t>
            </a:r>
            <a:r>
              <a:rPr lang="en-US" altLang="zh-CN" sz="3600" b="1" noProof="1" smtClean="0">
                <a:latin typeface="+mn-ea"/>
                <a:cs typeface="方正清刻本悦宋简体"/>
              </a:rPr>
              <a:t>16</a:t>
            </a:r>
            <a:r>
              <a:rPr lang="zh-CN" altLang="en-US" sz="3600" b="1" noProof="1" smtClean="0">
                <a:latin typeface="+mn-ea"/>
                <a:cs typeface="方正清刻本悦宋简体"/>
              </a:rPr>
              <a:t>世纪）</a:t>
            </a:r>
            <a:endParaRPr lang="zh-CN" altLang="en-US" sz="3600" b="1" noProof="1">
              <a:latin typeface="+mn-ea"/>
              <a:cs typeface="方正清刻本悦宋简体"/>
            </a:endParaRP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740622" y="1058890"/>
            <a:ext cx="3768383" cy="599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19" tIns="45709" rIns="91419" bIns="45709">
            <a:spAutoFit/>
          </a:bodyPr>
          <a:lstStyle/>
          <a:p>
            <a:pPr>
              <a:lnSpc>
                <a:spcPct val="90000"/>
              </a:lnSpc>
              <a:spcBef>
                <a:spcPts val="990"/>
              </a:spcBef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新宋体" panose="02010609030101010101" pitchFamily="49" charset="-122"/>
              </a:rPr>
              <a:t>4.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新宋体" panose="02010609030101010101" pitchFamily="49" charset="-122"/>
              </a:rPr>
              <a:t> 影响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新宋体" panose="02010609030101010101" pitchFamily="49" charset="-122"/>
              </a:rPr>
              <a:t>：</a:t>
            </a:r>
            <a:endParaRPr lang="zh-CN" altLang="zh-CN" sz="3600" b="1" dirty="0">
              <a:latin typeface="黑体" panose="02010609060101010101" pitchFamily="49" charset="-122"/>
              <a:ea typeface="黑体" panose="02010609060101010101" pitchFamily="49" charset="-122"/>
              <a:sym typeface="新宋体" panose="02010609030101010101" pitchFamily="49" charset="-122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/>
      <p:bldP spid="9" grpId="0" animBg="1"/>
      <p:bldP spid="10" grpId="0" bldLvl="0" animBg="1"/>
      <p:bldP spid="23" grpId="0" animBg="1"/>
      <p:bldP spid="25" grpId="0" animBg="1"/>
      <p:bldP spid="27" grpId="0" animBg="1"/>
      <p:bldP spid="28" grpId="0" animBg="1"/>
      <p:bldP spid="29" grpId="0" animBg="1"/>
      <p:bldP spid="30" grpId="0" bldLvl="0" animBg="1"/>
      <p:bldP spid="32" grpId="0" bldLvl="0" animBg="1"/>
      <p:bldP spid="5" grpId="0" bldLvl="0" animBg="1"/>
      <p:bldP spid="6" grpId="0" bldLvl="0" animBg="1"/>
      <p:bldP spid="1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195"/>
          <p:cNvSpPr txBox="1">
            <a:spLocks noChangeArrowheads="1"/>
          </p:cNvSpPr>
          <p:nvPr/>
        </p:nvSpPr>
        <p:spPr bwMode="auto">
          <a:xfrm>
            <a:off x="993646" y="1196752"/>
            <a:ext cx="10682484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5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   </a:t>
            </a:r>
            <a:r>
              <a:rPr lang="zh-CN" altLang="en-US" sz="5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欧洲的思想解放运动</a:t>
            </a:r>
            <a:endParaRPr lang="zh-CN" altLang="en-US" sz="5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73624" y="4725144"/>
            <a:ext cx="11353910" cy="60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zh-CN" altLang="en-US" sz="3600" b="1" dirty="0">
                <a:solidFill>
                  <a:srgbClr val="001A8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复习主线</a:t>
            </a:r>
            <a:r>
              <a:rPr lang="zh-CN" altLang="en-US" sz="3600" b="1" dirty="0" smtClean="0">
                <a:solidFill>
                  <a:srgbClr val="001A8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：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世俗生活</a:t>
            </a:r>
            <a:r>
              <a:rPr lang="en-US" altLang="zh-CN" sz="3600" b="1" dirty="0" smtClean="0">
                <a:solidFill>
                  <a:srgbClr val="001A8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——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心灵生活</a:t>
            </a:r>
            <a:r>
              <a:rPr lang="en-US" altLang="zh-CN" sz="3600" b="1" dirty="0" smtClean="0">
                <a:solidFill>
                  <a:srgbClr val="001A8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——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政治生活</a:t>
            </a:r>
            <a:endParaRPr lang="zh-CN" altLang="en-US" sz="5400" dirty="0" smtClean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197" name="文本框 3"/>
          <p:cNvSpPr txBox="1">
            <a:spLocks noChangeArrowheads="1"/>
          </p:cNvSpPr>
          <p:nvPr/>
        </p:nvSpPr>
        <p:spPr bwMode="auto">
          <a:xfrm>
            <a:off x="296825" y="2141539"/>
            <a:ext cx="3952360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kumimoji="1" lang="zh-CN" altLang="en-US" b="1">
                <a:solidFill>
                  <a:srgbClr val="001A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课标解读：要考什么？</a:t>
            </a:r>
            <a:endParaRPr kumimoji="1" lang="zh-CN" altLang="en-US" b="1">
              <a:solidFill>
                <a:srgbClr val="001A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占位符 1"/>
          <p:cNvSpPr txBox="1"/>
          <p:nvPr/>
        </p:nvSpPr>
        <p:spPr>
          <a:xfrm>
            <a:off x="290665" y="2775849"/>
            <a:ext cx="11718628" cy="1949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kern="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zh-CN" sz="3200" b="1" kern="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了解</a:t>
            </a:r>
            <a:r>
              <a:rPr lang="zh-CN" altLang="zh-CN" sz="3200" b="1" kern="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文艺复兴、宗教改革、启蒙运动与资产阶级革命的</a:t>
            </a:r>
            <a:r>
              <a:rPr lang="zh-CN" altLang="zh-CN" sz="3200" b="1" kern="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+mn-ea"/>
              </a:rPr>
              <a:t>历史渊源</a:t>
            </a:r>
            <a:r>
              <a:rPr lang="zh-CN" altLang="zh-CN" sz="3200" b="1" kern="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，认识资产阶级革命的发生和资本主义政治制度的确立，是近代西方政治思想理念的</a:t>
            </a:r>
            <a:r>
              <a:rPr lang="zh-CN" altLang="zh-CN" sz="3200" b="1" kern="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+mn-ea"/>
              </a:rPr>
              <a:t>初步实现</a:t>
            </a:r>
            <a:r>
              <a:rPr lang="zh-CN" altLang="zh-CN" sz="3200" b="1" kern="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3200" b="1" kern="0" dirty="0">
              <a:solidFill>
                <a:schemeClr val="tx1"/>
              </a:solidFill>
              <a:latin typeface="+mn-ea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8582" y="1084263"/>
            <a:ext cx="11233248" cy="521373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kern="100" dirty="0">
                <a:solidFill>
                  <a:srgbClr val="FF0000"/>
                </a:solidFill>
                <a:latin typeface="+mn-ea"/>
              </a:rPr>
              <a:t>(2020·</a:t>
            </a:r>
            <a:r>
              <a:rPr lang="zh-CN" altLang="en-US" sz="3200" b="1" kern="100" dirty="0">
                <a:solidFill>
                  <a:srgbClr val="FF0000"/>
                </a:solidFill>
                <a:latin typeface="+mn-ea"/>
              </a:rPr>
              <a:t>全国</a:t>
            </a:r>
            <a:r>
              <a:rPr lang="en-US" altLang="zh-CN" sz="3200" b="1" kern="100" dirty="0">
                <a:solidFill>
                  <a:srgbClr val="FF0000"/>
                </a:solidFill>
                <a:latin typeface="+mn-ea"/>
              </a:rPr>
              <a:t>Ⅲ</a:t>
            </a:r>
            <a:r>
              <a:rPr lang="zh-CN" altLang="en-US" sz="3200" b="1" kern="100" dirty="0">
                <a:solidFill>
                  <a:srgbClr val="FF0000"/>
                </a:solidFill>
                <a:latin typeface="+mn-ea"/>
              </a:rPr>
              <a:t>卷</a:t>
            </a:r>
            <a:r>
              <a:rPr lang="en-US" altLang="zh-CN" sz="3200" b="1" kern="100" dirty="0">
                <a:solidFill>
                  <a:srgbClr val="FF0000"/>
                </a:solidFill>
                <a:latin typeface="+mn-ea"/>
              </a:rPr>
              <a:t>·T32) </a:t>
            </a:r>
            <a:r>
              <a:rPr lang="en-US" altLang="zh-CN" sz="3200" b="1" kern="100" dirty="0">
                <a:latin typeface="+mn-ea"/>
              </a:rPr>
              <a:t>1549-1560</a:t>
            </a:r>
            <a:r>
              <a:rPr lang="zh-CN" altLang="en-US" sz="3200" b="1" kern="100" dirty="0">
                <a:latin typeface="+mn-ea"/>
              </a:rPr>
              <a:t>年，约</a:t>
            </a:r>
            <a:r>
              <a:rPr lang="en-US" altLang="zh-CN" sz="3200" b="1" kern="100" dirty="0">
                <a:latin typeface="+mn-ea"/>
              </a:rPr>
              <a:t>4 776</a:t>
            </a:r>
            <a:r>
              <a:rPr lang="zh-CN" altLang="en-US" sz="3200" b="1" kern="100" dirty="0">
                <a:latin typeface="+mn-ea"/>
              </a:rPr>
              <a:t>名法国逃难者进入加尔文派控制下的日内瓦，其中</a:t>
            </a:r>
            <a:r>
              <a:rPr lang="en-US" altLang="zh-CN" sz="3200" b="1" kern="100" dirty="0">
                <a:latin typeface="+mn-ea"/>
              </a:rPr>
              <a:t>1 536</a:t>
            </a:r>
            <a:r>
              <a:rPr lang="zh-CN" altLang="en-US" sz="3200" b="1" kern="100" dirty="0">
                <a:latin typeface="+mn-ea"/>
              </a:rPr>
              <a:t>人是工匠。他们将技术和资金由奢侈品行业投入普通的钟表业，日内瓦逐步发展成为世界钟表业的摇篮。这反映出，当时</a:t>
            </a:r>
            <a:r>
              <a:rPr lang="en-US" altLang="zh-CN" sz="3200" b="1" kern="100" dirty="0">
                <a:latin typeface="+mn-ea"/>
              </a:rPr>
              <a:t> (</a:t>
            </a:r>
            <a:r>
              <a:rPr lang="zh-CN" altLang="en-US" sz="3200" b="1" kern="100" dirty="0">
                <a:latin typeface="+mn-ea"/>
              </a:rPr>
              <a:t>　　</a:t>
            </a:r>
            <a:r>
              <a:rPr lang="en-US" altLang="zh-CN" sz="3200" b="1" kern="100" dirty="0" smtClean="0">
                <a:latin typeface="+mn-ea"/>
              </a:rPr>
              <a:t>)</a:t>
            </a:r>
            <a:endParaRPr lang="en-US" altLang="zh-CN" sz="3200" b="1" kern="100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kern="100" dirty="0" smtClean="0">
                <a:latin typeface="+mn-ea"/>
              </a:rPr>
              <a:t>A.</a:t>
            </a:r>
            <a:r>
              <a:rPr lang="zh-CN" altLang="en-US" sz="3200" b="1" kern="100" dirty="0" smtClean="0">
                <a:latin typeface="+mn-ea"/>
              </a:rPr>
              <a:t>人文主义</a:t>
            </a:r>
            <a:r>
              <a:rPr lang="zh-CN" altLang="en-US" sz="3200" b="1" kern="100" dirty="0">
                <a:latin typeface="+mn-ea"/>
              </a:rPr>
              <a:t>传播缓和了社会矛盾</a:t>
            </a:r>
            <a:r>
              <a:rPr lang="en-US" altLang="zh-CN" sz="3200" b="1" kern="100" dirty="0">
                <a:latin typeface="+mn-ea"/>
              </a:rPr>
              <a:t> </a:t>
            </a:r>
            <a:endParaRPr lang="en-US" altLang="zh-CN" sz="3200" b="1" kern="100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kern="100" dirty="0" smtClean="0">
                <a:latin typeface="+mn-ea"/>
              </a:rPr>
              <a:t>B.</a:t>
            </a:r>
            <a:r>
              <a:rPr lang="zh-CN" altLang="en-US" sz="3200" b="1" kern="100" dirty="0" smtClean="0">
                <a:latin typeface="+mn-ea"/>
              </a:rPr>
              <a:t>经济</a:t>
            </a:r>
            <a:r>
              <a:rPr lang="zh-CN" altLang="en-US" sz="3200" b="1" kern="100" dirty="0">
                <a:latin typeface="+mn-ea"/>
              </a:rPr>
              <a:t>发展不平衡促进技术转移</a:t>
            </a:r>
            <a:endParaRPr lang="en-US" altLang="zh-CN" sz="3200" b="1" kern="100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kern="100" dirty="0" smtClean="0">
                <a:latin typeface="+mn-ea"/>
              </a:rPr>
              <a:t>C.</a:t>
            </a:r>
            <a:r>
              <a:rPr lang="zh-CN" altLang="en-US" sz="3200" b="1" kern="100" dirty="0" smtClean="0">
                <a:latin typeface="+mn-ea"/>
              </a:rPr>
              <a:t>工匠</a:t>
            </a:r>
            <a:r>
              <a:rPr lang="zh-CN" altLang="en-US" sz="3200" b="1" kern="100" dirty="0">
                <a:latin typeface="+mn-ea"/>
              </a:rPr>
              <a:t>精神决定了城市生活面貌</a:t>
            </a:r>
            <a:r>
              <a:rPr lang="en-US" altLang="zh-CN" sz="3200" b="1" kern="100" dirty="0">
                <a:latin typeface="+mn-ea"/>
              </a:rPr>
              <a:t> </a:t>
            </a:r>
            <a:endParaRPr lang="en-US" altLang="zh-CN" sz="3200" b="1" kern="100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kern="100" dirty="0" smtClean="0">
                <a:latin typeface="+mn-ea"/>
              </a:rPr>
              <a:t>D.</a:t>
            </a:r>
            <a:r>
              <a:rPr lang="zh-CN" altLang="en-US" sz="3200" b="1" kern="100" dirty="0" smtClean="0">
                <a:latin typeface="+mn-ea"/>
              </a:rPr>
              <a:t>宗教改革</a:t>
            </a:r>
            <a:r>
              <a:rPr lang="zh-CN" altLang="en-US" sz="3200" b="1" kern="100" dirty="0">
                <a:latin typeface="+mn-ea"/>
              </a:rPr>
              <a:t>助推日内瓦经济发展</a:t>
            </a:r>
            <a:endParaRPr lang="zh-CN" altLang="en-US" sz="3200" b="1" kern="100" dirty="0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550806" y="3423285"/>
            <a:ext cx="960519" cy="15696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D</a:t>
            </a:r>
            <a:endParaRPr lang="en-US" altLang="zh-CN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12713"/>
            <a:ext cx="21986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8421" y="1412776"/>
            <a:ext cx="11593288" cy="353943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 anchor="t">
            <a:spAutoFit/>
          </a:bodyPr>
          <a:lstStyle/>
          <a:p>
            <a:r>
              <a:rPr lang="zh-CN" altLang="en-US" sz="3200" b="1" kern="100" dirty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sz="3200" b="1" kern="100" dirty="0">
                <a:solidFill>
                  <a:srgbClr val="FF0000"/>
                </a:solidFill>
                <a:latin typeface="+mn-ea"/>
              </a:rPr>
              <a:t>2019·</a:t>
            </a:r>
            <a:r>
              <a:rPr lang="zh-CN" altLang="en-US" sz="3200" b="1" kern="100" dirty="0">
                <a:solidFill>
                  <a:srgbClr val="FF0000"/>
                </a:solidFill>
                <a:latin typeface="+mn-ea"/>
              </a:rPr>
              <a:t>全国新课标卷</a:t>
            </a:r>
            <a:r>
              <a:rPr lang="en-US" altLang="zh-CN" sz="3200" b="1" kern="100" dirty="0">
                <a:solidFill>
                  <a:srgbClr val="FF0000"/>
                </a:solidFill>
                <a:latin typeface="+mn-ea"/>
              </a:rPr>
              <a:t>Ⅲ·32</a:t>
            </a:r>
            <a:r>
              <a:rPr lang="zh-CN" altLang="en-US" sz="3200" b="1" kern="100" dirty="0">
                <a:solidFill>
                  <a:srgbClr val="FF0000"/>
                </a:solidFill>
                <a:latin typeface="+mn-ea"/>
              </a:rPr>
              <a:t>）</a:t>
            </a:r>
            <a:r>
              <a:rPr lang="en-US" altLang="zh-CN" sz="3200" b="1" kern="100" dirty="0">
                <a:latin typeface="+mn-ea"/>
              </a:rPr>
              <a:t>16</a:t>
            </a:r>
            <a:r>
              <a:rPr lang="zh-CN" altLang="en-US" sz="3200" b="1" kern="100" dirty="0">
                <a:latin typeface="+mn-ea"/>
              </a:rPr>
              <a:t>世纪，英国自上而下地进行宗教改革，国王成为英国国教教会唯一的首脑。</a:t>
            </a:r>
            <a:r>
              <a:rPr lang="en-US" altLang="zh-CN" sz="3200" b="1" kern="100" dirty="0">
                <a:latin typeface="+mn-ea"/>
              </a:rPr>
              <a:t>17</a:t>
            </a:r>
            <a:r>
              <a:rPr lang="zh-CN" altLang="en-US" sz="3200" b="1" kern="100" dirty="0">
                <a:latin typeface="+mn-ea"/>
              </a:rPr>
              <a:t>世纪六七十年代，英国国王查理二世宣布实行宗教自由，强调英国国教教会的至尊地位。此举旨在（      ）</a:t>
            </a:r>
            <a:endParaRPr lang="zh-CN" altLang="en-US" sz="3200" b="1" kern="100" dirty="0">
              <a:latin typeface="+mn-ea"/>
            </a:endParaRPr>
          </a:p>
          <a:p>
            <a:endParaRPr lang="zh-CN" altLang="en-US" sz="3200" b="1" kern="100" dirty="0">
              <a:latin typeface="+mn-ea"/>
            </a:endParaRPr>
          </a:p>
          <a:p>
            <a:r>
              <a:rPr lang="en-US" altLang="zh-CN" sz="3200" b="1" kern="100" dirty="0" smtClean="0">
                <a:latin typeface="+mn-ea"/>
              </a:rPr>
              <a:t>A.</a:t>
            </a:r>
            <a:r>
              <a:rPr lang="zh-CN" altLang="en-US" sz="3200" b="1" kern="100" dirty="0" smtClean="0">
                <a:latin typeface="+mn-ea"/>
              </a:rPr>
              <a:t>促进</a:t>
            </a:r>
            <a:r>
              <a:rPr lang="zh-CN" altLang="en-US" sz="3200" b="1" kern="100" dirty="0">
                <a:latin typeface="+mn-ea"/>
              </a:rPr>
              <a:t>信仰自由                </a:t>
            </a:r>
            <a:r>
              <a:rPr lang="en-US" altLang="zh-CN" sz="3200" b="1" kern="100" dirty="0" smtClean="0">
                <a:latin typeface="+mn-ea"/>
              </a:rPr>
              <a:t>B.</a:t>
            </a:r>
            <a:r>
              <a:rPr lang="zh-CN" altLang="en-US" sz="3200" b="1" kern="100" dirty="0" smtClean="0">
                <a:latin typeface="+mn-ea"/>
              </a:rPr>
              <a:t>巩固</a:t>
            </a:r>
            <a:r>
              <a:rPr lang="zh-CN" altLang="en-US" sz="3200" b="1" kern="100" dirty="0">
                <a:latin typeface="+mn-ea"/>
              </a:rPr>
              <a:t>君主立宪</a:t>
            </a:r>
            <a:endParaRPr lang="zh-CN" altLang="en-US" sz="3200" b="1" kern="100" dirty="0">
              <a:latin typeface="+mn-ea"/>
            </a:endParaRPr>
          </a:p>
          <a:p>
            <a:r>
              <a:rPr lang="en-US" altLang="zh-CN" sz="3200" b="1" kern="100" dirty="0" smtClean="0">
                <a:latin typeface="+mn-ea"/>
              </a:rPr>
              <a:t>C.</a:t>
            </a:r>
            <a:r>
              <a:rPr lang="zh-CN" altLang="en-US" sz="3200" b="1" kern="100" dirty="0" smtClean="0">
                <a:latin typeface="+mn-ea"/>
              </a:rPr>
              <a:t>强化</a:t>
            </a:r>
            <a:r>
              <a:rPr lang="zh-CN" altLang="en-US" sz="3200" b="1" kern="100" dirty="0">
                <a:latin typeface="+mn-ea"/>
              </a:rPr>
              <a:t>专制统治                </a:t>
            </a:r>
            <a:r>
              <a:rPr lang="en-US" altLang="zh-CN" sz="3200" b="1" kern="100" dirty="0" smtClean="0">
                <a:latin typeface="+mn-ea"/>
              </a:rPr>
              <a:t>D.</a:t>
            </a:r>
            <a:r>
              <a:rPr lang="zh-CN" altLang="en-US" sz="3200" b="1" kern="100" dirty="0" smtClean="0">
                <a:latin typeface="+mn-ea"/>
              </a:rPr>
              <a:t>落实</a:t>
            </a:r>
            <a:r>
              <a:rPr lang="en-US" altLang="zh-CN" sz="3200" b="1" kern="100" dirty="0">
                <a:latin typeface="+mn-ea"/>
              </a:rPr>
              <a:t>《</a:t>
            </a:r>
            <a:r>
              <a:rPr lang="zh-CN" altLang="en-US" sz="3200" b="1" kern="100" dirty="0">
                <a:latin typeface="+mn-ea"/>
              </a:rPr>
              <a:t>权利法案</a:t>
            </a:r>
            <a:r>
              <a:rPr lang="en-US" altLang="zh-CN" sz="3200" b="1" kern="100" dirty="0">
                <a:latin typeface="+mn-ea"/>
              </a:rPr>
              <a:t>》</a:t>
            </a:r>
            <a:endParaRPr lang="zh-CN" altLang="en-US" sz="3200" b="1" kern="100" dirty="0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27054" y="3553115"/>
            <a:ext cx="837089" cy="15696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C</a:t>
            </a:r>
            <a:endParaRPr lang="en-US" altLang="zh-CN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12713"/>
            <a:ext cx="21986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5893" y="856494"/>
            <a:ext cx="7850481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solidFill>
                  <a:schemeClr val="tx1"/>
                </a:solidFill>
                <a:latin typeface="+mn-ea"/>
              </a:rPr>
              <a:t>文艺复兴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与宗教改革之间有着千丝万缕的联系，两者都有解放思想的性质，但是两者之间的目标有所差异，文艺复兴实质是思想领域的革命，目的在于走出中世纪，走向现代文明；而宗教改革是上层建筑领域的一场变革，目的在于开创现代意义的民族国家</a:t>
            </a:r>
            <a:r>
              <a:rPr lang="zh-CN" altLang="en-US" sz="2400" b="1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CN" sz="24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  <a:latin typeface="+mn-ea"/>
              </a:rPr>
              <a:t>    文艺复兴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的影响基本是在知识分子当中，而到了宗教改革，影响更进一步。究其原因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</a:rPr>
              <a:t>……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是因为在西方，基督教是家家户户的事情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</a:rPr>
              <a:t>……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宗教改革享受到了文艺复兴所开拓出来的人文主义的影响，把人文主义普及到了整个社会，因此，宗教改革的影响是社会性的</a:t>
            </a:r>
            <a:r>
              <a:rPr lang="zh-CN" altLang="en-US" sz="2400" b="1" dirty="0" smtClean="0">
                <a:solidFill>
                  <a:schemeClr val="tx1"/>
                </a:solidFill>
                <a:latin typeface="+mn-ea"/>
              </a:rPr>
              <a:t>。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24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+mn-ea"/>
              </a:rPr>
              <a:t>           ——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陈乐民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</a:rPr>
              <a:t>《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欧洲文明十五讲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</a:rPr>
              <a:t>》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5893" y="5011478"/>
            <a:ext cx="870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问题：依据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材料分析文艺复兴与宗教改革之间的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关系？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57" y="856494"/>
            <a:ext cx="3826647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73800" y="5517232"/>
            <a:ext cx="118928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algn="just"/>
            <a:r>
              <a:rPr lang="en-US" altLang="zh-CN" sz="1400" b="1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文艺复兴与宗教改革</a:t>
            </a:r>
            <a:r>
              <a:rPr lang="zh-CN" altLang="zh-CN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都是对人文主义精神的诠释和理解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，但是宗教改革比文艺复兴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影响更深远，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它</a:t>
            </a:r>
            <a:r>
              <a:rPr lang="zh-CN" altLang="zh-CN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将人文精神进一步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弘扬。</a:t>
            </a:r>
            <a:endParaRPr lang="zh-CN" altLang="zh-CN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266700" algn="just"/>
            <a:r>
              <a:rPr lang="zh-CN" altLang="zh-CN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zh-CN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）文艺复兴的范畴在</a:t>
            </a:r>
            <a:r>
              <a:rPr lang="zh-CN" altLang="zh-CN" sz="20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思想领域</a:t>
            </a:r>
            <a:r>
              <a:rPr lang="zh-CN" altLang="zh-CN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，否定神学思想；宗教改革在</a:t>
            </a:r>
            <a:r>
              <a:rPr lang="zh-CN" altLang="zh-CN" sz="20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上层建筑领域</a:t>
            </a:r>
            <a:r>
              <a:rPr lang="zh-CN" altLang="zh-CN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，否定教会的绝对权威。</a:t>
            </a:r>
            <a:endParaRPr lang="zh-CN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266700" algn="just"/>
            <a:r>
              <a:rPr lang="zh-CN" altLang="zh-CN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文艺复兴局限在</a:t>
            </a:r>
            <a:r>
              <a:rPr lang="zh-CN" altLang="en-US" sz="20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上流知识分子阶层；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宗教改革扩大到</a:t>
            </a:r>
            <a:r>
              <a:rPr lang="zh-CN" altLang="en-US" sz="20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整个社会群体</a:t>
            </a:r>
            <a:r>
              <a:rPr lang="zh-CN" altLang="en-US" sz="20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6203" y="232711"/>
            <a:ext cx="4996669" cy="623783"/>
          </a:xfrm>
          <a:prstGeom prst="rect">
            <a:avLst/>
          </a:prstGeom>
        </p:spPr>
        <p:txBody>
          <a:bodyPr wrap="none" lIns="69110" tIns="34555" rIns="69110" bIns="34555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36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/>
              </a:rPr>
              <a:t>二、宗教改革</a:t>
            </a:r>
            <a:r>
              <a:rPr lang="zh-CN" altLang="zh-CN" sz="3600" b="1" noProof="1" smtClean="0">
                <a:latin typeface="+mn-ea"/>
                <a:cs typeface="方正清刻本悦宋简体"/>
              </a:rPr>
              <a:t>(</a:t>
            </a:r>
            <a:r>
              <a:rPr lang="en-US" altLang="zh-CN" sz="3600" b="1" noProof="1" smtClean="0">
                <a:latin typeface="+mn-ea"/>
                <a:cs typeface="方正清刻本悦宋简体"/>
              </a:rPr>
              <a:t>16</a:t>
            </a:r>
            <a:r>
              <a:rPr lang="zh-CN" altLang="en-US" sz="3600" b="1" noProof="1" smtClean="0">
                <a:latin typeface="+mn-ea"/>
                <a:cs typeface="方正清刻本悦宋简体"/>
              </a:rPr>
              <a:t>世纪）</a:t>
            </a:r>
            <a:endParaRPr lang="zh-CN" altLang="en-US" sz="3600" b="1" noProof="1">
              <a:latin typeface="+mn-ea"/>
              <a:cs typeface="方正清刻本悦宋简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15575" y="2445337"/>
            <a:ext cx="4270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2.</a:t>
            </a:r>
            <a:r>
              <a:rPr lang="zh-CN" altLang="en-US" dirty="0" smtClean="0"/>
              <a:t>成就及贡献：</a:t>
            </a:r>
            <a:endParaRPr lang="zh-CN" altLang="en-US" dirty="0"/>
          </a:p>
        </p:txBody>
      </p:sp>
      <p:sp>
        <p:nvSpPr>
          <p:cNvPr id="10" name="文本框 14"/>
          <p:cNvSpPr txBox="1"/>
          <p:nvPr/>
        </p:nvSpPr>
        <p:spPr>
          <a:xfrm>
            <a:off x="302538" y="1356667"/>
            <a:ext cx="11554226" cy="120032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）经济：西欧资本主义经济的发展；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）思想：文艺复兴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和宗教改革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的推动；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）个人：科学家的不懈努力。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4"/>
          <p:cNvSpPr txBox="1">
            <a:spLocks noChangeArrowheads="1"/>
          </p:cNvSpPr>
          <p:nvPr/>
        </p:nvSpPr>
        <p:spPr bwMode="auto">
          <a:xfrm>
            <a:off x="302538" y="833447"/>
            <a:ext cx="4270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背景：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21"/>
          <p:cNvSpPr txBox="1"/>
          <p:nvPr/>
        </p:nvSpPr>
        <p:spPr>
          <a:xfrm>
            <a:off x="252867" y="231495"/>
            <a:ext cx="7585689" cy="590909"/>
          </a:xfrm>
          <a:prstGeom prst="rect">
            <a:avLst/>
          </a:prstGeom>
        </p:spPr>
        <p:txBody>
          <a:bodyPr wrap="none" lIns="91419" tIns="45709" rIns="91419" bIns="45709">
            <a:spAutoFit/>
          </a:bodyPr>
          <a:lstStyle>
            <a:lvl1pPr algn="l" defTabSz="1200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45440" fontAlgn="base">
              <a:spcBef>
                <a:spcPct val="20000"/>
              </a:spcBef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/>
              </a:rPr>
              <a:t>三、近代科学的兴起</a:t>
            </a:r>
            <a:r>
              <a:rPr lang="zh-CN" altLang="en-US" sz="3600" b="1" dirty="0">
                <a:latin typeface="+mn-ea"/>
                <a:ea typeface="+mn-ea"/>
                <a:cs typeface="方正清刻本悦宋简体"/>
              </a:rPr>
              <a:t>（</a:t>
            </a:r>
            <a:r>
              <a:rPr lang="en-US" altLang="zh-CN" sz="3600" b="1" dirty="0" smtClean="0">
                <a:latin typeface="+mn-ea"/>
                <a:ea typeface="+mn-ea"/>
                <a:cs typeface="方正清刻本悦宋简体"/>
              </a:rPr>
              <a:t>16</a:t>
            </a:r>
            <a:r>
              <a:rPr lang="zh-CN" altLang="en-US" sz="3600" b="1" dirty="0" smtClean="0">
                <a:latin typeface="+mn-ea"/>
                <a:ea typeface="+mn-ea"/>
                <a:cs typeface="方正清刻本悦宋简体"/>
              </a:rPr>
              <a:t>、</a:t>
            </a:r>
            <a:r>
              <a:rPr lang="en-US" altLang="zh-CN" sz="3600" b="1" dirty="0" smtClean="0">
                <a:latin typeface="+mn-ea"/>
                <a:ea typeface="+mn-ea"/>
                <a:cs typeface="方正清刻本悦宋简体"/>
              </a:rPr>
              <a:t>17</a:t>
            </a:r>
            <a:r>
              <a:rPr lang="zh-CN" altLang="en-US" sz="3600" b="1" dirty="0">
                <a:latin typeface="+mn-ea"/>
                <a:ea typeface="+mn-ea"/>
                <a:cs typeface="方正清刻本悦宋简体"/>
              </a:rPr>
              <a:t>世纪）</a:t>
            </a:r>
            <a:endParaRPr lang="zh-CN" altLang="en-US" sz="3600" b="1" dirty="0">
              <a:latin typeface="+mn-ea"/>
              <a:ea typeface="+mn-ea"/>
              <a:cs typeface="方正清刻本悦宋简体"/>
            </a:endParaRPr>
          </a:p>
        </p:txBody>
      </p:sp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252867" y="2913678"/>
          <a:ext cx="11761470" cy="2990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7778"/>
                <a:gridCol w="1224136"/>
                <a:gridCol w="9249556"/>
              </a:tblGrid>
              <a:tr h="3378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rgbClr val="401B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国别</a:t>
                      </a:r>
                      <a:endParaRPr lang="en-US" altLang="en-US" sz="2800" b="1" dirty="0">
                        <a:solidFill>
                          <a:srgbClr val="401B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401B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科学家</a:t>
                      </a:r>
                      <a:endParaRPr lang="en-US" altLang="en-US" sz="2800" b="1">
                        <a:solidFill>
                          <a:srgbClr val="401B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rgbClr val="401B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科学贡献</a:t>
                      </a:r>
                      <a:endParaRPr lang="en-US" altLang="en-US" sz="2800" b="1" dirty="0">
                        <a:solidFill>
                          <a:srgbClr val="401B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51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波兰</a:t>
                      </a:r>
                      <a:endParaRPr lang="en-US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哥白尼</a:t>
                      </a:r>
                      <a:endParaRPr lang="en-US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在《天体运行论》中提出“</a:t>
                      </a:r>
                      <a:r>
                        <a:rPr lang="en-US" sz="28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日心说</a:t>
                      </a:r>
                      <a:r>
                        <a:rPr 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”，否定天主教会宣扬的“</a:t>
                      </a:r>
                      <a:r>
                        <a:rPr lang="en-US" sz="28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地心说</a:t>
                      </a:r>
                      <a:r>
                        <a:rPr 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”，</a:t>
                      </a:r>
                      <a:r>
                        <a:rPr lang="en-US" sz="28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建立了全新的宇宙观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8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意大利</a:t>
                      </a:r>
                      <a:endParaRPr lang="en-US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伽利略</a:t>
                      </a:r>
                      <a:endParaRPr lang="en-US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通过天文观测证实了哥白尼的学说</a:t>
                      </a:r>
                      <a:endParaRPr lang="en-US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英国</a:t>
                      </a:r>
                      <a:endParaRPr lang="en-US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牛顿</a:t>
                      </a:r>
                      <a:endParaRPr lang="en-US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发现</a:t>
                      </a:r>
                      <a:r>
                        <a:rPr lang="en-US" sz="2800" b="1">
                          <a:solidFill>
                            <a:srgbClr val="401B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万有引力定律</a:t>
                      </a:r>
                      <a:r>
                        <a:rPr 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，确立了较为完整的力学体系，</a:t>
                      </a:r>
                      <a:r>
                        <a:rPr lang="en-US" sz="2800" b="1">
                          <a:solidFill>
                            <a:srgbClr val="401B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为近代物理学的发展奠定了基础</a:t>
                      </a:r>
                      <a:endParaRPr lang="en-US" altLang="en-US" sz="2800" b="1">
                        <a:solidFill>
                          <a:srgbClr val="401B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82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其他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在光学、热学、磁学、解剖学等领域也取得了巨大进步</a:t>
                      </a:r>
                      <a:r>
                        <a:rPr 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文本框 3073"/>
          <p:cNvSpPr txBox="1"/>
          <p:nvPr>
            <p:custDataLst>
              <p:tags r:id="rId2"/>
            </p:custDataLst>
          </p:nvPr>
        </p:nvSpPr>
        <p:spPr>
          <a:xfrm>
            <a:off x="6656684" y="855524"/>
            <a:ext cx="5185494" cy="1941557"/>
          </a:xfrm>
          <a:prstGeom prst="rect">
            <a:avLst/>
          </a:prstGeom>
          <a:solidFill>
            <a:schemeClr val="bg1"/>
          </a:solidFill>
          <a:ln w="508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 anchorCtr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+mn-ea"/>
                <a:cs typeface="方正粗黑宋简体" pitchFamily="2" charset="-122"/>
              </a:rPr>
              <a:t>《人类简史：从动物到上帝》将从石器时代至今天智人的演化历史分为了四个阶段：认知革命、农业革命、人类的融合统一、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cs typeface="方正粗黑宋简体" pitchFamily="2" charset="-122"/>
              </a:rPr>
              <a:t>科学革命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方正粗黑宋简体" pitchFamily="2" charset="-122"/>
              </a:rPr>
              <a:t>（约公元1500年至今，出现了现代科学）。</a:t>
            </a:r>
            <a:endParaRPr lang="zh-CN" altLang="en-US" sz="2400" b="1" dirty="0">
              <a:solidFill>
                <a:schemeClr val="tx1"/>
              </a:solidFill>
              <a:latin typeface="+mn-ea"/>
              <a:cs typeface="方正粗黑宋简体" pitchFamily="2" charset="-122"/>
            </a:endParaRPr>
          </a:p>
        </p:txBody>
      </p:sp>
      <p:sp>
        <p:nvSpPr>
          <p:cNvPr id="14" name="文本框 49"/>
          <p:cNvSpPr txBox="1"/>
          <p:nvPr>
            <p:custDataLst>
              <p:tags r:id="rId3"/>
            </p:custDataLst>
          </p:nvPr>
        </p:nvSpPr>
        <p:spPr>
          <a:xfrm>
            <a:off x="622598" y="5903893"/>
            <a:ext cx="10676175" cy="954107"/>
          </a:xfrm>
          <a:prstGeom prst="rect">
            <a:avLst/>
          </a:prstGeom>
          <a:noFill/>
          <a:ln w="50800"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sz="2800" b="1" dirty="0">
                <a:solidFill>
                  <a:srgbClr val="FF0000"/>
                </a:solidFill>
                <a:effectLst/>
                <a:latin typeface="方正粗黑宋简体" pitchFamily="2" charset="-122"/>
                <a:ea typeface="方正粗黑宋简体" pitchFamily="2" charset="-122"/>
                <a:cs typeface="方正粗黑宋简体" pitchFamily="2" charset="-122"/>
                <a:sym typeface="+mn-ea"/>
              </a:rPr>
              <a:t>科学的两大作用：解放思想、推动生产力。</a:t>
            </a:r>
            <a:endParaRPr lang="zh-CN" sz="2800" b="1" dirty="0">
              <a:solidFill>
                <a:srgbClr val="FF0000"/>
              </a:solidFill>
              <a:effectLst/>
              <a:latin typeface="方正粗黑宋简体" pitchFamily="2" charset="-122"/>
              <a:ea typeface="方正粗黑宋简体" pitchFamily="2" charset="-122"/>
              <a:cs typeface="方正粗黑宋简体" pitchFamily="2" charset="-122"/>
              <a:sym typeface="+mn-ea"/>
            </a:endParaRPr>
          </a:p>
          <a:p>
            <a:pPr algn="ctr"/>
            <a:r>
              <a:rPr lang="zh-CN" sz="2800" b="1" dirty="0">
                <a:solidFill>
                  <a:srgbClr val="FF0000"/>
                </a:solidFill>
                <a:effectLst/>
                <a:latin typeface="方正粗黑宋简体" pitchFamily="2" charset="-122"/>
                <a:ea typeface="方正粗黑宋简体" pitchFamily="2" charset="-122"/>
                <a:cs typeface="方正粗黑宋简体" pitchFamily="2" charset="-122"/>
                <a:sym typeface="+mn-ea"/>
              </a:rPr>
              <a:t>在</a:t>
            </a:r>
            <a:r>
              <a:rPr lang="en-US" altLang="zh-CN" sz="2800" b="1" dirty="0">
                <a:solidFill>
                  <a:srgbClr val="FF0000"/>
                </a:solidFill>
                <a:effectLst/>
                <a:latin typeface="方正粗黑宋简体" pitchFamily="2" charset="-122"/>
                <a:ea typeface="方正粗黑宋简体" pitchFamily="2" charset="-122"/>
                <a:cs typeface="方正粗黑宋简体" pitchFamily="2" charset="-122"/>
                <a:sym typeface="+mn-ea"/>
              </a:rPr>
              <a:t>18</a:t>
            </a:r>
            <a:r>
              <a:rPr lang="zh-CN" altLang="en-US" sz="2800" b="1" dirty="0">
                <a:solidFill>
                  <a:srgbClr val="FF0000"/>
                </a:solidFill>
                <a:effectLst/>
                <a:latin typeface="方正粗黑宋简体" pitchFamily="2" charset="-122"/>
                <a:ea typeface="方正粗黑宋简体" pitchFamily="2" charset="-122"/>
                <a:cs typeface="方正粗黑宋简体" pitchFamily="2" charset="-122"/>
                <a:sym typeface="+mn-ea"/>
              </a:rPr>
              <a:t>世纪之前，前者作用尤为明显。</a:t>
            </a:r>
            <a:endParaRPr lang="zh-CN" altLang="en-US" sz="2800" b="1" dirty="0">
              <a:solidFill>
                <a:srgbClr val="FF0000"/>
              </a:solidFill>
              <a:effectLst/>
              <a:latin typeface="方正粗黑宋简体" pitchFamily="2" charset="-122"/>
              <a:ea typeface="方正粗黑宋简体" pitchFamily="2" charset="-122"/>
              <a:cs typeface="方正粗黑宋简体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8" grpId="0"/>
      <p:bldP spid="13" grpId="0" bldLvl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文本框 6"/>
          <p:cNvSpPr txBox="1">
            <a:spLocks noChangeArrowheads="1"/>
          </p:cNvSpPr>
          <p:nvPr/>
        </p:nvSpPr>
        <p:spPr bwMode="auto">
          <a:xfrm>
            <a:off x="222855" y="1124744"/>
            <a:ext cx="11743437" cy="2882818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  <a:round/>
          </a:ln>
        </p:spPr>
        <p:txBody>
          <a:bodyPr wrap="square" lIns="91419" tIns="45709" rIns="91419" bIns="45709">
            <a:spAutoFit/>
          </a:bodyPr>
          <a:lstStyle/>
          <a:p>
            <a:pPr>
              <a:spcBef>
                <a:spcPts val="400"/>
              </a:spcBef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他（宋应星）全面搜集整理传统农业、手工业技术，撰成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天工开物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一书。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ts val="400"/>
              </a:spcBef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摘编自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宋应星评传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ts val="6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在长期实验观测、计算和深入思考下以数学公式表达出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物体运动三大定律。    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 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摘编自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牛顿传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412" name="矩形 6"/>
          <p:cNvSpPr>
            <a:spLocks noChangeArrowheads="1"/>
          </p:cNvSpPr>
          <p:nvPr/>
        </p:nvSpPr>
        <p:spPr bwMode="auto">
          <a:xfrm>
            <a:off x="478582" y="5047952"/>
            <a:ext cx="10912911" cy="117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9" tIns="45709" rIns="91419" bIns="4570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不同：传统科技重实用和经验积累； 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近代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自然科学重实验、逻辑推理和数学表达方法。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21"/>
          <p:cNvSpPr txBox="1"/>
          <p:nvPr/>
        </p:nvSpPr>
        <p:spPr>
          <a:xfrm>
            <a:off x="252867" y="231495"/>
            <a:ext cx="7585689" cy="590909"/>
          </a:xfrm>
          <a:prstGeom prst="rect">
            <a:avLst/>
          </a:prstGeom>
        </p:spPr>
        <p:txBody>
          <a:bodyPr wrap="none" lIns="91419" tIns="45709" rIns="91419" bIns="45709">
            <a:spAutoFit/>
          </a:bodyPr>
          <a:lstStyle>
            <a:lvl1pPr algn="l" defTabSz="1200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45440" fontAlgn="base">
              <a:spcBef>
                <a:spcPct val="20000"/>
              </a:spcBef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/>
              </a:rPr>
              <a:t>三、近代科学的兴起</a:t>
            </a:r>
            <a:r>
              <a:rPr lang="zh-CN" altLang="en-US" sz="3600" b="1" dirty="0">
                <a:latin typeface="+mn-ea"/>
                <a:ea typeface="+mn-ea"/>
                <a:cs typeface="方正清刻本悦宋简体"/>
              </a:rPr>
              <a:t>（</a:t>
            </a:r>
            <a:r>
              <a:rPr lang="en-US" altLang="zh-CN" sz="3600" b="1" dirty="0" smtClean="0">
                <a:latin typeface="+mn-ea"/>
                <a:ea typeface="+mn-ea"/>
                <a:cs typeface="方正清刻本悦宋简体"/>
              </a:rPr>
              <a:t>16</a:t>
            </a:r>
            <a:r>
              <a:rPr lang="zh-CN" altLang="en-US" sz="3600" b="1" dirty="0" smtClean="0">
                <a:latin typeface="+mn-ea"/>
                <a:ea typeface="+mn-ea"/>
                <a:cs typeface="方正清刻本悦宋简体"/>
              </a:rPr>
              <a:t>、</a:t>
            </a:r>
            <a:r>
              <a:rPr lang="en-US" altLang="zh-CN" sz="3600" b="1" dirty="0" smtClean="0">
                <a:latin typeface="+mn-ea"/>
                <a:ea typeface="+mn-ea"/>
                <a:cs typeface="方正清刻本悦宋简体"/>
              </a:rPr>
              <a:t>17</a:t>
            </a:r>
            <a:r>
              <a:rPr lang="zh-CN" altLang="en-US" sz="3600" b="1" dirty="0">
                <a:latin typeface="+mn-ea"/>
                <a:ea typeface="+mn-ea"/>
                <a:cs typeface="方正清刻本悦宋简体"/>
              </a:rPr>
              <a:t>世纪）</a:t>
            </a:r>
            <a:endParaRPr lang="zh-CN" altLang="en-US" sz="3600" b="1" dirty="0">
              <a:latin typeface="+mn-ea"/>
              <a:ea typeface="+mn-ea"/>
              <a:cs typeface="方正清刻本悦宋简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7487" y="4221088"/>
            <a:ext cx="9212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根据材料，概括</a:t>
            </a:r>
            <a:r>
              <a:rPr lang="zh-CN" altLang="en-US" sz="3200" b="1" dirty="0">
                <a:solidFill>
                  <a:srgbClr val="0000CC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传统科技</a:t>
            </a:r>
            <a:r>
              <a:rPr lang="zh-CN" altLang="en-US" sz="3200" b="1" dirty="0">
                <a:solidFill>
                  <a:srgbClr val="0000CC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与</a:t>
            </a:r>
            <a:r>
              <a:rPr lang="zh-CN" altLang="en-US" sz="3200" b="1" dirty="0">
                <a:solidFill>
                  <a:srgbClr val="0000CC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近代自然科学</a:t>
            </a:r>
            <a:r>
              <a:rPr lang="zh-CN" altLang="en-US" sz="3200" b="1" dirty="0">
                <a:solidFill>
                  <a:srgbClr val="0000CC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的不同。</a:t>
            </a:r>
            <a:endParaRPr lang="zh-CN" altLang="en-US" sz="3200" b="1" dirty="0">
              <a:solidFill>
                <a:srgbClr val="0000CC"/>
              </a:solidFill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2281978" y="1382283"/>
            <a:ext cx="8634876" cy="67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5" tIns="54418" rIns="108835" bIns="544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启蒙思想家的力量从何处来？</a:t>
            </a:r>
            <a:endParaRPr lang="zh-CN" altLang="en-US" sz="3600" b="1" dirty="0">
              <a:solidFill>
                <a:srgbClr val="CC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0"/>
          <p:cNvGrpSpPr/>
          <p:nvPr/>
        </p:nvGrpSpPr>
        <p:grpSpPr bwMode="auto">
          <a:xfrm>
            <a:off x="902642" y="2064338"/>
            <a:ext cx="10829574" cy="1998751"/>
            <a:chOff x="428596" y="1928802"/>
            <a:chExt cx="8123237" cy="1998751"/>
          </a:xfrm>
        </p:grpSpPr>
        <p:sp>
          <p:nvSpPr>
            <p:cNvPr id="4104" name="TextBox 2"/>
            <p:cNvSpPr txBox="1">
              <a:spLocks noChangeArrowheads="1"/>
            </p:cNvSpPr>
            <p:nvPr/>
          </p:nvSpPr>
          <p:spPr bwMode="auto">
            <a:xfrm>
              <a:off x="428596" y="3327389"/>
              <a:ext cx="792480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Wingdings" panose="05000000000000000000" pitchFamily="2" charset="2"/>
                <a:buChar char="u"/>
              </a:pPr>
              <a:r>
                <a:rPr lang="zh-CN" altLang="zh-CN" b="1" dirty="0">
                  <a:solidFill>
                    <a:srgbClr val="000000"/>
                  </a:solidFill>
                  <a:latin typeface="+mn-ea"/>
                </a:rPr>
                <a:t>人类文明中既有的政治</a:t>
              </a:r>
              <a:r>
                <a:rPr lang="zh-CN" altLang="en-US" b="1" dirty="0">
                  <a:solidFill>
                    <a:srgbClr val="000000"/>
                  </a:solidFill>
                  <a:latin typeface="+mn-ea"/>
                </a:rPr>
                <a:t>经验</a:t>
              </a:r>
              <a:r>
                <a:rPr lang="zh-CN" altLang="zh-CN" b="1" dirty="0">
                  <a:solidFill>
                    <a:srgbClr val="000000"/>
                  </a:solidFill>
                  <a:latin typeface="+mn-ea"/>
                </a:rPr>
                <a:t>和思想成果</a:t>
              </a:r>
              <a:endParaRPr lang="zh-CN" altLang="en-US" b="1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105" name="矩形 6"/>
            <p:cNvSpPr>
              <a:spLocks noChangeArrowheads="1"/>
            </p:cNvSpPr>
            <p:nvPr/>
          </p:nvSpPr>
          <p:spPr bwMode="auto">
            <a:xfrm>
              <a:off x="428596" y="1928802"/>
              <a:ext cx="8123237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Wingdings" panose="05000000000000000000" pitchFamily="2" charset="2"/>
                <a:buChar char="u"/>
              </a:pPr>
              <a:r>
                <a:rPr lang="zh-CN" altLang="en-US" b="1" dirty="0">
                  <a:solidFill>
                    <a:srgbClr val="000000"/>
                  </a:solidFill>
                  <a:latin typeface="+mn-ea"/>
                </a:rPr>
                <a:t>资本主义经济的发展，资产阶级队伍的壮大</a:t>
              </a:r>
              <a:endParaRPr lang="en-US" altLang="zh-CN" b="1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106" name="矩形 7"/>
            <p:cNvSpPr>
              <a:spLocks noChangeArrowheads="1"/>
            </p:cNvSpPr>
            <p:nvPr/>
          </p:nvSpPr>
          <p:spPr bwMode="auto">
            <a:xfrm>
              <a:off x="428596" y="2627302"/>
              <a:ext cx="7437437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Wingdings" panose="05000000000000000000" pitchFamily="2" charset="2"/>
                <a:buChar char="u"/>
              </a:pPr>
              <a:r>
                <a:rPr lang="zh-CN" altLang="zh-CN" b="1" dirty="0">
                  <a:solidFill>
                    <a:srgbClr val="000000"/>
                  </a:solidFill>
                  <a:latin typeface="+mn-ea"/>
                </a:rPr>
                <a:t>自然科学的发展赋予人前所未有的自信</a:t>
              </a:r>
              <a:endParaRPr lang="en-US" altLang="zh-CN" b="1" dirty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3" name="组合 11"/>
          <p:cNvGrpSpPr/>
          <p:nvPr/>
        </p:nvGrpSpPr>
        <p:grpSpPr bwMode="auto">
          <a:xfrm>
            <a:off x="1016791" y="4181364"/>
            <a:ext cx="9839138" cy="2454752"/>
            <a:chOff x="1188623" y="4067495"/>
            <a:chExt cx="6825265" cy="2594711"/>
          </a:xfrm>
        </p:grpSpPr>
        <p:sp>
          <p:nvSpPr>
            <p:cNvPr id="10" name="云形标注 9"/>
            <p:cNvSpPr/>
            <p:nvPr/>
          </p:nvSpPr>
          <p:spPr>
            <a:xfrm rot="10645205">
              <a:off x="1188623" y="4067495"/>
              <a:ext cx="6790863" cy="2594711"/>
            </a:xfrm>
            <a:prstGeom prst="cloudCallout">
              <a:avLst>
                <a:gd name="adj1" fmla="val -20556"/>
                <a:gd name="adj2" fmla="val 5106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103" name="矩形 8"/>
            <p:cNvSpPr>
              <a:spLocks noChangeArrowheads="1"/>
            </p:cNvSpPr>
            <p:nvPr/>
          </p:nvSpPr>
          <p:spPr bwMode="auto">
            <a:xfrm>
              <a:off x="2298848" y="4363075"/>
              <a:ext cx="5715040" cy="2266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4005"/>
                </a:lnSpc>
                <a:spcBef>
                  <a:spcPct val="0"/>
                </a:spcBef>
                <a:buNone/>
              </a:pPr>
              <a:r>
                <a:rPr lang="en-US" altLang="zh-CN" sz="2900" b="1" dirty="0">
                  <a:solidFill>
                    <a:srgbClr val="0000FF"/>
                  </a:solidFill>
                  <a:latin typeface="华文新魏" pitchFamily="2" charset="-122"/>
                  <a:ea typeface="华文新魏" pitchFamily="2" charset="-122"/>
                </a:rPr>
                <a:t>  </a:t>
              </a:r>
              <a:r>
                <a:rPr lang="zh-CN" altLang="en-US" sz="29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☆</a:t>
              </a:r>
              <a:r>
                <a:rPr lang="zh-CN" altLang="zh-CN" sz="29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西方人文主义发展历程</a:t>
              </a:r>
              <a:endParaRPr lang="en-US" altLang="zh-CN" sz="29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ts val="4005"/>
                </a:lnSpc>
                <a:spcBef>
                  <a:spcPct val="0"/>
                </a:spcBef>
                <a:buNone/>
              </a:pPr>
              <a:r>
                <a:rPr lang="en-US" altLang="zh-CN" sz="29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9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☆</a:t>
              </a:r>
              <a:r>
                <a:rPr lang="zh-CN" altLang="zh-CN" sz="29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古代奴隶制社会政治文明的成果</a:t>
              </a:r>
              <a:endParaRPr lang="en-US" altLang="zh-CN" sz="29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ts val="4005"/>
                </a:lnSpc>
                <a:spcBef>
                  <a:spcPct val="0"/>
                </a:spcBef>
                <a:buNone/>
              </a:pPr>
              <a:r>
                <a:rPr lang="en-US" altLang="zh-CN" sz="29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9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☆</a:t>
              </a:r>
              <a:r>
                <a:rPr lang="zh-CN" altLang="zh-CN" sz="29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历史上与王权斗争的政治经验</a:t>
              </a:r>
              <a:endParaRPr lang="en-US" altLang="zh-CN" sz="29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ts val="4005"/>
                </a:lnSpc>
                <a:spcBef>
                  <a:spcPct val="0"/>
                </a:spcBef>
                <a:buNone/>
              </a:pPr>
              <a:r>
                <a:rPr lang="en-US" altLang="zh-CN" sz="29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9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☆</a:t>
              </a:r>
              <a:r>
                <a:rPr lang="zh-CN" altLang="zh-CN" sz="29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中国的儒家思想</a:t>
              </a:r>
              <a:r>
                <a:rPr lang="en-US" altLang="zh-CN" sz="29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……</a:t>
              </a:r>
              <a:endParaRPr lang="zh-CN" altLang="en-US" sz="29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46982" y="230728"/>
            <a:ext cx="6152434" cy="623783"/>
          </a:xfrm>
          <a:prstGeom prst="rect">
            <a:avLst/>
          </a:prstGeom>
        </p:spPr>
        <p:txBody>
          <a:bodyPr wrap="none" lIns="69110" tIns="34555" rIns="69110" bIns="34555">
            <a:spAutoFit/>
          </a:bodyPr>
          <a:lstStyle/>
          <a:p>
            <a:pPr algn="ctr" fontAlgn="base">
              <a:spcBef>
                <a:spcPct val="20000"/>
              </a:spcBef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四、启蒙运动</a:t>
            </a:r>
            <a:r>
              <a:rPr lang="zh-CN" altLang="en-US" sz="3600" b="1" dirty="0" smtClean="0">
                <a:latin typeface="+mn-ea"/>
                <a:cs typeface="+mn-ea"/>
              </a:rPr>
              <a:t>（</a:t>
            </a:r>
            <a:r>
              <a:rPr lang="en-US" altLang="zh-CN" sz="3600" b="1" dirty="0" smtClean="0">
                <a:latin typeface="+mn-ea"/>
                <a:cs typeface="+mn-ea"/>
              </a:rPr>
              <a:t>17</a:t>
            </a:r>
            <a:r>
              <a:rPr lang="zh-CN" altLang="en-US" sz="3600" b="1" dirty="0" smtClean="0">
                <a:latin typeface="+mn-ea"/>
                <a:cs typeface="+mn-ea"/>
              </a:rPr>
              <a:t>、</a:t>
            </a:r>
            <a:r>
              <a:rPr lang="en-US" altLang="zh-CN" sz="3600" b="1" dirty="0" smtClean="0">
                <a:latin typeface="+mn-ea"/>
                <a:cs typeface="+mn-ea"/>
              </a:rPr>
              <a:t>18</a:t>
            </a:r>
            <a:r>
              <a:rPr lang="zh-CN" altLang="en-US" sz="3600" b="1" dirty="0" smtClean="0">
                <a:latin typeface="+mn-ea"/>
                <a:cs typeface="+mn-ea"/>
              </a:rPr>
              <a:t>世纪）</a:t>
            </a:r>
            <a:endParaRPr lang="zh-CN" altLang="en-US" sz="3600" b="1" dirty="0">
              <a:latin typeface="+mn-ea"/>
              <a:cs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242" y="942152"/>
            <a:ext cx="2992863" cy="590909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>
            <a:lvl1pPr indent="0">
              <a:lnSpc>
                <a:spcPct val="90000"/>
              </a:lnSpc>
              <a:spcBef>
                <a:spcPts val="1310"/>
              </a:spcBef>
              <a:buFont typeface="Arial" panose="020B0604020202020204" pitchFamily="34" charset="0"/>
              <a:buNone/>
              <a:defRPr sz="4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89979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3150"/>
            </a:lvl2pPr>
            <a:lvl3pPr marL="149987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625"/>
            </a:lvl3pPr>
            <a:lvl4pPr marL="209994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4pPr>
            <a:lvl5pPr marL="270002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5pPr>
            <a:lvl6pPr marL="330009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6pPr>
            <a:lvl7pPr marL="390017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7pPr>
            <a:lvl8pPr marL="449961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8pPr>
            <a:lvl9pPr marL="509968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9pPr>
          </a:lstStyle>
          <a:p>
            <a:r>
              <a:rPr lang="en-US" altLang="zh-CN" sz="3600" dirty="0">
                <a:sym typeface="+mn-ea"/>
              </a:rPr>
              <a:t>1</a:t>
            </a:r>
            <a:r>
              <a:rPr lang="en-US" altLang="zh-CN" sz="3600" dirty="0" smtClean="0">
                <a:sym typeface="+mn-ea"/>
              </a:rPr>
              <a:t>.</a:t>
            </a:r>
            <a:r>
              <a:rPr lang="zh-CN" altLang="en-US" sz="3600" dirty="0" smtClean="0">
                <a:sym typeface="+mn-ea"/>
              </a:rPr>
              <a:t>原因</a:t>
            </a:r>
            <a:r>
              <a:rPr lang="zh-CN" altLang="zh-CN" sz="3600" dirty="0" smtClean="0">
                <a:sym typeface="+mn-ea"/>
              </a:rPr>
              <a:t>：</a:t>
            </a:r>
            <a:endParaRPr lang="zh-CN" altLang="zh-CN" sz="3600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172732" y="1762584"/>
            <a:ext cx="6290626" cy="66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35" tIns="54418" rIns="108835" bIns="54418">
            <a:spAutoFit/>
          </a:bodyPr>
          <a:lstStyle>
            <a:defPPr>
              <a:defRPr lang="en-US"/>
            </a:defPPr>
            <a:lvl1pPr eaLnBrk="0" hangingPunct="0">
              <a:spcBef>
                <a:spcPct val="0"/>
              </a:spcBef>
              <a:buFontTx/>
              <a:buNone/>
              <a:defRPr sz="4800" b="1" i="1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US" sz="3600" i="0" dirty="0"/>
              <a:t>启蒙思想家的力量往何处使？</a:t>
            </a:r>
            <a:endParaRPr lang="zh-CN" altLang="en-US" sz="3600" i="0" dirty="0"/>
          </a:p>
        </p:txBody>
      </p:sp>
      <p:grpSp>
        <p:nvGrpSpPr>
          <p:cNvPr id="2" name="组合 47"/>
          <p:cNvGrpSpPr/>
          <p:nvPr/>
        </p:nvGrpSpPr>
        <p:grpSpPr bwMode="auto">
          <a:xfrm>
            <a:off x="493507" y="2644100"/>
            <a:ext cx="2965065" cy="1240056"/>
            <a:chOff x="858119" y="1431597"/>
            <a:chExt cx="2963605" cy="1655176"/>
          </a:xfrm>
        </p:grpSpPr>
        <p:sp>
          <p:nvSpPr>
            <p:cNvPr id="28" name="文本框 320"/>
            <p:cNvSpPr txBox="1"/>
            <p:nvPr/>
          </p:nvSpPr>
          <p:spPr>
            <a:xfrm>
              <a:off x="1647145" y="1431597"/>
              <a:ext cx="2026505" cy="677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02.</a:t>
              </a:r>
              <a:r>
                <a:rPr lang="zh-CN" altLang="en-US" sz="2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向上</a:t>
              </a:r>
              <a:endParaRPr lang="zh-CN" altLang="en-US" sz="2700" b="1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9" name="文本框 113"/>
            <p:cNvSpPr txBox="1"/>
            <p:nvPr/>
          </p:nvSpPr>
          <p:spPr>
            <a:xfrm>
              <a:off x="858119" y="2224077"/>
              <a:ext cx="2963605" cy="8626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None/>
                <a:defRPr/>
              </a:pPr>
              <a:r>
                <a:rPr lang="zh-CN" altLang="en-US" sz="36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政治构建</a:t>
              </a:r>
              <a:endParaRPr lang="en-US" altLang="zh-C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45"/>
          <p:cNvGrpSpPr/>
          <p:nvPr/>
        </p:nvGrpSpPr>
        <p:grpSpPr bwMode="auto">
          <a:xfrm>
            <a:off x="493508" y="4678415"/>
            <a:ext cx="3070883" cy="1428407"/>
            <a:chOff x="1030822" y="3937342"/>
            <a:chExt cx="3070877" cy="1905045"/>
          </a:xfrm>
        </p:grpSpPr>
        <p:sp>
          <p:nvSpPr>
            <p:cNvPr id="31" name="文本框 275"/>
            <p:cNvSpPr txBox="1"/>
            <p:nvPr/>
          </p:nvSpPr>
          <p:spPr>
            <a:xfrm>
              <a:off x="1942984" y="3937342"/>
              <a:ext cx="2029616" cy="6772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03.</a:t>
              </a:r>
              <a:r>
                <a:rPr lang="zh-CN" altLang="en-US" sz="2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向下</a:t>
              </a:r>
              <a:endParaRPr lang="zh-CN" altLang="en-US" sz="2700" b="1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" name="文本框 113"/>
            <p:cNvSpPr txBox="1"/>
            <p:nvPr/>
          </p:nvSpPr>
          <p:spPr>
            <a:xfrm>
              <a:off x="1030822" y="4739769"/>
              <a:ext cx="3070877" cy="11026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3600" b="1" dirty="0">
                  <a:solidFill>
                    <a:srgbClr val="CC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开启民智</a:t>
              </a:r>
              <a:endParaRPr lang="en-US" altLang="zh-CN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8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6"/>
          <p:cNvGrpSpPr/>
          <p:nvPr/>
        </p:nvGrpSpPr>
        <p:grpSpPr bwMode="auto">
          <a:xfrm>
            <a:off x="5188964" y="2692424"/>
            <a:ext cx="3265591" cy="1283177"/>
            <a:chOff x="8419119" y="2068603"/>
            <a:chExt cx="3265163" cy="1712903"/>
          </a:xfrm>
        </p:grpSpPr>
        <p:sp>
          <p:nvSpPr>
            <p:cNvPr id="5152" name="Freeform 34"/>
            <p:cNvSpPr>
              <a:spLocks noChangeArrowheads="1"/>
            </p:cNvSpPr>
            <p:nvPr/>
          </p:nvSpPr>
          <p:spPr bwMode="auto">
            <a:xfrm>
              <a:off x="9020090" y="2561708"/>
              <a:ext cx="79086" cy="134680"/>
            </a:xfrm>
            <a:custGeom>
              <a:avLst/>
              <a:gdLst>
                <a:gd name="T0" fmla="*/ 61926687 w 101"/>
                <a:gd name="T1" fmla="*/ 40466642 h 172"/>
                <a:gd name="T2" fmla="*/ 57634901 w 101"/>
                <a:gd name="T3" fmla="*/ 36174108 h 172"/>
                <a:gd name="T4" fmla="*/ 12876140 w 101"/>
                <a:gd name="T5" fmla="*/ 80932501 h 172"/>
                <a:gd name="T6" fmla="*/ 12876140 w 101"/>
                <a:gd name="T7" fmla="*/ 0 h 172"/>
                <a:gd name="T8" fmla="*/ 6744235 w 101"/>
                <a:gd name="T9" fmla="*/ 0 h 172"/>
                <a:gd name="T10" fmla="*/ 6744235 w 101"/>
                <a:gd name="T11" fmla="*/ 86450466 h 172"/>
                <a:gd name="T12" fmla="*/ 0 w 101"/>
                <a:gd name="T13" fmla="*/ 93808535 h 172"/>
                <a:gd name="T14" fmla="*/ 4291786 w 101"/>
                <a:gd name="T15" fmla="*/ 99939607 h 172"/>
                <a:gd name="T16" fmla="*/ 6744235 w 101"/>
                <a:gd name="T17" fmla="*/ 96874071 h 172"/>
                <a:gd name="T18" fmla="*/ 6744235 w 101"/>
                <a:gd name="T19" fmla="*/ 105457572 h 172"/>
                <a:gd name="T20" fmla="*/ 12876140 w 101"/>
                <a:gd name="T21" fmla="*/ 105457572 h 172"/>
                <a:gd name="T22" fmla="*/ 12876140 w 101"/>
                <a:gd name="T23" fmla="*/ 89516002 h 172"/>
                <a:gd name="T24" fmla="*/ 61926687 w 101"/>
                <a:gd name="T25" fmla="*/ 40466642 h 1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1" h="172">
                  <a:moveTo>
                    <a:pt x="101" y="66"/>
                  </a:moveTo>
                  <a:lnTo>
                    <a:pt x="94" y="59"/>
                  </a:lnTo>
                  <a:lnTo>
                    <a:pt x="21" y="132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11" y="141"/>
                  </a:lnTo>
                  <a:lnTo>
                    <a:pt x="0" y="153"/>
                  </a:lnTo>
                  <a:lnTo>
                    <a:pt x="7" y="163"/>
                  </a:lnTo>
                  <a:lnTo>
                    <a:pt x="11" y="158"/>
                  </a:lnTo>
                  <a:lnTo>
                    <a:pt x="11" y="172"/>
                  </a:lnTo>
                  <a:lnTo>
                    <a:pt x="21" y="172"/>
                  </a:lnTo>
                  <a:lnTo>
                    <a:pt x="21" y="146"/>
                  </a:lnTo>
                  <a:lnTo>
                    <a:pt x="101" y="66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文本框 318"/>
            <p:cNvSpPr txBox="1"/>
            <p:nvPr/>
          </p:nvSpPr>
          <p:spPr>
            <a:xfrm>
              <a:off x="8451177" y="2068603"/>
              <a:ext cx="2097068" cy="6779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01.</a:t>
              </a:r>
              <a:r>
                <a:rPr lang="zh-CN" altLang="en-US" sz="2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平行</a:t>
              </a:r>
              <a:endParaRPr lang="zh-CN" altLang="en-US" sz="2700" b="1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6" name="文本框 113"/>
            <p:cNvSpPr txBox="1"/>
            <p:nvPr/>
          </p:nvSpPr>
          <p:spPr>
            <a:xfrm>
              <a:off x="8419119" y="2918724"/>
              <a:ext cx="3265163" cy="8627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批判现实</a:t>
              </a:r>
              <a:endPara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43"/>
          <p:cNvGrpSpPr/>
          <p:nvPr/>
        </p:nvGrpSpPr>
        <p:grpSpPr bwMode="auto">
          <a:xfrm>
            <a:off x="2402294" y="2644100"/>
            <a:ext cx="3210305" cy="3760786"/>
            <a:chOff x="2778125" y="1828800"/>
            <a:chExt cx="3694113" cy="4495800"/>
          </a:xfrm>
        </p:grpSpPr>
        <p:grpSp>
          <p:nvGrpSpPr>
            <p:cNvPr id="5128" name="Freeform 31"/>
            <p:cNvGrpSpPr/>
            <p:nvPr/>
          </p:nvGrpSpPr>
          <p:grpSpPr bwMode="auto">
            <a:xfrm>
              <a:off x="2778125" y="1828800"/>
              <a:ext cx="3694113" cy="4495800"/>
              <a:chOff x="1750" y="1152"/>
              <a:chExt cx="2327" cy="2832"/>
            </a:xfrm>
          </p:grpSpPr>
          <p:pic>
            <p:nvPicPr>
              <p:cNvPr id="5150" name="Freeform 31"/>
              <p:cNvPicPr>
                <a:picLocks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0" y="1152"/>
                <a:ext cx="2232" cy="2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51" name="Text Box 2"/>
              <p:cNvSpPr txBox="1">
                <a:spLocks noChangeArrowheads="1"/>
              </p:cNvSpPr>
              <p:nvPr/>
            </p:nvSpPr>
            <p:spPr bwMode="auto">
              <a:xfrm>
                <a:off x="1750" y="1152"/>
                <a:ext cx="2327" cy="2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1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5129" name="组合 44"/>
            <p:cNvGrpSpPr/>
            <p:nvPr/>
          </p:nvGrpSpPr>
          <p:grpSpPr bwMode="auto">
            <a:xfrm>
              <a:off x="3430588" y="2695575"/>
              <a:ext cx="3033712" cy="2420938"/>
              <a:chOff x="4509719" y="1771513"/>
              <a:chExt cx="4045206" cy="3230095"/>
            </a:xfrm>
          </p:grpSpPr>
          <p:grpSp>
            <p:nvGrpSpPr>
              <p:cNvPr id="5146" name="任意多边形 4"/>
              <p:cNvGrpSpPr/>
              <p:nvPr/>
            </p:nvGrpSpPr>
            <p:grpSpPr bwMode="auto">
              <a:xfrm>
                <a:off x="4507602" y="1767277"/>
                <a:ext cx="4047323" cy="3236450"/>
                <a:chOff x="3429000" y="2692400"/>
                <a:chExt cx="3035300" cy="2425700"/>
              </a:xfrm>
            </p:grpSpPr>
            <p:pic>
              <p:nvPicPr>
                <p:cNvPr id="5148" name="任意多边形 4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9000" y="2692400"/>
                  <a:ext cx="3035300" cy="24257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49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439757" y="2701286"/>
                  <a:ext cx="3024543" cy="2415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80" tIns="34290" rIns="68580" bIns="34290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210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5147" name="任意多边形 8"/>
              <p:cNvSpPr>
                <a:spLocks noChangeArrowheads="1"/>
              </p:cNvSpPr>
              <p:nvPr/>
            </p:nvSpPr>
            <p:spPr bwMode="auto">
              <a:xfrm>
                <a:off x="4509719" y="1771513"/>
                <a:ext cx="3329634" cy="1604172"/>
              </a:xfrm>
              <a:custGeom>
                <a:avLst/>
                <a:gdLst>
                  <a:gd name="T0" fmla="*/ 1898650 w 3329634"/>
                  <a:gd name="T1" fmla="*/ 0 h 1604172"/>
                  <a:gd name="T2" fmla="*/ 3305478 w 3329634"/>
                  <a:gd name="T3" fmla="*/ 0 h 1604172"/>
                  <a:gd name="T4" fmla="*/ 3329634 w 3329634"/>
                  <a:gd name="T5" fmla="*/ 45720 h 1604172"/>
                  <a:gd name="T6" fmla="*/ 1946785 w 3329634"/>
                  <a:gd name="T7" fmla="*/ 45720 h 1604172"/>
                  <a:gd name="T8" fmla="*/ 1946785 w 3329634"/>
                  <a:gd name="T9" fmla="*/ 312420 h 1604172"/>
                  <a:gd name="T10" fmla="*/ 1565785 w 3329634"/>
                  <a:gd name="T11" fmla="*/ 312420 h 1604172"/>
                  <a:gd name="T12" fmla="*/ 1565785 w 3329634"/>
                  <a:gd name="T13" fmla="*/ 579120 h 1604172"/>
                  <a:gd name="T14" fmla="*/ 1172085 w 3329634"/>
                  <a:gd name="T15" fmla="*/ 579120 h 1604172"/>
                  <a:gd name="T16" fmla="*/ 1172085 w 3329634"/>
                  <a:gd name="T17" fmla="*/ 820420 h 1604172"/>
                  <a:gd name="T18" fmla="*/ 778385 w 3329634"/>
                  <a:gd name="T19" fmla="*/ 820420 h 1604172"/>
                  <a:gd name="T20" fmla="*/ 778385 w 3329634"/>
                  <a:gd name="T21" fmla="*/ 1112520 h 1604172"/>
                  <a:gd name="T22" fmla="*/ 371985 w 3329634"/>
                  <a:gd name="T23" fmla="*/ 1112520 h 1604172"/>
                  <a:gd name="T24" fmla="*/ 371985 w 3329634"/>
                  <a:gd name="T25" fmla="*/ 1366520 h 1604172"/>
                  <a:gd name="T26" fmla="*/ 48135 w 3329634"/>
                  <a:gd name="T27" fmla="*/ 1366520 h 1604172"/>
                  <a:gd name="T28" fmla="*/ 52395 w 3329634"/>
                  <a:gd name="T29" fmla="*/ 1604172 h 1604172"/>
                  <a:gd name="T30" fmla="*/ 5080 w 3329634"/>
                  <a:gd name="T31" fmla="*/ 1604172 h 1604172"/>
                  <a:gd name="T32" fmla="*/ 0 w 3329634"/>
                  <a:gd name="T33" fmla="*/ 1320800 h 1604172"/>
                  <a:gd name="T34" fmla="*/ 323850 w 3329634"/>
                  <a:gd name="T35" fmla="*/ 1320800 h 1604172"/>
                  <a:gd name="T36" fmla="*/ 323850 w 3329634"/>
                  <a:gd name="T37" fmla="*/ 1066800 h 1604172"/>
                  <a:gd name="T38" fmla="*/ 730250 w 3329634"/>
                  <a:gd name="T39" fmla="*/ 1066800 h 1604172"/>
                  <a:gd name="T40" fmla="*/ 730250 w 3329634"/>
                  <a:gd name="T41" fmla="*/ 774700 h 1604172"/>
                  <a:gd name="T42" fmla="*/ 1123950 w 3329634"/>
                  <a:gd name="T43" fmla="*/ 774700 h 1604172"/>
                  <a:gd name="T44" fmla="*/ 1123950 w 3329634"/>
                  <a:gd name="T45" fmla="*/ 533400 h 1604172"/>
                  <a:gd name="T46" fmla="*/ 1517650 w 3329634"/>
                  <a:gd name="T47" fmla="*/ 533400 h 1604172"/>
                  <a:gd name="T48" fmla="*/ 1517650 w 3329634"/>
                  <a:gd name="T49" fmla="*/ 266700 h 1604172"/>
                  <a:gd name="T50" fmla="*/ 1898650 w 3329634"/>
                  <a:gd name="T51" fmla="*/ 266700 h 1604172"/>
                  <a:gd name="T52" fmla="*/ 1898650 w 3329634"/>
                  <a:gd name="T53" fmla="*/ 0 h 160417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329634" h="1604172">
                    <a:moveTo>
                      <a:pt x="1898650" y="0"/>
                    </a:moveTo>
                    <a:lnTo>
                      <a:pt x="3305478" y="0"/>
                    </a:lnTo>
                    <a:lnTo>
                      <a:pt x="3329634" y="45720"/>
                    </a:lnTo>
                    <a:lnTo>
                      <a:pt x="1946785" y="45720"/>
                    </a:lnTo>
                    <a:lnTo>
                      <a:pt x="1946785" y="312420"/>
                    </a:lnTo>
                    <a:lnTo>
                      <a:pt x="1565785" y="312420"/>
                    </a:lnTo>
                    <a:lnTo>
                      <a:pt x="1565785" y="579120"/>
                    </a:lnTo>
                    <a:lnTo>
                      <a:pt x="1172085" y="579120"/>
                    </a:lnTo>
                    <a:lnTo>
                      <a:pt x="1172085" y="820420"/>
                    </a:lnTo>
                    <a:lnTo>
                      <a:pt x="778385" y="820420"/>
                    </a:lnTo>
                    <a:lnTo>
                      <a:pt x="778385" y="1112520"/>
                    </a:lnTo>
                    <a:lnTo>
                      <a:pt x="371985" y="1112520"/>
                    </a:lnTo>
                    <a:lnTo>
                      <a:pt x="371985" y="1366520"/>
                    </a:lnTo>
                    <a:lnTo>
                      <a:pt x="48135" y="1366520"/>
                    </a:lnTo>
                    <a:lnTo>
                      <a:pt x="52395" y="1604172"/>
                    </a:lnTo>
                    <a:lnTo>
                      <a:pt x="5080" y="1604172"/>
                    </a:lnTo>
                    <a:cubicBezTo>
                      <a:pt x="3387" y="1509715"/>
                      <a:pt x="1693" y="1415257"/>
                      <a:pt x="0" y="1320800"/>
                    </a:cubicBezTo>
                    <a:lnTo>
                      <a:pt x="323850" y="1320800"/>
                    </a:lnTo>
                    <a:lnTo>
                      <a:pt x="323850" y="1066800"/>
                    </a:lnTo>
                    <a:lnTo>
                      <a:pt x="730250" y="1066800"/>
                    </a:lnTo>
                    <a:lnTo>
                      <a:pt x="730250" y="774700"/>
                    </a:lnTo>
                    <a:lnTo>
                      <a:pt x="1123950" y="774700"/>
                    </a:lnTo>
                    <a:lnTo>
                      <a:pt x="1123950" y="533400"/>
                    </a:lnTo>
                    <a:lnTo>
                      <a:pt x="1517650" y="533400"/>
                    </a:lnTo>
                    <a:lnTo>
                      <a:pt x="1517650" y="266700"/>
                    </a:lnTo>
                    <a:lnTo>
                      <a:pt x="1898650" y="266700"/>
                    </a:lnTo>
                    <a:lnTo>
                      <a:pt x="189865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130" name="组合 43"/>
            <p:cNvGrpSpPr/>
            <p:nvPr/>
          </p:nvGrpSpPr>
          <p:grpSpPr bwMode="auto">
            <a:xfrm>
              <a:off x="3065463" y="3894138"/>
              <a:ext cx="2732087" cy="2425700"/>
              <a:chOff x="4023404" y="3370294"/>
              <a:chExt cx="3642206" cy="3235971"/>
            </a:xfrm>
          </p:grpSpPr>
          <p:sp>
            <p:nvSpPr>
              <p:cNvPr id="15" name="任意多边形 5"/>
              <p:cNvSpPr/>
              <p:nvPr/>
            </p:nvSpPr>
            <p:spPr bwMode="auto">
              <a:xfrm>
                <a:off x="4026934" y="3393158"/>
                <a:ext cx="3628517" cy="3213107"/>
              </a:xfrm>
              <a:custGeom>
                <a:avLst/>
                <a:gdLst>
                  <a:gd name="connsiteX0" fmla="*/ 3243329 w 3628517"/>
                  <a:gd name="connsiteY0" fmla="*/ 1877104 h 3213107"/>
                  <a:gd name="connsiteX1" fmla="*/ 3236158 w 3628517"/>
                  <a:gd name="connsiteY1" fmla="*/ 1877299 h 3213107"/>
                  <a:gd name="connsiteX2" fmla="*/ 3240021 w 3628517"/>
                  <a:gd name="connsiteY2" fmla="*/ 1877121 h 3213107"/>
                  <a:gd name="connsiteX3" fmla="*/ 3340104 w 3628517"/>
                  <a:gd name="connsiteY3" fmla="*/ 1876609 h 3213107"/>
                  <a:gd name="connsiteX4" fmla="*/ 3628054 w 3628517"/>
                  <a:gd name="connsiteY4" fmla="*/ 1885303 h 3213107"/>
                  <a:gd name="connsiteX5" fmla="*/ 3628517 w 3628517"/>
                  <a:gd name="connsiteY5" fmla="*/ 1885326 h 3213107"/>
                  <a:gd name="connsiteX6" fmla="*/ 3628517 w 3628517"/>
                  <a:gd name="connsiteY6" fmla="*/ 1885637 h 3213107"/>
                  <a:gd name="connsiteX7" fmla="*/ 3621684 w 3628517"/>
                  <a:gd name="connsiteY7" fmla="*/ 1885304 h 3213107"/>
                  <a:gd name="connsiteX8" fmla="*/ 3489621 w 3628517"/>
                  <a:gd name="connsiteY8" fmla="*/ 1879998 h 3213107"/>
                  <a:gd name="connsiteX9" fmla="*/ 3334912 w 3628517"/>
                  <a:gd name="connsiteY9" fmla="*/ 1876636 h 3213107"/>
                  <a:gd name="connsiteX10" fmla="*/ 0 w 3628517"/>
                  <a:gd name="connsiteY10" fmla="*/ 0 h 3213107"/>
                  <a:gd name="connsiteX11" fmla="*/ 1817497 w 3628517"/>
                  <a:gd name="connsiteY11" fmla="*/ 0 h 3213107"/>
                  <a:gd name="connsiteX12" fmla="*/ 1817497 w 3628517"/>
                  <a:gd name="connsiteY12" fmla="*/ 266700 h 3213107"/>
                  <a:gd name="connsiteX13" fmla="*/ 2198497 w 3628517"/>
                  <a:gd name="connsiteY13" fmla="*/ 266700 h 3213107"/>
                  <a:gd name="connsiteX14" fmla="*/ 2198497 w 3628517"/>
                  <a:gd name="connsiteY14" fmla="*/ 533400 h 3213107"/>
                  <a:gd name="connsiteX15" fmla="*/ 2592197 w 3628517"/>
                  <a:gd name="connsiteY15" fmla="*/ 533400 h 3213107"/>
                  <a:gd name="connsiteX16" fmla="*/ 2592197 w 3628517"/>
                  <a:gd name="connsiteY16" fmla="*/ 774700 h 3213107"/>
                  <a:gd name="connsiteX17" fmla="*/ 2985897 w 3628517"/>
                  <a:gd name="connsiteY17" fmla="*/ 774700 h 3213107"/>
                  <a:gd name="connsiteX18" fmla="*/ 2985897 w 3628517"/>
                  <a:gd name="connsiteY18" fmla="*/ 1066800 h 3213107"/>
                  <a:gd name="connsiteX19" fmla="*/ 3392297 w 3628517"/>
                  <a:gd name="connsiteY19" fmla="*/ 1066800 h 3213107"/>
                  <a:gd name="connsiteX20" fmla="*/ 3392297 w 3628517"/>
                  <a:gd name="connsiteY20" fmla="*/ 1320800 h 3213107"/>
                  <a:gd name="connsiteX21" fmla="*/ 3620897 w 3628517"/>
                  <a:gd name="connsiteY21" fmla="*/ 1320800 h 3213107"/>
                  <a:gd name="connsiteX22" fmla="*/ 3622901 w 3628517"/>
                  <a:gd name="connsiteY22" fmla="*/ 1393625 h 3213107"/>
                  <a:gd name="connsiteX23" fmla="*/ 3628517 w 3628517"/>
                  <a:gd name="connsiteY23" fmla="*/ 1393625 h 3213107"/>
                  <a:gd name="connsiteX24" fmla="*/ 3628517 w 3628517"/>
                  <a:gd name="connsiteY24" fmla="*/ 1597660 h 3213107"/>
                  <a:gd name="connsiteX25" fmla="*/ 3628517 w 3628517"/>
                  <a:gd name="connsiteY25" fmla="*/ 1613540 h 3213107"/>
                  <a:gd name="connsiteX26" fmla="*/ 2105239 w 3628517"/>
                  <a:gd name="connsiteY26" fmla="*/ 1613540 h 3213107"/>
                  <a:gd name="connsiteX27" fmla="*/ 2105239 w 3628517"/>
                  <a:gd name="connsiteY27" fmla="*/ 1880240 h 3213107"/>
                  <a:gd name="connsiteX28" fmla="*/ 1724239 w 3628517"/>
                  <a:gd name="connsiteY28" fmla="*/ 1880240 h 3213107"/>
                  <a:gd name="connsiteX29" fmla="*/ 1724239 w 3628517"/>
                  <a:gd name="connsiteY29" fmla="*/ 2146940 h 3213107"/>
                  <a:gd name="connsiteX30" fmla="*/ 1330539 w 3628517"/>
                  <a:gd name="connsiteY30" fmla="*/ 2146940 h 3213107"/>
                  <a:gd name="connsiteX31" fmla="*/ 1330539 w 3628517"/>
                  <a:gd name="connsiteY31" fmla="*/ 2388240 h 3213107"/>
                  <a:gd name="connsiteX32" fmla="*/ 936839 w 3628517"/>
                  <a:gd name="connsiteY32" fmla="*/ 2388240 h 3213107"/>
                  <a:gd name="connsiteX33" fmla="*/ 936839 w 3628517"/>
                  <a:gd name="connsiteY33" fmla="*/ 2680340 h 3213107"/>
                  <a:gd name="connsiteX34" fmla="*/ 530439 w 3628517"/>
                  <a:gd name="connsiteY34" fmla="*/ 2680340 h 3213107"/>
                  <a:gd name="connsiteX35" fmla="*/ 530439 w 3628517"/>
                  <a:gd name="connsiteY35" fmla="*/ 2934340 h 3213107"/>
                  <a:gd name="connsiteX36" fmla="*/ 301839 w 3628517"/>
                  <a:gd name="connsiteY36" fmla="*/ 2934340 h 3213107"/>
                  <a:gd name="connsiteX37" fmla="*/ 116419 w 3628517"/>
                  <a:gd name="connsiteY37" fmla="*/ 3211200 h 3213107"/>
                  <a:gd name="connsiteX38" fmla="*/ 85605 w 3628517"/>
                  <a:gd name="connsiteY38" fmla="*/ 3213106 h 3213107"/>
                  <a:gd name="connsiteX39" fmla="*/ 114581 w 3628517"/>
                  <a:gd name="connsiteY39" fmla="*/ 3213106 h 3213107"/>
                  <a:gd name="connsiteX40" fmla="*/ 3090600 w 3628517"/>
                  <a:gd name="connsiteY40" fmla="*/ 3213106 h 3213107"/>
                  <a:gd name="connsiteX41" fmla="*/ 3307430 w 3628517"/>
                  <a:gd name="connsiteY41" fmla="*/ 3213106 h 3213107"/>
                  <a:gd name="connsiteX42" fmla="*/ 3307432 w 3628517"/>
                  <a:gd name="connsiteY42" fmla="*/ 3213107 h 3213107"/>
                  <a:gd name="connsiteX43" fmla="*/ 57429 w 3628517"/>
                  <a:gd name="connsiteY43" fmla="*/ 3213107 h 3213107"/>
                  <a:gd name="connsiteX44" fmla="*/ 742407 w 3628517"/>
                  <a:gd name="connsiteY44" fmla="*/ 1845756 h 3213107"/>
                  <a:gd name="connsiteX45" fmla="*/ 800703 w 3628517"/>
                  <a:gd name="connsiteY45" fmla="*/ 1307543 h 3213107"/>
                  <a:gd name="connsiteX46" fmla="*/ 596667 w 3628517"/>
                  <a:gd name="connsiteY46" fmla="*/ 871154 h 3213107"/>
                  <a:gd name="connsiteX47" fmla="*/ 33177 w 3628517"/>
                  <a:gd name="connsiteY47" fmla="*/ 62130 h 3213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628517" h="3213107">
                    <a:moveTo>
                      <a:pt x="3243329" y="1877104"/>
                    </a:moveTo>
                    <a:lnTo>
                      <a:pt x="3236158" y="1877299"/>
                    </a:lnTo>
                    <a:lnTo>
                      <a:pt x="3240021" y="1877121"/>
                    </a:lnTo>
                    <a:close/>
                    <a:moveTo>
                      <a:pt x="3340104" y="1876609"/>
                    </a:moveTo>
                    <a:cubicBezTo>
                      <a:pt x="3444285" y="1877462"/>
                      <a:pt x="3555639" y="1881894"/>
                      <a:pt x="3628054" y="1885303"/>
                    </a:cubicBezTo>
                    <a:lnTo>
                      <a:pt x="3628517" y="1885326"/>
                    </a:lnTo>
                    <a:lnTo>
                      <a:pt x="3628517" y="1885637"/>
                    </a:lnTo>
                    <a:lnTo>
                      <a:pt x="3621684" y="1885304"/>
                    </a:lnTo>
                    <a:cubicBezTo>
                      <a:pt x="3585477" y="1883599"/>
                      <a:pt x="3539535" y="1881639"/>
                      <a:pt x="3489621" y="1879998"/>
                    </a:cubicBezTo>
                    <a:lnTo>
                      <a:pt x="3334912" y="1876636"/>
                    </a:lnTo>
                    <a:close/>
                    <a:moveTo>
                      <a:pt x="0" y="0"/>
                    </a:moveTo>
                    <a:lnTo>
                      <a:pt x="1817497" y="0"/>
                    </a:lnTo>
                    <a:lnTo>
                      <a:pt x="1817497" y="266700"/>
                    </a:lnTo>
                    <a:lnTo>
                      <a:pt x="2198497" y="266700"/>
                    </a:lnTo>
                    <a:lnTo>
                      <a:pt x="2198497" y="533400"/>
                    </a:lnTo>
                    <a:lnTo>
                      <a:pt x="2592197" y="533400"/>
                    </a:lnTo>
                    <a:lnTo>
                      <a:pt x="2592197" y="774700"/>
                    </a:lnTo>
                    <a:lnTo>
                      <a:pt x="2985897" y="774700"/>
                    </a:lnTo>
                    <a:lnTo>
                      <a:pt x="2985897" y="1066800"/>
                    </a:lnTo>
                    <a:lnTo>
                      <a:pt x="3392297" y="1066800"/>
                    </a:lnTo>
                    <a:lnTo>
                      <a:pt x="3392297" y="1320800"/>
                    </a:lnTo>
                    <a:lnTo>
                      <a:pt x="3620897" y="1320800"/>
                    </a:lnTo>
                    <a:lnTo>
                      <a:pt x="3622901" y="1393625"/>
                    </a:lnTo>
                    <a:lnTo>
                      <a:pt x="3628517" y="1393625"/>
                    </a:lnTo>
                    <a:lnTo>
                      <a:pt x="3628517" y="1597660"/>
                    </a:lnTo>
                    <a:lnTo>
                      <a:pt x="3628517" y="1613540"/>
                    </a:lnTo>
                    <a:lnTo>
                      <a:pt x="2105239" y="1613540"/>
                    </a:lnTo>
                    <a:lnTo>
                      <a:pt x="2105239" y="1880240"/>
                    </a:lnTo>
                    <a:lnTo>
                      <a:pt x="1724239" y="1880240"/>
                    </a:lnTo>
                    <a:lnTo>
                      <a:pt x="1724239" y="2146940"/>
                    </a:lnTo>
                    <a:lnTo>
                      <a:pt x="1330539" y="2146940"/>
                    </a:lnTo>
                    <a:lnTo>
                      <a:pt x="1330539" y="2388240"/>
                    </a:lnTo>
                    <a:lnTo>
                      <a:pt x="936839" y="2388240"/>
                    </a:lnTo>
                    <a:lnTo>
                      <a:pt x="936839" y="2680340"/>
                    </a:lnTo>
                    <a:lnTo>
                      <a:pt x="530439" y="2680340"/>
                    </a:lnTo>
                    <a:lnTo>
                      <a:pt x="530439" y="2934340"/>
                    </a:lnTo>
                    <a:lnTo>
                      <a:pt x="301839" y="2934340"/>
                    </a:lnTo>
                    <a:lnTo>
                      <a:pt x="116419" y="3211200"/>
                    </a:lnTo>
                    <a:lnTo>
                      <a:pt x="85605" y="3213106"/>
                    </a:lnTo>
                    <a:lnTo>
                      <a:pt x="114581" y="3213106"/>
                    </a:lnTo>
                    <a:cubicBezTo>
                      <a:pt x="262164" y="3213106"/>
                      <a:pt x="838660" y="3213106"/>
                      <a:pt x="3090600" y="3213106"/>
                    </a:cubicBezTo>
                    <a:lnTo>
                      <a:pt x="3307430" y="3213106"/>
                    </a:lnTo>
                    <a:lnTo>
                      <a:pt x="3307432" y="3213107"/>
                    </a:lnTo>
                    <a:cubicBezTo>
                      <a:pt x="57429" y="3213107"/>
                      <a:pt x="57429" y="3213107"/>
                      <a:pt x="57429" y="3213107"/>
                    </a:cubicBezTo>
                    <a:cubicBezTo>
                      <a:pt x="57429" y="3213107"/>
                      <a:pt x="625815" y="2456700"/>
                      <a:pt x="742407" y="1845756"/>
                    </a:cubicBezTo>
                    <a:cubicBezTo>
                      <a:pt x="742407" y="1845756"/>
                      <a:pt x="815277" y="1467552"/>
                      <a:pt x="800703" y="1307543"/>
                    </a:cubicBezTo>
                    <a:cubicBezTo>
                      <a:pt x="771555" y="1162080"/>
                      <a:pt x="786129" y="1132987"/>
                      <a:pt x="596667" y="871154"/>
                    </a:cubicBezTo>
                    <a:cubicBezTo>
                      <a:pt x="418136" y="629322"/>
                      <a:pt x="139180" y="242709"/>
                      <a:pt x="33177" y="62130"/>
                    </a:cubicBezTo>
                    <a:close/>
                  </a:path>
                </a:pathLst>
              </a:custGeom>
              <a:solidFill>
                <a:srgbClr val="F6615B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45" name="任意多边形 7"/>
              <p:cNvSpPr>
                <a:spLocks noChangeArrowheads="1"/>
              </p:cNvSpPr>
              <p:nvPr/>
            </p:nvSpPr>
            <p:spPr bwMode="auto">
              <a:xfrm>
                <a:off x="4023404" y="3370294"/>
                <a:ext cx="3642206" cy="1613540"/>
              </a:xfrm>
              <a:custGeom>
                <a:avLst/>
                <a:gdLst>
                  <a:gd name="T0" fmla="*/ 0 w 3628517"/>
                  <a:gd name="T1" fmla="*/ 0 h 1613540"/>
                  <a:gd name="T2" fmla="*/ 1831237 w 3628517"/>
                  <a:gd name="T3" fmla="*/ 0 h 1613540"/>
                  <a:gd name="T4" fmla="*/ 1831237 w 3628517"/>
                  <a:gd name="T5" fmla="*/ 266700 h 1613540"/>
                  <a:gd name="T6" fmla="*/ 2215116 w 3628517"/>
                  <a:gd name="T7" fmla="*/ 266700 h 1613540"/>
                  <a:gd name="T8" fmla="*/ 2215116 w 3628517"/>
                  <a:gd name="T9" fmla="*/ 533400 h 1613540"/>
                  <a:gd name="T10" fmla="*/ 2611792 w 3628517"/>
                  <a:gd name="T11" fmla="*/ 533400 h 1613540"/>
                  <a:gd name="T12" fmla="*/ 2611792 w 3628517"/>
                  <a:gd name="T13" fmla="*/ 774700 h 1613540"/>
                  <a:gd name="T14" fmla="*/ 3008469 w 3628517"/>
                  <a:gd name="T15" fmla="*/ 774700 h 1613540"/>
                  <a:gd name="T16" fmla="*/ 3008469 w 3628517"/>
                  <a:gd name="T17" fmla="*/ 1066800 h 1613540"/>
                  <a:gd name="T18" fmla="*/ 3417941 w 3628517"/>
                  <a:gd name="T19" fmla="*/ 1066800 h 1613540"/>
                  <a:gd name="T20" fmla="*/ 3417941 w 3628517"/>
                  <a:gd name="T21" fmla="*/ 1320800 h 1613540"/>
                  <a:gd name="T22" fmla="*/ 3648269 w 3628517"/>
                  <a:gd name="T23" fmla="*/ 1320800 h 1613540"/>
                  <a:gd name="T24" fmla="*/ 3655947 w 3628517"/>
                  <a:gd name="T25" fmla="*/ 1613540 h 1613540"/>
                  <a:gd name="T26" fmla="*/ 3620070 w 3628517"/>
                  <a:gd name="T27" fmla="*/ 1613540 h 1613540"/>
                  <a:gd name="T28" fmla="*/ 3620070 w 3628517"/>
                  <a:gd name="T29" fmla="*/ 1431725 h 1613540"/>
                  <a:gd name="T30" fmla="*/ 3614411 w 3628517"/>
                  <a:gd name="T31" fmla="*/ 1431725 h 1613540"/>
                  <a:gd name="T32" fmla="*/ 3612392 w 3628517"/>
                  <a:gd name="T33" fmla="*/ 1358900 h 1613540"/>
                  <a:gd name="T34" fmla="*/ 3382063 w 3628517"/>
                  <a:gd name="T35" fmla="*/ 1358900 h 1613540"/>
                  <a:gd name="T36" fmla="*/ 3382063 w 3628517"/>
                  <a:gd name="T37" fmla="*/ 1104900 h 1613540"/>
                  <a:gd name="T38" fmla="*/ 2972591 w 3628517"/>
                  <a:gd name="T39" fmla="*/ 1104900 h 1613540"/>
                  <a:gd name="T40" fmla="*/ 2972591 w 3628517"/>
                  <a:gd name="T41" fmla="*/ 812800 h 1613540"/>
                  <a:gd name="T42" fmla="*/ 2575915 w 3628517"/>
                  <a:gd name="T43" fmla="*/ 812800 h 1613540"/>
                  <a:gd name="T44" fmla="*/ 2575915 w 3628517"/>
                  <a:gd name="T45" fmla="*/ 571500 h 1613540"/>
                  <a:gd name="T46" fmla="*/ 2179240 w 3628517"/>
                  <a:gd name="T47" fmla="*/ 571500 h 1613540"/>
                  <a:gd name="T48" fmla="*/ 2179240 w 3628517"/>
                  <a:gd name="T49" fmla="*/ 304800 h 1613540"/>
                  <a:gd name="T50" fmla="*/ 1795359 w 3628517"/>
                  <a:gd name="T51" fmla="*/ 304800 h 1613540"/>
                  <a:gd name="T52" fmla="*/ 1795359 w 3628517"/>
                  <a:gd name="T53" fmla="*/ 38100 h 1613540"/>
                  <a:gd name="T54" fmla="*/ 20499 w 3628517"/>
                  <a:gd name="T55" fmla="*/ 38100 h 1613540"/>
                  <a:gd name="T56" fmla="*/ 0 w 3628517"/>
                  <a:gd name="T57" fmla="*/ 0 h 16135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28517" h="1613540">
                    <a:moveTo>
                      <a:pt x="0" y="0"/>
                    </a:moveTo>
                    <a:lnTo>
                      <a:pt x="1817497" y="0"/>
                    </a:lnTo>
                    <a:lnTo>
                      <a:pt x="1817497" y="266700"/>
                    </a:lnTo>
                    <a:lnTo>
                      <a:pt x="2198497" y="266700"/>
                    </a:lnTo>
                    <a:lnTo>
                      <a:pt x="2198497" y="533400"/>
                    </a:lnTo>
                    <a:lnTo>
                      <a:pt x="2592197" y="533400"/>
                    </a:lnTo>
                    <a:lnTo>
                      <a:pt x="2592197" y="774700"/>
                    </a:lnTo>
                    <a:lnTo>
                      <a:pt x="2985897" y="774700"/>
                    </a:lnTo>
                    <a:lnTo>
                      <a:pt x="2985897" y="1066800"/>
                    </a:lnTo>
                    <a:lnTo>
                      <a:pt x="3392297" y="1066800"/>
                    </a:lnTo>
                    <a:lnTo>
                      <a:pt x="3392297" y="1320800"/>
                    </a:lnTo>
                    <a:lnTo>
                      <a:pt x="3620897" y="1320800"/>
                    </a:lnTo>
                    <a:lnTo>
                      <a:pt x="3628517" y="1613540"/>
                    </a:lnTo>
                    <a:lnTo>
                      <a:pt x="3592909" y="1613540"/>
                    </a:lnTo>
                    <a:lnTo>
                      <a:pt x="3592909" y="1431725"/>
                    </a:lnTo>
                    <a:lnTo>
                      <a:pt x="3587293" y="1431725"/>
                    </a:lnTo>
                    <a:lnTo>
                      <a:pt x="3585289" y="1358900"/>
                    </a:lnTo>
                    <a:lnTo>
                      <a:pt x="3356689" y="1358900"/>
                    </a:lnTo>
                    <a:lnTo>
                      <a:pt x="3356689" y="1104900"/>
                    </a:lnTo>
                    <a:lnTo>
                      <a:pt x="2950289" y="1104900"/>
                    </a:lnTo>
                    <a:lnTo>
                      <a:pt x="2950289" y="812800"/>
                    </a:lnTo>
                    <a:lnTo>
                      <a:pt x="2556589" y="812800"/>
                    </a:lnTo>
                    <a:lnTo>
                      <a:pt x="2556589" y="571500"/>
                    </a:lnTo>
                    <a:lnTo>
                      <a:pt x="2162889" y="571500"/>
                    </a:lnTo>
                    <a:lnTo>
                      <a:pt x="2162889" y="304800"/>
                    </a:lnTo>
                    <a:lnTo>
                      <a:pt x="1781889" y="304800"/>
                    </a:lnTo>
                    <a:lnTo>
                      <a:pt x="1781889" y="38100"/>
                    </a:lnTo>
                    <a:lnTo>
                      <a:pt x="20345" y="38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131" name="组合 42"/>
            <p:cNvGrpSpPr/>
            <p:nvPr/>
          </p:nvGrpSpPr>
          <p:grpSpPr bwMode="auto">
            <a:xfrm>
              <a:off x="3124200" y="5106988"/>
              <a:ext cx="2992438" cy="1217612"/>
              <a:chOff x="4102051" y="4987960"/>
              <a:chExt cx="3989548" cy="1623067"/>
            </a:xfrm>
          </p:grpSpPr>
          <p:sp>
            <p:nvSpPr>
              <p:cNvPr id="18" name="任意多边形 17"/>
              <p:cNvSpPr/>
              <p:nvPr/>
            </p:nvSpPr>
            <p:spPr bwMode="auto">
              <a:xfrm>
                <a:off x="4104187" y="5011461"/>
                <a:ext cx="3987412" cy="1599566"/>
              </a:xfrm>
              <a:custGeom>
                <a:avLst/>
                <a:gdLst>
                  <a:gd name="connsiteX0" fmla="*/ 2019634 w 3987412"/>
                  <a:gd name="connsiteY0" fmla="*/ 0 h 1599566"/>
                  <a:gd name="connsiteX1" fmla="*/ 3984907 w 3987412"/>
                  <a:gd name="connsiteY1" fmla="*/ 0 h 1599566"/>
                  <a:gd name="connsiteX2" fmla="*/ 3987412 w 3987412"/>
                  <a:gd name="connsiteY2" fmla="*/ 19475 h 1599566"/>
                  <a:gd name="connsiteX3" fmla="*/ 3971471 w 3987412"/>
                  <a:gd name="connsiteY3" fmla="*/ 86752 h 1599566"/>
                  <a:gd name="connsiteX4" fmla="*/ 3621695 w 3987412"/>
                  <a:gd name="connsiteY4" fmla="*/ 275854 h 1599566"/>
                  <a:gd name="connsiteX5" fmla="*/ 3009587 w 3987412"/>
                  <a:gd name="connsiteY5" fmla="*/ 275854 h 1599566"/>
                  <a:gd name="connsiteX6" fmla="*/ 2892995 w 3987412"/>
                  <a:gd name="connsiteY6" fmla="*/ 304946 h 1599566"/>
                  <a:gd name="connsiteX7" fmla="*/ 2688959 w 3987412"/>
                  <a:gd name="connsiteY7" fmla="*/ 639511 h 1599566"/>
                  <a:gd name="connsiteX8" fmla="*/ 2630663 w 3987412"/>
                  <a:gd name="connsiteY8" fmla="*/ 1017715 h 1599566"/>
                  <a:gd name="connsiteX9" fmla="*/ 3228197 w 3987412"/>
                  <a:gd name="connsiteY9" fmla="*/ 1599566 h 1599566"/>
                  <a:gd name="connsiteX10" fmla="*/ 28976 w 3987412"/>
                  <a:gd name="connsiteY10" fmla="*/ 1599566 h 1599566"/>
                  <a:gd name="connsiteX11" fmla="*/ 0 w 3987412"/>
                  <a:gd name="connsiteY11" fmla="*/ 1599566 h 1599566"/>
                  <a:gd name="connsiteX12" fmla="*/ 30814 w 3987412"/>
                  <a:gd name="connsiteY12" fmla="*/ 1597660 h 1599566"/>
                  <a:gd name="connsiteX13" fmla="*/ 216234 w 3987412"/>
                  <a:gd name="connsiteY13" fmla="*/ 1320800 h 1599566"/>
                  <a:gd name="connsiteX14" fmla="*/ 444834 w 3987412"/>
                  <a:gd name="connsiteY14" fmla="*/ 1320800 h 1599566"/>
                  <a:gd name="connsiteX15" fmla="*/ 444834 w 3987412"/>
                  <a:gd name="connsiteY15" fmla="*/ 1066800 h 1599566"/>
                  <a:gd name="connsiteX16" fmla="*/ 851234 w 3987412"/>
                  <a:gd name="connsiteY16" fmla="*/ 1066800 h 1599566"/>
                  <a:gd name="connsiteX17" fmla="*/ 851234 w 3987412"/>
                  <a:gd name="connsiteY17" fmla="*/ 774700 h 1599566"/>
                  <a:gd name="connsiteX18" fmla="*/ 1244934 w 3987412"/>
                  <a:gd name="connsiteY18" fmla="*/ 774700 h 1599566"/>
                  <a:gd name="connsiteX19" fmla="*/ 1244934 w 3987412"/>
                  <a:gd name="connsiteY19" fmla="*/ 533400 h 1599566"/>
                  <a:gd name="connsiteX20" fmla="*/ 1638634 w 3987412"/>
                  <a:gd name="connsiteY20" fmla="*/ 533400 h 1599566"/>
                  <a:gd name="connsiteX21" fmla="*/ 1638634 w 3987412"/>
                  <a:gd name="connsiteY21" fmla="*/ 266700 h 1599566"/>
                  <a:gd name="connsiteX22" fmla="*/ 2019634 w 3987412"/>
                  <a:gd name="connsiteY22" fmla="*/ 266700 h 1599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87412" h="1599566">
                    <a:moveTo>
                      <a:pt x="2019634" y="0"/>
                    </a:moveTo>
                    <a:lnTo>
                      <a:pt x="3984907" y="0"/>
                    </a:lnTo>
                    <a:lnTo>
                      <a:pt x="3987412" y="19475"/>
                    </a:lnTo>
                    <a:cubicBezTo>
                      <a:pt x="3986956" y="42204"/>
                      <a:pt x="3982402" y="64932"/>
                      <a:pt x="3971471" y="86752"/>
                    </a:cubicBezTo>
                    <a:cubicBezTo>
                      <a:pt x="3927749" y="174030"/>
                      <a:pt x="3840305" y="246761"/>
                      <a:pt x="3621695" y="275854"/>
                    </a:cubicBezTo>
                    <a:cubicBezTo>
                      <a:pt x="3621695" y="275854"/>
                      <a:pt x="3126179" y="246761"/>
                      <a:pt x="3009587" y="275854"/>
                    </a:cubicBezTo>
                    <a:cubicBezTo>
                      <a:pt x="2892995" y="290400"/>
                      <a:pt x="2892995" y="304946"/>
                      <a:pt x="2892995" y="304946"/>
                    </a:cubicBezTo>
                    <a:cubicBezTo>
                      <a:pt x="2892995" y="304946"/>
                      <a:pt x="2732681" y="377678"/>
                      <a:pt x="2688959" y="639511"/>
                    </a:cubicBezTo>
                    <a:cubicBezTo>
                      <a:pt x="2645237" y="901344"/>
                      <a:pt x="2630663" y="1017715"/>
                      <a:pt x="2630663" y="1017715"/>
                    </a:cubicBezTo>
                    <a:cubicBezTo>
                      <a:pt x="2630663" y="1017715"/>
                      <a:pt x="2630663" y="1265002"/>
                      <a:pt x="3228197" y="1599566"/>
                    </a:cubicBezTo>
                    <a:cubicBezTo>
                      <a:pt x="790695" y="1599566"/>
                      <a:pt x="181320" y="1599566"/>
                      <a:pt x="28976" y="1599566"/>
                    </a:cubicBezTo>
                    <a:lnTo>
                      <a:pt x="0" y="1599566"/>
                    </a:lnTo>
                    <a:lnTo>
                      <a:pt x="30814" y="1597660"/>
                    </a:lnTo>
                    <a:lnTo>
                      <a:pt x="216234" y="1320800"/>
                    </a:lnTo>
                    <a:lnTo>
                      <a:pt x="444834" y="1320800"/>
                    </a:lnTo>
                    <a:lnTo>
                      <a:pt x="444834" y="1066800"/>
                    </a:lnTo>
                    <a:lnTo>
                      <a:pt x="851234" y="1066800"/>
                    </a:lnTo>
                    <a:lnTo>
                      <a:pt x="851234" y="774700"/>
                    </a:lnTo>
                    <a:lnTo>
                      <a:pt x="1244934" y="774700"/>
                    </a:lnTo>
                    <a:lnTo>
                      <a:pt x="1244934" y="533400"/>
                    </a:lnTo>
                    <a:lnTo>
                      <a:pt x="1638634" y="533400"/>
                    </a:lnTo>
                    <a:lnTo>
                      <a:pt x="1638634" y="266700"/>
                    </a:lnTo>
                    <a:lnTo>
                      <a:pt x="2019634" y="26670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41" name="任意多边形 6"/>
              <p:cNvSpPr>
                <a:spLocks noChangeArrowheads="1"/>
              </p:cNvSpPr>
              <p:nvPr/>
            </p:nvSpPr>
            <p:spPr bwMode="auto">
              <a:xfrm>
                <a:off x="4102051" y="4987960"/>
                <a:ext cx="3968504" cy="1618616"/>
              </a:xfrm>
              <a:custGeom>
                <a:avLst/>
                <a:gdLst>
                  <a:gd name="T0" fmla="*/ 2000726 w 3968504"/>
                  <a:gd name="T1" fmla="*/ 0 h 1618616"/>
                  <a:gd name="T2" fmla="*/ 3965999 w 3968504"/>
                  <a:gd name="T3" fmla="*/ 0 h 1618616"/>
                  <a:gd name="T4" fmla="*/ 3968504 w 3968504"/>
                  <a:gd name="T5" fmla="*/ 19475 h 1618616"/>
                  <a:gd name="T6" fmla="*/ 3965897 w 3968504"/>
                  <a:gd name="T7" fmla="*/ 30480 h 1618616"/>
                  <a:gd name="T8" fmla="*/ 2030102 w 3968504"/>
                  <a:gd name="T9" fmla="*/ 30480 h 1618616"/>
                  <a:gd name="T10" fmla="*/ 2030102 w 3968504"/>
                  <a:gd name="T11" fmla="*/ 297180 h 1618616"/>
                  <a:gd name="T12" fmla="*/ 1649102 w 3968504"/>
                  <a:gd name="T13" fmla="*/ 297180 h 1618616"/>
                  <a:gd name="T14" fmla="*/ 1649102 w 3968504"/>
                  <a:gd name="T15" fmla="*/ 563880 h 1618616"/>
                  <a:gd name="T16" fmla="*/ 1255402 w 3968504"/>
                  <a:gd name="T17" fmla="*/ 563880 h 1618616"/>
                  <a:gd name="T18" fmla="*/ 1255402 w 3968504"/>
                  <a:gd name="T19" fmla="*/ 805180 h 1618616"/>
                  <a:gd name="T20" fmla="*/ 861702 w 3968504"/>
                  <a:gd name="T21" fmla="*/ 805180 h 1618616"/>
                  <a:gd name="T22" fmla="*/ 861702 w 3968504"/>
                  <a:gd name="T23" fmla="*/ 1097280 h 1618616"/>
                  <a:gd name="T24" fmla="*/ 455302 w 3968504"/>
                  <a:gd name="T25" fmla="*/ 1097280 h 1618616"/>
                  <a:gd name="T26" fmla="*/ 455302 w 3968504"/>
                  <a:gd name="T27" fmla="*/ 1351280 h 1618616"/>
                  <a:gd name="T28" fmla="*/ 226702 w 3968504"/>
                  <a:gd name="T29" fmla="*/ 1351280 h 1618616"/>
                  <a:gd name="T30" fmla="*/ 50894 w 3968504"/>
                  <a:gd name="T31" fmla="*/ 1618616 h 1618616"/>
                  <a:gd name="T32" fmla="*/ 0 w 3968504"/>
                  <a:gd name="T33" fmla="*/ 1616710 h 1618616"/>
                  <a:gd name="T34" fmla="*/ 197326 w 3968504"/>
                  <a:gd name="T35" fmla="*/ 1320800 h 1618616"/>
                  <a:gd name="T36" fmla="*/ 425926 w 3968504"/>
                  <a:gd name="T37" fmla="*/ 1320800 h 1618616"/>
                  <a:gd name="T38" fmla="*/ 425926 w 3968504"/>
                  <a:gd name="T39" fmla="*/ 1066800 h 1618616"/>
                  <a:gd name="T40" fmla="*/ 832326 w 3968504"/>
                  <a:gd name="T41" fmla="*/ 1066800 h 1618616"/>
                  <a:gd name="T42" fmla="*/ 832326 w 3968504"/>
                  <a:gd name="T43" fmla="*/ 774700 h 1618616"/>
                  <a:gd name="T44" fmla="*/ 1226026 w 3968504"/>
                  <a:gd name="T45" fmla="*/ 774700 h 1618616"/>
                  <a:gd name="T46" fmla="*/ 1226026 w 3968504"/>
                  <a:gd name="T47" fmla="*/ 533400 h 1618616"/>
                  <a:gd name="T48" fmla="*/ 1619726 w 3968504"/>
                  <a:gd name="T49" fmla="*/ 533400 h 1618616"/>
                  <a:gd name="T50" fmla="*/ 1619726 w 3968504"/>
                  <a:gd name="T51" fmla="*/ 266700 h 1618616"/>
                  <a:gd name="T52" fmla="*/ 2000726 w 3968504"/>
                  <a:gd name="T53" fmla="*/ 266700 h 1618616"/>
                  <a:gd name="T54" fmla="*/ 2000726 w 3968504"/>
                  <a:gd name="T55" fmla="*/ 0 h 16186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968504" h="1618616">
                    <a:moveTo>
                      <a:pt x="2000726" y="0"/>
                    </a:moveTo>
                    <a:lnTo>
                      <a:pt x="3965999" y="0"/>
                    </a:lnTo>
                    <a:lnTo>
                      <a:pt x="3968504" y="19475"/>
                    </a:lnTo>
                    <a:lnTo>
                      <a:pt x="3965897" y="30480"/>
                    </a:lnTo>
                    <a:lnTo>
                      <a:pt x="2030102" y="30480"/>
                    </a:lnTo>
                    <a:lnTo>
                      <a:pt x="2030102" y="297180"/>
                    </a:lnTo>
                    <a:lnTo>
                      <a:pt x="1649102" y="297180"/>
                    </a:lnTo>
                    <a:lnTo>
                      <a:pt x="1649102" y="563880"/>
                    </a:lnTo>
                    <a:lnTo>
                      <a:pt x="1255402" y="563880"/>
                    </a:lnTo>
                    <a:lnTo>
                      <a:pt x="1255402" y="805180"/>
                    </a:lnTo>
                    <a:lnTo>
                      <a:pt x="861702" y="805180"/>
                    </a:lnTo>
                    <a:lnTo>
                      <a:pt x="861702" y="1097280"/>
                    </a:lnTo>
                    <a:lnTo>
                      <a:pt x="455302" y="1097280"/>
                    </a:lnTo>
                    <a:lnTo>
                      <a:pt x="455302" y="1351280"/>
                    </a:lnTo>
                    <a:lnTo>
                      <a:pt x="226702" y="1351280"/>
                    </a:lnTo>
                    <a:lnTo>
                      <a:pt x="50894" y="1618616"/>
                    </a:lnTo>
                    <a:lnTo>
                      <a:pt x="0" y="1616710"/>
                    </a:lnTo>
                    <a:lnTo>
                      <a:pt x="197326" y="1320800"/>
                    </a:lnTo>
                    <a:lnTo>
                      <a:pt x="425926" y="1320800"/>
                    </a:lnTo>
                    <a:lnTo>
                      <a:pt x="425926" y="1066800"/>
                    </a:lnTo>
                    <a:lnTo>
                      <a:pt x="832326" y="1066800"/>
                    </a:lnTo>
                    <a:lnTo>
                      <a:pt x="832326" y="774700"/>
                    </a:lnTo>
                    <a:lnTo>
                      <a:pt x="1226026" y="774700"/>
                    </a:lnTo>
                    <a:lnTo>
                      <a:pt x="1226026" y="533400"/>
                    </a:lnTo>
                    <a:lnTo>
                      <a:pt x="1619726" y="533400"/>
                    </a:lnTo>
                    <a:lnTo>
                      <a:pt x="1619726" y="266700"/>
                    </a:lnTo>
                    <a:lnTo>
                      <a:pt x="2000726" y="266700"/>
                    </a:lnTo>
                    <a:lnTo>
                      <a:pt x="2000726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" name="Group 195"/>
            <p:cNvGrpSpPr>
              <a:grpSpLocks noChangeAspect="1"/>
            </p:cNvGrpSpPr>
            <p:nvPr/>
          </p:nvGrpSpPr>
          <p:grpSpPr bwMode="auto">
            <a:xfrm rot="21094786" flipH="1">
              <a:off x="4716752" y="3664531"/>
              <a:ext cx="656631" cy="825567"/>
              <a:chOff x="2980" y="105"/>
              <a:chExt cx="1649" cy="2074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1" name="Freeform 196"/>
              <p:cNvSpPr/>
              <p:nvPr/>
            </p:nvSpPr>
            <p:spPr bwMode="auto">
              <a:xfrm>
                <a:off x="3549" y="105"/>
                <a:ext cx="470" cy="469"/>
              </a:xfrm>
              <a:custGeom>
                <a:avLst/>
                <a:gdLst>
                  <a:gd name="T0" fmla="*/ 79 w 198"/>
                  <a:gd name="T1" fmla="*/ 187 h 198"/>
                  <a:gd name="T2" fmla="*/ 187 w 198"/>
                  <a:gd name="T3" fmla="*/ 120 h 198"/>
                  <a:gd name="T4" fmla="*/ 120 w 198"/>
                  <a:gd name="T5" fmla="*/ 12 h 198"/>
                  <a:gd name="T6" fmla="*/ 12 w 198"/>
                  <a:gd name="T7" fmla="*/ 79 h 198"/>
                  <a:gd name="T8" fmla="*/ 79 w 198"/>
                  <a:gd name="T9" fmla="*/ 18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98">
                    <a:moveTo>
                      <a:pt x="79" y="187"/>
                    </a:moveTo>
                    <a:cubicBezTo>
                      <a:pt x="127" y="198"/>
                      <a:pt x="176" y="168"/>
                      <a:pt x="187" y="120"/>
                    </a:cubicBezTo>
                    <a:cubicBezTo>
                      <a:pt x="198" y="71"/>
                      <a:pt x="168" y="23"/>
                      <a:pt x="120" y="12"/>
                    </a:cubicBezTo>
                    <a:cubicBezTo>
                      <a:pt x="71" y="0"/>
                      <a:pt x="23" y="30"/>
                      <a:pt x="12" y="79"/>
                    </a:cubicBezTo>
                    <a:cubicBezTo>
                      <a:pt x="0" y="127"/>
                      <a:pt x="30" y="176"/>
                      <a:pt x="79" y="1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197"/>
              <p:cNvSpPr>
                <a:spLocks noEditPoints="1"/>
              </p:cNvSpPr>
              <p:nvPr/>
            </p:nvSpPr>
            <p:spPr bwMode="auto">
              <a:xfrm>
                <a:off x="2980" y="558"/>
                <a:ext cx="1649" cy="1621"/>
              </a:xfrm>
              <a:custGeom>
                <a:avLst/>
                <a:gdLst>
                  <a:gd name="T0" fmla="*/ 244 w 695"/>
                  <a:gd name="T1" fmla="*/ 499 h 684"/>
                  <a:gd name="T2" fmla="*/ 299 w 695"/>
                  <a:gd name="T3" fmla="*/ 454 h 684"/>
                  <a:gd name="T4" fmla="*/ 298 w 695"/>
                  <a:gd name="T5" fmla="*/ 617 h 684"/>
                  <a:gd name="T6" fmla="*/ 345 w 695"/>
                  <a:gd name="T7" fmla="*/ 684 h 684"/>
                  <a:gd name="T8" fmla="*/ 415 w 695"/>
                  <a:gd name="T9" fmla="*/ 529 h 684"/>
                  <a:gd name="T10" fmla="*/ 306 w 695"/>
                  <a:gd name="T11" fmla="*/ 306 h 684"/>
                  <a:gd name="T12" fmla="*/ 316 w 695"/>
                  <a:gd name="T13" fmla="*/ 155 h 684"/>
                  <a:gd name="T14" fmla="*/ 430 w 695"/>
                  <a:gd name="T15" fmla="*/ 214 h 684"/>
                  <a:gd name="T16" fmla="*/ 481 w 695"/>
                  <a:gd name="T17" fmla="*/ 205 h 684"/>
                  <a:gd name="T18" fmla="*/ 505 w 695"/>
                  <a:gd name="T19" fmla="*/ 226 h 684"/>
                  <a:gd name="T20" fmla="*/ 495 w 695"/>
                  <a:gd name="T21" fmla="*/ 283 h 684"/>
                  <a:gd name="T22" fmla="*/ 614 w 695"/>
                  <a:gd name="T23" fmla="*/ 323 h 684"/>
                  <a:gd name="T24" fmla="*/ 683 w 695"/>
                  <a:gd name="T25" fmla="*/ 144 h 684"/>
                  <a:gd name="T26" fmla="*/ 565 w 695"/>
                  <a:gd name="T27" fmla="*/ 104 h 684"/>
                  <a:gd name="T28" fmla="*/ 543 w 695"/>
                  <a:gd name="T29" fmla="*/ 137 h 684"/>
                  <a:gd name="T30" fmla="*/ 470 w 695"/>
                  <a:gd name="T31" fmla="*/ 140 h 684"/>
                  <a:gd name="T32" fmla="*/ 392 w 695"/>
                  <a:gd name="T33" fmla="*/ 138 h 684"/>
                  <a:gd name="T34" fmla="*/ 335 w 695"/>
                  <a:gd name="T35" fmla="*/ 66 h 684"/>
                  <a:gd name="T36" fmla="*/ 332 w 695"/>
                  <a:gd name="T37" fmla="*/ 58 h 684"/>
                  <a:gd name="T38" fmla="*/ 331 w 695"/>
                  <a:gd name="T39" fmla="*/ 57 h 684"/>
                  <a:gd name="T40" fmla="*/ 331 w 695"/>
                  <a:gd name="T41" fmla="*/ 57 h 684"/>
                  <a:gd name="T42" fmla="*/ 290 w 695"/>
                  <a:gd name="T43" fmla="*/ 2 h 684"/>
                  <a:gd name="T44" fmla="*/ 246 w 695"/>
                  <a:gd name="T45" fmla="*/ 0 h 684"/>
                  <a:gd name="T46" fmla="*/ 81 w 695"/>
                  <a:gd name="T47" fmla="*/ 97 h 684"/>
                  <a:gd name="T48" fmla="*/ 65 w 695"/>
                  <a:gd name="T49" fmla="*/ 262 h 684"/>
                  <a:gd name="T50" fmla="*/ 101 w 695"/>
                  <a:gd name="T51" fmla="*/ 290 h 684"/>
                  <a:gd name="T52" fmla="*/ 125 w 695"/>
                  <a:gd name="T53" fmla="*/ 201 h 684"/>
                  <a:gd name="T54" fmla="*/ 184 w 695"/>
                  <a:gd name="T55" fmla="*/ 78 h 684"/>
                  <a:gd name="T56" fmla="*/ 176 w 695"/>
                  <a:gd name="T57" fmla="*/ 328 h 684"/>
                  <a:gd name="T58" fmla="*/ 153 w 695"/>
                  <a:gd name="T59" fmla="*/ 457 h 684"/>
                  <a:gd name="T60" fmla="*/ 12 w 695"/>
                  <a:gd name="T61" fmla="*/ 640 h 684"/>
                  <a:gd name="T62" fmla="*/ 538 w 695"/>
                  <a:gd name="T63" fmla="*/ 148 h 684"/>
                  <a:gd name="T64" fmla="*/ 511 w 695"/>
                  <a:gd name="T65" fmla="*/ 215 h 684"/>
                  <a:gd name="T66" fmla="*/ 492 w 695"/>
                  <a:gd name="T67" fmla="*/ 200 h 684"/>
                  <a:gd name="T68" fmla="*/ 513 w 695"/>
                  <a:gd name="T69" fmla="*/ 153 h 684"/>
                  <a:gd name="T70" fmla="*/ 538 w 695"/>
                  <a:gd name="T71" fmla="*/ 148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95" h="684">
                    <a:moveTo>
                      <a:pt x="78" y="663"/>
                    </a:moveTo>
                    <a:cubicBezTo>
                      <a:pt x="165" y="622"/>
                      <a:pt x="217" y="559"/>
                      <a:pt x="244" y="499"/>
                    </a:cubicBezTo>
                    <a:cubicBezTo>
                      <a:pt x="258" y="468"/>
                      <a:pt x="266" y="438"/>
                      <a:pt x="271" y="411"/>
                    </a:cubicBezTo>
                    <a:cubicBezTo>
                      <a:pt x="282" y="423"/>
                      <a:pt x="292" y="438"/>
                      <a:pt x="299" y="454"/>
                    </a:cubicBezTo>
                    <a:cubicBezTo>
                      <a:pt x="309" y="475"/>
                      <a:pt x="315" y="500"/>
                      <a:pt x="315" y="529"/>
                    </a:cubicBezTo>
                    <a:cubicBezTo>
                      <a:pt x="315" y="554"/>
                      <a:pt x="311" y="583"/>
                      <a:pt x="298" y="617"/>
                    </a:cubicBezTo>
                    <a:cubicBezTo>
                      <a:pt x="289" y="643"/>
                      <a:pt x="303" y="672"/>
                      <a:pt x="329" y="681"/>
                    </a:cubicBezTo>
                    <a:cubicBezTo>
                      <a:pt x="334" y="683"/>
                      <a:pt x="340" y="684"/>
                      <a:pt x="345" y="684"/>
                    </a:cubicBezTo>
                    <a:cubicBezTo>
                      <a:pt x="366" y="684"/>
                      <a:pt x="385" y="671"/>
                      <a:pt x="393" y="651"/>
                    </a:cubicBezTo>
                    <a:cubicBezTo>
                      <a:pt x="408" y="607"/>
                      <a:pt x="415" y="567"/>
                      <a:pt x="415" y="529"/>
                    </a:cubicBezTo>
                    <a:cubicBezTo>
                      <a:pt x="415" y="483"/>
                      <a:pt x="405" y="443"/>
                      <a:pt x="388" y="409"/>
                    </a:cubicBezTo>
                    <a:cubicBezTo>
                      <a:pt x="366" y="362"/>
                      <a:pt x="334" y="329"/>
                      <a:pt x="306" y="306"/>
                    </a:cubicBezTo>
                    <a:cubicBezTo>
                      <a:pt x="306" y="305"/>
                      <a:pt x="306" y="304"/>
                      <a:pt x="306" y="303"/>
                    </a:cubicBezTo>
                    <a:cubicBezTo>
                      <a:pt x="300" y="255"/>
                      <a:pt x="307" y="202"/>
                      <a:pt x="316" y="155"/>
                    </a:cubicBezTo>
                    <a:cubicBezTo>
                      <a:pt x="327" y="168"/>
                      <a:pt x="340" y="181"/>
                      <a:pt x="356" y="191"/>
                    </a:cubicBezTo>
                    <a:cubicBezTo>
                      <a:pt x="376" y="205"/>
                      <a:pt x="402" y="214"/>
                      <a:pt x="430" y="214"/>
                    </a:cubicBezTo>
                    <a:cubicBezTo>
                      <a:pt x="430" y="214"/>
                      <a:pt x="430" y="214"/>
                      <a:pt x="430" y="214"/>
                    </a:cubicBezTo>
                    <a:cubicBezTo>
                      <a:pt x="447" y="214"/>
                      <a:pt x="463" y="211"/>
                      <a:pt x="481" y="205"/>
                    </a:cubicBezTo>
                    <a:cubicBezTo>
                      <a:pt x="485" y="213"/>
                      <a:pt x="492" y="219"/>
                      <a:pt x="501" y="224"/>
                    </a:cubicBezTo>
                    <a:cubicBezTo>
                      <a:pt x="503" y="224"/>
                      <a:pt x="504" y="225"/>
                      <a:pt x="505" y="226"/>
                    </a:cubicBezTo>
                    <a:cubicBezTo>
                      <a:pt x="488" y="262"/>
                      <a:pt x="488" y="262"/>
                      <a:pt x="488" y="262"/>
                    </a:cubicBezTo>
                    <a:cubicBezTo>
                      <a:pt x="484" y="270"/>
                      <a:pt x="487" y="279"/>
                      <a:pt x="495" y="283"/>
                    </a:cubicBezTo>
                    <a:cubicBezTo>
                      <a:pt x="592" y="330"/>
                      <a:pt x="592" y="330"/>
                      <a:pt x="592" y="330"/>
                    </a:cubicBezTo>
                    <a:cubicBezTo>
                      <a:pt x="600" y="334"/>
                      <a:pt x="610" y="331"/>
                      <a:pt x="614" y="323"/>
                    </a:cubicBezTo>
                    <a:cubicBezTo>
                      <a:pt x="691" y="165"/>
                      <a:pt x="691" y="165"/>
                      <a:pt x="691" y="165"/>
                    </a:cubicBezTo>
                    <a:cubicBezTo>
                      <a:pt x="695" y="157"/>
                      <a:pt x="691" y="147"/>
                      <a:pt x="683" y="144"/>
                    </a:cubicBezTo>
                    <a:cubicBezTo>
                      <a:pt x="586" y="96"/>
                      <a:pt x="586" y="96"/>
                      <a:pt x="586" y="96"/>
                    </a:cubicBezTo>
                    <a:cubicBezTo>
                      <a:pt x="578" y="92"/>
                      <a:pt x="569" y="96"/>
                      <a:pt x="565" y="104"/>
                    </a:cubicBezTo>
                    <a:cubicBezTo>
                      <a:pt x="547" y="140"/>
                      <a:pt x="547" y="140"/>
                      <a:pt x="547" y="140"/>
                    </a:cubicBezTo>
                    <a:cubicBezTo>
                      <a:pt x="546" y="139"/>
                      <a:pt x="545" y="138"/>
                      <a:pt x="543" y="137"/>
                    </a:cubicBezTo>
                    <a:cubicBezTo>
                      <a:pt x="528" y="130"/>
                      <a:pt x="512" y="131"/>
                      <a:pt x="498" y="139"/>
                    </a:cubicBezTo>
                    <a:cubicBezTo>
                      <a:pt x="490" y="135"/>
                      <a:pt x="479" y="135"/>
                      <a:pt x="470" y="140"/>
                    </a:cubicBezTo>
                    <a:cubicBezTo>
                      <a:pt x="454" y="148"/>
                      <a:pt x="441" y="150"/>
                      <a:pt x="430" y="150"/>
                    </a:cubicBezTo>
                    <a:cubicBezTo>
                      <a:pt x="416" y="150"/>
                      <a:pt x="404" y="146"/>
                      <a:pt x="392" y="138"/>
                    </a:cubicBezTo>
                    <a:cubicBezTo>
                      <a:pt x="374" y="126"/>
                      <a:pt x="358" y="106"/>
                      <a:pt x="347" y="88"/>
                    </a:cubicBezTo>
                    <a:cubicBezTo>
                      <a:pt x="342" y="79"/>
                      <a:pt x="338" y="71"/>
                      <a:pt x="335" y="66"/>
                    </a:cubicBezTo>
                    <a:cubicBezTo>
                      <a:pt x="334" y="63"/>
                      <a:pt x="333" y="61"/>
                      <a:pt x="332" y="59"/>
                    </a:cubicBezTo>
                    <a:cubicBezTo>
                      <a:pt x="332" y="58"/>
                      <a:pt x="332" y="58"/>
                      <a:pt x="332" y="58"/>
                    </a:cubicBezTo>
                    <a:cubicBezTo>
                      <a:pt x="331" y="57"/>
                      <a:pt x="331" y="57"/>
                      <a:pt x="331" y="57"/>
                    </a:cubicBezTo>
                    <a:cubicBezTo>
                      <a:pt x="331" y="57"/>
                      <a:pt x="331" y="57"/>
                      <a:pt x="331" y="57"/>
                    </a:cubicBezTo>
                    <a:cubicBezTo>
                      <a:pt x="331" y="57"/>
                      <a:pt x="331" y="57"/>
                      <a:pt x="331" y="57"/>
                    </a:cubicBezTo>
                    <a:cubicBezTo>
                      <a:pt x="331" y="57"/>
                      <a:pt x="331" y="57"/>
                      <a:pt x="331" y="57"/>
                    </a:cubicBezTo>
                    <a:cubicBezTo>
                      <a:pt x="331" y="56"/>
                      <a:pt x="330" y="55"/>
                      <a:pt x="330" y="54"/>
                    </a:cubicBezTo>
                    <a:cubicBezTo>
                      <a:pt x="325" y="29"/>
                      <a:pt x="311" y="8"/>
                      <a:pt x="290" y="2"/>
                    </a:cubicBezTo>
                    <a:cubicBezTo>
                      <a:pt x="282" y="0"/>
                      <a:pt x="272" y="0"/>
                      <a:pt x="263" y="1"/>
                    </a:cubicBezTo>
                    <a:cubicBezTo>
                      <a:pt x="258" y="1"/>
                      <a:pt x="253" y="0"/>
                      <a:pt x="246" y="0"/>
                    </a:cubicBezTo>
                    <a:cubicBezTo>
                      <a:pt x="218" y="1"/>
                      <a:pt x="173" y="5"/>
                      <a:pt x="132" y="34"/>
                    </a:cubicBezTo>
                    <a:cubicBezTo>
                      <a:pt x="112" y="49"/>
                      <a:pt x="93" y="70"/>
                      <a:pt x="81" y="97"/>
                    </a:cubicBezTo>
                    <a:cubicBezTo>
                      <a:pt x="68" y="125"/>
                      <a:pt x="61" y="160"/>
                      <a:pt x="61" y="201"/>
                    </a:cubicBezTo>
                    <a:cubicBezTo>
                      <a:pt x="61" y="220"/>
                      <a:pt x="62" y="240"/>
                      <a:pt x="65" y="262"/>
                    </a:cubicBezTo>
                    <a:cubicBezTo>
                      <a:pt x="67" y="278"/>
                      <a:pt x="81" y="290"/>
                      <a:pt x="97" y="290"/>
                    </a:cubicBezTo>
                    <a:cubicBezTo>
                      <a:pt x="98" y="290"/>
                      <a:pt x="100" y="290"/>
                      <a:pt x="101" y="290"/>
                    </a:cubicBezTo>
                    <a:cubicBezTo>
                      <a:pt x="119" y="287"/>
                      <a:pt x="131" y="271"/>
                      <a:pt x="129" y="253"/>
                    </a:cubicBezTo>
                    <a:cubicBezTo>
                      <a:pt x="126" y="234"/>
                      <a:pt x="125" y="217"/>
                      <a:pt x="125" y="201"/>
                    </a:cubicBezTo>
                    <a:cubicBezTo>
                      <a:pt x="125" y="167"/>
                      <a:pt x="130" y="142"/>
                      <a:pt x="139" y="124"/>
                    </a:cubicBezTo>
                    <a:cubicBezTo>
                      <a:pt x="150" y="100"/>
                      <a:pt x="166" y="86"/>
                      <a:pt x="184" y="78"/>
                    </a:cubicBezTo>
                    <a:cubicBezTo>
                      <a:pt x="159" y="155"/>
                      <a:pt x="153" y="207"/>
                      <a:pt x="163" y="293"/>
                    </a:cubicBezTo>
                    <a:cubicBezTo>
                      <a:pt x="166" y="308"/>
                      <a:pt x="171" y="319"/>
                      <a:pt x="176" y="328"/>
                    </a:cubicBezTo>
                    <a:cubicBezTo>
                      <a:pt x="177" y="333"/>
                      <a:pt x="177" y="338"/>
                      <a:pt x="177" y="345"/>
                    </a:cubicBezTo>
                    <a:cubicBezTo>
                      <a:pt x="177" y="372"/>
                      <a:pt x="173" y="415"/>
                      <a:pt x="153" y="457"/>
                    </a:cubicBezTo>
                    <a:cubicBezTo>
                      <a:pt x="133" y="499"/>
                      <a:pt x="100" y="541"/>
                      <a:pt x="35" y="573"/>
                    </a:cubicBezTo>
                    <a:cubicBezTo>
                      <a:pt x="10" y="585"/>
                      <a:pt x="0" y="615"/>
                      <a:pt x="12" y="640"/>
                    </a:cubicBezTo>
                    <a:cubicBezTo>
                      <a:pt x="24" y="664"/>
                      <a:pt x="53" y="675"/>
                      <a:pt x="78" y="663"/>
                    </a:cubicBezTo>
                    <a:close/>
                    <a:moveTo>
                      <a:pt x="538" y="148"/>
                    </a:moveTo>
                    <a:cubicBezTo>
                      <a:pt x="539" y="149"/>
                      <a:pt x="541" y="150"/>
                      <a:pt x="542" y="151"/>
                    </a:cubicBezTo>
                    <a:cubicBezTo>
                      <a:pt x="511" y="215"/>
                      <a:pt x="511" y="215"/>
                      <a:pt x="511" y="215"/>
                    </a:cubicBezTo>
                    <a:cubicBezTo>
                      <a:pt x="509" y="214"/>
                      <a:pt x="508" y="214"/>
                      <a:pt x="506" y="213"/>
                    </a:cubicBezTo>
                    <a:cubicBezTo>
                      <a:pt x="500" y="210"/>
                      <a:pt x="495" y="205"/>
                      <a:pt x="492" y="200"/>
                    </a:cubicBezTo>
                    <a:cubicBezTo>
                      <a:pt x="494" y="199"/>
                      <a:pt x="497" y="198"/>
                      <a:pt x="499" y="196"/>
                    </a:cubicBezTo>
                    <a:cubicBezTo>
                      <a:pt x="515" y="188"/>
                      <a:pt x="521" y="169"/>
                      <a:pt x="513" y="153"/>
                    </a:cubicBezTo>
                    <a:cubicBezTo>
                      <a:pt x="512" y="151"/>
                      <a:pt x="511" y="149"/>
                      <a:pt x="509" y="147"/>
                    </a:cubicBezTo>
                    <a:cubicBezTo>
                      <a:pt x="518" y="144"/>
                      <a:pt x="529" y="144"/>
                      <a:pt x="538" y="1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3" name="Group 200"/>
            <p:cNvGrpSpPr>
              <a:grpSpLocks noChangeAspect="1"/>
            </p:cNvGrpSpPr>
            <p:nvPr/>
          </p:nvGrpSpPr>
          <p:grpSpPr bwMode="auto">
            <a:xfrm>
              <a:off x="3497846" y="2580501"/>
              <a:ext cx="379003" cy="1052867"/>
              <a:chOff x="6048" y="2140"/>
              <a:chExt cx="466" cy="129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4" name="Freeform 202"/>
              <p:cNvSpPr/>
              <p:nvPr/>
            </p:nvSpPr>
            <p:spPr bwMode="auto">
              <a:xfrm>
                <a:off x="6181" y="2140"/>
                <a:ext cx="250" cy="249"/>
              </a:xfrm>
              <a:custGeom>
                <a:avLst/>
                <a:gdLst>
                  <a:gd name="T0" fmla="*/ 44 w 105"/>
                  <a:gd name="T1" fmla="*/ 100 h 105"/>
                  <a:gd name="T2" fmla="*/ 100 w 105"/>
                  <a:gd name="T3" fmla="*/ 62 h 105"/>
                  <a:gd name="T4" fmla="*/ 61 w 105"/>
                  <a:gd name="T5" fmla="*/ 5 h 105"/>
                  <a:gd name="T6" fmla="*/ 5 w 105"/>
                  <a:gd name="T7" fmla="*/ 44 h 105"/>
                  <a:gd name="T8" fmla="*/ 44 w 105"/>
                  <a:gd name="T9" fmla="*/ 10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05">
                    <a:moveTo>
                      <a:pt x="44" y="100"/>
                    </a:moveTo>
                    <a:cubicBezTo>
                      <a:pt x="70" y="105"/>
                      <a:pt x="95" y="88"/>
                      <a:pt x="100" y="62"/>
                    </a:cubicBezTo>
                    <a:cubicBezTo>
                      <a:pt x="105" y="35"/>
                      <a:pt x="87" y="10"/>
                      <a:pt x="61" y="5"/>
                    </a:cubicBezTo>
                    <a:cubicBezTo>
                      <a:pt x="35" y="0"/>
                      <a:pt x="10" y="18"/>
                      <a:pt x="5" y="44"/>
                    </a:cubicBezTo>
                    <a:cubicBezTo>
                      <a:pt x="0" y="70"/>
                      <a:pt x="17" y="95"/>
                      <a:pt x="44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03"/>
              <p:cNvSpPr/>
              <p:nvPr/>
            </p:nvSpPr>
            <p:spPr bwMode="auto">
              <a:xfrm>
                <a:off x="6048" y="2365"/>
                <a:ext cx="373" cy="1070"/>
              </a:xfrm>
              <a:custGeom>
                <a:avLst/>
                <a:gdLst>
                  <a:gd name="T0" fmla="*/ 20 w 157"/>
                  <a:gd name="T1" fmla="*/ 448 h 451"/>
                  <a:gd name="T2" fmla="*/ 30 w 157"/>
                  <a:gd name="T3" fmla="*/ 451 h 451"/>
                  <a:gd name="T4" fmla="*/ 55 w 157"/>
                  <a:gd name="T5" fmla="*/ 435 h 451"/>
                  <a:gd name="T6" fmla="*/ 85 w 157"/>
                  <a:gd name="T7" fmla="*/ 287 h 451"/>
                  <a:gd name="T8" fmla="*/ 84 w 157"/>
                  <a:gd name="T9" fmla="*/ 253 h 451"/>
                  <a:gd name="T10" fmla="*/ 94 w 157"/>
                  <a:gd name="T11" fmla="*/ 269 h 451"/>
                  <a:gd name="T12" fmla="*/ 103 w 157"/>
                  <a:gd name="T13" fmla="*/ 312 h 451"/>
                  <a:gd name="T14" fmla="*/ 101 w 157"/>
                  <a:gd name="T15" fmla="*/ 340 h 451"/>
                  <a:gd name="T16" fmla="*/ 123 w 157"/>
                  <a:gd name="T17" fmla="*/ 371 h 451"/>
                  <a:gd name="T18" fmla="*/ 153 w 157"/>
                  <a:gd name="T19" fmla="*/ 349 h 451"/>
                  <a:gd name="T20" fmla="*/ 153 w 157"/>
                  <a:gd name="T21" fmla="*/ 349 h 451"/>
                  <a:gd name="T22" fmla="*/ 157 w 157"/>
                  <a:gd name="T23" fmla="*/ 312 h 451"/>
                  <a:gd name="T24" fmla="*/ 141 w 157"/>
                  <a:gd name="T25" fmla="*/ 242 h 451"/>
                  <a:gd name="T26" fmla="*/ 95 w 157"/>
                  <a:gd name="T27" fmla="*/ 193 h 451"/>
                  <a:gd name="T28" fmla="*/ 95 w 157"/>
                  <a:gd name="T29" fmla="*/ 189 h 451"/>
                  <a:gd name="T30" fmla="*/ 95 w 157"/>
                  <a:gd name="T31" fmla="*/ 123 h 451"/>
                  <a:gd name="T32" fmla="*/ 64 w 157"/>
                  <a:gd name="T33" fmla="*/ 81 h 451"/>
                  <a:gd name="T34" fmla="*/ 52 w 157"/>
                  <a:gd name="T35" fmla="*/ 53 h 451"/>
                  <a:gd name="T36" fmla="*/ 64 w 157"/>
                  <a:gd name="T37" fmla="*/ 32 h 451"/>
                  <a:gd name="T38" fmla="*/ 85 w 157"/>
                  <a:gd name="T39" fmla="*/ 43 h 451"/>
                  <a:gd name="T40" fmla="*/ 85 w 157"/>
                  <a:gd name="T41" fmla="*/ 43 h 451"/>
                  <a:gd name="T42" fmla="*/ 94 w 157"/>
                  <a:gd name="T43" fmla="*/ 65 h 451"/>
                  <a:gd name="T44" fmla="*/ 106 w 157"/>
                  <a:gd name="T45" fmla="*/ 83 h 451"/>
                  <a:gd name="T46" fmla="*/ 107 w 157"/>
                  <a:gd name="T47" fmla="*/ 81 h 451"/>
                  <a:gd name="T48" fmla="*/ 93 w 157"/>
                  <a:gd name="T49" fmla="*/ 16 h 451"/>
                  <a:gd name="T50" fmla="*/ 30 w 157"/>
                  <a:gd name="T51" fmla="*/ 40 h 451"/>
                  <a:gd name="T52" fmla="*/ 7 w 157"/>
                  <a:gd name="T53" fmla="*/ 187 h 451"/>
                  <a:gd name="T54" fmla="*/ 27 w 157"/>
                  <a:gd name="T55" fmla="*/ 232 h 451"/>
                  <a:gd name="T56" fmla="*/ 32 w 157"/>
                  <a:gd name="T57" fmla="*/ 287 h 451"/>
                  <a:gd name="T58" fmla="*/ 6 w 157"/>
                  <a:gd name="T59" fmla="*/ 413 h 451"/>
                  <a:gd name="T60" fmla="*/ 20 w 157"/>
                  <a:gd name="T61" fmla="*/ 448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7" h="451">
                    <a:moveTo>
                      <a:pt x="20" y="448"/>
                    </a:moveTo>
                    <a:cubicBezTo>
                      <a:pt x="23" y="450"/>
                      <a:pt x="27" y="451"/>
                      <a:pt x="30" y="451"/>
                    </a:cubicBezTo>
                    <a:cubicBezTo>
                      <a:pt x="41" y="451"/>
                      <a:pt x="50" y="445"/>
                      <a:pt x="55" y="435"/>
                    </a:cubicBezTo>
                    <a:cubicBezTo>
                      <a:pt x="79" y="380"/>
                      <a:pt x="85" y="328"/>
                      <a:pt x="85" y="287"/>
                    </a:cubicBezTo>
                    <a:cubicBezTo>
                      <a:pt x="85" y="274"/>
                      <a:pt x="85" y="263"/>
                      <a:pt x="84" y="253"/>
                    </a:cubicBezTo>
                    <a:cubicBezTo>
                      <a:pt x="88" y="257"/>
                      <a:pt x="91" y="263"/>
                      <a:pt x="94" y="269"/>
                    </a:cubicBezTo>
                    <a:cubicBezTo>
                      <a:pt x="99" y="280"/>
                      <a:pt x="103" y="293"/>
                      <a:pt x="103" y="312"/>
                    </a:cubicBezTo>
                    <a:cubicBezTo>
                      <a:pt x="103" y="320"/>
                      <a:pt x="102" y="330"/>
                      <a:pt x="101" y="340"/>
                    </a:cubicBezTo>
                    <a:cubicBezTo>
                      <a:pt x="98" y="355"/>
                      <a:pt x="108" y="369"/>
                      <a:pt x="123" y="371"/>
                    </a:cubicBezTo>
                    <a:cubicBezTo>
                      <a:pt x="137" y="373"/>
                      <a:pt x="151" y="364"/>
                      <a:pt x="153" y="349"/>
                    </a:cubicBezTo>
                    <a:cubicBezTo>
                      <a:pt x="153" y="349"/>
                      <a:pt x="153" y="349"/>
                      <a:pt x="153" y="349"/>
                    </a:cubicBezTo>
                    <a:cubicBezTo>
                      <a:pt x="156" y="336"/>
                      <a:pt x="157" y="324"/>
                      <a:pt x="157" y="312"/>
                    </a:cubicBezTo>
                    <a:cubicBezTo>
                      <a:pt x="157" y="284"/>
                      <a:pt x="151" y="261"/>
                      <a:pt x="141" y="242"/>
                    </a:cubicBezTo>
                    <a:cubicBezTo>
                      <a:pt x="128" y="218"/>
                      <a:pt x="111" y="203"/>
                      <a:pt x="95" y="193"/>
                    </a:cubicBezTo>
                    <a:cubicBezTo>
                      <a:pt x="95" y="191"/>
                      <a:pt x="95" y="190"/>
                      <a:pt x="95" y="189"/>
                    </a:cubicBezTo>
                    <a:cubicBezTo>
                      <a:pt x="91" y="166"/>
                      <a:pt x="92" y="144"/>
                      <a:pt x="95" y="123"/>
                    </a:cubicBezTo>
                    <a:cubicBezTo>
                      <a:pt x="81" y="109"/>
                      <a:pt x="71" y="94"/>
                      <a:pt x="64" y="81"/>
                    </a:cubicBezTo>
                    <a:cubicBezTo>
                      <a:pt x="56" y="66"/>
                      <a:pt x="52" y="54"/>
                      <a:pt x="52" y="53"/>
                    </a:cubicBezTo>
                    <a:cubicBezTo>
                      <a:pt x="49" y="44"/>
                      <a:pt x="55" y="35"/>
                      <a:pt x="64" y="32"/>
                    </a:cubicBezTo>
                    <a:cubicBezTo>
                      <a:pt x="73" y="29"/>
                      <a:pt x="82" y="34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4"/>
                      <a:pt x="88" y="53"/>
                      <a:pt x="94" y="65"/>
                    </a:cubicBezTo>
                    <a:cubicBezTo>
                      <a:pt x="97" y="70"/>
                      <a:pt x="101" y="77"/>
                      <a:pt x="106" y="83"/>
                    </a:cubicBezTo>
                    <a:cubicBezTo>
                      <a:pt x="106" y="82"/>
                      <a:pt x="106" y="81"/>
                      <a:pt x="107" y="81"/>
                    </a:cubicBezTo>
                    <a:cubicBezTo>
                      <a:pt x="115" y="59"/>
                      <a:pt x="110" y="32"/>
                      <a:pt x="93" y="16"/>
                    </a:cubicBezTo>
                    <a:cubicBezTo>
                      <a:pt x="75" y="0"/>
                      <a:pt x="44" y="7"/>
                      <a:pt x="30" y="40"/>
                    </a:cubicBezTo>
                    <a:cubicBezTo>
                      <a:pt x="10" y="85"/>
                      <a:pt x="2" y="135"/>
                      <a:pt x="7" y="187"/>
                    </a:cubicBezTo>
                    <a:cubicBezTo>
                      <a:pt x="9" y="206"/>
                      <a:pt x="17" y="221"/>
                      <a:pt x="27" y="232"/>
                    </a:cubicBezTo>
                    <a:cubicBezTo>
                      <a:pt x="30" y="246"/>
                      <a:pt x="32" y="265"/>
                      <a:pt x="32" y="287"/>
                    </a:cubicBezTo>
                    <a:cubicBezTo>
                      <a:pt x="32" y="322"/>
                      <a:pt x="26" y="367"/>
                      <a:pt x="6" y="413"/>
                    </a:cubicBezTo>
                    <a:cubicBezTo>
                      <a:pt x="0" y="427"/>
                      <a:pt x="6" y="443"/>
                      <a:pt x="20" y="4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204"/>
              <p:cNvSpPr/>
              <p:nvPr/>
            </p:nvSpPr>
            <p:spPr bwMode="auto">
              <a:xfrm>
                <a:off x="6177" y="2448"/>
                <a:ext cx="337" cy="297"/>
              </a:xfrm>
              <a:custGeom>
                <a:avLst/>
                <a:gdLst>
                  <a:gd name="T0" fmla="*/ 50 w 142"/>
                  <a:gd name="T1" fmla="*/ 53 h 125"/>
                  <a:gd name="T2" fmla="*/ 37 w 142"/>
                  <a:gd name="T3" fmla="*/ 32 h 125"/>
                  <a:gd name="T4" fmla="*/ 27 w 142"/>
                  <a:gd name="T5" fmla="*/ 10 h 125"/>
                  <a:gd name="T6" fmla="*/ 21 w 142"/>
                  <a:gd name="T7" fmla="*/ 2 h 125"/>
                  <a:gd name="T8" fmla="*/ 11 w 142"/>
                  <a:gd name="T9" fmla="*/ 1 h 125"/>
                  <a:gd name="T10" fmla="*/ 8 w 142"/>
                  <a:gd name="T11" fmla="*/ 2 h 125"/>
                  <a:gd name="T12" fmla="*/ 2 w 142"/>
                  <a:gd name="T13" fmla="*/ 17 h 125"/>
                  <a:gd name="T14" fmla="*/ 14 w 142"/>
                  <a:gd name="T15" fmla="*/ 44 h 125"/>
                  <a:gd name="T16" fmla="*/ 42 w 142"/>
                  <a:gd name="T17" fmla="*/ 83 h 125"/>
                  <a:gd name="T18" fmla="*/ 53 w 142"/>
                  <a:gd name="T19" fmla="*/ 93 h 125"/>
                  <a:gd name="T20" fmla="*/ 128 w 142"/>
                  <a:gd name="T21" fmla="*/ 125 h 125"/>
                  <a:gd name="T22" fmla="*/ 135 w 142"/>
                  <a:gd name="T23" fmla="*/ 123 h 125"/>
                  <a:gd name="T24" fmla="*/ 142 w 142"/>
                  <a:gd name="T25" fmla="*/ 113 h 125"/>
                  <a:gd name="T26" fmla="*/ 139 w 142"/>
                  <a:gd name="T27" fmla="*/ 104 h 125"/>
                  <a:gd name="T28" fmla="*/ 130 w 142"/>
                  <a:gd name="T29" fmla="*/ 99 h 125"/>
                  <a:gd name="T30" fmla="*/ 69 w 142"/>
                  <a:gd name="T31" fmla="*/ 74 h 125"/>
                  <a:gd name="T32" fmla="*/ 50 w 142"/>
                  <a:gd name="T33" fmla="*/ 5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2" h="125">
                    <a:moveTo>
                      <a:pt x="50" y="53"/>
                    </a:moveTo>
                    <a:cubicBezTo>
                      <a:pt x="44" y="45"/>
                      <a:pt x="40" y="38"/>
                      <a:pt x="37" y="32"/>
                    </a:cubicBezTo>
                    <a:cubicBezTo>
                      <a:pt x="30" y="19"/>
                      <a:pt x="27" y="10"/>
                      <a:pt x="27" y="10"/>
                    </a:cubicBezTo>
                    <a:cubicBezTo>
                      <a:pt x="26" y="6"/>
                      <a:pt x="24" y="4"/>
                      <a:pt x="21" y="2"/>
                    </a:cubicBezTo>
                    <a:cubicBezTo>
                      <a:pt x="18" y="0"/>
                      <a:pt x="14" y="0"/>
                      <a:pt x="11" y="1"/>
                    </a:cubicBezTo>
                    <a:cubicBezTo>
                      <a:pt x="10" y="1"/>
                      <a:pt x="9" y="2"/>
                      <a:pt x="8" y="2"/>
                    </a:cubicBezTo>
                    <a:cubicBezTo>
                      <a:pt x="3" y="5"/>
                      <a:pt x="0" y="11"/>
                      <a:pt x="2" y="17"/>
                    </a:cubicBezTo>
                    <a:cubicBezTo>
                      <a:pt x="3" y="19"/>
                      <a:pt x="6" y="30"/>
                      <a:pt x="14" y="44"/>
                    </a:cubicBezTo>
                    <a:cubicBezTo>
                      <a:pt x="22" y="59"/>
                      <a:pt x="31" y="72"/>
                      <a:pt x="42" y="83"/>
                    </a:cubicBezTo>
                    <a:cubicBezTo>
                      <a:pt x="45" y="87"/>
                      <a:pt x="49" y="90"/>
                      <a:pt x="53" y="93"/>
                    </a:cubicBezTo>
                    <a:cubicBezTo>
                      <a:pt x="68" y="106"/>
                      <a:pt x="93" y="122"/>
                      <a:pt x="128" y="125"/>
                    </a:cubicBezTo>
                    <a:cubicBezTo>
                      <a:pt x="130" y="125"/>
                      <a:pt x="133" y="125"/>
                      <a:pt x="135" y="123"/>
                    </a:cubicBezTo>
                    <a:cubicBezTo>
                      <a:pt x="139" y="121"/>
                      <a:pt x="141" y="117"/>
                      <a:pt x="142" y="113"/>
                    </a:cubicBezTo>
                    <a:cubicBezTo>
                      <a:pt x="142" y="110"/>
                      <a:pt x="141" y="106"/>
                      <a:pt x="139" y="104"/>
                    </a:cubicBezTo>
                    <a:cubicBezTo>
                      <a:pt x="136" y="101"/>
                      <a:pt x="133" y="99"/>
                      <a:pt x="130" y="99"/>
                    </a:cubicBezTo>
                    <a:cubicBezTo>
                      <a:pt x="107" y="97"/>
                      <a:pt x="87" y="89"/>
                      <a:pt x="69" y="74"/>
                    </a:cubicBezTo>
                    <a:cubicBezTo>
                      <a:pt x="62" y="67"/>
                      <a:pt x="55" y="60"/>
                      <a:pt x="5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7" name="文本框 1215"/>
            <p:cNvSpPr txBox="1"/>
            <p:nvPr/>
          </p:nvSpPr>
          <p:spPr>
            <a:xfrm>
              <a:off x="4038600" y="4414838"/>
              <a:ext cx="1447800" cy="8094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向下</a:t>
              </a:r>
              <a:endParaRPr lang="zh-CN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8" name="文本框 256"/>
            <p:cNvSpPr txBox="1"/>
            <p:nvPr/>
          </p:nvSpPr>
          <p:spPr>
            <a:xfrm>
              <a:off x="3894138" y="2122488"/>
              <a:ext cx="1438275" cy="8094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向上</a:t>
              </a:r>
              <a:endParaRPr lang="zh-CN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9" name="文本框 257"/>
            <p:cNvSpPr txBox="1"/>
            <p:nvPr/>
          </p:nvSpPr>
          <p:spPr>
            <a:xfrm>
              <a:off x="4881563" y="3062288"/>
              <a:ext cx="1331912" cy="8094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平行</a:t>
              </a:r>
              <a:endParaRPr lang="zh-CN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14" name="Group 207"/>
            <p:cNvGrpSpPr>
              <a:grpSpLocks noChangeAspect="1"/>
            </p:cNvGrpSpPr>
            <p:nvPr/>
          </p:nvGrpSpPr>
          <p:grpSpPr bwMode="auto">
            <a:xfrm flipH="1">
              <a:off x="3781061" y="5125514"/>
              <a:ext cx="478826" cy="603818"/>
              <a:chOff x="6566" y="246"/>
              <a:chExt cx="1262" cy="159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1" name="Freeform 208"/>
              <p:cNvSpPr/>
              <p:nvPr/>
            </p:nvSpPr>
            <p:spPr bwMode="auto">
              <a:xfrm>
                <a:off x="7350" y="246"/>
                <a:ext cx="478" cy="446"/>
              </a:xfrm>
              <a:custGeom>
                <a:avLst/>
                <a:gdLst>
                  <a:gd name="T0" fmla="*/ 130 w 201"/>
                  <a:gd name="T1" fmla="*/ 16 h 188"/>
                  <a:gd name="T2" fmla="*/ 15 w 201"/>
                  <a:gd name="T3" fmla="*/ 71 h 188"/>
                  <a:gd name="T4" fmla="*/ 56 w 201"/>
                  <a:gd name="T5" fmla="*/ 180 h 188"/>
                  <a:gd name="T6" fmla="*/ 72 w 201"/>
                  <a:gd name="T7" fmla="*/ 139 h 188"/>
                  <a:gd name="T8" fmla="*/ 113 w 201"/>
                  <a:gd name="T9" fmla="*/ 120 h 188"/>
                  <a:gd name="T10" fmla="*/ 132 w 201"/>
                  <a:gd name="T11" fmla="*/ 161 h 188"/>
                  <a:gd name="T12" fmla="*/ 122 w 201"/>
                  <a:gd name="T13" fmla="*/ 188 h 188"/>
                  <a:gd name="T14" fmla="*/ 185 w 201"/>
                  <a:gd name="T15" fmla="*/ 131 h 188"/>
                  <a:gd name="T16" fmla="*/ 130 w 201"/>
                  <a:gd name="T17" fmla="*/ 1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188">
                    <a:moveTo>
                      <a:pt x="130" y="16"/>
                    </a:moveTo>
                    <a:cubicBezTo>
                      <a:pt x="83" y="0"/>
                      <a:pt x="32" y="24"/>
                      <a:pt x="15" y="71"/>
                    </a:cubicBezTo>
                    <a:cubicBezTo>
                      <a:pt x="0" y="113"/>
                      <a:pt x="18" y="159"/>
                      <a:pt x="56" y="180"/>
                    </a:cubicBezTo>
                    <a:cubicBezTo>
                      <a:pt x="62" y="168"/>
                      <a:pt x="67" y="154"/>
                      <a:pt x="72" y="139"/>
                    </a:cubicBezTo>
                    <a:cubicBezTo>
                      <a:pt x="78" y="123"/>
                      <a:pt x="96" y="114"/>
                      <a:pt x="113" y="120"/>
                    </a:cubicBezTo>
                    <a:cubicBezTo>
                      <a:pt x="130" y="126"/>
                      <a:pt x="138" y="144"/>
                      <a:pt x="132" y="161"/>
                    </a:cubicBezTo>
                    <a:cubicBezTo>
                      <a:pt x="129" y="170"/>
                      <a:pt x="126" y="180"/>
                      <a:pt x="122" y="188"/>
                    </a:cubicBezTo>
                    <a:cubicBezTo>
                      <a:pt x="150" y="181"/>
                      <a:pt x="174" y="160"/>
                      <a:pt x="185" y="131"/>
                    </a:cubicBezTo>
                    <a:cubicBezTo>
                      <a:pt x="201" y="84"/>
                      <a:pt x="177" y="33"/>
                      <a:pt x="130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" name="Freeform 209"/>
              <p:cNvSpPr/>
              <p:nvPr/>
            </p:nvSpPr>
            <p:spPr bwMode="auto">
              <a:xfrm>
                <a:off x="6566" y="401"/>
                <a:ext cx="1005" cy="1437"/>
              </a:xfrm>
              <a:custGeom>
                <a:avLst/>
                <a:gdLst>
                  <a:gd name="T0" fmla="*/ 372 w 423"/>
                  <a:gd name="T1" fmla="*/ 299 h 606"/>
                  <a:gd name="T2" fmla="*/ 329 w 423"/>
                  <a:gd name="T3" fmla="*/ 263 h 606"/>
                  <a:gd name="T4" fmla="*/ 192 w 423"/>
                  <a:gd name="T5" fmla="*/ 263 h 606"/>
                  <a:gd name="T6" fmla="*/ 263 w 423"/>
                  <a:gd name="T7" fmla="*/ 186 h 606"/>
                  <a:gd name="T8" fmla="*/ 257 w 423"/>
                  <a:gd name="T9" fmla="*/ 173 h 606"/>
                  <a:gd name="T10" fmla="*/ 239 w 423"/>
                  <a:gd name="T11" fmla="*/ 104 h 606"/>
                  <a:gd name="T12" fmla="*/ 266 w 423"/>
                  <a:gd name="T13" fmla="*/ 67 h 606"/>
                  <a:gd name="T14" fmla="*/ 302 w 423"/>
                  <a:gd name="T15" fmla="*/ 93 h 606"/>
                  <a:gd name="T16" fmla="*/ 303 w 423"/>
                  <a:gd name="T17" fmla="*/ 95 h 606"/>
                  <a:gd name="T18" fmla="*/ 304 w 423"/>
                  <a:gd name="T19" fmla="*/ 101 h 606"/>
                  <a:gd name="T20" fmla="*/ 309 w 423"/>
                  <a:gd name="T21" fmla="*/ 123 h 606"/>
                  <a:gd name="T22" fmla="*/ 314 w 423"/>
                  <a:gd name="T23" fmla="*/ 139 h 606"/>
                  <a:gd name="T24" fmla="*/ 324 w 423"/>
                  <a:gd name="T25" fmla="*/ 53 h 606"/>
                  <a:gd name="T26" fmla="*/ 192 w 423"/>
                  <a:gd name="T27" fmla="*/ 38 h 606"/>
                  <a:gd name="T28" fmla="*/ 32 w 423"/>
                  <a:gd name="T29" fmla="*/ 217 h 606"/>
                  <a:gd name="T30" fmla="*/ 61 w 423"/>
                  <a:gd name="T31" fmla="*/ 347 h 606"/>
                  <a:gd name="T32" fmla="*/ 81 w 423"/>
                  <a:gd name="T33" fmla="*/ 350 h 606"/>
                  <a:gd name="T34" fmla="*/ 92 w 423"/>
                  <a:gd name="T35" fmla="*/ 351 h 606"/>
                  <a:gd name="T36" fmla="*/ 92 w 423"/>
                  <a:gd name="T37" fmla="*/ 351 h 606"/>
                  <a:gd name="T38" fmla="*/ 292 w 423"/>
                  <a:gd name="T39" fmla="*/ 351 h 606"/>
                  <a:gd name="T40" fmla="*/ 332 w 423"/>
                  <a:gd name="T41" fmla="*/ 570 h 606"/>
                  <a:gd name="T42" fmla="*/ 375 w 423"/>
                  <a:gd name="T43" fmla="*/ 606 h 606"/>
                  <a:gd name="T44" fmla="*/ 383 w 423"/>
                  <a:gd name="T45" fmla="*/ 605 h 606"/>
                  <a:gd name="T46" fmla="*/ 419 w 423"/>
                  <a:gd name="T47" fmla="*/ 554 h 606"/>
                  <a:gd name="T48" fmla="*/ 372 w 423"/>
                  <a:gd name="T49" fmla="*/ 299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3" h="606">
                    <a:moveTo>
                      <a:pt x="372" y="299"/>
                    </a:moveTo>
                    <a:cubicBezTo>
                      <a:pt x="368" y="278"/>
                      <a:pt x="350" y="263"/>
                      <a:pt x="329" y="263"/>
                    </a:cubicBezTo>
                    <a:cubicBezTo>
                      <a:pt x="192" y="263"/>
                      <a:pt x="192" y="263"/>
                      <a:pt x="192" y="263"/>
                    </a:cubicBezTo>
                    <a:cubicBezTo>
                      <a:pt x="212" y="235"/>
                      <a:pt x="236" y="209"/>
                      <a:pt x="263" y="186"/>
                    </a:cubicBezTo>
                    <a:cubicBezTo>
                      <a:pt x="261" y="182"/>
                      <a:pt x="259" y="177"/>
                      <a:pt x="257" y="173"/>
                    </a:cubicBezTo>
                    <a:cubicBezTo>
                      <a:pt x="245" y="138"/>
                      <a:pt x="240" y="105"/>
                      <a:pt x="239" y="104"/>
                    </a:cubicBezTo>
                    <a:cubicBezTo>
                      <a:pt x="236" y="86"/>
                      <a:pt x="248" y="70"/>
                      <a:pt x="266" y="67"/>
                    </a:cubicBezTo>
                    <a:cubicBezTo>
                      <a:pt x="283" y="64"/>
                      <a:pt x="299" y="76"/>
                      <a:pt x="302" y="93"/>
                    </a:cubicBezTo>
                    <a:cubicBezTo>
                      <a:pt x="302" y="93"/>
                      <a:pt x="303" y="94"/>
                      <a:pt x="303" y="95"/>
                    </a:cubicBezTo>
                    <a:cubicBezTo>
                      <a:pt x="303" y="96"/>
                      <a:pt x="304" y="98"/>
                      <a:pt x="304" y="101"/>
                    </a:cubicBezTo>
                    <a:cubicBezTo>
                      <a:pt x="305" y="107"/>
                      <a:pt x="307" y="114"/>
                      <a:pt x="309" y="123"/>
                    </a:cubicBezTo>
                    <a:cubicBezTo>
                      <a:pt x="310" y="128"/>
                      <a:pt x="312" y="133"/>
                      <a:pt x="314" y="139"/>
                    </a:cubicBezTo>
                    <a:cubicBezTo>
                      <a:pt x="330" y="113"/>
                      <a:pt x="336" y="82"/>
                      <a:pt x="324" y="53"/>
                    </a:cubicBezTo>
                    <a:cubicBezTo>
                      <a:pt x="307" y="12"/>
                      <a:pt x="244" y="0"/>
                      <a:pt x="192" y="38"/>
                    </a:cubicBezTo>
                    <a:cubicBezTo>
                      <a:pt x="127" y="86"/>
                      <a:pt x="72" y="147"/>
                      <a:pt x="32" y="217"/>
                    </a:cubicBezTo>
                    <a:cubicBezTo>
                      <a:pt x="0" y="273"/>
                      <a:pt x="19" y="334"/>
                      <a:pt x="61" y="347"/>
                    </a:cubicBezTo>
                    <a:cubicBezTo>
                      <a:pt x="68" y="349"/>
                      <a:pt x="75" y="350"/>
                      <a:pt x="81" y="350"/>
                    </a:cubicBezTo>
                    <a:cubicBezTo>
                      <a:pt x="85" y="351"/>
                      <a:pt x="88" y="351"/>
                      <a:pt x="92" y="351"/>
                    </a:cubicBezTo>
                    <a:cubicBezTo>
                      <a:pt x="92" y="351"/>
                      <a:pt x="92" y="351"/>
                      <a:pt x="92" y="351"/>
                    </a:cubicBezTo>
                    <a:cubicBezTo>
                      <a:pt x="292" y="351"/>
                      <a:pt x="292" y="351"/>
                      <a:pt x="292" y="351"/>
                    </a:cubicBezTo>
                    <a:cubicBezTo>
                      <a:pt x="332" y="570"/>
                      <a:pt x="332" y="570"/>
                      <a:pt x="332" y="570"/>
                    </a:cubicBezTo>
                    <a:cubicBezTo>
                      <a:pt x="336" y="591"/>
                      <a:pt x="355" y="606"/>
                      <a:pt x="375" y="606"/>
                    </a:cubicBezTo>
                    <a:cubicBezTo>
                      <a:pt x="378" y="606"/>
                      <a:pt x="381" y="606"/>
                      <a:pt x="383" y="605"/>
                    </a:cubicBezTo>
                    <a:cubicBezTo>
                      <a:pt x="407" y="601"/>
                      <a:pt x="423" y="578"/>
                      <a:pt x="419" y="554"/>
                    </a:cubicBezTo>
                    <a:lnTo>
                      <a:pt x="372" y="2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" name="Freeform 211"/>
              <p:cNvSpPr/>
              <p:nvPr/>
            </p:nvSpPr>
            <p:spPr bwMode="auto">
              <a:xfrm>
                <a:off x="7151" y="545"/>
                <a:ext cx="501" cy="449"/>
              </a:xfrm>
              <a:custGeom>
                <a:avLst/>
                <a:gdLst>
                  <a:gd name="T0" fmla="*/ 208 w 211"/>
                  <a:gd name="T1" fmla="*/ 14 h 189"/>
                  <a:gd name="T2" fmla="*/ 194 w 211"/>
                  <a:gd name="T3" fmla="*/ 1 h 189"/>
                  <a:gd name="T4" fmla="*/ 186 w 211"/>
                  <a:gd name="T5" fmla="*/ 0 h 189"/>
                  <a:gd name="T6" fmla="*/ 164 w 211"/>
                  <a:gd name="T7" fmla="*/ 16 h 189"/>
                  <a:gd name="T8" fmla="*/ 148 w 211"/>
                  <a:gd name="T9" fmla="*/ 57 h 189"/>
                  <a:gd name="T10" fmla="*/ 115 w 211"/>
                  <a:gd name="T11" fmla="*/ 121 h 189"/>
                  <a:gd name="T12" fmla="*/ 99 w 211"/>
                  <a:gd name="T13" fmla="*/ 138 h 189"/>
                  <a:gd name="T14" fmla="*/ 93 w 211"/>
                  <a:gd name="T15" fmla="*/ 142 h 189"/>
                  <a:gd name="T16" fmla="*/ 88 w 211"/>
                  <a:gd name="T17" fmla="*/ 138 h 189"/>
                  <a:gd name="T18" fmla="*/ 75 w 211"/>
                  <a:gd name="T19" fmla="*/ 120 h 189"/>
                  <a:gd name="T20" fmla="*/ 62 w 211"/>
                  <a:gd name="T21" fmla="*/ 86 h 189"/>
                  <a:gd name="T22" fmla="*/ 55 w 211"/>
                  <a:gd name="T23" fmla="*/ 64 h 189"/>
                  <a:gd name="T24" fmla="*/ 50 w 211"/>
                  <a:gd name="T25" fmla="*/ 42 h 189"/>
                  <a:gd name="T26" fmla="*/ 49 w 211"/>
                  <a:gd name="T27" fmla="*/ 35 h 189"/>
                  <a:gd name="T28" fmla="*/ 49 w 211"/>
                  <a:gd name="T29" fmla="*/ 33 h 189"/>
                  <a:gd name="T30" fmla="*/ 25 w 211"/>
                  <a:gd name="T31" fmla="*/ 13 h 189"/>
                  <a:gd name="T32" fmla="*/ 21 w 211"/>
                  <a:gd name="T33" fmla="*/ 14 h 189"/>
                  <a:gd name="T34" fmla="*/ 5 w 211"/>
                  <a:gd name="T35" fmla="*/ 24 h 189"/>
                  <a:gd name="T36" fmla="*/ 1 w 211"/>
                  <a:gd name="T37" fmla="*/ 41 h 189"/>
                  <a:gd name="T38" fmla="*/ 1 w 211"/>
                  <a:gd name="T39" fmla="*/ 42 h 189"/>
                  <a:gd name="T40" fmla="*/ 19 w 211"/>
                  <a:gd name="T41" fmla="*/ 109 h 189"/>
                  <a:gd name="T42" fmla="*/ 23 w 211"/>
                  <a:gd name="T43" fmla="*/ 120 h 189"/>
                  <a:gd name="T44" fmla="*/ 43 w 211"/>
                  <a:gd name="T45" fmla="*/ 159 h 189"/>
                  <a:gd name="T46" fmla="*/ 63 w 211"/>
                  <a:gd name="T47" fmla="*/ 179 h 189"/>
                  <a:gd name="T48" fmla="*/ 93 w 211"/>
                  <a:gd name="T49" fmla="*/ 189 h 189"/>
                  <a:gd name="T50" fmla="*/ 93 w 211"/>
                  <a:gd name="T51" fmla="*/ 189 h 189"/>
                  <a:gd name="T52" fmla="*/ 126 w 211"/>
                  <a:gd name="T53" fmla="*/ 178 h 189"/>
                  <a:gd name="T54" fmla="*/ 167 w 211"/>
                  <a:gd name="T55" fmla="*/ 127 h 189"/>
                  <a:gd name="T56" fmla="*/ 197 w 211"/>
                  <a:gd name="T57" fmla="*/ 64 h 189"/>
                  <a:gd name="T58" fmla="*/ 209 w 211"/>
                  <a:gd name="T59" fmla="*/ 32 h 189"/>
                  <a:gd name="T60" fmla="*/ 208 w 211"/>
                  <a:gd name="T61" fmla="*/ 1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1" h="189">
                    <a:moveTo>
                      <a:pt x="208" y="14"/>
                    </a:moveTo>
                    <a:cubicBezTo>
                      <a:pt x="205" y="8"/>
                      <a:pt x="200" y="4"/>
                      <a:pt x="194" y="1"/>
                    </a:cubicBezTo>
                    <a:cubicBezTo>
                      <a:pt x="192" y="1"/>
                      <a:pt x="189" y="0"/>
                      <a:pt x="186" y="0"/>
                    </a:cubicBezTo>
                    <a:cubicBezTo>
                      <a:pt x="176" y="0"/>
                      <a:pt x="167" y="6"/>
                      <a:pt x="164" y="16"/>
                    </a:cubicBezTo>
                    <a:cubicBezTo>
                      <a:pt x="158" y="32"/>
                      <a:pt x="153" y="45"/>
                      <a:pt x="148" y="57"/>
                    </a:cubicBezTo>
                    <a:cubicBezTo>
                      <a:pt x="134" y="90"/>
                      <a:pt x="123" y="110"/>
                      <a:pt x="115" y="121"/>
                    </a:cubicBezTo>
                    <a:cubicBezTo>
                      <a:pt x="107" y="132"/>
                      <a:pt x="101" y="137"/>
                      <a:pt x="99" y="138"/>
                    </a:cubicBezTo>
                    <a:cubicBezTo>
                      <a:pt x="93" y="142"/>
                      <a:pt x="93" y="142"/>
                      <a:pt x="93" y="142"/>
                    </a:cubicBezTo>
                    <a:cubicBezTo>
                      <a:pt x="88" y="138"/>
                      <a:pt x="88" y="138"/>
                      <a:pt x="88" y="138"/>
                    </a:cubicBezTo>
                    <a:cubicBezTo>
                      <a:pt x="85" y="135"/>
                      <a:pt x="80" y="128"/>
                      <a:pt x="75" y="120"/>
                    </a:cubicBezTo>
                    <a:cubicBezTo>
                      <a:pt x="70" y="109"/>
                      <a:pt x="65" y="97"/>
                      <a:pt x="62" y="86"/>
                    </a:cubicBezTo>
                    <a:cubicBezTo>
                      <a:pt x="59" y="77"/>
                      <a:pt x="57" y="69"/>
                      <a:pt x="55" y="64"/>
                    </a:cubicBezTo>
                    <a:cubicBezTo>
                      <a:pt x="53" y="57"/>
                      <a:pt x="52" y="49"/>
                      <a:pt x="50" y="42"/>
                    </a:cubicBezTo>
                    <a:cubicBezTo>
                      <a:pt x="50" y="39"/>
                      <a:pt x="49" y="37"/>
                      <a:pt x="49" y="35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7" y="22"/>
                      <a:pt x="37" y="13"/>
                      <a:pt x="25" y="13"/>
                    </a:cubicBezTo>
                    <a:cubicBezTo>
                      <a:pt x="24" y="13"/>
                      <a:pt x="22" y="13"/>
                      <a:pt x="21" y="14"/>
                    </a:cubicBezTo>
                    <a:cubicBezTo>
                      <a:pt x="15" y="15"/>
                      <a:pt x="9" y="18"/>
                      <a:pt x="5" y="24"/>
                    </a:cubicBezTo>
                    <a:cubicBezTo>
                      <a:pt x="2" y="29"/>
                      <a:pt x="0" y="35"/>
                      <a:pt x="1" y="4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3" y="53"/>
                      <a:pt x="9" y="80"/>
                      <a:pt x="19" y="109"/>
                    </a:cubicBezTo>
                    <a:cubicBezTo>
                      <a:pt x="20" y="113"/>
                      <a:pt x="22" y="116"/>
                      <a:pt x="23" y="120"/>
                    </a:cubicBezTo>
                    <a:cubicBezTo>
                      <a:pt x="28" y="132"/>
                      <a:pt x="34" y="146"/>
                      <a:pt x="43" y="159"/>
                    </a:cubicBezTo>
                    <a:cubicBezTo>
                      <a:pt x="50" y="168"/>
                      <a:pt x="56" y="174"/>
                      <a:pt x="63" y="179"/>
                    </a:cubicBezTo>
                    <a:cubicBezTo>
                      <a:pt x="68" y="183"/>
                      <a:pt x="79" y="189"/>
                      <a:pt x="93" y="189"/>
                    </a:cubicBezTo>
                    <a:cubicBezTo>
                      <a:pt x="93" y="189"/>
                      <a:pt x="93" y="189"/>
                      <a:pt x="93" y="189"/>
                    </a:cubicBezTo>
                    <a:cubicBezTo>
                      <a:pt x="104" y="189"/>
                      <a:pt x="116" y="185"/>
                      <a:pt x="126" y="178"/>
                    </a:cubicBezTo>
                    <a:cubicBezTo>
                      <a:pt x="141" y="167"/>
                      <a:pt x="153" y="152"/>
                      <a:pt x="167" y="127"/>
                    </a:cubicBezTo>
                    <a:cubicBezTo>
                      <a:pt x="177" y="110"/>
                      <a:pt x="187" y="89"/>
                      <a:pt x="197" y="64"/>
                    </a:cubicBezTo>
                    <a:cubicBezTo>
                      <a:pt x="201" y="54"/>
                      <a:pt x="205" y="44"/>
                      <a:pt x="209" y="32"/>
                    </a:cubicBezTo>
                    <a:cubicBezTo>
                      <a:pt x="211" y="26"/>
                      <a:pt x="211" y="20"/>
                      <a:pt x="208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740242" y="942152"/>
            <a:ext cx="2992863" cy="590909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>
            <a:lvl1pPr indent="0">
              <a:lnSpc>
                <a:spcPct val="90000"/>
              </a:lnSpc>
              <a:spcBef>
                <a:spcPts val="1310"/>
              </a:spcBef>
              <a:buFont typeface="Arial" panose="020B0604020202020204" pitchFamily="34" charset="0"/>
              <a:buNone/>
              <a:defRPr sz="4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89979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3150"/>
            </a:lvl2pPr>
            <a:lvl3pPr marL="149987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625"/>
            </a:lvl3pPr>
            <a:lvl4pPr marL="209994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4pPr>
            <a:lvl5pPr marL="270002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5pPr>
            <a:lvl6pPr marL="330009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6pPr>
            <a:lvl7pPr marL="390017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7pPr>
            <a:lvl8pPr marL="449961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8pPr>
            <a:lvl9pPr marL="509968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9pPr>
          </a:lstStyle>
          <a:p>
            <a:r>
              <a:rPr lang="en-US" altLang="zh-CN" sz="3600" dirty="0" smtClean="0">
                <a:sym typeface="+mn-ea"/>
              </a:rPr>
              <a:t>2.</a:t>
            </a:r>
            <a:r>
              <a:rPr lang="zh-CN" altLang="en-US" sz="3600" dirty="0" smtClean="0">
                <a:sym typeface="+mn-ea"/>
              </a:rPr>
              <a:t>内容</a:t>
            </a:r>
            <a:r>
              <a:rPr lang="zh-CN" altLang="zh-CN" sz="3600" dirty="0" smtClean="0">
                <a:sym typeface="+mn-ea"/>
              </a:rPr>
              <a:t>：</a:t>
            </a:r>
            <a:endParaRPr lang="zh-CN" altLang="zh-CN" sz="3600" dirty="0">
              <a:sym typeface="+mn-ea"/>
            </a:endParaRPr>
          </a:p>
        </p:txBody>
      </p:sp>
      <p:pic>
        <p:nvPicPr>
          <p:cNvPr id="46" name="图片 45" descr="AA15.TIF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7463358" y="1896271"/>
            <a:ext cx="4536504" cy="4523748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</p:pic>
      <p:sp>
        <p:nvSpPr>
          <p:cNvPr id="47" name="TextBox 46"/>
          <p:cNvSpPr txBox="1"/>
          <p:nvPr/>
        </p:nvSpPr>
        <p:spPr>
          <a:xfrm>
            <a:off x="7455668" y="1096758"/>
            <a:ext cx="3925306" cy="590909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>
            <a:lvl1pPr indent="0">
              <a:lnSpc>
                <a:spcPct val="90000"/>
              </a:lnSpc>
              <a:spcBef>
                <a:spcPts val="1310"/>
              </a:spcBef>
              <a:buFont typeface="Arial" panose="020B0604020202020204" pitchFamily="34" charset="0"/>
              <a:buNone/>
              <a:defRPr sz="4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89979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3150"/>
            </a:lvl2pPr>
            <a:lvl3pPr marL="149987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625"/>
            </a:lvl3pPr>
            <a:lvl4pPr marL="209994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4pPr>
            <a:lvl5pPr marL="270002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5pPr>
            <a:lvl6pPr marL="330009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6pPr>
            <a:lvl7pPr marL="390017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7pPr>
            <a:lvl8pPr marL="449961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8pPr>
            <a:lvl9pPr marL="509968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9pPr>
          </a:lstStyle>
          <a:p>
            <a:r>
              <a:rPr lang="en-US" altLang="zh-CN" sz="3600" dirty="0" smtClean="0">
                <a:sym typeface="+mn-ea"/>
              </a:rPr>
              <a:t>3.</a:t>
            </a:r>
            <a:r>
              <a:rPr lang="zh-CN" altLang="en-US" sz="3600" dirty="0" smtClean="0">
                <a:sym typeface="+mn-ea"/>
              </a:rPr>
              <a:t>核心</a:t>
            </a:r>
            <a:r>
              <a:rPr lang="zh-CN" altLang="zh-CN" sz="3600" dirty="0" smtClean="0">
                <a:sym typeface="+mn-ea"/>
              </a:rPr>
              <a:t>：</a:t>
            </a:r>
            <a:r>
              <a:rPr lang="zh-CN" altLang="en-US" sz="3600" dirty="0" smtClean="0">
                <a:sym typeface="+mn-ea"/>
              </a:rPr>
              <a:t>理性主义</a:t>
            </a:r>
            <a:endParaRPr lang="zh-CN" altLang="zh-CN" sz="3600" dirty="0">
              <a:sym typeface="+mn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46982" y="230728"/>
            <a:ext cx="6152434" cy="623783"/>
          </a:xfrm>
          <a:prstGeom prst="rect">
            <a:avLst/>
          </a:prstGeom>
        </p:spPr>
        <p:txBody>
          <a:bodyPr wrap="none" lIns="69110" tIns="34555" rIns="69110" bIns="34555">
            <a:spAutoFit/>
          </a:bodyPr>
          <a:lstStyle/>
          <a:p>
            <a:pPr algn="ctr" fontAlgn="base">
              <a:spcBef>
                <a:spcPct val="20000"/>
              </a:spcBef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四、启蒙运动</a:t>
            </a:r>
            <a:r>
              <a:rPr lang="zh-CN" altLang="en-US" sz="3600" b="1" dirty="0" smtClean="0">
                <a:latin typeface="+mn-ea"/>
                <a:cs typeface="+mn-ea"/>
              </a:rPr>
              <a:t>（</a:t>
            </a:r>
            <a:r>
              <a:rPr lang="en-US" altLang="zh-CN" sz="3600" b="1" dirty="0" smtClean="0">
                <a:latin typeface="+mn-ea"/>
                <a:cs typeface="+mn-ea"/>
              </a:rPr>
              <a:t>17</a:t>
            </a:r>
            <a:r>
              <a:rPr lang="zh-CN" altLang="en-US" sz="3600" b="1" dirty="0" smtClean="0">
                <a:latin typeface="+mn-ea"/>
                <a:cs typeface="+mn-ea"/>
              </a:rPr>
              <a:t>、</a:t>
            </a:r>
            <a:r>
              <a:rPr lang="en-US" altLang="zh-CN" sz="3600" b="1" dirty="0" smtClean="0">
                <a:latin typeface="+mn-ea"/>
                <a:cs typeface="+mn-ea"/>
              </a:rPr>
              <a:t>18</a:t>
            </a:r>
            <a:r>
              <a:rPr lang="zh-CN" altLang="en-US" sz="3600" b="1" dirty="0" smtClean="0">
                <a:latin typeface="+mn-ea"/>
                <a:cs typeface="+mn-ea"/>
              </a:rPr>
              <a:t>世纪）</a:t>
            </a:r>
            <a:endParaRPr lang="zh-CN" altLang="en-US" sz="3600" b="1" dirty="0"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598" y="888170"/>
            <a:ext cx="3925306" cy="590909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>
            <a:lvl1pPr indent="0">
              <a:lnSpc>
                <a:spcPct val="90000"/>
              </a:lnSpc>
              <a:spcBef>
                <a:spcPts val="1310"/>
              </a:spcBef>
              <a:buFont typeface="Arial" panose="020B0604020202020204" pitchFamily="34" charset="0"/>
              <a:buNone/>
              <a:defRPr sz="4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89979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3150"/>
            </a:lvl2pPr>
            <a:lvl3pPr marL="149987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625"/>
            </a:lvl3pPr>
            <a:lvl4pPr marL="209994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4pPr>
            <a:lvl5pPr marL="270002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5pPr>
            <a:lvl6pPr marL="330009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6pPr>
            <a:lvl7pPr marL="390017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7pPr>
            <a:lvl8pPr marL="449961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8pPr>
            <a:lvl9pPr marL="509968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9pPr>
          </a:lstStyle>
          <a:p>
            <a:r>
              <a:rPr lang="en-US" altLang="zh-CN" sz="3600" dirty="0" smtClean="0">
                <a:sym typeface="+mn-ea"/>
              </a:rPr>
              <a:t>3.</a:t>
            </a:r>
            <a:r>
              <a:rPr lang="zh-CN" altLang="en-US" sz="3600" dirty="0" smtClean="0">
                <a:sym typeface="+mn-ea"/>
              </a:rPr>
              <a:t>代表人物及主张</a:t>
            </a:r>
            <a:r>
              <a:rPr lang="zh-CN" altLang="zh-CN" sz="3600" dirty="0" smtClean="0">
                <a:sym typeface="+mn-ea"/>
              </a:rPr>
              <a:t>：</a:t>
            </a:r>
            <a:endParaRPr lang="zh-CN" altLang="zh-CN" sz="3600" dirty="0"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6982" y="230728"/>
            <a:ext cx="6152434" cy="623783"/>
          </a:xfrm>
          <a:prstGeom prst="rect">
            <a:avLst/>
          </a:prstGeom>
        </p:spPr>
        <p:txBody>
          <a:bodyPr wrap="none" lIns="69110" tIns="34555" rIns="69110" bIns="34555">
            <a:spAutoFit/>
          </a:bodyPr>
          <a:lstStyle/>
          <a:p>
            <a:pPr algn="ctr" fontAlgn="base">
              <a:spcBef>
                <a:spcPct val="20000"/>
              </a:spcBef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四、启蒙运动</a:t>
            </a:r>
            <a:r>
              <a:rPr lang="zh-CN" altLang="en-US" sz="3600" b="1" dirty="0" smtClean="0">
                <a:latin typeface="+mn-ea"/>
                <a:cs typeface="+mn-ea"/>
              </a:rPr>
              <a:t>（</a:t>
            </a:r>
            <a:r>
              <a:rPr lang="en-US" altLang="zh-CN" sz="3600" b="1" dirty="0" smtClean="0">
                <a:latin typeface="+mn-ea"/>
                <a:cs typeface="+mn-ea"/>
              </a:rPr>
              <a:t>17</a:t>
            </a:r>
            <a:r>
              <a:rPr lang="zh-CN" altLang="en-US" sz="3600" b="1" dirty="0" smtClean="0">
                <a:latin typeface="+mn-ea"/>
                <a:cs typeface="+mn-ea"/>
              </a:rPr>
              <a:t>、</a:t>
            </a:r>
            <a:r>
              <a:rPr lang="en-US" altLang="zh-CN" sz="3600" b="1" dirty="0" smtClean="0">
                <a:latin typeface="+mn-ea"/>
                <a:cs typeface="+mn-ea"/>
              </a:rPr>
              <a:t>18</a:t>
            </a:r>
            <a:r>
              <a:rPr lang="zh-CN" altLang="en-US" sz="3600" b="1" dirty="0" smtClean="0">
                <a:latin typeface="+mn-ea"/>
                <a:cs typeface="+mn-ea"/>
              </a:rPr>
              <a:t>世纪）</a:t>
            </a:r>
            <a:endParaRPr lang="zh-CN" altLang="en-US" sz="3600" b="1" dirty="0">
              <a:latin typeface="+mn-ea"/>
              <a:cs typeface="+mn-ea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8542" y="1628800"/>
          <a:ext cx="1181862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982"/>
                <a:gridCol w="2070402"/>
                <a:gridCol w="836223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国家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代表人物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主要思想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3200" b="1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3200" b="1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3200" b="1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法国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32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3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伏尔泰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批判封建专制制度和天主教会；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反对君主专制，主张建立君主立宪制；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倡导“天赋人权”、自由平等；主张法律面前人人平等；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3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孟德斯鸠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强调三权分立，相互监督、制衡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；主张建立君主立宪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3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卢梭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 kern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主张</a:t>
                      </a:r>
                      <a:r>
                        <a:rPr lang="zh-CN" altLang="en-US" sz="2400" b="1" kern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天赋人权、社会契约、</a:t>
                      </a:r>
                      <a:r>
                        <a:rPr lang="zh-CN" altLang="zh-CN" sz="2400" b="1" kern="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主权在民</a:t>
                      </a:r>
                      <a:r>
                        <a:rPr lang="zh-CN" altLang="zh-CN" sz="2400" b="1" kern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和</a:t>
                      </a:r>
                      <a:r>
                        <a:rPr lang="zh-CN" altLang="zh-CN" sz="2400" b="1" kern="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直接民主制</a:t>
                      </a:r>
                      <a:endParaRPr lang="zh-CN" altLang="zh-CN" sz="2400" b="1" kern="1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3200" b="1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英国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3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亚当</a:t>
                      </a:r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</a:t>
                      </a:r>
                      <a:r>
                        <a:rPr lang="zh-CN" altLang="zh-CN" sz="3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斯密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认为劳动是财富的源泉和衡量价值的尺度；主张</a:t>
                      </a:r>
                      <a:r>
                        <a:rPr lang="zh-CN" altLang="zh-CN" sz="24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自由竞争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现代经济学之父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en-US" sz="24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德国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32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康德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康德认为</a:t>
                      </a:r>
                      <a:r>
                        <a:rPr lang="zh-CN" altLang="zh-CN" sz="24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人应该独立思考，理性判断；</a:t>
                      </a:r>
                      <a:r>
                        <a:rPr lang="zh-CN" altLang="zh-CN" sz="2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主张民主、自由、平等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（启蒙思想的集大成者）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87116" y="6165304"/>
            <a:ext cx="7936482" cy="535509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>
            <a:lvl1pPr indent="0">
              <a:lnSpc>
                <a:spcPct val="90000"/>
              </a:lnSpc>
              <a:spcBef>
                <a:spcPts val="1310"/>
              </a:spcBef>
              <a:buFont typeface="Arial" panose="020B0604020202020204" pitchFamily="34" charset="0"/>
              <a:buNone/>
              <a:defRPr sz="4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89979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3150"/>
            </a:lvl2pPr>
            <a:lvl3pPr marL="149987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625"/>
            </a:lvl3pPr>
            <a:lvl4pPr marL="209994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4pPr>
            <a:lvl5pPr marL="270002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5pPr>
            <a:lvl6pPr marL="330009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6pPr>
            <a:lvl7pPr marL="390017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7pPr>
            <a:lvl8pPr marL="449961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8pPr>
            <a:lvl9pPr marL="509968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9pPr>
          </a:lstStyle>
          <a:p>
            <a:r>
              <a:rPr lang="zh-CN" altLang="en-US" sz="3200" dirty="0" smtClean="0">
                <a:solidFill>
                  <a:srgbClr val="0000FF"/>
                </a:solidFill>
                <a:sym typeface="+mn-ea"/>
              </a:rPr>
              <a:t>思考：如何理解启蒙思想的共性和个性？</a:t>
            </a:r>
            <a:endParaRPr lang="zh-CN" altLang="zh-CN" sz="3200" dirty="0">
              <a:solidFill>
                <a:srgbClr val="0000FF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3"/>
          <p:cNvSpPr txBox="1"/>
          <p:nvPr/>
        </p:nvSpPr>
        <p:spPr>
          <a:xfrm>
            <a:off x="1217455" y="1555750"/>
            <a:ext cx="4193629" cy="522288"/>
          </a:xfrm>
          <a:prstGeom prst="rect">
            <a:avLst/>
          </a:prstGeom>
          <a:noFill/>
          <a:ln w="9525">
            <a:noFill/>
          </a:ln>
        </p:spPr>
        <p:txBody>
          <a:bodyPr lIns="91419" tIns="45709" rIns="91419" bIns="45709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天赋人权、社会契约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AutoShape 12"/>
          <p:cNvSpPr/>
          <p:nvPr/>
        </p:nvSpPr>
        <p:spPr>
          <a:xfrm>
            <a:off x="4808140" y="1810659"/>
            <a:ext cx="2302934" cy="105228"/>
          </a:xfrm>
          <a:prstGeom prst="rightArrow">
            <a:avLst>
              <a:gd name="adj1" fmla="val 50000"/>
              <a:gd name="adj2" fmla="val 106784"/>
            </a:avLst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19" tIns="45709" rIns="91419" bIns="45709" anchor="ctr"/>
          <a:lstStyle/>
          <a:p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90441" y="1512208"/>
            <a:ext cx="161858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lIns="91419" tIns="45709" rIns="91419" bIns="45709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教权主义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651897" y="1393825"/>
            <a:ext cx="2345356" cy="4683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9" tIns="45709" rIns="91419" bIns="45709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用人权否定神权</a:t>
            </a:r>
            <a:endParaRPr lang="zh-CN" alt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36503" y="2203450"/>
            <a:ext cx="3430301" cy="523220"/>
          </a:xfrm>
          <a:prstGeom prst="rect">
            <a:avLst/>
          </a:prstGeom>
          <a:noFill/>
          <a:ln w="9525">
            <a:noFill/>
          </a:ln>
        </p:spPr>
        <p:txBody>
          <a:bodyPr wrap="none" lIns="91419" tIns="45709" rIns="91419" bIns="45709" anchor="t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人民主权、三权分立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AutoShape 15"/>
          <p:cNvSpPr/>
          <p:nvPr/>
        </p:nvSpPr>
        <p:spPr>
          <a:xfrm>
            <a:off x="4789093" y="2590801"/>
            <a:ext cx="2263933" cy="108857"/>
          </a:xfrm>
          <a:prstGeom prst="rightArrow">
            <a:avLst>
              <a:gd name="adj1" fmla="val 50000"/>
              <a:gd name="adj2" fmla="val 106661"/>
            </a:avLst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19" tIns="45709" rIns="91419" bIns="45709" anchor="ctr"/>
          <a:lstStyle/>
          <a:p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190440" y="2295299"/>
            <a:ext cx="1620746" cy="523220"/>
          </a:xfrm>
          <a:prstGeom prst="rect">
            <a:avLst/>
          </a:prstGeom>
          <a:noFill/>
          <a:ln w="9525">
            <a:noFill/>
          </a:ln>
        </p:spPr>
        <p:txBody>
          <a:bodyPr wrap="none" lIns="91419" tIns="45709" rIns="91419" bIns="45709" anchor="t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专制主义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4819023" y="2203451"/>
            <a:ext cx="2036563" cy="4683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9" tIns="45709" rIns="91419" bIns="45709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民主反对专制</a:t>
            </a:r>
            <a:endParaRPr lang="zh-CN" alt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219042" y="2930843"/>
            <a:ext cx="3069671" cy="523220"/>
          </a:xfrm>
          <a:prstGeom prst="rect">
            <a:avLst/>
          </a:prstGeom>
          <a:noFill/>
          <a:ln w="9525">
            <a:noFill/>
          </a:ln>
        </p:spPr>
        <p:txBody>
          <a:bodyPr wrap="none" lIns="91419" tIns="45709" rIns="91419" bIns="45709" anchor="t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法律面前人人平等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AutoShape 18"/>
          <p:cNvSpPr/>
          <p:nvPr/>
        </p:nvSpPr>
        <p:spPr>
          <a:xfrm>
            <a:off x="4818117" y="3306539"/>
            <a:ext cx="2220396" cy="118836"/>
          </a:xfrm>
          <a:prstGeom prst="rightArrow">
            <a:avLst>
              <a:gd name="adj1" fmla="val 50000"/>
              <a:gd name="adj2" fmla="val 106588"/>
            </a:avLst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19" tIns="45709" rIns="91419" bIns="45709" anchor="ctr"/>
          <a:lstStyle/>
          <a:p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161416" y="2977927"/>
            <a:ext cx="1627157" cy="523220"/>
          </a:xfrm>
          <a:prstGeom prst="rect">
            <a:avLst/>
          </a:prstGeom>
          <a:noFill/>
          <a:ln w="9525">
            <a:noFill/>
          </a:ln>
        </p:spPr>
        <p:txBody>
          <a:bodyPr wrap="none" lIns="91419" tIns="45709" rIns="91419" bIns="45709" anchor="t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等级特权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792042" y="2889706"/>
            <a:ext cx="2036563" cy="4683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9" tIns="45709" rIns="91419" bIns="45709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平等反对特权</a:t>
            </a:r>
            <a:endParaRPr lang="zh-CN" alt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AutoShape 5"/>
          <p:cNvSpPr/>
          <p:nvPr/>
        </p:nvSpPr>
        <p:spPr>
          <a:xfrm>
            <a:off x="876186" y="1644650"/>
            <a:ext cx="260316" cy="1639888"/>
          </a:xfrm>
          <a:prstGeom prst="leftBrace">
            <a:avLst>
              <a:gd name="adj1" fmla="val 66778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19" tIns="45709" rIns="91419" bIns="45709" anchor="ctr"/>
          <a:lstStyle/>
          <a:p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74602" y="1665518"/>
            <a:ext cx="601584" cy="1568450"/>
          </a:xfrm>
          <a:prstGeom prst="rect">
            <a:avLst/>
          </a:prstGeom>
          <a:noFill/>
          <a:ln w="9525">
            <a:noFill/>
          </a:ln>
        </p:spPr>
        <p:txBody>
          <a:bodyPr lIns="91419" tIns="45709" rIns="91419" bIns="45709" anchor="t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反封建</a:t>
            </a:r>
            <a:endParaRPr lang="zh-CN" altLang="en-US" sz="32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" name="Text Box 10"/>
          <p:cNvSpPr txBox="1"/>
          <p:nvPr/>
        </p:nvSpPr>
        <p:spPr>
          <a:xfrm>
            <a:off x="250141" y="4171724"/>
            <a:ext cx="677066" cy="2614612"/>
          </a:xfrm>
          <a:prstGeom prst="rect">
            <a:avLst/>
          </a:prstGeom>
          <a:noFill/>
          <a:ln w="9525">
            <a:noFill/>
          </a:ln>
        </p:spPr>
        <p:txBody>
          <a:bodyPr vert="eaVert" lIns="91419" tIns="45709" rIns="91419" bIns="45709" anchor="t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构建理性王国</a:t>
            </a:r>
            <a:endParaRPr lang="zh-CN" altLang="en-US" sz="32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" name="AutoShape 21"/>
          <p:cNvSpPr/>
          <p:nvPr/>
        </p:nvSpPr>
        <p:spPr>
          <a:xfrm>
            <a:off x="876186" y="4557714"/>
            <a:ext cx="260316" cy="1827212"/>
          </a:xfrm>
          <a:prstGeom prst="leftBrace">
            <a:avLst>
              <a:gd name="adj1" fmla="val 66673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19" tIns="45709" rIns="91419" bIns="45709" anchor="ctr"/>
          <a:lstStyle/>
          <a:p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Text Box 22"/>
          <p:cNvSpPr txBox="1"/>
          <p:nvPr/>
        </p:nvSpPr>
        <p:spPr>
          <a:xfrm>
            <a:off x="1219041" y="4311650"/>
            <a:ext cx="5828541" cy="584200"/>
          </a:xfrm>
          <a:prstGeom prst="rect">
            <a:avLst/>
          </a:prstGeom>
          <a:noFill/>
          <a:ln w="9525">
            <a:noFill/>
          </a:ln>
        </p:spPr>
        <p:txBody>
          <a:bodyPr lIns="91419" tIns="45709" rIns="91419" bIns="45709" anchor="t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伏尔泰：建立君主立宪制国家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Text Box 23"/>
          <p:cNvSpPr txBox="1"/>
          <p:nvPr/>
        </p:nvSpPr>
        <p:spPr>
          <a:xfrm>
            <a:off x="1146480" y="5050521"/>
            <a:ext cx="701742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lIns="91419" tIns="45709" rIns="91419" bIns="45709" anchor="t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孟德斯鸠：分权与制衡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君主立宪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" name="Text Box 24"/>
          <p:cNvSpPr txBox="1"/>
          <p:nvPr/>
        </p:nvSpPr>
        <p:spPr>
          <a:xfrm>
            <a:off x="1124938" y="5784404"/>
            <a:ext cx="5828541" cy="582613"/>
          </a:xfrm>
          <a:prstGeom prst="rect">
            <a:avLst/>
          </a:prstGeom>
          <a:noFill/>
          <a:ln w="9525">
            <a:noFill/>
          </a:ln>
        </p:spPr>
        <p:txBody>
          <a:bodyPr lIns="91419" tIns="45709" rIns="91419" bIns="45709" anchor="t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卢梭：构建民主共和制国家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流程图: 决策 17"/>
          <p:cNvSpPr/>
          <p:nvPr/>
        </p:nvSpPr>
        <p:spPr>
          <a:xfrm>
            <a:off x="3176" y="3698243"/>
            <a:ext cx="12187238" cy="177074"/>
          </a:xfrm>
          <a:prstGeom prst="flowChartDecisi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9070248" y="1098679"/>
            <a:ext cx="2858942" cy="2542140"/>
            <a:chOff x="480" y="1920"/>
            <a:chExt cx="6600" cy="6033"/>
          </a:xfrm>
        </p:grpSpPr>
        <p:sp>
          <p:nvSpPr>
            <p:cNvPr id="40965" name="椭圆 22530"/>
            <p:cNvSpPr/>
            <p:nvPr/>
          </p:nvSpPr>
          <p:spPr>
            <a:xfrm>
              <a:off x="2668" y="4588"/>
              <a:ext cx="1745" cy="1680"/>
            </a:xfrm>
            <a:prstGeom prst="ellipse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en-US" sz="1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0966" name="直接连接符 22531"/>
            <p:cNvSpPr/>
            <p:nvPr/>
          </p:nvSpPr>
          <p:spPr>
            <a:xfrm rot="-3129083" flipH="1" flipV="1">
              <a:off x="4698" y="5548"/>
              <a:ext cx="135" cy="1185"/>
            </a:xfrm>
            <a:prstGeom prst="line">
              <a:avLst/>
            </a:prstGeom>
            <a:ln w="7620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0967" name="直接连接符 22532"/>
            <p:cNvSpPr/>
            <p:nvPr/>
          </p:nvSpPr>
          <p:spPr>
            <a:xfrm rot="-8288058" flipH="1">
              <a:off x="2248" y="5623"/>
              <a:ext cx="175" cy="1055"/>
            </a:xfrm>
            <a:prstGeom prst="line">
              <a:avLst/>
            </a:prstGeom>
            <a:ln w="7620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0968" name="直接连接符 22533"/>
            <p:cNvSpPr/>
            <p:nvPr/>
          </p:nvSpPr>
          <p:spPr>
            <a:xfrm rot="-198148" flipH="1">
              <a:off x="3445" y="3743"/>
              <a:ext cx="98" cy="750"/>
            </a:xfrm>
            <a:prstGeom prst="line">
              <a:avLst/>
            </a:prstGeom>
            <a:ln w="7620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0969" name="直接连接符 22534"/>
            <p:cNvSpPr/>
            <p:nvPr/>
          </p:nvSpPr>
          <p:spPr>
            <a:xfrm rot="12589630" flipH="1">
              <a:off x="1798" y="3132"/>
              <a:ext cx="22" cy="353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0970" name="直接连接符 22535"/>
            <p:cNvSpPr/>
            <p:nvPr/>
          </p:nvSpPr>
          <p:spPr>
            <a:xfrm rot="1789630" flipH="1">
              <a:off x="2013" y="3390"/>
              <a:ext cx="22" cy="3373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0971" name="直接连接符 22536"/>
            <p:cNvSpPr/>
            <p:nvPr/>
          </p:nvSpPr>
          <p:spPr>
            <a:xfrm rot="-1842033">
              <a:off x="5060" y="3460"/>
              <a:ext cx="0" cy="3173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0972" name="直接连接符 22537"/>
            <p:cNvSpPr/>
            <p:nvPr/>
          </p:nvSpPr>
          <p:spPr>
            <a:xfrm rot="8957967">
              <a:off x="5233" y="3160"/>
              <a:ext cx="0" cy="3453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0973" name="直接连接符 22538"/>
            <p:cNvSpPr/>
            <p:nvPr/>
          </p:nvSpPr>
          <p:spPr>
            <a:xfrm>
              <a:off x="2400" y="6720"/>
              <a:ext cx="2880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0974" name="直接连接符 22539"/>
            <p:cNvSpPr/>
            <p:nvPr/>
          </p:nvSpPr>
          <p:spPr>
            <a:xfrm flipH="1" flipV="1">
              <a:off x="2280" y="6920"/>
              <a:ext cx="3240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0975" name="文本框 22540"/>
            <p:cNvSpPr txBox="1"/>
            <p:nvPr/>
          </p:nvSpPr>
          <p:spPr>
            <a:xfrm>
              <a:off x="2166" y="4490"/>
              <a:ext cx="3002" cy="21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  <a:latin typeface="方正粗黑宋简体" pitchFamily="2" charset="-122"/>
                  <a:ea typeface="方正粗黑宋简体" pitchFamily="2" charset="-122"/>
                </a:rPr>
                <a:t>制约</a:t>
              </a:r>
              <a:endParaRPr lang="zh-CN" altLang="en-US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endParaRPr>
            </a:p>
            <a:p>
              <a:pPr algn="ctr"/>
              <a:r>
                <a:rPr lang="zh-CN" altLang="en-US" b="1" dirty="0">
                  <a:solidFill>
                    <a:srgbClr val="FF0000"/>
                  </a:solidFill>
                  <a:latin typeface="方正粗黑宋简体" pitchFamily="2" charset="-122"/>
                  <a:ea typeface="方正粗黑宋简体" pitchFamily="2" charset="-122"/>
                </a:rPr>
                <a:t>与</a:t>
              </a:r>
              <a:endParaRPr lang="zh-CN" altLang="en-US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endParaRPr>
            </a:p>
            <a:p>
              <a:pPr algn="ctr"/>
              <a:r>
                <a:rPr lang="zh-CN" altLang="en-US" b="1" dirty="0">
                  <a:solidFill>
                    <a:srgbClr val="FF0000"/>
                  </a:solidFill>
                  <a:latin typeface="方正粗黑宋简体" pitchFamily="2" charset="-122"/>
                  <a:ea typeface="方正粗黑宋简体" pitchFamily="2" charset="-122"/>
                </a:rPr>
                <a:t>平衡</a:t>
              </a:r>
              <a:endParaRPr lang="zh-CN" altLang="en-US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endParaRPr>
            </a:p>
          </p:txBody>
        </p:sp>
        <p:sp>
          <p:nvSpPr>
            <p:cNvPr id="40976" name="矩形 22542"/>
            <p:cNvSpPr/>
            <p:nvPr/>
          </p:nvSpPr>
          <p:spPr>
            <a:xfrm>
              <a:off x="480" y="6480"/>
              <a:ext cx="1800" cy="720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r>
                <a:rPr lang="zh-CN" altLang="en-US" sz="1600" b="1" dirty="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司法权</a:t>
              </a:r>
              <a:endParaRPr lang="zh-CN" altLang="en-US" sz="1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0977" name="矩形 22543"/>
            <p:cNvSpPr/>
            <p:nvPr/>
          </p:nvSpPr>
          <p:spPr>
            <a:xfrm>
              <a:off x="5280" y="6480"/>
              <a:ext cx="1800" cy="720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r>
                <a:rPr lang="zh-CN" altLang="en-US" sz="1600" b="1" dirty="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行政权</a:t>
              </a:r>
              <a:endParaRPr lang="zh-CN" altLang="en-US" sz="1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0978" name="矩形 22544"/>
            <p:cNvSpPr/>
            <p:nvPr/>
          </p:nvSpPr>
          <p:spPr>
            <a:xfrm>
              <a:off x="2640" y="2760"/>
              <a:ext cx="1800" cy="720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r>
                <a:rPr lang="zh-CN" altLang="en-US" sz="1600" b="1" dirty="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立法权</a:t>
              </a:r>
              <a:endParaRPr lang="zh-CN" altLang="en-US" sz="1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0979" name="矩形 22545"/>
            <p:cNvSpPr/>
            <p:nvPr/>
          </p:nvSpPr>
          <p:spPr>
            <a:xfrm>
              <a:off x="600" y="7320"/>
              <a:ext cx="1440" cy="545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法庭</a:t>
              </a:r>
              <a:r>
                <a:rPr lang="zh-CN" altLang="en-US" sz="1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0980" name="矩形 22546"/>
            <p:cNvSpPr/>
            <p:nvPr/>
          </p:nvSpPr>
          <p:spPr>
            <a:xfrm>
              <a:off x="5520" y="7320"/>
              <a:ext cx="1320" cy="633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r>
                <a:rPr lang="zh-CN" altLang="en-US" sz="1600" b="1" dirty="0">
                  <a:solidFill>
                    <a:srgbClr val="F7FC2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君主</a:t>
              </a:r>
              <a:endParaRPr lang="zh-CN" altLang="en-US" sz="1600" b="1" dirty="0">
                <a:solidFill>
                  <a:srgbClr val="F7FC2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0981" name="矩形 22547"/>
            <p:cNvSpPr/>
            <p:nvPr/>
          </p:nvSpPr>
          <p:spPr>
            <a:xfrm>
              <a:off x="2880" y="1920"/>
              <a:ext cx="1320" cy="730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r>
                <a:rPr lang="zh-CN" altLang="en-US" sz="1600" b="1" dirty="0">
                  <a:solidFill>
                    <a:srgbClr val="F7FC2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议会</a:t>
              </a:r>
              <a:endParaRPr lang="zh-CN" altLang="en-US" sz="1600" b="1" dirty="0">
                <a:solidFill>
                  <a:srgbClr val="F7FC2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6649" name="图片 6144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513612" y="3915957"/>
            <a:ext cx="4578389" cy="2855595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5" name="TextBox 44"/>
          <p:cNvSpPr txBox="1"/>
          <p:nvPr/>
        </p:nvSpPr>
        <p:spPr>
          <a:xfrm>
            <a:off x="863787" y="916282"/>
            <a:ext cx="3925306" cy="590909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>
            <a:lvl1pPr indent="0">
              <a:lnSpc>
                <a:spcPct val="90000"/>
              </a:lnSpc>
              <a:spcBef>
                <a:spcPts val="1310"/>
              </a:spcBef>
              <a:buFont typeface="Arial" panose="020B0604020202020204" pitchFamily="34" charset="0"/>
              <a:buNone/>
              <a:defRPr sz="4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89979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3150"/>
            </a:lvl2pPr>
            <a:lvl3pPr marL="149987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625"/>
            </a:lvl3pPr>
            <a:lvl4pPr marL="209994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4pPr>
            <a:lvl5pPr marL="270002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5pPr>
            <a:lvl6pPr marL="330009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6pPr>
            <a:lvl7pPr marL="390017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7pPr>
            <a:lvl8pPr marL="449961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8pPr>
            <a:lvl9pPr marL="509968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9pPr>
          </a:lstStyle>
          <a:p>
            <a:r>
              <a:rPr lang="en-US" altLang="zh-CN" sz="3600" dirty="0" smtClean="0">
                <a:sym typeface="+mn-ea"/>
              </a:rPr>
              <a:t>3.</a:t>
            </a:r>
            <a:r>
              <a:rPr lang="zh-CN" altLang="en-US" sz="3600" dirty="0" smtClean="0">
                <a:sym typeface="+mn-ea"/>
              </a:rPr>
              <a:t>代表人物及主张</a:t>
            </a:r>
            <a:r>
              <a:rPr lang="zh-CN" altLang="zh-CN" sz="3600" dirty="0" smtClean="0">
                <a:sym typeface="+mn-ea"/>
              </a:rPr>
              <a:t>：</a:t>
            </a:r>
            <a:endParaRPr lang="zh-CN" altLang="zh-CN" sz="3600" dirty="0">
              <a:sym typeface="+mn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46982" y="230728"/>
            <a:ext cx="6152434" cy="623783"/>
          </a:xfrm>
          <a:prstGeom prst="rect">
            <a:avLst/>
          </a:prstGeom>
        </p:spPr>
        <p:txBody>
          <a:bodyPr wrap="none" lIns="69110" tIns="34555" rIns="69110" bIns="34555">
            <a:spAutoFit/>
          </a:bodyPr>
          <a:lstStyle/>
          <a:p>
            <a:pPr algn="ctr" fontAlgn="base">
              <a:spcBef>
                <a:spcPct val="20000"/>
              </a:spcBef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四、启蒙运动</a:t>
            </a:r>
            <a:r>
              <a:rPr lang="zh-CN" altLang="en-US" sz="3600" b="1" dirty="0" smtClean="0">
                <a:latin typeface="+mn-ea"/>
                <a:cs typeface="+mn-ea"/>
              </a:rPr>
              <a:t>（</a:t>
            </a:r>
            <a:r>
              <a:rPr lang="en-US" altLang="zh-CN" sz="3600" b="1" dirty="0" smtClean="0">
                <a:latin typeface="+mn-ea"/>
                <a:cs typeface="+mn-ea"/>
              </a:rPr>
              <a:t>17</a:t>
            </a:r>
            <a:r>
              <a:rPr lang="zh-CN" altLang="en-US" sz="3600" b="1" dirty="0" smtClean="0">
                <a:latin typeface="+mn-ea"/>
                <a:cs typeface="+mn-ea"/>
              </a:rPr>
              <a:t>、</a:t>
            </a:r>
            <a:r>
              <a:rPr lang="en-US" altLang="zh-CN" sz="3600" b="1" dirty="0" smtClean="0">
                <a:latin typeface="+mn-ea"/>
                <a:cs typeface="+mn-ea"/>
              </a:rPr>
              <a:t>18</a:t>
            </a:r>
            <a:r>
              <a:rPr lang="zh-CN" altLang="en-US" sz="3600" b="1" dirty="0" smtClean="0">
                <a:latin typeface="+mn-ea"/>
                <a:cs typeface="+mn-ea"/>
              </a:rPr>
              <a:t>世纪）</a:t>
            </a:r>
            <a:endParaRPr lang="zh-CN" altLang="en-US" sz="3600" b="1" dirty="0"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  <p:bldP spid="15" grpId="0"/>
      <p:bldP spid="16" grpId="0"/>
      <p:bldP spid="17" grpId="0"/>
      <p:bldP spid="23" grpId="0" bldLvl="0" animBg="1"/>
      <p:bldP spid="24" grpId="0"/>
      <p:bldP spid="25" grpId="0"/>
      <p:bldP spid="26" grpId="0"/>
      <p:bldP spid="27" grpId="0" bldLvl="0" animBg="1"/>
      <p:bldP spid="28" grpId="0"/>
      <p:bldP spid="29" grpId="0"/>
      <p:bldP spid="30" grpId="0" bldLvl="0" animBg="1"/>
      <p:bldP spid="31" grpId="0"/>
      <p:bldP spid="32" grpId="0"/>
      <p:bldP spid="33" grpId="0" bldLvl="0" animBg="1"/>
      <p:bldP spid="34" grpId="0"/>
      <p:bldP spid="35" grpId="0"/>
      <p:bldP spid="36" grpId="0"/>
      <p:bldP spid="18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397517" y="1116966"/>
            <a:ext cx="5602421" cy="29343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19" tIns="45709" rIns="91419" bIns="45709" rtlCol="0">
            <a:spAutoFit/>
          </a:bodyPr>
          <a:lstStyle/>
          <a:p>
            <a:pPr marL="342900" indent="-342900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zh-CN" sz="2800" b="1" spc="50" dirty="0">
                <a:ln w="3175">
                  <a:noFill/>
                  <a:prstDash val="dash"/>
                </a:ln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美国第三任总统杰斐逊宣布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每个人都有两个祖国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 “他自己的国家和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法国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。”</a:t>
            </a:r>
            <a:endParaRPr lang="zh-CN" altLang="en-US" sz="2800" b="1" spc="50" dirty="0">
              <a:ln w="3175">
                <a:noFill/>
                <a:prstDash val="dash"/>
              </a:ln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342900" indent="-342900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法国国王路易十六在押上断头台前恍然大悟：</a:t>
            </a:r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b="1" dirty="0">
                <a:ln w="0"/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原来是伏尔泰、卢梭亡了法国</a:t>
            </a:r>
            <a:r>
              <a:rPr lang="zh-CN" altLang="en-US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！</a:t>
            </a:r>
            <a:r>
              <a:rPr lang="en-US" altLang="zh-CN" sz="28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zh-CN" altLang="en-US" sz="2800" b="1" spc="50" dirty="0">
              <a:ln w="3175">
                <a:noFill/>
                <a:prstDash val="dash"/>
              </a:ln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97517" y="4275455"/>
            <a:ext cx="5602421" cy="19862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9" tIns="45709" rIns="91419" bIns="45709" rtlCol="0">
            <a:spAutoFit/>
          </a:bodyPr>
          <a:lstStyle/>
          <a:p>
            <a:pPr algn="l" fontAlgn="auto">
              <a:lnSpc>
                <a:spcPct val="11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甲午战争后中国向西方学习的内容：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 fontAlgn="auto">
              <a:lnSpc>
                <a:spcPct val="11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维新运动：君主立宪制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 fontAlgn="auto">
              <a:lnSpc>
                <a:spcPct val="11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辛亥革命：民主共和思想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 fontAlgn="auto">
              <a:lnSpc>
                <a:spcPct val="11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新文化运动：民主和科学。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9999" y="1782446"/>
            <a:ext cx="6207042" cy="1563625"/>
          </a:xfrm>
          <a:prstGeom prst="rect">
            <a:avLst/>
          </a:prstGeom>
          <a:noFill/>
          <a:ln w="9525">
            <a:noFill/>
          </a:ln>
        </p:spPr>
        <p:txBody>
          <a:bodyPr wrap="square" lIns="91419" tIns="45709" rIns="91419" bIns="45709" anchor="t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3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①思想解放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：进一步解放了人们的思想，为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资本主义制度的建立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作了理论准备和舆论宣传；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5999" y="3493642"/>
            <a:ext cx="6095041" cy="1563625"/>
          </a:xfrm>
          <a:prstGeom prst="rect">
            <a:avLst/>
          </a:prstGeom>
          <a:noFill/>
          <a:ln w="9525">
            <a:noFill/>
          </a:ln>
        </p:spPr>
        <p:txBody>
          <a:bodyPr wrap="square" lIns="91419" tIns="45709" rIns="91419" bIns="45709" anchor="t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3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②社会转型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：直接推动了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美国独立战争和法国大革命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，有助于在这些国家建立资产阶级统治；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9999" y="5175394"/>
            <a:ext cx="6095040" cy="1086341"/>
          </a:xfrm>
          <a:prstGeom prst="rect">
            <a:avLst/>
          </a:prstGeom>
          <a:noFill/>
          <a:ln w="9525">
            <a:noFill/>
          </a:ln>
        </p:spPr>
        <p:txBody>
          <a:bodyPr wrap="square" lIns="91419" tIns="45709" rIns="91419" bIns="45709" anchor="t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3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③精神财富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：启蒙思想成为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殖民地半殖民地人民争取民族独立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的精神武器。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4220" y="1115299"/>
            <a:ext cx="3307966" cy="590909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310"/>
              </a:spcBef>
              <a:buFont typeface="Arial" panose="020B0604020202020204" pitchFamily="34" charset="0"/>
              <a:buNone/>
              <a:defRPr sz="4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89979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3150"/>
            </a:lvl2pPr>
            <a:lvl3pPr marL="149987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625"/>
            </a:lvl3pPr>
            <a:lvl4pPr marL="209994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4pPr>
            <a:lvl5pPr marL="270002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5pPr>
            <a:lvl6pPr marL="330009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6pPr>
            <a:lvl7pPr marL="390017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7pPr>
            <a:lvl8pPr marL="4499610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8pPr>
            <a:lvl9pPr marL="5099685" indent="-299720" defTabSz="120015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defRPr sz="2360"/>
            </a:lvl9pPr>
          </a:lstStyle>
          <a:p>
            <a:r>
              <a:rPr lang="en-US" altLang="zh-CN" sz="3600" dirty="0"/>
              <a:t>4</a:t>
            </a:r>
            <a:r>
              <a:rPr lang="en-US" altLang="zh-CN" sz="3600" dirty="0" smtClean="0"/>
              <a:t>.</a:t>
            </a:r>
            <a:r>
              <a:rPr lang="zh-CN" altLang="en-US" sz="3600" dirty="0" smtClean="0"/>
              <a:t> </a:t>
            </a:r>
            <a:r>
              <a:rPr lang="zh-CN" altLang="en-US" sz="3600" dirty="0"/>
              <a:t>影响</a:t>
            </a:r>
            <a:endParaRPr lang="zh-CN" altLang="en-US" sz="3600" dirty="0"/>
          </a:p>
        </p:txBody>
      </p:sp>
      <p:sp>
        <p:nvSpPr>
          <p:cNvPr id="11" name="矩形 10"/>
          <p:cNvSpPr/>
          <p:nvPr/>
        </p:nvSpPr>
        <p:spPr>
          <a:xfrm>
            <a:off x="446982" y="230728"/>
            <a:ext cx="6152434" cy="623783"/>
          </a:xfrm>
          <a:prstGeom prst="rect">
            <a:avLst/>
          </a:prstGeom>
        </p:spPr>
        <p:txBody>
          <a:bodyPr wrap="none" lIns="69110" tIns="34555" rIns="69110" bIns="34555">
            <a:spAutoFit/>
          </a:bodyPr>
          <a:lstStyle/>
          <a:p>
            <a:pPr algn="ctr" fontAlgn="base">
              <a:spcBef>
                <a:spcPct val="20000"/>
              </a:spcBef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四、启蒙运动</a:t>
            </a:r>
            <a:r>
              <a:rPr lang="zh-CN" altLang="en-US" sz="3600" b="1" dirty="0" smtClean="0">
                <a:latin typeface="+mn-ea"/>
                <a:cs typeface="+mn-ea"/>
              </a:rPr>
              <a:t>（</a:t>
            </a:r>
            <a:r>
              <a:rPr lang="en-US" altLang="zh-CN" sz="3600" b="1" dirty="0" smtClean="0">
                <a:latin typeface="+mn-ea"/>
                <a:cs typeface="+mn-ea"/>
              </a:rPr>
              <a:t>17</a:t>
            </a:r>
            <a:r>
              <a:rPr lang="zh-CN" altLang="en-US" sz="3600" b="1" dirty="0" smtClean="0">
                <a:latin typeface="+mn-ea"/>
                <a:cs typeface="+mn-ea"/>
              </a:rPr>
              <a:t>、</a:t>
            </a:r>
            <a:r>
              <a:rPr lang="en-US" altLang="zh-CN" sz="3600" b="1" dirty="0" smtClean="0">
                <a:latin typeface="+mn-ea"/>
                <a:cs typeface="+mn-ea"/>
              </a:rPr>
              <a:t>18</a:t>
            </a:r>
            <a:r>
              <a:rPr lang="zh-CN" altLang="en-US" sz="3600" b="1" dirty="0" smtClean="0">
                <a:latin typeface="+mn-ea"/>
                <a:cs typeface="+mn-ea"/>
              </a:rPr>
              <a:t>世纪）</a:t>
            </a:r>
            <a:endParaRPr lang="zh-CN" altLang="en-US" sz="3600" b="1" dirty="0"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5666" y="537736"/>
          <a:ext cx="11689463" cy="4718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470"/>
                <a:gridCol w="3870595"/>
                <a:gridCol w="6708398"/>
              </a:tblGrid>
              <a:tr h="360039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i="0" u="non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时间</a:t>
                      </a:r>
                      <a:endParaRPr lang="zh-CN" altLang="en-US" sz="2400" b="1" i="0" u="none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28" marR="9142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91440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r>
                        <a:rPr lang="zh-CN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全国卷</a:t>
                      </a:r>
                      <a:endParaRPr lang="zh-CN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0" marR="0" marT="0" marB="1" anchor="ctr">
                    <a:lnL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地方卷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1" anchor="ctr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45673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i="0" u="non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2018</a:t>
                      </a:r>
                      <a:endParaRPr lang="zh-CN" altLang="en-US" sz="2400" b="1" i="0" u="none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28" marR="9142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【Ⅲ】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33·启蒙运动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【Ⅰ】42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·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宗教改革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marL="91428" marR="91428" anchor="ctr">
                    <a:lnL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  <a:sym typeface="+mn-ea"/>
                        </a:rPr>
                        <a:t>18·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浙江·文艺复兴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  <a:sym typeface="+mn-ea"/>
                        </a:rPr>
                        <a:t>15·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江苏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  <a:sym typeface="+mn-ea"/>
                        </a:rPr>
                        <a:t>·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 宗教改革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  <a:sym typeface="+mn-ea"/>
                        </a:rPr>
                        <a:t>15·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海南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  <a:sym typeface="+mn-ea"/>
                        </a:rPr>
                        <a:t>·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 人文主义传播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91428" marR="91428" anchor="ctr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3158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i="0" u="non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2019</a:t>
                      </a:r>
                      <a:endParaRPr lang="zh-CN" altLang="en-US" sz="2400" b="1" i="0" u="none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28" marR="9142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【Ⅲ】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32·宗教改革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28" marR="91428" anchor="ctr">
                    <a:lnL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4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·天津·意大利文艺复兴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9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·江苏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文艺复兴  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  <a:sym typeface="+mn-ea"/>
                        </a:rPr>
                        <a:t>15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·海南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·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人文主义 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91428" marR="91428" anchor="ctr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3158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i="0" u="non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2020</a:t>
                      </a:r>
                      <a:endParaRPr lang="zh-CN" altLang="en-US" sz="2400" b="1" i="0" u="none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28" marR="9142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【Ⅰ】33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·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人文主义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【Ⅱ】33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·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人文主义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marL="91428" marR="91428" anchor="ctr">
                    <a:lnL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11·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山东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启蒙运动  </a:t>
                      </a: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16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浙江 文艺复兴</a:t>
                      </a:r>
                      <a:endParaRPr lang="en-US" altLang="zh-CN" sz="24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11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天津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启蒙运动  </a:t>
                      </a: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23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江苏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文艺复兴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91428" marR="91428" anchor="ctr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8160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i="0" u="non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2021</a:t>
                      </a:r>
                      <a:endParaRPr lang="zh-CN" altLang="en-US" sz="2400" b="1" i="0" u="none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28" marR="9142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28" marR="91428" anchor="ctr">
                    <a:lnL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13·湖南·启蒙运动  </a:t>
                      </a: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  <a:sym typeface="+mn-ea"/>
                        </a:rPr>
                        <a:t>12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  <a:sym typeface="+mn-ea"/>
                        </a:rPr>
                        <a:t>·广东 人文主义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  <a:sym typeface="+mn-ea"/>
                      </a:endParaRPr>
                    </a:p>
                  </a:txBody>
                  <a:tcPr marL="91428" marR="91428" anchor="ctr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3158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 i="0" u="non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2022</a:t>
                      </a:r>
                      <a:endParaRPr lang="en-US" altLang="zh-CN" sz="2400" b="1" i="0" u="none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28" marR="9142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28" marR="91428" anchor="ctr">
                    <a:lnL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  <a:sym typeface="+mn-ea"/>
                        </a:rPr>
                        <a:t>14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·湖北·启蒙运动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  12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·广东 启蒙运动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None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山东·启蒙运动</a:t>
                      </a:r>
                      <a:endParaRPr lang="en-US" altLang="zh-CN" sz="24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  <a:sym typeface="+mn-ea"/>
                      </a:endParaRPr>
                    </a:p>
                  </a:txBody>
                  <a:tcPr marL="91428" marR="91428" anchor="ctr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699643" y="1451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CN" sz="2800" b="1" kern="100" dirty="0">
                <a:solidFill>
                  <a:srgbClr val="C00000"/>
                </a:solidFill>
                <a:latin typeface="Arial" panose="020B0604020202020204"/>
                <a:ea typeface="微软雅黑" panose="020B0503020204020204" pitchFamily="34" charset="-122"/>
                <a:cs typeface="Times New Roman" panose="02020603050405020304"/>
                <a:sym typeface="Arial" panose="020B0604020202020204"/>
              </a:rPr>
              <a:t>【</a:t>
            </a:r>
            <a:r>
              <a:rPr lang="zh-CN" altLang="zh-CN" sz="2800" b="1" kern="100" dirty="0">
                <a:solidFill>
                  <a:srgbClr val="C00000"/>
                </a:solidFill>
                <a:latin typeface="Arial" panose="020B0604020202020204"/>
                <a:ea typeface="微软雅黑" panose="020B0503020204020204" pitchFamily="34" charset="-122"/>
                <a:cs typeface="Times New Roman" panose="02020603050405020304"/>
                <a:sym typeface="Arial" panose="020B0604020202020204"/>
              </a:rPr>
              <a:t>考情扫描</a:t>
            </a:r>
            <a:r>
              <a:rPr lang="en-US" altLang="zh-CN" sz="2800" b="1" kern="100" dirty="0">
                <a:solidFill>
                  <a:srgbClr val="C00000"/>
                </a:solidFill>
                <a:latin typeface="Arial" panose="020B0604020202020204"/>
                <a:ea typeface="微软雅黑" panose="020B0503020204020204" pitchFamily="34" charset="-122"/>
                <a:cs typeface="Times New Roman" panose="02020603050405020304"/>
                <a:sym typeface="Arial" panose="020B0604020202020204"/>
              </a:rPr>
              <a:t>】</a:t>
            </a:r>
            <a:endParaRPr lang="zh-CN" altLang="en-US" sz="2800" b="1" kern="100" dirty="0">
              <a:solidFill>
                <a:srgbClr val="C00000"/>
              </a:solidFill>
              <a:latin typeface="Arial" panose="020B0604020202020204"/>
              <a:ea typeface="微软雅黑" panose="020B0503020204020204" pitchFamily="34" charset="-122"/>
              <a:cs typeface="Times New Roman" panose="02020603050405020304"/>
              <a:sym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870" y="5274502"/>
            <a:ext cx="12024913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zh-CN" altLang="en-US" sz="2400" b="1" dirty="0" smtClean="0">
                <a:solidFill>
                  <a:srgbClr val="D6009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命题趋势：</a:t>
            </a:r>
            <a:endParaRPr lang="en-US" altLang="zh-CN" sz="2400" b="1" dirty="0" smtClean="0">
              <a:solidFill>
                <a:srgbClr val="D60093"/>
              </a:solidFill>
              <a:latin typeface="Arial" panose="020B0604020202020204" pitchFamily="34" charset="0"/>
              <a:ea typeface="微软雅黑" panose="020B0503020204020204" pitchFamily="34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indent="0">
              <a:buNone/>
            </a:pPr>
            <a:r>
              <a:rPr lang="en-US" altLang="zh-CN" sz="2400" b="1" dirty="0" smtClean="0">
                <a:solidFill>
                  <a:srgbClr val="D60093"/>
                </a:solidFill>
                <a:latin typeface="+mn-ea"/>
                <a:cs typeface="楷体" panose="02010609060101010101" pitchFamily="49" charset="-122"/>
                <a:sym typeface="Arial" panose="020B0604020202020204" pitchFamily="34" charset="0"/>
              </a:rPr>
              <a:t>(</a:t>
            </a:r>
            <a:r>
              <a:rPr lang="en-US" altLang="zh-CN" sz="2400" b="1" dirty="0">
                <a:solidFill>
                  <a:srgbClr val="D60093"/>
                </a:solidFill>
                <a:latin typeface="+mn-ea"/>
                <a:cs typeface="楷体" panose="02010609060101010101" pitchFamily="49" charset="-122"/>
                <a:sym typeface="Arial" panose="020B0604020202020204" pitchFamily="34" charset="0"/>
              </a:rPr>
              <a:t>1)考</a:t>
            </a:r>
            <a:r>
              <a:rPr lang="zh-CN" altLang="en-US" sz="2400" b="1" dirty="0">
                <a:solidFill>
                  <a:srgbClr val="D60093"/>
                </a:solidFill>
                <a:latin typeface="+mn-ea"/>
                <a:cs typeface="楷体" panose="02010609060101010101" pitchFamily="49" charset="-122"/>
                <a:sym typeface="Arial" panose="020B0604020202020204" pitchFamily="34" charset="0"/>
              </a:rPr>
              <a:t>查知识</a:t>
            </a:r>
            <a:r>
              <a:rPr lang="en-US" altLang="zh-CN" sz="2400" b="1" dirty="0" err="1">
                <a:solidFill>
                  <a:srgbClr val="D60093"/>
                </a:solidFill>
                <a:latin typeface="+mn-ea"/>
                <a:cs typeface="楷体" panose="02010609060101010101" pitchFamily="49" charset="-122"/>
                <a:sym typeface="Arial" panose="020B0604020202020204" pitchFamily="34" charset="0"/>
              </a:rPr>
              <a:t>点</a:t>
            </a:r>
            <a:r>
              <a:rPr lang="en-US" altLang="zh-CN" sz="2400" b="1" dirty="0" err="1" smtClean="0">
                <a:solidFill>
                  <a:srgbClr val="D60093"/>
                </a:solidFill>
                <a:latin typeface="+mn-ea"/>
                <a:cs typeface="楷体" panose="02010609060101010101" pitchFamily="49" charset="-122"/>
                <a:sym typeface="Arial" panose="020B0604020202020204" pitchFamily="34" charset="0"/>
              </a:rPr>
              <a:t>：</a:t>
            </a:r>
            <a:r>
              <a:rPr lang="en-US" altLang="zh-CN" sz="2400" b="1" dirty="0" err="1" smtClean="0">
                <a:latin typeface="Arial" panose="020B0604020202020204" pitchFamily="34" charset="0"/>
                <a:ea typeface="微软雅黑" panose="020B0503020204020204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文艺复兴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，</a:t>
            </a:r>
            <a:r>
              <a:rPr lang="en-US" altLang="zh-CN" sz="2400" b="1" dirty="0" err="1">
                <a:latin typeface="Arial" panose="020B0604020202020204" pitchFamily="34" charset="0"/>
                <a:ea typeface="微软雅黑" panose="020B0503020204020204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宗教改革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，</a:t>
            </a:r>
            <a:r>
              <a:rPr lang="en-US" altLang="zh-CN" sz="2400" b="1" dirty="0" err="1">
                <a:latin typeface="Arial" panose="020B0604020202020204" pitchFamily="34" charset="0"/>
                <a:ea typeface="微软雅黑" panose="020B0503020204020204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启蒙运动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indent="0">
              <a:buNone/>
            </a:pPr>
            <a:r>
              <a:rPr lang="en-US" altLang="zh-CN" sz="2400" b="1" dirty="0">
                <a:solidFill>
                  <a:srgbClr val="D60093"/>
                </a:solidFill>
                <a:latin typeface="+mn-ea"/>
                <a:cs typeface="楷体" panose="02010609060101010101" pitchFamily="49" charset="-122"/>
                <a:sym typeface="Arial" panose="020B0604020202020204" pitchFamily="34" charset="0"/>
              </a:rPr>
              <a:t>(2)</a:t>
            </a:r>
            <a:r>
              <a:rPr lang="en-US" altLang="zh-CN" sz="2400" b="1" dirty="0" err="1">
                <a:solidFill>
                  <a:srgbClr val="D60093"/>
                </a:solidFill>
                <a:latin typeface="+mn-ea"/>
                <a:cs typeface="楷体" panose="02010609060101010101" pitchFamily="49" charset="-122"/>
                <a:sym typeface="Arial" panose="020B0604020202020204" pitchFamily="34" charset="0"/>
              </a:rPr>
              <a:t>考查形式</a:t>
            </a:r>
            <a:r>
              <a:rPr lang="en-US" altLang="zh-CN" sz="2400" b="1" dirty="0" err="1" smtClean="0">
                <a:solidFill>
                  <a:srgbClr val="D60093"/>
                </a:solidFill>
                <a:latin typeface="+mn-ea"/>
                <a:cs typeface="楷体" panose="02010609060101010101" pitchFamily="49" charset="-122"/>
                <a:sym typeface="Arial" panose="020B0604020202020204" pitchFamily="34" charset="0"/>
              </a:rPr>
              <a:t>：</a:t>
            </a:r>
            <a:r>
              <a:rPr lang="en-US" altLang="zh-CN" sz="2400" b="1" dirty="0" err="1" smtClean="0">
                <a:latin typeface="Arial" panose="020B0604020202020204" pitchFamily="34" charset="0"/>
                <a:ea typeface="微软雅黑" panose="020B0503020204020204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多以情境材料为载体</a:t>
            </a:r>
            <a:r>
              <a:rPr lang="zh-CN" altLang="en-US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，</a:t>
            </a:r>
            <a:r>
              <a:rPr lang="en-US" altLang="zh-CN" sz="2400" b="1" dirty="0" err="1" smtClean="0">
                <a:latin typeface="Arial" panose="020B0604020202020204" pitchFamily="34" charset="0"/>
                <a:ea typeface="微软雅黑" panose="020B0503020204020204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特别是通过人物语言</a:t>
            </a:r>
            <a:r>
              <a:rPr lang="en-US" altLang="zh-CN" sz="2400" b="1" dirty="0" err="1">
                <a:latin typeface="Arial" panose="020B0604020202020204" pitchFamily="34" charset="0"/>
                <a:ea typeface="微软雅黑" panose="020B0503020204020204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、</a:t>
            </a:r>
            <a:r>
              <a:rPr lang="en-US" altLang="zh-CN" sz="2400" b="1" dirty="0" err="1" smtClean="0">
                <a:latin typeface="Arial" panose="020B0604020202020204" pitchFamily="34" charset="0"/>
                <a:ea typeface="微软雅黑" panose="020B0503020204020204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论著或反映社会表象的材料考查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思想文化的发展对社会政治</a:t>
            </a:r>
            <a:r>
              <a:rPr lang="en-US" altLang="zh-CN" sz="24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、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经济发展的影响</a:t>
            </a:r>
            <a:r>
              <a:rPr lang="zh-CN" altLang="en-US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。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图片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7" descr="volta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115888"/>
            <a:ext cx="1830679" cy="1733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9" descr="115245606699586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340" y="115888"/>
            <a:ext cx="1845493" cy="1733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2543168" y="236188"/>
            <a:ext cx="7177545" cy="62678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lIns="108835" tIns="54418" rIns="108835" bIns="5441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300" b="1" dirty="0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1778</a:t>
            </a:r>
            <a:r>
              <a:rPr lang="zh-CN" altLang="en-US" sz="3300" b="1" dirty="0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年，伏尔泰和卢梭相继离开人世</a:t>
            </a:r>
            <a:endParaRPr lang="zh-CN" altLang="en-US" sz="3300" b="1" dirty="0">
              <a:solidFill>
                <a:srgbClr val="0004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圆角矩形标注 7"/>
          <p:cNvGrpSpPr/>
          <p:nvPr/>
        </p:nvGrpSpPr>
        <p:grpSpPr bwMode="auto">
          <a:xfrm>
            <a:off x="0" y="2362201"/>
            <a:ext cx="5079339" cy="1573213"/>
            <a:chOff x="61" y="1501"/>
            <a:chExt cx="2178" cy="991"/>
          </a:xfrm>
        </p:grpSpPr>
        <p:pic>
          <p:nvPicPr>
            <p:cNvPr id="19474" name="圆角矩形标注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" y="1501"/>
              <a:ext cx="2178" cy="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8" name="Text Box 10"/>
            <p:cNvSpPr txBox="1">
              <a:spLocks noChangeArrowheads="1"/>
            </p:cNvSpPr>
            <p:nvPr/>
          </p:nvSpPr>
          <p:spPr bwMode="auto">
            <a:xfrm>
              <a:off x="114" y="1744"/>
              <a:ext cx="2075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3300" b="1">
                  <a:solidFill>
                    <a:srgbClr val="00040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3300" b="1">
                  <a:solidFill>
                    <a:srgbClr val="00040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年后（</a:t>
              </a:r>
              <a:r>
                <a:rPr lang="en-US" altLang="zh-CN" sz="3300" b="1">
                  <a:solidFill>
                    <a:srgbClr val="00040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1787</a:t>
              </a:r>
              <a:r>
                <a:rPr lang="zh-CN" altLang="en-US" sz="3300" b="1">
                  <a:solidFill>
                    <a:srgbClr val="00040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年），</a:t>
              </a:r>
              <a:r>
                <a:rPr lang="zh-CN" altLang="en-US" sz="33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美国颁布联邦宪法</a:t>
              </a:r>
              <a:endParaRPr lang="zh-CN" altLang="en-US" sz="33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圆角矩形标注 8"/>
          <p:cNvSpPr/>
          <p:nvPr/>
        </p:nvSpPr>
        <p:spPr bwMode="auto">
          <a:xfrm>
            <a:off x="5728726" y="2421450"/>
            <a:ext cx="4398299" cy="1368714"/>
          </a:xfrm>
          <a:prstGeom prst="wedgeRoundRectCallout">
            <a:avLst>
              <a:gd name="adj1" fmla="val -36340"/>
              <a:gd name="adj2" fmla="val -9255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lIns="108835" tIns="54418" rIns="108835" bIns="544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300" b="1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他们逝世</a:t>
            </a:r>
            <a:r>
              <a:rPr lang="en-US" altLang="zh-CN" sz="3300" b="1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300" b="1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年后，康德回答了什么是“启蒙”</a:t>
            </a:r>
            <a:endParaRPr lang="zh-CN" altLang="en-US" sz="3300" b="1">
              <a:solidFill>
                <a:srgbClr val="0004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标注 9"/>
          <p:cNvSpPr/>
          <p:nvPr/>
        </p:nvSpPr>
        <p:spPr bwMode="auto">
          <a:xfrm>
            <a:off x="206025" y="4604942"/>
            <a:ext cx="5522701" cy="2016224"/>
          </a:xfrm>
          <a:prstGeom prst="wedgeRoundRectCallout">
            <a:avLst>
              <a:gd name="adj1" fmla="val 64436"/>
              <a:gd name="adj2" fmla="val -17709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lIns="108835" tIns="54418" rIns="108835" bIns="544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900" b="1" dirty="0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900" b="1" dirty="0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年后（</a:t>
            </a:r>
            <a:r>
              <a:rPr lang="en-US" altLang="zh-CN" sz="2900" b="1" dirty="0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1789</a:t>
            </a:r>
            <a:r>
              <a:rPr lang="zh-CN" altLang="en-US" sz="2900" b="1" dirty="0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年），</a:t>
            </a:r>
            <a:r>
              <a:rPr lang="zh-CN" altLang="en-US" sz="2900" b="1" dirty="0">
                <a:solidFill>
                  <a:srgbClr val="F714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法国大革命爆发。</a:t>
            </a:r>
            <a:r>
              <a:rPr lang="zh-CN" altLang="en-US" sz="2900" b="1" dirty="0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路易十六哀叹：“就是这两个人把法国（波旁王朝）给毁灭了。”</a:t>
            </a:r>
            <a:endParaRPr lang="zh-CN" altLang="en-US" sz="2900" b="1" dirty="0">
              <a:solidFill>
                <a:srgbClr val="0004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圆角矩形标注 10"/>
          <p:cNvGrpSpPr/>
          <p:nvPr/>
        </p:nvGrpSpPr>
        <p:grpSpPr bwMode="auto">
          <a:xfrm>
            <a:off x="6281449" y="2133601"/>
            <a:ext cx="5908964" cy="3478213"/>
            <a:chOff x="3590" y="1409"/>
            <a:chExt cx="2178" cy="2128"/>
          </a:xfrm>
        </p:grpSpPr>
        <p:pic>
          <p:nvPicPr>
            <p:cNvPr id="19472" name="圆角矩形标注 1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" y="1409"/>
              <a:ext cx="2178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47" name="Text Box 19"/>
            <p:cNvSpPr txBox="1">
              <a:spLocks noChangeArrowheads="1"/>
            </p:cNvSpPr>
            <p:nvPr/>
          </p:nvSpPr>
          <p:spPr bwMode="auto">
            <a:xfrm>
              <a:off x="3650" y="2658"/>
              <a:ext cx="2061" cy="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3300" b="1">
                  <a:solidFill>
                    <a:srgbClr val="00040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sz="3300" b="1">
                  <a:solidFill>
                    <a:srgbClr val="00040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多年后，中国的严复开始阅读启蒙思想</a:t>
              </a:r>
              <a:endParaRPr lang="zh-CN" altLang="en-US" sz="3300" b="1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334390" y="5368810"/>
            <a:ext cx="4033842" cy="104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5" tIns="54418" rIns="108835" bIns="544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论法的精神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en-US" altLang="zh-CN" sz="3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严复译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(1905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en-US" altLang="zh-CN" sz="3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483" name="Picture 2" descr="C:\Users\john\Desktop\图片1_看图王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07" y="1341439"/>
            <a:ext cx="3360829" cy="37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10"/>
          <p:cNvSpPr txBox="1">
            <a:spLocks noChangeArrowheads="1"/>
          </p:cNvSpPr>
          <p:nvPr/>
        </p:nvSpPr>
        <p:spPr bwMode="auto">
          <a:xfrm>
            <a:off x="4465087" y="5368810"/>
            <a:ext cx="3549688" cy="104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35" tIns="54418" rIns="108835" bIns="54418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FontTx/>
              <a:buNone/>
              <a:defRPr sz="44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en-US" altLang="zh-CN" sz="3000" dirty="0"/>
              <a:t>《</a:t>
            </a:r>
            <a:r>
              <a:rPr lang="zh-CN" altLang="en-US" sz="3000" dirty="0"/>
              <a:t>中华民国临时约法</a:t>
            </a:r>
            <a:r>
              <a:rPr lang="en-US" altLang="zh-CN" sz="3000" dirty="0"/>
              <a:t>》(1912</a:t>
            </a:r>
            <a:r>
              <a:rPr lang="zh-CN" altLang="en-US" sz="3000" dirty="0"/>
              <a:t>年</a:t>
            </a:r>
            <a:r>
              <a:rPr lang="en-US" altLang="zh-CN" sz="3000" dirty="0"/>
              <a:t>)</a:t>
            </a:r>
            <a:endParaRPr lang="en-US" altLang="zh-CN" sz="3000" dirty="0"/>
          </a:p>
        </p:txBody>
      </p:sp>
      <p:sp>
        <p:nvSpPr>
          <p:cNvPr id="20485" name="TextBox 11"/>
          <p:cNvSpPr txBox="1">
            <a:spLocks noChangeArrowheads="1"/>
          </p:cNvSpPr>
          <p:nvPr/>
        </p:nvSpPr>
        <p:spPr bwMode="auto">
          <a:xfrm>
            <a:off x="8588317" y="5347878"/>
            <a:ext cx="3168237" cy="104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5" tIns="54418" rIns="108835" bIns="54418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FontTx/>
              <a:buNone/>
              <a:defRPr sz="44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en-US" altLang="zh-CN" sz="3000" dirty="0"/>
              <a:t>《</a:t>
            </a:r>
            <a:r>
              <a:rPr lang="zh-CN" altLang="en-US" sz="3000" dirty="0"/>
              <a:t>青年杂志</a:t>
            </a:r>
            <a:r>
              <a:rPr lang="en-US" altLang="zh-CN" sz="3000" dirty="0"/>
              <a:t>》(1915</a:t>
            </a:r>
            <a:r>
              <a:rPr lang="zh-CN" altLang="en-US" sz="3000" dirty="0"/>
              <a:t>年</a:t>
            </a:r>
            <a:r>
              <a:rPr lang="en-US" altLang="zh-CN" sz="3000" dirty="0"/>
              <a:t>)</a:t>
            </a:r>
            <a:endParaRPr lang="en-US" altLang="zh-CN" sz="3000" dirty="0"/>
          </a:p>
        </p:txBody>
      </p:sp>
      <p:sp>
        <p:nvSpPr>
          <p:cNvPr id="20486" name="矩形 12"/>
          <p:cNvSpPr>
            <a:spLocks noChangeArrowheads="1"/>
          </p:cNvSpPr>
          <p:nvPr/>
        </p:nvSpPr>
        <p:spPr bwMode="auto">
          <a:xfrm>
            <a:off x="2926970" y="0"/>
            <a:ext cx="6679330" cy="12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5" tIns="54418" rIns="108835" bIns="544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430"/>
              </a:spcBef>
              <a:spcAft>
                <a:spcPts val="1430"/>
              </a:spcAft>
              <a:buNone/>
            </a:pPr>
            <a:r>
              <a:rPr lang="zh-CN" altLang="en-US" sz="4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启蒙运动与中国</a:t>
            </a:r>
            <a:endParaRPr lang="zh-CN" altLang="en-US" sz="4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7" name="Picture 2" descr="https://ss0.bdstatic.com/94oJfD_bAAcT8t7mm9GUKT-xh_/timg?image&amp;quality=100&amp;size=b4000_4000&amp;sec=1511941143&amp;di=5d005ed7c3538cf17429cb5a5d4769f3&amp;src=http://img1.ph.126.net/I419H5-ho-1O_CzEHtPjrA==/6619141363072376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03" y="1268414"/>
            <a:ext cx="3453950" cy="385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 descr="http://www.legaldaily.com.cn/zmbm/images/attachement/jpg/site4/20091022/xin_2710062209359841714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4" y="1218997"/>
            <a:ext cx="4031724" cy="39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334566" y="1412776"/>
            <a:ext cx="11521280" cy="4031873"/>
          </a:xfrm>
          <a:prstGeom prst="rect">
            <a:avLst/>
          </a:prstGeom>
          <a:noFill/>
          <a:ln w="9525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2021·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高考湖南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·13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）</a:t>
            </a:r>
            <a:r>
              <a:rPr lang="zh-CN" altLang="en-US" sz="3200" b="1" dirty="0">
                <a:latin typeface="+mn-ea"/>
              </a:rPr>
              <a:t>伏尔泰提出人类历史上有四个“值得重视”的时代：伯利克里时代、奥古斯都时代、文艺复兴时代和路易十四时代，并将路易十四时代作为最辉煌灿烂的黄金时代大加赞颂。伏尔泰的观点（      </a:t>
            </a:r>
            <a:r>
              <a:rPr lang="zh-CN" altLang="en-US" sz="3200" b="1" dirty="0" smtClean="0">
                <a:latin typeface="+mn-ea"/>
              </a:rPr>
              <a:t>）</a:t>
            </a:r>
            <a:endParaRPr lang="zh-CN" altLang="en-US" sz="3200" b="1" dirty="0">
              <a:latin typeface="+mn-ea"/>
            </a:endParaRPr>
          </a:p>
          <a:p>
            <a:r>
              <a:rPr lang="en-US" altLang="zh-CN" sz="3200" b="1" dirty="0" smtClean="0">
                <a:latin typeface="+mn-ea"/>
              </a:rPr>
              <a:t>A</a:t>
            </a:r>
            <a:r>
              <a:rPr lang="en-US" altLang="zh-CN" sz="3200" b="1" dirty="0">
                <a:latin typeface="+mn-ea"/>
              </a:rPr>
              <a:t>.</a:t>
            </a:r>
            <a:r>
              <a:rPr lang="zh-CN" altLang="en-US" sz="3200" b="1" dirty="0" smtClean="0">
                <a:latin typeface="+mn-ea"/>
              </a:rPr>
              <a:t>体现</a:t>
            </a:r>
            <a:r>
              <a:rPr lang="zh-CN" altLang="en-US" sz="3200" b="1" dirty="0">
                <a:latin typeface="+mn-ea"/>
              </a:rPr>
              <a:t>历史进步的信念                </a:t>
            </a:r>
            <a:endParaRPr lang="en-US" altLang="zh-CN" sz="3200" b="1" dirty="0" smtClean="0">
              <a:latin typeface="+mn-ea"/>
            </a:endParaRPr>
          </a:p>
          <a:p>
            <a:r>
              <a:rPr lang="en-US" altLang="zh-CN" sz="3200" b="1" dirty="0" smtClean="0">
                <a:latin typeface="+mn-ea"/>
              </a:rPr>
              <a:t>B.</a:t>
            </a:r>
            <a:r>
              <a:rPr lang="zh-CN" altLang="en-US" sz="3200" b="1" dirty="0" smtClean="0">
                <a:latin typeface="+mn-ea"/>
              </a:rPr>
              <a:t>肯定</a:t>
            </a:r>
            <a:r>
              <a:rPr lang="zh-CN" altLang="en-US" sz="3200" b="1" dirty="0">
                <a:latin typeface="+mn-ea"/>
              </a:rPr>
              <a:t>君主享有至高无上权威  </a:t>
            </a:r>
            <a:endParaRPr lang="zh-CN" altLang="en-US" sz="3200" b="1" dirty="0">
              <a:latin typeface="+mn-ea"/>
            </a:endParaRPr>
          </a:p>
          <a:p>
            <a:r>
              <a:rPr lang="en-US" altLang="zh-CN" sz="3200" b="1" dirty="0" smtClean="0">
                <a:latin typeface="+mn-ea"/>
              </a:rPr>
              <a:t>C.</a:t>
            </a:r>
            <a:r>
              <a:rPr lang="zh-CN" altLang="en-US" sz="3200" b="1" dirty="0" smtClean="0">
                <a:latin typeface="+mn-ea"/>
              </a:rPr>
              <a:t>强调</a:t>
            </a:r>
            <a:r>
              <a:rPr lang="zh-CN" altLang="en-US" sz="3200" b="1" dirty="0">
                <a:latin typeface="+mn-ea"/>
              </a:rPr>
              <a:t>历史的延续不断                </a:t>
            </a:r>
            <a:endParaRPr lang="en-US" altLang="zh-CN" sz="3200" b="1" dirty="0" smtClean="0">
              <a:latin typeface="+mn-ea"/>
            </a:endParaRPr>
          </a:p>
          <a:p>
            <a:r>
              <a:rPr lang="en-US" altLang="zh-CN" sz="3200" b="1" dirty="0" smtClean="0">
                <a:latin typeface="+mn-ea"/>
              </a:rPr>
              <a:t>D.</a:t>
            </a:r>
            <a:r>
              <a:rPr lang="zh-CN" altLang="en-US" sz="3200" b="1" dirty="0" smtClean="0">
                <a:latin typeface="+mn-ea"/>
              </a:rPr>
              <a:t>反映</a:t>
            </a:r>
            <a:r>
              <a:rPr lang="zh-CN" altLang="en-US" sz="3200" b="1" dirty="0">
                <a:latin typeface="+mn-ea"/>
              </a:rPr>
              <a:t>启蒙运动天赋人权思想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27254" y="3147484"/>
            <a:ext cx="930063" cy="15696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A</a:t>
            </a:r>
            <a:endParaRPr lang="en-US" altLang="zh-CN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1" y="332656"/>
            <a:ext cx="21986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531473" y="980728"/>
            <a:ext cx="11015790" cy="5078313"/>
          </a:xfrm>
          <a:prstGeom prst="rect">
            <a:avLst/>
          </a:prstGeom>
          <a:noFill/>
          <a:ln w="9525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（</a:t>
            </a:r>
            <a:r>
              <a:rPr lang="en-US" sz="3600" b="1" dirty="0">
                <a:solidFill>
                  <a:srgbClr val="FF0000"/>
                </a:solidFill>
                <a:latin typeface="+mn-ea"/>
              </a:rPr>
              <a:t>2020</a:t>
            </a:r>
            <a:r>
              <a:rPr lang="en-US" altLang="zh-CN" sz="3600" b="1" dirty="0">
                <a:solidFill>
                  <a:srgbClr val="FF0000"/>
                </a:solidFill>
                <a:latin typeface="+mn-ea"/>
              </a:rPr>
              <a:t>·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山东新高考</a:t>
            </a:r>
            <a:r>
              <a:rPr lang="en-US" altLang="zh-CN" sz="3600" b="1" dirty="0">
                <a:solidFill>
                  <a:srgbClr val="FF0000"/>
                </a:solidFill>
                <a:latin typeface="+mn-ea"/>
              </a:rPr>
              <a:t>·</a:t>
            </a:r>
            <a:r>
              <a:rPr lang="en-US" sz="3600" b="1" dirty="0">
                <a:solidFill>
                  <a:srgbClr val="FF0000"/>
                </a:solidFill>
                <a:latin typeface="+mn-ea"/>
              </a:rPr>
              <a:t>T11)</a:t>
            </a:r>
            <a:r>
              <a:rPr lang="zh-CN" altLang="en-US" sz="3600" b="1" dirty="0">
                <a:solidFill>
                  <a:srgbClr val="000000"/>
                </a:solidFill>
                <a:latin typeface="+mn-ea"/>
              </a:rPr>
              <a:t>启蒙运动中，一些思想家提出，“世界可以根除一切邪恶，因为任何邪恶的存在</a:t>
            </a:r>
            <a:r>
              <a:rPr lang="en-US" altLang="zh-CN" sz="3600" b="1" dirty="0">
                <a:solidFill>
                  <a:srgbClr val="000000"/>
                </a:solidFill>
                <a:latin typeface="+mn-ea"/>
              </a:rPr>
              <a:t>……</a:t>
            </a:r>
            <a:r>
              <a:rPr lang="zh-CN" altLang="en-US" sz="3600" b="1" dirty="0">
                <a:solidFill>
                  <a:srgbClr val="000000"/>
                </a:solidFill>
                <a:latin typeface="+mn-ea"/>
              </a:rPr>
              <a:t>仅仅是不良环境的产物，而这种环境是人类创造的，人类也可以改变它”。这反映出他们已经理性地思考</a:t>
            </a:r>
            <a:r>
              <a:rPr lang="en-US" sz="3600" b="1" dirty="0">
                <a:solidFill>
                  <a:srgbClr val="000000"/>
                </a:solidFill>
                <a:latin typeface="+mn-ea"/>
              </a:rPr>
              <a:t>	</a:t>
            </a:r>
            <a:r>
              <a:rPr lang="en-US" altLang="zh-CN" sz="3600" b="1" dirty="0">
                <a:solidFill>
                  <a:srgbClr val="000000"/>
                </a:solidFill>
                <a:latin typeface="+mn-ea"/>
              </a:rPr>
              <a:t>(</a:t>
            </a:r>
            <a:r>
              <a:rPr lang="zh-CN" altLang="en-US" sz="3600" b="1" dirty="0">
                <a:solidFill>
                  <a:srgbClr val="000000"/>
                </a:solidFill>
                <a:latin typeface="+mn-ea"/>
              </a:rPr>
              <a:t>　　</a:t>
            </a:r>
            <a:r>
              <a:rPr lang="en-US" altLang="zh-CN" sz="3600" b="1" dirty="0">
                <a:solidFill>
                  <a:srgbClr val="000000"/>
                </a:solidFill>
                <a:latin typeface="+mn-ea"/>
              </a:rPr>
              <a:t>)</a:t>
            </a:r>
            <a:r>
              <a:rPr lang="en-US" sz="3600" b="1" dirty="0">
                <a:solidFill>
                  <a:srgbClr val="000000"/>
                </a:solidFill>
                <a:latin typeface="+mn-ea"/>
              </a:rPr>
              <a:t> </a:t>
            </a:r>
            <a:endParaRPr lang="en-US" sz="3600" b="1" dirty="0">
              <a:solidFill>
                <a:srgbClr val="000000"/>
              </a:solidFill>
              <a:latin typeface="+mn-ea"/>
            </a:endParaRPr>
          </a:p>
          <a:p>
            <a:r>
              <a:rPr lang="en-US" sz="3600" b="1" dirty="0" smtClean="0">
                <a:solidFill>
                  <a:srgbClr val="000000"/>
                </a:solidFill>
                <a:latin typeface="+mn-ea"/>
              </a:rPr>
              <a:t>A</a:t>
            </a:r>
            <a:r>
              <a:rPr lang="en-US" altLang="zh-CN" sz="3600" b="1" dirty="0" smtClean="0">
                <a:solidFill>
                  <a:srgbClr val="000000"/>
                </a:solidFill>
                <a:latin typeface="+mn-ea"/>
              </a:rPr>
              <a:t>.</a:t>
            </a:r>
            <a:r>
              <a:rPr lang="zh-CN" altLang="en-US" sz="3600" b="1" dirty="0" smtClean="0">
                <a:solidFill>
                  <a:srgbClr val="000000"/>
                </a:solidFill>
                <a:latin typeface="+mn-ea"/>
              </a:rPr>
              <a:t>宗教改革</a:t>
            </a:r>
            <a:r>
              <a:rPr lang="zh-CN" altLang="en-US" sz="3600" b="1" dirty="0">
                <a:solidFill>
                  <a:srgbClr val="000000"/>
                </a:solidFill>
                <a:latin typeface="+mn-ea"/>
              </a:rPr>
              <a:t>运动的缺陷　</a:t>
            </a:r>
            <a:r>
              <a:rPr lang="en-US" altLang="zh-CN" sz="3600" b="1" dirty="0">
                <a:solidFill>
                  <a:srgbClr val="000000"/>
                </a:solidFill>
                <a:latin typeface="+mn-ea"/>
              </a:rPr>
              <a:t>           </a:t>
            </a:r>
            <a:endParaRPr lang="en-US" altLang="zh-CN" sz="3600" b="1" dirty="0" smtClean="0">
              <a:solidFill>
                <a:srgbClr val="000000"/>
              </a:solidFill>
              <a:latin typeface="+mn-ea"/>
            </a:endParaRPr>
          </a:p>
          <a:p>
            <a:r>
              <a:rPr lang="en-US" sz="3600" b="1" dirty="0" smtClean="0">
                <a:solidFill>
                  <a:srgbClr val="000000"/>
                </a:solidFill>
                <a:latin typeface="+mn-ea"/>
              </a:rPr>
              <a:t>B</a:t>
            </a:r>
            <a:r>
              <a:rPr lang="en-US" altLang="zh-CN" sz="3600" b="1" dirty="0" smtClean="0">
                <a:solidFill>
                  <a:srgbClr val="000000"/>
                </a:solidFill>
                <a:latin typeface="+mn-ea"/>
              </a:rPr>
              <a:t>.</a:t>
            </a:r>
            <a:r>
              <a:rPr lang="zh-CN" altLang="en-US" sz="3600" b="1" dirty="0" smtClean="0">
                <a:solidFill>
                  <a:srgbClr val="000000"/>
                </a:solidFill>
                <a:latin typeface="+mn-ea"/>
              </a:rPr>
              <a:t>社会</a:t>
            </a:r>
            <a:r>
              <a:rPr lang="zh-CN" altLang="en-US" sz="3600" b="1" dirty="0">
                <a:solidFill>
                  <a:srgbClr val="000000"/>
                </a:solidFill>
                <a:latin typeface="+mn-ea"/>
              </a:rPr>
              <a:t>的改造问题</a:t>
            </a:r>
            <a:endParaRPr lang="en-US" altLang="zh-CN" sz="3600" b="1" dirty="0">
              <a:solidFill>
                <a:srgbClr val="000000"/>
              </a:solidFill>
              <a:latin typeface="+mn-ea"/>
            </a:endParaRPr>
          </a:p>
          <a:p>
            <a:r>
              <a:rPr lang="en-US" sz="3600" b="1" dirty="0" smtClean="0">
                <a:solidFill>
                  <a:srgbClr val="000000"/>
                </a:solidFill>
                <a:latin typeface="+mn-ea"/>
              </a:rPr>
              <a:t>C</a:t>
            </a:r>
            <a:r>
              <a:rPr lang="en-US" altLang="zh-CN" sz="3600" b="1" dirty="0" smtClean="0">
                <a:solidFill>
                  <a:srgbClr val="000000"/>
                </a:solidFill>
                <a:latin typeface="+mn-ea"/>
              </a:rPr>
              <a:t>.</a:t>
            </a:r>
            <a:r>
              <a:rPr lang="zh-CN" altLang="en-US" sz="3600" b="1" dirty="0" smtClean="0">
                <a:solidFill>
                  <a:srgbClr val="000000"/>
                </a:solidFill>
                <a:latin typeface="+mn-ea"/>
              </a:rPr>
              <a:t>科学</a:t>
            </a:r>
            <a:r>
              <a:rPr lang="zh-CN" altLang="en-US" sz="3600" b="1" dirty="0">
                <a:solidFill>
                  <a:srgbClr val="000000"/>
                </a:solidFill>
                <a:latin typeface="+mn-ea"/>
              </a:rPr>
              <a:t>的价值与作用　</a:t>
            </a:r>
            <a:r>
              <a:rPr lang="en-US" altLang="zh-CN" sz="3600" b="1" dirty="0">
                <a:solidFill>
                  <a:srgbClr val="000000"/>
                </a:solidFill>
                <a:latin typeface="+mn-ea"/>
              </a:rPr>
              <a:t>               </a:t>
            </a:r>
            <a:endParaRPr lang="en-US" altLang="zh-CN" sz="3600" b="1" dirty="0" smtClean="0">
              <a:solidFill>
                <a:srgbClr val="000000"/>
              </a:solidFill>
              <a:latin typeface="+mn-ea"/>
            </a:endParaRPr>
          </a:p>
          <a:p>
            <a:r>
              <a:rPr lang="en-US" sz="3600" b="1" dirty="0" smtClean="0">
                <a:solidFill>
                  <a:srgbClr val="000000"/>
                </a:solidFill>
                <a:latin typeface="+mn-ea"/>
              </a:rPr>
              <a:t>D</a:t>
            </a:r>
            <a:r>
              <a:rPr lang="en-US" altLang="zh-CN" sz="3600" b="1" dirty="0" smtClean="0">
                <a:solidFill>
                  <a:srgbClr val="000000"/>
                </a:solidFill>
                <a:latin typeface="+mn-ea"/>
              </a:rPr>
              <a:t>.</a:t>
            </a:r>
            <a:r>
              <a:rPr lang="zh-CN" altLang="en-US" sz="3600" b="1" dirty="0" smtClean="0">
                <a:solidFill>
                  <a:srgbClr val="000000"/>
                </a:solidFill>
                <a:latin typeface="+mn-ea"/>
              </a:rPr>
              <a:t>人类</a:t>
            </a:r>
            <a:r>
              <a:rPr lang="zh-CN" altLang="en-US" sz="3600" b="1" dirty="0">
                <a:solidFill>
                  <a:srgbClr val="000000"/>
                </a:solidFill>
                <a:latin typeface="+mn-ea"/>
              </a:rPr>
              <a:t>与环境的辩证关系</a:t>
            </a:r>
            <a:endParaRPr lang="zh-CN" altLang="en-US" sz="2800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58485" y="2996952"/>
            <a:ext cx="875560" cy="15696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B</a:t>
            </a:r>
            <a:endParaRPr lang="en-US" altLang="zh-CN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12713"/>
            <a:ext cx="21986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30632" y="260648"/>
            <a:ext cx="11125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探究：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欧洲</a:t>
            </a:r>
            <a:r>
              <a:rPr lang="zh-CN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思想解放运动对人文精神的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诠释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有何不同？</a:t>
            </a:r>
            <a:endParaRPr lang="zh-CN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8680" y="980728"/>
          <a:ext cx="11446734" cy="591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1705"/>
                <a:gridCol w="9765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事件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对人文精神的不同诠释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28" marR="91428"/>
                </a:tc>
              </a:tr>
              <a:tr h="370840">
                <a:tc>
                  <a:txBody>
                    <a:bodyPr/>
                    <a:lstStyle/>
                    <a:p>
                      <a:endParaRPr lang="en-US" altLang="zh-CN" sz="28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文艺复兴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肯定人的价值和尊严；追求人的现世生活，要求人的自由和个性解放，是一种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全新的个人主义伦理观。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28" marR="91428"/>
                </a:tc>
              </a:tr>
              <a:tr h="370840">
                <a:tc>
                  <a:txBody>
                    <a:bodyPr/>
                    <a:lstStyle/>
                    <a:p>
                      <a:endParaRPr lang="en-US" altLang="zh-CN" sz="28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宗教改革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主张因信称义，实际上否定了教皇的权威，使人们获得了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精神上的自由和灵魂得救的自主权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，具有鲜明的人文主义色彩。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28" marR="91428"/>
                </a:tc>
              </a:tr>
              <a:tr h="370840">
                <a:tc>
                  <a:txBody>
                    <a:bodyPr/>
                    <a:lstStyle/>
                    <a:p>
                      <a:endParaRPr lang="en-US" altLang="zh-CN" sz="28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endParaRPr lang="en-US" altLang="zh-CN" sz="28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启蒙运动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由思想领域深入到政治领域，要求从根本上变革国家体制，</a:t>
                      </a:r>
                      <a:r>
                        <a:rPr lang="zh-CN" altLang="en-US" sz="28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弘扬了人的主体性、创造性。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倡导经济自由、人身自由、政治平等、议会制民主、三权分立等，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为未来理想社会构建了蓝图。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8" marR="91428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2558" y="827890"/>
            <a:ext cx="11737303" cy="56938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</a:rPr>
              <a:t>(1)古希腊时期:</a:t>
            </a:r>
            <a:r>
              <a:rPr lang="zh-CN" altLang="en-US" sz="2800" b="1" dirty="0"/>
              <a:t>智者学派将研究重点从自然界和神转移到人本身，这是西方思想史上人文主义精神的最初体现。(哲学领域</a:t>
            </a:r>
            <a:r>
              <a:rPr lang="zh-CN" altLang="en-US" sz="2800" b="1" dirty="0" smtClean="0"/>
              <a:t>)</a:t>
            </a:r>
            <a:endParaRPr lang="en-US" altLang="zh-CN" sz="2800" b="1" dirty="0" smtClean="0"/>
          </a:p>
          <a:p>
            <a:endParaRPr lang="en-US" altLang="zh-CN" sz="2800" b="1" dirty="0" smtClean="0"/>
          </a:p>
          <a:p>
            <a:endParaRPr lang="zh-CN" altLang="en-US" sz="2800" b="1" dirty="0"/>
          </a:p>
          <a:p>
            <a:r>
              <a:rPr lang="zh-CN" altLang="en-US" sz="2800" b="1" dirty="0">
                <a:solidFill>
                  <a:srgbClr val="C00000"/>
                </a:solidFill>
              </a:rPr>
              <a:t>(2)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文艺复兴:</a:t>
            </a:r>
            <a:r>
              <a:rPr lang="zh-CN" altLang="en-US" sz="2800" b="1" dirty="0"/>
              <a:t>批判神权，宣扬人性解放和思想自由。(文艺领域</a:t>
            </a:r>
            <a:r>
              <a:rPr lang="zh-CN" altLang="en-US" sz="2800" b="1" dirty="0" smtClean="0"/>
              <a:t>)</a:t>
            </a:r>
            <a:endParaRPr lang="en-US" altLang="zh-CN" sz="2800" b="1" dirty="0" smtClean="0"/>
          </a:p>
          <a:p>
            <a:endParaRPr lang="en-US" altLang="zh-CN" sz="2800" b="1" dirty="0" smtClean="0"/>
          </a:p>
          <a:p>
            <a:endParaRPr lang="zh-CN" altLang="en-US" sz="2800" b="1" dirty="0"/>
          </a:p>
          <a:p>
            <a:r>
              <a:rPr lang="zh-CN" altLang="en-US" sz="2800" b="1" dirty="0">
                <a:solidFill>
                  <a:srgbClr val="C00000"/>
                </a:solidFill>
              </a:rPr>
              <a:t>(3)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宗教改革:</a:t>
            </a:r>
            <a:r>
              <a:rPr lang="zh-CN" altLang="en-US" sz="2800" b="1" dirty="0"/>
              <a:t>用人文主义宗教观挑战以 教皇为首的宗教权威。(宗教领域) </a:t>
            </a:r>
            <a:endParaRPr lang="en-US" altLang="zh-CN" sz="2800" b="1" dirty="0" smtClean="0"/>
          </a:p>
          <a:p>
            <a:endParaRPr lang="en-US" altLang="zh-CN" sz="2800" b="1" dirty="0"/>
          </a:p>
          <a:p>
            <a:endParaRPr lang="zh-CN" altLang="en-US" sz="2800" b="1" dirty="0"/>
          </a:p>
          <a:p>
            <a:r>
              <a:rPr lang="zh-CN" altLang="en-US" sz="2800" b="1" dirty="0">
                <a:solidFill>
                  <a:srgbClr val="C00000"/>
                </a:solidFill>
              </a:rPr>
              <a:t>(4)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启蒙运动:</a:t>
            </a:r>
            <a:r>
              <a:rPr lang="zh-CN" altLang="en-US" sz="2800" b="1" dirty="0"/>
              <a:t>把反封建、反宗教神学的斗争推进到反对封建专制制度、建立资产阶级“理性王国”、按照资产阶级的要求建构政治制度的高度。(政治领域)</a:t>
            </a:r>
            <a:endParaRPr lang="zh-CN" altLang="en-US" sz="2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2230207" y="241299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总结：西方人文主义精神在不同时期的内涵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355067" y="1638632"/>
            <a:ext cx="43766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思考人如何过</a:t>
            </a:r>
            <a:r>
              <a:rPr 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社会生活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12991" y="2993201"/>
            <a:ext cx="5094577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0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dirty="0">
                <a:solidFill>
                  <a:srgbClr val="0000FF"/>
                </a:solidFill>
              </a:rPr>
              <a:t>思考人如何过</a:t>
            </a:r>
            <a:r>
              <a:rPr lang="zh-CN" dirty="0">
                <a:solidFill>
                  <a:srgbClr val="FF0000"/>
                </a:solidFill>
              </a:rPr>
              <a:t>世俗生活</a:t>
            </a:r>
            <a:endParaRPr lang="zh-CN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93310" y="4361353"/>
            <a:ext cx="5094577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0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dirty="0">
                <a:solidFill>
                  <a:srgbClr val="0000FF"/>
                </a:solidFill>
              </a:rPr>
              <a:t>思考人如何过</a:t>
            </a:r>
            <a:r>
              <a:rPr lang="zh-CN" dirty="0">
                <a:solidFill>
                  <a:srgbClr val="FF0000"/>
                </a:solidFill>
              </a:rPr>
              <a:t>心灵生活</a:t>
            </a:r>
            <a:endParaRPr lang="zh-CN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94806" y="6113602"/>
            <a:ext cx="5094577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0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dirty="0">
                <a:solidFill>
                  <a:srgbClr val="0000FF"/>
                </a:solidFill>
              </a:rPr>
              <a:t>思考人如何过</a:t>
            </a:r>
            <a:r>
              <a:rPr lang="zh-CN" dirty="0">
                <a:solidFill>
                  <a:srgbClr val="FF0000"/>
                </a:solidFill>
              </a:rPr>
              <a:t>政治生活</a:t>
            </a:r>
            <a:endParaRPr lang="zh-CN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61414" y="3001975"/>
            <a:ext cx="18822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方正粗黑宋简体" pitchFamily="2" charset="-122"/>
                <a:ea typeface="方正粗黑宋简体" pitchFamily="2" charset="-122"/>
                <a:cs typeface="方正粗黑宋简体" pitchFamily="2" charset="-122"/>
                <a:sym typeface="微软雅黑" panose="020B0503020204020204" pitchFamily="34" charset="-122"/>
              </a:rPr>
              <a:t>反神权</a:t>
            </a:r>
            <a:endParaRPr lang="zh-CN" altLang="en-US" sz="4400" dirty="0"/>
          </a:p>
        </p:txBody>
      </p:sp>
      <p:sp>
        <p:nvSpPr>
          <p:cNvPr id="9" name="矩形 8"/>
          <p:cNvSpPr/>
          <p:nvPr/>
        </p:nvSpPr>
        <p:spPr>
          <a:xfrm>
            <a:off x="7961413" y="4268413"/>
            <a:ext cx="18822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方正粗黑宋简体" pitchFamily="2" charset="-122"/>
                <a:ea typeface="方正粗黑宋简体" pitchFamily="2" charset="-122"/>
                <a:cs typeface="方正粗黑宋简体" pitchFamily="2" charset="-122"/>
                <a:sym typeface="微软雅黑" panose="020B0503020204020204" pitchFamily="34" charset="-122"/>
              </a:rPr>
              <a:t>反</a:t>
            </a:r>
            <a:r>
              <a:rPr lang="zh-CN" altLang="en-US" sz="4400" b="1" dirty="0">
                <a:solidFill>
                  <a:srgbClr val="C00000"/>
                </a:solidFill>
                <a:latin typeface="方正粗黑宋简体" pitchFamily="2" charset="-122"/>
                <a:ea typeface="方正粗黑宋简体" pitchFamily="2" charset="-122"/>
                <a:cs typeface="方正粗黑宋简体" pitchFamily="2" charset="-122"/>
                <a:sym typeface="微软雅黑" panose="020B0503020204020204" pitchFamily="34" charset="-122"/>
              </a:rPr>
              <a:t>教</a:t>
            </a:r>
            <a:r>
              <a:rPr lang="zh-CN" altLang="en-US" sz="4400" b="1" dirty="0" smtClean="0">
                <a:solidFill>
                  <a:srgbClr val="C00000"/>
                </a:solidFill>
                <a:latin typeface="方正粗黑宋简体" pitchFamily="2" charset="-122"/>
                <a:ea typeface="方正粗黑宋简体" pitchFamily="2" charset="-122"/>
                <a:cs typeface="方正粗黑宋简体" pitchFamily="2" charset="-122"/>
                <a:sym typeface="微软雅黑" panose="020B0503020204020204" pitchFamily="34" charset="-122"/>
              </a:rPr>
              <a:t>权</a:t>
            </a:r>
            <a:endParaRPr lang="zh-CN" altLang="en-US" sz="4400" dirty="0"/>
          </a:p>
        </p:txBody>
      </p:sp>
      <p:sp>
        <p:nvSpPr>
          <p:cNvPr id="10" name="矩形 9"/>
          <p:cNvSpPr/>
          <p:nvPr/>
        </p:nvSpPr>
        <p:spPr>
          <a:xfrm>
            <a:off x="7487887" y="6020663"/>
            <a:ext cx="41456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方正粗黑宋简体" pitchFamily="2" charset="-122"/>
                <a:ea typeface="方正粗黑宋简体" pitchFamily="2" charset="-122"/>
                <a:cs typeface="方正粗黑宋简体" pitchFamily="2" charset="-122"/>
                <a:sym typeface="微软雅黑" panose="020B0503020204020204" pitchFamily="34" charset="-122"/>
              </a:rPr>
              <a:t>反专制、反教权</a:t>
            </a:r>
            <a:endParaRPr lang="zh-CN" alt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94" name="文本框 7173"/>
          <p:cNvSpPr txBox="1">
            <a:spLocks noChangeArrowheads="1"/>
          </p:cNvSpPr>
          <p:nvPr/>
        </p:nvSpPr>
        <p:spPr bwMode="auto">
          <a:xfrm>
            <a:off x="0" y="2944501"/>
            <a:ext cx="12190413" cy="20105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8835" tIns="54418" rIns="108835" bIns="5441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悦然行楷_YS"/>
                <a:ea typeface="悦然行楷_YS"/>
                <a:cs typeface="悦然行楷_YS"/>
              </a:rPr>
              <a:t>   </a:t>
            </a:r>
            <a:r>
              <a:rPr lang="zh-CN" altLang="en-US" sz="4100" b="1">
                <a:latin typeface="黑体" panose="02010609060101010101" pitchFamily="49" charset="-122"/>
                <a:ea typeface="黑体" panose="02010609060101010101" pitchFamily="49" charset="-122"/>
              </a:rPr>
              <a:t>文艺复兴是指</a:t>
            </a:r>
            <a:r>
              <a:rPr lang="en-US" altLang="zh-CN" sz="4100" b="1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14—17</a:t>
            </a:r>
            <a:r>
              <a:rPr lang="zh-CN" altLang="en-US" sz="4100" b="1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世纪初</a:t>
            </a:r>
            <a:r>
              <a:rPr lang="zh-CN" altLang="en-US" sz="4100" b="1">
                <a:latin typeface="黑体" panose="02010609060101010101" pitchFamily="49" charset="-122"/>
                <a:ea typeface="黑体" panose="02010609060101010101" pitchFamily="49" charset="-122"/>
              </a:rPr>
              <a:t>发生在欧洲以学习和恢复</a:t>
            </a:r>
            <a:r>
              <a:rPr lang="zh-CN" altLang="en-US" sz="4100" b="1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希腊罗马古典文化</a:t>
            </a:r>
            <a:r>
              <a:rPr lang="zh-CN" altLang="en-US" sz="4100" b="1">
                <a:latin typeface="黑体" panose="02010609060101010101" pitchFamily="49" charset="-122"/>
                <a:ea typeface="黑体" panose="02010609060101010101" pitchFamily="49" charset="-122"/>
              </a:rPr>
              <a:t>为号召，实质上是创立符合</a:t>
            </a:r>
            <a:r>
              <a:rPr lang="zh-CN" altLang="en-US" sz="4100" b="1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新兴资产阶级需要的新文化</a:t>
            </a:r>
            <a:r>
              <a:rPr lang="zh-CN" altLang="en-US" sz="4100" b="1">
                <a:latin typeface="黑体" panose="02010609060101010101" pitchFamily="49" charset="-122"/>
                <a:ea typeface="黑体" panose="02010609060101010101" pitchFamily="49" charset="-122"/>
              </a:rPr>
              <a:t>的思想解放运功。</a:t>
            </a:r>
            <a:endParaRPr lang="zh-CN" altLang="en-US" sz="41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8997" name="Rectangle 37"/>
          <p:cNvSpPr>
            <a:spLocks noChangeArrowheads="1"/>
          </p:cNvSpPr>
          <p:nvPr/>
        </p:nvSpPr>
        <p:spPr bwMode="auto">
          <a:xfrm>
            <a:off x="215020" y="1054891"/>
            <a:ext cx="11716175" cy="1729924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 lIns="108835" tIns="54418" rIns="108835" bIns="54418">
            <a:spAutoFit/>
          </a:bodyPr>
          <a:lstStyle/>
          <a:p>
            <a:r>
              <a:rPr lang="en-US" altLang="zh-CN" sz="3800" b="1">
                <a:latin typeface="等线 Light" panose="02010600030101010101" charset="-122"/>
              </a:rPr>
              <a:t>   </a:t>
            </a:r>
            <a:r>
              <a:rPr lang="en-US" altLang="zh-CN" sz="3300" b="1">
                <a:latin typeface="Arial" panose="020B0604020202020204"/>
              </a:rPr>
              <a:t>“</a:t>
            </a:r>
            <a:r>
              <a:rPr lang="zh-CN" altLang="en-US" sz="3300" b="1">
                <a:latin typeface="等线 Light" panose="02010600030101010101" charset="-122"/>
              </a:rPr>
              <a:t>撰写</a:t>
            </a:r>
            <a:r>
              <a:rPr lang="zh-CN" altLang="en-US" sz="3300" b="1">
                <a:solidFill>
                  <a:srgbClr val="CC0066"/>
                </a:solidFill>
                <a:latin typeface="等线 Light" panose="02010600030101010101" charset="-122"/>
              </a:rPr>
              <a:t>复杂多变的</a:t>
            </a:r>
            <a:r>
              <a:rPr lang="zh-CN" altLang="en-US" sz="3300" b="1">
                <a:solidFill>
                  <a:srgbClr val="FF0000"/>
                </a:solidFill>
                <a:latin typeface="等线 Light" panose="02010600030101010101" charset="-122"/>
              </a:rPr>
              <a:t>文艺复兴</a:t>
            </a:r>
            <a:r>
              <a:rPr lang="zh-CN" altLang="en-US" sz="3300" b="1">
                <a:latin typeface="等线 Light" panose="02010600030101010101" charset="-122"/>
              </a:rPr>
              <a:t>概念史，是一件既重要又令人望而生畏的工作。</a:t>
            </a:r>
            <a:r>
              <a:rPr lang="zh-CN" altLang="en-US" sz="3300" b="1">
                <a:latin typeface="Arial" panose="020B0604020202020204"/>
              </a:rPr>
              <a:t>”</a:t>
            </a:r>
            <a:endParaRPr lang="zh-CN" altLang="en-US" sz="3300" b="1">
              <a:latin typeface="等线 Light" panose="02010600030101010101" charset="-122"/>
            </a:endParaRPr>
          </a:p>
          <a:p>
            <a:r>
              <a:rPr lang="zh-CN" altLang="en-US" sz="3300" b="1">
                <a:latin typeface="等线 Light" panose="02010600030101010101" charset="-122"/>
              </a:rPr>
              <a:t>                     </a:t>
            </a:r>
            <a:r>
              <a:rPr lang="en-US" altLang="zh-CN" sz="3300" b="1">
                <a:latin typeface="Arial" panose="020B0604020202020204"/>
              </a:rPr>
              <a:t>——</a:t>
            </a:r>
            <a:r>
              <a:rPr lang="zh-CN" altLang="en-US" sz="3300" b="1">
                <a:latin typeface="等线 Light" panose="02010600030101010101" charset="-122"/>
              </a:rPr>
              <a:t>美国学者玛格丽特</a:t>
            </a:r>
            <a:r>
              <a:rPr lang="en-US" altLang="zh-CN" sz="3300" b="1">
                <a:latin typeface="Arial" panose="020B0604020202020204"/>
              </a:rPr>
              <a:t>·</a:t>
            </a:r>
            <a:r>
              <a:rPr lang="en-US" altLang="zh-CN" sz="3300" b="1">
                <a:latin typeface="等线 Light" panose="02010600030101010101" charset="-122"/>
              </a:rPr>
              <a:t>L</a:t>
            </a:r>
            <a:r>
              <a:rPr lang="zh-CN" altLang="en-US" sz="3300" b="1">
                <a:latin typeface="等线 Light" panose="02010600030101010101" charset="-122"/>
              </a:rPr>
              <a:t>．金</a:t>
            </a:r>
            <a:endParaRPr lang="zh-CN" altLang="en-US" sz="4300" b="1">
              <a:latin typeface="等线 Light" panose="0201060003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75791" y="4998634"/>
            <a:ext cx="1875448" cy="774232"/>
          </a:xfrm>
          <a:prstGeom prst="rect">
            <a:avLst/>
          </a:prstGeom>
        </p:spPr>
        <p:txBody>
          <a:bodyPr wrap="none" lIns="69110" tIns="34555" rIns="69110" bIns="34555">
            <a:spAutoFit/>
          </a:bodyPr>
          <a:lstStyle/>
          <a:p>
            <a:r>
              <a:rPr lang="zh-CN" altLang="en-US" sz="45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“复”</a:t>
            </a:r>
            <a:endParaRPr lang="zh-CN" altLang="en-US" sz="4500">
              <a:solidFill>
                <a:srgbClr val="FF0000"/>
              </a:solidFill>
              <a:latin typeface="等线" panose="02010600030101010101" charset="-122"/>
              <a:ea typeface="黑体" panose="02010609060101010101" pitchFamily="49" charset="-122"/>
              <a:cs typeface="方正清刻本悦宋简体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672056" y="5068799"/>
            <a:ext cx="4846302" cy="6339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9110" tIns="34555" rIns="69110" bIns="34555">
            <a:spAutoFit/>
          </a:bodyPr>
          <a:lstStyle/>
          <a:p>
            <a:r>
              <a:rPr lang="en-US" altLang="zh-CN" sz="3600" b="1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600" b="1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希腊罗马古典文化</a:t>
            </a:r>
            <a:endParaRPr lang="zh-CN" altLang="en-US" sz="3600">
              <a:latin typeface="等线" panose="0201060003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75791" y="5772865"/>
            <a:ext cx="1875448" cy="774232"/>
          </a:xfrm>
          <a:prstGeom prst="rect">
            <a:avLst/>
          </a:prstGeom>
        </p:spPr>
        <p:txBody>
          <a:bodyPr wrap="none" lIns="69110" tIns="34555" rIns="69110" bIns="34555">
            <a:spAutoFit/>
          </a:bodyPr>
          <a:lstStyle/>
          <a:p>
            <a:r>
              <a:rPr lang="zh-CN" altLang="en-US" sz="45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“兴”</a:t>
            </a:r>
            <a:endParaRPr lang="zh-CN" altLang="en-US" sz="4500">
              <a:solidFill>
                <a:srgbClr val="FF0000"/>
              </a:solidFill>
              <a:latin typeface="等线" panose="02010600030101010101" charset="-122"/>
              <a:ea typeface="黑体" panose="02010609060101010101" pitchFamily="49" charset="-122"/>
              <a:cs typeface="方正清刻本悦宋简体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650554" y="5843030"/>
            <a:ext cx="4846302" cy="6339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9110" tIns="34555" rIns="69110" bIns="34555">
            <a:spAutoFit/>
          </a:bodyPr>
          <a:lstStyle/>
          <a:p>
            <a:r>
              <a:rPr lang="en-US" altLang="zh-CN" sz="3600" b="1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600" b="1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资本主义时代文明</a:t>
            </a:r>
            <a:endParaRPr lang="zh-CN" altLang="en-US" sz="3600">
              <a:latin typeface="等线" panose="02010600030101010101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496856" y="5001053"/>
            <a:ext cx="1991319" cy="6339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9110" tIns="34555" rIns="69110" bIns="34555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等线" panose="02010600030101010101" charset="-122"/>
              </a:rPr>
              <a:t>（形式）</a:t>
            </a:r>
            <a:endParaRPr lang="zh-CN" altLang="en-US" sz="3600" b="1">
              <a:solidFill>
                <a:srgbClr val="FF0000"/>
              </a:solidFill>
              <a:latin typeface="等线" panose="02010600030101010101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490882" y="5774076"/>
            <a:ext cx="2002071" cy="6339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9110" tIns="34555" rIns="69110" bIns="34555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等线" panose="02010600030101010101" charset="-122"/>
              </a:rPr>
              <a:t>（本质）</a:t>
            </a:r>
            <a:endParaRPr lang="zh-CN" altLang="en-US" sz="3600" b="1">
              <a:solidFill>
                <a:srgbClr val="FF0000"/>
              </a:solidFill>
              <a:latin typeface="等线" panose="0201060003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5020" y="241980"/>
            <a:ext cx="6157244" cy="623783"/>
          </a:xfrm>
          <a:prstGeom prst="rect">
            <a:avLst/>
          </a:prstGeom>
        </p:spPr>
        <p:txBody>
          <a:bodyPr wrap="none" lIns="69110" tIns="34555" rIns="69110" bIns="34555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3600" b="1" noProof="1"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/>
              </a:rPr>
              <a:t>一、文艺复兴</a:t>
            </a:r>
            <a:r>
              <a:rPr lang="zh-CN" altLang="zh-CN" sz="3600" b="1" noProof="1" smtClean="0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(</a:t>
            </a:r>
            <a:r>
              <a:rPr lang="en-US" altLang="zh-CN" sz="3600" b="1" noProof="1" smtClean="0">
                <a:latin typeface="等线 Light" panose="02010600030101010101" charset="-122"/>
                <a:cs typeface="方正清刻本悦宋简体"/>
              </a:rPr>
              <a:t>14-17</a:t>
            </a:r>
            <a:r>
              <a:rPr lang="zh-CN" altLang="en-US" sz="3600" b="1" noProof="1" smtClean="0">
                <a:latin typeface="等线 Light" panose="02010600030101010101" charset="-122"/>
                <a:cs typeface="方正清刻本悦宋简体"/>
              </a:rPr>
              <a:t>世纪初</a:t>
            </a:r>
            <a:r>
              <a:rPr lang="zh-CN" altLang="en-US" sz="3600" b="1" noProof="1" smtClean="0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）</a:t>
            </a:r>
            <a:endParaRPr lang="zh-CN" altLang="en-US" sz="3600" b="1" noProof="1">
              <a:latin typeface="黑体" panose="02010609060101010101" pitchFamily="49" charset="-122"/>
              <a:ea typeface="黑体" panose="02010609060101010101" pitchFamily="49" charset="-122"/>
              <a:cs typeface="方正清刻本悦宋简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94" grpId="0"/>
      <p:bldP spid="168997" grpId="0" animBg="1"/>
      <p:bldP spid="3" grpId="0"/>
      <p:bldP spid="4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58024" y="1756539"/>
            <a:ext cx="6344449" cy="4278072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19" tIns="45709" rIns="91419" bIns="45709">
            <a:spAutoFit/>
          </a:bodyPr>
          <a:lstStyle/>
          <a:p>
            <a:pPr indent="455930"/>
            <a:r>
              <a:rPr lang="en-US" altLang="zh-CN" sz="3300" b="1" dirty="0">
                <a:solidFill>
                  <a:srgbClr val="000000"/>
                </a:solidFill>
                <a:latin typeface="汉仪昌黎宋刻本(原版)W"/>
                <a:ea typeface="汉仪昌黎宋刻本(原版)W"/>
                <a:cs typeface="汉仪昌黎宋刻本(原版)W"/>
                <a:sym typeface="新宋体" panose="02010609030101010101" pitchFamily="49" charset="-122"/>
              </a:rPr>
              <a:t>“</a:t>
            </a:r>
            <a:r>
              <a:rPr lang="zh-CN" altLang="en-US" sz="3300" b="1" dirty="0">
                <a:solidFill>
                  <a:srgbClr val="000000"/>
                </a:solidFill>
                <a:latin typeface="汉仪昌黎宋刻本(原版)W"/>
                <a:ea typeface="汉仪昌黎宋刻本(原版)W"/>
                <a:cs typeface="汉仪昌黎宋刻本(原版)W"/>
                <a:sym typeface="新宋体" panose="02010609030101010101" pitchFamily="49" charset="-122"/>
              </a:rPr>
              <a:t>在中世纪晚期，财富便以前所未有的数量被创造出来，且通常集中在专精大规模商业与金融业等新行业的城市，例如</a:t>
            </a:r>
            <a:r>
              <a:rPr lang="zh-CN" altLang="en-US" sz="3300" b="1" dirty="0">
                <a:solidFill>
                  <a:srgbClr val="FF0000"/>
                </a:solidFill>
                <a:latin typeface="汉仪昌黎宋刻本(原版)W"/>
                <a:ea typeface="汉仪昌黎宋刻本(原版)W"/>
                <a:cs typeface="汉仪昌黎宋刻本(原版)W"/>
                <a:sym typeface="新宋体" panose="02010609030101010101" pitchFamily="49" charset="-122"/>
              </a:rPr>
              <a:t>威尼斯</a:t>
            </a:r>
            <a:r>
              <a:rPr lang="zh-CN" altLang="en-US" sz="3300" b="1" dirty="0">
                <a:solidFill>
                  <a:srgbClr val="000000"/>
                </a:solidFill>
                <a:latin typeface="汉仪昌黎宋刻本(原版)W"/>
                <a:ea typeface="汉仪昌黎宋刻本(原版)W"/>
                <a:cs typeface="汉仪昌黎宋刻本(原版)W"/>
                <a:sym typeface="新宋体" panose="02010609030101010101" pitchFamily="49" charset="-122"/>
              </a:rPr>
              <a:t>和</a:t>
            </a:r>
            <a:r>
              <a:rPr lang="zh-CN" altLang="en-US" sz="4100" b="1" dirty="0">
                <a:solidFill>
                  <a:srgbClr val="FF0000"/>
                </a:solidFill>
                <a:latin typeface="汉仪昌黎宋刻本(原版)W"/>
                <a:ea typeface="汉仪昌黎宋刻本(原版)W"/>
                <a:cs typeface="汉仪昌黎宋刻本(原版)W"/>
                <a:sym typeface="新宋体" panose="02010609030101010101" pitchFamily="49" charset="-122"/>
              </a:rPr>
              <a:t>佛罗伦萨</a:t>
            </a:r>
            <a:r>
              <a:rPr lang="zh-CN" altLang="en-US" sz="3300" b="1" dirty="0">
                <a:solidFill>
                  <a:srgbClr val="000000"/>
                </a:solidFill>
                <a:latin typeface="汉仪昌黎宋刻本(原版)W"/>
                <a:ea typeface="汉仪昌黎宋刻本(原版)W"/>
                <a:cs typeface="汉仪昌黎宋刻本(原版)W"/>
                <a:sym typeface="新宋体" panose="02010609030101010101" pitchFamily="49" charset="-122"/>
              </a:rPr>
              <a:t>......随着财富积累，财富拥有者借由赞助文学和艺术来满足感官。</a:t>
            </a:r>
            <a:r>
              <a:rPr lang="en-US" altLang="zh-CN" sz="3300" b="1" dirty="0">
                <a:solidFill>
                  <a:srgbClr val="000000"/>
                </a:solidFill>
                <a:latin typeface="汉仪昌黎宋刻本(原版)W"/>
                <a:ea typeface="汉仪昌黎宋刻本(原版)W"/>
                <a:cs typeface="汉仪昌黎宋刻本(原版)W"/>
                <a:sym typeface="新宋体" panose="02010609030101010101" pitchFamily="49" charset="-122"/>
              </a:rPr>
              <a:t>”</a:t>
            </a:r>
            <a:r>
              <a:rPr lang="zh-CN" altLang="en-US" sz="3300" b="1" dirty="0">
                <a:solidFill>
                  <a:srgbClr val="000000"/>
                </a:solidFill>
                <a:latin typeface="汉仪昌黎宋刻本(原版)W"/>
                <a:ea typeface="汉仪昌黎宋刻本(原版)W"/>
                <a:cs typeface="汉仪昌黎宋刻本(原版)W"/>
                <a:sym typeface="新宋体" panose="02010609030101010101" pitchFamily="49" charset="-122"/>
              </a:rPr>
              <a:t>             </a:t>
            </a:r>
            <a:endParaRPr lang="en-US" altLang="zh-CN" sz="3300" b="1" dirty="0">
              <a:solidFill>
                <a:srgbClr val="000000"/>
              </a:solidFill>
              <a:latin typeface="汉仪昌黎宋刻本(原版)W"/>
              <a:ea typeface="汉仪昌黎宋刻本(原版)W"/>
              <a:cs typeface="汉仪昌黎宋刻本(原版)W"/>
              <a:sym typeface="新宋体" panose="02010609030101010101" pitchFamily="49" charset="-122"/>
            </a:endParaRPr>
          </a:p>
          <a:p>
            <a:pPr indent="455930"/>
            <a:r>
              <a:rPr lang="en-US" altLang="zh-CN" sz="3300" b="1" dirty="0">
                <a:solidFill>
                  <a:srgbClr val="000000"/>
                </a:solidFill>
                <a:latin typeface="汉仪昌黎宋刻本(原版)W"/>
                <a:ea typeface="汉仪昌黎宋刻本(原版)W"/>
                <a:cs typeface="汉仪昌黎宋刻本(原版)W"/>
                <a:sym typeface="新宋体" panose="02010609030101010101" pitchFamily="49" charset="-122"/>
              </a:rPr>
              <a:t>       </a:t>
            </a:r>
            <a:r>
              <a:rPr lang="en-US" altLang="zh-CN" sz="3000" dirty="0">
                <a:solidFill>
                  <a:srgbClr val="000000"/>
                </a:solidFill>
                <a:latin typeface="汉仪昌黎宋刻本(原版)W"/>
                <a:ea typeface="汉仪昌黎宋刻本(原版)W"/>
                <a:cs typeface="汉仪昌黎宋刻本(原版)W"/>
                <a:sym typeface="新宋体" panose="02010609030101010101" pitchFamily="49" charset="-122"/>
              </a:rPr>
              <a:t>——</a:t>
            </a:r>
            <a:r>
              <a:rPr lang="zh-CN" altLang="en-US" sz="3000" dirty="0">
                <a:solidFill>
                  <a:srgbClr val="000000"/>
                </a:solidFill>
                <a:latin typeface="汉仪昌黎宋刻本(原版)W"/>
                <a:ea typeface="汉仪昌黎宋刻本(原版)W"/>
                <a:cs typeface="汉仪昌黎宋刻本(原版)W"/>
                <a:sym typeface="新宋体" panose="02010609030101010101" pitchFamily="49" charset="-122"/>
              </a:rPr>
              <a:t>【英】保罗</a:t>
            </a:r>
            <a:r>
              <a:rPr lang="en-US" altLang="zh-CN" sz="3000" dirty="0">
                <a:solidFill>
                  <a:srgbClr val="000000"/>
                </a:solidFill>
                <a:latin typeface="汉仪昌黎宋刻本(原版)W"/>
                <a:ea typeface="汉仪昌黎宋刻本(原版)W"/>
                <a:cs typeface="汉仪昌黎宋刻本(原版)W"/>
                <a:sym typeface="新宋体" panose="02010609030101010101" pitchFamily="49" charset="-122"/>
              </a:rPr>
              <a:t>·</a:t>
            </a:r>
            <a:r>
              <a:rPr lang="zh-CN" altLang="en-US" sz="3000" dirty="0">
                <a:solidFill>
                  <a:srgbClr val="000000"/>
                </a:solidFill>
                <a:latin typeface="汉仪昌黎宋刻本(原版)W"/>
                <a:ea typeface="汉仪昌黎宋刻本(原版)W"/>
                <a:cs typeface="汉仪昌黎宋刻本(原版)W"/>
                <a:sym typeface="新宋体" panose="02010609030101010101" pitchFamily="49" charset="-122"/>
              </a:rPr>
              <a:t>约翰逊</a:t>
            </a:r>
            <a:endParaRPr lang="zh-CN" altLang="en-US" sz="3000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7878" y="993195"/>
            <a:ext cx="1994245" cy="623783"/>
          </a:xfrm>
          <a:prstGeom prst="rect">
            <a:avLst/>
          </a:prstGeom>
        </p:spPr>
        <p:txBody>
          <a:bodyPr wrap="none" lIns="69110" tIns="34555" rIns="69110" bIns="34555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zh-CN" sz="3600" b="1" noProof="1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1.</a:t>
            </a:r>
            <a:r>
              <a:rPr lang="zh-CN" altLang="en-US" sz="3600" b="1" noProof="1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背景：</a:t>
            </a:r>
            <a:endParaRPr lang="zh-CN" altLang="en-US" sz="3600" noProof="1">
              <a:latin typeface="黑体" panose="02010609060101010101" pitchFamily="49" charset="-122"/>
              <a:ea typeface="黑体" panose="02010609060101010101" pitchFamily="49" charset="-122"/>
              <a:cs typeface="方正清刻本悦宋简体"/>
            </a:endParaRPr>
          </a:p>
        </p:txBody>
      </p: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6602472" y="1040427"/>
            <a:ext cx="5460581" cy="53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110" tIns="34555" rIns="69110" bIns="34555">
            <a:spAutoFit/>
          </a:bodyPr>
          <a:lstStyle/>
          <a:p>
            <a:r>
              <a:rPr lang="zh-CN" altLang="en-US" sz="3000" b="1" dirty="0">
                <a:latin typeface="等线" panose="02010600030101010101" charset="-122"/>
              </a:rPr>
              <a:t>探究：为何首先发生在意大利？</a:t>
            </a:r>
            <a:endParaRPr lang="zh-CN" altLang="en-US" sz="3000" b="1" dirty="0">
              <a:latin typeface="等线" panose="0201060003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792788" y="1756539"/>
            <a:ext cx="5152742" cy="4292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110" tIns="34555" rIns="69110" bIns="34555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经济根源：</a:t>
            </a:r>
            <a:endParaRPr lang="en-US" altLang="zh-CN" sz="27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700" dirty="0">
                <a:latin typeface="等线" panose="02010600030101010101" charset="-122"/>
              </a:rPr>
              <a:t>   </a:t>
            </a:r>
            <a:r>
              <a:rPr lang="zh-CN" altLang="en-US" sz="2700" dirty="0">
                <a:latin typeface="等线" panose="02010600030101010101" charset="-122"/>
              </a:rPr>
              <a:t>资本主义萌芽的出现与发展；</a:t>
            </a:r>
            <a:endParaRPr lang="en-US" altLang="zh-CN" sz="2700" dirty="0">
              <a:latin typeface="等线" panose="02010600030101010101" charset="-122"/>
            </a:endParaRPr>
          </a:p>
          <a:p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文化基础：</a:t>
            </a:r>
            <a:endParaRPr lang="en-US" altLang="zh-CN" sz="27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700" dirty="0">
                <a:latin typeface="等线" panose="02010600030101010101" charset="-122"/>
              </a:rPr>
              <a:t>    </a:t>
            </a:r>
            <a:r>
              <a:rPr lang="zh-CN" altLang="en-US" sz="2700" dirty="0">
                <a:latin typeface="等线" panose="02010600030101010101" charset="-122"/>
              </a:rPr>
              <a:t>古希腊罗马文化积淀深厚；</a:t>
            </a:r>
            <a:endParaRPr lang="en-US" altLang="zh-CN" sz="2700" dirty="0">
              <a:latin typeface="等线" panose="02010600030101010101" charset="-122"/>
            </a:endParaRPr>
          </a:p>
          <a:p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阶级基础：</a:t>
            </a:r>
            <a:endParaRPr lang="en-US" altLang="zh-CN" sz="27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700" dirty="0">
                <a:latin typeface="等线" panose="02010600030101010101" charset="-122"/>
              </a:rPr>
              <a:t>    </a:t>
            </a:r>
            <a:r>
              <a:rPr lang="zh-CN" altLang="en-US" sz="2700" dirty="0">
                <a:latin typeface="等线" panose="02010600030101010101" charset="-122"/>
              </a:rPr>
              <a:t>新兴贵族、资产阶级的扶持；</a:t>
            </a:r>
            <a:endParaRPr lang="en-US" altLang="zh-CN" sz="2700" dirty="0">
              <a:latin typeface="等线" panose="02010600030101010101" charset="-122"/>
            </a:endParaRPr>
          </a:p>
          <a:p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中坚力量：</a:t>
            </a:r>
            <a:endParaRPr lang="en-US" altLang="zh-CN" sz="27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700" dirty="0">
                <a:latin typeface="等线" panose="02010600030101010101" charset="-122"/>
              </a:rPr>
              <a:t>    </a:t>
            </a:r>
            <a:r>
              <a:rPr lang="zh-CN" altLang="en-US" sz="2700" dirty="0">
                <a:latin typeface="等线" panose="02010600030101010101" charset="-122"/>
              </a:rPr>
              <a:t>具有新思想的学者文人聚集；</a:t>
            </a:r>
            <a:endParaRPr lang="en-US" altLang="zh-CN" sz="2700" dirty="0">
              <a:latin typeface="等线" panose="02010600030101010101" charset="-122"/>
            </a:endParaRPr>
          </a:p>
          <a:p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社会心理：</a:t>
            </a:r>
            <a:endParaRPr lang="en-US" altLang="zh-CN" sz="27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700" dirty="0">
                <a:latin typeface="等线" panose="02010600030101010101" charset="-122"/>
              </a:rPr>
              <a:t>     </a:t>
            </a:r>
            <a:r>
              <a:rPr lang="zh-CN" altLang="en-US" sz="2700" dirty="0">
                <a:latin typeface="等线" panose="02010600030101010101" charset="-122"/>
              </a:rPr>
              <a:t>对宗教信仰的反思与怀疑。</a:t>
            </a:r>
            <a:endParaRPr lang="zh-CN" altLang="en-US" sz="2700" dirty="0">
              <a:latin typeface="等线" panose="0201060003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5020" y="241980"/>
            <a:ext cx="6157244" cy="623783"/>
          </a:xfrm>
          <a:prstGeom prst="rect">
            <a:avLst/>
          </a:prstGeom>
        </p:spPr>
        <p:txBody>
          <a:bodyPr wrap="none" lIns="69110" tIns="34555" rIns="69110" bIns="34555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3600" b="1" noProof="1"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/>
              </a:rPr>
              <a:t>一、文艺复兴</a:t>
            </a:r>
            <a:r>
              <a:rPr lang="zh-CN" altLang="zh-CN" sz="3600" b="1" noProof="1" smtClean="0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(</a:t>
            </a:r>
            <a:r>
              <a:rPr lang="en-US" altLang="zh-CN" sz="3600" b="1" noProof="1" smtClean="0">
                <a:latin typeface="等线 Light" panose="02010600030101010101" charset="-122"/>
                <a:cs typeface="方正清刻本悦宋简体"/>
              </a:rPr>
              <a:t>14-17</a:t>
            </a:r>
            <a:r>
              <a:rPr lang="zh-CN" altLang="en-US" sz="3600" b="1" noProof="1" smtClean="0">
                <a:latin typeface="等线 Light" panose="02010600030101010101" charset="-122"/>
                <a:cs typeface="方正清刻本悦宋简体"/>
              </a:rPr>
              <a:t>世纪初</a:t>
            </a:r>
            <a:r>
              <a:rPr lang="zh-CN" altLang="en-US" sz="3600" b="1" noProof="1" smtClean="0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）</a:t>
            </a:r>
            <a:endParaRPr lang="zh-CN" altLang="en-US" sz="3600" b="1" noProof="1">
              <a:latin typeface="黑体" panose="02010609060101010101" pitchFamily="49" charset="-122"/>
              <a:ea typeface="黑体" panose="02010609060101010101" pitchFamily="49" charset="-122"/>
              <a:cs typeface="方正清刻本悦宋简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4199" y="1487977"/>
          <a:ext cx="12004062" cy="5207920"/>
        </p:xfrm>
        <a:graphic>
          <a:graphicData uri="http://schemas.openxmlformats.org/drawingml/2006/table">
            <a:tbl>
              <a:tblPr/>
              <a:tblGrid>
                <a:gridCol w="1813331"/>
                <a:gridCol w="1991319"/>
                <a:gridCol w="2149001"/>
                <a:gridCol w="3350721"/>
                <a:gridCol w="2699690"/>
              </a:tblGrid>
              <a:tr h="596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宋体" panose="02010600030101010101" pitchFamily="2" charset="-122"/>
                        </a:rPr>
                        <a:t>时间阶段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宋体" panose="02010600030101010101" pitchFamily="2" charset="-122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宋体" panose="02010600030101010101" pitchFamily="2" charset="-122"/>
                        </a:rPr>
                        <a:t>代表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宋体" panose="02010600030101010101" pitchFamily="2" charset="-122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宋体" panose="02010600030101010101" pitchFamily="2" charset="-122"/>
                        </a:rPr>
                        <a:t>人物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宋体" panose="02010600030101010101" pitchFamily="2" charset="-122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宋体" panose="02010600030101010101" pitchFamily="2" charset="-122"/>
                        </a:rPr>
                        <a:t>作品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宋体" panose="02010600030101010101" pitchFamily="2" charset="-122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宋体" panose="02010600030101010101" pitchFamily="2" charset="-122"/>
                        </a:rPr>
                        <a:t>核心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宋体" panose="02010600030101010101" pitchFamily="2" charset="-122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446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悦然行楷_YS"/>
                          <a:ea typeface="悦然行楷_YS"/>
                          <a:cs typeface="悦然行楷_YS"/>
                        </a:rPr>
                        <a:t>14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悦然行楷_YS"/>
                          <a:ea typeface="悦然行楷_YS"/>
                          <a:cs typeface="悦然行楷_YS"/>
                        </a:rPr>
                        <a:t>世纪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悦然行楷_YS"/>
                        <a:ea typeface="悦然行楷_YS"/>
                        <a:cs typeface="悦然行楷_Y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悦然行楷_YS"/>
                          <a:ea typeface="悦然行楷_YS"/>
                          <a:cs typeface="悦然行楷_YS"/>
                        </a:rPr>
                        <a:t>兴起</a:t>
                      </a:r>
                      <a:endParaRPr kumimoji="0" lang="zh-CN" altLang="en-US" sz="3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悦然行楷_YS"/>
                        <a:ea typeface="悦然行楷_YS"/>
                        <a:cs typeface="悦然行楷_YS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悦然行楷_YS"/>
                          <a:ea typeface="悦然行楷_YS"/>
                          <a:cs typeface="悦然行楷_YS"/>
                        </a:rPr>
                        <a:t>意大利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悦然行楷_YS"/>
                        <a:ea typeface="悦然行楷_YS"/>
                        <a:cs typeface="悦然行楷_Y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悦然行楷_YS"/>
                          <a:ea typeface="悦然行楷_YS"/>
                          <a:cs typeface="悦然行楷_YS"/>
                        </a:rPr>
                        <a:t>“文学三杰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悦然行楷_YS"/>
                          <a:ea typeface="悦然行楷_YS"/>
                          <a:cs typeface="悦然行楷_YS"/>
                        </a:rPr>
                        <a:t>”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悦然行楷_YS"/>
                        <a:ea typeface="悦然行楷_YS"/>
                        <a:cs typeface="悦然行楷_YS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宋体" panose="02010600030101010101" pitchFamily="2" charset="-122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宋体" panose="02010600030101010101" pitchFamily="2" charset="-122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宋体" panose="02010600030101010101" pitchFamily="2" charset="-122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563737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宋体" panose="02010600030101010101" pitchFamily="2" charset="-122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宋体" panose="02010600030101010101" pitchFamily="2" charset="-122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vMerge="1">
                  <a:tcPr/>
                </a:tc>
              </a:tr>
              <a:tr h="53833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宋体" panose="02010600030101010101" pitchFamily="2" charset="-122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宋体" panose="02010600030101010101" pitchFamily="2" charset="-122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 vMerge="1">
                  <a:tcPr/>
                </a:tc>
              </a:tr>
              <a:tr h="59398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悦然行楷_YS"/>
                          <a:ea typeface="悦然行楷_YS"/>
                          <a:cs typeface="悦然行楷_YS"/>
                        </a:rPr>
                        <a:t>15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悦然行楷_YS"/>
                          <a:ea typeface="悦然行楷_YS"/>
                          <a:cs typeface="悦然行楷_YS"/>
                        </a:rPr>
                        <a:t>世纪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悦然行楷_YS"/>
                        <a:ea typeface="悦然行楷_YS"/>
                        <a:cs typeface="悦然行楷_Y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悦然行楷_YS"/>
                          <a:ea typeface="悦然行楷_YS"/>
                          <a:cs typeface="悦然行楷_YS"/>
                        </a:rPr>
                        <a:t>发展</a:t>
                      </a:r>
                      <a:endParaRPr kumimoji="0" lang="zh-CN" altLang="en-US" sz="3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悦然行楷_YS"/>
                        <a:ea typeface="悦然行楷_YS"/>
                        <a:cs typeface="悦然行楷_YS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悦然行楷_YS"/>
                          <a:ea typeface="悦然行楷_YS"/>
                          <a:cs typeface="悦然行楷_YS"/>
                        </a:rPr>
                        <a:t>意大利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悦然行楷_YS"/>
                        <a:ea typeface="悦然行楷_YS"/>
                        <a:cs typeface="悦然行楷_Y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悦然行楷_YS"/>
                          <a:ea typeface="悦然行楷_YS"/>
                          <a:cs typeface="悦然行楷_YS"/>
                        </a:rPr>
                        <a:t>“美术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悦然行楷_YS"/>
                          <a:ea typeface="悦然行楷_YS"/>
                          <a:cs typeface="悦然行楷_YS"/>
                        </a:rPr>
                        <a:t>三杰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悦然行楷_YS"/>
                          <a:ea typeface="悦然行楷_YS"/>
                          <a:cs typeface="悦然行楷_YS"/>
                        </a:rPr>
                        <a:t>”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悦然行楷_YS"/>
                        <a:ea typeface="悦然行楷_YS"/>
                        <a:cs typeface="悦然行楷_YS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宋体" panose="02010600030101010101" pitchFamily="2" charset="-122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宋体" panose="02010600030101010101" pitchFamily="2" charset="-122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vMerge="1">
                  <a:tcPr/>
                </a:tc>
              </a:tr>
              <a:tr h="63753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宋体" panose="02010600030101010101" pitchFamily="2" charset="-122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宋体" panose="02010600030101010101" pitchFamily="2" charset="-122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 vMerge="1">
                  <a:tcPr/>
                </a:tc>
              </a:tr>
              <a:tr h="67745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宋体" panose="02010600030101010101" pitchFamily="2" charset="-122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宋体" panose="02010600030101010101" pitchFamily="2" charset="-122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vMerge="1">
                  <a:tcPr/>
                </a:tc>
              </a:tr>
              <a:tr h="1096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悦然行楷_YS"/>
                          <a:ea typeface="悦然行楷_YS"/>
                          <a:cs typeface="悦然行楷_YS"/>
                        </a:rPr>
                        <a:t>15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悦然行楷_YS"/>
                          <a:ea typeface="悦然行楷_YS"/>
                          <a:cs typeface="悦然行楷_YS"/>
                        </a:rPr>
                        <a:t>世纪后期</a:t>
                      </a:r>
                      <a:r>
                        <a:rPr kumimoji="0" lang="zh-CN" alt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悦然行楷_YS"/>
                          <a:ea typeface="悦然行楷_YS"/>
                          <a:cs typeface="悦然行楷_YS"/>
                        </a:rPr>
                        <a:t>扩展</a:t>
                      </a:r>
                      <a:endParaRPr kumimoji="0" lang="zh-CN" altLang="en-US" sz="3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悦然行楷_YS"/>
                        <a:ea typeface="悦然行楷_YS"/>
                        <a:cs typeface="悦然行楷_YS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悦然行楷_YS"/>
                          <a:ea typeface="悦然行楷_YS"/>
                          <a:cs typeface="悦然行楷_YS"/>
                        </a:rPr>
                        <a:t>英国戏剧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悦然行楷_YS"/>
                        <a:ea typeface="悦然行楷_YS"/>
                        <a:cs typeface="悦然行楷_YS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宋体" panose="02010600030101010101" pitchFamily="2" charset="-122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宋体" panose="02010600030101010101" pitchFamily="2" charset="-122"/>
                      </a:endParaRPr>
                    </a:p>
                  </a:txBody>
                  <a:tcPr marL="91428" marR="914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598069" name="Text Box 53"/>
          <p:cNvSpPr txBox="1">
            <a:spLocks noChangeArrowheads="1"/>
          </p:cNvSpPr>
          <p:nvPr/>
        </p:nvSpPr>
        <p:spPr bwMode="auto">
          <a:xfrm>
            <a:off x="4385204" y="2095265"/>
            <a:ext cx="955642" cy="522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9" tIns="45709" rIns="91419" bIns="4570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方正粗黑宋简体" pitchFamily="2" charset="-122"/>
                <a:ea typeface="方正粗黑宋简体" pitchFamily="2" charset="-122"/>
              </a:rPr>
              <a:t>但丁</a:t>
            </a:r>
            <a:endParaRPr lang="zh-CN" altLang="en-US" sz="2800" b="1"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598068" name="Text Box 52"/>
          <p:cNvSpPr txBox="1">
            <a:spLocks noChangeArrowheads="1"/>
          </p:cNvSpPr>
          <p:nvPr/>
        </p:nvSpPr>
        <p:spPr bwMode="auto">
          <a:xfrm>
            <a:off x="4228718" y="3130800"/>
            <a:ext cx="1374931" cy="522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9" tIns="45709" rIns="91419" bIns="4570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方正粗黑宋简体" pitchFamily="2" charset="-122"/>
                <a:ea typeface="方正粗黑宋简体" pitchFamily="2" charset="-122"/>
              </a:rPr>
              <a:t>薄伽丘</a:t>
            </a:r>
            <a:endParaRPr lang="zh-CN" altLang="en-US" sz="2800" b="1"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598070" name="Text Box 54"/>
          <p:cNvSpPr txBox="1">
            <a:spLocks noChangeArrowheads="1"/>
          </p:cNvSpPr>
          <p:nvPr/>
        </p:nvSpPr>
        <p:spPr bwMode="auto">
          <a:xfrm>
            <a:off x="4077010" y="2646905"/>
            <a:ext cx="1678346" cy="483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9" tIns="45709" rIns="91419" bIns="45709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>
                <a:latin typeface="方正粗黑宋简体" pitchFamily="2" charset="-122"/>
                <a:ea typeface="方正粗黑宋简体" pitchFamily="2" charset="-122"/>
              </a:rPr>
              <a:t>彼特拉克</a:t>
            </a:r>
            <a:endParaRPr lang="zh-CN" altLang="en-US" sz="2800" b="1"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598074" name="Text Box 58"/>
          <p:cNvSpPr txBox="1">
            <a:spLocks noChangeArrowheads="1"/>
          </p:cNvSpPr>
          <p:nvPr/>
        </p:nvSpPr>
        <p:spPr bwMode="auto">
          <a:xfrm>
            <a:off x="6878236" y="3130800"/>
            <a:ext cx="1752410" cy="5213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9" tIns="45709" rIns="91419" bIns="4570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悦然行楷_YS"/>
                <a:ea typeface="悦然行楷_YS"/>
                <a:cs typeface="悦然行楷_YS"/>
              </a:rPr>
              <a:t>《</a:t>
            </a:r>
            <a:r>
              <a:rPr lang="zh-CN" altLang="en-US" sz="2800" b="1">
                <a:latin typeface="悦然行楷_YS"/>
                <a:ea typeface="悦然行楷_YS"/>
                <a:cs typeface="悦然行楷_YS"/>
              </a:rPr>
              <a:t>十日谈</a:t>
            </a:r>
            <a:r>
              <a:rPr lang="en-US" altLang="zh-CN" sz="2800" b="1">
                <a:latin typeface="悦然行楷_YS"/>
                <a:ea typeface="悦然行楷_YS"/>
                <a:cs typeface="悦然行楷_YS"/>
              </a:rPr>
              <a:t>》</a:t>
            </a:r>
            <a:endParaRPr lang="en-US" altLang="zh-CN" sz="2800" b="1">
              <a:latin typeface="悦然行楷_YS"/>
              <a:ea typeface="悦然行楷_YS"/>
              <a:cs typeface="悦然行楷_YS"/>
            </a:endParaRPr>
          </a:p>
        </p:txBody>
      </p:sp>
      <p:sp>
        <p:nvSpPr>
          <p:cNvPr id="598075" name="Text Box 59"/>
          <p:cNvSpPr txBox="1">
            <a:spLocks noChangeArrowheads="1"/>
          </p:cNvSpPr>
          <p:nvPr/>
        </p:nvSpPr>
        <p:spPr bwMode="auto">
          <a:xfrm>
            <a:off x="6927213" y="2124299"/>
            <a:ext cx="1447798" cy="522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9" tIns="45709" rIns="91419" bIns="4570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等线" panose="02010600030101010101" charset="-122"/>
              </a:rPr>
              <a:t>《</a:t>
            </a:r>
            <a:r>
              <a:rPr lang="zh-CN" altLang="en-US" sz="2800" b="1">
                <a:latin typeface="等线" panose="02010600030101010101" charset="-122"/>
              </a:rPr>
              <a:t>神曲</a:t>
            </a:r>
            <a:r>
              <a:rPr lang="en-US" altLang="zh-CN" sz="2800" b="1">
                <a:latin typeface="等线" panose="02010600030101010101" charset="-122"/>
              </a:rPr>
              <a:t>》</a:t>
            </a:r>
            <a:endParaRPr lang="en-US" altLang="zh-CN" sz="2800" b="1">
              <a:latin typeface="等线" panose="02010600030101010101" charset="-122"/>
            </a:endParaRPr>
          </a:p>
        </p:txBody>
      </p:sp>
      <p:sp>
        <p:nvSpPr>
          <p:cNvPr id="35904" name="Text Box 60"/>
          <p:cNvSpPr txBox="1">
            <a:spLocks noChangeArrowheads="1"/>
          </p:cNvSpPr>
          <p:nvPr/>
        </p:nvSpPr>
        <p:spPr bwMode="auto">
          <a:xfrm>
            <a:off x="6965439" y="2617872"/>
            <a:ext cx="1447798" cy="5213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9" tIns="45709" rIns="91419" bIns="4570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等线" panose="02010600030101010101" charset="-122"/>
              </a:rPr>
              <a:t>《</a:t>
            </a:r>
            <a:r>
              <a:rPr lang="zh-CN" altLang="en-US" sz="2800" b="1">
                <a:latin typeface="等线" panose="02010600030101010101" charset="-122"/>
              </a:rPr>
              <a:t>歌集</a:t>
            </a:r>
            <a:r>
              <a:rPr lang="en-US" altLang="zh-CN" sz="2800" b="1">
                <a:latin typeface="等线" panose="02010600030101010101" charset="-122"/>
              </a:rPr>
              <a:t>》</a:t>
            </a:r>
            <a:endParaRPr lang="en-US" altLang="zh-CN" sz="2800" b="1">
              <a:latin typeface="等线" panose="02010600030101010101" charset="-122"/>
            </a:endParaRPr>
          </a:p>
        </p:txBody>
      </p:sp>
      <p:sp>
        <p:nvSpPr>
          <p:cNvPr id="598071" name="Text Box 55"/>
          <p:cNvSpPr txBox="1">
            <a:spLocks noChangeArrowheads="1"/>
          </p:cNvSpPr>
          <p:nvPr/>
        </p:nvSpPr>
        <p:spPr bwMode="auto">
          <a:xfrm>
            <a:off x="4178546" y="3707845"/>
            <a:ext cx="1627326" cy="5231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9" tIns="45709" rIns="91419" bIns="45709">
            <a:spAutoFit/>
          </a:bodyPr>
          <a:lstStyle/>
          <a:p>
            <a:r>
              <a:rPr lang="zh-CN" altLang="en-US" sz="2800" b="1">
                <a:latin typeface="方正粗黑宋简体" pitchFamily="2" charset="-122"/>
                <a:ea typeface="方正粗黑宋简体" pitchFamily="2" charset="-122"/>
              </a:rPr>
              <a:t>达</a:t>
            </a:r>
            <a:r>
              <a:rPr lang="en-US" altLang="zh-CN" sz="2800" b="1">
                <a:latin typeface="方正粗黑宋简体" pitchFamily="2" charset="-122"/>
                <a:ea typeface="方正粗黑宋简体" pitchFamily="2" charset="-122"/>
              </a:rPr>
              <a:t>·</a:t>
            </a:r>
            <a:r>
              <a:rPr lang="zh-CN" altLang="en-US" sz="2800" b="1">
                <a:latin typeface="方正粗黑宋简体" pitchFamily="2" charset="-122"/>
                <a:ea typeface="方正粗黑宋简体" pitchFamily="2" charset="-122"/>
              </a:rPr>
              <a:t>芬奇</a:t>
            </a:r>
            <a:endParaRPr lang="zh-CN" altLang="en-US" sz="2800" b="1"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598072" name="Text Box 56"/>
          <p:cNvSpPr txBox="1">
            <a:spLocks noChangeArrowheads="1"/>
          </p:cNvSpPr>
          <p:nvPr/>
        </p:nvSpPr>
        <p:spPr bwMode="auto">
          <a:xfrm>
            <a:off x="3910966" y="4402234"/>
            <a:ext cx="1982958" cy="483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9" tIns="45709" rIns="91419" bIns="45709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>
                <a:latin typeface="方正粗黑宋简体" pitchFamily="2" charset="-122"/>
                <a:ea typeface="方正粗黑宋简体" pitchFamily="2" charset="-122"/>
              </a:rPr>
              <a:t>米开朗琪罗</a:t>
            </a:r>
            <a:endParaRPr lang="zh-CN" altLang="en-US" sz="2800" b="1">
              <a:solidFill>
                <a:schemeClr val="tx2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598073" name="Text Box 57"/>
          <p:cNvSpPr txBox="1">
            <a:spLocks noChangeArrowheads="1"/>
          </p:cNvSpPr>
          <p:nvPr/>
        </p:nvSpPr>
        <p:spPr bwMode="auto">
          <a:xfrm>
            <a:off x="4160629" y="4975649"/>
            <a:ext cx="1511109" cy="5213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9" tIns="45709" rIns="91419" bIns="4570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方正粗黑宋简体" pitchFamily="2" charset="-122"/>
                <a:ea typeface="方正粗黑宋简体" pitchFamily="2" charset="-122"/>
              </a:rPr>
              <a:t>拉斐尔</a:t>
            </a:r>
            <a:endParaRPr lang="zh-CN" altLang="en-US" sz="2800" b="1"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598077" name="Text Box 61"/>
          <p:cNvSpPr txBox="1">
            <a:spLocks noChangeArrowheads="1"/>
          </p:cNvSpPr>
          <p:nvPr/>
        </p:nvSpPr>
        <p:spPr bwMode="auto">
          <a:xfrm>
            <a:off x="6415944" y="3757444"/>
            <a:ext cx="2894430" cy="5231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19" tIns="45709" rIns="91419" bIns="45709">
            <a:spAutoFit/>
          </a:bodyPr>
          <a:lstStyle/>
          <a:p>
            <a:r>
              <a:rPr lang="en-US" altLang="zh-CN" sz="2800" b="1">
                <a:latin typeface="等线" panose="02010600030101010101" charset="-122"/>
              </a:rPr>
              <a:t>《</a:t>
            </a:r>
            <a:r>
              <a:rPr lang="zh-CN" altLang="en-US" sz="2800" b="1">
                <a:latin typeface="等线" panose="02010600030101010101" charset="-122"/>
              </a:rPr>
              <a:t>蒙娜丽莎</a:t>
            </a:r>
            <a:r>
              <a:rPr lang="en-US" altLang="zh-CN" sz="2800" b="1">
                <a:latin typeface="等线" panose="02010600030101010101" charset="-122"/>
              </a:rPr>
              <a:t>》</a:t>
            </a:r>
            <a:r>
              <a:rPr lang="zh-CN" altLang="en-US" sz="2800" b="1">
                <a:latin typeface="等线" panose="02010600030101010101" charset="-122"/>
              </a:rPr>
              <a:t>等</a:t>
            </a:r>
            <a:endParaRPr lang="zh-CN" altLang="en-US" sz="2800" b="1">
              <a:latin typeface="等线" panose="02010600030101010101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774310" y="4363522"/>
            <a:ext cx="1988002" cy="5231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9" tIns="45709" rIns="91419" bIns="45709">
            <a:spAutoFit/>
          </a:bodyPr>
          <a:lstStyle/>
          <a:p>
            <a:r>
              <a:rPr lang="en-US" altLang="zh-CN" sz="2800" b="1">
                <a:latin typeface="等线" panose="02010600030101010101" charset="-122"/>
                <a:sym typeface="新宋体" panose="02010609030101010101" pitchFamily="49" charset="-122"/>
              </a:rPr>
              <a:t>《</a:t>
            </a:r>
            <a:r>
              <a:rPr lang="zh-CN" altLang="en-US" sz="2800" b="1">
                <a:latin typeface="等线" panose="02010600030101010101" charset="-122"/>
                <a:sym typeface="新宋体" panose="02010609030101010101" pitchFamily="49" charset="-122"/>
              </a:rPr>
              <a:t>大卫</a:t>
            </a:r>
            <a:r>
              <a:rPr lang="en-US" altLang="zh-CN" sz="2800" b="1">
                <a:latin typeface="等线" panose="02010600030101010101" charset="-122"/>
                <a:sym typeface="新宋体" panose="02010609030101010101" pitchFamily="49" charset="-122"/>
              </a:rPr>
              <a:t>》</a:t>
            </a:r>
            <a:r>
              <a:rPr lang="zh-CN" altLang="en-US" sz="2800" b="1">
                <a:latin typeface="等线" panose="02010600030101010101" charset="-122"/>
                <a:sym typeface="新宋体" panose="02010609030101010101" pitchFamily="49" charset="-122"/>
              </a:rPr>
              <a:t>等</a:t>
            </a:r>
            <a:endParaRPr lang="zh-CN" altLang="en-US" sz="2800" b="1">
              <a:latin typeface="等线" panose="02010600030101010101" charset="-122"/>
              <a:sym typeface="新宋体" panose="0201060903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240345" y="4975649"/>
            <a:ext cx="3070029" cy="5231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9" tIns="45709" rIns="91419" bIns="45709">
            <a:spAutoFit/>
          </a:bodyPr>
          <a:lstStyle/>
          <a:p>
            <a:r>
              <a:rPr lang="en-US" altLang="zh-CN" sz="2800" b="1">
                <a:latin typeface="等线" panose="02010600030101010101" charset="-122"/>
                <a:sym typeface="新宋体" panose="02010609030101010101" pitchFamily="49" charset="-122"/>
              </a:rPr>
              <a:t>《</a:t>
            </a:r>
            <a:r>
              <a:rPr lang="zh-CN" altLang="en-US" sz="2800" b="1">
                <a:latin typeface="等线" panose="02010600030101010101" charset="-122"/>
                <a:sym typeface="新宋体" panose="02010609030101010101" pitchFamily="49" charset="-122"/>
              </a:rPr>
              <a:t>西斯廷圣母</a:t>
            </a:r>
            <a:r>
              <a:rPr lang="en-US" altLang="zh-CN" sz="2800" b="1">
                <a:latin typeface="等线" panose="02010600030101010101" charset="-122"/>
                <a:sym typeface="新宋体" panose="02010609030101010101" pitchFamily="49" charset="-122"/>
              </a:rPr>
              <a:t>》</a:t>
            </a:r>
            <a:r>
              <a:rPr lang="zh-CN" altLang="en-US" sz="2800" b="1">
                <a:latin typeface="等线" panose="02010600030101010101" charset="-122"/>
                <a:sym typeface="新宋体" panose="02010609030101010101" pitchFamily="49" charset="-122"/>
              </a:rPr>
              <a:t>等</a:t>
            </a:r>
            <a:endParaRPr lang="zh-CN" altLang="en-US" sz="2800" b="1">
              <a:latin typeface="等线" panose="02010600030101010101" charset="-122"/>
              <a:sym typeface="新宋体" panose="02010609030101010101" pitchFamily="49" charset="-122"/>
            </a:endParaRPr>
          </a:p>
        </p:txBody>
      </p:sp>
      <p:sp>
        <p:nvSpPr>
          <p:cNvPr id="598080" name="Text Box 64"/>
          <p:cNvSpPr txBox="1">
            <a:spLocks noChangeArrowheads="1"/>
          </p:cNvSpPr>
          <p:nvPr/>
        </p:nvSpPr>
        <p:spPr bwMode="auto">
          <a:xfrm>
            <a:off x="4024449" y="5884161"/>
            <a:ext cx="1675957" cy="522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9" tIns="45709" rIns="91419" bIns="4570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等线" panose="02010600030101010101" charset="-122"/>
              </a:rPr>
              <a:t>莎士比亚</a:t>
            </a:r>
            <a:endParaRPr lang="zh-CN" altLang="en-US" sz="2800" b="1">
              <a:latin typeface="等线" panose="02010600030101010101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524648" y="5686974"/>
            <a:ext cx="2742694" cy="9532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9" tIns="45709" rIns="91419" bIns="45709">
            <a:spAutoFit/>
          </a:bodyPr>
          <a:lstStyle/>
          <a:p>
            <a:r>
              <a:rPr lang="zh-CN" altLang="en-US" sz="2800" b="1">
                <a:latin typeface="悦然行楷_YS"/>
                <a:ea typeface="黑体" panose="02010609060101010101" pitchFamily="49" charset="-122"/>
                <a:cs typeface="Times New Roman" panose="02020603050405020304" pitchFamily="18" charset="0"/>
                <a:sym typeface="新宋体" panose="02010609030101010101" pitchFamily="49" charset="-122"/>
              </a:rPr>
              <a:t>《哈姆雷特》《李尔王》等</a:t>
            </a:r>
            <a:endParaRPr lang="zh-CN" altLang="en-US" sz="2800" b="1">
              <a:latin typeface="悦然行楷_YS"/>
              <a:ea typeface="黑体" panose="02010609060101010101" pitchFamily="49" charset="-122"/>
              <a:cs typeface="Times New Roman" panose="02020603050405020304" pitchFamily="18" charset="0"/>
              <a:sym typeface="新宋体" panose="02010609030101010101" pitchFamily="49" charset="-122"/>
            </a:endParaRPr>
          </a:p>
        </p:txBody>
      </p:sp>
      <p:sp>
        <p:nvSpPr>
          <p:cNvPr id="19516" name="文本框 99"/>
          <p:cNvSpPr txBox="1">
            <a:spLocks noChangeArrowheads="1"/>
          </p:cNvSpPr>
          <p:nvPr/>
        </p:nvSpPr>
        <p:spPr bwMode="auto">
          <a:xfrm>
            <a:off x="582219" y="737940"/>
            <a:ext cx="1763412" cy="6237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9110" tIns="34555" rIns="69110" bIns="34555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zh-CN" sz="3600" b="1" noProof="1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2.</a:t>
            </a:r>
            <a:r>
              <a:rPr lang="zh-CN" altLang="en-US" sz="3600" b="1" noProof="1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概况</a:t>
            </a:r>
            <a:r>
              <a:rPr lang="zh-CN" altLang="zh-CN" sz="3600" b="1" noProof="1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:</a:t>
            </a:r>
            <a:endParaRPr lang="zh-CN" altLang="en-US" sz="3600" b="1" noProof="1">
              <a:latin typeface="黑体" panose="02010609060101010101" pitchFamily="49" charset="-122"/>
              <a:ea typeface="黑体" panose="02010609060101010101" pitchFamily="49" charset="-122"/>
              <a:cs typeface="方正清刻本悦宋简体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720078" y="2246482"/>
            <a:ext cx="2291153" cy="4103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9110" tIns="34555" rIns="69110" bIns="34555">
            <a:spAutoFit/>
          </a:bodyPr>
          <a:lstStyle/>
          <a:p>
            <a:r>
              <a:rPr lang="zh-CN" altLang="en-US" sz="26000">
                <a:solidFill>
                  <a:srgbClr val="FF0000"/>
                </a:solidFill>
                <a:latin typeface="等线" panose="02010600030101010101" charset="-122"/>
              </a:rPr>
              <a:t>？</a:t>
            </a:r>
            <a:endParaRPr lang="zh-CN" altLang="en-US" sz="26000">
              <a:solidFill>
                <a:srgbClr val="FF0000"/>
              </a:solidFill>
              <a:latin typeface="等线" panose="0201060003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5020" y="241980"/>
            <a:ext cx="6157244" cy="623783"/>
          </a:xfrm>
          <a:prstGeom prst="rect">
            <a:avLst/>
          </a:prstGeom>
        </p:spPr>
        <p:txBody>
          <a:bodyPr wrap="none" lIns="69110" tIns="34555" rIns="69110" bIns="34555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3600" b="1" noProof="1"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/>
              </a:rPr>
              <a:t>一、文艺复兴</a:t>
            </a:r>
            <a:r>
              <a:rPr lang="zh-CN" altLang="zh-CN" sz="3600" b="1" noProof="1" smtClean="0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(</a:t>
            </a:r>
            <a:r>
              <a:rPr lang="en-US" altLang="zh-CN" sz="3600" b="1" noProof="1" smtClean="0">
                <a:latin typeface="等线 Light" panose="02010600030101010101" charset="-122"/>
                <a:cs typeface="方正清刻本悦宋简体"/>
              </a:rPr>
              <a:t>14-17</a:t>
            </a:r>
            <a:r>
              <a:rPr lang="zh-CN" altLang="en-US" sz="3600" b="1" noProof="1" smtClean="0">
                <a:latin typeface="等线 Light" panose="02010600030101010101" charset="-122"/>
                <a:cs typeface="方正清刻本悦宋简体"/>
              </a:rPr>
              <a:t>世纪初</a:t>
            </a:r>
            <a:r>
              <a:rPr lang="zh-CN" altLang="en-US" sz="3600" b="1" noProof="1" smtClean="0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）</a:t>
            </a:r>
            <a:endParaRPr lang="zh-CN" altLang="en-US" sz="3600" b="1" noProof="1">
              <a:latin typeface="黑体" panose="02010609060101010101" pitchFamily="49" charset="-122"/>
              <a:ea typeface="黑体" panose="02010609060101010101" pitchFamily="49" charset="-122"/>
              <a:cs typeface="方正清刻本悦宋简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69" grpId="0"/>
      <p:bldP spid="598068" grpId="0"/>
      <p:bldP spid="598070" grpId="0"/>
      <p:bldP spid="598074" grpId="0"/>
      <p:bldP spid="598075" grpId="0"/>
      <p:bldP spid="35904" grpId="0"/>
      <p:bldP spid="598071" grpId="0"/>
      <p:bldP spid="598072" grpId="0"/>
      <p:bldP spid="598073" grpId="0"/>
      <p:bldP spid="598077" grpId="0"/>
      <p:bldP spid="10" grpId="0"/>
      <p:bldP spid="11" grpId="0"/>
      <p:bldP spid="598080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7457" y="1021289"/>
            <a:ext cx="2306655" cy="2813884"/>
            <a:chOff x="1439" y="2376"/>
            <a:chExt cx="3633" cy="460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>
              <a:lum contrast="12000"/>
            </a:blip>
            <a:stretch>
              <a:fillRect/>
            </a:stretch>
          </p:blipFill>
          <p:spPr>
            <a:xfrm>
              <a:off x="1439" y="2376"/>
              <a:ext cx="3122" cy="4019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862" y="6380"/>
              <a:ext cx="3210" cy="6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b="1" dirty="0">
                  <a:latin typeface="仿宋" panose="02010609060101010101" charset="-122"/>
                  <a:ea typeface="仿宋" panose="02010609060101010101" charset="-122"/>
                </a:rPr>
                <a:t>但丁：《神曲》</a:t>
              </a:r>
              <a:endParaRPr lang="zh-CN" altLang="en-US" b="1" dirty="0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192978" y="921385"/>
            <a:ext cx="2414591" cy="2876551"/>
            <a:chOff x="7762" y="3006"/>
            <a:chExt cx="3803" cy="453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lum contrast="12000"/>
            </a:blip>
            <a:srcRect l="14655" r="16350" b="299"/>
            <a:stretch>
              <a:fillRect/>
            </a:stretch>
          </p:blipFill>
          <p:spPr>
            <a:xfrm>
              <a:off x="7762" y="3006"/>
              <a:ext cx="3428" cy="400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7888" y="6954"/>
              <a:ext cx="3677" cy="5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b="1" dirty="0">
                  <a:latin typeface="仿宋" panose="02010609060101010101" charset="-122"/>
                  <a:ea typeface="仿宋" panose="02010609060101010101" charset="-122"/>
                </a:rPr>
                <a:t>彼特拉克：《歌集》</a:t>
              </a:r>
              <a:endParaRPr lang="zh-CN" altLang="en-US" b="1" dirty="0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9424" y="4058583"/>
            <a:ext cx="2198464" cy="2817358"/>
            <a:chOff x="13789" y="3006"/>
            <a:chExt cx="3775" cy="459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>
              <a:lum contrast="12000"/>
            </a:blip>
            <a:stretch>
              <a:fillRect/>
            </a:stretch>
          </p:blipFill>
          <p:spPr>
            <a:xfrm>
              <a:off x="14053" y="3006"/>
              <a:ext cx="3267" cy="4019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13789" y="7001"/>
              <a:ext cx="3775" cy="6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b="1" dirty="0">
                  <a:latin typeface="仿宋" panose="02010609060101010101" charset="-122"/>
                  <a:ea typeface="仿宋" panose="02010609060101010101" charset="-122"/>
                </a:rPr>
                <a:t>薄伽丘：《十日谈》</a:t>
              </a:r>
              <a:endParaRPr lang="zh-CN" altLang="en-US" b="1" dirty="0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869317" y="1106910"/>
            <a:ext cx="4323087" cy="23735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lIns="91419" tIns="45709" rIns="91419" bIns="45709">
            <a:spAutoFit/>
          </a:bodyPr>
          <a:lstStyle/>
          <a:p>
            <a:r>
              <a:rPr lang="zh-CN" altLang="en-US" sz="2700" b="1">
                <a:latin typeface="汉仪昌黎宋刻本(原版)W"/>
                <a:ea typeface="汉仪昌黎宋刻本(原版)W"/>
                <a:cs typeface="汉仪昌黎宋刻本(原版)W"/>
                <a:sym typeface="新宋体" panose="02010609030101010101" pitchFamily="49" charset="-122"/>
              </a:rPr>
              <a:t>   “难道你（教皇卜尼法斯八世）那么快地就餍足了那些财富？为了这些财富你不怕用欺诈手段。”</a:t>
            </a:r>
            <a:endParaRPr lang="zh-CN" altLang="en-US" sz="2700" b="1">
              <a:latin typeface="汉仪昌黎宋刻本(原版)W"/>
              <a:ea typeface="汉仪昌黎宋刻本(原版)W"/>
              <a:cs typeface="汉仪昌黎宋刻本(原版)W"/>
              <a:sym typeface="新宋体" panose="0201060903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700" b="1">
                <a:latin typeface="等线 Light" panose="02010600030101010101" charset="-122"/>
                <a:sym typeface="新宋体" panose="02010609030101010101" pitchFamily="49" charset="-122"/>
              </a:rPr>
              <a:t>    </a:t>
            </a:r>
            <a:r>
              <a:rPr lang="en-US" altLang="zh-CN" sz="2400" b="1">
                <a:latin typeface="Arial" panose="020B0604020202020204"/>
                <a:sym typeface="新宋体" panose="02010609030101010101" pitchFamily="49" charset="-122"/>
              </a:rPr>
              <a:t>——</a:t>
            </a:r>
            <a:r>
              <a:rPr lang="zh-CN" altLang="en-US" sz="2400" b="1">
                <a:latin typeface="等线 Light" panose="02010600030101010101" charset="-122"/>
                <a:sym typeface="新宋体" panose="02010609030101010101" pitchFamily="49" charset="-122"/>
              </a:rPr>
              <a:t>《神曲</a:t>
            </a:r>
            <a:r>
              <a:rPr lang="en-US" altLang="zh-CN" sz="2400" b="1">
                <a:latin typeface="Arial" panose="020B0604020202020204"/>
                <a:sym typeface="新宋体" panose="02010609030101010101" pitchFamily="49" charset="-122"/>
              </a:rPr>
              <a:t>·</a:t>
            </a:r>
            <a:r>
              <a:rPr lang="zh-CN" altLang="en-US" sz="2400" b="1">
                <a:latin typeface="等线 Light" panose="02010600030101010101" charset="-122"/>
                <a:sym typeface="新宋体" panose="02010609030101010101" pitchFamily="49" charset="-122"/>
              </a:rPr>
              <a:t>地狱篇》</a:t>
            </a:r>
            <a:endParaRPr lang="zh-CN" altLang="en-US" sz="2700" b="1">
              <a:latin typeface="等线 Light" panose="02010600030101010101" charset="-122"/>
              <a:sym typeface="新宋体" panose="0201060903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39110" y="3805833"/>
            <a:ext cx="5460301" cy="29082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lIns="91419" tIns="45709" rIns="91419" bIns="45709">
            <a:spAutoFit/>
          </a:bodyPr>
          <a:lstStyle/>
          <a:p>
            <a:r>
              <a:rPr lang="en-US" altLang="zh-CN" sz="3000" b="1">
                <a:latin typeface="汉仪昌黎宋刻本(原版)W"/>
                <a:ea typeface="汉仪昌黎宋刻本(原版)W"/>
                <a:cs typeface="汉仪昌黎宋刻本(原版)W"/>
                <a:sym typeface="新宋体" panose="02010609030101010101" pitchFamily="49" charset="-122"/>
              </a:rPr>
              <a:t>    </a:t>
            </a:r>
            <a:r>
              <a:rPr lang="zh-CN" altLang="en-US" sz="3000" b="1">
                <a:latin typeface="汉仪昌黎宋刻本(原版)W"/>
                <a:ea typeface="汉仪昌黎宋刻本(原版)W"/>
                <a:cs typeface="汉仪昌黎宋刻本(原版)W"/>
                <a:sym typeface="新宋体" panose="02010609030101010101" pitchFamily="49" charset="-122"/>
              </a:rPr>
              <a:t>一个与世隔绝的青年跟父亲进城，路遇一群漂亮姑娘。青年问父亲这是什么，虔诚信教的父亲答：“她们是祸水，叫绿鹅”。儿子却说：“</a:t>
            </a:r>
            <a:r>
              <a:rPr lang="zh-CN" altLang="en-US" sz="3000" b="1">
                <a:solidFill>
                  <a:srgbClr val="FF0000"/>
                </a:solidFill>
                <a:latin typeface="汉仪昌黎宋刻本(原版)W"/>
                <a:ea typeface="汉仪昌黎宋刻本(原版)W"/>
                <a:cs typeface="汉仪昌黎宋刻本(原版)W"/>
                <a:sym typeface="新宋体" panose="02010609030101010101" pitchFamily="49" charset="-122"/>
              </a:rPr>
              <a:t>让我带一只绿鹅回家吧。</a:t>
            </a:r>
            <a:r>
              <a:rPr lang="zh-CN" altLang="en-US" sz="3000" b="1">
                <a:latin typeface="汉仪昌黎宋刻本(原版)W"/>
                <a:ea typeface="汉仪昌黎宋刻本(原版)W"/>
                <a:cs typeface="汉仪昌黎宋刻本(原版)W"/>
                <a:sym typeface="新宋体" panose="02010609030101010101" pitchFamily="49" charset="-122"/>
              </a:rPr>
              <a:t>”</a:t>
            </a:r>
            <a:endParaRPr lang="en-US" altLang="en-US" sz="3000" b="1">
              <a:latin typeface="汉仪昌黎宋刻本(原版)W"/>
              <a:ea typeface="汉仪昌黎宋刻本(原版)W"/>
              <a:cs typeface="汉仪昌黎宋刻本(原版)W"/>
              <a:sym typeface="新宋体" panose="0201060903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68880" y="460910"/>
            <a:ext cx="2740304" cy="3376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91419" tIns="45709" rIns="91419" bIns="45709">
            <a:spAutoFit/>
          </a:bodyPr>
          <a:lstStyle/>
          <a:p>
            <a:r>
              <a:rPr lang="en-US" altLang="zh-CN" sz="3000" b="1">
                <a:latin typeface="汉仪昌黎宋刻本(原版)W"/>
                <a:ea typeface="汉仪昌黎宋刻本(原版)W"/>
                <a:cs typeface="汉仪昌黎宋刻本(原版)W"/>
                <a:sym typeface="新宋体" panose="02010609030101010101" pitchFamily="49" charset="-122"/>
              </a:rPr>
              <a:t> “</a:t>
            </a:r>
            <a:r>
              <a:rPr lang="zh-CN" altLang="en-US" sz="3000" b="1">
                <a:latin typeface="汉仪昌黎宋刻本(原版)W"/>
                <a:ea typeface="汉仪昌黎宋刻本(原版)W"/>
                <a:cs typeface="汉仪昌黎宋刻本(原版)W"/>
                <a:sym typeface="新宋体" panose="02010609030101010101" pitchFamily="49" charset="-122"/>
              </a:rPr>
              <a:t>我不想变成上帝</a:t>
            </a:r>
            <a:r>
              <a:rPr lang="en-US" altLang="zh-CN" sz="3000" b="1">
                <a:latin typeface="汉仪昌黎宋刻本(原版)W"/>
                <a:ea typeface="汉仪昌黎宋刻本(原版)W"/>
                <a:cs typeface="汉仪昌黎宋刻本(原版)W"/>
                <a:sym typeface="新宋体" panose="02010609030101010101" pitchFamily="49" charset="-122"/>
              </a:rPr>
              <a:t>……</a:t>
            </a:r>
            <a:r>
              <a:rPr lang="zh-CN" altLang="en-US" sz="3000" b="1">
                <a:latin typeface="汉仪昌黎宋刻本(原版)W"/>
                <a:ea typeface="汉仪昌黎宋刻本(原版)W"/>
                <a:cs typeface="汉仪昌黎宋刻本(原版)W"/>
                <a:sym typeface="新宋体" panose="02010609030101010101" pitchFamily="49" charset="-122"/>
              </a:rPr>
              <a:t>属于人的那种光荣对我就够了。我自己是凡人，</a:t>
            </a:r>
            <a:r>
              <a:rPr lang="zh-CN" altLang="en-US" sz="3000" b="1">
                <a:solidFill>
                  <a:srgbClr val="FF0000"/>
                </a:solidFill>
                <a:latin typeface="汉仪昌黎宋刻本(原版)W"/>
                <a:ea typeface="汉仪昌黎宋刻本(原版)W"/>
                <a:cs typeface="汉仪昌黎宋刻本(原版)W"/>
                <a:sym typeface="新宋体" panose="02010609030101010101" pitchFamily="49" charset="-122"/>
              </a:rPr>
              <a:t>我只要求凡人的幸福</a:t>
            </a:r>
            <a:r>
              <a:rPr lang="zh-CN" altLang="en-US" sz="3000" b="1">
                <a:latin typeface="汉仪昌黎宋刻本(原版)W"/>
                <a:ea typeface="汉仪昌黎宋刻本(原版)W"/>
                <a:cs typeface="汉仪昌黎宋刻本(原版)W"/>
                <a:sym typeface="新宋体" panose="02010609030101010101" pitchFamily="49" charset="-122"/>
              </a:rPr>
              <a:t>。”</a:t>
            </a:r>
            <a:endParaRPr lang="en-US" altLang="en-US" sz="3000" b="1">
              <a:latin typeface="汉仪昌黎宋刻本(原版)W"/>
              <a:ea typeface="汉仪昌黎宋刻本(原版)W"/>
              <a:cs typeface="汉仪昌黎宋刻本(原版)W"/>
              <a:sym typeface="新宋体" panose="0201060903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551" y="2603355"/>
            <a:ext cx="615511" cy="2466654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  <a:prstDash val="dash"/>
          </a:ln>
        </p:spPr>
        <p:txBody>
          <a:bodyPr vert="eaVert" lIns="91419" tIns="45709" rIns="91419" bIns="45709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Arial" panose="020B0604020202020204"/>
              </a:rPr>
              <a:t>“</a:t>
            </a:r>
            <a:r>
              <a:rPr lang="zh-CN" altLang="en-US" sz="2800" b="1">
                <a:solidFill>
                  <a:srgbClr val="C00000"/>
                </a:solidFill>
                <a:latin typeface="方正特雅宋简"/>
              </a:rPr>
              <a:t>文学三杰</a:t>
            </a:r>
            <a:r>
              <a:rPr lang="en-US" altLang="zh-CN" sz="2800" b="1">
                <a:solidFill>
                  <a:srgbClr val="C00000"/>
                </a:solidFill>
                <a:latin typeface="Arial" panose="020B0604020202020204"/>
              </a:rPr>
              <a:t>”</a:t>
            </a:r>
            <a:endParaRPr lang="en-US" altLang="zh-CN" sz="2800" b="1">
              <a:solidFill>
                <a:srgbClr val="C00000"/>
              </a:solidFill>
              <a:latin typeface="方正特雅宋简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8359482" y="4225612"/>
            <a:ext cx="3749702" cy="2296081"/>
          </a:xfrm>
          <a:prstGeom prst="roundRect">
            <a:avLst/>
          </a:prstGeom>
          <a:solidFill>
            <a:srgbClr val="C000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r>
              <a:rPr lang="zh-CN" altLang="en-US" sz="3600" b="1">
                <a:solidFill>
                  <a:srgbClr val="FFFFFF"/>
                </a:solidFill>
                <a:ea typeface="宋体" panose="02010600030101010101" pitchFamily="2" charset="-122"/>
              </a:rPr>
              <a:t>共性：讽刺教会的封建腐朽，宣扬人性的自由。</a:t>
            </a:r>
            <a:endParaRPr lang="zh-CN" altLang="en-US" sz="3600" b="1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15020" y="241980"/>
            <a:ext cx="6157244" cy="623783"/>
          </a:xfrm>
          <a:prstGeom prst="rect">
            <a:avLst/>
          </a:prstGeom>
        </p:spPr>
        <p:txBody>
          <a:bodyPr wrap="none" lIns="69110" tIns="34555" rIns="69110" bIns="34555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3600" b="1" noProof="1"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/>
              </a:rPr>
              <a:t>一、文艺复兴</a:t>
            </a:r>
            <a:r>
              <a:rPr lang="zh-CN" altLang="zh-CN" sz="3600" b="1" noProof="1" smtClean="0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(</a:t>
            </a:r>
            <a:r>
              <a:rPr lang="en-US" altLang="zh-CN" sz="3600" b="1" noProof="1" smtClean="0">
                <a:latin typeface="等线 Light" panose="02010600030101010101" charset="-122"/>
                <a:cs typeface="方正清刻本悦宋简体"/>
              </a:rPr>
              <a:t>14-17</a:t>
            </a:r>
            <a:r>
              <a:rPr lang="zh-CN" altLang="en-US" sz="3600" b="1" noProof="1" smtClean="0">
                <a:latin typeface="等线 Light" panose="02010600030101010101" charset="-122"/>
                <a:cs typeface="方正清刻本悦宋简体"/>
              </a:rPr>
              <a:t>世纪初</a:t>
            </a:r>
            <a:r>
              <a:rPr lang="zh-CN" altLang="en-US" sz="3600" b="1" noProof="1" smtClean="0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）</a:t>
            </a:r>
            <a:endParaRPr lang="zh-CN" altLang="en-US" sz="3600" b="1" noProof="1">
              <a:latin typeface="黑体" panose="02010609060101010101" pitchFamily="49" charset="-122"/>
              <a:ea typeface="黑体" panose="02010609060101010101" pitchFamily="49" charset="-122"/>
              <a:cs typeface="方正清刻本悦宋简体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3" descr="图片8"/>
          <p:cNvPicPr>
            <a:picLocks noChangeAspect="1" noChangeArrowheads="1"/>
          </p:cNvPicPr>
          <p:nvPr/>
        </p:nvPicPr>
        <p:blipFill>
          <a:blip r:embed="rId1"/>
          <a:srcRect t="2916" b="1733"/>
          <a:stretch>
            <a:fillRect/>
          </a:stretch>
        </p:blipFill>
        <p:spPr bwMode="auto">
          <a:xfrm>
            <a:off x="6441030" y="1616209"/>
            <a:ext cx="5211835" cy="462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图片 7" descr="图片包含 人, 男孩, 男人, 小孩&#10;&#10;描述已自动生成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724" y="1616209"/>
            <a:ext cx="5342041" cy="468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8"/>
          <p:cNvSpPr txBox="1"/>
          <p:nvPr/>
        </p:nvSpPr>
        <p:spPr>
          <a:xfrm>
            <a:off x="8042925" y="166944"/>
            <a:ext cx="2249343" cy="632693"/>
          </a:xfrm>
          <a:prstGeom prst="rect">
            <a:avLst/>
          </a:prstGeom>
          <a:noFill/>
        </p:spPr>
        <p:txBody>
          <a:bodyPr lIns="69110" tIns="34555" rIns="69110" bIns="34555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方正清刻本悦宋简体"/>
              </a:rPr>
              <a:t>基督教会</a:t>
            </a:r>
            <a:endParaRPr lang="zh-CN" altLang="en-US" sz="3600" b="1">
              <a:solidFill>
                <a:schemeClr val="bg1"/>
              </a:solidFill>
              <a:latin typeface="方正清刻本悦宋简体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936575" y="6317840"/>
            <a:ext cx="4462043" cy="4456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9110" tIns="34555" rIns="69110" bIns="34555">
            <a:spAutoFit/>
          </a:bodyPr>
          <a:lstStyle/>
          <a:p>
            <a:r>
              <a:rPr lang="zh-CN" altLang="en-US" sz="2400" dirty="0">
                <a:solidFill>
                  <a:srgbClr val="000099"/>
                </a:solidFill>
                <a:latin typeface="等线" panose="02010600030101010101" charset="-122"/>
              </a:rPr>
              <a:t>呆板沉闷，眼睛无神，色彩暗淡</a:t>
            </a:r>
            <a:endParaRPr lang="zh-CN" altLang="en-US" sz="2400" dirty="0">
              <a:solidFill>
                <a:srgbClr val="000099"/>
              </a:solidFill>
              <a:latin typeface="等线" panose="02010600030101010101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071514" y="6317247"/>
            <a:ext cx="4461655" cy="4451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9110" tIns="34555" rIns="69110" bIns="34555">
            <a:spAutoFit/>
          </a:bodyPr>
          <a:lstStyle/>
          <a:p>
            <a:r>
              <a:rPr lang="zh-CN" altLang="en-US" sz="2400">
                <a:solidFill>
                  <a:srgbClr val="000099"/>
                </a:solidFill>
                <a:latin typeface="等线" panose="02010600030101010101" charset="-122"/>
              </a:rPr>
              <a:t>母性光辉，鲜活人物，颜色明快</a:t>
            </a:r>
            <a:endParaRPr lang="zh-CN" altLang="en-US" sz="2400">
              <a:solidFill>
                <a:srgbClr val="000099"/>
              </a:solidFill>
              <a:latin typeface="等线" panose="02010600030101010101" charset="-122"/>
            </a:endParaRPr>
          </a:p>
        </p:txBody>
      </p:sp>
      <p:sp>
        <p:nvSpPr>
          <p:cNvPr id="21510" name="文本框 99"/>
          <p:cNvSpPr txBox="1">
            <a:spLocks noChangeArrowheads="1"/>
          </p:cNvSpPr>
          <p:nvPr/>
        </p:nvSpPr>
        <p:spPr bwMode="auto">
          <a:xfrm>
            <a:off x="600137" y="840768"/>
            <a:ext cx="1763412" cy="6237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9110" tIns="34555" rIns="69110" bIns="34555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zh-CN" sz="3600" b="1" noProof="1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3.</a:t>
            </a:r>
            <a:r>
              <a:rPr lang="zh-CN" altLang="en-US" sz="3600" b="1" noProof="1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核心</a:t>
            </a:r>
            <a:r>
              <a:rPr lang="zh-CN" altLang="zh-CN" sz="3600" b="1" noProof="1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:</a:t>
            </a:r>
            <a:endParaRPr lang="zh-CN" altLang="en-US" sz="3600" b="1" noProof="1">
              <a:latin typeface="黑体" panose="02010609060101010101" pitchFamily="49" charset="-122"/>
              <a:ea typeface="黑体" panose="02010609060101010101" pitchFamily="49" charset="-122"/>
              <a:cs typeface="方正清刻本悦宋简体"/>
            </a:endParaRPr>
          </a:p>
        </p:txBody>
      </p:sp>
      <p:sp>
        <p:nvSpPr>
          <p:cNvPr id="15" name="文本框 99"/>
          <p:cNvSpPr txBox="1">
            <a:spLocks noChangeArrowheads="1"/>
          </p:cNvSpPr>
          <p:nvPr/>
        </p:nvSpPr>
        <p:spPr bwMode="auto">
          <a:xfrm>
            <a:off x="2439277" y="862543"/>
            <a:ext cx="1992514" cy="6339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9110" tIns="34555" rIns="69110" bIns="34555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36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人文主义</a:t>
            </a:r>
            <a:endParaRPr lang="zh-CN" altLang="en-US" sz="3600" b="1" noProof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方正清刻本悦宋简体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5020" y="241980"/>
            <a:ext cx="6157244" cy="623783"/>
          </a:xfrm>
          <a:prstGeom prst="rect">
            <a:avLst/>
          </a:prstGeom>
        </p:spPr>
        <p:txBody>
          <a:bodyPr wrap="none" lIns="69110" tIns="34555" rIns="69110" bIns="34555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3600" b="1" noProof="1"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/>
              </a:rPr>
              <a:t>一、文艺复兴</a:t>
            </a:r>
            <a:r>
              <a:rPr lang="zh-CN" altLang="zh-CN" sz="3600" b="1" noProof="1" smtClean="0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(</a:t>
            </a:r>
            <a:r>
              <a:rPr lang="en-US" altLang="zh-CN" sz="3600" b="1" noProof="1" smtClean="0">
                <a:latin typeface="等线 Light" panose="02010600030101010101" charset="-122"/>
                <a:cs typeface="方正清刻本悦宋简体"/>
              </a:rPr>
              <a:t>14-17</a:t>
            </a:r>
            <a:r>
              <a:rPr lang="zh-CN" altLang="en-US" sz="3600" b="1" noProof="1" smtClean="0">
                <a:latin typeface="等线 Light" panose="02010600030101010101" charset="-122"/>
                <a:cs typeface="方正清刻本悦宋简体"/>
              </a:rPr>
              <a:t>世纪初</a:t>
            </a:r>
            <a:r>
              <a:rPr lang="zh-CN" altLang="en-US" sz="3600" b="1" noProof="1" smtClean="0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）</a:t>
            </a:r>
            <a:endParaRPr lang="zh-CN" altLang="en-US" sz="3600" b="1" noProof="1">
              <a:latin typeface="黑体" panose="02010609060101010101" pitchFamily="49" charset="-122"/>
              <a:ea typeface="黑体" panose="02010609060101010101" pitchFamily="49" charset="-122"/>
              <a:cs typeface="方正清刻本悦宋简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2" descr="图片11"/>
          <p:cNvPicPr>
            <a:picLocks noChangeAspect="1" noChangeArrowheads="1"/>
          </p:cNvPicPr>
          <p:nvPr/>
        </p:nvPicPr>
        <p:blipFill>
          <a:blip r:embed="rId1"/>
          <a:srcRect l="18823" t="2898" r="13870"/>
          <a:stretch>
            <a:fillRect/>
          </a:stretch>
        </p:blipFill>
        <p:spPr bwMode="auto">
          <a:xfrm>
            <a:off x="6826870" y="1157719"/>
            <a:ext cx="4538106" cy="499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16"/>
          <p:cNvSpPr txBox="1"/>
          <p:nvPr/>
        </p:nvSpPr>
        <p:spPr>
          <a:xfrm>
            <a:off x="8060843" y="166944"/>
            <a:ext cx="2249344" cy="632693"/>
          </a:xfrm>
          <a:prstGeom prst="rect">
            <a:avLst/>
          </a:prstGeom>
          <a:noFill/>
        </p:spPr>
        <p:txBody>
          <a:bodyPr lIns="69110" tIns="34555" rIns="69110" bIns="34555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方正清刻本悦宋简体"/>
              </a:rPr>
              <a:t>基督教会</a:t>
            </a:r>
            <a:endParaRPr lang="zh-CN" altLang="en-US" sz="3600" b="1">
              <a:solidFill>
                <a:schemeClr val="bg1"/>
              </a:solidFill>
              <a:latin typeface="方正清刻本悦宋简体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262882" y="6238615"/>
            <a:ext cx="3845266" cy="4451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9110" tIns="34555" rIns="69110" bIns="34555">
            <a:spAutoFit/>
          </a:bodyPr>
          <a:lstStyle/>
          <a:p>
            <a:r>
              <a:rPr lang="zh-CN" altLang="en-US" sz="2400">
                <a:solidFill>
                  <a:srgbClr val="000099"/>
                </a:solidFill>
                <a:latin typeface="等线" panose="02010600030101010101" charset="-122"/>
              </a:rPr>
              <a:t>用服装掩盖肉体，神情颓废</a:t>
            </a:r>
            <a:endParaRPr lang="zh-CN" altLang="en-US" sz="2400">
              <a:solidFill>
                <a:srgbClr val="000099"/>
              </a:solidFill>
              <a:latin typeface="等线" panose="02010600030101010101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32604" y="6228937"/>
            <a:ext cx="4462850" cy="4451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9110" tIns="34555" rIns="69110" bIns="34555">
            <a:spAutoFit/>
          </a:bodyPr>
          <a:lstStyle/>
          <a:p>
            <a:r>
              <a:rPr lang="zh-CN" altLang="en-US" sz="2400">
                <a:solidFill>
                  <a:srgbClr val="000099"/>
                </a:solidFill>
                <a:latin typeface="等线" panose="02010600030101010101" charset="-122"/>
              </a:rPr>
              <a:t>展示身体之美，人的力量与智慧</a:t>
            </a:r>
            <a:endParaRPr lang="zh-CN" altLang="en-US" sz="2400">
              <a:solidFill>
                <a:srgbClr val="000099"/>
              </a:solidFill>
              <a:latin typeface="等线" panose="02010600030101010101" charset="-122"/>
            </a:endParaRPr>
          </a:p>
        </p:txBody>
      </p:sp>
      <p:sp>
        <p:nvSpPr>
          <p:cNvPr id="22533" name="文本框 99"/>
          <p:cNvSpPr txBox="1">
            <a:spLocks noChangeArrowheads="1"/>
          </p:cNvSpPr>
          <p:nvPr/>
        </p:nvSpPr>
        <p:spPr bwMode="auto">
          <a:xfrm>
            <a:off x="600137" y="840768"/>
            <a:ext cx="1763412" cy="6237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9110" tIns="34555" rIns="69110" bIns="34555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zh-CN" sz="3600" b="1" noProof="1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3.</a:t>
            </a:r>
            <a:r>
              <a:rPr lang="zh-CN" altLang="en-US" sz="3600" b="1" noProof="1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核心</a:t>
            </a:r>
            <a:r>
              <a:rPr lang="zh-CN" altLang="zh-CN" sz="3600" b="1" noProof="1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:</a:t>
            </a:r>
            <a:endParaRPr lang="zh-CN" altLang="en-US" sz="3600" b="1" noProof="1">
              <a:latin typeface="黑体" panose="02010609060101010101" pitchFamily="49" charset="-122"/>
              <a:ea typeface="黑体" panose="02010609060101010101" pitchFamily="49" charset="-122"/>
              <a:cs typeface="方正清刻本悦宋简体"/>
            </a:endParaRPr>
          </a:p>
        </p:txBody>
      </p:sp>
      <p:sp>
        <p:nvSpPr>
          <p:cNvPr id="22534" name="文本框 99"/>
          <p:cNvSpPr txBox="1">
            <a:spLocks noChangeArrowheads="1"/>
          </p:cNvSpPr>
          <p:nvPr/>
        </p:nvSpPr>
        <p:spPr bwMode="auto">
          <a:xfrm>
            <a:off x="2439277" y="862543"/>
            <a:ext cx="1992514" cy="6339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9110" tIns="34555" rIns="69110" bIns="34555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36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人文主义</a:t>
            </a:r>
            <a:endParaRPr lang="zh-CN" altLang="en-US" sz="3600" b="1" noProof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方正清刻本悦宋简体"/>
            </a:endParaRPr>
          </a:p>
        </p:txBody>
      </p:sp>
      <p:pic>
        <p:nvPicPr>
          <p:cNvPr id="12" name="图片 11" descr="大卫"/>
          <p:cNvPicPr>
            <a:picLocks noChangeAspect="1"/>
          </p:cNvPicPr>
          <p:nvPr/>
        </p:nvPicPr>
        <p:blipFill>
          <a:blip r:embed="rId2"/>
          <a:srcRect r="37224"/>
          <a:stretch>
            <a:fillRect/>
          </a:stretch>
        </p:blipFill>
        <p:spPr>
          <a:xfrm>
            <a:off x="1863943" y="1942675"/>
            <a:ext cx="3991133" cy="4082064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25" y="2780475"/>
            <a:ext cx="2054184" cy="20802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矩形 14"/>
          <p:cNvSpPr/>
          <p:nvPr/>
        </p:nvSpPr>
        <p:spPr>
          <a:xfrm>
            <a:off x="215020" y="241980"/>
            <a:ext cx="6157244" cy="623783"/>
          </a:xfrm>
          <a:prstGeom prst="rect">
            <a:avLst/>
          </a:prstGeom>
        </p:spPr>
        <p:txBody>
          <a:bodyPr wrap="none" lIns="69110" tIns="34555" rIns="69110" bIns="34555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3600" b="1" noProof="1"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/>
              </a:rPr>
              <a:t>一、文艺复兴</a:t>
            </a:r>
            <a:r>
              <a:rPr lang="zh-CN" altLang="zh-CN" sz="3600" b="1" noProof="1" smtClean="0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(</a:t>
            </a:r>
            <a:r>
              <a:rPr lang="en-US" altLang="zh-CN" sz="3600" b="1" noProof="1" smtClean="0">
                <a:latin typeface="等线 Light" panose="02010600030101010101" charset="-122"/>
                <a:cs typeface="方正清刻本悦宋简体"/>
              </a:rPr>
              <a:t>14-17</a:t>
            </a:r>
            <a:r>
              <a:rPr lang="zh-CN" altLang="en-US" sz="3600" b="1" noProof="1" smtClean="0">
                <a:latin typeface="等线 Light" panose="02010600030101010101" charset="-122"/>
                <a:cs typeface="方正清刻本悦宋简体"/>
              </a:rPr>
              <a:t>世纪初</a:t>
            </a:r>
            <a:r>
              <a:rPr lang="zh-CN" altLang="en-US" sz="3600" b="1" noProof="1" smtClean="0">
                <a:latin typeface="黑体" panose="02010609060101010101" pitchFamily="49" charset="-122"/>
                <a:ea typeface="黑体" panose="02010609060101010101" pitchFamily="49" charset="-122"/>
                <a:cs typeface="方正清刻本悦宋简体"/>
              </a:rPr>
              <a:t>）</a:t>
            </a:r>
            <a:endParaRPr lang="zh-CN" altLang="en-US" sz="3600" b="1" noProof="1">
              <a:latin typeface="黑体" panose="02010609060101010101" pitchFamily="49" charset="-122"/>
              <a:ea typeface="黑体" panose="02010609060101010101" pitchFamily="49" charset="-122"/>
              <a:cs typeface="方正清刻本悦宋简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AS_UNIQUEID" val="2061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.xml><?xml version="1.0" encoding="utf-8"?>
<p:tagLst xmlns:p="http://schemas.openxmlformats.org/presentationml/2006/main">
  <p:tag name="AS_UNIQUEID" val="529"/>
</p:tagLst>
</file>

<file path=ppt/tags/tag13.xml><?xml version="1.0" encoding="utf-8"?>
<p:tagLst xmlns:p="http://schemas.openxmlformats.org/presentationml/2006/main">
  <p:tag name="AS_UNIQUEID" val="1904"/>
</p:tagLst>
</file>

<file path=ppt/tags/tag14.xml><?xml version="1.0" encoding="utf-8"?>
<p:tagLst xmlns:p="http://schemas.openxmlformats.org/presentationml/2006/main">
  <p:tag name="AS_UNIQUEID" val="1906"/>
</p:tagLst>
</file>

<file path=ppt/tags/tag15.xml><?xml version="1.0" encoding="utf-8"?>
<p:tagLst xmlns:p="http://schemas.openxmlformats.org/presentationml/2006/main">
  <p:tag name="AS_UNIQUEID" val="1907"/>
</p:tagLst>
</file>

<file path=ppt/tags/tag16.xml><?xml version="1.0" encoding="utf-8"?>
<p:tagLst xmlns:p="http://schemas.openxmlformats.org/presentationml/2006/main">
  <p:tag name="AS_UNIQUEID" val="1908"/>
</p:tagLst>
</file>

<file path=ppt/tags/tag17.xml><?xml version="1.0" encoding="utf-8"?>
<p:tagLst xmlns:p="http://schemas.openxmlformats.org/presentationml/2006/main">
  <p:tag name="AS_UNIQUEID" val="1909"/>
</p:tagLst>
</file>

<file path=ppt/tags/tag18.xml><?xml version="1.0" encoding="utf-8"?>
<p:tagLst xmlns:p="http://schemas.openxmlformats.org/presentationml/2006/main">
  <p:tag name="AS_UNIQUEID" val="1910"/>
</p:tagLst>
</file>

<file path=ppt/tags/tag19.xml><?xml version="1.0" encoding="utf-8"?>
<p:tagLst xmlns:p="http://schemas.openxmlformats.org/presentationml/2006/main">
  <p:tag name="AS_UNIQUEID" val="191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AS_UNIQUEID" val="1912"/>
</p:tagLst>
</file>

<file path=ppt/tags/tag21.xml><?xml version="1.0" encoding="utf-8"?>
<p:tagLst xmlns:p="http://schemas.openxmlformats.org/presentationml/2006/main">
  <p:tag name="AS_UNIQUEID" val="1914"/>
</p:tagLst>
</file>

<file path=ppt/tags/tag22.xml><?xml version="1.0" encoding="utf-8"?>
<p:tagLst xmlns:p="http://schemas.openxmlformats.org/presentationml/2006/main">
  <p:tag name="AS_UNIQUEID" val="1883"/>
</p:tagLst>
</file>

<file path=ppt/tags/tag23.xml><?xml version="1.0" encoding="utf-8"?>
<p:tagLst xmlns:p="http://schemas.openxmlformats.org/presentationml/2006/main">
  <p:tag name="AS_UNIQUEID" val="1884"/>
</p:tagLst>
</file>

<file path=ppt/tags/tag24.xml><?xml version="1.0" encoding="utf-8"?>
<p:tagLst xmlns:p="http://schemas.openxmlformats.org/presentationml/2006/main">
  <p:tag name="AS_UNIQUEID" val="1885"/>
</p:tagLst>
</file>

<file path=ppt/tags/tag25.xml><?xml version="1.0" encoding="utf-8"?>
<p:tagLst xmlns:p="http://schemas.openxmlformats.org/presentationml/2006/main">
  <p:tag name="AS_UNIQUEID" val="1886"/>
</p:tagLst>
</file>

<file path=ppt/tags/tag26.xml><?xml version="1.0" encoding="utf-8"?>
<p:tagLst xmlns:p="http://schemas.openxmlformats.org/presentationml/2006/main">
  <p:tag name="AS_UNIQUEID" val="1887"/>
</p:tagLst>
</file>

<file path=ppt/tags/tag27.xml><?xml version="1.0" encoding="utf-8"?>
<p:tagLst xmlns:p="http://schemas.openxmlformats.org/presentationml/2006/main">
  <p:tag name="AS_UNIQUEID" val="1890"/>
</p:tagLst>
</file>

<file path=ppt/tags/tag28.xml><?xml version="1.0" encoding="utf-8"?>
<p:tagLst xmlns:p="http://schemas.openxmlformats.org/presentationml/2006/main">
  <p:tag name="AS_UNIQUEID" val="1891"/>
</p:tagLst>
</file>

<file path=ppt/tags/tag29.xml><?xml version="1.0" encoding="utf-8"?>
<p:tagLst xmlns:p="http://schemas.openxmlformats.org/presentationml/2006/main">
  <p:tag name="AS_UNIQUEID" val="189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AS_UNIQUEID" val="1893"/>
</p:tagLst>
</file>

<file path=ppt/tags/tag31.xml><?xml version="1.0" encoding="utf-8"?>
<p:tagLst xmlns:p="http://schemas.openxmlformats.org/presentationml/2006/main">
  <p:tag name="AS_UNIQUEID" val="1894"/>
</p:tagLst>
</file>

<file path=ppt/tags/tag32.xml><?xml version="1.0" encoding="utf-8"?>
<p:tagLst xmlns:p="http://schemas.openxmlformats.org/presentationml/2006/main">
  <p:tag name="AS_UNIQUEID" val="1895"/>
</p:tagLst>
</file>

<file path=ppt/tags/tag33.xml><?xml version="1.0" encoding="utf-8"?>
<p:tagLst xmlns:p="http://schemas.openxmlformats.org/presentationml/2006/main">
  <p:tag name="AS_UNIQUEID" val="1896"/>
</p:tagLst>
</file>

<file path=ppt/tags/tag34.xml><?xml version="1.0" encoding="utf-8"?>
<p:tagLst xmlns:p="http://schemas.openxmlformats.org/presentationml/2006/main">
  <p:tag name="AS_UNIQUEID" val="1897"/>
</p:tagLst>
</file>

<file path=ppt/tags/tag35.xml><?xml version="1.0" encoding="utf-8"?>
<p:tagLst xmlns:p="http://schemas.openxmlformats.org/presentationml/2006/main">
  <p:tag name="AS_UNIQUEID" val="1899"/>
</p:tagLst>
</file>

<file path=ppt/tags/tag36.xml><?xml version="1.0" encoding="utf-8"?>
<p:tagLst xmlns:p="http://schemas.openxmlformats.org/presentationml/2006/main">
  <p:tag name="AS_UNIQUEID" val="1902"/>
</p:tagLst>
</file>

<file path=ppt/tags/tag37.xml><?xml version="1.0" encoding="utf-8"?>
<p:tagLst xmlns:p="http://schemas.openxmlformats.org/presentationml/2006/main">
  <p:tag name="AS_UNIQUEID" val="1891"/>
</p:tagLst>
</file>

<file path=ppt/tags/tag38.xml><?xml version="1.0" encoding="utf-8"?>
<p:tagLst xmlns:p="http://schemas.openxmlformats.org/presentationml/2006/main">
  <p:tag name="AS_UNIQUEID" val="1894"/>
</p:tagLst>
</file>

<file path=ppt/tags/tag39.xml><?xml version="1.0" encoding="utf-8"?>
<p:tagLst xmlns:p="http://schemas.openxmlformats.org/presentationml/2006/main">
  <p:tag name="AS_UNIQUEID" val="1897"/>
</p:tagLst>
</file>

<file path=ppt/tags/tag4.xml><?xml version="1.0" encoding="utf-8"?>
<p:tagLst xmlns:p="http://schemas.openxmlformats.org/presentationml/2006/main">
  <p:tag name="KSO_WM_UNIT_TABLE_BEAUTIFY" val="smartTable{cd87ef7c-11f8-42e9-8c63-5da450830ca1}"/>
  <p:tag name="TABLE_ENDDRAG_ORIGIN_RECT" val="920*460"/>
  <p:tag name="TABLE_ENDDRAG_RECT" val="19*54*920*460"/>
</p:tagLst>
</file>

<file path=ppt/tags/tag40.xml><?xml version="1.0" encoding="utf-8"?>
<p:tagLst xmlns:p="http://schemas.openxmlformats.org/presentationml/2006/main">
  <p:tag name="KSO_WM_UNIT_TABLE_BEAUTIFY" val="smartTable{f5c96398-37d7-4a45-bce4-6ed65a3c3ae3}"/>
  <p:tag name="TABLE_ENDDRAG_ORIGIN_RECT" val="926*203"/>
  <p:tag name="TABLE_ENDDRAG_RECT" val="23*316*926*203"/>
</p:tagLst>
</file>

<file path=ppt/tags/tag41.xml><?xml version="1.0" encoding="utf-8"?>
<p:tagLst xmlns:p="http://schemas.openxmlformats.org/presentationml/2006/main">
  <p:tag name="AS_UNIQUEID" val="1936"/>
</p:tagLst>
</file>

<file path=ppt/tags/tag42.xml><?xml version="1.0" encoding="utf-8"?>
<p:tagLst xmlns:p="http://schemas.openxmlformats.org/presentationml/2006/main">
  <p:tag name="AS_UNIQUEID" val="1944"/>
</p:tagLst>
</file>

<file path=ppt/tags/tag43.xml><?xml version="1.0" encoding="utf-8"?>
<p:tagLst xmlns:p="http://schemas.openxmlformats.org/presentationml/2006/main">
  <p:tag name="KSO_WM_UNIT_TABLE_BEAUTIFY" val="smartTable{f09bc1e3-15a4-4856-af38-32b0f433e05f}"/>
</p:tagLst>
</file>

<file path=ppt/tags/tag44.xml><?xml version="1.0" encoding="utf-8"?>
<p:tagLst xmlns:p="http://schemas.openxmlformats.org/presentationml/2006/main">
  <p:tag name="AS_UNIQUEID" val="81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6.xml><?xml version="1.0" encoding="utf-8"?>
<p:tagLst xmlns:p="http://schemas.openxmlformats.org/presentationml/2006/main">
  <p:tag name="AS_UNIQUEID" val="81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UNIT_TABLE_BEAUTIFY" val="smartTable{22eee7df-b723-4f53-af07-6114d9b1b6ba}"/>
</p:tagLst>
</file>

<file path=ppt/tags/tag49.xml><?xml version="1.0" encoding="utf-8"?>
<p:tagLst xmlns:p="http://schemas.openxmlformats.org/presentationml/2006/main">
  <p:tag name="commondata" val="eyJoZGlkIjoiOGY1OWQ3NTE4OWUyYjVmNDNkMDIwZDJmNmIxMGVmZjMifQ=="/>
</p:tagLst>
</file>

<file path=ppt/tags/tag5.xml><?xml version="1.0" encoding="utf-8"?>
<p:tagLst xmlns:p="http://schemas.openxmlformats.org/presentationml/2006/main">
  <p:tag name="KSO_WM_UNIT_TABLE_BEAUTIFY" val="smartTable{d3c38c1d-1340-47d4-a28e-a2f771652e82}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AS_UNIQUEID" val="2061"/>
</p:tagLst>
</file>

<file path=ppt/tags/tag8.xml><?xml version="1.0" encoding="utf-8"?>
<p:tagLst xmlns:p="http://schemas.openxmlformats.org/presentationml/2006/main">
  <p:tag name="AS_UNIQUEID" val="2061"/>
</p:tagLst>
</file>

<file path=ppt/tags/tag9.xml><?xml version="1.0" encoding="utf-8"?>
<p:tagLst xmlns:p="http://schemas.openxmlformats.org/presentationml/2006/main">
  <p:tag name="AS_UNIQUEID" val="409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6508</Words>
  <Application>WPS 演示</Application>
  <PresentationFormat>自定义</PresentationFormat>
  <Paragraphs>688</Paragraphs>
  <Slides>35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60" baseType="lpstr">
      <vt:lpstr>Arial</vt:lpstr>
      <vt:lpstr>宋体</vt:lpstr>
      <vt:lpstr>Wingdings</vt:lpstr>
      <vt:lpstr>Calibri</vt:lpstr>
      <vt:lpstr>微软雅黑</vt:lpstr>
      <vt:lpstr>黑体</vt:lpstr>
      <vt:lpstr>华文行楷</vt:lpstr>
      <vt:lpstr>Times New Roman</vt:lpstr>
      <vt:lpstr>楷体</vt:lpstr>
      <vt:lpstr>Arial</vt:lpstr>
      <vt:lpstr>Times New Roman</vt:lpstr>
      <vt:lpstr>悦然行楷_YS</vt:lpstr>
      <vt:lpstr>等线 Light</vt:lpstr>
      <vt:lpstr>方正清刻本悦宋简体</vt:lpstr>
      <vt:lpstr>等线</vt:lpstr>
      <vt:lpstr>汉仪昌黎宋刻本(原版)W</vt:lpstr>
      <vt:lpstr>新宋体</vt:lpstr>
      <vt:lpstr>方正粗黑宋简体</vt:lpstr>
      <vt:lpstr>仿宋</vt:lpstr>
      <vt:lpstr>方正特雅宋简</vt:lpstr>
      <vt:lpstr>Arial Unicode MS</vt:lpstr>
      <vt:lpstr>华文中宋</vt:lpstr>
      <vt:lpstr>华文新魏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萧暮予</cp:lastModifiedBy>
  <cp:revision>92</cp:revision>
  <dcterms:created xsi:type="dcterms:W3CDTF">2022-10-22T05:53:00Z</dcterms:created>
  <dcterms:modified xsi:type="dcterms:W3CDTF">2023-11-06T09:03:15Z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F63C28A1CDD645C48C1A179172DED0FD_12</vt:lpwstr>
  </property>
  <property fmtid="{D5CDD505-2E9C-101B-9397-08002B2CF9AE}" pid="3" name="KSOProductBuildVer">
    <vt:lpwstr>2052-12.1.0.15712</vt:lpwstr>
  </property>
</Properties>
</file>