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1696" r:id="rId3"/>
    <p:sldId id="2933" r:id="rId4"/>
    <p:sldId id="2934" r:id="rId5"/>
    <p:sldId id="2937" r:id="rId6"/>
    <p:sldId id="3020" r:id="rId8"/>
    <p:sldId id="2996" r:id="rId9"/>
    <p:sldId id="2977" r:id="rId10"/>
    <p:sldId id="3070" r:id="rId11"/>
    <p:sldId id="2945" r:id="rId12"/>
    <p:sldId id="2946" r:id="rId13"/>
    <p:sldId id="3073" r:id="rId14"/>
    <p:sldId id="3074" r:id="rId15"/>
    <p:sldId id="3075" r:id="rId16"/>
    <p:sldId id="3076" r:id="rId17"/>
    <p:sldId id="2935" r:id="rId18"/>
    <p:sldId id="3045" r:id="rId19"/>
    <p:sldId id="2997" r:id="rId20"/>
    <p:sldId id="3071" r:id="rId21"/>
    <p:sldId id="3077" r:id="rId22"/>
    <p:sldId id="3078" r:id="rId23"/>
    <p:sldId id="3079" r:id="rId24"/>
    <p:sldId id="3080" r:id="rId25"/>
    <p:sldId id="2936" r:id="rId26"/>
    <p:sldId id="3046" r:id="rId27"/>
    <p:sldId id="2998" r:id="rId28"/>
    <p:sldId id="3072" r:id="rId29"/>
    <p:sldId id="2956" r:id="rId30"/>
    <p:sldId id="2957" r:id="rId31"/>
    <p:sldId id="3066" r:id="rId32"/>
    <p:sldId id="3081" r:id="rId33"/>
    <p:sldId id="3082" r:id="rId34"/>
    <p:sldId id="3000" r:id="rId35"/>
    <p:sldId id="3001"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PTer_Tang" initials="" lastIdx="0" clrIdx="0"/>
  <p:cmAuthor id="7" name="王习习" initials="王" lastIdx="0" clrIdx="0"/>
  <p:cmAuthor id="1" name="pc" initials="p" lastIdx="0" clrIdx="0"/>
  <p:cmAuthor id="8" name="CHINESE-BC06F90" initials="C" lastIdx="0" clrIdx="0"/>
  <p:cmAuthor id="2" name="作者" initials="A" lastIdx="0" clrIdx="1"/>
  <p:cmAuthor id="9" name="lenovo" initials="l" lastIdx="0" clrIdx="0"/>
  <p:cmAuthor id="3" name="PC" initials="P" lastIdx="0" clrIdx="0"/>
  <p:cmAuthor id="4" name="kingsoft" initials="k" lastIdx="0" clrIdx="0"/>
  <p:cmAuthor id="11" name="xiaoxuan Zeng" initials="x" lastIdx="0" clrIdx="0"/>
  <p:cmAuthor id="6" name="Administrator" initials="A" lastIdx="0" clrIdx="0"/>
  <p:cmAuthor id="5" name="新课标第一网" initials="新"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9" autoAdjust="0"/>
    <p:restoredTop sz="94660"/>
  </p:normalViewPr>
  <p:slideViewPr>
    <p:cSldViewPr snapToGrid="0">
      <p:cViewPr varScale="1">
        <p:scale>
          <a:sx n="72" d="100"/>
          <a:sy n="72" d="100"/>
        </p:scale>
        <p:origin x="726" y="60"/>
      </p:cViewPr>
      <p:guideLst>
        <p:guide orient="horz" pos="2328"/>
        <p:guide pos="386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commentAuthors" Target="commentAuthors.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noTextEdit="1"/>
          </p:cNvSpPr>
          <p:nvPr>
            <p:ph type="sldImg"/>
          </p:nvPr>
        </p:nvSpPr>
        <p:spPr>
          <a:ln>
            <a:solidFill>
              <a:srgbClr val="000000"/>
            </a:solidFill>
            <a:miter/>
          </a:ln>
        </p:spPr>
      </p:sp>
      <p:sp>
        <p:nvSpPr>
          <p:cNvPr id="45058" name="备注占位符 2"/>
          <p:cNvSpPr>
            <a:spLocks noGrp="1"/>
          </p:cNvSpPr>
          <p:nvPr>
            <p:ph type="body"/>
          </p:nvPr>
        </p:nvSpPr>
        <p:spPr>
          <a:noFill/>
          <a:ln>
            <a:noFill/>
          </a:ln>
        </p:spPr>
        <p:txBody>
          <a:bodyPr wrap="square" lIns="91440" tIns="45720" rIns="91440" bIns="45720" anchor="t" anchorCtr="0"/>
          <a:p>
            <a:pPr lvl="0" eaLnBrk="1" hangingPunct="1"/>
            <a:endParaRPr lang="zh-CN" altLang="en-US" dirty="0"/>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dirty="0">
                <a:latin typeface="Calibri" panose="020F0502020204030204" charset="0"/>
                <a:ea typeface="宋体" panose="02010600030101010101" pitchFamily="2" charset="-122"/>
              </a:rPr>
            </a:fld>
            <a:endParaRPr lang="zh-CN" altLang="en-US" sz="1200" dirty="0">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幻灯片图像占位符 1"/>
          <p:cNvSpPr>
            <a:spLocks noGrp="1" noRot="1" noChangeAspect="1"/>
          </p:cNvSpPr>
          <p:nvPr>
            <p:ph type="sldImg"/>
          </p:nvPr>
        </p:nvSpPr>
        <p:spPr>
          <a:ln>
            <a:solidFill>
              <a:srgbClr val="000000"/>
            </a:solidFill>
          </a:ln>
        </p:spPr>
      </p:sp>
      <p:sp>
        <p:nvSpPr>
          <p:cNvPr id="47106" name="备注占位符 2"/>
          <p:cNvSpPr>
            <a:spLocks noGrp="1"/>
          </p:cNvSpPr>
          <p:nvPr>
            <p:ph type="body"/>
          </p:nvPr>
        </p:nvSpPr>
        <p:spPr>
          <a:noFill/>
          <a:ln>
            <a:noFill/>
          </a:ln>
        </p:spPr>
        <p:txBody>
          <a:bodyPr lIns="91440" tIns="45720" rIns="91440" bIns="45720" anchor="t" anchorCtr="0"/>
          <a:p>
            <a:pPr lvl="0"/>
            <a:endParaRPr lang="zh-CN" altLang="en-US"/>
          </a:p>
        </p:txBody>
      </p:sp>
      <p:sp>
        <p:nvSpPr>
          <p:cNvPr id="4710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fld id="{9A0DB2DC-4C9A-4742-B13C-FB6460FD3503}" type="slidenum">
              <a:rPr lang="zh-CN" altLang="en-US" sz="1800">
                <a:latin typeface="Calibri" panose="020F0502020204030204" charset="0"/>
                <a:ea typeface="宋体" panose="02010600030101010101" pitchFamily="2" charset="-122"/>
              </a:rPr>
            </a:fld>
            <a:endParaRPr lang="zh-CN" altLang="en-US" sz="1800">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p:sp>
        <p:nvSpPr>
          <p:cNvPr id="53250" name="Rectangle 7"/>
          <p:cNvSpPr txBox="1">
            <a:spLocks noGrp="1"/>
          </p:cNvSpPr>
          <p:nvPr/>
        </p:nvSpPr>
        <p:spPr>
          <a:xfrm>
            <a:off x="3883025" y="8685213"/>
            <a:ext cx="2973388" cy="457200"/>
          </a:xfrm>
          <a:prstGeom prst="rect">
            <a:avLst/>
          </a:prstGeom>
          <a:noFill/>
          <a:ln w="9525">
            <a:noFill/>
          </a:ln>
        </p:spPr>
        <p:txBody>
          <a:bodyPr anchor="b"/>
          <a:p>
            <a:pPr lvl="0" algn="r"/>
            <a:fld id="{9A0DB2DC-4C9A-4742-B13C-FB6460FD3503}" type="slidenum">
              <a:rPr lang="en-US" altLang="zh-CN" sz="1200" b="0" dirty="0">
                <a:latin typeface="Arial" panose="020B0604020202020204" pitchFamily="34" charset="0"/>
              </a:rPr>
            </a:fld>
            <a:endParaRPr lang="en-US" altLang="zh-CN" sz="1200" b="0" dirty="0">
              <a:latin typeface="Arial" panose="020B0604020202020204" pitchFamily="34" charset="0"/>
            </a:endParaRPr>
          </a:p>
        </p:txBody>
      </p:sp>
      <p:sp>
        <p:nvSpPr>
          <p:cNvPr id="53251" name="Rectangle 2"/>
          <p:cNvSpPr>
            <a:spLocks noGrp="1" noRot="1" noTextEdit="1"/>
          </p:cNvSpPr>
          <p:nvPr>
            <p:ph type="sldImg"/>
          </p:nvPr>
        </p:nvSpPr>
        <p:spPr/>
      </p:sp>
      <p:sp>
        <p:nvSpPr>
          <p:cNvPr id="53252" name="Rectangle 3"/>
          <p:cNvSpPr>
            <a:spLocks noGrp="1"/>
          </p:cNvSpPr>
          <p:nvPr>
            <p:ph type="body"/>
          </p:nvPr>
        </p:nvSpPr>
        <p:spPr/>
        <p:txBody>
          <a:bodyPr vert="horz" wrap="square" anchor="t"/>
          <a:p>
            <a:pPr lvl="0" eaLnBrk="1" hangingPunct="1"/>
            <a:r>
              <a:rPr lang="zh-CN" altLang="en-US" sz="1500" b="1" dirty="0">
                <a:solidFill>
                  <a:srgbClr val="FFFF00"/>
                </a:solidFill>
                <a:latin typeface="黑体" panose="02010609060101010101" pitchFamily="49" charset="-122"/>
                <a:ea typeface="黑体" panose="02010609060101010101" pitchFamily="49" charset="-122"/>
              </a:rPr>
              <a:t>积极：</a:t>
            </a:r>
            <a:r>
              <a:rPr lang="zh-CN" altLang="en-US" sz="1500" b="1" dirty="0">
                <a:latin typeface="黑体" panose="02010609060101010101" pitchFamily="49" charset="-122"/>
                <a:ea typeface="黑体" panose="02010609060101010101" pitchFamily="49" charset="-122"/>
              </a:rPr>
              <a:t>客观上创造了一个</a:t>
            </a:r>
            <a:r>
              <a:rPr lang="zh-CN" altLang="en-US" sz="1500" b="1" dirty="0">
                <a:solidFill>
                  <a:srgbClr val="FFFF00"/>
                </a:solidFill>
                <a:latin typeface="黑体" panose="02010609060101010101" pitchFamily="49" charset="-122"/>
                <a:ea typeface="黑体" panose="02010609060101010101" pitchFamily="49" charset="-122"/>
              </a:rPr>
              <a:t>自由贸易</a:t>
            </a:r>
            <a:r>
              <a:rPr lang="zh-CN" altLang="en-US" sz="1500" b="1" dirty="0">
                <a:latin typeface="黑体" panose="02010609060101010101" pitchFamily="49" charset="-122"/>
                <a:ea typeface="黑体" panose="02010609060101010101" pitchFamily="49" charset="-122"/>
              </a:rPr>
              <a:t>的环境，推动了世界</a:t>
            </a:r>
            <a:r>
              <a:rPr lang="zh-CN" altLang="en-US" sz="1500" b="1" dirty="0">
                <a:solidFill>
                  <a:srgbClr val="FFFF00"/>
                </a:solidFill>
                <a:latin typeface="黑体" panose="02010609060101010101" pitchFamily="49" charset="-122"/>
                <a:ea typeface="黑体" panose="02010609060101010101" pitchFamily="49" charset="-122"/>
              </a:rPr>
              <a:t>经济的发展。</a:t>
            </a:r>
            <a:endParaRPr lang="zh-CN" altLang="en-US" sz="1500" b="1" dirty="0">
              <a:solidFill>
                <a:srgbClr val="FFFF00"/>
              </a:solidFill>
              <a:latin typeface="黑体" panose="02010609060101010101" pitchFamily="49" charset="-122"/>
              <a:ea typeface="黑体" panose="02010609060101010101" pitchFamily="49" charset="-122"/>
            </a:endParaRPr>
          </a:p>
          <a:p>
            <a:pPr lvl="0"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仅标题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链接高考">
    <p:spTree>
      <p:nvGrpSpPr>
        <p:cNvPr id="1" name=""/>
        <p:cNvGrpSpPr/>
        <p:nvPr/>
      </p:nvGrpSpPr>
      <p:grpSpPr>
        <a:xfrm>
          <a:off x="0" y="0"/>
          <a:ext cx="0" cy="0"/>
          <a:chOff x="0" y="0"/>
          <a:chExt cx="0" cy="0"/>
        </a:xfrm>
      </p:grpSpPr>
      <p:sp>
        <p:nvSpPr>
          <p:cNvPr id="5" name="灯片编号占位符 4"/>
          <p:cNvSpPr>
            <a:spLocks noGrp="1"/>
          </p:cNvSpPr>
          <p:nvPr>
            <p:ph type="sldNum" sz="quarter" idx="12"/>
            <p:custDataLst>
              <p:tags r:id="rId2"/>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vmlDrawing" Target="../drawings/vmlDrawing1.vml"/><Relationship Id="rId7"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tags" Target="../tags/tag24.xml"/><Relationship Id="rId4" Type="http://schemas.openxmlformats.org/officeDocument/2006/relationships/image" Target="../media/image14.emf"/><Relationship Id="rId3" Type="http://schemas.openxmlformats.org/officeDocument/2006/relationships/oleObject" Target="../embeddings/oleObject2.bin"/><Relationship Id="rId2" Type="http://schemas.openxmlformats.org/officeDocument/2006/relationships/image" Target="../media/image13.emf"/><Relationship Id="rId1"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p:nvPr>
        </p:nvSpPr>
        <p:spPr>
          <a:xfrm>
            <a:off x="793035" y="-186"/>
            <a:ext cx="9799200" cy="1113183"/>
          </a:xfrm>
        </p:spPr>
        <p:txBody>
          <a:bodyPr>
            <a:normAutofit fontScale="90000"/>
          </a:bodyPr>
          <a:p>
            <a:pPr algn="ctr"/>
            <a:r>
              <a:rPr sz="4000" dirty="0">
                <a:ln>
                  <a:solidFill>
                    <a:sysClr val="windowText" lastClr="000000"/>
                  </a:solidFill>
                </a:ln>
                <a:solidFill>
                  <a:srgbClr val="FF0000"/>
                </a:solidFill>
              </a:rPr>
              <a:t>第</a:t>
            </a:r>
            <a:r>
              <a:rPr lang="zh-CN" sz="4000" dirty="0">
                <a:ln>
                  <a:solidFill>
                    <a:sysClr val="windowText" lastClr="000000"/>
                  </a:solidFill>
                </a:ln>
                <a:solidFill>
                  <a:srgbClr val="FF0000"/>
                </a:solidFill>
              </a:rPr>
              <a:t>三</a:t>
            </a:r>
            <a:r>
              <a:rPr sz="4000" dirty="0">
                <a:ln>
                  <a:solidFill>
                    <a:sysClr val="windowText" lastClr="000000"/>
                  </a:solidFill>
                </a:ln>
                <a:solidFill>
                  <a:srgbClr val="FF0000"/>
                </a:solidFill>
              </a:rPr>
              <a:t>单元    </a:t>
            </a:r>
            <a:br>
              <a:rPr sz="4000" dirty="0">
                <a:ln>
                  <a:solidFill>
                    <a:sysClr val="windowText" lastClr="000000"/>
                  </a:solidFill>
                </a:ln>
                <a:solidFill>
                  <a:srgbClr val="FF0000"/>
                </a:solidFill>
              </a:rPr>
            </a:br>
            <a:r>
              <a:rPr lang="zh-CN" sz="4000" dirty="0">
                <a:ln>
                  <a:solidFill>
                    <a:sysClr val="windowText" lastClr="000000"/>
                  </a:solidFill>
                </a:ln>
                <a:solidFill>
                  <a:srgbClr val="FF0000"/>
                </a:solidFill>
              </a:rPr>
              <a:t>商业贸易</a:t>
            </a:r>
            <a:r>
              <a:rPr lang="zh-CN" sz="4000" dirty="0">
                <a:ln>
                  <a:solidFill>
                    <a:sysClr val="windowText" lastClr="000000"/>
                  </a:solidFill>
                </a:ln>
                <a:solidFill>
                  <a:srgbClr val="FF0000"/>
                </a:solidFill>
              </a:rPr>
              <a:t>与日常生活</a:t>
            </a:r>
            <a:endParaRPr lang="zh-CN" sz="4000" dirty="0">
              <a:ln>
                <a:solidFill>
                  <a:sysClr val="windowText" lastClr="000000"/>
                </a:solidFill>
              </a:ln>
              <a:solidFill>
                <a:srgbClr val="FF0000"/>
              </a:solidFill>
            </a:endParaRPr>
          </a:p>
        </p:txBody>
      </p:sp>
      <p:sp>
        <p:nvSpPr>
          <p:cNvPr id="11" name="矩形 10"/>
          <p:cNvSpPr/>
          <p:nvPr/>
        </p:nvSpPr>
        <p:spPr>
          <a:xfrm>
            <a:off x="65405" y="948690"/>
            <a:ext cx="12011660" cy="1647190"/>
          </a:xfrm>
          <a:prstGeom prst="rect">
            <a:avLst/>
          </a:prstGeom>
        </p:spPr>
        <p:txBody>
          <a:bodyPr wrap="square">
            <a:spAutoFit/>
          </a:bodyPr>
          <a:p>
            <a:pPr algn="just" defTabSz="1088390"/>
            <a:r>
              <a:rPr lang="zh-CN" altLang="zh-CN" sz="2200" b="1" kern="100" dirty="0">
                <a:solidFill>
                  <a:srgbClr val="000000"/>
                </a:solidFill>
                <a:cs typeface="Times New Roman" panose="02020603050405020304" pitchFamily="18" charset="0"/>
              </a:rPr>
              <a:t>【</a:t>
            </a:r>
            <a:r>
              <a:rPr lang="en-US" altLang="zh-CN" sz="2200" b="1" kern="100" dirty="0">
                <a:solidFill>
                  <a:srgbClr val="000000"/>
                </a:solidFill>
                <a:cs typeface="Times New Roman" panose="02020603050405020304" pitchFamily="18" charset="0"/>
              </a:rPr>
              <a:t>2020</a:t>
            </a:r>
            <a:r>
              <a:rPr lang="zh-CN" altLang="zh-CN" sz="2200" b="1" kern="100" dirty="0">
                <a:solidFill>
                  <a:srgbClr val="000000"/>
                </a:solidFill>
                <a:cs typeface="Times New Roman" panose="02020603050405020304" pitchFamily="18" charset="0"/>
              </a:rPr>
              <a:t>课标要求】</a:t>
            </a:r>
            <a:endParaRPr lang="en-US" altLang="zh-CN" sz="2200" b="1" kern="100" dirty="0">
              <a:solidFill>
                <a:srgbClr val="000000"/>
              </a:solidFill>
              <a:cs typeface="Times New Roman" panose="02020603050405020304" pitchFamily="18" charset="0"/>
            </a:endParaRPr>
          </a:p>
          <a:p>
            <a:pPr algn="just">
              <a:lnSpc>
                <a:spcPct val="120000"/>
              </a:lnSpc>
            </a:pPr>
            <a:r>
              <a:rPr lang="en-US" altLang="zh-CN" sz="2200" b="1">
                <a:effectLst>
                  <a:outerShdw blurRad="38100" dist="19050" dir="2700000" algn="tl" rotWithShape="0">
                    <a:sysClr val="windowText" lastClr="000000">
                      <a:alpha val="40000"/>
                    </a:sysClr>
                  </a:outerShdw>
                </a:effectLst>
                <a:latin typeface="悦然行楷_YS" panose="02010600010101010101" charset="-122"/>
                <a:ea typeface="悦然行楷_YS" panose="02010600010101010101" charset="-122"/>
                <a:cs typeface="+mn-ea"/>
                <a:sym typeface="微软雅黑 Light" panose="020B0502040204020203" charset="-122"/>
              </a:rPr>
              <a:t>  </a:t>
            </a:r>
            <a:r>
              <a:rPr lang="zh-CN" altLang="en-US" sz="2200" b="1" dirty="0" smtClean="0">
                <a:solidFill>
                  <a:sysClr val="windowText" lastClr="000000"/>
                </a:solidFill>
                <a:latin typeface="黑体" panose="02010609060101010101" pitchFamily="49" charset="-122"/>
                <a:ea typeface="黑体" panose="02010609060101010101" pitchFamily="49" charset="-122"/>
                <a:cs typeface="書體坊顏體㊣"/>
                <a:sym typeface="+mn-ea"/>
              </a:rPr>
              <a:t>了解商业贸易的</a:t>
            </a:r>
            <a:r>
              <a:rPr lang="zh-CN" altLang="en-US" sz="2200" b="1" dirty="0" smtClean="0">
                <a:solidFill>
                  <a:srgbClr val="7030A0"/>
                </a:solidFill>
                <a:latin typeface="黑体" panose="02010609060101010101" pitchFamily="49" charset="-122"/>
                <a:ea typeface="黑体" panose="02010609060101010101" pitchFamily="49" charset="-122"/>
                <a:cs typeface="書體坊顏體㊣"/>
                <a:sym typeface="+mn-ea"/>
              </a:rPr>
              <a:t>起源</a:t>
            </a:r>
            <a:r>
              <a:rPr lang="zh-CN" altLang="en-US" sz="2200" b="1" dirty="0" smtClean="0">
                <a:solidFill>
                  <a:sysClr val="windowText" lastClr="000000"/>
                </a:solidFill>
                <a:latin typeface="黑体" panose="02010609060101010101" pitchFamily="49" charset="-122"/>
                <a:ea typeface="黑体" panose="02010609060101010101" pitchFamily="49" charset="-122"/>
                <a:cs typeface="書體坊顏體㊣"/>
                <a:sym typeface="+mn-ea"/>
              </a:rPr>
              <a:t>和古代的</a:t>
            </a:r>
            <a:r>
              <a:rPr lang="zh-CN" altLang="en-US" sz="2200" b="1" dirty="0" smtClean="0">
                <a:gradFill>
                  <a:gsLst>
                    <a:gs pos="0">
                      <a:srgbClr val="7B32B2"/>
                    </a:gs>
                    <a:gs pos="100000">
                      <a:srgbClr val="401A5D"/>
                    </a:gs>
                  </a:gsLst>
                  <a:lin scaled="0"/>
                </a:gradFill>
                <a:latin typeface="黑体" panose="02010609060101010101" pitchFamily="49" charset="-122"/>
                <a:ea typeface="黑体" panose="02010609060101010101" pitchFamily="49" charset="-122"/>
                <a:cs typeface="書體坊顏體㊣"/>
                <a:sym typeface="+mn-ea"/>
              </a:rPr>
              <a:t>商贸活动与贸易通道</a:t>
            </a:r>
            <a:r>
              <a:rPr lang="zh-CN" altLang="en-US" sz="2200" b="1" dirty="0" smtClean="0">
                <a:solidFill>
                  <a:sysClr val="windowText" lastClr="000000"/>
                </a:solidFill>
                <a:latin typeface="黑体" panose="02010609060101010101" pitchFamily="49" charset="-122"/>
                <a:ea typeface="黑体" panose="02010609060101010101" pitchFamily="49" charset="-122"/>
                <a:cs typeface="書體坊顏體㊣"/>
                <a:sym typeface="+mn-ea"/>
              </a:rPr>
              <a:t>，知道</a:t>
            </a:r>
            <a:r>
              <a:rPr lang="zh-CN" altLang="en-US" sz="2200" b="1" dirty="0" smtClean="0">
                <a:gradFill>
                  <a:gsLst>
                    <a:gs pos="0">
                      <a:srgbClr val="7B32B2"/>
                    </a:gs>
                    <a:gs pos="100000">
                      <a:srgbClr val="401A5D"/>
                    </a:gs>
                  </a:gsLst>
                  <a:lin scaled="0"/>
                </a:gradFill>
                <a:latin typeface="黑体" panose="02010609060101010101" pitchFamily="49" charset="-122"/>
                <a:ea typeface="黑体" panose="02010609060101010101" pitchFamily="49" charset="-122"/>
                <a:cs typeface="書體坊顏體㊣"/>
                <a:sym typeface="+mn-ea"/>
              </a:rPr>
              <a:t>货币、信贷、商业契约</a:t>
            </a:r>
            <a:r>
              <a:rPr lang="zh-CN" altLang="en-US" sz="2200" b="1" dirty="0" smtClean="0">
                <a:solidFill>
                  <a:sysClr val="windowText" lastClr="000000"/>
                </a:solidFill>
                <a:latin typeface="黑体" panose="02010609060101010101" pitchFamily="49" charset="-122"/>
                <a:ea typeface="黑体" panose="02010609060101010101" pitchFamily="49" charset="-122"/>
                <a:cs typeface="書體坊顏體㊣"/>
                <a:sym typeface="+mn-ea"/>
              </a:rPr>
              <a:t>等在日常生活中的角色；</a:t>
            </a:r>
            <a:r>
              <a:rPr lang="zh-CN" altLang="zh-CN" sz="2200" b="1" dirty="0">
                <a:solidFill>
                  <a:srgbClr val="000000"/>
                </a:solidFill>
                <a:latin typeface="楷体" panose="02010609060101010101" charset="-122"/>
                <a:ea typeface="楷体" panose="02010609060101010101" charset="-122"/>
                <a:sym typeface="+mn-ea"/>
              </a:rPr>
              <a:t>认识</a:t>
            </a:r>
            <a:r>
              <a:rPr lang="zh-CN" altLang="zh-CN" sz="2200" b="1" dirty="0">
                <a:solidFill>
                  <a:srgbClr val="C00000"/>
                </a:solidFill>
                <a:latin typeface="楷体" panose="02010609060101010101" charset="-122"/>
                <a:ea typeface="楷体" panose="02010609060101010101" charset="-122"/>
                <a:sym typeface="+mn-ea"/>
              </a:rPr>
              <a:t>世界市场的形成</a:t>
            </a:r>
            <a:r>
              <a:rPr lang="zh-CN" altLang="zh-CN" sz="2200" b="1" dirty="0">
                <a:solidFill>
                  <a:srgbClr val="000000"/>
                </a:solidFill>
                <a:latin typeface="楷体" panose="02010609060101010101" charset="-122"/>
                <a:ea typeface="楷体" panose="02010609060101010101" charset="-122"/>
                <a:sym typeface="+mn-ea"/>
              </a:rPr>
              <a:t>对</a:t>
            </a:r>
            <a:r>
              <a:rPr lang="zh-CN" altLang="zh-CN" sz="2200" b="1" dirty="0">
                <a:solidFill>
                  <a:srgbClr val="7030A0"/>
                </a:solidFill>
                <a:latin typeface="楷体" panose="02010609060101010101" charset="-122"/>
                <a:ea typeface="楷体" panose="02010609060101010101" charset="-122"/>
                <a:sym typeface="+mn-ea"/>
              </a:rPr>
              <a:t>商业贸易的意义；</a:t>
            </a:r>
            <a:r>
              <a:rPr lang="zh-CN" altLang="en-US" sz="2200" b="1" spc="30">
                <a:ln w="3175">
                  <a:noFill/>
                  <a:prstDash val="dash"/>
                </a:ln>
                <a:latin typeface="黑体" panose="02010609060101010101" pitchFamily="49" charset="-122"/>
                <a:ea typeface="黑体" panose="02010609060101010101" pitchFamily="49" charset="-122"/>
                <a:cs typeface="黑体" panose="02010609060101010101" pitchFamily="49" charset="-122"/>
                <a:sym typeface="+mn-ea"/>
              </a:rPr>
              <a:t> 认识20世界以来</a:t>
            </a:r>
            <a:r>
              <a:rPr lang="zh-CN" altLang="en-US" sz="2200" b="1" spc="30">
                <a:ln w="3175">
                  <a:noFill/>
                  <a:prstDash val="dash"/>
                </a:ln>
                <a:solidFill>
                  <a:schemeClr val="accent6">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贸易、金融的变化</a:t>
            </a:r>
            <a:r>
              <a:rPr lang="zh-CN" altLang="en-US" sz="2200" b="1" spc="30">
                <a:ln w="3175">
                  <a:noFill/>
                  <a:prstDash val="dash"/>
                </a:ln>
                <a:latin typeface="黑体" panose="02010609060101010101" pitchFamily="49" charset="-122"/>
                <a:ea typeface="黑体" panose="02010609060101010101" pitchFamily="49" charset="-122"/>
                <a:cs typeface="黑体" panose="02010609060101010101" pitchFamily="49" charset="-122"/>
                <a:sym typeface="+mn-ea"/>
              </a:rPr>
              <a:t>对人类生活的</a:t>
            </a:r>
            <a:r>
              <a:rPr lang="zh-CN" altLang="en-US" sz="2200" b="1" spc="30">
                <a:ln w="3175">
                  <a:noFill/>
                  <a:prstDash val="dash"/>
                </a:ln>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影响。</a:t>
            </a:r>
            <a:endParaRPr lang="zh-CN" sz="2200" b="1">
              <a:solidFill>
                <a:srgbClr val="FF0000"/>
              </a:solidFill>
              <a:sym typeface="+mn-ea"/>
            </a:endParaRPr>
          </a:p>
        </p:txBody>
      </p:sp>
      <p:sp>
        <p:nvSpPr>
          <p:cNvPr id="8" name="文本框 7"/>
          <p:cNvSpPr txBox="1"/>
          <p:nvPr/>
        </p:nvSpPr>
        <p:spPr>
          <a:xfrm>
            <a:off x="201930" y="3324225"/>
            <a:ext cx="6269355" cy="460375"/>
          </a:xfrm>
          <a:prstGeom prst="rect">
            <a:avLst/>
          </a:prstGeom>
          <a:noFill/>
          <a:ln w="19050">
            <a:noFill/>
            <a:prstDash val="sysDash"/>
          </a:ln>
        </p:spPr>
        <p:txBody>
          <a:bodyPr wrap="square" rtlCol="0" anchor="t">
            <a:spAutoFit/>
          </a:bodyPr>
          <a:p>
            <a:r>
              <a:rPr sz="2400" b="1"/>
              <a:t>结合教材P</a:t>
            </a:r>
            <a:r>
              <a:rPr lang="en-US" sz="2400" b="1"/>
              <a:t>18</a:t>
            </a:r>
            <a:r>
              <a:rPr sz="2400" b="1"/>
              <a:t>单元导读归纳本单元阶段特征。</a:t>
            </a:r>
            <a:endParaRPr sz="2400" b="1"/>
          </a:p>
        </p:txBody>
      </p:sp>
      <p:sp>
        <p:nvSpPr>
          <p:cNvPr id="5" name="文本框 4"/>
          <p:cNvSpPr txBox="1"/>
          <p:nvPr/>
        </p:nvSpPr>
        <p:spPr>
          <a:xfrm>
            <a:off x="93980" y="3784600"/>
            <a:ext cx="12098020" cy="2306955"/>
          </a:xfrm>
          <a:prstGeom prst="rect">
            <a:avLst/>
          </a:prstGeom>
          <a:noFill/>
        </p:spPr>
        <p:txBody>
          <a:bodyPr wrap="square" rtlCol="0" anchor="t">
            <a:spAutoFit/>
          </a:bodyPr>
          <a:p>
            <a:pPr fontAlgn="auto">
              <a:lnSpc>
                <a:spcPct val="100000"/>
              </a:lnSpc>
            </a:pPr>
            <a:r>
              <a:rPr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1、</a:t>
            </a:r>
            <a:r>
              <a:rPr 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古代商贸的特点</a:t>
            </a:r>
            <a:r>
              <a:rPr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sz="2400" b="1" dirty="0">
                <a:latin typeface="宋体" panose="02010600030101010101" pitchFamily="2" charset="-122"/>
                <a:ea typeface="宋体" panose="02010600030101010101" pitchFamily="2" charset="-122"/>
                <a:cs typeface="楷体" panose="02010609060101010101" charset="-122"/>
              </a:rPr>
              <a:t>①</a:t>
            </a:r>
            <a:r>
              <a:rPr lang="zh-CN" sz="2400" b="1" dirty="0">
                <a:solidFill>
                  <a:srgbClr val="7030A0"/>
                </a:solidFill>
                <a:latin typeface="宋体" panose="02010600030101010101" pitchFamily="2" charset="-122"/>
                <a:ea typeface="宋体" panose="02010600030101010101" pitchFamily="2" charset="-122"/>
                <a:cs typeface="楷体" panose="02010609060101010101" charset="-122"/>
              </a:rPr>
              <a:t>起源于私有制下剩余产品的</a:t>
            </a:r>
            <a:r>
              <a:rPr lang="zh-CN" altLang="en-US" sz="2400" b="1" dirty="0">
                <a:solidFill>
                  <a:srgbClr val="7030A0"/>
                </a:solidFill>
                <a:latin typeface="宋体" panose="02010600030101010101" pitchFamily="2" charset="-122"/>
                <a:ea typeface="宋体" panose="02010600030101010101" pitchFamily="2" charset="-122"/>
                <a:cs typeface="楷体" panose="02010609060101010101" charset="-122"/>
              </a:rPr>
              <a:t>交换，</a:t>
            </a:r>
            <a:r>
              <a:rPr lang="zh-CN" sz="2400" b="1" dirty="0">
                <a:latin typeface="宋体" panose="02010600030101010101" pitchFamily="2" charset="-122"/>
                <a:ea typeface="宋体" panose="02010600030101010101" pitchFamily="2" charset="-122"/>
                <a:cs typeface="楷体" panose="02010609060101010101" charset="-122"/>
              </a:rPr>
              <a:t>最初只是</a:t>
            </a:r>
            <a:r>
              <a:rPr lang="en-US" altLang="zh-CN" sz="2400" b="1" u="sng" dirty="0">
                <a:latin typeface="宋体" panose="02010600030101010101" pitchFamily="2" charset="-122"/>
                <a:ea typeface="宋体" panose="02010600030101010101" pitchFamily="2" charset="-122"/>
                <a:cs typeface="楷体" panose="02010609060101010101" charset="-122"/>
              </a:rPr>
              <a:t>        </a:t>
            </a:r>
            <a:r>
              <a:rPr lang="zh-CN" altLang="en-US" sz="2400" b="1" dirty="0">
                <a:latin typeface="宋体" panose="02010600030101010101" pitchFamily="2" charset="-122"/>
                <a:ea typeface="宋体" panose="02010600030101010101" pitchFamily="2" charset="-122"/>
                <a:cs typeface="楷体" panose="02010609060101010101" charset="-122"/>
              </a:rPr>
              <a:t>，后扩大到国、洲间</a:t>
            </a:r>
            <a:r>
              <a:rPr lang="zh-CN" sz="2400" b="1" dirty="0">
                <a:latin typeface="宋体" panose="02010600030101010101" pitchFamily="2" charset="-122"/>
                <a:ea typeface="宋体" panose="02010600030101010101" pitchFamily="2" charset="-122"/>
                <a:cs typeface="楷体" panose="02010609060101010101" charset="-122"/>
              </a:rPr>
              <a:t>；②主要商贸通道是</a:t>
            </a:r>
            <a:r>
              <a:rPr lang="en-US" altLang="zh-CN" sz="2400" b="1" u="sng" dirty="0">
                <a:latin typeface="宋体" panose="02010600030101010101" pitchFamily="2" charset="-122"/>
                <a:ea typeface="宋体" panose="02010600030101010101" pitchFamily="2" charset="-122"/>
                <a:cs typeface="楷体" panose="02010609060101010101" charset="-122"/>
              </a:rPr>
              <a:t>         </a:t>
            </a:r>
            <a:r>
              <a:rPr lang="zh-CN" sz="2400" b="1" dirty="0">
                <a:latin typeface="宋体" panose="02010600030101010101" pitchFamily="2" charset="-122"/>
                <a:ea typeface="宋体" panose="02010600030101010101" pitchFamily="2" charset="-122"/>
                <a:cs typeface="楷体" panose="02010609060101010101" charset="-122"/>
              </a:rPr>
              <a:t>；③商品经济发达的表现是</a:t>
            </a:r>
            <a:r>
              <a:rPr lang="en-US" altLang="zh-CN" sz="2400" b="1" u="sng" dirty="0">
                <a:latin typeface="宋体" panose="02010600030101010101" pitchFamily="2" charset="-122"/>
                <a:ea typeface="宋体" panose="02010600030101010101" pitchFamily="2" charset="-122"/>
                <a:cs typeface="楷体" panose="02010609060101010101" charset="-122"/>
              </a:rPr>
              <a:t>    </a:t>
            </a:r>
            <a:r>
              <a:rPr lang="zh-CN" altLang="en-US" sz="2400" b="1" dirty="0">
                <a:latin typeface="宋体" panose="02010600030101010101" pitchFamily="2" charset="-122"/>
                <a:ea typeface="宋体" panose="02010600030101010101" pitchFamily="2" charset="-122"/>
                <a:cs typeface="楷体" panose="02010609060101010101" charset="-122"/>
              </a:rPr>
              <a:t>、</a:t>
            </a:r>
            <a:r>
              <a:rPr lang="en-US" altLang="zh-CN" sz="2400" b="1" u="sng" dirty="0">
                <a:latin typeface="宋体" panose="02010600030101010101" pitchFamily="2" charset="-122"/>
                <a:ea typeface="宋体" panose="02010600030101010101" pitchFamily="2" charset="-122"/>
                <a:cs typeface="楷体" panose="02010609060101010101" charset="-122"/>
              </a:rPr>
              <a:t>    </a:t>
            </a:r>
            <a:r>
              <a:rPr lang="zh-CN" altLang="en-US" sz="2400" b="1" dirty="0">
                <a:latin typeface="宋体" panose="02010600030101010101" pitchFamily="2" charset="-122"/>
                <a:ea typeface="宋体" panose="02010600030101010101" pitchFamily="2" charset="-122"/>
                <a:cs typeface="楷体" panose="02010609060101010101" charset="-122"/>
              </a:rPr>
              <a:t>、</a:t>
            </a:r>
            <a:r>
              <a:rPr lang="en-US" altLang="zh-CN" sz="2400" b="1" u="sng" dirty="0">
                <a:latin typeface="宋体" panose="02010600030101010101" pitchFamily="2" charset="-122"/>
                <a:ea typeface="宋体" panose="02010600030101010101" pitchFamily="2" charset="-122"/>
                <a:cs typeface="楷体" panose="02010609060101010101" charset="-122"/>
              </a:rPr>
              <a:t>    </a:t>
            </a:r>
            <a:r>
              <a:rPr lang="zh-CN" altLang="en-US" sz="2400" b="1" dirty="0">
                <a:latin typeface="宋体" panose="02010600030101010101" pitchFamily="2" charset="-122"/>
                <a:ea typeface="宋体" panose="02010600030101010101" pitchFamily="2" charset="-122"/>
                <a:cs typeface="楷体" panose="02010609060101010101" charset="-122"/>
              </a:rPr>
              <a:t>的出现。</a:t>
            </a:r>
            <a:endParaRPr sz="2400" b="1" dirty="0">
              <a:latin typeface="宋体" panose="02010600030101010101" pitchFamily="2" charset="-122"/>
              <a:ea typeface="宋体" panose="02010600030101010101" pitchFamily="2" charset="-122"/>
              <a:cs typeface="楷体" panose="02010609060101010101" charset="-122"/>
            </a:endParaRPr>
          </a:p>
          <a:p>
            <a:pPr fontAlgn="auto">
              <a:lnSpc>
                <a:spcPct val="100000"/>
              </a:lnSpc>
            </a:pPr>
            <a:r>
              <a:rPr 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2</a:t>
            </a:r>
            <a:r>
              <a:rPr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a:t>
            </a:r>
            <a:r>
              <a:rPr 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rPr>
              <a:t>近代商贸特点：</a:t>
            </a:r>
            <a:r>
              <a:rPr lang="zh-CN" sz="2400" b="1" dirty="0">
                <a:latin typeface="宋体" panose="02010600030101010101" pitchFamily="2" charset="-122"/>
                <a:ea typeface="宋体" panose="02010600030101010101" pitchFamily="2" charset="-122"/>
                <a:cs typeface="楷体" panose="02010609060101010101" charset="-122"/>
              </a:rPr>
              <a:t>随着资本主义在全球的</a:t>
            </a:r>
            <a:r>
              <a:rPr lang="en-US" altLang="zh-CN" sz="2400" b="1" u="sng" dirty="0">
                <a:latin typeface="宋体" panose="02010600030101010101" pitchFamily="2" charset="-122"/>
                <a:ea typeface="宋体" panose="02010600030101010101" pitchFamily="2" charset="-122"/>
                <a:cs typeface="楷体" panose="02010609060101010101" charset="-122"/>
              </a:rPr>
              <a:t>    </a:t>
            </a:r>
            <a:r>
              <a:rPr lang="zh-CN" sz="2400" b="1" dirty="0">
                <a:latin typeface="宋体" panose="02010600030101010101" pitchFamily="2" charset="-122"/>
                <a:ea typeface="宋体" panose="02010600030101010101" pitchFamily="2" charset="-122"/>
                <a:cs typeface="楷体" panose="02010609060101010101" charset="-122"/>
              </a:rPr>
              <a:t>，</a:t>
            </a:r>
            <a:r>
              <a:rPr lang="en-US" altLang="zh-CN" sz="2400" b="1" u="sng" dirty="0">
                <a:latin typeface="宋体" panose="02010600030101010101" pitchFamily="2" charset="-122"/>
                <a:ea typeface="宋体" panose="02010600030101010101" pitchFamily="2" charset="-122"/>
                <a:cs typeface="楷体" panose="02010609060101010101" charset="-122"/>
              </a:rPr>
              <a:t>             </a:t>
            </a:r>
            <a:r>
              <a:rPr lang="zh-CN" altLang="en-US" sz="2400" b="1" dirty="0">
                <a:latin typeface="宋体" panose="02010600030101010101" pitchFamily="2" charset="-122"/>
                <a:ea typeface="宋体" panose="02010600030101010101" pitchFamily="2" charset="-122"/>
                <a:cs typeface="楷体" panose="02010609060101010101" charset="-122"/>
              </a:rPr>
              <a:t>逐步形成，商贸的</a:t>
            </a:r>
            <a:r>
              <a:rPr lang="en-US" altLang="zh-CN" sz="2400" b="1" u="sng" dirty="0">
                <a:latin typeface="宋体" panose="02010600030101010101" pitchFamily="2" charset="-122"/>
                <a:ea typeface="宋体" panose="02010600030101010101" pitchFamily="2" charset="-122"/>
                <a:cs typeface="楷体" panose="02010609060101010101" charset="-122"/>
              </a:rPr>
              <a:t>   </a:t>
            </a:r>
            <a:r>
              <a:rPr lang="zh-CN" altLang="en-US" sz="2400" b="1" dirty="0">
                <a:latin typeface="宋体" panose="02010600030101010101" pitchFamily="2" charset="-122"/>
                <a:ea typeface="宋体" panose="02010600030101010101" pitchFamily="2" charset="-122"/>
                <a:cs typeface="楷体" panose="02010609060101010101" charset="-122"/>
              </a:rPr>
              <a:t>和</a:t>
            </a:r>
            <a:r>
              <a:rPr lang="zh-CN" altLang="en-US" sz="2400" b="1" dirty="0">
                <a:solidFill>
                  <a:srgbClr val="7030A0"/>
                </a:solidFill>
                <a:latin typeface="宋体" panose="02010600030101010101" pitchFamily="2" charset="-122"/>
                <a:ea typeface="宋体" panose="02010600030101010101" pitchFamily="2" charset="-122"/>
                <a:cs typeface="楷体" panose="02010609060101010101" charset="-122"/>
              </a:rPr>
              <a:t>形式</a:t>
            </a:r>
            <a:r>
              <a:rPr lang="zh-CN" altLang="en-US" sz="2400" b="1" dirty="0">
                <a:latin typeface="宋体" panose="02010600030101010101" pitchFamily="2" charset="-122"/>
                <a:ea typeface="宋体" panose="02010600030101010101" pitchFamily="2" charset="-122"/>
                <a:cs typeface="楷体" panose="02010609060101010101" charset="-122"/>
              </a:rPr>
              <a:t>都发生了变化</a:t>
            </a:r>
            <a:r>
              <a:rPr lang="zh-CN" altLang="en-US" sz="2400" b="1" dirty="0">
                <a:latin typeface="宋体" panose="02010600030101010101" pitchFamily="2" charset="-122"/>
                <a:ea typeface="宋体" panose="02010600030101010101" pitchFamily="2" charset="-122"/>
                <a:cs typeface="楷体" panose="02010609060101010101" charset="-122"/>
                <a:sym typeface="+mn-ea"/>
              </a:rPr>
              <a:t>。</a:t>
            </a:r>
            <a:endParaRPr lang="zh-CN" altLang="en-US" sz="2400" b="1" dirty="0">
              <a:latin typeface="宋体" panose="02010600030101010101" pitchFamily="2" charset="-122"/>
              <a:ea typeface="宋体" panose="02010600030101010101" pitchFamily="2" charset="-122"/>
              <a:cs typeface="楷体" panose="02010609060101010101" charset="-122"/>
              <a:sym typeface="+mn-ea"/>
            </a:endParaRPr>
          </a:p>
          <a:p>
            <a:pPr fontAlgn="auto">
              <a:lnSpc>
                <a:spcPct val="100000"/>
              </a:lnSpc>
            </a:pPr>
            <a:r>
              <a:rPr lang="en-US" sz="2400" b="1"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3</a:t>
            </a:r>
            <a:r>
              <a:rPr sz="2400" b="1"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sz="2400" b="1"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现代商贸特点：</a:t>
            </a:r>
            <a:r>
              <a:rPr lang="en-US" altLang="zh-CN" sz="2400" b="1" u="sng" dirty="0">
                <a:latin typeface="宋体" panose="02010600030101010101" pitchFamily="2" charset="-122"/>
                <a:ea typeface="宋体" panose="02010600030101010101" pitchFamily="2" charset="-122"/>
                <a:cs typeface="楷体" panose="02010609060101010101" charset="-122"/>
                <a:sym typeface="+mn-ea"/>
              </a:rPr>
              <a:t>     </a:t>
            </a:r>
            <a:r>
              <a:rPr lang="zh-CN" altLang="en-US" sz="2400" b="1" dirty="0">
                <a:latin typeface="宋体" panose="02010600030101010101" pitchFamily="2" charset="-122"/>
                <a:ea typeface="宋体" panose="02010600030101010101" pitchFamily="2" charset="-122"/>
                <a:cs typeface="楷体" panose="02010609060101010101" charset="-122"/>
                <a:sym typeface="+mn-ea"/>
              </a:rPr>
              <a:t>、</a:t>
            </a:r>
            <a:r>
              <a:rPr lang="en-US" altLang="zh-CN" sz="2400" b="1" u="sng" dirty="0">
                <a:latin typeface="宋体" panose="02010600030101010101" pitchFamily="2" charset="-122"/>
                <a:ea typeface="宋体" panose="02010600030101010101" pitchFamily="2" charset="-122"/>
                <a:cs typeface="楷体" panose="02010609060101010101" charset="-122"/>
                <a:sym typeface="+mn-ea"/>
              </a:rPr>
              <a:t>     </a:t>
            </a:r>
            <a:r>
              <a:rPr lang="zh-CN" altLang="en-US" sz="2400" b="1" dirty="0">
                <a:latin typeface="宋体" panose="02010600030101010101" pitchFamily="2" charset="-122"/>
                <a:ea typeface="宋体" panose="02010600030101010101" pitchFamily="2" charset="-122"/>
                <a:cs typeface="楷体" panose="02010609060101010101" charset="-122"/>
                <a:sym typeface="+mn-ea"/>
              </a:rPr>
              <a:t>现代化加速，提高了商贸</a:t>
            </a:r>
            <a:r>
              <a:rPr lang="en-US" altLang="zh-CN" sz="2400" b="1" u="sng" dirty="0">
                <a:latin typeface="宋体" panose="02010600030101010101" pitchFamily="2" charset="-122"/>
                <a:ea typeface="宋体" panose="02010600030101010101" pitchFamily="2" charset="-122"/>
                <a:cs typeface="楷体" panose="02010609060101010101" charset="-122"/>
                <a:sym typeface="+mn-ea"/>
              </a:rPr>
              <a:t>    </a:t>
            </a:r>
            <a:r>
              <a:rPr lang="zh-CN" altLang="en-US" sz="2400" b="1" dirty="0">
                <a:latin typeface="宋体" panose="02010600030101010101" pitchFamily="2" charset="-122"/>
                <a:ea typeface="宋体" panose="02010600030101010101" pitchFamily="2" charset="-122"/>
                <a:cs typeface="楷体" panose="02010609060101010101" charset="-122"/>
                <a:sym typeface="+mn-ea"/>
              </a:rPr>
              <a:t>，但也增大了</a:t>
            </a:r>
            <a:r>
              <a:rPr lang="en-US" altLang="zh-CN" sz="2400" b="1" u="sng" dirty="0">
                <a:latin typeface="宋体" panose="02010600030101010101" pitchFamily="2" charset="-122"/>
                <a:ea typeface="宋体" panose="02010600030101010101" pitchFamily="2" charset="-122"/>
                <a:cs typeface="楷体" panose="02010609060101010101" charset="-122"/>
                <a:sym typeface="+mn-ea"/>
              </a:rPr>
              <a:t>        </a:t>
            </a:r>
            <a:r>
              <a:rPr lang="zh-CN" altLang="en-US" sz="2400" b="1" dirty="0">
                <a:latin typeface="宋体" panose="02010600030101010101" pitchFamily="2" charset="-122"/>
                <a:ea typeface="宋体" panose="02010600030101010101" pitchFamily="2" charset="-122"/>
                <a:cs typeface="楷体" panose="02010609060101010101" charset="-122"/>
                <a:sym typeface="+mn-ea"/>
              </a:rPr>
              <a:t>。</a:t>
            </a:r>
            <a:endParaRPr lang="zh-CN" altLang="en-US" sz="2400" b="1" dirty="0">
              <a:latin typeface="宋体" panose="02010600030101010101" pitchFamily="2" charset="-122"/>
              <a:ea typeface="宋体" panose="02010600030101010101" pitchFamily="2" charset="-122"/>
              <a:cs typeface="楷体" panose="02010609060101010101" charset="-122"/>
              <a:sym typeface="+mn-ea"/>
            </a:endParaRPr>
          </a:p>
        </p:txBody>
      </p:sp>
      <p:sp>
        <p:nvSpPr>
          <p:cNvPr id="2" name="文本框 1"/>
          <p:cNvSpPr txBox="1"/>
          <p:nvPr/>
        </p:nvSpPr>
        <p:spPr>
          <a:xfrm>
            <a:off x="201930" y="2494280"/>
            <a:ext cx="11614785" cy="829945"/>
          </a:xfrm>
          <a:prstGeom prst="rect">
            <a:avLst/>
          </a:prstGeom>
          <a:noFill/>
          <a:ln w="19050">
            <a:noFill/>
            <a:prstDash val="sysDash"/>
          </a:ln>
        </p:spPr>
        <p:txBody>
          <a:bodyPr wrap="square" rtlCol="0" anchor="t">
            <a:spAutoFit/>
          </a:bodyPr>
          <a:p>
            <a:r>
              <a:rPr lang="zh-CN" sz="2400" b="1" dirty="0">
                <a:latin typeface="宋体" panose="02010600030101010101" pitchFamily="2" charset="-122"/>
                <a:ea typeface="宋体" panose="02010600030101010101" pitchFamily="2" charset="-122"/>
                <a:cs typeface="楷体" panose="02010609060101010101" charset="-122"/>
                <a:sym typeface="+mn-ea"/>
              </a:rPr>
              <a:t>考情分析：</a:t>
            </a:r>
            <a:endParaRPr lang="zh-CN" sz="2400" b="1" dirty="0">
              <a:latin typeface="宋体" panose="02010600030101010101" pitchFamily="2" charset="-122"/>
              <a:ea typeface="宋体" panose="02010600030101010101" pitchFamily="2" charset="-122"/>
              <a:cs typeface="楷体" panose="02010609060101010101" charset="-122"/>
              <a:sym typeface="+mn-ea"/>
            </a:endParaRPr>
          </a:p>
          <a:p>
            <a:r>
              <a:rPr lang="zh-CN" sz="2400" b="1" dirty="0">
                <a:latin typeface="宋体" panose="02010600030101010101" pitchFamily="2" charset="-122"/>
                <a:ea typeface="宋体" panose="02010600030101010101" pitchFamily="2" charset="-122"/>
                <a:cs typeface="楷体" panose="02010609060101010101" charset="-122"/>
                <a:sym typeface="+mn-ea"/>
              </a:rPr>
              <a:t>本单元是高频考点热点考点，复习时注意与</a:t>
            </a:r>
            <a:r>
              <a:rPr lang="en-US" altLang="zh-CN" sz="2400" b="1" dirty="0">
                <a:latin typeface="宋体" panose="02010600030101010101" pitchFamily="2" charset="-122"/>
                <a:ea typeface="宋体" panose="02010600030101010101" pitchFamily="2" charset="-122"/>
                <a:cs typeface="楷体" panose="02010609060101010101" charset="-122"/>
                <a:sym typeface="+mn-ea"/>
              </a:rPr>
              <a:t>“</a:t>
            </a:r>
            <a:r>
              <a:rPr lang="zh-CN" altLang="en-US" sz="2400" b="1" dirty="0">
                <a:latin typeface="宋体" panose="02010600030101010101" pitchFamily="2" charset="-122"/>
                <a:ea typeface="宋体" panose="02010600030101010101" pitchFamily="2" charset="-122"/>
                <a:cs typeface="楷体" panose="02010609060101010101" charset="-122"/>
                <a:sym typeface="+mn-ea"/>
              </a:rPr>
              <a:t>一带一路</a:t>
            </a:r>
            <a:r>
              <a:rPr lang="en-US" altLang="zh-CN" sz="2400" b="1" dirty="0">
                <a:latin typeface="宋体" panose="02010600030101010101" pitchFamily="2" charset="-122"/>
                <a:ea typeface="宋体" panose="02010600030101010101" pitchFamily="2" charset="-122"/>
                <a:cs typeface="楷体" panose="02010609060101010101" charset="-122"/>
                <a:sym typeface="+mn-ea"/>
              </a:rPr>
              <a:t>”</a:t>
            </a:r>
            <a:r>
              <a:rPr lang="zh-CN" sz="2400" b="1" dirty="0">
                <a:latin typeface="宋体" panose="02010600030101010101" pitchFamily="2" charset="-122"/>
                <a:ea typeface="宋体" panose="02010600030101010101" pitchFamily="2" charset="-122"/>
                <a:cs typeface="楷体" panose="02010609060101010101" charset="-122"/>
                <a:sym typeface="+mn-ea"/>
              </a:rPr>
              <a:t>关联的知识点的复习。</a:t>
            </a:r>
            <a:endParaRPr lang="zh-CN" sz="2400" b="1" dirty="0">
              <a:latin typeface="宋体" panose="02010600030101010101" pitchFamily="2" charset="-122"/>
              <a:ea typeface="宋体" panose="02010600030101010101" pitchFamily="2" charset="-122"/>
              <a:cs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1" name="Picture 3"/>
          <p:cNvPicPr>
            <a:picLocks noChangeAspect="1"/>
          </p:cNvPicPr>
          <p:nvPr/>
        </p:nvPicPr>
        <p:blipFill>
          <a:blip r:embed="rId1"/>
          <a:srcRect l="9123" t="4852" r="1799"/>
          <a:stretch>
            <a:fillRect/>
          </a:stretch>
        </p:blipFill>
        <p:spPr>
          <a:xfrm>
            <a:off x="587375" y="884238"/>
            <a:ext cx="8424863" cy="4259262"/>
          </a:xfrm>
          <a:prstGeom prst="rect">
            <a:avLst/>
          </a:prstGeom>
          <a:noFill/>
          <a:ln w="9525">
            <a:noFill/>
          </a:ln>
        </p:spPr>
      </p:pic>
      <p:sp>
        <p:nvSpPr>
          <p:cNvPr id="46083" name="矩形 8"/>
          <p:cNvSpPr/>
          <p:nvPr/>
        </p:nvSpPr>
        <p:spPr>
          <a:xfrm>
            <a:off x="3503613" y="155575"/>
            <a:ext cx="1800225" cy="522288"/>
          </a:xfrm>
          <a:prstGeom prst="rect">
            <a:avLst/>
          </a:prstGeom>
          <a:noFill/>
          <a:ln w="9525">
            <a:noFill/>
          </a:ln>
        </p:spPr>
        <p:txBody>
          <a:bodyPr wrap="square" anchor="t" anchorCtr="0">
            <a:spAutoFit/>
          </a:bodyPr>
          <a:p>
            <a:r>
              <a:rPr lang="zh-CN" altLang="en-US" sz="2800" b="1">
                <a:latin typeface="Calibri" panose="020F0502020204030204" charset="0"/>
                <a:ea typeface="宋体" panose="02010600030101010101" pitchFamily="2" charset="-122"/>
              </a:rPr>
              <a:t>丝绸之路</a:t>
            </a:r>
            <a:endParaRPr lang="zh-CN" altLang="en-US" sz="2800" b="1">
              <a:latin typeface="Calibri" panose="020F0502020204030204" charset="0"/>
              <a:ea typeface="宋体" panose="02010600030101010101" pitchFamily="2" charset="-122"/>
            </a:endParaRPr>
          </a:p>
        </p:txBody>
      </p:sp>
      <p:cxnSp>
        <p:nvCxnSpPr>
          <p:cNvPr id="33" name="形状 32"/>
          <p:cNvCxnSpPr/>
          <p:nvPr/>
        </p:nvCxnSpPr>
        <p:spPr>
          <a:xfrm rot="16200000" flipH="1">
            <a:off x="1643856" y="1615281"/>
            <a:ext cx="406400" cy="144463"/>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7604125" y="3749675"/>
            <a:ext cx="1098550" cy="1393825"/>
          </a:xfrm>
          <a:prstGeom prst="rect">
            <a:avLst/>
          </a:prstGeom>
          <a:noFill/>
          <a:ln w="9525">
            <a:noFill/>
          </a:ln>
        </p:spPr>
      </p:pic>
      <p:grpSp>
        <p:nvGrpSpPr>
          <p:cNvPr id="4" name="组合 3"/>
          <p:cNvGrpSpPr/>
          <p:nvPr/>
        </p:nvGrpSpPr>
        <p:grpSpPr>
          <a:xfrm>
            <a:off x="473075" y="882650"/>
            <a:ext cx="8537575" cy="2443163"/>
            <a:chOff x="2963" y="4146"/>
            <a:chExt cx="13247" cy="5130"/>
          </a:xfrm>
        </p:grpSpPr>
        <p:sp>
          <p:nvSpPr>
            <p:cNvPr id="46087" name="Text Box 7"/>
            <p:cNvSpPr txBox="1"/>
            <p:nvPr/>
          </p:nvSpPr>
          <p:spPr>
            <a:xfrm>
              <a:off x="2964" y="4146"/>
              <a:ext cx="13246" cy="773"/>
            </a:xfrm>
            <a:prstGeom prst="rect">
              <a:avLst/>
            </a:prstGeom>
            <a:solidFill>
              <a:srgbClr val="FFFF00"/>
            </a:solidFill>
            <a:ln w="9525">
              <a:noFill/>
            </a:ln>
          </p:spPr>
          <p:txBody>
            <a:bodyPr wrap="square" anchor="t" anchorCtr="0">
              <a:spAutoFit/>
            </a:bodyPr>
            <a:p>
              <a:r>
                <a:rPr lang="en-US" altLang="zh-CN" b="1" dirty="0">
                  <a:solidFill>
                    <a:srgbClr val="FF0000"/>
                  </a:solidFill>
                  <a:latin typeface="楷体" panose="02010609060101010101" charset="-122"/>
                  <a:ea typeface="楷体" panose="02010609060101010101" charset="-122"/>
                </a:rPr>
                <a:t> </a:t>
              </a:r>
              <a:r>
                <a:rPr lang="zh-CN" altLang="en-US" b="1" dirty="0">
                  <a:solidFill>
                    <a:srgbClr val="FF0000"/>
                  </a:solidFill>
                  <a:latin typeface="楷体" panose="02010609060101010101" charset="-122"/>
                  <a:ea typeface="楷体" panose="02010609060101010101" charset="-122"/>
                </a:rPr>
                <a:t>汉代：陆路（主）：</a:t>
              </a:r>
              <a:r>
                <a:rPr lang="zh-CN" altLang="en-US" b="1" dirty="0">
                  <a:solidFill>
                    <a:srgbClr val="006600"/>
                  </a:solidFill>
                  <a:latin typeface="楷体" panose="02010609060101010101" charset="-122"/>
                  <a:ea typeface="楷体" panose="02010609060101010101" charset="-122"/>
                </a:rPr>
                <a:t>长安</a:t>
              </a:r>
              <a:r>
                <a:rPr lang="en-US" altLang="zh-CN" b="1" dirty="0">
                  <a:solidFill>
                    <a:srgbClr val="FF0000"/>
                  </a:solidFill>
                  <a:latin typeface="楷体" panose="02010609060101010101" charset="-122"/>
                  <a:ea typeface="楷体" panose="02010609060101010101" charset="-122"/>
                </a:rPr>
                <a:t>—</a:t>
              </a:r>
              <a:r>
                <a:rPr lang="zh-CN" altLang="en-US" b="1" dirty="0">
                  <a:solidFill>
                    <a:srgbClr val="006600"/>
                  </a:solidFill>
                  <a:latin typeface="楷体" panose="02010609060101010101" charset="-122"/>
                  <a:ea typeface="楷体" panose="02010609060101010101" charset="-122"/>
                </a:rPr>
                <a:t>河西走廊</a:t>
              </a:r>
              <a:r>
                <a:rPr lang="en-US" altLang="zh-CN" b="1" dirty="0">
                  <a:solidFill>
                    <a:srgbClr val="0000FF"/>
                  </a:solidFill>
                  <a:latin typeface="楷体" panose="02010609060101010101" charset="-122"/>
                  <a:ea typeface="楷体" panose="02010609060101010101" charset="-122"/>
                </a:rPr>
                <a:t>—</a:t>
              </a:r>
              <a:r>
                <a:rPr lang="zh-CN" altLang="en-US" b="1" dirty="0">
                  <a:solidFill>
                    <a:srgbClr val="006600"/>
                  </a:solidFill>
                  <a:latin typeface="楷体" panose="02010609060101010101" charset="-122"/>
                  <a:ea typeface="楷体" panose="02010609060101010101" charset="-122"/>
                </a:rPr>
                <a:t>新疆</a:t>
              </a:r>
              <a:r>
                <a:rPr lang="en-US" altLang="zh-CN" b="1" dirty="0">
                  <a:solidFill>
                    <a:srgbClr val="0000FF"/>
                  </a:solidFill>
                  <a:latin typeface="楷体" panose="02010609060101010101" charset="-122"/>
                  <a:ea typeface="楷体" panose="02010609060101010101" charset="-122"/>
                </a:rPr>
                <a:t>—</a:t>
              </a:r>
              <a:r>
                <a:rPr lang="zh-CN" altLang="en-US" b="1" dirty="0">
                  <a:solidFill>
                    <a:srgbClr val="006600"/>
                  </a:solidFill>
                  <a:latin typeface="楷体" panose="02010609060101010101" charset="-122"/>
                  <a:ea typeface="楷体" panose="02010609060101010101" charset="-122"/>
                </a:rPr>
                <a:t>中亚、西亚</a:t>
              </a:r>
              <a:r>
                <a:rPr lang="en-US" altLang="zh-CN" b="1" dirty="0">
                  <a:solidFill>
                    <a:srgbClr val="FF0000"/>
                  </a:solidFill>
                  <a:latin typeface="楷体" panose="02010609060101010101" charset="-122"/>
                  <a:ea typeface="楷体" panose="02010609060101010101" charset="-122"/>
                </a:rPr>
                <a:t>—</a:t>
              </a:r>
              <a:r>
                <a:rPr lang="zh-CN" altLang="en-US" b="1" dirty="0">
                  <a:solidFill>
                    <a:srgbClr val="006600"/>
                  </a:solidFill>
                  <a:latin typeface="楷体" panose="02010609060101010101" charset="-122"/>
                  <a:ea typeface="楷体" panose="02010609060101010101" charset="-122"/>
                </a:rPr>
                <a:t>欧洲</a:t>
              </a:r>
              <a:endParaRPr lang="zh-CN" altLang="en-US" b="1" dirty="0">
                <a:solidFill>
                  <a:srgbClr val="006600"/>
                </a:solidFill>
                <a:latin typeface="楷体" panose="02010609060101010101" charset="-122"/>
                <a:ea typeface="楷体" panose="02010609060101010101" charset="-122"/>
              </a:endParaRPr>
            </a:p>
          </p:txBody>
        </p:sp>
        <p:pic>
          <p:nvPicPr>
            <p:cNvPr id="46088" name="Picture 2" descr="5"/>
            <p:cNvPicPr>
              <a:picLocks noChangeAspect="1"/>
            </p:cNvPicPr>
            <p:nvPr/>
          </p:nvPicPr>
          <p:blipFill>
            <a:blip r:embed="rId3">
              <a:lum contrast="23999"/>
            </a:blip>
            <a:stretch>
              <a:fillRect/>
            </a:stretch>
          </p:blipFill>
          <p:spPr>
            <a:xfrm>
              <a:off x="2963" y="4871"/>
              <a:ext cx="13247" cy="4405"/>
            </a:xfrm>
            <a:prstGeom prst="rect">
              <a:avLst/>
            </a:prstGeom>
            <a:noFill/>
            <a:ln w="28575" cap="flat" cmpd="sng">
              <a:solidFill>
                <a:schemeClr val="accent2"/>
              </a:solidFill>
              <a:prstDash val="solid"/>
              <a:round/>
              <a:headEnd type="none" w="med" len="med"/>
              <a:tailEnd type="none" w="med" len="med"/>
            </a:ln>
          </p:spPr>
        </p:pic>
      </p:grpSp>
      <p:grpSp>
        <p:nvGrpSpPr>
          <p:cNvPr id="10" name="组合 9"/>
          <p:cNvGrpSpPr/>
          <p:nvPr/>
        </p:nvGrpSpPr>
        <p:grpSpPr>
          <a:xfrm>
            <a:off x="384810" y="3474403"/>
            <a:ext cx="8537575" cy="2438400"/>
            <a:chOff x="4924" y="5766"/>
            <a:chExt cx="14277" cy="4858"/>
          </a:xfrm>
        </p:grpSpPr>
        <p:pic>
          <p:nvPicPr>
            <p:cNvPr id="46090" name="图片 6"/>
            <p:cNvPicPr>
              <a:picLocks noChangeAspect="1"/>
            </p:cNvPicPr>
            <p:nvPr/>
          </p:nvPicPr>
          <p:blipFill>
            <a:blip r:embed="rId4"/>
            <a:stretch>
              <a:fillRect/>
            </a:stretch>
          </p:blipFill>
          <p:spPr>
            <a:xfrm>
              <a:off x="4924" y="5766"/>
              <a:ext cx="14276" cy="4855"/>
            </a:xfrm>
            <a:prstGeom prst="rect">
              <a:avLst/>
            </a:prstGeom>
            <a:noFill/>
            <a:ln w="9525">
              <a:noFill/>
            </a:ln>
          </p:spPr>
        </p:pic>
        <p:sp>
          <p:nvSpPr>
            <p:cNvPr id="46091" name="Text Box 7"/>
            <p:cNvSpPr txBox="1"/>
            <p:nvPr/>
          </p:nvSpPr>
          <p:spPr>
            <a:xfrm>
              <a:off x="4924" y="9799"/>
              <a:ext cx="14277" cy="825"/>
            </a:xfrm>
            <a:prstGeom prst="rect">
              <a:avLst/>
            </a:prstGeom>
            <a:solidFill>
              <a:srgbClr val="FFFF00"/>
            </a:solidFill>
            <a:ln w="28575" cap="flat" cmpd="sng">
              <a:solidFill>
                <a:schemeClr val="accent2"/>
              </a:solidFill>
              <a:prstDash val="solid"/>
              <a:round/>
              <a:headEnd type="none" w="med" len="med"/>
              <a:tailEnd type="none" w="med" len="med"/>
            </a:ln>
          </p:spPr>
          <p:txBody>
            <a:bodyPr wrap="square" anchor="t" anchorCtr="0">
              <a:spAutoFit/>
            </a:bodyPr>
            <a:p>
              <a:r>
                <a:rPr lang="zh-CN" altLang="en-US" sz="2100" b="1" dirty="0">
                  <a:solidFill>
                    <a:srgbClr val="0000FF"/>
                  </a:solidFill>
                  <a:latin typeface="楷体" panose="02010609060101010101" charset="-122"/>
                  <a:ea typeface="楷体" panose="02010609060101010101" charset="-122"/>
                </a:rPr>
                <a:t>海路：</a:t>
              </a:r>
              <a:r>
                <a:rPr lang="zh-CN" altLang="en-US" b="1" dirty="0">
                  <a:solidFill>
                    <a:srgbClr val="006600"/>
                  </a:solidFill>
                  <a:latin typeface="楷体" panose="02010609060101010101" charset="-122"/>
                  <a:ea typeface="楷体" panose="02010609060101010101" charset="-122"/>
                </a:rPr>
                <a:t>两广</a:t>
              </a:r>
              <a:r>
                <a:rPr lang="en-US" altLang="zh-CN" b="1" dirty="0">
                  <a:solidFill>
                    <a:srgbClr val="FF0000"/>
                  </a:solidFill>
                  <a:latin typeface="楷体" panose="02010609060101010101" charset="-122"/>
                  <a:ea typeface="楷体" panose="02010609060101010101" charset="-122"/>
                </a:rPr>
                <a:t>—</a:t>
              </a:r>
              <a:r>
                <a:rPr lang="zh-CN" altLang="en-US" b="1" dirty="0">
                  <a:solidFill>
                    <a:srgbClr val="006600"/>
                  </a:solidFill>
                  <a:latin typeface="楷体" panose="02010609060101010101" charset="-122"/>
                  <a:ea typeface="楷体" panose="02010609060101010101" charset="-122"/>
                </a:rPr>
                <a:t>印支半岛</a:t>
              </a:r>
              <a:r>
                <a:rPr lang="en-US" altLang="zh-CN" b="1" dirty="0">
                  <a:solidFill>
                    <a:srgbClr val="0000FF"/>
                  </a:solidFill>
                  <a:latin typeface="楷体" panose="02010609060101010101" charset="-122"/>
                  <a:ea typeface="楷体" panose="02010609060101010101" charset="-122"/>
                </a:rPr>
                <a:t>—</a:t>
              </a:r>
              <a:r>
                <a:rPr lang="zh-CN" altLang="en-US" b="1" dirty="0">
                  <a:solidFill>
                    <a:srgbClr val="006600"/>
                  </a:solidFill>
                  <a:latin typeface="楷体" panose="02010609060101010101" charset="-122"/>
                  <a:ea typeface="楷体" panose="02010609060101010101" charset="-122"/>
                </a:rPr>
                <a:t>马来半岛</a:t>
              </a:r>
              <a:r>
                <a:rPr lang="en-US" altLang="zh-CN" b="1" dirty="0">
                  <a:solidFill>
                    <a:srgbClr val="0000FF"/>
                  </a:solidFill>
                  <a:latin typeface="楷体" panose="02010609060101010101" charset="-122"/>
                  <a:ea typeface="楷体" panose="02010609060101010101" charset="-122"/>
                </a:rPr>
                <a:t>—</a:t>
              </a:r>
              <a:r>
                <a:rPr lang="zh-CN" altLang="en-US" b="1" dirty="0">
                  <a:solidFill>
                    <a:srgbClr val="006600"/>
                  </a:solidFill>
                  <a:latin typeface="楷体" panose="02010609060101010101" charset="-122"/>
                  <a:ea typeface="楷体" panose="02010609060101010101" charset="-122"/>
                </a:rPr>
                <a:t>孟加拉国</a:t>
              </a:r>
              <a:r>
                <a:rPr lang="en-US" altLang="zh-CN" b="1" dirty="0">
                  <a:solidFill>
                    <a:srgbClr val="FF0000"/>
                  </a:solidFill>
                  <a:latin typeface="楷体" panose="02010609060101010101" charset="-122"/>
                  <a:ea typeface="楷体" panose="02010609060101010101" charset="-122"/>
                </a:rPr>
                <a:t>—</a:t>
              </a:r>
              <a:r>
                <a:rPr lang="zh-CN" altLang="en-US" b="1" dirty="0">
                  <a:solidFill>
                    <a:srgbClr val="006600"/>
                  </a:solidFill>
                  <a:latin typeface="楷体" panose="02010609060101010101" charset="-122"/>
                  <a:ea typeface="楷体" panose="02010609060101010101" charset="-122"/>
                </a:rPr>
                <a:t>印度半岛南部</a:t>
              </a:r>
              <a:endParaRPr lang="zh-CN" altLang="en-US" b="1" dirty="0">
                <a:solidFill>
                  <a:srgbClr val="006600"/>
                </a:solidFill>
                <a:latin typeface="楷体" panose="02010609060101010101" charset="-122"/>
                <a:ea typeface="楷体" panose="02010609060101010101" charset="-122"/>
              </a:endParaRPr>
            </a:p>
          </p:txBody>
        </p:sp>
      </p:grpSp>
      <p:sp>
        <p:nvSpPr>
          <p:cNvPr id="46092" name="文本框 2"/>
          <p:cNvSpPr txBox="1"/>
          <p:nvPr/>
        </p:nvSpPr>
        <p:spPr>
          <a:xfrm>
            <a:off x="658813" y="5980113"/>
            <a:ext cx="8874125" cy="522287"/>
          </a:xfrm>
          <a:prstGeom prst="rect">
            <a:avLst/>
          </a:prstGeom>
          <a:noFill/>
          <a:ln w="9525">
            <a:noFill/>
          </a:ln>
        </p:spPr>
        <p:txBody>
          <a:bodyPr wrap="square" anchor="t" anchorCtr="0">
            <a:spAutoFit/>
          </a:bodyPr>
          <a:p>
            <a:r>
              <a:rPr lang="zh-CN" altLang="en-US" sz="2800">
                <a:latin typeface="Calibri" panose="020F0502020204030204" charset="0"/>
                <a:ea typeface="宋体" panose="02010600030101010101" pitchFamily="2" charset="-122"/>
              </a:rPr>
              <a:t>外贸管理：唐开始设市舶司，清设公行（后十三行）</a:t>
            </a:r>
            <a:endParaRPr lang="zh-CN" altLang="en-US" sz="2800">
              <a:latin typeface="Calibri" panose="020F050202020403020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par>
                                <p:cTn id="8" presetID="4" presetClass="entr" presetSubtype="3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ou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584200"/>
            <a:ext cx="11294110" cy="5507990"/>
          </a:xfrm>
          <a:prstGeom prst="rect">
            <a:avLst/>
          </a:prstGeom>
          <a:noFill/>
          <a:ln w="9525">
            <a:noFill/>
          </a:ln>
        </p:spPr>
        <p:txBody>
          <a:bodyPr wrap="square">
            <a:spAutoFit/>
          </a:bodyPr>
          <a:p>
            <a:pPr marL="266700" indent="-266700"/>
            <a:r>
              <a:rPr sz="2200" b="0"/>
              <a:t>1．（2021.1·浙江高考·4）汴京相国寺“每月五次开放，万姓交易”，“占定两廊，皆诸寺师姑卖绣作、领抹、花朵、珠翠头面、生色销金花样幞头帽子、特髻冠子、条线之类”。材料反映了北宋</a:t>
            </a:r>
            <a:endParaRPr sz="2200" b="0"/>
          </a:p>
          <a:p>
            <a:pPr marL="266700" indent="-266700"/>
            <a:r>
              <a:rPr sz="2200" b="0"/>
              <a:t>        A．已有定时一聚的庙会集市             B．商业活动脱离了官吏监管</a:t>
            </a:r>
            <a:endParaRPr sz="2200" b="0"/>
          </a:p>
          <a:p>
            <a:pPr marL="266700" indent="-266700"/>
            <a:r>
              <a:rPr sz="2200" b="0"/>
              <a:t>     </a:t>
            </a:r>
            <a:r>
              <a:rPr lang="en-US" sz="2200" b="0"/>
              <a:t>  </a:t>
            </a:r>
            <a:r>
              <a:rPr sz="2200" b="0"/>
              <a:t>C．“草市”演进为地方商业中心        </a:t>
            </a:r>
            <a:r>
              <a:rPr lang="en-US" sz="2200" b="0"/>
              <a:t>  </a:t>
            </a:r>
            <a:r>
              <a:rPr sz="2200" b="0"/>
              <a:t> D．商人地位远比一般平民优越</a:t>
            </a:r>
            <a:endParaRPr sz="2200" b="0"/>
          </a:p>
          <a:p>
            <a:pPr marL="266700" indent="-266700"/>
            <a:r>
              <a:rPr sz="2200" b="0"/>
              <a:t>2．（2021.1·浙江高考·8）有学者认为，以大历史观审视，明至清鸦片战争前中国社会与文化无疑具有阶段性的总汇性质；也必须注意到，这一时期为传统中国迈入近代社会培植了活性因子，准备了运作机制。下列项中，能体现“活性因子”的有</a:t>
            </a:r>
            <a:endParaRPr sz="2200" b="0"/>
          </a:p>
          <a:p>
            <a:pPr marL="266700" indent="-266700"/>
            <a:r>
              <a:rPr sz="2200" b="0"/>
              <a:t>①市民阶层的壮大                     ②君主专制政体的强化</a:t>
            </a:r>
            <a:endParaRPr sz="2200" b="0"/>
          </a:p>
          <a:p>
            <a:pPr marL="266700" indent="-266700"/>
            <a:r>
              <a:rPr sz="2200" b="0"/>
              <a:t>③商品经济的繁荣                     ④近代民权意识的勃兴</a:t>
            </a:r>
            <a:endParaRPr sz="2200" b="0"/>
          </a:p>
          <a:p>
            <a:pPr marL="266700" indent="-266700"/>
            <a:r>
              <a:rPr lang="en-US" sz="2200" b="0"/>
              <a:t>         </a:t>
            </a:r>
            <a:r>
              <a:rPr sz="2200" b="0"/>
              <a:t>A．①③           B．①④           C．②③             D．②④</a:t>
            </a:r>
            <a:endParaRPr sz="2200" b="0"/>
          </a:p>
          <a:p>
            <a:pPr marL="266700" indent="-266700"/>
            <a:r>
              <a:rPr sz="2200" b="0"/>
              <a:t>3．（2020.1·浙江高考·5）有学者认为：“在建筑和城市规划上，两宋时期更为开放的城市设计导致了全天候的生活方式的出现。而这相应地促进了本地市场和全国商业的发展”。这种“更为开放”“全天候”的城市景象表现在</a:t>
            </a:r>
            <a:endParaRPr sz="2200" b="0"/>
          </a:p>
          <a:p>
            <a:pPr marL="266700" indent="-266700"/>
            <a:r>
              <a:rPr lang="en-US" sz="2200" b="0"/>
              <a:t>    </a:t>
            </a:r>
            <a:r>
              <a:rPr sz="2200" b="0"/>
              <a:t>A．夜市经营实现常态化                </a:t>
            </a:r>
            <a:r>
              <a:rPr lang="en-US" sz="2200" b="0"/>
              <a:t>       </a:t>
            </a:r>
            <a:r>
              <a:rPr sz="2200" b="0"/>
              <a:t>B．“市”突破了时间和空间上的限制</a:t>
            </a:r>
            <a:endParaRPr sz="2200" b="0"/>
          </a:p>
          <a:p>
            <a:pPr marL="266700" indent="-266700"/>
            <a:r>
              <a:rPr lang="en-US" sz="2200" b="0"/>
              <a:t>    </a:t>
            </a:r>
            <a:r>
              <a:rPr sz="2200" b="0"/>
              <a:t>C．商业活动不再受到官吏的监管        D．原有“市”的管理足以适应新的经济形势</a:t>
            </a:r>
            <a:endParaRPr sz="2200" b="0"/>
          </a:p>
        </p:txBody>
      </p:sp>
      <p:sp>
        <p:nvSpPr>
          <p:cNvPr id="7" name="任意多边形: 形状 3"/>
          <p:cNvSpPr/>
          <p:nvPr/>
        </p:nvSpPr>
        <p:spPr>
          <a:xfrm>
            <a:off x="553720" y="1570990"/>
            <a:ext cx="762635" cy="398145"/>
          </a:xfrm>
          <a:custGeom>
            <a:avLst/>
            <a:gdLst>
              <a:gd name="connsiteX0" fmla="*/ 0 w 985421"/>
              <a:gd name="connsiteY0" fmla="*/ 621437 h 925988"/>
              <a:gd name="connsiteX1" fmla="*/ 319596 w 985421"/>
              <a:gd name="connsiteY1" fmla="*/ 896645 h 925988"/>
              <a:gd name="connsiteX2" fmla="*/ 985421 w 985421"/>
              <a:gd name="connsiteY2" fmla="*/ 0 h 925988"/>
            </a:gdLst>
            <a:ahLst/>
            <a:cxnLst>
              <a:cxn ang="0">
                <a:pos x="connsiteX0" y="connsiteY0"/>
              </a:cxn>
              <a:cxn ang="0">
                <a:pos x="connsiteX1" y="connsiteY1"/>
              </a:cxn>
              <a:cxn ang="0">
                <a:pos x="connsiteX2" y="connsiteY2"/>
              </a:cxn>
            </a:cxnLst>
            <a:rect l="l" t="t" r="r" b="b"/>
            <a:pathLst>
              <a:path w="985421" h="925988">
                <a:moveTo>
                  <a:pt x="0" y="621437"/>
                </a:moveTo>
                <a:cubicBezTo>
                  <a:pt x="77679" y="810827"/>
                  <a:pt x="155359" y="1000218"/>
                  <a:pt x="319596" y="896645"/>
                </a:cubicBezTo>
                <a:cubicBezTo>
                  <a:pt x="483833" y="793072"/>
                  <a:pt x="734627" y="396536"/>
                  <a:pt x="985421"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任意多边形: 形状 3"/>
          <p:cNvSpPr/>
          <p:nvPr/>
        </p:nvSpPr>
        <p:spPr>
          <a:xfrm>
            <a:off x="660400" y="3930015"/>
            <a:ext cx="762635" cy="398145"/>
          </a:xfrm>
          <a:custGeom>
            <a:avLst/>
            <a:gdLst>
              <a:gd name="connsiteX0" fmla="*/ 0 w 985421"/>
              <a:gd name="connsiteY0" fmla="*/ 621437 h 925988"/>
              <a:gd name="connsiteX1" fmla="*/ 319596 w 985421"/>
              <a:gd name="connsiteY1" fmla="*/ 896645 h 925988"/>
              <a:gd name="connsiteX2" fmla="*/ 985421 w 985421"/>
              <a:gd name="connsiteY2" fmla="*/ 0 h 925988"/>
            </a:gdLst>
            <a:ahLst/>
            <a:cxnLst>
              <a:cxn ang="0">
                <a:pos x="connsiteX0" y="connsiteY0"/>
              </a:cxn>
              <a:cxn ang="0">
                <a:pos x="connsiteX1" y="connsiteY1"/>
              </a:cxn>
              <a:cxn ang="0">
                <a:pos x="connsiteX2" y="connsiteY2"/>
              </a:cxn>
            </a:cxnLst>
            <a:rect l="l" t="t" r="r" b="b"/>
            <a:pathLst>
              <a:path w="985421" h="925988">
                <a:moveTo>
                  <a:pt x="0" y="621437"/>
                </a:moveTo>
                <a:cubicBezTo>
                  <a:pt x="77679" y="810827"/>
                  <a:pt x="155359" y="1000218"/>
                  <a:pt x="319596" y="896645"/>
                </a:cubicBezTo>
                <a:cubicBezTo>
                  <a:pt x="483833" y="793072"/>
                  <a:pt x="734627" y="396536"/>
                  <a:pt x="985421"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3874135" y="0"/>
            <a:ext cx="1605280" cy="521970"/>
          </a:xfrm>
          <a:prstGeom prst="rect">
            <a:avLst/>
          </a:prstGeom>
          <a:noFill/>
        </p:spPr>
        <p:txBody>
          <a:bodyPr wrap="none" rtlCol="0" anchor="t">
            <a:spAutoFit/>
          </a:bodyPr>
          <a:p>
            <a:r>
              <a:rPr lang="zh-CN" altLang="en-US" sz="2800">
                <a:ln>
                  <a:solidFill>
                    <a:sysClr val="windowText" lastClr="000000"/>
                  </a:solidFill>
                </a:ln>
                <a:solidFill>
                  <a:srgbClr val="C00000"/>
                </a:solidFill>
                <a:latin typeface="Arial" panose="020B0604020202020204" pitchFamily="34" charset="0"/>
                <a:ea typeface="黑体" panose="02010609060101010101" pitchFamily="49" charset="-122"/>
                <a:sym typeface="+mn-ea"/>
              </a:rPr>
              <a:t>高考典例</a:t>
            </a:r>
            <a:endParaRPr lang="zh-CN" altLang="en-US" sz="2800" b="1" smtClean="0">
              <a:ln>
                <a:solidFill>
                  <a:sysClr val="windowText" lastClr="000000"/>
                </a:solidFill>
              </a:ln>
              <a:solidFill>
                <a:srgbClr val="C00000"/>
              </a:solidFill>
              <a:latin typeface="Arial" panose="020B0604020202020204" pitchFamily="34" charset="0"/>
              <a:ea typeface="黑体" panose="02010609060101010101" pitchFamily="49" charset="-122"/>
              <a:sym typeface="+mn-ea"/>
            </a:endParaRPr>
          </a:p>
        </p:txBody>
      </p:sp>
      <p:sp>
        <p:nvSpPr>
          <p:cNvPr id="2" name="任意多边形: 形状 3"/>
          <p:cNvSpPr/>
          <p:nvPr/>
        </p:nvSpPr>
        <p:spPr>
          <a:xfrm>
            <a:off x="4991735" y="5256530"/>
            <a:ext cx="762635" cy="398145"/>
          </a:xfrm>
          <a:custGeom>
            <a:avLst/>
            <a:gdLst>
              <a:gd name="connsiteX0" fmla="*/ 0 w 985421"/>
              <a:gd name="connsiteY0" fmla="*/ 621437 h 925988"/>
              <a:gd name="connsiteX1" fmla="*/ 319596 w 985421"/>
              <a:gd name="connsiteY1" fmla="*/ 896645 h 925988"/>
              <a:gd name="connsiteX2" fmla="*/ 985421 w 985421"/>
              <a:gd name="connsiteY2" fmla="*/ 0 h 925988"/>
            </a:gdLst>
            <a:ahLst/>
            <a:cxnLst>
              <a:cxn ang="0">
                <a:pos x="connsiteX0" y="connsiteY0"/>
              </a:cxn>
              <a:cxn ang="0">
                <a:pos x="connsiteX1" y="connsiteY1"/>
              </a:cxn>
              <a:cxn ang="0">
                <a:pos x="connsiteX2" y="connsiteY2"/>
              </a:cxn>
            </a:cxnLst>
            <a:rect l="l" t="t" r="r" b="b"/>
            <a:pathLst>
              <a:path w="985421" h="925988">
                <a:moveTo>
                  <a:pt x="0" y="621437"/>
                </a:moveTo>
                <a:cubicBezTo>
                  <a:pt x="77679" y="810827"/>
                  <a:pt x="155359" y="1000218"/>
                  <a:pt x="319596" y="896645"/>
                </a:cubicBezTo>
                <a:cubicBezTo>
                  <a:pt x="483833" y="793072"/>
                  <a:pt x="734627" y="396536"/>
                  <a:pt x="985421"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bldLvl="0" animBg="1"/>
      <p:bldP spid="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584200"/>
            <a:ext cx="11294110" cy="5846445"/>
          </a:xfrm>
          <a:prstGeom prst="rect">
            <a:avLst/>
          </a:prstGeom>
          <a:noFill/>
          <a:ln w="9525">
            <a:noFill/>
          </a:ln>
        </p:spPr>
        <p:txBody>
          <a:bodyPr wrap="square">
            <a:spAutoFit/>
          </a:bodyPr>
          <a:p>
            <a:pPr marL="266700" indent="-266700"/>
            <a:r>
              <a:rPr sz="2200" b="0"/>
              <a:t>4．（2020·海南高考·4）《东京梦华录》记载了北宋都城汴京的一景：“亦间或有卖洗面水、煎点汤茶药者，直至天明。其杀猪羊作坊，每人担猪羊及车子上市，动即百数。”此景的出现，表明</a:t>
            </a:r>
            <a:endParaRPr sz="2200" b="0"/>
          </a:p>
          <a:p>
            <a:pPr marL="266700" indent="-266700"/>
            <a:r>
              <a:rPr sz="2200" b="0"/>
              <a:t>A．经济重心开始南移                  B．宽松环境利于商业繁荣</a:t>
            </a:r>
            <a:endParaRPr sz="2200" b="0"/>
          </a:p>
          <a:p>
            <a:pPr marL="266700" indent="-266700"/>
            <a:r>
              <a:rPr sz="2200" b="0"/>
              <a:t>C．官营手工业的发展                  D．重农抑商政策已经改变</a:t>
            </a:r>
            <a:endParaRPr sz="2200" b="0"/>
          </a:p>
          <a:p>
            <a:pPr marL="266700" indent="-266700"/>
            <a:r>
              <a:rPr sz="2200" b="0"/>
              <a:t>5．（2020·北京高考·4）下图为唐代长安城商业分布示意图，阴影部分为“市”以外的商业区域。与“安史之乱”前相比，“安史之乱”后的长安城内</a:t>
            </a:r>
            <a:endParaRPr sz="2200" b="0"/>
          </a:p>
          <a:p>
            <a:pPr marL="266700" indent="-266700"/>
            <a:endParaRPr sz="2200" b="0"/>
          </a:p>
          <a:p>
            <a:pPr marL="266700" indent="-266700"/>
            <a:endParaRPr sz="2200" b="0"/>
          </a:p>
          <a:p>
            <a:pPr marL="266700" indent="-266700"/>
            <a:endParaRPr sz="2200" b="0"/>
          </a:p>
          <a:p>
            <a:pPr marL="266700" indent="-266700"/>
            <a:endParaRPr sz="2200" b="0"/>
          </a:p>
          <a:p>
            <a:pPr marL="266700" indent="-266700"/>
            <a:endParaRPr sz="2200" b="0"/>
          </a:p>
          <a:p>
            <a:pPr marL="266700" indent="-266700"/>
            <a:endParaRPr sz="2200" b="0"/>
          </a:p>
          <a:p>
            <a:pPr marL="266700" indent="-266700"/>
            <a:endParaRPr sz="2200" b="0"/>
          </a:p>
          <a:p>
            <a:pPr marL="266700" indent="-266700"/>
            <a:endParaRPr sz="2200" b="0"/>
          </a:p>
          <a:p>
            <a:pPr marL="266700" indent="-266700"/>
            <a:r>
              <a:rPr sz="2200" b="0"/>
              <a:t> </a:t>
            </a:r>
            <a:r>
              <a:rPr lang="en-US" sz="2200" b="0"/>
              <a:t>   </a:t>
            </a:r>
            <a:r>
              <a:rPr sz="2200" b="0"/>
              <a:t>A．市以外经营行业的种类大大增加	B．商业活动日趋突破坊市功能的界限</a:t>
            </a:r>
            <a:endParaRPr sz="2200" b="0"/>
          </a:p>
          <a:p>
            <a:pPr marL="266700" indent="-266700"/>
            <a:r>
              <a:rPr sz="2200" b="0"/>
              <a:t>    C．官府对交易场所的限制更加严格	D．官府设市数量增加，坊的数量减少</a:t>
            </a:r>
            <a:endParaRPr sz="2200" b="0"/>
          </a:p>
        </p:txBody>
      </p:sp>
      <p:sp>
        <p:nvSpPr>
          <p:cNvPr id="7" name="任意多边形: 形状 3"/>
          <p:cNvSpPr/>
          <p:nvPr/>
        </p:nvSpPr>
        <p:spPr>
          <a:xfrm>
            <a:off x="4114800" y="1561465"/>
            <a:ext cx="762635" cy="398145"/>
          </a:xfrm>
          <a:custGeom>
            <a:avLst/>
            <a:gdLst>
              <a:gd name="connsiteX0" fmla="*/ 0 w 985421"/>
              <a:gd name="connsiteY0" fmla="*/ 621437 h 925988"/>
              <a:gd name="connsiteX1" fmla="*/ 319596 w 985421"/>
              <a:gd name="connsiteY1" fmla="*/ 896645 h 925988"/>
              <a:gd name="connsiteX2" fmla="*/ 985421 w 985421"/>
              <a:gd name="connsiteY2" fmla="*/ 0 h 925988"/>
            </a:gdLst>
            <a:ahLst/>
            <a:cxnLst>
              <a:cxn ang="0">
                <a:pos x="connsiteX0" y="connsiteY0"/>
              </a:cxn>
              <a:cxn ang="0">
                <a:pos x="connsiteX1" y="connsiteY1"/>
              </a:cxn>
              <a:cxn ang="0">
                <a:pos x="connsiteX2" y="connsiteY2"/>
              </a:cxn>
            </a:cxnLst>
            <a:rect l="l" t="t" r="r" b="b"/>
            <a:pathLst>
              <a:path w="985421" h="925988">
                <a:moveTo>
                  <a:pt x="0" y="621437"/>
                </a:moveTo>
                <a:cubicBezTo>
                  <a:pt x="77679" y="810827"/>
                  <a:pt x="155359" y="1000218"/>
                  <a:pt x="319596" y="896645"/>
                </a:cubicBezTo>
                <a:cubicBezTo>
                  <a:pt x="483833" y="793072"/>
                  <a:pt x="734627" y="396536"/>
                  <a:pt x="985421"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49" descr="1~XB(PZEC)8NF61W5FD33G0"/>
          <p:cNvPicPr>
            <a:picLocks noChangeAspect="1"/>
          </p:cNvPicPr>
          <p:nvPr>
            <p:custDataLst>
              <p:tags r:id="rId1"/>
            </p:custDataLst>
          </p:nvPr>
        </p:nvPicPr>
        <p:blipFill>
          <a:blip r:embed="rId2"/>
          <a:stretch>
            <a:fillRect/>
          </a:stretch>
        </p:blipFill>
        <p:spPr>
          <a:xfrm>
            <a:off x="2275840" y="3025775"/>
            <a:ext cx="6703060" cy="2610485"/>
          </a:xfrm>
          <a:prstGeom prst="rect">
            <a:avLst/>
          </a:prstGeom>
          <a:noFill/>
          <a:ln w="9525">
            <a:noFill/>
          </a:ln>
        </p:spPr>
      </p:pic>
      <p:sp>
        <p:nvSpPr>
          <p:cNvPr id="3" name="任意多边形: 形状 3"/>
          <p:cNvSpPr/>
          <p:nvPr/>
        </p:nvSpPr>
        <p:spPr>
          <a:xfrm>
            <a:off x="5509895" y="5636260"/>
            <a:ext cx="762635" cy="398145"/>
          </a:xfrm>
          <a:custGeom>
            <a:avLst/>
            <a:gdLst>
              <a:gd name="connsiteX0" fmla="*/ 0 w 985421"/>
              <a:gd name="connsiteY0" fmla="*/ 621437 h 925988"/>
              <a:gd name="connsiteX1" fmla="*/ 319596 w 985421"/>
              <a:gd name="connsiteY1" fmla="*/ 896645 h 925988"/>
              <a:gd name="connsiteX2" fmla="*/ 985421 w 985421"/>
              <a:gd name="connsiteY2" fmla="*/ 0 h 925988"/>
            </a:gdLst>
            <a:ahLst/>
            <a:cxnLst>
              <a:cxn ang="0">
                <a:pos x="connsiteX0" y="connsiteY0"/>
              </a:cxn>
              <a:cxn ang="0">
                <a:pos x="connsiteX1" y="connsiteY1"/>
              </a:cxn>
              <a:cxn ang="0">
                <a:pos x="connsiteX2" y="connsiteY2"/>
              </a:cxn>
            </a:cxnLst>
            <a:rect l="l" t="t" r="r" b="b"/>
            <a:pathLst>
              <a:path w="985421" h="925988">
                <a:moveTo>
                  <a:pt x="0" y="621437"/>
                </a:moveTo>
                <a:cubicBezTo>
                  <a:pt x="77679" y="810827"/>
                  <a:pt x="155359" y="1000218"/>
                  <a:pt x="319596" y="896645"/>
                </a:cubicBezTo>
                <a:cubicBezTo>
                  <a:pt x="483833" y="793072"/>
                  <a:pt x="734627" y="396536"/>
                  <a:pt x="985421"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584200"/>
            <a:ext cx="11294110" cy="5846445"/>
          </a:xfrm>
          <a:prstGeom prst="rect">
            <a:avLst/>
          </a:prstGeom>
          <a:noFill/>
          <a:ln w="9525">
            <a:noFill/>
          </a:ln>
        </p:spPr>
        <p:txBody>
          <a:bodyPr wrap="square">
            <a:spAutoFit/>
          </a:bodyPr>
          <a:p>
            <a:pPr marL="266700" indent="-266700"/>
            <a:r>
              <a:rPr sz="2200" b="0"/>
              <a:t>6．（2019·江苏高考·5）有学者认为，“传统上人们对贫穷抱有道德中立的认知”，但明朝晚期，“人们越来越怀疑贫穷是短视和懒惰的结果”。这种现象出现的主要原因是(　　)</a:t>
            </a:r>
            <a:endParaRPr sz="2200" b="0"/>
          </a:p>
          <a:p>
            <a:pPr marL="266700" indent="-266700"/>
            <a:r>
              <a:rPr lang="en-US" sz="2200" b="0"/>
              <a:t>    </a:t>
            </a:r>
            <a:r>
              <a:rPr sz="2200" b="0"/>
              <a:t>A．新兴资产阶级追求财富和物质享受    B．商品经济发展导致社会价值观变化</a:t>
            </a:r>
            <a:endParaRPr sz="2200" b="0"/>
          </a:p>
          <a:p>
            <a:pPr marL="266700" indent="-266700"/>
            <a:r>
              <a:rPr sz="2200" b="0"/>
              <a:t>    C．贫富分化和道德沦丧现象日益严重    D．反正统思想成为当时社会主流思想</a:t>
            </a:r>
            <a:endParaRPr sz="2200" b="0"/>
          </a:p>
          <a:p>
            <a:pPr marL="266700" indent="-266700"/>
            <a:r>
              <a:rPr sz="2200" b="0"/>
              <a:t>7．（2018·全国Ⅰ卷高考·27）下图中的动物是郑和下西洋时外国使臣随船向明政府贡献的奇珍异兽。明朝君臣认为，这就是中国传说中的“麒麟”，明成祖隧厚赐外国使臣。这表明当时(　　)</a:t>
            </a:r>
            <a:endParaRPr sz="2200" b="0"/>
          </a:p>
          <a:p>
            <a:pPr marL="266700" indent="-266700"/>
            <a:endParaRPr sz="2200" b="0"/>
          </a:p>
          <a:p>
            <a:pPr marL="266700" indent="-266700"/>
            <a:endParaRPr sz="2200" b="0"/>
          </a:p>
          <a:p>
            <a:pPr marL="266700" indent="-266700"/>
            <a:endParaRPr sz="2200" b="0"/>
          </a:p>
          <a:p>
            <a:pPr marL="266700" indent="-266700"/>
            <a:endParaRPr sz="2200" b="0"/>
          </a:p>
          <a:p>
            <a:pPr marL="266700" indent="-266700"/>
            <a:endParaRPr sz="2200" b="0"/>
          </a:p>
          <a:p>
            <a:pPr marL="266700" indent="-266700"/>
            <a:endParaRPr sz="2200" b="0"/>
          </a:p>
          <a:p>
            <a:pPr marL="266700" indent="-266700"/>
            <a:endParaRPr sz="2200" b="0"/>
          </a:p>
          <a:p>
            <a:pPr marL="266700" indent="-266700"/>
            <a:endParaRPr sz="2200" b="0"/>
          </a:p>
          <a:p>
            <a:pPr marL="266700" indent="-266700"/>
            <a:r>
              <a:rPr lang="en-US" sz="2200" b="0"/>
              <a:t> </a:t>
            </a:r>
            <a:r>
              <a:rPr sz="2200" b="0"/>
              <a:t>A．对外交流促使中国传统绘画出现新的类型B．朝廷用中国文化对朝贡贸易贡品加以解读</a:t>
            </a:r>
            <a:endParaRPr sz="2200" b="0"/>
          </a:p>
          <a:p>
            <a:pPr marL="266700" indent="-266700"/>
            <a:r>
              <a:rPr lang="en-US" sz="2200" b="0"/>
              <a:t> </a:t>
            </a:r>
            <a:r>
              <a:rPr sz="2200" b="0"/>
              <a:t>C．海禁政策的解除促进了对外文化交流     </a:t>
            </a:r>
            <a:r>
              <a:rPr lang="en-US" sz="2200" b="0"/>
              <a:t>  </a:t>
            </a:r>
            <a:r>
              <a:rPr sz="2200" b="0"/>
              <a:t>D．外来物品的传入推动了传统观念更新</a:t>
            </a:r>
            <a:endParaRPr sz="2200" b="0"/>
          </a:p>
        </p:txBody>
      </p:sp>
      <p:sp>
        <p:nvSpPr>
          <p:cNvPr id="7" name="任意多边形: 形状 3"/>
          <p:cNvSpPr/>
          <p:nvPr/>
        </p:nvSpPr>
        <p:spPr>
          <a:xfrm>
            <a:off x="5334000" y="1219835"/>
            <a:ext cx="762635" cy="398145"/>
          </a:xfrm>
          <a:custGeom>
            <a:avLst/>
            <a:gdLst>
              <a:gd name="connsiteX0" fmla="*/ 0 w 985421"/>
              <a:gd name="connsiteY0" fmla="*/ 621437 h 925988"/>
              <a:gd name="connsiteX1" fmla="*/ 319596 w 985421"/>
              <a:gd name="connsiteY1" fmla="*/ 896645 h 925988"/>
              <a:gd name="connsiteX2" fmla="*/ 985421 w 985421"/>
              <a:gd name="connsiteY2" fmla="*/ 0 h 925988"/>
            </a:gdLst>
            <a:ahLst/>
            <a:cxnLst>
              <a:cxn ang="0">
                <a:pos x="connsiteX0" y="connsiteY0"/>
              </a:cxn>
              <a:cxn ang="0">
                <a:pos x="connsiteX1" y="connsiteY1"/>
              </a:cxn>
              <a:cxn ang="0">
                <a:pos x="connsiteX2" y="connsiteY2"/>
              </a:cxn>
            </a:cxnLst>
            <a:rect l="l" t="t" r="r" b="b"/>
            <a:pathLst>
              <a:path w="985421" h="925988">
                <a:moveTo>
                  <a:pt x="0" y="621437"/>
                </a:moveTo>
                <a:cubicBezTo>
                  <a:pt x="77679" y="810827"/>
                  <a:pt x="155359" y="1000218"/>
                  <a:pt x="319596" y="896645"/>
                </a:cubicBezTo>
                <a:cubicBezTo>
                  <a:pt x="483833" y="793072"/>
                  <a:pt x="734627" y="396536"/>
                  <a:pt x="985421"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2147482575" descr="P`RVNI]F7Q~E8$R261@9B0P"/>
          <p:cNvPicPr>
            <a:picLocks noChangeAspect="1"/>
          </p:cNvPicPr>
          <p:nvPr/>
        </p:nvPicPr>
        <p:blipFill>
          <a:blip r:embed="rId1"/>
          <a:srcRect b="15485"/>
          <a:stretch>
            <a:fillRect/>
          </a:stretch>
        </p:blipFill>
        <p:spPr>
          <a:xfrm>
            <a:off x="4348480" y="2680335"/>
            <a:ext cx="2295525" cy="2988945"/>
          </a:xfrm>
          <a:prstGeom prst="rect">
            <a:avLst/>
          </a:prstGeom>
          <a:noFill/>
          <a:ln w="9525">
            <a:noFill/>
          </a:ln>
        </p:spPr>
      </p:pic>
      <p:sp>
        <p:nvSpPr>
          <p:cNvPr id="3" name="任意多边形: 形状 3"/>
          <p:cNvSpPr/>
          <p:nvPr/>
        </p:nvSpPr>
        <p:spPr>
          <a:xfrm>
            <a:off x="5714365" y="5609590"/>
            <a:ext cx="762635" cy="398145"/>
          </a:xfrm>
          <a:custGeom>
            <a:avLst/>
            <a:gdLst>
              <a:gd name="connsiteX0" fmla="*/ 0 w 985421"/>
              <a:gd name="connsiteY0" fmla="*/ 621437 h 925988"/>
              <a:gd name="connsiteX1" fmla="*/ 319596 w 985421"/>
              <a:gd name="connsiteY1" fmla="*/ 896645 h 925988"/>
              <a:gd name="connsiteX2" fmla="*/ 985421 w 985421"/>
              <a:gd name="connsiteY2" fmla="*/ 0 h 925988"/>
            </a:gdLst>
            <a:ahLst/>
            <a:cxnLst>
              <a:cxn ang="0">
                <a:pos x="connsiteX0" y="connsiteY0"/>
              </a:cxn>
              <a:cxn ang="0">
                <a:pos x="connsiteX1" y="connsiteY1"/>
              </a:cxn>
              <a:cxn ang="0">
                <a:pos x="connsiteX2" y="connsiteY2"/>
              </a:cxn>
            </a:cxnLst>
            <a:rect l="l" t="t" r="r" b="b"/>
            <a:pathLst>
              <a:path w="985421" h="925988">
                <a:moveTo>
                  <a:pt x="0" y="621437"/>
                </a:moveTo>
                <a:cubicBezTo>
                  <a:pt x="77679" y="810827"/>
                  <a:pt x="155359" y="1000218"/>
                  <a:pt x="319596" y="896645"/>
                </a:cubicBezTo>
                <a:cubicBezTo>
                  <a:pt x="483833" y="793072"/>
                  <a:pt x="734627" y="396536"/>
                  <a:pt x="985421"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432175" y="1901825"/>
            <a:ext cx="3383280" cy="521970"/>
          </a:xfrm>
          <a:prstGeom prst="rect">
            <a:avLst/>
          </a:prstGeom>
          <a:noFill/>
        </p:spPr>
        <p:txBody>
          <a:bodyPr wrap="none" rtlCol="0" anchor="t">
            <a:spAutoFit/>
          </a:bodyPr>
          <a:p>
            <a:r>
              <a:rPr lang="zh-CN" altLang="en-US" sz="2800" b="1" smtClean="0">
                <a:latin typeface="Calibri" panose="020F0502020204030204"/>
                <a:sym typeface="宋体" panose="02010600030101010101" pitchFamily="2" charset="-122"/>
              </a:rPr>
              <a:t>更多试题见配套学案</a:t>
            </a:r>
            <a:endParaRPr lang="zh-CN" altLang="en-US" sz="2800" b="1" smtClean="0">
              <a:latin typeface="Calibri" panose="020F0502020204030204"/>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668270" y="1570355"/>
            <a:ext cx="5401945" cy="645160"/>
          </a:xfrm>
          <a:prstGeom prst="rect">
            <a:avLst/>
          </a:prstGeom>
          <a:noFill/>
        </p:spPr>
        <p:txBody>
          <a:bodyPr wrap="square" rtlCol="0">
            <a:spAutoFit/>
          </a:bodyPr>
          <a:p>
            <a:r>
              <a:rPr lang="zh-CN" sz="3600">
                <a:latin typeface="黑体" panose="02010609060101010101" pitchFamily="49" charset="-122"/>
                <a:ea typeface="黑体" panose="02010609060101010101" pitchFamily="49" charset="-122"/>
                <a:cs typeface="黑体" panose="02010609060101010101" pitchFamily="49" charset="-122"/>
                <a:sym typeface="+mn-ea"/>
              </a:rPr>
              <a:t>考点</a:t>
            </a:r>
            <a:r>
              <a:rPr lang="en-US" altLang="zh-CN" sz="3600">
                <a:latin typeface="黑体" panose="02010609060101010101" pitchFamily="49" charset="-122"/>
                <a:ea typeface="黑体" panose="02010609060101010101" pitchFamily="49" charset="-122"/>
                <a:cs typeface="黑体" panose="02010609060101010101" pitchFamily="49" charset="-122"/>
                <a:sym typeface="+mn-ea"/>
              </a:rPr>
              <a:t>2</a:t>
            </a:r>
            <a:r>
              <a:rPr lang="en-US" altLang="zh-CN" sz="3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a:latin typeface="黑体" panose="02010609060101010101" pitchFamily="49" charset="-122"/>
                <a:ea typeface="黑体" panose="02010609060101010101" pitchFamily="49" charset="-122"/>
                <a:cs typeface="黑体" panose="02010609060101010101" pitchFamily="49" charset="-122"/>
                <a:sym typeface="+mn-ea"/>
              </a:rPr>
              <a:t>近代商贸</a:t>
            </a:r>
            <a:endParaRPr lang="zh-CN" altLang="en-US" sz="3600">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97155" y="598805"/>
            <a:ext cx="10916285"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dirty="0">
                <a:ln>
                  <a:solidFill>
                    <a:sysClr val="windowText" lastClr="000000"/>
                  </a:solidFill>
                </a:ln>
                <a:solidFill>
                  <a:srgbClr val="FF0000"/>
                </a:solidFill>
                <a:effectLst>
                  <a:outerShdw blurRad="38100" dist="38100" dir="2700000" algn="tl">
                    <a:srgbClr val="000000"/>
                  </a:outerShdw>
                </a:effectLst>
                <a:latin typeface="Arial" panose="020B0604020202020204" pitchFamily="34" charset="0"/>
              </a:rPr>
              <a:t>1</a:t>
            </a:r>
            <a:r>
              <a:rPr lang="zh-CN" altLang="en-US" sz="2800" b="1" dirty="0">
                <a:ln>
                  <a:solidFill>
                    <a:sysClr val="windowText" lastClr="000000"/>
                  </a:solidFill>
                </a:ln>
                <a:solidFill>
                  <a:srgbClr val="FF0000"/>
                </a:solidFill>
                <a:effectLst>
                  <a:outerShdw blurRad="38100" dist="38100" dir="2700000" algn="tl">
                    <a:srgbClr val="000000"/>
                  </a:outerShdw>
                </a:effectLst>
                <a:latin typeface="Arial" panose="020B0604020202020204" pitchFamily="34" charset="0"/>
              </a:rPr>
              <a:t>、世界市场（资本主义世界经济体系）形成对商贸的意义。</a:t>
            </a:r>
            <a:endParaRPr lang="zh-CN" altLang="en-US" sz="2800" b="1" dirty="0">
              <a:ln>
                <a:solidFill>
                  <a:sysClr val="windowText" lastClr="000000"/>
                </a:solidFill>
              </a:ln>
              <a:solidFill>
                <a:srgbClr val="FF0000"/>
              </a:solidFill>
              <a:effectLst>
                <a:outerShdw blurRad="38100" dist="38100" dir="2700000" algn="tl">
                  <a:srgbClr val="000000"/>
                </a:outerShdw>
              </a:effectLst>
              <a:latin typeface="Arial" panose="020B0604020202020204" pitchFamily="34" charset="0"/>
            </a:endParaRPr>
          </a:p>
        </p:txBody>
      </p:sp>
      <p:graphicFrame>
        <p:nvGraphicFramePr>
          <p:cNvPr id="4" name="表格 3"/>
          <p:cNvGraphicFramePr/>
          <p:nvPr>
            <p:custDataLst>
              <p:tags r:id="rId1"/>
            </p:custDataLst>
          </p:nvPr>
        </p:nvGraphicFramePr>
        <p:xfrm>
          <a:off x="97155" y="1144905"/>
          <a:ext cx="11998473" cy="5486400"/>
        </p:xfrm>
        <a:graphic>
          <a:graphicData uri="http://schemas.openxmlformats.org/drawingml/2006/table">
            <a:tbl>
              <a:tblPr firstRow="1" bandRow="1">
                <a:tableStyleId>{5940675A-B579-460E-94D1-54222C63F5DA}</a:tableStyleId>
              </a:tblPr>
              <a:tblGrid>
                <a:gridCol w="1083993"/>
                <a:gridCol w="2012315"/>
                <a:gridCol w="5943848"/>
                <a:gridCol w="2958317"/>
              </a:tblGrid>
              <a:tr h="609600">
                <a:tc>
                  <a:txBody>
                    <a:bodyPr/>
                    <a:p>
                      <a:pPr indent="0">
                        <a:buNone/>
                      </a:pPr>
                      <a:r>
                        <a:rPr lang="zh-CN" altLang="en-US" sz="2000">
                          <a:latin typeface="宋体" panose="02010600030101010101" pitchFamily="2" charset="-122"/>
                          <a:ea typeface="宋体" panose="02010600030101010101" pitchFamily="2" charset="-122"/>
                          <a:cs typeface="Calibri" panose="020F0502020204030204" charset="0"/>
                        </a:rPr>
                        <a:t>推动因素</a:t>
                      </a:r>
                      <a:endParaRPr lang="zh-CN" altLang="en-US" sz="2000" b="1">
                        <a:latin typeface="宋体" panose="02010600030101010101" pitchFamily="2" charset="-122"/>
                        <a:ea typeface="宋体" panose="02010600030101010101" pitchFamily="2" charset="-122"/>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2060"/>
                          </a:solidFill>
                          <a:latin typeface="宋体" panose="02010600030101010101" pitchFamily="2" charset="-122"/>
                          <a:ea typeface="宋体" panose="02010600030101010101" pitchFamily="2" charset="-122"/>
                          <a:cs typeface="宋体" panose="02010600030101010101" pitchFamily="2" charset="-122"/>
                        </a:rPr>
                        <a:t> </a:t>
                      </a:r>
                      <a:r>
                        <a:rPr lang="zh-CN" altLang="en-US" sz="2400" b="0">
                          <a:solidFill>
                            <a:srgbClr val="002060"/>
                          </a:solidFill>
                          <a:latin typeface="宋体" panose="02010600030101010101" pitchFamily="2" charset="-122"/>
                          <a:ea typeface="宋体" panose="02010600030101010101" pitchFamily="2" charset="-122"/>
                          <a:cs typeface="宋体" panose="02010600030101010101" pitchFamily="2" charset="-122"/>
                        </a:rPr>
                        <a:t>市场进程</a:t>
                      </a:r>
                      <a:endParaRPr lang="zh-CN" altLang="en-US" sz="2400" b="0">
                        <a:solidFill>
                          <a:srgbClr val="00206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sz="2400" b="0">
                          <a:latin typeface="宋体" panose="02010600030101010101" pitchFamily="2" charset="-122"/>
                          <a:ea typeface="宋体" panose="02010600030101010101" pitchFamily="2" charset="-122"/>
                          <a:cs typeface="Calibri" panose="020F0502020204030204" charset="0"/>
                        </a:rPr>
                        <a:t>对世界</a:t>
                      </a:r>
                      <a:r>
                        <a:rPr lang="zh-CN" altLang="en-US" sz="2400">
                          <a:solidFill>
                            <a:srgbClr val="7030A0"/>
                          </a:solidFill>
                          <a:latin typeface="宋体" panose="02010600030101010101" pitchFamily="2" charset="-122"/>
                          <a:ea typeface="宋体" panose="02010600030101010101" pitchFamily="2" charset="-122"/>
                        </a:rPr>
                        <a:t>商贸的</a:t>
                      </a:r>
                      <a:r>
                        <a:rPr lang="zh-CN" altLang="en-US" sz="2400">
                          <a:latin typeface="宋体" panose="02010600030101010101" pitchFamily="2" charset="-122"/>
                          <a:ea typeface="宋体" panose="02010600030101010101" pitchFamily="2" charset="-122"/>
                        </a:rPr>
                        <a:t>影响</a:t>
                      </a:r>
                      <a:endParaRPr lang="zh-CN" altLang="en-US" sz="2400" b="0">
                        <a:latin typeface="宋体" panose="02010600030101010101" pitchFamily="2" charset="-122"/>
                        <a:ea typeface="宋体" panose="02010600030101010101" pitchFamily="2" charset="-122"/>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400" b="0">
                          <a:latin typeface="宋体" panose="02010600030101010101" pitchFamily="2" charset="-122"/>
                          <a:ea typeface="宋体" panose="02010600030101010101" pitchFamily="2" charset="-122"/>
                          <a:cs typeface="Calibri" panose="020F0502020204030204" charset="0"/>
                        </a:rPr>
                        <a:t>对中国</a:t>
                      </a:r>
                      <a:r>
                        <a:rPr lang="zh-CN" altLang="en-US" sz="2400" b="0">
                          <a:latin typeface="宋体" panose="02010600030101010101" pitchFamily="2" charset="-122"/>
                          <a:ea typeface="宋体" panose="02010600030101010101" pitchFamily="2" charset="-122"/>
                          <a:cs typeface="Calibri" panose="020F0502020204030204" charset="0"/>
                        </a:rPr>
                        <a:t>的影响</a:t>
                      </a:r>
                      <a:endParaRPr lang="zh-CN" altLang="en-US" sz="2400" b="0">
                        <a:latin typeface="宋体" panose="02010600030101010101" pitchFamily="2" charset="-122"/>
                        <a:ea typeface="宋体" panose="02010600030101010101" pitchFamily="2" charset="-122"/>
                        <a:cs typeface="Calibri" panose="020F05020202040302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97280">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r>
                        <a:rPr lang="zh-CN" altLang="en-US" sz="2000" b="0">
                          <a:latin typeface="宋体" panose="02010600030101010101" pitchFamily="2" charset="-122"/>
                          <a:ea typeface="宋体" panose="02010600030101010101" pitchFamily="2" charset="-122"/>
                          <a:cs typeface="宋体" panose="02010600030101010101" pitchFamily="2" charset="-122"/>
                        </a:rPr>
                        <a:t>新航路开辟及早期殖民</a:t>
                      </a:r>
                      <a:endParaRPr lang="zh-CN"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2060"/>
                          </a:solidFill>
                          <a:latin typeface="宋体" panose="02010600030101010101" pitchFamily="2" charset="-122"/>
                          <a:ea typeface="宋体" panose="02010600030101010101" pitchFamily="2" charset="-122"/>
                          <a:cs typeface="宋体" panose="02010600030101010101" pitchFamily="2" charset="-122"/>
                        </a:rPr>
                        <a:t> </a:t>
                      </a:r>
                      <a:r>
                        <a:rPr lang="zh-CN" altLang="en-US" sz="2400" b="0">
                          <a:solidFill>
                            <a:srgbClr val="002060"/>
                          </a:solidFill>
                          <a:latin typeface="宋体" panose="02010600030101010101" pitchFamily="2" charset="-122"/>
                          <a:ea typeface="宋体" panose="02010600030101010101" pitchFamily="2" charset="-122"/>
                          <a:cs typeface="宋体" panose="02010600030101010101" pitchFamily="2" charset="-122"/>
                        </a:rPr>
                        <a:t>出现（</a:t>
                      </a:r>
                      <a:r>
                        <a:rPr lang="en-US" altLang="zh-CN" sz="2400" b="0">
                          <a:solidFill>
                            <a:srgbClr val="002060"/>
                          </a:solidFill>
                          <a:latin typeface="宋体" panose="02010600030101010101" pitchFamily="2" charset="-122"/>
                          <a:ea typeface="宋体" panose="02010600030101010101" pitchFamily="2" charset="-122"/>
                          <a:cs typeface="宋体" panose="02010600030101010101" pitchFamily="2" charset="-122"/>
                        </a:rPr>
                        <a:t>16-17</a:t>
                      </a:r>
                      <a:r>
                        <a:rPr lang="zh-CN" altLang="en-US" sz="2400" b="0">
                          <a:solidFill>
                            <a:srgbClr val="002060"/>
                          </a:solidFill>
                          <a:latin typeface="宋体" panose="02010600030101010101" pitchFamily="2" charset="-122"/>
                          <a:ea typeface="宋体" panose="02010600030101010101" pitchFamily="2" charset="-122"/>
                          <a:cs typeface="宋体" panose="02010600030101010101" pitchFamily="2" charset="-122"/>
                        </a:rPr>
                        <a:t>世纪）</a:t>
                      </a:r>
                      <a:endParaRPr lang="zh-CN" altLang="en-US" sz="2400" b="0">
                        <a:solidFill>
                          <a:srgbClr val="00206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 </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30225">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r>
                        <a:rPr lang="zh-CN" altLang="en-US" sz="2000" b="0">
                          <a:latin typeface="宋体" panose="02010600030101010101" pitchFamily="2" charset="-122"/>
                          <a:ea typeface="宋体" panose="02010600030101010101" pitchFamily="2" charset="-122"/>
                          <a:cs typeface="宋体" panose="02010600030101010101" pitchFamily="2" charset="-122"/>
                        </a:rPr>
                        <a:t>工业革命</a:t>
                      </a:r>
                      <a:endParaRPr lang="zh-CN"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2060"/>
                          </a:solidFill>
                          <a:latin typeface="宋体" panose="02010600030101010101" pitchFamily="2" charset="-122"/>
                          <a:ea typeface="宋体" panose="02010600030101010101" pitchFamily="2" charset="-122"/>
                          <a:cs typeface="宋体" panose="02010600030101010101" pitchFamily="2" charset="-122"/>
                        </a:rPr>
                        <a:t> </a:t>
                      </a:r>
                      <a:r>
                        <a:rPr lang="zh-CN" altLang="en-US" sz="2400" b="0">
                          <a:solidFill>
                            <a:srgbClr val="002060"/>
                          </a:solidFill>
                          <a:latin typeface="宋体" panose="02010600030101010101" pitchFamily="2" charset="-122"/>
                          <a:ea typeface="宋体" panose="02010600030101010101" pitchFamily="2" charset="-122"/>
                          <a:cs typeface="宋体" panose="02010600030101010101" pitchFamily="2" charset="-122"/>
                        </a:rPr>
                        <a:t>初步形成（</a:t>
                      </a:r>
                      <a:r>
                        <a:rPr lang="en-US" altLang="zh-CN" sz="2400" b="0">
                          <a:solidFill>
                            <a:srgbClr val="002060"/>
                          </a:solidFill>
                          <a:latin typeface="宋体" panose="02010600030101010101" pitchFamily="2" charset="-122"/>
                          <a:ea typeface="宋体" panose="02010600030101010101" pitchFamily="2" charset="-122"/>
                          <a:cs typeface="宋体" panose="02010600030101010101" pitchFamily="2" charset="-122"/>
                        </a:rPr>
                        <a:t>18-19</a:t>
                      </a:r>
                      <a:r>
                        <a:rPr lang="zh-CN" altLang="en-US" sz="2400" b="0">
                          <a:solidFill>
                            <a:srgbClr val="002060"/>
                          </a:solidFill>
                          <a:latin typeface="宋体" panose="02010600030101010101" pitchFamily="2" charset="-122"/>
                          <a:ea typeface="宋体" panose="02010600030101010101" pitchFamily="2" charset="-122"/>
                          <a:cs typeface="宋体" panose="02010600030101010101" pitchFamily="2" charset="-122"/>
                        </a:rPr>
                        <a:t>）</a:t>
                      </a:r>
                      <a:endParaRPr lang="zh-CN" altLang="en-US" sz="2400" b="0">
                        <a:solidFill>
                          <a:srgbClr val="00206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 </a:t>
                      </a:r>
                      <a:endParaRPr lang="en-US" sz="2400" b="0">
                        <a:latin typeface="宋体" panose="02010600030101010101" pitchFamily="2" charset="-122"/>
                        <a:ea typeface="宋体" panose="02010600030101010101" pitchFamily="2" charset="-122"/>
                        <a:cs typeface="宋体" panose="02010600030101010101" pitchFamily="2" charset="-122"/>
                      </a:endParaRPr>
                    </a:p>
                    <a:p>
                      <a:pPr indent="0">
                        <a:buNone/>
                      </a:pPr>
                      <a:endParaRPr lang="en-US" sz="2400" b="0">
                        <a:latin typeface="宋体" panose="02010600030101010101" pitchFamily="2" charset="-122"/>
                        <a:ea typeface="宋体" panose="02010600030101010101" pitchFamily="2" charset="-122"/>
                        <a:cs typeface="宋体" panose="02010600030101010101" pitchFamily="2" charset="-122"/>
                      </a:endParaRPr>
                    </a:p>
                    <a:p>
                      <a:pPr indent="0">
                        <a:buNone/>
                      </a:pP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97280">
                <a:tc>
                  <a:txBody>
                    <a:bodyPr/>
                    <a:p>
                      <a:pPr indent="0">
                        <a:buNone/>
                      </a:pPr>
                      <a:r>
                        <a:rPr lang="en-US" sz="2000" b="0">
                          <a:latin typeface="宋体" panose="02010600030101010101" pitchFamily="2" charset="-122"/>
                          <a:ea typeface="宋体" panose="02010600030101010101" pitchFamily="2" charset="-122"/>
                          <a:cs typeface="宋体" panose="02010600030101010101" pitchFamily="2" charset="-122"/>
                        </a:rPr>
                        <a:t> </a:t>
                      </a:r>
                      <a:r>
                        <a:rPr lang="zh-CN" altLang="en-US" sz="2000" b="0">
                          <a:latin typeface="宋体" panose="02010600030101010101" pitchFamily="2" charset="-122"/>
                          <a:ea typeface="宋体" panose="02010600030101010101" pitchFamily="2" charset="-122"/>
                          <a:cs typeface="宋体" panose="02010600030101010101" pitchFamily="2" charset="-122"/>
                        </a:rPr>
                        <a:t>第二次工业革命</a:t>
                      </a:r>
                      <a:endParaRPr lang="zh-CN"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solidFill>
                            <a:srgbClr val="002060"/>
                          </a:solidFill>
                          <a:latin typeface="宋体" panose="02010600030101010101" pitchFamily="2" charset="-122"/>
                          <a:ea typeface="宋体" panose="02010600030101010101" pitchFamily="2" charset="-122"/>
                          <a:cs typeface="宋体" panose="02010600030101010101" pitchFamily="2" charset="-122"/>
                        </a:rPr>
                        <a:t> </a:t>
                      </a:r>
                      <a:r>
                        <a:rPr lang="zh-CN" altLang="en-US" sz="2400" b="0">
                          <a:solidFill>
                            <a:srgbClr val="002060"/>
                          </a:solidFill>
                          <a:latin typeface="宋体" panose="02010600030101010101" pitchFamily="2" charset="-122"/>
                          <a:ea typeface="宋体" panose="02010600030101010101" pitchFamily="2" charset="-122"/>
                          <a:cs typeface="宋体" panose="02010600030101010101" pitchFamily="2" charset="-122"/>
                        </a:rPr>
                        <a:t>最终形成（</a:t>
                      </a:r>
                      <a:r>
                        <a:rPr lang="en-US" altLang="zh-CN" sz="2400" b="0">
                          <a:solidFill>
                            <a:srgbClr val="002060"/>
                          </a:solidFill>
                          <a:latin typeface="宋体" panose="02010600030101010101" pitchFamily="2" charset="-122"/>
                          <a:ea typeface="宋体" panose="02010600030101010101" pitchFamily="2" charset="-122"/>
                          <a:cs typeface="宋体" panose="02010600030101010101" pitchFamily="2" charset="-122"/>
                        </a:rPr>
                        <a:t>19</a:t>
                      </a:r>
                      <a:r>
                        <a:rPr lang="zh-CN" altLang="en-US" sz="2400" b="0">
                          <a:solidFill>
                            <a:srgbClr val="002060"/>
                          </a:solidFill>
                          <a:latin typeface="宋体" panose="02010600030101010101" pitchFamily="2" charset="-122"/>
                          <a:ea typeface="宋体" panose="02010600030101010101" pitchFamily="2" charset="-122"/>
                          <a:cs typeface="宋体" panose="02010600030101010101" pitchFamily="2" charset="-122"/>
                        </a:rPr>
                        <a:t>末）</a:t>
                      </a:r>
                      <a:endParaRPr lang="zh-CN" altLang="en-US" sz="2400" b="0">
                        <a:solidFill>
                          <a:srgbClr val="00206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 </a:t>
                      </a:r>
                      <a:endParaRPr lang="en-US" sz="2400" b="0">
                        <a:latin typeface="宋体" panose="02010600030101010101" pitchFamily="2" charset="-122"/>
                        <a:ea typeface="宋体" panose="02010600030101010101" pitchFamily="2" charset="-122"/>
                        <a:cs typeface="宋体" panose="02010600030101010101" pitchFamily="2" charset="-122"/>
                      </a:endParaRPr>
                    </a:p>
                    <a:p>
                      <a:pPr indent="0">
                        <a:buNone/>
                      </a:pPr>
                      <a:endParaRPr lang="en-US" sz="24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2400" b="0">
                          <a:latin typeface="宋体" panose="02010600030101010101" pitchFamily="2" charset="-122"/>
                          <a:ea typeface="宋体" panose="02010600030101010101" pitchFamily="2" charset="-122"/>
                          <a:cs typeface="宋体" panose="02010600030101010101" pitchFamily="2" charset="-122"/>
                        </a:rPr>
                        <a:t> </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30225">
                <a:tc gridSpan="4">
                  <a:txBody>
                    <a:bodyPr/>
                    <a:p>
                      <a:pPr indent="0">
                        <a:buNone/>
                      </a:pPr>
                      <a:r>
                        <a:rPr lang="zh-CN" altLang="en-US" sz="2400" b="0">
                          <a:latin typeface="宋体" panose="02010600030101010101" pitchFamily="2" charset="-122"/>
                          <a:ea typeface="宋体" panose="02010600030101010101" pitchFamily="2" charset="-122"/>
                          <a:cs typeface="宋体" panose="02010600030101010101" pitchFamily="2" charset="-122"/>
                        </a:rPr>
                        <a:t>世界市场特点：</a:t>
                      </a:r>
                      <a:endParaRPr lang="en-US" sz="24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2400">
                          <a:solidFill>
                            <a:srgbClr val="002060"/>
                          </a:solidFill>
                          <a:latin typeface="宋体" panose="02010600030101010101" pitchFamily="2" charset="-122"/>
                          <a:ea typeface="宋体" panose="02010600030101010101" pitchFamily="2" charset="-122"/>
                        </a:rPr>
                        <a:t> </a:t>
                      </a:r>
                      <a:endParaRPr lang="en-US" altLang="zh-CN" sz="2400">
                        <a:solidFill>
                          <a:srgbClr val="002060"/>
                        </a:solidFill>
                        <a:latin typeface="宋体" panose="02010600030101010101" pitchFamily="2" charset="-122"/>
                        <a:ea typeface="宋体" panose="02010600030101010101" pitchFamily="2" charset="-122"/>
                      </a:endParaRPr>
                    </a:p>
                    <a:p>
                      <a:pPr indent="0">
                        <a:buNone/>
                      </a:pPr>
                      <a:r>
                        <a:rPr lang="en-US" altLang="zh-CN" sz="2400">
                          <a:latin typeface="宋体" panose="02010600030101010101" pitchFamily="2" charset="-122"/>
                          <a:ea typeface="宋体" panose="02010600030101010101" pitchFamily="2" charset="-122"/>
                        </a:rPr>
                        <a:t> </a:t>
                      </a:r>
                      <a:endParaRPr lang="en-US" altLang="zh-CN" sz="2400">
                        <a:latin typeface="宋体" panose="02010600030101010101" pitchFamily="2" charset="-122"/>
                        <a:ea typeface="宋体" panose="02010600030101010101" pitchFamily="2" charset="-122"/>
                      </a:endParaRPr>
                    </a:p>
                    <a:p>
                      <a:pPr indent="0">
                        <a:buNone/>
                      </a:pPr>
                      <a:endParaRPr 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文本框 1"/>
          <p:cNvSpPr txBox="1"/>
          <p:nvPr/>
        </p:nvSpPr>
        <p:spPr>
          <a:xfrm>
            <a:off x="3225800" y="1932940"/>
            <a:ext cx="5798185" cy="1014730"/>
          </a:xfrm>
          <a:prstGeom prst="rect">
            <a:avLst/>
          </a:prstGeom>
          <a:noFill/>
          <a:ln w="9525">
            <a:noFill/>
          </a:ln>
        </p:spPr>
        <p:txBody>
          <a:bodyPr wrap="square" anchor="t" anchorCtr="0">
            <a:spAutoFit/>
          </a:bodyPr>
          <a:p>
            <a:pPr indent="0">
              <a:buNone/>
            </a:pP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①主角：</a:t>
            </a:r>
            <a:r>
              <a:rPr lang="zh-CN" altLang="en-US" sz="2000">
                <a:solidFill>
                  <a:srgbClr val="FF0000"/>
                </a:solidFill>
                <a:latin typeface="宋体" panose="02010600030101010101" pitchFamily="2" charset="-122"/>
                <a:ea typeface="宋体" panose="02010600030101010101" pitchFamily="2" charset="-122"/>
                <a:sym typeface="+mn-ea"/>
              </a:rPr>
              <a:t>两牙、荷兰；②</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开拓市场途径：暴力掠夺、奴隶贸易和殖民侵略为主；③</a:t>
            </a:r>
            <a:r>
              <a:rPr lang="zh-CN" altLang="en-US" sz="2000">
                <a:solidFill>
                  <a:srgbClr val="FF0000"/>
                </a:solidFill>
                <a:latin typeface="宋体" panose="02010600030101010101" pitchFamily="2" charset="-122"/>
                <a:ea typeface="宋体" panose="02010600030101010101" pitchFamily="2" charset="-122"/>
                <a:sym typeface="+mn-ea"/>
              </a:rPr>
              <a:t>贸易范围；④商品种类；⑤贸易中心（大西洋）；⑥经营方式（股份）；</a:t>
            </a:r>
            <a:endParaRPr lang="zh-CN" altLang="en-US" sz="2000" b="1">
              <a:solidFill>
                <a:srgbClr val="FF0000"/>
              </a:solidFill>
              <a:latin typeface="宋体" panose="02010600030101010101" pitchFamily="2" charset="-122"/>
              <a:ea typeface="宋体" panose="02010600030101010101" pitchFamily="2" charset="-122"/>
              <a:sym typeface="+mn-ea"/>
            </a:endParaRPr>
          </a:p>
        </p:txBody>
      </p:sp>
      <p:sp>
        <p:nvSpPr>
          <p:cNvPr id="5" name="文本框 4"/>
          <p:cNvSpPr txBox="1"/>
          <p:nvPr/>
        </p:nvSpPr>
        <p:spPr>
          <a:xfrm>
            <a:off x="3225800" y="3018790"/>
            <a:ext cx="5782310" cy="1014730"/>
          </a:xfrm>
          <a:prstGeom prst="rect">
            <a:avLst/>
          </a:prstGeom>
          <a:noFill/>
          <a:ln w="9525">
            <a:noFill/>
          </a:ln>
        </p:spPr>
        <p:txBody>
          <a:bodyPr wrap="square" anchor="t" anchorCtr="0">
            <a:spAutoFit/>
          </a:bodyPr>
          <a:p>
            <a:pPr indent="0">
              <a:buNone/>
            </a:pP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①主角：</a:t>
            </a:r>
            <a:r>
              <a:rPr lang="zh-CN" altLang="en-US" sz="2000">
                <a:solidFill>
                  <a:srgbClr val="FF0000"/>
                </a:solidFill>
                <a:latin typeface="宋体" panose="02010600030101010101" pitchFamily="2" charset="-122"/>
                <a:ea typeface="宋体" panose="02010600030101010101" pitchFamily="2" charset="-122"/>
                <a:sym typeface="+mn-ea"/>
              </a:rPr>
              <a:t>英国</a:t>
            </a:r>
            <a:r>
              <a:rPr lang="zh-CN" altLang="en-US" sz="2000">
                <a:solidFill>
                  <a:srgbClr val="FF0000"/>
                </a:solidFill>
                <a:latin typeface="宋体" panose="02010600030101010101" pitchFamily="2" charset="-122"/>
                <a:ea typeface="宋体" panose="02010600030101010101" pitchFamily="2" charset="-122"/>
                <a:sym typeface="+mn-ea"/>
              </a:rPr>
              <a:t>；②</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开拓市场途径：商品输出为主；③</a:t>
            </a:r>
            <a:r>
              <a:rPr lang="zh-CN" altLang="en-US" sz="2000">
                <a:solidFill>
                  <a:srgbClr val="FF0000"/>
                </a:solidFill>
                <a:latin typeface="宋体" panose="02010600030101010101" pitchFamily="2" charset="-122"/>
                <a:ea typeface="宋体" panose="02010600030101010101" pitchFamily="2" charset="-122"/>
                <a:sym typeface="+mn-ea"/>
              </a:rPr>
              <a:t>贸易范围；④商品种类（禁止奴隶贸易）；⑤贸易中心（世界工厂）；⑥经营方式（工厂）；</a:t>
            </a:r>
            <a:endParaRPr lang="zh-CN" altLang="en-US" sz="2000" b="1">
              <a:solidFill>
                <a:srgbClr val="FF0000"/>
              </a:solidFill>
              <a:latin typeface="宋体" panose="02010600030101010101" pitchFamily="2" charset="-122"/>
              <a:ea typeface="宋体" panose="02010600030101010101" pitchFamily="2" charset="-122"/>
              <a:sym typeface="+mn-ea"/>
            </a:endParaRPr>
          </a:p>
        </p:txBody>
      </p:sp>
      <p:sp>
        <p:nvSpPr>
          <p:cNvPr id="6" name="文本框 5"/>
          <p:cNvSpPr txBox="1"/>
          <p:nvPr/>
        </p:nvSpPr>
        <p:spPr>
          <a:xfrm>
            <a:off x="3225800" y="4170045"/>
            <a:ext cx="5875655" cy="1014730"/>
          </a:xfrm>
          <a:prstGeom prst="rect">
            <a:avLst/>
          </a:prstGeom>
          <a:noFill/>
          <a:ln w="9525">
            <a:noFill/>
          </a:ln>
        </p:spPr>
        <p:txBody>
          <a:bodyPr wrap="square" anchor="t" anchorCtr="0">
            <a:spAutoFit/>
          </a:bodyPr>
          <a:p>
            <a:pPr indent="0">
              <a:buNone/>
            </a:pP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①主角：</a:t>
            </a:r>
            <a:r>
              <a:rPr lang="zh-CN" altLang="en-US" sz="2000">
                <a:solidFill>
                  <a:srgbClr val="FF0000"/>
                </a:solidFill>
                <a:latin typeface="宋体" panose="02010600030101010101" pitchFamily="2" charset="-122"/>
                <a:ea typeface="宋体" panose="02010600030101010101" pitchFamily="2" charset="-122"/>
                <a:sym typeface="+mn-ea"/>
              </a:rPr>
              <a:t>西方发达国家</a:t>
            </a:r>
            <a:r>
              <a:rPr lang="zh-CN" altLang="en-US" sz="2000">
                <a:solidFill>
                  <a:srgbClr val="FF0000"/>
                </a:solidFill>
                <a:latin typeface="宋体" panose="02010600030101010101" pitchFamily="2" charset="-122"/>
                <a:ea typeface="宋体" panose="02010600030101010101" pitchFamily="2" charset="-122"/>
                <a:sym typeface="+mn-ea"/>
              </a:rPr>
              <a:t>；②</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开拓市场途径：资本输出为主；③</a:t>
            </a:r>
            <a:r>
              <a:rPr lang="zh-CN" altLang="en-US" sz="2000">
                <a:solidFill>
                  <a:srgbClr val="FF0000"/>
                </a:solidFill>
                <a:latin typeface="宋体" panose="02010600030101010101" pitchFamily="2" charset="-122"/>
                <a:ea typeface="宋体" panose="02010600030101010101" pitchFamily="2" charset="-122"/>
                <a:sym typeface="+mn-ea"/>
              </a:rPr>
              <a:t>贸易范围；④商品种类（投资）；⑤贸易中心（百花齐放）；⑥经营方式（大企业）；</a:t>
            </a:r>
            <a:endParaRPr lang="zh-CN" altLang="en-US" sz="2000" b="1">
              <a:solidFill>
                <a:srgbClr val="FF0000"/>
              </a:solidFill>
              <a:latin typeface="宋体" panose="02010600030101010101" pitchFamily="2" charset="-122"/>
              <a:ea typeface="宋体" panose="02010600030101010101" pitchFamily="2" charset="-122"/>
              <a:sym typeface="+mn-ea"/>
            </a:endParaRPr>
          </a:p>
        </p:txBody>
      </p:sp>
      <p:sp>
        <p:nvSpPr>
          <p:cNvPr id="7" name="文本框 6"/>
          <p:cNvSpPr txBox="1">
            <a:spLocks noChangeArrowheads="1"/>
          </p:cNvSpPr>
          <p:nvPr/>
        </p:nvSpPr>
        <p:spPr bwMode="auto">
          <a:xfrm>
            <a:off x="9246870" y="2086610"/>
            <a:ext cx="278892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l"/>
            <a:r>
              <a:rPr lang="zh-CN" altLang="en-US" sz="2000" b="1">
                <a:solidFill>
                  <a:srgbClr val="7030A0"/>
                </a:solidFill>
                <a:latin typeface="黑体" panose="02010609060101010101" pitchFamily="49" charset="-122"/>
                <a:ea typeface="黑体" panose="02010609060101010101" pitchFamily="49" charset="-122"/>
                <a:sym typeface="站酷文艺体" panose="02000603000000000000" charset="-122"/>
              </a:rPr>
              <a:t>明朝外贸扩大</a:t>
            </a:r>
            <a:r>
              <a:rPr lang="en-US" altLang="zh-CN" sz="2000" b="1">
                <a:solidFill>
                  <a:srgbClr val="7030A0"/>
                </a:solidFill>
                <a:latin typeface="黑体" panose="02010609060101010101" pitchFamily="49" charset="-122"/>
                <a:ea typeface="黑体" panose="02010609060101010101" pitchFamily="49" charset="-122"/>
                <a:sym typeface="站酷文艺体" panose="02000603000000000000" charset="-122"/>
              </a:rPr>
              <a:t>,</a:t>
            </a:r>
            <a:r>
              <a:rPr lang="zh-CN" altLang="en-US" sz="2000" b="1">
                <a:solidFill>
                  <a:srgbClr val="7030A0"/>
                </a:solidFill>
                <a:latin typeface="黑体" panose="02010609060101010101" pitchFamily="49" charset="-122"/>
                <a:ea typeface="黑体" panose="02010609060101010101" pitchFamily="49" charset="-122"/>
                <a:sym typeface="站酷文艺体" panose="02000603000000000000" charset="-122"/>
              </a:rPr>
              <a:t>货币白银化</a:t>
            </a:r>
            <a:r>
              <a:rPr lang="en-US" altLang="zh-CN" sz="2000" b="1">
                <a:solidFill>
                  <a:srgbClr val="7030A0"/>
                </a:solidFill>
                <a:latin typeface="黑体" panose="02010609060101010101" pitchFamily="49" charset="-122"/>
                <a:ea typeface="黑体" panose="02010609060101010101" pitchFamily="49" charset="-122"/>
                <a:sym typeface="站酷文艺体" panose="02000603000000000000" charset="-122"/>
              </a:rPr>
              <a:t>;</a:t>
            </a:r>
            <a:r>
              <a:rPr lang="zh-CN" altLang="en-US" sz="2000" b="1">
                <a:solidFill>
                  <a:srgbClr val="7030A0"/>
                </a:solidFill>
                <a:latin typeface="黑体" panose="02010609060101010101" pitchFamily="49" charset="-122"/>
                <a:ea typeface="黑体" panose="02010609060101010101" pitchFamily="49" charset="-122"/>
                <a:sym typeface="站酷文艺体" panose="02000603000000000000" charset="-122"/>
              </a:rPr>
              <a:t>清朝</a:t>
            </a:r>
            <a:r>
              <a:rPr lang="zh-CN" altLang="en-US" sz="2000" b="1">
                <a:solidFill>
                  <a:srgbClr val="7030A0"/>
                </a:solidFill>
                <a:latin typeface="黑体" panose="02010609060101010101" pitchFamily="49" charset="-122"/>
                <a:ea typeface="黑体" panose="02010609060101010101" pitchFamily="49" charset="-122"/>
                <a:sym typeface="站酷文艺体" panose="02000603000000000000" charset="-122"/>
              </a:rPr>
              <a:t>闭关锁国；</a:t>
            </a:r>
            <a:endParaRPr lang="zh-CN" altLang="en-US" sz="2000" b="1">
              <a:solidFill>
                <a:srgbClr val="7030A0"/>
              </a:solidFill>
              <a:latin typeface="黑体" panose="02010609060101010101" pitchFamily="49" charset="-122"/>
              <a:ea typeface="黑体" panose="02010609060101010101" pitchFamily="49" charset="-122"/>
              <a:sym typeface="站酷文艺体" panose="02000603000000000000" charset="-122"/>
            </a:endParaRPr>
          </a:p>
        </p:txBody>
      </p:sp>
      <p:sp>
        <p:nvSpPr>
          <p:cNvPr id="10" name="文本框 9"/>
          <p:cNvSpPr txBox="1">
            <a:spLocks noChangeArrowheads="1"/>
          </p:cNvSpPr>
          <p:nvPr/>
        </p:nvSpPr>
        <p:spPr bwMode="auto">
          <a:xfrm>
            <a:off x="9265920" y="3032125"/>
            <a:ext cx="255714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l"/>
            <a:r>
              <a:rPr lang="zh-CN" altLang="en-US" sz="2000" b="1">
                <a:solidFill>
                  <a:srgbClr val="7030A0"/>
                </a:solidFill>
                <a:latin typeface="黑体" panose="02010609060101010101" pitchFamily="49" charset="-122"/>
                <a:ea typeface="黑体" panose="02010609060101010101" pitchFamily="49" charset="-122"/>
                <a:sym typeface="站酷文艺体" panose="02000603000000000000" charset="-122"/>
              </a:rPr>
              <a:t>被纳入世界市场：沦为倾销市场与原料产地</a:t>
            </a:r>
            <a:endParaRPr lang="zh-CN" altLang="en-US" sz="2000" b="1">
              <a:solidFill>
                <a:srgbClr val="7030A0"/>
              </a:solidFill>
              <a:latin typeface="黑体" panose="02010609060101010101" pitchFamily="49" charset="-122"/>
              <a:ea typeface="黑体" panose="02010609060101010101" pitchFamily="49" charset="-122"/>
              <a:sym typeface="站酷文艺体" panose="02000603000000000000" charset="-122"/>
            </a:endParaRPr>
          </a:p>
        </p:txBody>
      </p:sp>
      <p:sp>
        <p:nvSpPr>
          <p:cNvPr id="11" name="文本框 10"/>
          <p:cNvSpPr txBox="1">
            <a:spLocks noChangeArrowheads="1"/>
          </p:cNvSpPr>
          <p:nvPr/>
        </p:nvSpPr>
        <p:spPr bwMode="auto">
          <a:xfrm>
            <a:off x="9217025" y="4170045"/>
            <a:ext cx="284924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l"/>
            <a:r>
              <a:rPr lang="zh-CN" altLang="en-US" sz="2000" b="1">
                <a:solidFill>
                  <a:srgbClr val="7030A0"/>
                </a:solidFill>
                <a:latin typeface="黑体" panose="02010609060101010101" pitchFamily="49" charset="-122"/>
                <a:ea typeface="黑体" panose="02010609060101010101" pitchFamily="49" charset="-122"/>
                <a:sym typeface="站酷文艺体" panose="02000603000000000000" charset="-122"/>
              </a:rPr>
              <a:t>经营方式变化：现代银行、股份企业与股票市场、百货公司等出现</a:t>
            </a:r>
            <a:endParaRPr lang="zh-CN" altLang="en-US" sz="2000" b="1">
              <a:solidFill>
                <a:srgbClr val="7030A0"/>
              </a:solidFill>
              <a:latin typeface="黑体" panose="02010609060101010101" pitchFamily="49" charset="-122"/>
              <a:ea typeface="黑体" panose="02010609060101010101" pitchFamily="49" charset="-122"/>
              <a:sym typeface="站酷文艺体" panose="02000603000000000000" charset="-122"/>
            </a:endParaRPr>
          </a:p>
        </p:txBody>
      </p:sp>
      <p:sp>
        <p:nvSpPr>
          <p:cNvPr id="12" name="文本框 11"/>
          <p:cNvSpPr txBox="1"/>
          <p:nvPr/>
        </p:nvSpPr>
        <p:spPr>
          <a:xfrm>
            <a:off x="2345055" y="5100955"/>
            <a:ext cx="9478010" cy="1630045"/>
          </a:xfrm>
          <a:prstGeom prst="rect">
            <a:avLst/>
          </a:prstGeom>
          <a:noFill/>
          <a:ln w="9525">
            <a:noFill/>
          </a:ln>
        </p:spPr>
        <p:txBody>
          <a:bodyPr wrap="square" anchor="t" anchorCtr="0">
            <a:spAutoFit/>
          </a:bodyPr>
          <a:p>
            <a:pPr indent="0">
              <a:buNone/>
            </a:pP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①市场格局：欧洲崛起，</a:t>
            </a:r>
            <a:r>
              <a:rPr lang="zh-CN" altLang="en-US" sz="2000">
                <a:solidFill>
                  <a:srgbClr val="FF0000"/>
                </a:solidFill>
                <a:latin typeface="宋体" panose="02010600030101010101" pitchFamily="2" charset="-122"/>
                <a:ea typeface="宋体" panose="02010600030101010101" pitchFamily="2" charset="-122"/>
                <a:sym typeface="+mn-ea"/>
              </a:rPr>
              <a:t>西方发达国家主导（贸易中心），亚非拉从属（</a:t>
            </a:r>
            <a:r>
              <a:rPr lang="zh-CN" altLang="en-US" sz="2000">
                <a:solidFill>
                  <a:srgbClr val="FF0000"/>
                </a:solidFill>
                <a:latin typeface="宋体" panose="02010600030101010101" pitchFamily="2" charset="-122"/>
                <a:ea typeface="宋体" panose="02010600030101010101" pitchFamily="2" charset="-122"/>
                <a:sym typeface="+mn-ea"/>
              </a:rPr>
              <a:t>东方从属于西方），既有破坏性也有建设性；</a:t>
            </a:r>
            <a:endParaRPr lang="zh-CN" altLang="en-US" sz="2000">
              <a:solidFill>
                <a:srgbClr val="FF0000"/>
              </a:solidFill>
              <a:latin typeface="宋体" panose="02010600030101010101" pitchFamily="2" charset="-122"/>
              <a:ea typeface="宋体" panose="02010600030101010101" pitchFamily="2" charset="-122"/>
              <a:sym typeface="+mn-ea"/>
            </a:endParaRPr>
          </a:p>
          <a:p>
            <a:pPr indent="0">
              <a:buNone/>
            </a:pPr>
            <a:r>
              <a:rPr lang="zh-CN" altLang="en-US" sz="2000">
                <a:solidFill>
                  <a:srgbClr val="FF0000"/>
                </a:solidFill>
                <a:latin typeface="宋体" panose="02010600030101010101" pitchFamily="2" charset="-122"/>
                <a:ea typeface="宋体" panose="02010600030101010101" pitchFamily="2" charset="-122"/>
                <a:sym typeface="+mn-ea"/>
              </a:rPr>
              <a:t>②</a:t>
            </a: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开拓市场途径：殖民扩张、商品输出、资本输出并用；</a:t>
            </a:r>
            <a:endPar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indent="0">
              <a:buNone/>
            </a:pPr>
            <a:r>
              <a:rPr lang="zh-CN" altLang="en-US" sz="20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③</a:t>
            </a:r>
            <a:r>
              <a:rPr lang="zh-CN" altLang="en-US" sz="2000">
                <a:solidFill>
                  <a:srgbClr val="FF0000"/>
                </a:solidFill>
                <a:latin typeface="宋体" panose="02010600030101010101" pitchFamily="2" charset="-122"/>
                <a:ea typeface="宋体" panose="02010600030101010101" pitchFamily="2" charset="-122"/>
                <a:sym typeface="+mn-ea"/>
              </a:rPr>
              <a:t>货币、金融、贸易等很不稳定，引发大危机及两战；</a:t>
            </a:r>
            <a:endParaRPr lang="zh-CN" altLang="en-US" sz="2000">
              <a:solidFill>
                <a:srgbClr val="FF0000"/>
              </a:solidFill>
              <a:latin typeface="宋体" panose="02010600030101010101" pitchFamily="2" charset="-122"/>
              <a:ea typeface="宋体" panose="02010600030101010101" pitchFamily="2" charset="-122"/>
              <a:sym typeface="+mn-ea"/>
            </a:endParaRPr>
          </a:p>
          <a:p>
            <a:pPr indent="0">
              <a:buNone/>
            </a:pPr>
            <a:r>
              <a:rPr lang="zh-CN" altLang="en-US" sz="2000">
                <a:solidFill>
                  <a:srgbClr val="FF0000"/>
                </a:solidFill>
                <a:latin typeface="宋体" panose="02010600030101010101" pitchFamily="2" charset="-122"/>
                <a:ea typeface="宋体" panose="02010600030101010101" pitchFamily="2" charset="-122"/>
                <a:sym typeface="+mn-ea"/>
              </a:rPr>
              <a:t>④资本发展是根源；科技</a:t>
            </a:r>
            <a:r>
              <a:rPr lang="zh-CN" altLang="en-US" sz="2000">
                <a:solidFill>
                  <a:srgbClr val="FF0000"/>
                </a:solidFill>
                <a:latin typeface="宋体" panose="02010600030101010101" pitchFamily="2" charset="-122"/>
                <a:ea typeface="宋体" panose="02010600030101010101" pitchFamily="2" charset="-122"/>
                <a:sym typeface="+mn-ea"/>
              </a:rPr>
              <a:t>进步是动力；交通通讯是条件；</a:t>
            </a:r>
            <a:endParaRPr lang="zh-CN" altLang="en-US" sz="2000">
              <a:solidFill>
                <a:srgbClr val="FF0000"/>
              </a:solidFill>
              <a:latin typeface="宋体" panose="02010600030101010101" pitchFamily="2" charset="-122"/>
              <a:ea typeface="宋体" panose="02010600030101010101" pitchFamily="2" charset="-122"/>
              <a:sym typeface="+mn-ea"/>
            </a:endParaRPr>
          </a:p>
        </p:txBody>
      </p:sp>
      <p:sp>
        <p:nvSpPr>
          <p:cNvPr id="3" name="文本框 2"/>
          <p:cNvSpPr txBox="1"/>
          <p:nvPr/>
        </p:nvSpPr>
        <p:spPr>
          <a:xfrm>
            <a:off x="96520" y="40640"/>
            <a:ext cx="1960880" cy="521970"/>
          </a:xfrm>
          <a:prstGeom prst="rect">
            <a:avLst/>
          </a:prstGeom>
          <a:noFill/>
        </p:spPr>
        <p:txBody>
          <a:bodyPr wrap="none" rtlCol="0" anchor="t">
            <a:spAutoFit/>
          </a:bodyPr>
          <a:p>
            <a:r>
              <a:rPr lang="zh-CN" altLang="en-US" sz="2800">
                <a:ln>
                  <a:solidFill>
                    <a:sysClr val="windowText" lastClr="000000"/>
                  </a:solidFill>
                </a:ln>
                <a:solidFill>
                  <a:srgbClr val="C00000"/>
                </a:solidFill>
                <a:latin typeface="Arial" panose="020B0604020202020204" pitchFamily="34" charset="0"/>
                <a:ea typeface="黑体" panose="02010609060101010101" pitchFamily="49" charset="-122"/>
                <a:sym typeface="+mn-ea"/>
              </a:rPr>
              <a:t>基础整合：</a:t>
            </a:r>
            <a:endParaRPr lang="zh-CN" altLang="en-US" sz="2800" b="1" smtClean="0">
              <a:ln>
                <a:solidFill>
                  <a:sysClr val="windowText" lastClr="000000"/>
                </a:solidFill>
              </a:ln>
              <a:solidFill>
                <a:srgbClr val="C00000"/>
              </a:solidFill>
              <a:latin typeface="Arial" panose="020B0604020202020204" pitchFamily="34" charset="0"/>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5" grpId="0"/>
      <p:bldP spid="10" grpId="0"/>
      <p:bldP spid="6"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2147482472"/>
          <p:cNvPicPr>
            <a:picLocks noChangeAspect="1"/>
          </p:cNvPicPr>
          <p:nvPr/>
        </p:nvPicPr>
        <p:blipFill>
          <a:blip r:embed="rId1"/>
          <a:stretch>
            <a:fillRect/>
          </a:stretch>
        </p:blipFill>
        <p:spPr>
          <a:xfrm>
            <a:off x="288925" y="1489710"/>
            <a:ext cx="10668000" cy="4612005"/>
          </a:xfrm>
          <a:prstGeom prst="rect">
            <a:avLst/>
          </a:prstGeom>
          <a:noFill/>
          <a:ln w="9525">
            <a:noFill/>
          </a:ln>
        </p:spPr>
      </p:pic>
      <p:sp>
        <p:nvSpPr>
          <p:cNvPr id="8" name="矩形 7"/>
          <p:cNvSpPr/>
          <p:nvPr/>
        </p:nvSpPr>
        <p:spPr>
          <a:xfrm>
            <a:off x="288925" y="442595"/>
            <a:ext cx="10916285"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dirty="0">
                <a:ln>
                  <a:solidFill>
                    <a:sysClr val="windowText" lastClr="000000"/>
                  </a:solidFill>
                </a:ln>
                <a:solidFill>
                  <a:srgbClr val="FF0000"/>
                </a:solidFill>
                <a:effectLst>
                  <a:outerShdw blurRad="38100" dist="38100" dir="2700000" algn="tl">
                    <a:srgbClr val="000000"/>
                  </a:outerShdw>
                </a:effectLst>
                <a:latin typeface="Arial" panose="020B0604020202020204" pitchFamily="34" charset="0"/>
              </a:rPr>
              <a:t>2</a:t>
            </a:r>
            <a:r>
              <a:rPr lang="zh-CN" altLang="en-US" sz="2800" b="1" dirty="0">
                <a:ln>
                  <a:solidFill>
                    <a:sysClr val="windowText" lastClr="000000"/>
                  </a:solidFill>
                </a:ln>
                <a:solidFill>
                  <a:srgbClr val="FF0000"/>
                </a:solidFill>
                <a:effectLst>
                  <a:outerShdw blurRad="38100" dist="38100" dir="2700000" algn="tl">
                    <a:srgbClr val="000000"/>
                  </a:outerShdw>
                </a:effectLst>
                <a:latin typeface="Arial" panose="020B0604020202020204" pitchFamily="34" charset="0"/>
              </a:rPr>
              <a:t>、世界市场（资本主义世界经济体系）形成时空坐标：</a:t>
            </a:r>
            <a:endParaRPr lang="zh-CN" altLang="en-US" sz="2800" b="1" dirty="0">
              <a:ln>
                <a:solidFill>
                  <a:sysClr val="windowText" lastClr="000000"/>
                </a:solidFill>
              </a:ln>
              <a:solidFill>
                <a:srgbClr val="FF0000"/>
              </a:solidFill>
              <a:effectLst>
                <a:outerShdw blurRad="38100" dist="38100" dir="2700000" algn="tl">
                  <a:srgbClr val="000000"/>
                </a:outerShdw>
              </a:effectLst>
              <a:latin typeface="Arial" panose="020B0604020202020204"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32080" y="763905"/>
            <a:ext cx="11567160" cy="3415030"/>
          </a:xfrm>
          <a:prstGeom prst="rect">
            <a:avLst/>
          </a:prstGeom>
          <a:noFill/>
          <a:ln w="9525">
            <a:noFill/>
          </a:ln>
        </p:spPr>
        <p:txBody>
          <a:bodyPr wrap="square">
            <a:spAutoFit/>
          </a:bodyPr>
          <a:p>
            <a:pPr indent="0"/>
            <a:r>
              <a:rPr lang="zh-CN" sz="2400" b="0">
                <a:latin typeface="Times New Roman" panose="02020603050405020304" pitchFamily="18" charset="0"/>
                <a:ea typeface="宋体" panose="02010600030101010101" pitchFamily="2" charset="-122"/>
              </a:rPr>
              <a:t>（</a:t>
            </a:r>
            <a:r>
              <a:rPr lang="en-US" sz="2400" b="0">
                <a:latin typeface="Times New Roman" panose="02020603050405020304" pitchFamily="18" charset="0"/>
                <a:ea typeface="宋体" panose="02010600030101010101" pitchFamily="2" charset="-122"/>
              </a:rPr>
              <a:t>2022</a:t>
            </a:r>
            <a:r>
              <a:rPr lang="zh-CN" sz="2400" b="0">
                <a:latin typeface="Times New Roman" panose="02020603050405020304" pitchFamily="18" charset="0"/>
                <a:ea typeface="宋体" panose="02010600030101010101" pitchFamily="2" charset="-122"/>
              </a:rPr>
              <a:t>·山东省烟台）（</a:t>
            </a:r>
            <a:r>
              <a:rPr lang="en-US" sz="2400" b="0">
                <a:latin typeface="Times New Roman" panose="02020603050405020304" pitchFamily="18" charset="0"/>
                <a:ea typeface="宋体" panose="02010600030101010101" pitchFamily="2" charset="-122"/>
              </a:rPr>
              <a:t>14</a:t>
            </a:r>
            <a:r>
              <a:rPr lang="zh-CN" sz="2400" b="0">
                <a:latin typeface="Times New Roman" panose="02020603050405020304" pitchFamily="18" charset="0"/>
                <a:ea typeface="宋体" panose="02010600030101010101" pitchFamily="2" charset="-122"/>
              </a:rPr>
              <a:t>分）阅读材料，回答问题。</a:t>
            </a:r>
            <a:r>
              <a:rPr lang="zh-CN" sz="2400" b="0">
                <a:ea typeface="黑体" panose="02010609060101010101" pitchFamily="49" charset="-122"/>
              </a:rPr>
              <a:t>材料</a:t>
            </a:r>
            <a:r>
              <a:rPr lang="en-US" sz="2400" b="0">
                <a:latin typeface="Times New Roman" panose="02020603050405020304" pitchFamily="18" charset="0"/>
                <a:cs typeface="楷体_GB2312" charset="0"/>
              </a:rPr>
              <a:t>“15</a:t>
            </a:r>
            <a:r>
              <a:rPr lang="zh-CN" sz="2400" b="0">
                <a:latin typeface="Times New Roman" panose="02020603050405020304" pitchFamily="18" charset="0"/>
                <a:cs typeface="楷体_GB2312" charset="0"/>
              </a:rPr>
              <a:t>世纪末各种大发现造成新的世界市场。”“东印度和中国的市场、美洲的殖民化、对殖民地的贸易、交换手段和一般商品的增加，使商业、航海业和工业空前高涨。”“由于交通工具的惊人发展——远洋轮船、铁路、电报、苏伊士运河——第一次真正地形成了世界市场。”——《马克思恩格斯全集》第</a:t>
            </a:r>
            <a:r>
              <a:rPr lang="en-US" sz="2400" b="0">
                <a:latin typeface="Times New Roman" panose="02020603050405020304" pitchFamily="18" charset="0"/>
                <a:cs typeface="楷体_GB2312" charset="0"/>
              </a:rPr>
              <a:t>23</a:t>
            </a:r>
            <a:r>
              <a:rPr lang="zh-CN" sz="2400" b="0">
                <a:latin typeface="Times New Roman" panose="02020603050405020304" pitchFamily="18" charset="0"/>
                <a:cs typeface="楷体_GB2312" charset="0"/>
              </a:rPr>
              <a:t>、</a:t>
            </a:r>
            <a:r>
              <a:rPr lang="en-US" sz="2400" b="0">
                <a:latin typeface="Times New Roman" panose="02020603050405020304" pitchFamily="18" charset="0"/>
                <a:cs typeface="楷体_GB2312" charset="0"/>
              </a:rPr>
              <a:t>25</a:t>
            </a:r>
            <a:r>
              <a:rPr lang="zh-CN" sz="2400" b="0">
                <a:latin typeface="Times New Roman" panose="02020603050405020304" pitchFamily="18" charset="0"/>
                <a:cs typeface="楷体_GB2312" charset="0"/>
              </a:rPr>
              <a:t>卷</a:t>
            </a:r>
            <a:r>
              <a:rPr lang="zh-CN" sz="2400" b="0">
                <a:latin typeface="Times New Roman" panose="02020603050405020304" pitchFamily="18" charset="0"/>
                <a:ea typeface="宋体" panose="02010600030101010101" pitchFamily="2" charset="-122"/>
              </a:rPr>
              <a:t>根据材料并结合世界近代史的相关史实，以</a:t>
            </a:r>
            <a:r>
              <a:rPr lang="zh-CN" sz="2400" b="0">
                <a:latin typeface="Times New Roman" panose="02020603050405020304" pitchFamily="18" charset="0"/>
                <a:ea typeface="宋体" panose="02010600030101010101" pitchFamily="2" charset="-122"/>
                <a:cs typeface="Times New Roman" panose="02020603050405020304" pitchFamily="18" charset="0"/>
              </a:rPr>
              <a:t>“世界市场”为题写一则历史短文。（要求：表述成文，叙述完整；立论正确，史论结合；逻辑严密，条理清晰）</a:t>
            </a:r>
            <a:endParaRPr lang="zh-CN" altLang="en-US" sz="2400"/>
          </a:p>
        </p:txBody>
      </p:sp>
      <p:sp>
        <p:nvSpPr>
          <p:cNvPr id="2" name="文本框 1"/>
          <p:cNvSpPr txBox="1"/>
          <p:nvPr/>
        </p:nvSpPr>
        <p:spPr>
          <a:xfrm>
            <a:off x="386080" y="4178935"/>
            <a:ext cx="11215370" cy="2553335"/>
          </a:xfrm>
          <a:prstGeom prst="rect">
            <a:avLst/>
          </a:prstGeom>
          <a:noFill/>
          <a:ln w="9525">
            <a:noFill/>
          </a:ln>
        </p:spPr>
        <p:txBody>
          <a:bodyPr wrap="square">
            <a:spAutoFit/>
          </a:bodyPr>
          <a:p>
            <a:pPr indent="0"/>
            <a:r>
              <a:rPr lang="zh-CN" sz="2000" b="0">
                <a:solidFill>
                  <a:srgbClr val="FF0000"/>
                </a:solidFill>
                <a:latin typeface="Times New Roman" panose="02020603050405020304" pitchFamily="18" charset="0"/>
                <a:ea typeface="宋体" panose="02010600030101010101" pitchFamily="2" charset="-122"/>
              </a:rPr>
              <a:t>新航路开辟，结束了世界各地相对孤立的状态，推动了人口迁移、物种交换与商品的世界性流动，世界市场开始出现。（</a:t>
            </a:r>
            <a:r>
              <a:rPr lang="en-US" sz="2000" b="0">
                <a:solidFill>
                  <a:srgbClr val="FF0000"/>
                </a:solidFill>
                <a:latin typeface="Times New Roman" panose="02020603050405020304" pitchFamily="18" charset="0"/>
                <a:ea typeface="宋体" panose="02010600030101010101" pitchFamily="2" charset="-122"/>
              </a:rPr>
              <a:t>4</a:t>
            </a:r>
            <a:r>
              <a:rPr lang="zh-CN" sz="2000" b="0">
                <a:solidFill>
                  <a:srgbClr val="FF0000"/>
                </a:solidFill>
                <a:latin typeface="Times New Roman" panose="02020603050405020304" pitchFamily="18" charset="0"/>
                <a:ea typeface="宋体" panose="02010600030101010101" pitchFamily="2" charset="-122"/>
              </a:rPr>
              <a:t>分）新航路的开辟拉开了欧洲海外扩张的序幕，殖民扩张进一步打破了世界很多地区的封闭状态，迫使亚非拉落后地区沦为西方国家的原料产地和销售市场，殖民扩张是世界市场形成的主要途径。（</a:t>
            </a:r>
            <a:r>
              <a:rPr lang="en-US" sz="2000" b="0">
                <a:solidFill>
                  <a:srgbClr val="FF0000"/>
                </a:solidFill>
                <a:latin typeface="Times New Roman" panose="02020603050405020304" pitchFamily="18" charset="0"/>
                <a:ea typeface="宋体" panose="02010600030101010101" pitchFamily="2" charset="-122"/>
              </a:rPr>
              <a:t>4</a:t>
            </a:r>
            <a:r>
              <a:rPr lang="zh-CN" sz="2000" b="0">
                <a:solidFill>
                  <a:srgbClr val="FF0000"/>
                </a:solidFill>
                <a:latin typeface="Times New Roman" panose="02020603050405020304" pitchFamily="18" charset="0"/>
                <a:ea typeface="宋体" panose="02010600030101010101" pitchFamily="2" charset="-122"/>
              </a:rPr>
              <a:t>分）随着海外市场的扩大，英国率先进行工业革命，两次工业革命使社会生产力迅速发展，交通、通讯手段革新，促进了国际间人口和资本流动，各行业间和各国间生产的互补性，使世界各国各地区间交往更加频繁，联结世界的经济纽带逐渐形成；（</a:t>
            </a:r>
            <a:r>
              <a:rPr lang="en-US" sz="2000" b="0">
                <a:solidFill>
                  <a:srgbClr val="FF0000"/>
                </a:solidFill>
                <a:latin typeface="Times New Roman" panose="02020603050405020304" pitchFamily="18" charset="0"/>
                <a:ea typeface="宋体" panose="02010600030101010101" pitchFamily="2" charset="-122"/>
              </a:rPr>
              <a:t>4</a:t>
            </a:r>
            <a:r>
              <a:rPr lang="zh-CN" sz="2000" b="0">
                <a:solidFill>
                  <a:srgbClr val="FF0000"/>
                </a:solidFill>
                <a:latin typeface="Times New Roman" panose="02020603050405020304" pitchFamily="18" charset="0"/>
                <a:ea typeface="宋体" panose="02010600030101010101" pitchFamily="2" charset="-122"/>
              </a:rPr>
              <a:t>分）主要资本主义国家凭借工业革命提供的强大力量，继续向世界各地大肆扩张，</a:t>
            </a:r>
            <a:r>
              <a:rPr lang="en-US" sz="2000" b="0">
                <a:solidFill>
                  <a:srgbClr val="FF0000"/>
                </a:solidFill>
                <a:latin typeface="Times New Roman" panose="02020603050405020304" pitchFamily="18" charset="0"/>
                <a:ea typeface="宋体" panose="02010600030101010101" pitchFamily="2" charset="-122"/>
              </a:rPr>
              <a:t>19</a:t>
            </a:r>
            <a:r>
              <a:rPr lang="zh-CN" sz="2000" b="0">
                <a:solidFill>
                  <a:srgbClr val="FF0000"/>
                </a:solidFill>
                <a:latin typeface="Times New Roman" panose="02020603050405020304" pitchFamily="18" charset="0"/>
                <a:ea typeface="宋体" panose="02010600030101010101" pitchFamily="2" charset="-122"/>
              </a:rPr>
              <a:t>世纪末</a:t>
            </a:r>
            <a:r>
              <a:rPr lang="en-US" sz="2000" b="0">
                <a:solidFill>
                  <a:srgbClr val="FF0000"/>
                </a:solidFill>
                <a:latin typeface="Times New Roman" panose="02020603050405020304" pitchFamily="18" charset="0"/>
                <a:ea typeface="宋体" panose="02010600030101010101" pitchFamily="2" charset="-122"/>
              </a:rPr>
              <a:t>20</a:t>
            </a:r>
            <a:r>
              <a:rPr lang="zh-CN" sz="2000" b="0">
                <a:solidFill>
                  <a:srgbClr val="FF0000"/>
                </a:solidFill>
                <a:latin typeface="Times New Roman" panose="02020603050405020304" pitchFamily="18" charset="0"/>
                <a:ea typeface="宋体" panose="02010600030101010101" pitchFamily="2" charset="-122"/>
              </a:rPr>
              <a:t>世纪初，资本主义世界经济市场最终形成。（</a:t>
            </a:r>
            <a:r>
              <a:rPr lang="en-US" sz="2000" b="0">
                <a:solidFill>
                  <a:srgbClr val="FF0000"/>
                </a:solidFill>
                <a:latin typeface="Times New Roman" panose="02020603050405020304" pitchFamily="18" charset="0"/>
                <a:ea typeface="宋体" panose="02010600030101010101" pitchFamily="2" charset="-122"/>
              </a:rPr>
              <a:t>2</a:t>
            </a:r>
            <a:r>
              <a:rPr lang="zh-CN" sz="2000" b="0">
                <a:solidFill>
                  <a:srgbClr val="FF0000"/>
                </a:solidFill>
                <a:latin typeface="Times New Roman" panose="02020603050405020304" pitchFamily="18" charset="0"/>
                <a:ea typeface="宋体" panose="02010600030101010101" pitchFamily="2" charset="-122"/>
              </a:rPr>
              <a:t>分）</a:t>
            </a:r>
            <a:endParaRPr lang="zh-CN" altLang="en-US" sz="2000" b="0">
              <a:solidFill>
                <a:srgbClr val="FF0000"/>
              </a:solidFill>
              <a:latin typeface="Times New Roman" panose="02020603050405020304" pitchFamily="18" charset="0"/>
              <a:ea typeface="宋体" panose="02010600030101010101" pitchFamily="2" charset="-122"/>
            </a:endParaRPr>
          </a:p>
        </p:txBody>
      </p:sp>
      <p:sp>
        <p:nvSpPr>
          <p:cNvPr id="36" name="文本框 35"/>
          <p:cNvSpPr txBox="1"/>
          <p:nvPr/>
        </p:nvSpPr>
        <p:spPr>
          <a:xfrm>
            <a:off x="3622675" y="138430"/>
            <a:ext cx="2158365" cy="521970"/>
          </a:xfrm>
          <a:prstGeom prst="rect">
            <a:avLst/>
          </a:prstGeom>
          <a:noFill/>
        </p:spPr>
        <p:txBody>
          <a:bodyPr wrap="none" rtlCol="0" anchor="t">
            <a:spAutoFit/>
          </a:bodyPr>
          <a:p>
            <a:r>
              <a:rPr lang="zh-CN" altLang="en-US" sz="2800">
                <a:ln>
                  <a:solidFill>
                    <a:sysClr val="windowText" lastClr="000000"/>
                  </a:solidFill>
                </a:ln>
                <a:solidFill>
                  <a:srgbClr val="C00000"/>
                </a:solidFill>
                <a:latin typeface="Arial" panose="020B0604020202020204" pitchFamily="34" charset="0"/>
                <a:ea typeface="黑体" panose="02010609060101010101" pitchFamily="49" charset="-122"/>
                <a:sym typeface="+mn-ea"/>
              </a:rPr>
              <a:t>素养提升</a:t>
            </a:r>
            <a:r>
              <a:rPr lang="en-US" altLang="zh-CN" sz="2800">
                <a:ln>
                  <a:solidFill>
                    <a:sysClr val="windowText" lastClr="000000"/>
                  </a:solidFill>
                </a:ln>
                <a:solidFill>
                  <a:srgbClr val="C00000"/>
                </a:solidFill>
                <a:latin typeface="Arial" panose="020B0604020202020204" pitchFamily="34" charset="0"/>
                <a:ea typeface="黑体" panose="02010609060101010101" pitchFamily="49" charset="-122"/>
                <a:sym typeface="+mn-ea"/>
              </a:rPr>
              <a:t>2</a:t>
            </a:r>
            <a:r>
              <a:rPr lang="zh-CN" altLang="en-US" sz="2800">
                <a:ln>
                  <a:solidFill>
                    <a:sysClr val="windowText" lastClr="000000"/>
                  </a:solidFill>
                </a:ln>
                <a:solidFill>
                  <a:srgbClr val="C00000"/>
                </a:solidFill>
                <a:latin typeface="Arial" panose="020B0604020202020204" pitchFamily="34" charset="0"/>
                <a:ea typeface="黑体" panose="02010609060101010101" pitchFamily="49" charset="-122"/>
                <a:sym typeface="+mn-ea"/>
              </a:rPr>
              <a:t>：</a:t>
            </a:r>
            <a:endParaRPr lang="zh-CN" altLang="en-US" sz="2800" b="1" smtClean="0">
              <a:ln>
                <a:solidFill>
                  <a:sysClr val="windowText" lastClr="000000"/>
                </a:solidFill>
              </a:ln>
              <a:solidFill>
                <a:srgbClr val="C00000"/>
              </a:solidFill>
              <a:latin typeface="Arial" panose="020B0604020202020204" pitchFamily="34" charset="0"/>
              <a:ea typeface="黑体" panose="02010609060101010101" pitchFamily="49"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584200"/>
            <a:ext cx="11294110" cy="5507990"/>
          </a:xfrm>
          <a:prstGeom prst="rect">
            <a:avLst/>
          </a:prstGeom>
          <a:noFill/>
          <a:ln w="9525">
            <a:noFill/>
          </a:ln>
        </p:spPr>
        <p:txBody>
          <a:bodyPr wrap="square">
            <a:spAutoFit/>
          </a:bodyPr>
          <a:p>
            <a:pPr marL="266700" indent="-266700"/>
            <a:r>
              <a:rPr sz="2200" b="0"/>
              <a:t>1．（2020.7·浙江高考·21）读下表，对此解读正确的有</a:t>
            </a:r>
            <a:endParaRPr sz="2200" b="0"/>
          </a:p>
          <a:p>
            <a:pPr marL="266700" indent="-266700"/>
            <a:r>
              <a:rPr sz="2200" b="0"/>
              <a:t>1870—1900年的铁路里程（单位：千公里）</a:t>
            </a:r>
            <a:endParaRPr sz="2200" b="0"/>
          </a:p>
          <a:p>
            <a:pPr marL="266700" indent="-266700"/>
            <a:endParaRPr sz="2200" b="0"/>
          </a:p>
          <a:p>
            <a:pPr marL="266700" indent="-266700"/>
            <a:endParaRPr sz="2200" b="0"/>
          </a:p>
          <a:p>
            <a:pPr marL="266700" indent="-266700"/>
            <a:endParaRPr sz="2200" b="0"/>
          </a:p>
          <a:p>
            <a:pPr marL="266700" indent="-266700"/>
            <a:endParaRPr sz="2200" b="0"/>
          </a:p>
          <a:p>
            <a:pPr marL="266700" indent="-266700"/>
            <a:endParaRPr sz="2200" b="0"/>
          </a:p>
          <a:p>
            <a:pPr marL="266700" indent="-266700"/>
            <a:r>
              <a:rPr sz="2200" b="0"/>
              <a:t>  ①铁路成为欧美国家准入市场的必备要件  ②密切了国际间的经济交流</a:t>
            </a:r>
            <a:endParaRPr sz="2200" b="0"/>
          </a:p>
          <a:p>
            <a:pPr marL="266700" indent="-266700"/>
            <a:r>
              <a:rPr sz="2200" b="0"/>
              <a:t>    ③初步形成了遍布各洲的铁路网          ④推动了世界一体化的进程</a:t>
            </a:r>
            <a:endParaRPr sz="2200" b="0"/>
          </a:p>
          <a:p>
            <a:pPr marL="266700" indent="-266700"/>
            <a:r>
              <a:rPr sz="2200" b="0"/>
              <a:t>      A．①②③          B．①②④          C．①③④          D．②③④</a:t>
            </a:r>
            <a:endParaRPr sz="2200" b="0"/>
          </a:p>
          <a:p>
            <a:pPr marL="266700" indent="-266700"/>
            <a:r>
              <a:rPr sz="2200" b="0"/>
              <a:t>2．（2018·海南高考·16）有关欧洲近代史的一部著作形象地描述道：挪威是他们的森林，莱茵河两岸是他们的葡萄园，爱尔兰是他们的牧场，普鲁士、波兰是他们的谷仓，印度和阿拉伯是他们的果园。这段描述可以用来说明(　　)</a:t>
            </a:r>
            <a:endParaRPr sz="2200" b="0"/>
          </a:p>
          <a:p>
            <a:pPr marL="266700" indent="-266700"/>
            <a:r>
              <a:rPr lang="en-US" sz="2200" b="0"/>
              <a:t>   </a:t>
            </a:r>
            <a:r>
              <a:rPr sz="2200" b="0"/>
              <a:t>A．西班牙的殖民扩张	  B．荷兰海上贸易的发达</a:t>
            </a:r>
            <a:endParaRPr sz="2200" b="0"/>
          </a:p>
          <a:p>
            <a:pPr marL="266700" indent="-266700"/>
            <a:r>
              <a:rPr lang="en-US" sz="2200" b="0"/>
              <a:t>   </a:t>
            </a:r>
            <a:r>
              <a:rPr sz="2200" b="0"/>
              <a:t>C．拿破仑帝国的兴盛	  D．英国殖民地版图广阔</a:t>
            </a:r>
            <a:endParaRPr sz="2200" b="0"/>
          </a:p>
          <a:p>
            <a:pPr marL="266700" indent="-266700"/>
            <a:endParaRPr sz="2200" b="0"/>
          </a:p>
        </p:txBody>
      </p:sp>
      <p:sp>
        <p:nvSpPr>
          <p:cNvPr id="7" name="任意多边形: 形状 3"/>
          <p:cNvSpPr/>
          <p:nvPr/>
        </p:nvSpPr>
        <p:spPr>
          <a:xfrm>
            <a:off x="6709410" y="3609340"/>
            <a:ext cx="762635" cy="398145"/>
          </a:xfrm>
          <a:custGeom>
            <a:avLst/>
            <a:gdLst>
              <a:gd name="connsiteX0" fmla="*/ 0 w 985421"/>
              <a:gd name="connsiteY0" fmla="*/ 621437 h 925988"/>
              <a:gd name="connsiteX1" fmla="*/ 319596 w 985421"/>
              <a:gd name="connsiteY1" fmla="*/ 896645 h 925988"/>
              <a:gd name="connsiteX2" fmla="*/ 985421 w 985421"/>
              <a:gd name="connsiteY2" fmla="*/ 0 h 925988"/>
            </a:gdLst>
            <a:ahLst/>
            <a:cxnLst>
              <a:cxn ang="0">
                <a:pos x="connsiteX0" y="connsiteY0"/>
              </a:cxn>
              <a:cxn ang="0">
                <a:pos x="connsiteX1" y="connsiteY1"/>
              </a:cxn>
              <a:cxn ang="0">
                <a:pos x="connsiteX2" y="connsiteY2"/>
              </a:cxn>
            </a:cxnLst>
            <a:rect l="l" t="t" r="r" b="b"/>
            <a:pathLst>
              <a:path w="985421" h="925988">
                <a:moveTo>
                  <a:pt x="0" y="621437"/>
                </a:moveTo>
                <a:cubicBezTo>
                  <a:pt x="77679" y="810827"/>
                  <a:pt x="155359" y="1000218"/>
                  <a:pt x="319596" y="896645"/>
                </a:cubicBezTo>
                <a:cubicBezTo>
                  <a:pt x="483833" y="793072"/>
                  <a:pt x="734627" y="396536"/>
                  <a:pt x="985421"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任意多边形: 形状 3"/>
          <p:cNvSpPr/>
          <p:nvPr/>
        </p:nvSpPr>
        <p:spPr>
          <a:xfrm>
            <a:off x="3801110" y="4935220"/>
            <a:ext cx="762635" cy="398145"/>
          </a:xfrm>
          <a:custGeom>
            <a:avLst/>
            <a:gdLst>
              <a:gd name="connsiteX0" fmla="*/ 0 w 985421"/>
              <a:gd name="connsiteY0" fmla="*/ 621437 h 925988"/>
              <a:gd name="connsiteX1" fmla="*/ 319596 w 985421"/>
              <a:gd name="connsiteY1" fmla="*/ 896645 h 925988"/>
              <a:gd name="connsiteX2" fmla="*/ 985421 w 985421"/>
              <a:gd name="connsiteY2" fmla="*/ 0 h 925988"/>
            </a:gdLst>
            <a:ahLst/>
            <a:cxnLst>
              <a:cxn ang="0">
                <a:pos x="connsiteX0" y="connsiteY0"/>
              </a:cxn>
              <a:cxn ang="0">
                <a:pos x="connsiteX1" y="connsiteY1"/>
              </a:cxn>
              <a:cxn ang="0">
                <a:pos x="connsiteX2" y="connsiteY2"/>
              </a:cxn>
            </a:cxnLst>
            <a:rect l="l" t="t" r="r" b="b"/>
            <a:pathLst>
              <a:path w="985421" h="925988">
                <a:moveTo>
                  <a:pt x="0" y="621437"/>
                </a:moveTo>
                <a:cubicBezTo>
                  <a:pt x="77679" y="810827"/>
                  <a:pt x="155359" y="1000218"/>
                  <a:pt x="319596" y="896645"/>
                </a:cubicBezTo>
                <a:cubicBezTo>
                  <a:pt x="483833" y="793072"/>
                  <a:pt x="734627" y="396536"/>
                  <a:pt x="985421"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3874135" y="0"/>
            <a:ext cx="1605280" cy="521970"/>
          </a:xfrm>
          <a:prstGeom prst="rect">
            <a:avLst/>
          </a:prstGeom>
          <a:noFill/>
        </p:spPr>
        <p:txBody>
          <a:bodyPr wrap="none" rtlCol="0" anchor="t">
            <a:spAutoFit/>
          </a:bodyPr>
          <a:p>
            <a:r>
              <a:rPr lang="zh-CN" altLang="en-US" sz="2800">
                <a:ln>
                  <a:solidFill>
                    <a:sysClr val="windowText" lastClr="000000"/>
                  </a:solidFill>
                </a:ln>
                <a:solidFill>
                  <a:srgbClr val="C00000"/>
                </a:solidFill>
                <a:latin typeface="Arial" panose="020B0604020202020204" pitchFamily="34" charset="0"/>
                <a:ea typeface="黑体" panose="02010609060101010101" pitchFamily="49" charset="-122"/>
                <a:sym typeface="+mn-ea"/>
              </a:rPr>
              <a:t>高考典例</a:t>
            </a:r>
            <a:endParaRPr lang="zh-CN" altLang="en-US" sz="2800" b="1" smtClean="0">
              <a:ln>
                <a:solidFill>
                  <a:sysClr val="windowText" lastClr="000000"/>
                </a:solidFill>
              </a:ln>
              <a:solidFill>
                <a:srgbClr val="C00000"/>
              </a:solidFill>
              <a:latin typeface="Arial" panose="020B0604020202020204" pitchFamily="34" charset="0"/>
              <a:ea typeface="黑体" panose="02010609060101010101" pitchFamily="49" charset="-122"/>
              <a:sym typeface="+mn-ea"/>
            </a:endParaRPr>
          </a:p>
        </p:txBody>
      </p:sp>
      <p:graphicFrame>
        <p:nvGraphicFramePr>
          <p:cNvPr id="9" name="表格 8"/>
          <p:cNvGraphicFramePr/>
          <p:nvPr>
            <p:custDataLst>
              <p:tags r:id="rId1"/>
            </p:custDataLst>
          </p:nvPr>
        </p:nvGraphicFramePr>
        <p:xfrm>
          <a:off x="2261235" y="1459865"/>
          <a:ext cx="6002020" cy="1371600"/>
        </p:xfrm>
        <a:graphic>
          <a:graphicData uri="http://schemas.openxmlformats.org/drawingml/2006/table">
            <a:tbl>
              <a:tblPr firstRow="1" bandRow="1">
                <a:tableStyleId>{5940675A-B579-460E-94D1-54222C63F5DA}</a:tableStyleId>
              </a:tblPr>
              <a:tblGrid>
                <a:gridCol w="1368425"/>
                <a:gridCol w="845820"/>
                <a:gridCol w="664210"/>
                <a:gridCol w="712470"/>
                <a:gridCol w="761365"/>
                <a:gridCol w="614045"/>
                <a:gridCol w="1035685"/>
              </a:tblGrid>
              <a:tr h="0">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年份</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全世界</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欧洲</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美洲</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亚洲</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非洲</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澳洲</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1870年</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210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105</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93</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8</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2</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1880年</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373</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169</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175</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16</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5</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8</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1890年</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617</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224</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331</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34</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9</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19</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1900年</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790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284</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402</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60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20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24</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039110" y="1570355"/>
            <a:ext cx="5352415" cy="1753235"/>
          </a:xfrm>
          <a:prstGeom prst="rect">
            <a:avLst/>
          </a:prstGeom>
          <a:noFill/>
        </p:spPr>
        <p:txBody>
          <a:bodyPr wrap="square" rtlCol="0">
            <a:spAutoFit/>
          </a:bodyPr>
          <a:p>
            <a:r>
              <a:rPr sz="3600">
                <a:latin typeface="黑体" panose="02010609060101010101" pitchFamily="49" charset="-122"/>
                <a:ea typeface="黑体" panose="02010609060101010101" pitchFamily="49" charset="-122"/>
                <a:cs typeface="黑体" panose="02010609060101010101" pitchFamily="49" charset="-122"/>
              </a:rPr>
              <a:t>考点1——</a:t>
            </a:r>
            <a:r>
              <a:rPr lang="zh-CN" altLang="en-US" sz="3600">
                <a:latin typeface="黑体" panose="02010609060101010101" pitchFamily="49" charset="-122"/>
                <a:ea typeface="黑体" panose="02010609060101010101" pitchFamily="49" charset="-122"/>
                <a:cs typeface="黑体" panose="02010609060101010101" pitchFamily="49" charset="-122"/>
              </a:rPr>
              <a:t>古代商贸</a:t>
            </a:r>
            <a:endParaRPr lang="en-US" altLang="zh-CN" sz="3600">
              <a:latin typeface="黑体" panose="02010609060101010101" pitchFamily="49" charset="-122"/>
              <a:ea typeface="黑体" panose="02010609060101010101" pitchFamily="49" charset="-122"/>
              <a:cs typeface="黑体" panose="02010609060101010101" pitchFamily="49" charset="-122"/>
            </a:endParaRPr>
          </a:p>
          <a:p>
            <a:r>
              <a:rPr lang="zh-CN" sz="3600">
                <a:latin typeface="黑体" panose="02010609060101010101" pitchFamily="49" charset="-122"/>
                <a:ea typeface="黑体" panose="02010609060101010101" pitchFamily="49" charset="-122"/>
                <a:cs typeface="黑体" panose="02010609060101010101" pitchFamily="49" charset="-122"/>
                <a:sym typeface="+mn-ea"/>
              </a:rPr>
              <a:t>考点</a:t>
            </a:r>
            <a:r>
              <a:rPr lang="en-US" altLang="zh-CN" sz="3600">
                <a:latin typeface="黑体" panose="02010609060101010101" pitchFamily="49" charset="-122"/>
                <a:ea typeface="黑体" panose="02010609060101010101" pitchFamily="49" charset="-122"/>
                <a:cs typeface="黑体" panose="02010609060101010101" pitchFamily="49" charset="-122"/>
                <a:sym typeface="+mn-ea"/>
              </a:rPr>
              <a:t>2</a:t>
            </a:r>
            <a:r>
              <a:rPr lang="en-US" altLang="zh-CN" sz="3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a:latin typeface="黑体" panose="02010609060101010101" pitchFamily="49" charset="-122"/>
                <a:ea typeface="黑体" panose="02010609060101010101" pitchFamily="49" charset="-122"/>
                <a:cs typeface="黑体" panose="02010609060101010101" pitchFamily="49" charset="-122"/>
                <a:sym typeface="+mn-ea"/>
              </a:rPr>
              <a:t>近代商贸</a:t>
            </a:r>
            <a:endParaRPr lang="zh-CN" altLang="en-US" sz="3600">
              <a:latin typeface="黑体" panose="02010609060101010101" pitchFamily="49" charset="-122"/>
              <a:ea typeface="黑体" panose="02010609060101010101" pitchFamily="49" charset="-122"/>
              <a:cs typeface="黑体" panose="02010609060101010101" pitchFamily="49" charset="-122"/>
              <a:sym typeface="+mn-ea"/>
            </a:endParaRPr>
          </a:p>
          <a:p>
            <a:r>
              <a:rPr lang="zh-CN" sz="3600">
                <a:latin typeface="黑体" panose="02010609060101010101" pitchFamily="49" charset="-122"/>
                <a:ea typeface="黑体" panose="02010609060101010101" pitchFamily="49" charset="-122"/>
                <a:cs typeface="黑体" panose="02010609060101010101" pitchFamily="49" charset="-122"/>
                <a:sym typeface="+mn-ea"/>
              </a:rPr>
              <a:t>考点</a:t>
            </a:r>
            <a:r>
              <a:rPr lang="en-US" altLang="zh-CN" sz="3600">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3600">
                <a:latin typeface="黑体" panose="02010609060101010101" pitchFamily="49" charset="-122"/>
                <a:ea typeface="黑体" panose="02010609060101010101" pitchFamily="49" charset="-122"/>
                <a:cs typeface="黑体" panose="02010609060101010101" pitchFamily="49" charset="-122"/>
                <a:sym typeface="+mn-ea"/>
              </a:rPr>
              <a:t>现代商贸</a:t>
            </a:r>
            <a:endParaRPr lang="zh-CN" altLang="en-US" sz="3600">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584200"/>
            <a:ext cx="12192635" cy="3815080"/>
          </a:xfrm>
          <a:prstGeom prst="rect">
            <a:avLst/>
          </a:prstGeom>
          <a:noFill/>
          <a:ln w="9525">
            <a:noFill/>
          </a:ln>
        </p:spPr>
        <p:txBody>
          <a:bodyPr wrap="square">
            <a:spAutoFit/>
          </a:bodyPr>
          <a:p>
            <a:pPr marL="266700" indent="-266700"/>
            <a:r>
              <a:rPr sz="2200" b="0"/>
              <a:t>3．（2018.11·浙江高考·22）有学者认为，与工业化一起到来的是人口的大量增长、大规模移民与迅速的城市化，“劳动力在地理上的重新分化，一些地区提供原材料，而另外一些加工或者消费这些原材料，从而增加了世界贸易的总量……大船、巨大的码头、深水运河加速了贸易和运输的发展。这一新体系所带来的利润主要流向欧洲、北美洲和日本。”由此说明(　　)</a:t>
            </a:r>
            <a:endParaRPr sz="2200" b="0"/>
          </a:p>
          <a:p>
            <a:pPr marL="266700" indent="-266700"/>
            <a:r>
              <a:rPr lang="en-US" sz="2200" b="0"/>
              <a:t>      </a:t>
            </a:r>
            <a:r>
              <a:rPr sz="2200" b="0"/>
              <a:t>A．资本开始自由开放地流动                </a:t>
            </a:r>
            <a:r>
              <a:rPr lang="en-US" sz="2200" b="0"/>
              <a:t>        </a:t>
            </a:r>
            <a:r>
              <a:rPr sz="2200" b="0"/>
              <a:t>B．国际经济交流基本准则得到确立</a:t>
            </a:r>
            <a:endParaRPr sz="2200" b="0"/>
          </a:p>
          <a:p>
            <a:pPr marL="266700" indent="-266700"/>
            <a:r>
              <a:rPr lang="en-US" sz="2200" b="0"/>
              <a:t>     </a:t>
            </a:r>
            <a:r>
              <a:rPr sz="2200" b="0"/>
              <a:t>C．人类社会的横向交流发生了根本性变化    D．人类朝着世界一体化进程迈出关键性一步</a:t>
            </a:r>
            <a:endParaRPr sz="2200" b="0"/>
          </a:p>
          <a:p>
            <a:pPr marL="266700" indent="-266700"/>
            <a:r>
              <a:rPr sz="2200" b="0"/>
              <a:t>4．（2017.11·浙江高考·20）15世纪末16世纪初的远洋航行，甩开了横亘东西的奥斯曼土耳其帝国，开辟了欧洲与亚洲贸易交通的新孔道，终结了欧洲与东方陆路隔绝的状态。其所产生的影响是(　　)</a:t>
            </a:r>
            <a:endParaRPr sz="2200" b="0"/>
          </a:p>
          <a:p>
            <a:pPr marL="266700" indent="-266700"/>
            <a:r>
              <a:rPr lang="en-US" sz="2200" b="0"/>
              <a:t>     </a:t>
            </a:r>
            <a:r>
              <a:rPr sz="2200" b="0"/>
              <a:t>A．重新联结传统商路              	 </a:t>
            </a:r>
            <a:r>
              <a:rPr lang="en-US" sz="2200" b="0"/>
              <a:t>            </a:t>
            </a:r>
            <a:r>
              <a:rPr sz="2200" b="0"/>
              <a:t>B．国际劳动分工格局形成</a:t>
            </a:r>
            <a:endParaRPr sz="2200" b="0"/>
          </a:p>
          <a:p>
            <a:pPr marL="266700" indent="-266700"/>
            <a:r>
              <a:rPr lang="en-US" sz="2200" b="0"/>
              <a:t>    </a:t>
            </a:r>
            <a:r>
              <a:rPr sz="2200" b="0"/>
              <a:t>C．世界市场快速形成            		 D．推动世界从分散走向整体</a:t>
            </a:r>
            <a:endParaRPr sz="2200" b="0"/>
          </a:p>
        </p:txBody>
      </p:sp>
      <p:sp>
        <p:nvSpPr>
          <p:cNvPr id="7" name="任意多边形: 形状 3"/>
          <p:cNvSpPr/>
          <p:nvPr/>
        </p:nvSpPr>
        <p:spPr>
          <a:xfrm>
            <a:off x="5919470" y="2292350"/>
            <a:ext cx="762635" cy="398145"/>
          </a:xfrm>
          <a:custGeom>
            <a:avLst/>
            <a:gdLst>
              <a:gd name="connsiteX0" fmla="*/ 0 w 985421"/>
              <a:gd name="connsiteY0" fmla="*/ 621437 h 925988"/>
              <a:gd name="connsiteX1" fmla="*/ 319596 w 985421"/>
              <a:gd name="connsiteY1" fmla="*/ 896645 h 925988"/>
              <a:gd name="connsiteX2" fmla="*/ 985421 w 985421"/>
              <a:gd name="connsiteY2" fmla="*/ 0 h 925988"/>
            </a:gdLst>
            <a:ahLst/>
            <a:cxnLst>
              <a:cxn ang="0">
                <a:pos x="connsiteX0" y="connsiteY0"/>
              </a:cxn>
              <a:cxn ang="0">
                <a:pos x="connsiteX1" y="connsiteY1"/>
              </a:cxn>
              <a:cxn ang="0">
                <a:pos x="connsiteX2" y="connsiteY2"/>
              </a:cxn>
            </a:cxnLst>
            <a:rect l="l" t="t" r="r" b="b"/>
            <a:pathLst>
              <a:path w="985421" h="925988">
                <a:moveTo>
                  <a:pt x="0" y="621437"/>
                </a:moveTo>
                <a:cubicBezTo>
                  <a:pt x="77679" y="810827"/>
                  <a:pt x="155359" y="1000218"/>
                  <a:pt x="319596" y="896645"/>
                </a:cubicBezTo>
                <a:cubicBezTo>
                  <a:pt x="483833" y="793072"/>
                  <a:pt x="734627" y="396536"/>
                  <a:pt x="985421"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任意多边形: 形状 3"/>
          <p:cNvSpPr/>
          <p:nvPr/>
        </p:nvSpPr>
        <p:spPr>
          <a:xfrm>
            <a:off x="5558790" y="4001135"/>
            <a:ext cx="762635" cy="398145"/>
          </a:xfrm>
          <a:custGeom>
            <a:avLst/>
            <a:gdLst>
              <a:gd name="connsiteX0" fmla="*/ 0 w 985421"/>
              <a:gd name="connsiteY0" fmla="*/ 621437 h 925988"/>
              <a:gd name="connsiteX1" fmla="*/ 319596 w 985421"/>
              <a:gd name="connsiteY1" fmla="*/ 896645 h 925988"/>
              <a:gd name="connsiteX2" fmla="*/ 985421 w 985421"/>
              <a:gd name="connsiteY2" fmla="*/ 0 h 925988"/>
            </a:gdLst>
            <a:ahLst/>
            <a:cxnLst>
              <a:cxn ang="0">
                <a:pos x="connsiteX0" y="connsiteY0"/>
              </a:cxn>
              <a:cxn ang="0">
                <a:pos x="connsiteX1" y="connsiteY1"/>
              </a:cxn>
              <a:cxn ang="0">
                <a:pos x="connsiteX2" y="connsiteY2"/>
              </a:cxn>
            </a:cxnLst>
            <a:rect l="l" t="t" r="r" b="b"/>
            <a:pathLst>
              <a:path w="985421" h="925988">
                <a:moveTo>
                  <a:pt x="0" y="621437"/>
                </a:moveTo>
                <a:cubicBezTo>
                  <a:pt x="77679" y="810827"/>
                  <a:pt x="155359" y="1000218"/>
                  <a:pt x="319596" y="896645"/>
                </a:cubicBezTo>
                <a:cubicBezTo>
                  <a:pt x="483833" y="793072"/>
                  <a:pt x="734627" y="396536"/>
                  <a:pt x="985421"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48970" y="296545"/>
            <a:ext cx="10942320" cy="460375"/>
          </a:xfrm>
          <a:prstGeom prst="rect">
            <a:avLst/>
          </a:prstGeom>
          <a:noFill/>
          <a:ln w="9525">
            <a:noFill/>
          </a:ln>
        </p:spPr>
        <p:txBody>
          <a:bodyPr wrap="square">
            <a:spAutoFit/>
          </a:bodyPr>
          <a:p>
            <a:pPr indent="0"/>
            <a:r>
              <a:rPr lang="zh-CN" sz="2400" b="0">
                <a:solidFill>
                  <a:srgbClr val="000000"/>
                </a:solidFill>
                <a:ea typeface="宋体" panose="02010600030101010101" pitchFamily="2" charset="-122"/>
              </a:rPr>
              <a:t>5．（2015.10·浙江高考·29）下图所示的信息，可以反映出(　　)</a:t>
            </a:r>
            <a:endParaRPr lang="zh-CN" altLang="en-US" sz="2400" b="0">
              <a:solidFill>
                <a:srgbClr val="000000"/>
              </a:solidFill>
              <a:ea typeface="宋体" panose="02010600030101010101" pitchFamily="2" charset="-122"/>
            </a:endParaRPr>
          </a:p>
        </p:txBody>
      </p:sp>
      <p:pic>
        <p:nvPicPr>
          <p:cNvPr id="2" name="图片 -2147482572"/>
          <p:cNvPicPr>
            <a:picLocks noChangeAspect="1"/>
          </p:cNvPicPr>
          <p:nvPr/>
        </p:nvPicPr>
        <p:blipFill>
          <a:blip r:embed="rId1"/>
          <a:stretch>
            <a:fillRect/>
          </a:stretch>
        </p:blipFill>
        <p:spPr>
          <a:xfrm>
            <a:off x="2315210" y="698500"/>
            <a:ext cx="6225540" cy="3545840"/>
          </a:xfrm>
          <a:prstGeom prst="rect">
            <a:avLst/>
          </a:prstGeom>
          <a:noFill/>
          <a:ln w="9525">
            <a:noFill/>
          </a:ln>
        </p:spPr>
      </p:pic>
      <p:sp>
        <p:nvSpPr>
          <p:cNvPr id="3" name="文本框 2"/>
          <p:cNvSpPr txBox="1"/>
          <p:nvPr/>
        </p:nvSpPr>
        <p:spPr>
          <a:xfrm>
            <a:off x="727075" y="4417695"/>
            <a:ext cx="10864215" cy="1568450"/>
          </a:xfrm>
          <a:prstGeom prst="rect">
            <a:avLst/>
          </a:prstGeom>
          <a:noFill/>
          <a:ln w="9525">
            <a:noFill/>
          </a:ln>
        </p:spPr>
        <p:txBody>
          <a:bodyPr wrap="square">
            <a:spAutoFit/>
          </a:bodyPr>
          <a:p>
            <a:pPr indent="0"/>
            <a:r>
              <a:rPr lang="zh-CN" sz="2400" b="0">
                <a:solidFill>
                  <a:srgbClr val="000000"/>
                </a:solidFill>
                <a:ea typeface="宋体" panose="02010600030101010101" pitchFamily="2" charset="-122"/>
              </a:rPr>
              <a:t>五大主要工业经济体的规模（</a:t>
            </a:r>
            <a:r>
              <a:rPr lang="zh-CN" sz="2400" b="0">
                <a:solidFill>
                  <a:srgbClr val="000000"/>
                </a:solidFill>
                <a:ea typeface="宋体" panose="02010600030101010101" pitchFamily="2" charset="-122"/>
                <a:cs typeface="Times New Roman" panose="02020603050405020304" pitchFamily="18" charset="0"/>
              </a:rPr>
              <a:t>1820～1913年）</a:t>
            </a:r>
            <a:r>
              <a:rPr lang="en-US" sz="2400" b="0">
                <a:solidFill>
                  <a:srgbClr val="000000"/>
                </a:solidFill>
                <a:latin typeface="宋体" panose="02010600030101010101" pitchFamily="2" charset="-122"/>
                <a:cs typeface="Times New Roman" panose="02020603050405020304" pitchFamily="18" charset="0"/>
              </a:rPr>
              <a:t>    </a:t>
            </a:r>
            <a:r>
              <a:rPr lang="zh-CN" sz="2400" b="0">
                <a:solidFill>
                  <a:srgbClr val="000000"/>
                </a:solidFill>
                <a:ea typeface="宋体" panose="02010600030101010101" pitchFamily="2" charset="-122"/>
              </a:rPr>
              <a:t>①英国“世界工厂”地位被赶超     </a:t>
            </a:r>
            <a:r>
              <a:rPr lang="en-US" sz="2400" b="0">
                <a:solidFill>
                  <a:srgbClr val="000000"/>
                </a:solidFill>
                <a:latin typeface="宋体" panose="02010600030101010101" pitchFamily="2" charset="-122"/>
                <a:cs typeface="Times New Roman" panose="02020603050405020304" pitchFamily="18" charset="0"/>
              </a:rPr>
              <a:t>	</a:t>
            </a:r>
            <a:r>
              <a:rPr lang="zh-CN" sz="2400" b="0">
                <a:solidFill>
                  <a:srgbClr val="000000"/>
                </a:solidFill>
                <a:ea typeface="宋体" panose="02010600030101010101" pitchFamily="2" charset="-122"/>
              </a:rPr>
              <a:t>②工业革命的推动力日益增强</a:t>
            </a:r>
            <a:r>
              <a:rPr lang="en-US" sz="2400" b="0">
                <a:solidFill>
                  <a:srgbClr val="000000"/>
                </a:solidFill>
                <a:latin typeface="宋体" panose="02010600030101010101" pitchFamily="2" charset="-122"/>
                <a:cs typeface="Times New Roman" panose="02020603050405020304" pitchFamily="18" charset="0"/>
              </a:rPr>
              <a:t>    </a:t>
            </a:r>
            <a:r>
              <a:rPr lang="zh-CN" sz="2400" b="0">
                <a:solidFill>
                  <a:srgbClr val="000000"/>
                </a:solidFill>
                <a:ea typeface="宋体" panose="02010600030101010101" pitchFamily="2" charset="-122"/>
              </a:rPr>
              <a:t>③世界市场的孕育和成熟           </a:t>
            </a:r>
            <a:r>
              <a:rPr lang="en-US" sz="2400" b="0">
                <a:solidFill>
                  <a:srgbClr val="000000"/>
                </a:solidFill>
                <a:latin typeface="宋体" panose="02010600030101010101" pitchFamily="2" charset="-122"/>
                <a:cs typeface="Times New Roman" panose="02020603050405020304" pitchFamily="18" charset="0"/>
              </a:rPr>
              <a:t>	</a:t>
            </a:r>
            <a:r>
              <a:rPr lang="zh-CN" sz="2400" b="0">
                <a:solidFill>
                  <a:srgbClr val="000000"/>
                </a:solidFill>
                <a:ea typeface="宋体" panose="02010600030101010101" pitchFamily="2" charset="-122"/>
              </a:rPr>
              <a:t>④第一次世界大战爆发的原因A．①②③        B．①②④     </a:t>
            </a:r>
            <a:r>
              <a:rPr lang="en-US" sz="2400" b="0">
                <a:solidFill>
                  <a:srgbClr val="000000"/>
                </a:solidFill>
                <a:latin typeface="宋体" panose="02010600030101010101" pitchFamily="2" charset="-122"/>
                <a:cs typeface="Times New Roman" panose="02020603050405020304" pitchFamily="18" charset="0"/>
              </a:rPr>
              <a:t>	</a:t>
            </a:r>
            <a:r>
              <a:rPr lang="zh-CN" sz="2400" b="0">
                <a:solidFill>
                  <a:srgbClr val="000000"/>
                </a:solidFill>
                <a:ea typeface="宋体" panose="02010600030101010101" pitchFamily="2" charset="-122"/>
              </a:rPr>
              <a:t>C．①③④           D．②③④</a:t>
            </a:r>
            <a:endParaRPr lang="zh-CN" altLang="en-US" sz="2400"/>
          </a:p>
        </p:txBody>
      </p:sp>
      <p:sp>
        <p:nvSpPr>
          <p:cNvPr id="4" name="任意多边形: 形状 3"/>
          <p:cNvSpPr/>
          <p:nvPr/>
        </p:nvSpPr>
        <p:spPr>
          <a:xfrm>
            <a:off x="2787650" y="5708015"/>
            <a:ext cx="762635" cy="398145"/>
          </a:xfrm>
          <a:custGeom>
            <a:avLst/>
            <a:gdLst>
              <a:gd name="connsiteX0" fmla="*/ 0 w 985421"/>
              <a:gd name="connsiteY0" fmla="*/ 621437 h 925988"/>
              <a:gd name="connsiteX1" fmla="*/ 319596 w 985421"/>
              <a:gd name="connsiteY1" fmla="*/ 896645 h 925988"/>
              <a:gd name="connsiteX2" fmla="*/ 985421 w 985421"/>
              <a:gd name="connsiteY2" fmla="*/ 0 h 925988"/>
            </a:gdLst>
            <a:ahLst/>
            <a:cxnLst>
              <a:cxn ang="0">
                <a:pos x="connsiteX0" y="connsiteY0"/>
              </a:cxn>
              <a:cxn ang="0">
                <a:pos x="connsiteX1" y="connsiteY1"/>
              </a:cxn>
              <a:cxn ang="0">
                <a:pos x="connsiteX2" y="connsiteY2"/>
              </a:cxn>
            </a:cxnLst>
            <a:rect l="l" t="t" r="r" b="b"/>
            <a:pathLst>
              <a:path w="985421" h="925988">
                <a:moveTo>
                  <a:pt x="0" y="621437"/>
                </a:moveTo>
                <a:cubicBezTo>
                  <a:pt x="77679" y="810827"/>
                  <a:pt x="155359" y="1000218"/>
                  <a:pt x="319596" y="896645"/>
                </a:cubicBezTo>
                <a:cubicBezTo>
                  <a:pt x="483833" y="793072"/>
                  <a:pt x="734627" y="396536"/>
                  <a:pt x="985421"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668270" y="1570355"/>
            <a:ext cx="5401945" cy="645160"/>
          </a:xfrm>
          <a:prstGeom prst="rect">
            <a:avLst/>
          </a:prstGeom>
          <a:noFill/>
        </p:spPr>
        <p:txBody>
          <a:bodyPr wrap="square" rtlCol="0">
            <a:spAutoFit/>
          </a:bodyPr>
          <a:p>
            <a:r>
              <a:rPr lang="zh-CN" sz="3600">
                <a:latin typeface="黑体" panose="02010609060101010101" pitchFamily="49" charset="-122"/>
                <a:ea typeface="黑体" panose="02010609060101010101" pitchFamily="49" charset="-122"/>
                <a:cs typeface="黑体" panose="02010609060101010101" pitchFamily="49" charset="-122"/>
                <a:sym typeface="+mn-ea"/>
              </a:rPr>
              <a:t>考点</a:t>
            </a:r>
            <a:r>
              <a:rPr lang="en-US" altLang="zh-CN" sz="3600">
                <a:latin typeface="黑体" panose="02010609060101010101" pitchFamily="49" charset="-122"/>
                <a:ea typeface="黑体" panose="02010609060101010101" pitchFamily="49" charset="-122"/>
                <a:cs typeface="黑体" panose="02010609060101010101" pitchFamily="49" charset="-122"/>
                <a:sym typeface="+mn-ea"/>
              </a:rPr>
              <a:t>2</a:t>
            </a:r>
            <a:r>
              <a:rPr lang="en-US" altLang="zh-CN" sz="3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a:latin typeface="黑体" panose="02010609060101010101" pitchFamily="49" charset="-122"/>
                <a:ea typeface="黑体" panose="02010609060101010101" pitchFamily="49" charset="-122"/>
                <a:cs typeface="黑体" panose="02010609060101010101" pitchFamily="49" charset="-122"/>
                <a:sym typeface="+mn-ea"/>
              </a:rPr>
              <a:t>近代商贸</a:t>
            </a:r>
            <a:endParaRPr lang="zh-CN" altLang="en-US" sz="3600">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214370" y="1921510"/>
            <a:ext cx="5616575" cy="645160"/>
          </a:xfrm>
          <a:prstGeom prst="rect">
            <a:avLst/>
          </a:prstGeom>
          <a:noFill/>
        </p:spPr>
        <p:txBody>
          <a:bodyPr wrap="square" rtlCol="0">
            <a:spAutoFit/>
          </a:bodyPr>
          <a:p>
            <a:r>
              <a:rPr lang="zh-CN" sz="3600">
                <a:latin typeface="黑体" panose="02010609060101010101" pitchFamily="49" charset="-122"/>
                <a:ea typeface="黑体" panose="02010609060101010101" pitchFamily="49" charset="-122"/>
                <a:cs typeface="黑体" panose="02010609060101010101" pitchFamily="49" charset="-122"/>
                <a:sym typeface="+mn-ea"/>
              </a:rPr>
              <a:t>考点</a:t>
            </a:r>
            <a:r>
              <a:rPr lang="en-US" altLang="zh-CN" sz="3600">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3600">
                <a:latin typeface="黑体" panose="02010609060101010101" pitchFamily="49" charset="-122"/>
                <a:ea typeface="黑体" panose="02010609060101010101" pitchFamily="49" charset="-122"/>
                <a:cs typeface="黑体" panose="02010609060101010101" pitchFamily="49" charset="-122"/>
                <a:sym typeface="+mn-ea"/>
              </a:rPr>
              <a:t>现代商贸</a:t>
            </a:r>
            <a:endParaRPr lang="zh-CN" altLang="en-US" sz="3600">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143510" y="862330"/>
            <a:ext cx="954151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dirty="0">
                <a:ln>
                  <a:solidFill>
                    <a:sysClr val="windowText" lastClr="000000"/>
                  </a:solidFill>
                </a:ln>
                <a:solidFill>
                  <a:srgbClr val="FF0000"/>
                </a:solidFill>
                <a:effectLst>
                  <a:outerShdw blurRad="38100" dist="38100" dir="2700000" algn="tl">
                    <a:srgbClr val="000000"/>
                  </a:outerShdw>
                </a:effectLst>
                <a:latin typeface="Arial" panose="020B0604020202020204" pitchFamily="34" charset="0"/>
              </a:rPr>
              <a:t>1</a:t>
            </a:r>
            <a:r>
              <a:rPr lang="zh-CN" altLang="en-US" sz="2800" b="1" dirty="0">
                <a:ln>
                  <a:solidFill>
                    <a:sysClr val="windowText" lastClr="000000"/>
                  </a:solidFill>
                </a:ln>
                <a:solidFill>
                  <a:srgbClr val="FF0000"/>
                </a:solidFill>
                <a:effectLst>
                  <a:outerShdw blurRad="38100" dist="38100" dir="2700000" algn="tl">
                    <a:srgbClr val="000000"/>
                  </a:outerShdw>
                </a:effectLst>
                <a:latin typeface="Arial" panose="020B0604020202020204" pitchFamily="34" charset="0"/>
              </a:rPr>
              <a:t>、</a:t>
            </a:r>
            <a:r>
              <a:rPr lang="en-US" altLang="zh-CN" sz="2800" b="1" dirty="0">
                <a:ln>
                  <a:solidFill>
                    <a:sysClr val="windowText" lastClr="000000"/>
                  </a:solidFill>
                </a:ln>
                <a:solidFill>
                  <a:srgbClr val="FF0000"/>
                </a:solidFill>
                <a:effectLst>
                  <a:outerShdw blurRad="38100" dist="38100" dir="2700000" algn="tl">
                    <a:srgbClr val="000000"/>
                  </a:outerShdw>
                </a:effectLst>
                <a:latin typeface="Arial" panose="020B0604020202020204" pitchFamily="34" charset="0"/>
              </a:rPr>
              <a:t>20</a:t>
            </a:r>
            <a:r>
              <a:rPr lang="zh-CN" altLang="en-US" sz="2800" b="1" dirty="0">
                <a:ln>
                  <a:solidFill>
                    <a:sysClr val="windowText" lastClr="000000"/>
                  </a:solidFill>
                </a:ln>
                <a:solidFill>
                  <a:srgbClr val="FF0000"/>
                </a:solidFill>
                <a:effectLst>
                  <a:outerShdw blurRad="38100" dist="38100" dir="2700000" algn="tl">
                    <a:srgbClr val="000000"/>
                  </a:outerShdw>
                </a:effectLst>
                <a:latin typeface="Arial" panose="020B0604020202020204" pitchFamily="34" charset="0"/>
              </a:rPr>
              <a:t>世纪以来世界市场（资本主义世界经济体系）状况：</a:t>
            </a:r>
            <a:endParaRPr lang="zh-CN" altLang="en-US" sz="2800" b="1" dirty="0">
              <a:ln>
                <a:solidFill>
                  <a:sysClr val="windowText" lastClr="000000"/>
                </a:solidFill>
              </a:ln>
              <a:solidFill>
                <a:srgbClr val="FF0000"/>
              </a:solidFill>
              <a:effectLst>
                <a:outerShdw blurRad="38100" dist="38100" dir="2700000" algn="tl">
                  <a:srgbClr val="000000"/>
                </a:outerShdw>
              </a:effectLst>
              <a:latin typeface="Arial" panose="020B0604020202020204" pitchFamily="34" charset="0"/>
            </a:endParaRPr>
          </a:p>
        </p:txBody>
      </p:sp>
      <p:graphicFrame>
        <p:nvGraphicFramePr>
          <p:cNvPr id="2" name="表格 1"/>
          <p:cNvGraphicFramePr/>
          <p:nvPr>
            <p:custDataLst>
              <p:tags r:id="rId1"/>
            </p:custDataLst>
          </p:nvPr>
        </p:nvGraphicFramePr>
        <p:xfrm>
          <a:off x="328930" y="1525270"/>
          <a:ext cx="11686540" cy="4806315"/>
        </p:xfrm>
        <a:graphic>
          <a:graphicData uri="http://schemas.openxmlformats.org/drawingml/2006/table">
            <a:tbl>
              <a:tblPr firstRow="1" bandRow="1">
                <a:tableStyleId>{5940675A-B579-460E-94D1-54222C63F5DA}</a:tableStyleId>
              </a:tblPr>
              <a:tblGrid>
                <a:gridCol w="1079500"/>
                <a:gridCol w="3451225"/>
                <a:gridCol w="7155815"/>
              </a:tblGrid>
              <a:tr h="433705">
                <a:tc gridSpan="2">
                  <a:txBody>
                    <a:bodyPr/>
                    <a:p>
                      <a:pPr indent="0" algn="ctr">
                        <a:buNone/>
                      </a:pPr>
                      <a:r>
                        <a:rPr lang="zh-CN" altLang="en-US" sz="2800" b="1">
                          <a:latin typeface="宋体" panose="02010600030101010101" pitchFamily="2" charset="-122"/>
                          <a:ea typeface="宋体" panose="02010600030101010101" pitchFamily="2" charset="-122"/>
                          <a:cs typeface="宋体" panose="02010600030101010101" pitchFamily="2" charset="-122"/>
                        </a:rPr>
                        <a:t>世界市场状况</a:t>
                      </a:r>
                      <a:endParaRPr lang="zh-CN"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800" b="1">
                          <a:latin typeface="宋体" panose="02010600030101010101" pitchFamily="2" charset="-122"/>
                          <a:ea typeface="宋体" panose="02010600030101010101" pitchFamily="2" charset="-122"/>
                          <a:cs typeface="宋体" panose="02010600030101010101" pitchFamily="2" charset="-122"/>
                        </a:rPr>
                        <a:t>经济概况</a:t>
                      </a:r>
                      <a:endParaRPr lang="zh-CN"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3440">
                <a:tc rowSpan="3">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世界市场无序乱象</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①脱离大家庭的苏联（苏俄）</a:t>
                      </a:r>
                      <a:r>
                        <a:rPr lang="zh-CN" altLang="en-US" sz="2800" b="1">
                          <a:latin typeface="宋体" panose="02010600030101010101" pitchFamily="2" charset="-122"/>
                          <a:ea typeface="宋体" panose="02010600030101010101" pitchFamily="2" charset="-122"/>
                          <a:cs typeface="宋体" panose="02010600030101010101" pitchFamily="2" charset="-122"/>
                        </a:rPr>
                        <a:t>与中国</a:t>
                      </a:r>
                      <a:endParaRPr lang="zh-CN"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34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②</a:t>
                      </a:r>
                      <a:r>
                        <a:rPr lang="zh-CN" altLang="en-US" sz="2800" b="1">
                          <a:latin typeface="宋体" panose="02010600030101010101" pitchFamily="2" charset="-122"/>
                          <a:ea typeface="宋体" panose="02010600030101010101" pitchFamily="2" charset="-122"/>
                          <a:cs typeface="宋体" panose="02010600030101010101" pitchFamily="2" charset="-122"/>
                        </a:rPr>
                        <a:t>两战、大危机及</a:t>
                      </a:r>
                      <a:r>
                        <a:rPr lang="en-US" sz="2800" b="1">
                          <a:latin typeface="宋体" panose="02010600030101010101" pitchFamily="2" charset="-122"/>
                          <a:ea typeface="宋体" panose="02010600030101010101" pitchFamily="2" charset="-122"/>
                          <a:cs typeface="宋体" panose="02010600030101010101" pitchFamily="2" charset="-122"/>
                        </a:rPr>
                        <a:t>罗斯福新政</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 </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34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③二战后出现大量新成员（第三世界）</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 </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6720">
                <a:tc rowSpan="3">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世界市场有序博弈</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①货币金融规范化</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 </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672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②国际贸易规范化</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 </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5885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③中国及俄罗斯回归</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4801870" y="1913890"/>
            <a:ext cx="7155180" cy="922020"/>
          </a:xfrm>
          <a:prstGeom prst="rect">
            <a:avLst/>
          </a:prstGeom>
          <a:noFill/>
          <a:ln w="9525">
            <a:noFill/>
          </a:ln>
        </p:spPr>
        <p:txBody>
          <a:bodyPr wrap="square" anchor="t" anchorCtr="0">
            <a:spAutoFit/>
          </a:bodyPr>
          <a:p>
            <a:pPr indent="0">
              <a:buNone/>
            </a:pP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①苏联：斯大林模式及三夫改革失败，</a:t>
            </a:r>
            <a:r>
              <a:rPr lang="en-US" alt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1991</a:t>
            </a: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苏联解体</a:t>
            </a:r>
            <a:r>
              <a:rPr lang="zh-CN" altLang="en-US">
                <a:solidFill>
                  <a:srgbClr val="FF0000"/>
                </a:solidFill>
                <a:latin typeface="宋体" panose="02010600030101010101" pitchFamily="2" charset="-122"/>
                <a:ea typeface="宋体" panose="02010600030101010101" pitchFamily="2" charset="-122"/>
                <a:sym typeface="+mn-ea"/>
              </a:rPr>
              <a:t>；②</a:t>
            </a: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中国：</a:t>
            </a:r>
            <a:r>
              <a:rPr lang="en-US" alt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1956-1978</a:t>
            </a: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，社会主义革命和建设的曲折探索</a:t>
            </a:r>
            <a:r>
              <a:rPr lang="zh-CN" altLang="en-US">
                <a:solidFill>
                  <a:srgbClr val="FF0000"/>
                </a:solidFill>
                <a:latin typeface="宋体" panose="02010600030101010101" pitchFamily="2" charset="-122"/>
                <a:ea typeface="宋体" panose="02010600030101010101" pitchFamily="2" charset="-122"/>
                <a:sym typeface="+mn-ea"/>
              </a:rPr>
              <a:t>；</a:t>
            </a:r>
            <a:r>
              <a:rPr lang="en-US" altLang="zh-CN">
                <a:solidFill>
                  <a:srgbClr val="FF0000"/>
                </a:solidFill>
                <a:latin typeface="宋体" panose="02010600030101010101" pitchFamily="2" charset="-122"/>
                <a:ea typeface="宋体" panose="02010600030101010101" pitchFamily="2" charset="-122"/>
                <a:sym typeface="+mn-ea"/>
              </a:rPr>
              <a:t>1978</a:t>
            </a:r>
            <a:r>
              <a:rPr lang="zh-CN" altLang="en-US">
                <a:solidFill>
                  <a:srgbClr val="FF0000"/>
                </a:solidFill>
                <a:latin typeface="宋体" panose="02010600030101010101" pitchFamily="2" charset="-122"/>
                <a:ea typeface="宋体" panose="02010600030101010101" pitchFamily="2" charset="-122"/>
                <a:sym typeface="+mn-ea"/>
              </a:rPr>
              <a:t>年以后改革开放逐步建立起社会主义市场经济；</a:t>
            </a:r>
            <a:endParaRPr lang="zh-CN" altLang="en-US" b="1">
              <a:solidFill>
                <a:srgbClr val="FF0000"/>
              </a:solidFill>
              <a:latin typeface="宋体" panose="02010600030101010101" pitchFamily="2" charset="-122"/>
              <a:ea typeface="宋体" panose="02010600030101010101" pitchFamily="2" charset="-122"/>
              <a:sym typeface="+mn-ea"/>
            </a:endParaRPr>
          </a:p>
        </p:txBody>
      </p:sp>
      <p:sp>
        <p:nvSpPr>
          <p:cNvPr id="4" name="文本框 3"/>
          <p:cNvSpPr txBox="1"/>
          <p:nvPr/>
        </p:nvSpPr>
        <p:spPr>
          <a:xfrm>
            <a:off x="4862195" y="2830830"/>
            <a:ext cx="7153910" cy="645160"/>
          </a:xfrm>
          <a:prstGeom prst="rect">
            <a:avLst/>
          </a:prstGeom>
          <a:noFill/>
          <a:ln w="9525">
            <a:noFill/>
          </a:ln>
        </p:spPr>
        <p:txBody>
          <a:bodyPr wrap="square" anchor="t" anchorCtr="0">
            <a:spAutoFit/>
          </a:bodyPr>
          <a:p>
            <a:pPr indent="0">
              <a:buNone/>
            </a:pP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①</a:t>
            </a:r>
            <a:r>
              <a:rPr 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资本主义发展不平衡引发一战</a:t>
            </a:r>
            <a:r>
              <a:rPr lang="zh-CN" altLang="en-US">
                <a:solidFill>
                  <a:srgbClr val="FF0000"/>
                </a:solidFill>
                <a:latin typeface="宋体" panose="02010600030101010101" pitchFamily="2" charset="-122"/>
                <a:ea typeface="宋体" panose="02010600030101010101" pitchFamily="2" charset="-122"/>
                <a:sym typeface="+mn-ea"/>
              </a:rPr>
              <a:t>；②</a:t>
            </a:r>
            <a:r>
              <a:rPr 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资本主义制度的基本矛盾引发大危机</a:t>
            </a:r>
            <a:r>
              <a:rPr lang="zh-CN" altLang="en-US">
                <a:solidFill>
                  <a:srgbClr val="FF0000"/>
                </a:solidFill>
                <a:latin typeface="宋体" panose="02010600030101010101" pitchFamily="2" charset="-122"/>
                <a:ea typeface="宋体" panose="02010600030101010101" pitchFamily="2" charset="-122"/>
                <a:sym typeface="+mn-ea"/>
              </a:rPr>
              <a:t>；③罗斯福新政扭转危机；④德意日法西斯侵略引发二战；</a:t>
            </a:r>
            <a:endParaRPr lang="zh-CN" altLang="en-US" b="1">
              <a:solidFill>
                <a:srgbClr val="FF0000"/>
              </a:solidFill>
              <a:latin typeface="宋体" panose="02010600030101010101" pitchFamily="2" charset="-122"/>
              <a:ea typeface="宋体" panose="02010600030101010101" pitchFamily="2" charset="-122"/>
              <a:sym typeface="+mn-ea"/>
            </a:endParaRPr>
          </a:p>
        </p:txBody>
      </p:sp>
      <p:sp>
        <p:nvSpPr>
          <p:cNvPr id="5" name="文本框 4"/>
          <p:cNvSpPr txBox="1"/>
          <p:nvPr/>
        </p:nvSpPr>
        <p:spPr>
          <a:xfrm>
            <a:off x="4862195" y="3677920"/>
            <a:ext cx="7153910" cy="645160"/>
          </a:xfrm>
          <a:prstGeom prst="rect">
            <a:avLst/>
          </a:prstGeom>
          <a:noFill/>
          <a:ln w="9525">
            <a:noFill/>
          </a:ln>
        </p:spPr>
        <p:txBody>
          <a:bodyPr wrap="square" anchor="t" anchorCtr="0">
            <a:spAutoFit/>
          </a:bodyPr>
          <a:p>
            <a:pPr indent="0">
              <a:buNone/>
            </a:pP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①</a:t>
            </a:r>
            <a:r>
              <a:rPr 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经济独立为首要目标：国有经济加计划经济，经济成就巨大</a:t>
            </a:r>
            <a:r>
              <a:rPr lang="zh-CN" altLang="en-US">
                <a:solidFill>
                  <a:srgbClr val="FF0000"/>
                </a:solidFill>
                <a:latin typeface="宋体" panose="02010600030101010101" pitchFamily="2" charset="-122"/>
                <a:ea typeface="宋体" panose="02010600030101010101" pitchFamily="2" charset="-122"/>
                <a:sym typeface="+mn-ea"/>
              </a:rPr>
              <a:t>；</a:t>
            </a:r>
            <a:r>
              <a:rPr lang="zh-CN" altLang="en-US">
                <a:solidFill>
                  <a:srgbClr val="FF0000"/>
                </a:solidFill>
                <a:latin typeface="宋体" panose="02010600030101010101" pitchFamily="2" charset="-122"/>
                <a:ea typeface="宋体" panose="02010600030101010101" pitchFamily="2" charset="-122"/>
                <a:sym typeface="+mn-ea"/>
              </a:rPr>
              <a:t>②</a:t>
            </a:r>
            <a:r>
              <a:rPr lang="zh-CN" altLang="en-US">
                <a:solidFill>
                  <a:srgbClr val="FF0000"/>
                </a:solidFill>
                <a:latin typeface="宋体" panose="02010600030101010101" pitchFamily="2" charset="-122"/>
                <a:ea typeface="宋体" panose="02010600030101010101" pitchFamily="2" charset="-122"/>
                <a:sym typeface="+mn-ea"/>
              </a:rPr>
              <a:t>自身经济结构存在问题加西方贸易保护，问题突出；</a:t>
            </a:r>
            <a:endParaRPr lang="zh-CN" altLang="en-US" b="1">
              <a:solidFill>
                <a:srgbClr val="FF0000"/>
              </a:solidFill>
              <a:latin typeface="宋体" panose="02010600030101010101" pitchFamily="2" charset="-122"/>
              <a:ea typeface="宋体" panose="02010600030101010101" pitchFamily="2" charset="-122"/>
              <a:sym typeface="+mn-ea"/>
            </a:endParaRPr>
          </a:p>
        </p:txBody>
      </p:sp>
      <p:sp>
        <p:nvSpPr>
          <p:cNvPr id="7" name="文本框 6"/>
          <p:cNvSpPr txBox="1"/>
          <p:nvPr/>
        </p:nvSpPr>
        <p:spPr>
          <a:xfrm>
            <a:off x="4920615" y="4525010"/>
            <a:ext cx="7153910" cy="368300"/>
          </a:xfrm>
          <a:prstGeom prst="rect">
            <a:avLst/>
          </a:prstGeom>
          <a:noFill/>
          <a:ln w="9525">
            <a:noFill/>
          </a:ln>
        </p:spPr>
        <p:txBody>
          <a:bodyPr wrap="square" anchor="t" anchorCtr="0">
            <a:spAutoFit/>
          </a:bodyPr>
          <a:p>
            <a:pPr indent="0">
              <a:buNone/>
            </a:pP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从布雷顿森林体系（①</a:t>
            </a:r>
            <a:r>
              <a:rPr lang="en-US" alt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IMB</a:t>
            </a:r>
            <a:r>
              <a:rPr lang="zh-CN" altLang="en-US">
                <a:solidFill>
                  <a:srgbClr val="FF0000"/>
                </a:solidFill>
                <a:latin typeface="宋体" panose="02010600030101010101" pitchFamily="2" charset="-122"/>
                <a:ea typeface="宋体" panose="02010600030101010101" pitchFamily="2" charset="-122"/>
                <a:sym typeface="+mn-ea"/>
              </a:rPr>
              <a:t>；②</a:t>
            </a:r>
            <a:r>
              <a:rPr lang="en-US" altLang="zh-CN">
                <a:solidFill>
                  <a:srgbClr val="FF0000"/>
                </a:solidFill>
                <a:latin typeface="宋体" panose="02010600030101010101" pitchFamily="2" charset="-122"/>
                <a:ea typeface="宋体" panose="02010600030101010101" pitchFamily="2" charset="-122"/>
                <a:sym typeface="+mn-ea"/>
              </a:rPr>
              <a:t>WB</a:t>
            </a:r>
            <a:r>
              <a:rPr lang="zh-CN" altLang="en-US">
                <a:solidFill>
                  <a:srgbClr val="FF0000"/>
                </a:solidFill>
                <a:latin typeface="宋体" panose="02010600030101010101" pitchFamily="2" charset="-122"/>
                <a:ea typeface="宋体" panose="02010600030101010101" pitchFamily="2" charset="-122"/>
                <a:sym typeface="+mn-ea"/>
              </a:rPr>
              <a:t>；）到牙买加体系；</a:t>
            </a:r>
            <a:endParaRPr lang="zh-CN" altLang="en-US" b="1">
              <a:solidFill>
                <a:srgbClr val="FF0000"/>
              </a:solidFill>
              <a:latin typeface="宋体" panose="02010600030101010101" pitchFamily="2" charset="-122"/>
              <a:ea typeface="宋体" panose="02010600030101010101" pitchFamily="2" charset="-122"/>
              <a:sym typeface="+mn-ea"/>
            </a:endParaRPr>
          </a:p>
        </p:txBody>
      </p:sp>
      <p:sp>
        <p:nvSpPr>
          <p:cNvPr id="9" name="文本框 8"/>
          <p:cNvSpPr txBox="1"/>
          <p:nvPr/>
        </p:nvSpPr>
        <p:spPr>
          <a:xfrm>
            <a:off x="4920615" y="4971415"/>
            <a:ext cx="7153910" cy="368300"/>
          </a:xfrm>
          <a:prstGeom prst="rect">
            <a:avLst/>
          </a:prstGeom>
          <a:noFill/>
          <a:ln w="9525">
            <a:noFill/>
          </a:ln>
        </p:spPr>
        <p:txBody>
          <a:bodyPr wrap="square" anchor="t" anchorCtr="0">
            <a:spAutoFit/>
          </a:bodyPr>
          <a:p>
            <a:pPr indent="0">
              <a:buNone/>
            </a:pP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从关贸总协定（</a:t>
            </a:r>
            <a:r>
              <a:rPr 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GATT</a:t>
            </a: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a:solidFill>
                  <a:srgbClr val="FF0000"/>
                </a:solidFill>
                <a:latin typeface="宋体" panose="02010600030101010101" pitchFamily="2" charset="-122"/>
                <a:ea typeface="宋体" panose="02010600030101010101" pitchFamily="2" charset="-122"/>
                <a:sym typeface="+mn-ea"/>
              </a:rPr>
              <a:t>到世界贸易组织（</a:t>
            </a:r>
            <a:r>
              <a:rPr lang="en-US" altLang="zh-CN">
                <a:solidFill>
                  <a:srgbClr val="FF0000"/>
                </a:solidFill>
                <a:latin typeface="宋体" panose="02010600030101010101" pitchFamily="2" charset="-122"/>
                <a:ea typeface="宋体" panose="02010600030101010101" pitchFamily="2" charset="-122"/>
                <a:sym typeface="+mn-ea"/>
              </a:rPr>
              <a:t>WTO,1995</a:t>
            </a:r>
            <a:r>
              <a:rPr lang="zh-CN" altLang="en-US">
                <a:solidFill>
                  <a:srgbClr val="FF0000"/>
                </a:solidFill>
                <a:latin typeface="宋体" panose="02010600030101010101" pitchFamily="2" charset="-122"/>
                <a:ea typeface="宋体" panose="02010600030101010101" pitchFamily="2" charset="-122"/>
                <a:sym typeface="+mn-ea"/>
              </a:rPr>
              <a:t>）；</a:t>
            </a:r>
            <a:endParaRPr lang="zh-CN" altLang="en-US" b="1">
              <a:solidFill>
                <a:srgbClr val="FF0000"/>
              </a:solidFill>
              <a:latin typeface="宋体" panose="02010600030101010101" pitchFamily="2" charset="-122"/>
              <a:ea typeface="宋体" panose="02010600030101010101" pitchFamily="2" charset="-122"/>
              <a:sym typeface="+mn-ea"/>
            </a:endParaRPr>
          </a:p>
        </p:txBody>
      </p:sp>
      <p:sp>
        <p:nvSpPr>
          <p:cNvPr id="10" name="文本框 9"/>
          <p:cNvSpPr txBox="1"/>
          <p:nvPr/>
        </p:nvSpPr>
        <p:spPr>
          <a:xfrm>
            <a:off x="4862195" y="5417820"/>
            <a:ext cx="7153910" cy="645160"/>
          </a:xfrm>
          <a:prstGeom prst="rect">
            <a:avLst/>
          </a:prstGeom>
          <a:noFill/>
          <a:ln w="9525">
            <a:noFill/>
          </a:ln>
        </p:spPr>
        <p:txBody>
          <a:bodyPr wrap="square" anchor="t" anchorCtr="0">
            <a:spAutoFit/>
          </a:bodyPr>
          <a:p>
            <a:pPr indent="0">
              <a:buNone/>
            </a:pP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①</a:t>
            </a:r>
            <a:r>
              <a:rPr 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1980年恢复中国在两大组织（</a:t>
            </a:r>
            <a:r>
              <a:rPr lang="en-US" alt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IMF</a:t>
            </a:r>
            <a:r>
              <a:rPr lang="zh-CN" altLang="en-US">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WB</a:t>
            </a:r>
            <a:r>
              <a:rPr lang="zh-CN">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）的合法地位</a:t>
            </a:r>
            <a:r>
              <a:rPr lang="zh-CN" altLang="en-US">
                <a:solidFill>
                  <a:srgbClr val="FF0000"/>
                </a:solidFill>
                <a:latin typeface="宋体" panose="02010600030101010101" pitchFamily="2" charset="-122"/>
                <a:ea typeface="宋体" panose="02010600030101010101" pitchFamily="2" charset="-122"/>
                <a:sym typeface="+mn-ea"/>
              </a:rPr>
              <a:t>；②2001年中国加入WTO；</a:t>
            </a:r>
            <a:endParaRPr lang="zh-CN" altLang="en-US" b="1">
              <a:solidFill>
                <a:srgbClr val="FF0000"/>
              </a:solidFill>
              <a:latin typeface="宋体" panose="02010600030101010101" pitchFamily="2" charset="-122"/>
              <a:ea typeface="宋体" panose="02010600030101010101" pitchFamily="2" charset="-122"/>
              <a:sym typeface="+mn-ea"/>
            </a:endParaRPr>
          </a:p>
        </p:txBody>
      </p:sp>
      <p:sp>
        <p:nvSpPr>
          <p:cNvPr id="12" name="文本框 11"/>
          <p:cNvSpPr txBox="1"/>
          <p:nvPr/>
        </p:nvSpPr>
        <p:spPr>
          <a:xfrm>
            <a:off x="96520" y="40640"/>
            <a:ext cx="1960880" cy="521970"/>
          </a:xfrm>
          <a:prstGeom prst="rect">
            <a:avLst/>
          </a:prstGeom>
          <a:noFill/>
        </p:spPr>
        <p:txBody>
          <a:bodyPr wrap="none" rtlCol="0" anchor="t">
            <a:spAutoFit/>
          </a:bodyPr>
          <a:p>
            <a:r>
              <a:rPr lang="zh-CN" altLang="en-US" sz="2800">
                <a:ln>
                  <a:solidFill>
                    <a:sysClr val="windowText" lastClr="000000"/>
                  </a:solidFill>
                </a:ln>
                <a:solidFill>
                  <a:srgbClr val="C00000"/>
                </a:solidFill>
                <a:latin typeface="Arial" panose="020B0604020202020204" pitchFamily="34" charset="0"/>
                <a:ea typeface="黑体" panose="02010609060101010101" pitchFamily="49" charset="-122"/>
                <a:sym typeface="+mn-ea"/>
              </a:rPr>
              <a:t>基础整合：</a:t>
            </a:r>
            <a:endParaRPr lang="zh-CN" altLang="en-US" sz="2800" b="1" smtClean="0">
              <a:ln>
                <a:solidFill>
                  <a:sysClr val="windowText" lastClr="000000"/>
                </a:solidFill>
              </a:ln>
              <a:solidFill>
                <a:srgbClr val="C00000"/>
              </a:solidFill>
              <a:latin typeface="Arial" panose="020B0604020202020204" pitchFamily="34" charset="0"/>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down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2147482458"/>
          <p:cNvPicPr>
            <a:picLocks noChangeAspect="1"/>
          </p:cNvPicPr>
          <p:nvPr/>
        </p:nvPicPr>
        <p:blipFill>
          <a:blip r:embed="rId1"/>
          <a:stretch>
            <a:fillRect/>
          </a:stretch>
        </p:blipFill>
        <p:spPr>
          <a:xfrm>
            <a:off x="1113790" y="1758950"/>
            <a:ext cx="8754110" cy="3487420"/>
          </a:xfrm>
          <a:prstGeom prst="rect">
            <a:avLst/>
          </a:prstGeom>
          <a:noFill/>
          <a:ln w="9525">
            <a:noFill/>
          </a:ln>
        </p:spPr>
      </p:pic>
      <p:sp>
        <p:nvSpPr>
          <p:cNvPr id="8" name="矩形 7"/>
          <p:cNvSpPr/>
          <p:nvPr/>
        </p:nvSpPr>
        <p:spPr>
          <a:xfrm>
            <a:off x="326390" y="891540"/>
            <a:ext cx="600075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dirty="0">
                <a:ln>
                  <a:solidFill>
                    <a:sysClr val="windowText" lastClr="000000"/>
                  </a:solidFill>
                </a:ln>
                <a:solidFill>
                  <a:srgbClr val="FF0000"/>
                </a:solidFill>
                <a:effectLst>
                  <a:outerShdw blurRad="38100" dist="38100" dir="2700000" algn="tl">
                    <a:srgbClr val="000000"/>
                  </a:outerShdw>
                </a:effectLst>
                <a:latin typeface="Arial" panose="020B0604020202020204" pitchFamily="34" charset="0"/>
              </a:rPr>
              <a:t>2</a:t>
            </a:r>
            <a:r>
              <a:rPr lang="zh-CN" altLang="en-US" sz="2800" b="1" dirty="0">
                <a:ln>
                  <a:solidFill>
                    <a:sysClr val="windowText" lastClr="000000"/>
                  </a:solidFill>
                </a:ln>
                <a:solidFill>
                  <a:srgbClr val="FF0000"/>
                </a:solidFill>
                <a:effectLst>
                  <a:outerShdw blurRad="38100" dist="38100" dir="2700000" algn="tl">
                    <a:srgbClr val="000000"/>
                  </a:outerShdw>
                </a:effectLst>
                <a:latin typeface="Arial" panose="020B0604020202020204" pitchFamily="34" charset="0"/>
              </a:rPr>
              <a:t>、</a:t>
            </a:r>
            <a:r>
              <a:rPr lang="en-US" altLang="zh-CN" sz="2800" b="1" dirty="0">
                <a:ln>
                  <a:solidFill>
                    <a:sysClr val="windowText" lastClr="000000"/>
                  </a:solidFill>
                </a:ln>
                <a:solidFill>
                  <a:srgbClr val="FF0000"/>
                </a:solidFill>
                <a:effectLst>
                  <a:outerShdw blurRad="38100" dist="38100" dir="2700000" algn="tl">
                    <a:srgbClr val="000000"/>
                  </a:outerShdw>
                </a:effectLst>
                <a:latin typeface="Arial" panose="020B0604020202020204" pitchFamily="34" charset="0"/>
              </a:rPr>
              <a:t>20</a:t>
            </a:r>
            <a:r>
              <a:rPr lang="zh-CN" altLang="en-US" sz="2800" b="1" dirty="0">
                <a:ln>
                  <a:solidFill>
                    <a:sysClr val="windowText" lastClr="000000"/>
                  </a:solidFill>
                </a:ln>
                <a:solidFill>
                  <a:srgbClr val="FF0000"/>
                </a:solidFill>
                <a:effectLst>
                  <a:outerShdw blurRad="38100" dist="38100" dir="2700000" algn="tl">
                    <a:srgbClr val="000000"/>
                  </a:outerShdw>
                </a:effectLst>
                <a:latin typeface="Arial" panose="020B0604020202020204" pitchFamily="34" charset="0"/>
              </a:rPr>
              <a:t>世纪以来世界市场时空坐标：</a:t>
            </a:r>
            <a:endParaRPr lang="zh-CN" altLang="en-US" sz="2800" b="1" dirty="0">
              <a:ln>
                <a:solidFill>
                  <a:sysClr val="windowText" lastClr="000000"/>
                </a:solidFill>
              </a:ln>
              <a:solidFill>
                <a:srgbClr val="FF0000"/>
              </a:solidFill>
              <a:effectLst>
                <a:outerShdw blurRad="38100" dist="38100" dir="2700000" algn="tl">
                  <a:srgbClr val="000000"/>
                </a:outerShdw>
              </a:effectLst>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551815"/>
            <a:ext cx="12191365" cy="5754370"/>
          </a:xfrm>
          <a:prstGeom prst="rect">
            <a:avLst/>
          </a:prstGeom>
          <a:noFill/>
          <a:ln w="9525">
            <a:noFill/>
          </a:ln>
        </p:spPr>
        <p:txBody>
          <a:bodyPr wrap="square">
            <a:spAutoFit/>
          </a:bodyPr>
          <a:p>
            <a:pPr indent="0"/>
            <a:r>
              <a:rPr lang="zh-CN" sz="1600" b="0">
                <a:latin typeface="Times New Roman" panose="02020603050405020304" pitchFamily="18" charset="0"/>
                <a:ea typeface="宋体" panose="02010600030101010101" pitchFamily="2" charset="-122"/>
              </a:rPr>
              <a:t>（</a:t>
            </a:r>
            <a:r>
              <a:rPr lang="en-US" sz="1600" b="0">
                <a:latin typeface="Times New Roman" panose="02020603050405020304" pitchFamily="18" charset="0"/>
                <a:ea typeface="宋体" panose="02010600030101010101" pitchFamily="2" charset="-122"/>
              </a:rPr>
              <a:t>2022</a:t>
            </a:r>
            <a:r>
              <a:rPr lang="zh-CN" sz="1600" b="0">
                <a:latin typeface="Times New Roman" panose="02020603050405020304" pitchFamily="18" charset="0"/>
                <a:ea typeface="宋体" panose="02010600030101010101" pitchFamily="2" charset="-122"/>
              </a:rPr>
              <a:t>·浙江绍兴）世界经济发展的稳定和有序与否，对世界历史的发展产生着重要影响。阅读材料，回答问题。（</a:t>
            </a:r>
            <a:r>
              <a:rPr lang="en-US" sz="1600" b="0">
                <a:latin typeface="Times New Roman" panose="02020603050405020304" pitchFamily="18" charset="0"/>
                <a:ea typeface="宋体" panose="02010600030101010101" pitchFamily="2" charset="-122"/>
              </a:rPr>
              <a:t>15</a:t>
            </a:r>
            <a:r>
              <a:rPr lang="zh-CN" sz="1600" b="0">
                <a:latin typeface="Times New Roman" panose="02020603050405020304" pitchFamily="18" charset="0"/>
                <a:ea typeface="宋体" panose="02010600030101010101" pitchFamily="2" charset="-122"/>
              </a:rPr>
              <a:t>分）</a:t>
            </a:r>
            <a:r>
              <a:rPr lang="zh-CN" sz="1600" b="0">
                <a:ea typeface="黑体" panose="02010609060101010101" pitchFamily="49" charset="-122"/>
              </a:rPr>
              <a:t>材料一</a:t>
            </a:r>
            <a:r>
              <a:rPr lang="en-US" altLang="zh-CN" sz="1600" b="0">
                <a:ea typeface="黑体" panose="02010609060101010101" pitchFamily="49" charset="-122"/>
              </a:rPr>
              <a:t>  </a:t>
            </a:r>
            <a:r>
              <a:rPr lang="en-US" sz="1600" b="0">
                <a:latin typeface="宋体" panose="02010600030101010101" pitchFamily="2" charset="-122"/>
                <a:ea typeface="宋体" panose="02010600030101010101" pitchFamily="2" charset="-122"/>
                <a:cs typeface="宋体" panose="02010600030101010101" pitchFamily="2" charset="-122"/>
              </a:rPr>
              <a:t>1870—1900</a:t>
            </a:r>
            <a:r>
              <a:rPr lang="zh-CN" sz="1600" b="0">
                <a:latin typeface="宋体" panose="02010600030101010101" pitchFamily="2" charset="-122"/>
                <a:ea typeface="宋体" panose="02010600030101010101" pitchFamily="2" charset="-122"/>
                <a:cs typeface="宋体" panose="02010600030101010101" pitchFamily="2" charset="-122"/>
              </a:rPr>
              <a:t>年世界贸易不仅数量上明显增长了，而且还发生了一些新变化。继英国之后，一些新兴的资本主义国家在工业迅速发展的基础上，普遍扩大了本国工业产品的出口。……到了 </a:t>
            </a:r>
            <a:r>
              <a:rPr lang="en-US" sz="1600" b="0">
                <a:latin typeface="宋体" panose="02010600030101010101" pitchFamily="2" charset="-122"/>
                <a:ea typeface="宋体" panose="02010600030101010101" pitchFamily="2" charset="-122"/>
                <a:cs typeface="宋体" panose="02010600030101010101" pitchFamily="2" charset="-122"/>
              </a:rPr>
              <a:t>19</a:t>
            </a:r>
            <a:r>
              <a:rPr lang="zh-CN" sz="1600" b="0">
                <a:latin typeface="宋体" panose="02010600030101010101" pitchFamily="2" charset="-122"/>
                <a:ea typeface="宋体" panose="02010600030101010101" pitchFamily="2" charset="-122"/>
                <a:cs typeface="宋体" panose="02010600030101010101" pitchFamily="2" charset="-122"/>
              </a:rPr>
              <a:t>世纪末</a:t>
            </a:r>
            <a:r>
              <a:rPr lang="en-US" sz="1600" b="0">
                <a:latin typeface="宋体" panose="02010600030101010101" pitchFamily="2" charset="-122"/>
                <a:ea typeface="宋体" panose="02010600030101010101" pitchFamily="2" charset="-122"/>
                <a:cs typeface="宋体" panose="02010600030101010101" pitchFamily="2" charset="-122"/>
              </a:rPr>
              <a:t>20</a:t>
            </a:r>
            <a:r>
              <a:rPr lang="zh-CN" sz="1600" b="0">
                <a:latin typeface="宋体" panose="02010600030101010101" pitchFamily="2" charset="-122"/>
                <a:ea typeface="宋体" panose="02010600030101010101" pitchFamily="2" charset="-122"/>
                <a:cs typeface="宋体" panose="02010600030101010101" pitchFamily="2" charset="-122"/>
              </a:rPr>
              <a:t>世纪初，由于一批新工业国家的兴起，英国的贸易垄断地位被打破，世界贸易形成了多中心的格局。此外，这一时期，原料和工业制成品的世界贸易额呈现出均衡发展的趋势。从</a:t>
            </a:r>
            <a:r>
              <a:rPr lang="en-US" sz="1600" b="0">
                <a:latin typeface="宋体" panose="02010600030101010101" pitchFamily="2" charset="-122"/>
                <a:ea typeface="宋体" panose="02010600030101010101" pitchFamily="2" charset="-122"/>
                <a:cs typeface="宋体" panose="02010600030101010101" pitchFamily="2" charset="-122"/>
              </a:rPr>
              <a:t>1870</a:t>
            </a:r>
            <a:r>
              <a:rPr lang="zh-CN" sz="1600" b="0">
                <a:latin typeface="宋体" panose="02010600030101010101" pitchFamily="2" charset="-122"/>
                <a:ea typeface="宋体" panose="02010600030101010101" pitchFamily="2" charset="-122"/>
                <a:cs typeface="宋体" panose="02010600030101010101" pitchFamily="2" charset="-122"/>
              </a:rPr>
              <a:t>至</a:t>
            </a:r>
            <a:r>
              <a:rPr lang="en-US" sz="1600" b="0">
                <a:latin typeface="宋体" panose="02010600030101010101" pitchFamily="2" charset="-122"/>
                <a:ea typeface="宋体" panose="02010600030101010101" pitchFamily="2" charset="-122"/>
                <a:cs typeface="宋体" panose="02010600030101010101" pitchFamily="2" charset="-122"/>
              </a:rPr>
              <a:t>1913</a:t>
            </a:r>
            <a:r>
              <a:rPr lang="zh-CN" sz="1600" b="0">
                <a:latin typeface="宋体" panose="02010600030101010101" pitchFamily="2" charset="-122"/>
                <a:ea typeface="宋体" panose="02010600030101010101" pitchFamily="2" charset="-122"/>
                <a:cs typeface="宋体" panose="02010600030101010101" pitchFamily="2" charset="-122"/>
              </a:rPr>
              <a:t>年，这两类商品的贸易额都增加了两倍多。……在资本主义迅速发展的前提下，世界各国和各地区在经济上更紧密地联结在一起了。——吴于廑、齐世荣《世界近代史》</a:t>
            </a:r>
            <a:endParaRPr lang="zh-CN" sz="1600" b="0">
              <a:latin typeface="宋体" panose="02010600030101010101" pitchFamily="2" charset="-122"/>
              <a:ea typeface="宋体" panose="02010600030101010101" pitchFamily="2" charset="-122"/>
              <a:cs typeface="宋体" panose="02010600030101010101" pitchFamily="2" charset="-122"/>
            </a:endParaRPr>
          </a:p>
          <a:p>
            <a:pPr indent="0"/>
            <a:r>
              <a:rPr lang="zh-CN" sz="1600" b="0">
                <a:ea typeface="黑体" panose="02010609060101010101" pitchFamily="49" charset="-122"/>
              </a:rPr>
              <a:t>材料二</a:t>
            </a:r>
            <a:r>
              <a:rPr lang="en-US" altLang="zh-CN" sz="1600" b="0">
                <a:ea typeface="黑体" panose="02010609060101010101" pitchFamily="49" charset="-122"/>
              </a:rPr>
              <a:t>  </a:t>
            </a:r>
            <a:r>
              <a:rPr lang="zh-CN" sz="1600" b="0">
                <a:latin typeface="宋体" panose="02010600030101010101" pitchFamily="2" charset="-122"/>
                <a:ea typeface="宋体" panose="02010600030101010101" pitchFamily="2" charset="-122"/>
                <a:cs typeface="宋体" panose="02010600030101010101" pitchFamily="2" charset="-122"/>
              </a:rPr>
              <a:t>英国和德国陷入了工业竞争之中。到</a:t>
            </a:r>
            <a:r>
              <a:rPr lang="en-US" sz="1600" b="0">
                <a:latin typeface="宋体" panose="02010600030101010101" pitchFamily="2" charset="-122"/>
                <a:ea typeface="宋体" panose="02010600030101010101" pitchFamily="2" charset="-122"/>
                <a:cs typeface="宋体" panose="02010600030101010101" pitchFamily="2" charset="-122"/>
              </a:rPr>
              <a:t>1914</a:t>
            </a:r>
            <a:r>
              <a:rPr lang="zh-CN" sz="1600" b="0">
                <a:latin typeface="宋体" panose="02010600030101010101" pitchFamily="2" charset="-122"/>
                <a:ea typeface="宋体" panose="02010600030101010101" pitchFamily="2" charset="-122"/>
                <a:cs typeface="宋体" panose="02010600030101010101" pitchFamily="2" charset="-122"/>
              </a:rPr>
              <a:t>年，美国和德国在若干领域内的生产都超过了英国。不过对于英国人来说，德国的挑战更为严重。同德国的工业竞争，促使国际政治联盟在</a:t>
            </a:r>
            <a:r>
              <a:rPr lang="en-US" sz="1600" b="0">
                <a:latin typeface="宋体" panose="02010600030101010101" pitchFamily="2" charset="-122"/>
                <a:ea typeface="宋体" panose="02010600030101010101" pitchFamily="2" charset="-122"/>
                <a:cs typeface="宋体" panose="02010600030101010101" pitchFamily="2" charset="-122"/>
              </a:rPr>
              <a:t>19</a:t>
            </a:r>
            <a:r>
              <a:rPr lang="zh-CN" sz="1600" b="0">
                <a:latin typeface="宋体" panose="02010600030101010101" pitchFamily="2" charset="-122"/>
                <a:ea typeface="宋体" panose="02010600030101010101" pitchFamily="2" charset="-122"/>
                <a:cs typeface="宋体" panose="02010600030101010101" pitchFamily="2" charset="-122"/>
              </a:rPr>
              <a:t>世纪末做重新调整。英德之间的竞争只不过是</a:t>
            </a:r>
            <a:r>
              <a:rPr lang="en-US" sz="1600" b="0">
                <a:latin typeface="宋体" panose="02010600030101010101" pitchFamily="2" charset="-122"/>
                <a:ea typeface="宋体" panose="02010600030101010101" pitchFamily="2" charset="-122"/>
                <a:cs typeface="宋体" panose="02010600030101010101" pitchFamily="2" charset="-122"/>
              </a:rPr>
              <a:t>19</a:t>
            </a:r>
            <a:r>
              <a:rPr lang="zh-CN" sz="1600" b="0">
                <a:latin typeface="宋体" panose="02010600030101010101" pitchFamily="2" charset="-122"/>
                <a:ea typeface="宋体" panose="02010600030101010101" pitchFamily="2" charset="-122"/>
                <a:cs typeface="宋体" panose="02010600030101010101" pitchFamily="2" charset="-122"/>
              </a:rPr>
              <a:t>世纪最后几十年国际竞争最激烈的一个方面。随着各国致力于工业化事宜，他们寻找市场的努力就导致国家之间直接对立。竞争的一个结果是自由贸易的信条被除英国以外的所有国家抛弃了。——爱德华·伯恩斯等《世界文明史（下）》</a:t>
            </a:r>
            <a:endParaRPr lang="zh-CN" sz="1600" b="0">
              <a:latin typeface="宋体" panose="02010600030101010101" pitchFamily="2" charset="-122"/>
              <a:ea typeface="宋体" panose="02010600030101010101" pitchFamily="2" charset="-122"/>
              <a:cs typeface="宋体" panose="02010600030101010101" pitchFamily="2" charset="-122"/>
            </a:endParaRPr>
          </a:p>
          <a:p>
            <a:pPr indent="0"/>
            <a:r>
              <a:rPr lang="zh-CN" sz="1600" b="0">
                <a:ea typeface="黑体" panose="02010609060101010101" pitchFamily="49" charset="-122"/>
              </a:rPr>
              <a:t>材料三</a:t>
            </a:r>
            <a:r>
              <a:rPr lang="en-US" altLang="zh-CN" sz="1600" b="0">
                <a:ea typeface="黑体" panose="02010609060101010101" pitchFamily="49" charset="-122"/>
              </a:rPr>
              <a:t>  </a:t>
            </a:r>
            <a:r>
              <a:rPr lang="zh-CN" sz="1600" b="0">
                <a:latin typeface="宋体" panose="02010600030101010101" pitchFamily="2" charset="-122"/>
                <a:ea typeface="宋体" panose="02010600030101010101" pitchFamily="2" charset="-122"/>
                <a:cs typeface="宋体" panose="02010600030101010101" pitchFamily="2" charset="-122"/>
              </a:rPr>
              <a:t>二战后初期，在奠定全球经济生产和贸易迅速增长的基础方面，美国扮演了至关重要的角色。美国政府为国际贸易和贷款机构提供资金，世界经济从战争破坏中恢复。美国经济的巨大财富，使之成为世界经济增长的发动机。它是欧洲和亚洲各国的主要贸易伙伴。二战后不久，美元成为主要国际货币，它有着稳定的固定价值。直到</a:t>
            </a:r>
            <a:r>
              <a:rPr lang="en-US" sz="1600" b="0">
                <a:latin typeface="宋体" panose="02010600030101010101" pitchFamily="2" charset="-122"/>
                <a:ea typeface="宋体" panose="02010600030101010101" pitchFamily="2" charset="-122"/>
                <a:cs typeface="宋体" panose="02010600030101010101" pitchFamily="2" charset="-122"/>
              </a:rPr>
              <a:t>1971</a:t>
            </a:r>
            <a:r>
              <a:rPr lang="zh-CN" sz="1600" b="0">
                <a:latin typeface="宋体" panose="02010600030101010101" pitchFamily="2" charset="-122"/>
                <a:ea typeface="宋体" panose="02010600030101010101" pitchFamily="2" charset="-122"/>
                <a:cs typeface="宋体" panose="02010600030101010101" pitchFamily="2" charset="-122"/>
              </a:rPr>
              <a:t>年，美国政府一直保证每盎司黄金兑换</a:t>
            </a:r>
            <a:r>
              <a:rPr lang="en-US" sz="1600" b="0">
                <a:latin typeface="宋体" panose="02010600030101010101" pitchFamily="2" charset="-122"/>
                <a:ea typeface="宋体" panose="02010600030101010101" pitchFamily="2" charset="-122"/>
                <a:cs typeface="宋体" panose="02010600030101010101" pitchFamily="2" charset="-122"/>
              </a:rPr>
              <a:t>30</a:t>
            </a:r>
            <a:r>
              <a:rPr lang="zh-CN" sz="1600" b="0">
                <a:latin typeface="宋体" panose="02010600030101010101" pitchFamily="2" charset="-122"/>
                <a:ea typeface="宋体" panose="02010600030101010101" pitchFamily="2" charset="-122"/>
                <a:cs typeface="宋体" panose="02010600030101010101" pitchFamily="2" charset="-122"/>
              </a:rPr>
              <a:t>美元的币值，以黄金为基准维持着美元价值的稳定。美国的对外援助，在战后初期主要流向欧洲国家，促进了经济增长。——丹尼尔·</a:t>
            </a:r>
            <a:r>
              <a:rPr lang="en-US" sz="1600" b="0">
                <a:latin typeface="宋体" panose="02010600030101010101" pitchFamily="2" charset="-122"/>
                <a:ea typeface="宋体" panose="02010600030101010101" pitchFamily="2" charset="-122"/>
                <a:cs typeface="宋体" panose="02010600030101010101" pitchFamily="2" charset="-122"/>
              </a:rPr>
              <a:t>R</a:t>
            </a:r>
            <a:r>
              <a:rPr lang="zh-CN" sz="1600" b="0">
                <a:latin typeface="宋体" panose="02010600030101010101" pitchFamily="2" charset="-122"/>
                <a:ea typeface="宋体" panose="02010600030101010101" pitchFamily="2" charset="-122"/>
                <a:cs typeface="宋体" panose="02010600030101010101" pitchFamily="2" charset="-122"/>
              </a:rPr>
              <a:t>·布劳尔《</a:t>
            </a:r>
            <a:r>
              <a:rPr lang="en-US" sz="1600" b="0">
                <a:latin typeface="宋体" panose="02010600030101010101" pitchFamily="2" charset="-122"/>
                <a:ea typeface="宋体" panose="02010600030101010101" pitchFamily="2" charset="-122"/>
                <a:cs typeface="宋体" panose="02010600030101010101" pitchFamily="2" charset="-122"/>
              </a:rPr>
              <a:t>20</a:t>
            </a:r>
            <a:r>
              <a:rPr lang="zh-CN" sz="1600" b="0">
                <a:latin typeface="宋体" panose="02010600030101010101" pitchFamily="2" charset="-122"/>
                <a:ea typeface="宋体" panose="02010600030101010101" pitchFamily="2" charset="-122"/>
                <a:cs typeface="宋体" panose="02010600030101010101" pitchFamily="2" charset="-122"/>
              </a:rPr>
              <a:t>世纪世界史》</a:t>
            </a:r>
            <a:endParaRPr lang="zh-CN" sz="1600" b="0">
              <a:latin typeface="宋体" panose="02010600030101010101" pitchFamily="2" charset="-122"/>
              <a:ea typeface="宋体" panose="02010600030101010101" pitchFamily="2" charset="-122"/>
              <a:cs typeface="宋体" panose="02010600030101010101" pitchFamily="2" charset="-122"/>
            </a:endParaRPr>
          </a:p>
          <a:p>
            <a:pPr indent="0"/>
            <a:r>
              <a:rPr lang="zh-CN" sz="1600" b="0">
                <a:latin typeface="Times New Roman" panose="02020603050405020304" pitchFamily="18" charset="0"/>
                <a:ea typeface="宋体" panose="02010600030101010101" pitchFamily="2" charset="-122"/>
              </a:rPr>
              <a:t>（</a:t>
            </a:r>
            <a:r>
              <a:rPr lang="en-US" sz="1600" b="0">
                <a:latin typeface="Times New Roman" panose="02020603050405020304" pitchFamily="18" charset="0"/>
                <a:ea typeface="宋体" panose="02010600030101010101" pitchFamily="2" charset="-122"/>
              </a:rPr>
              <a:t>1</a:t>
            </a:r>
            <a:r>
              <a:rPr lang="zh-CN" sz="1600" b="0">
                <a:latin typeface="Times New Roman" panose="02020603050405020304" pitchFamily="18" charset="0"/>
                <a:ea typeface="宋体" panose="02010600030101010101" pitchFamily="2" charset="-122"/>
              </a:rPr>
              <a:t>）阅读材料一，概括</a:t>
            </a:r>
            <a:r>
              <a:rPr lang="en-US" sz="1600" b="0">
                <a:latin typeface="Times New Roman" panose="02020603050405020304" pitchFamily="18" charset="0"/>
                <a:ea typeface="宋体" panose="02010600030101010101" pitchFamily="2" charset="-122"/>
              </a:rPr>
              <a:t>19</a:t>
            </a:r>
            <a:r>
              <a:rPr lang="zh-CN" sz="1600" b="0">
                <a:latin typeface="Times New Roman" panose="02020603050405020304" pitchFamily="18" charset="0"/>
                <a:ea typeface="宋体" panose="02010600030101010101" pitchFamily="2" charset="-122"/>
              </a:rPr>
              <a:t>世纪后期至</a:t>
            </a:r>
            <a:r>
              <a:rPr lang="en-US" sz="1600" b="0">
                <a:latin typeface="Times New Roman" panose="02020603050405020304" pitchFamily="18" charset="0"/>
                <a:ea typeface="宋体" panose="02010600030101010101" pitchFamily="2" charset="-122"/>
              </a:rPr>
              <a:t>20</a:t>
            </a:r>
            <a:r>
              <a:rPr lang="zh-CN" sz="1600" b="0">
                <a:latin typeface="Times New Roman" panose="02020603050405020304" pitchFamily="18" charset="0"/>
                <a:ea typeface="宋体" panose="02010600030101010101" pitchFamily="2" charset="-122"/>
              </a:rPr>
              <a:t>世纪初期世界贸易发生的“一些新变化”。结合所学，从技术的角度指出这一时期“世界各国和各地区在经济上更紧密地联结在一起”的原因。（</a:t>
            </a:r>
            <a:r>
              <a:rPr lang="en-US" sz="1600" b="0">
                <a:latin typeface="Times New Roman" panose="02020603050405020304" pitchFamily="18" charset="0"/>
                <a:ea typeface="宋体" panose="02010600030101010101" pitchFamily="2" charset="-122"/>
              </a:rPr>
              <a:t>5</a:t>
            </a:r>
            <a:r>
              <a:rPr lang="zh-CN" sz="1600" b="0">
                <a:latin typeface="Times New Roman" panose="02020603050405020304" pitchFamily="18" charset="0"/>
                <a:ea typeface="宋体" panose="02010600030101010101" pitchFamily="2" charset="-122"/>
              </a:rPr>
              <a:t>分）</a:t>
            </a:r>
            <a:r>
              <a:rPr lang="en-US" sz="1600" b="0">
                <a:latin typeface="黑体" panose="02010609060101010101" pitchFamily="49" charset="-122"/>
                <a:cs typeface="Times New Roman" panose="02020603050405020304" pitchFamily="18" charset="0"/>
              </a:rPr>
              <a:t> </a:t>
            </a:r>
            <a:r>
              <a:rPr lang="zh-CN" sz="1600" b="0">
                <a:latin typeface="Times New Roman" panose="02020603050405020304" pitchFamily="18" charset="0"/>
                <a:ea typeface="宋体" panose="02010600030101010101" pitchFamily="2" charset="-122"/>
              </a:rPr>
              <a:t>（</a:t>
            </a:r>
            <a:r>
              <a:rPr lang="en-US" sz="1600" b="0">
                <a:latin typeface="Times New Roman" panose="02020603050405020304" pitchFamily="18" charset="0"/>
                <a:ea typeface="宋体" panose="02010600030101010101" pitchFamily="2" charset="-122"/>
              </a:rPr>
              <a:t>2</a:t>
            </a:r>
            <a:r>
              <a:rPr lang="zh-CN" sz="1600" b="0">
                <a:latin typeface="Times New Roman" panose="02020603050405020304" pitchFamily="18" charset="0"/>
                <a:ea typeface="宋体" panose="02010600030101010101" pitchFamily="2" charset="-122"/>
              </a:rPr>
              <a:t>）阅读材料二，结合所学，概述</a:t>
            </a:r>
            <a:r>
              <a:rPr lang="en-US" sz="1600" b="0">
                <a:latin typeface="Times New Roman" panose="02020603050405020304" pitchFamily="18" charset="0"/>
                <a:ea typeface="宋体" panose="02010600030101010101" pitchFamily="2" charset="-122"/>
              </a:rPr>
              <a:t>20</a:t>
            </a:r>
            <a:r>
              <a:rPr lang="zh-CN" sz="1600" b="0">
                <a:latin typeface="Times New Roman" panose="02020603050405020304" pitchFamily="18" charset="0"/>
                <a:ea typeface="宋体" panose="02010600030101010101" pitchFamily="2" charset="-122"/>
              </a:rPr>
              <a:t>世纪初英国与“国际政治联盟”做出的“重新调整”，并分析</a:t>
            </a:r>
            <a:r>
              <a:rPr lang="en-US" sz="1600" b="0">
                <a:latin typeface="Times New Roman" panose="02020603050405020304" pitchFamily="18" charset="0"/>
                <a:ea typeface="宋体" panose="02010600030101010101" pitchFamily="2" charset="-122"/>
              </a:rPr>
              <a:t>20</a:t>
            </a:r>
            <a:r>
              <a:rPr lang="zh-CN" sz="1600" b="0">
                <a:latin typeface="Times New Roman" panose="02020603050405020304" pitchFamily="18" charset="0"/>
                <a:ea typeface="宋体" panose="02010600030101010101" pitchFamily="2" charset="-122"/>
              </a:rPr>
              <a:t>世纪</a:t>
            </a:r>
            <a:r>
              <a:rPr lang="en-US" sz="1600" b="0">
                <a:latin typeface="Times New Roman" panose="02020603050405020304" pitchFamily="18" charset="0"/>
                <a:ea typeface="宋体" panose="02010600030101010101" pitchFamily="2" charset="-122"/>
              </a:rPr>
              <a:t>30</a:t>
            </a:r>
            <a:r>
              <a:rPr lang="zh-CN" sz="1600" b="0">
                <a:latin typeface="Times New Roman" panose="02020603050405020304" pitchFamily="18" charset="0"/>
                <a:ea typeface="宋体" panose="02010600030101010101" pitchFamily="2" charset="-122"/>
              </a:rPr>
              <a:t>年代主要资本主义国家抛弃“自由贸易的信条”所产生的消极影响。（</a:t>
            </a:r>
            <a:r>
              <a:rPr lang="en-US" sz="1600" b="0">
                <a:latin typeface="Times New Roman" panose="02020603050405020304" pitchFamily="18" charset="0"/>
                <a:ea typeface="宋体" panose="02010600030101010101" pitchFamily="2" charset="-122"/>
              </a:rPr>
              <a:t>5</a:t>
            </a:r>
            <a:r>
              <a:rPr lang="zh-CN" sz="1600" b="0">
                <a:latin typeface="Times New Roman" panose="02020603050405020304" pitchFamily="18" charset="0"/>
                <a:ea typeface="宋体" panose="02010600030101010101" pitchFamily="2" charset="-122"/>
              </a:rPr>
              <a:t>分）</a:t>
            </a:r>
            <a:r>
              <a:rPr lang="en-US" sz="1600" b="0">
                <a:latin typeface="黑体" panose="02010609060101010101" pitchFamily="49" charset="-122"/>
                <a:cs typeface="Times New Roman" panose="02020603050405020304" pitchFamily="18" charset="0"/>
              </a:rPr>
              <a:t> </a:t>
            </a:r>
            <a:r>
              <a:rPr lang="zh-CN" sz="1600" b="0">
                <a:latin typeface="Times New Roman" panose="02020603050405020304" pitchFamily="18" charset="0"/>
                <a:ea typeface="宋体" panose="02010600030101010101" pitchFamily="2" charset="-122"/>
              </a:rPr>
              <a:t>（</a:t>
            </a:r>
            <a:r>
              <a:rPr lang="en-US" sz="1600" b="0">
                <a:latin typeface="Times New Roman" panose="02020603050405020304" pitchFamily="18" charset="0"/>
                <a:ea typeface="宋体" panose="02010600030101010101" pitchFamily="2" charset="-122"/>
              </a:rPr>
              <a:t>3</a:t>
            </a:r>
            <a:r>
              <a:rPr lang="zh-CN" sz="1600" b="0">
                <a:latin typeface="Times New Roman" panose="02020603050405020304" pitchFamily="18" charset="0"/>
                <a:ea typeface="宋体" panose="02010600030101010101" pitchFamily="2" charset="-122"/>
              </a:rPr>
              <a:t>）阅读材料三，概括美国在促进世界“贸易迅速增长”方面所扮演的“至关重要的角色”。结合所学，写出使“美元成为主要国际货币”的会议名称，并简析其产生的主要影响。（</a:t>
            </a:r>
            <a:r>
              <a:rPr lang="en-US" sz="1600" b="0">
                <a:latin typeface="Times New Roman" panose="02020603050405020304" pitchFamily="18" charset="0"/>
                <a:ea typeface="宋体" panose="02010600030101010101" pitchFamily="2" charset="-122"/>
              </a:rPr>
              <a:t>5</a:t>
            </a:r>
            <a:r>
              <a:rPr lang="zh-CN" sz="1600" b="0">
                <a:latin typeface="Times New Roman" panose="02020603050405020304" pitchFamily="18" charset="0"/>
                <a:ea typeface="宋体" panose="02010600030101010101" pitchFamily="2" charset="-122"/>
              </a:rPr>
              <a:t>分）</a:t>
            </a:r>
            <a:endParaRPr lang="zh-CN" altLang="en-US" sz="1600"/>
          </a:p>
        </p:txBody>
      </p:sp>
      <p:sp>
        <p:nvSpPr>
          <p:cNvPr id="2" name="文本框 1"/>
          <p:cNvSpPr txBox="1"/>
          <p:nvPr/>
        </p:nvSpPr>
        <p:spPr>
          <a:xfrm>
            <a:off x="-1270" y="4719955"/>
            <a:ext cx="12192635" cy="275590"/>
          </a:xfrm>
          <a:prstGeom prst="rect">
            <a:avLst/>
          </a:prstGeom>
          <a:noFill/>
          <a:ln w="9525">
            <a:noFill/>
          </a:ln>
        </p:spPr>
        <p:txBody>
          <a:bodyPr wrap="square">
            <a:spAutoFit/>
          </a:bodyPr>
          <a:p>
            <a:pPr marL="733425" indent="-733425"/>
            <a:r>
              <a:rPr lang="zh-CN" sz="1200" b="0">
                <a:solidFill>
                  <a:srgbClr val="FF0000"/>
                </a:solidFill>
                <a:latin typeface="Times New Roman" panose="02020603050405020304" pitchFamily="18" charset="0"/>
                <a:ea typeface="宋体" panose="02010600030101010101" pitchFamily="2" charset="-122"/>
              </a:rPr>
              <a:t>（</a:t>
            </a:r>
            <a:r>
              <a:rPr lang="en-US" sz="1200" b="0">
                <a:solidFill>
                  <a:srgbClr val="FF0000"/>
                </a:solidFill>
                <a:latin typeface="Times New Roman" panose="02020603050405020304" pitchFamily="18" charset="0"/>
                <a:ea typeface="宋体" panose="02010600030101010101" pitchFamily="2" charset="-122"/>
              </a:rPr>
              <a:t>1</a:t>
            </a:r>
            <a:r>
              <a:rPr lang="zh-CN" sz="1200" b="0">
                <a:solidFill>
                  <a:srgbClr val="FF0000"/>
                </a:solidFill>
                <a:latin typeface="Times New Roman" panose="02020603050405020304" pitchFamily="18" charset="0"/>
                <a:ea typeface="宋体" panose="02010600030101010101" pitchFamily="2" charset="-122"/>
              </a:rPr>
              <a:t>）变化：普遍扩大了工业产品的出口；世界贸易形成多中心的格局；原料和工业制成品的贸易额呈现均衡发展的趋势。（</a:t>
            </a:r>
            <a:r>
              <a:rPr lang="en-US" sz="1200" b="0">
                <a:solidFill>
                  <a:srgbClr val="FF0000"/>
                </a:solidFill>
                <a:latin typeface="Times New Roman" panose="02020603050405020304" pitchFamily="18" charset="0"/>
                <a:ea typeface="宋体" panose="02010600030101010101" pitchFamily="2" charset="-122"/>
              </a:rPr>
              <a:t>3</a:t>
            </a:r>
            <a:r>
              <a:rPr lang="zh-CN" sz="1200" b="0">
                <a:solidFill>
                  <a:srgbClr val="FF0000"/>
                </a:solidFill>
                <a:latin typeface="Times New Roman" panose="02020603050405020304" pitchFamily="18" charset="0"/>
                <a:ea typeface="宋体" panose="02010600030101010101" pitchFamily="2" charset="-122"/>
              </a:rPr>
              <a:t>分）原因：交通工具的变革和电信工具的创新。（</a:t>
            </a:r>
            <a:r>
              <a:rPr lang="en-US" sz="1200" b="0">
                <a:solidFill>
                  <a:srgbClr val="FF0000"/>
                </a:solidFill>
                <a:latin typeface="Times New Roman" panose="02020603050405020304" pitchFamily="18" charset="0"/>
                <a:ea typeface="宋体" panose="02010600030101010101" pitchFamily="2" charset="-122"/>
              </a:rPr>
              <a:t>2</a:t>
            </a:r>
            <a:r>
              <a:rPr lang="zh-CN" sz="1200" b="0">
                <a:solidFill>
                  <a:srgbClr val="FF0000"/>
                </a:solidFill>
                <a:latin typeface="Times New Roman" panose="02020603050405020304" pitchFamily="18" charset="0"/>
                <a:ea typeface="宋体" panose="02010600030101010101" pitchFamily="2" charset="-122"/>
              </a:rPr>
              <a:t>分）</a:t>
            </a:r>
            <a:endParaRPr lang="zh-CN" altLang="en-US" sz="1200" b="0">
              <a:solidFill>
                <a:srgbClr val="FF0000"/>
              </a:solidFill>
              <a:latin typeface="Times New Roman" panose="02020603050405020304" pitchFamily="18" charset="0"/>
              <a:ea typeface="宋体" panose="02010600030101010101" pitchFamily="2" charset="-122"/>
            </a:endParaRPr>
          </a:p>
        </p:txBody>
      </p:sp>
      <p:sp>
        <p:nvSpPr>
          <p:cNvPr id="3" name="文本框 2"/>
          <p:cNvSpPr txBox="1"/>
          <p:nvPr/>
        </p:nvSpPr>
        <p:spPr>
          <a:xfrm>
            <a:off x="58420" y="5374005"/>
            <a:ext cx="12192635" cy="460375"/>
          </a:xfrm>
          <a:prstGeom prst="rect">
            <a:avLst/>
          </a:prstGeom>
          <a:noFill/>
          <a:ln w="9525">
            <a:noFill/>
          </a:ln>
        </p:spPr>
        <p:txBody>
          <a:bodyPr wrap="square">
            <a:spAutoFit/>
          </a:bodyPr>
          <a:p>
            <a:pPr marL="733425" indent="-733425"/>
            <a:r>
              <a:rPr sz="1200" b="0">
                <a:solidFill>
                  <a:srgbClr val="FF0000"/>
                </a:solidFill>
                <a:latin typeface="Times New Roman" panose="02020603050405020304" pitchFamily="18" charset="0"/>
                <a:ea typeface="宋体" panose="02010600030101010101" pitchFamily="2" charset="-122"/>
              </a:rPr>
              <a:t>（2）调整：随着英德矛盾的发展，英国分别与法、俄签订协约（或分别签订英法、英俄协约）。（2分）</a:t>
            </a:r>
            <a:endParaRPr sz="1200" b="0">
              <a:solidFill>
                <a:srgbClr val="FF0000"/>
              </a:solidFill>
              <a:latin typeface="Times New Roman" panose="02020603050405020304" pitchFamily="18" charset="0"/>
              <a:ea typeface="宋体" panose="02010600030101010101" pitchFamily="2" charset="-122"/>
            </a:endParaRPr>
          </a:p>
          <a:p>
            <a:pPr marL="733425" indent="-733425"/>
            <a:r>
              <a:rPr sz="1200" b="0">
                <a:solidFill>
                  <a:srgbClr val="FF0000"/>
                </a:solidFill>
                <a:latin typeface="Times New Roman" panose="02020603050405020304" pitchFamily="18" charset="0"/>
                <a:ea typeface="宋体" panose="02010600030101010101" pitchFamily="2" charset="-122"/>
              </a:rPr>
              <a:t>消极影响：关税战、倾销战、市场战等愈演愈烈；原有的世界货币体系四分五裂；资本主义世界经济秩序陷入混乱﹔资本主义制度面临严峻的考验。</a:t>
            </a:r>
            <a:endParaRPr sz="1200" b="0">
              <a:solidFill>
                <a:srgbClr val="FF0000"/>
              </a:solidFill>
              <a:latin typeface="Times New Roman" panose="02020603050405020304" pitchFamily="18" charset="0"/>
              <a:ea typeface="宋体" panose="02010600030101010101" pitchFamily="2" charset="-122"/>
            </a:endParaRPr>
          </a:p>
        </p:txBody>
      </p:sp>
      <p:sp>
        <p:nvSpPr>
          <p:cNvPr id="5" name="文本框 4"/>
          <p:cNvSpPr txBox="1"/>
          <p:nvPr/>
        </p:nvSpPr>
        <p:spPr>
          <a:xfrm>
            <a:off x="-1270" y="6212840"/>
            <a:ext cx="12192635" cy="645160"/>
          </a:xfrm>
          <a:prstGeom prst="rect">
            <a:avLst/>
          </a:prstGeom>
          <a:noFill/>
          <a:ln w="9525">
            <a:noFill/>
          </a:ln>
        </p:spPr>
        <p:txBody>
          <a:bodyPr wrap="square">
            <a:spAutoFit/>
          </a:bodyPr>
          <a:p>
            <a:pPr marL="733425" indent="-733425"/>
            <a:r>
              <a:rPr sz="1200" b="0">
                <a:solidFill>
                  <a:srgbClr val="FF0000"/>
                </a:solidFill>
                <a:latin typeface="Times New Roman" panose="02020603050405020304" pitchFamily="18" charset="0"/>
                <a:ea typeface="宋体" panose="02010600030101010101" pitchFamily="2" charset="-122"/>
              </a:rPr>
              <a:t>（3）角色：为国际贸易和贷款机构提供资金；成为欧洲和亚洲各国的主要贸易伙伴。（2分）</a:t>
            </a:r>
            <a:endParaRPr sz="1200" b="0">
              <a:solidFill>
                <a:srgbClr val="FF0000"/>
              </a:solidFill>
              <a:latin typeface="Times New Roman" panose="02020603050405020304" pitchFamily="18" charset="0"/>
              <a:ea typeface="宋体" panose="02010600030101010101" pitchFamily="2" charset="-122"/>
            </a:endParaRPr>
          </a:p>
          <a:p>
            <a:pPr marL="733425" indent="-733425"/>
            <a:r>
              <a:rPr sz="1200" b="0">
                <a:solidFill>
                  <a:srgbClr val="FF0000"/>
                </a:solidFill>
                <a:latin typeface="Times New Roman" panose="02020603050405020304" pitchFamily="18" charset="0"/>
                <a:ea typeface="宋体" panose="02010600030101010101" pitchFamily="2" charset="-122"/>
              </a:rPr>
              <a:t>会议：布雷顿森林会议。（1分）影响：适应美国对外经济扩张的需要；一定程度上稳定世界经济秩序，扩大了世界贸易；消除了阻碍国际贸易的外汇管制，促进了世界贸易体系（或关贸总协定）的建立。（2分）</a:t>
            </a:r>
            <a:endParaRPr sz="1200" b="0">
              <a:solidFill>
                <a:srgbClr val="FF0000"/>
              </a:solidFill>
              <a:latin typeface="Times New Roman" panose="02020603050405020304" pitchFamily="18" charset="0"/>
              <a:ea typeface="宋体" panose="02010600030101010101" pitchFamily="2" charset="-122"/>
            </a:endParaRPr>
          </a:p>
        </p:txBody>
      </p:sp>
      <p:sp>
        <p:nvSpPr>
          <p:cNvPr id="36" name="文本框 35"/>
          <p:cNvSpPr txBox="1"/>
          <p:nvPr/>
        </p:nvSpPr>
        <p:spPr>
          <a:xfrm>
            <a:off x="3612515" y="0"/>
            <a:ext cx="2158365" cy="521970"/>
          </a:xfrm>
          <a:prstGeom prst="rect">
            <a:avLst/>
          </a:prstGeom>
          <a:noFill/>
        </p:spPr>
        <p:txBody>
          <a:bodyPr wrap="none" rtlCol="0" anchor="t">
            <a:spAutoFit/>
          </a:bodyPr>
          <a:p>
            <a:r>
              <a:rPr lang="zh-CN" altLang="en-US" sz="2800">
                <a:ln>
                  <a:solidFill>
                    <a:sysClr val="windowText" lastClr="000000"/>
                  </a:solidFill>
                </a:ln>
                <a:solidFill>
                  <a:srgbClr val="C00000"/>
                </a:solidFill>
                <a:latin typeface="Arial" panose="020B0604020202020204" pitchFamily="34" charset="0"/>
                <a:ea typeface="黑体" panose="02010609060101010101" pitchFamily="49" charset="-122"/>
                <a:sym typeface="+mn-ea"/>
              </a:rPr>
              <a:t>素养提升</a:t>
            </a:r>
            <a:r>
              <a:rPr lang="en-US" altLang="zh-CN" sz="2800">
                <a:ln>
                  <a:solidFill>
                    <a:sysClr val="windowText" lastClr="000000"/>
                  </a:solidFill>
                </a:ln>
                <a:solidFill>
                  <a:srgbClr val="C00000"/>
                </a:solidFill>
                <a:latin typeface="Arial" panose="020B0604020202020204" pitchFamily="34" charset="0"/>
                <a:ea typeface="黑体" panose="02010609060101010101" pitchFamily="49" charset="-122"/>
                <a:sym typeface="+mn-ea"/>
              </a:rPr>
              <a:t>3</a:t>
            </a:r>
            <a:r>
              <a:rPr lang="zh-CN" altLang="en-US" sz="2800">
                <a:ln>
                  <a:solidFill>
                    <a:sysClr val="windowText" lastClr="000000"/>
                  </a:solidFill>
                </a:ln>
                <a:solidFill>
                  <a:srgbClr val="C00000"/>
                </a:solidFill>
                <a:latin typeface="Arial" panose="020B0604020202020204" pitchFamily="34" charset="0"/>
                <a:ea typeface="黑体" panose="02010609060101010101" pitchFamily="49" charset="-122"/>
                <a:sym typeface="+mn-ea"/>
              </a:rPr>
              <a:t>：</a:t>
            </a:r>
            <a:endParaRPr lang="zh-CN" altLang="en-US" sz="2800" b="1" smtClean="0">
              <a:ln>
                <a:solidFill>
                  <a:sysClr val="windowText" lastClr="000000"/>
                </a:solidFill>
              </a:ln>
              <a:solidFill>
                <a:srgbClr val="C00000"/>
              </a:solidFill>
              <a:latin typeface="Arial" panose="020B0604020202020204" pitchFamily="34" charset="0"/>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3010" name="Object 2"/>
          <p:cNvGraphicFramePr>
            <a:graphicFrameLocks noChangeAspect="1"/>
          </p:cNvGraphicFramePr>
          <p:nvPr/>
        </p:nvGraphicFramePr>
        <p:xfrm>
          <a:off x="2278380" y="123825"/>
          <a:ext cx="7848600" cy="2640965"/>
        </p:xfrm>
        <a:graphic>
          <a:graphicData uri="http://schemas.openxmlformats.org/presentationml/2006/ole">
            <mc:AlternateContent xmlns:mc="http://schemas.openxmlformats.org/markup-compatibility/2006">
              <mc:Choice xmlns:v="urn:schemas-microsoft-com:vml" Requires="v">
                <p:oleObj spid="_x0000_s3079" name="" r:id="rId1" imgW="5579745" imgH="2491105" progId="Excel.Chart.8">
                  <p:embed/>
                </p:oleObj>
              </mc:Choice>
              <mc:Fallback>
                <p:oleObj name="" r:id="rId1" imgW="5579745" imgH="2491105" progId="Excel.Chart.8">
                  <p:embed/>
                  <p:pic>
                    <p:nvPicPr>
                      <p:cNvPr id="0" name="图片 3078"/>
                      <p:cNvPicPr/>
                      <p:nvPr/>
                    </p:nvPicPr>
                    <p:blipFill>
                      <a:blip r:embed="rId2"/>
                      <a:stretch>
                        <a:fillRect/>
                      </a:stretch>
                    </p:blipFill>
                    <p:spPr>
                      <a:xfrm>
                        <a:off x="2278380" y="123825"/>
                        <a:ext cx="7848600" cy="2640965"/>
                      </a:xfrm>
                      <a:prstGeom prst="rect">
                        <a:avLst/>
                      </a:prstGeom>
                      <a:noFill/>
                      <a:ln w="19050" cap="flat" cmpd="sng">
                        <a:solidFill>
                          <a:srgbClr val="000000"/>
                        </a:solidFill>
                        <a:prstDash val="solid"/>
                        <a:miter/>
                        <a:headEnd type="none" w="med" len="med"/>
                        <a:tailEnd type="none" w="med" len="med"/>
                      </a:ln>
                    </p:spPr>
                  </p:pic>
                </p:oleObj>
              </mc:Fallback>
            </mc:AlternateContent>
          </a:graphicData>
        </a:graphic>
      </p:graphicFrame>
      <p:graphicFrame>
        <p:nvGraphicFramePr>
          <p:cNvPr id="43011" name="Object 3"/>
          <p:cNvGraphicFramePr>
            <a:graphicFrameLocks noChangeAspect="1"/>
          </p:cNvGraphicFramePr>
          <p:nvPr/>
        </p:nvGraphicFramePr>
        <p:xfrm>
          <a:off x="2279650" y="3661410"/>
          <a:ext cx="7848600" cy="2357755"/>
        </p:xfrm>
        <a:graphic>
          <a:graphicData uri="http://schemas.openxmlformats.org/presentationml/2006/ole">
            <mc:AlternateContent xmlns:mc="http://schemas.openxmlformats.org/markup-compatibility/2006">
              <mc:Choice xmlns:v="urn:schemas-microsoft-com:vml" Requires="v">
                <p:oleObj spid="_x0000_s3080" name="" r:id="rId3" imgW="5428615" imgH="2555875" progId="Excel.Chart.8">
                  <p:embed/>
                </p:oleObj>
              </mc:Choice>
              <mc:Fallback>
                <p:oleObj name="" r:id="rId3" imgW="5428615" imgH="2555875" progId="Excel.Chart.8">
                  <p:embed/>
                  <p:pic>
                    <p:nvPicPr>
                      <p:cNvPr id="0" name="图片 3079"/>
                      <p:cNvPicPr/>
                      <p:nvPr/>
                    </p:nvPicPr>
                    <p:blipFill>
                      <a:blip r:embed="rId4"/>
                      <a:stretch>
                        <a:fillRect/>
                      </a:stretch>
                    </p:blipFill>
                    <p:spPr>
                      <a:xfrm>
                        <a:off x="2279650" y="3661410"/>
                        <a:ext cx="7848600" cy="2357755"/>
                      </a:xfrm>
                      <a:prstGeom prst="rect">
                        <a:avLst/>
                      </a:prstGeom>
                      <a:noFill/>
                      <a:ln w="19050" cap="flat" cmpd="sng">
                        <a:solidFill>
                          <a:srgbClr val="000000"/>
                        </a:solidFill>
                        <a:prstDash val="solid"/>
                        <a:miter/>
                        <a:headEnd type="none" w="med" len="med"/>
                        <a:tailEnd type="none" w="med" len="med"/>
                      </a:ln>
                    </p:spPr>
                  </p:pic>
                </p:oleObj>
              </mc:Fallback>
            </mc:AlternateContent>
          </a:graphicData>
        </a:graphic>
      </p:graphicFrame>
      <p:sp>
        <p:nvSpPr>
          <p:cNvPr id="43012" name="Text Box 4"/>
          <p:cNvSpPr txBox="1"/>
          <p:nvPr/>
        </p:nvSpPr>
        <p:spPr>
          <a:xfrm>
            <a:off x="4656138" y="692150"/>
            <a:ext cx="4495800" cy="460375"/>
          </a:xfrm>
          <a:prstGeom prst="rect">
            <a:avLst/>
          </a:prstGeom>
          <a:noFill/>
          <a:ln w="9525">
            <a:noFill/>
          </a:ln>
        </p:spPr>
        <p:txBody>
          <a:bodyPr>
            <a:spAutoFit/>
          </a:bodyPr>
          <a:p>
            <a:pPr>
              <a:spcBef>
                <a:spcPct val="50000"/>
              </a:spcBef>
            </a:pPr>
            <a:r>
              <a:rPr lang="zh-CN" altLang="en-US" sz="2400" noProof="1" dirty="0">
                <a:solidFill>
                  <a:srgbClr val="3333FF"/>
                </a:solidFill>
                <a:effectLst>
                  <a:outerShdw blurRad="38100" dist="38100" dir="2700000">
                    <a:srgbClr val="000000"/>
                  </a:outerShdw>
                </a:effectLst>
                <a:latin typeface="Arial" panose="020B0604020202020204" pitchFamily="34" charset="0"/>
                <a:ea typeface="宋体" panose="02010600030101010101" pitchFamily="2" charset="-122"/>
                <a:cs typeface="+mn-cs"/>
              </a:rPr>
              <a:t>各国在</a:t>
            </a:r>
            <a:r>
              <a:rPr lang="zh-CN" altLang="en-US" sz="2400" noProof="1" dirty="0">
                <a:solidFill>
                  <a:srgbClr val="FF0000"/>
                </a:solidFill>
                <a:effectLst>
                  <a:outerShdw blurRad="38100" dist="38100" dir="2700000">
                    <a:srgbClr val="000000"/>
                  </a:outerShdw>
                </a:effectLst>
                <a:latin typeface="Arial" panose="020B0604020202020204" pitchFamily="34" charset="0"/>
                <a:ea typeface="宋体" panose="02010600030101010101" pitchFamily="2" charset="-122"/>
                <a:cs typeface="+mn-cs"/>
              </a:rPr>
              <a:t>世界银行</a:t>
            </a:r>
            <a:r>
              <a:rPr lang="zh-CN" altLang="en-US" sz="2400" noProof="1" dirty="0">
                <a:solidFill>
                  <a:srgbClr val="3333FF"/>
                </a:solidFill>
                <a:effectLst>
                  <a:outerShdw blurRad="38100" dist="38100" dir="2700000">
                    <a:srgbClr val="000000"/>
                  </a:outerShdw>
                </a:effectLst>
                <a:latin typeface="Arial" panose="020B0604020202020204" pitchFamily="34" charset="0"/>
                <a:ea typeface="宋体" panose="02010600030101010101" pitchFamily="2" charset="-122"/>
                <a:cs typeface="+mn-cs"/>
              </a:rPr>
              <a:t>的</a:t>
            </a:r>
            <a:r>
              <a:rPr lang="zh-CN" altLang="en-US" sz="2400" noProof="1" dirty="0">
                <a:solidFill>
                  <a:srgbClr val="FF0000"/>
                </a:solidFill>
                <a:effectLst>
                  <a:outerShdw blurRad="38100" dist="38100" dir="2700000">
                    <a:srgbClr val="000000"/>
                  </a:outerShdw>
                </a:effectLst>
                <a:latin typeface="Arial" panose="020B0604020202020204" pitchFamily="34" charset="0"/>
                <a:ea typeface="宋体" panose="02010600030101010101" pitchFamily="2" charset="-122"/>
                <a:cs typeface="+mn-cs"/>
              </a:rPr>
              <a:t>投票权</a:t>
            </a:r>
            <a:endParaRPr lang="zh-CN" altLang="en-US" sz="2400" noProof="1" dirty="0">
              <a:solidFill>
                <a:srgbClr val="FF0000"/>
              </a:solidFill>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43013" name="Text Box 5"/>
          <p:cNvSpPr txBox="1"/>
          <p:nvPr/>
        </p:nvSpPr>
        <p:spPr>
          <a:xfrm>
            <a:off x="4295775" y="3933825"/>
            <a:ext cx="4876800" cy="460375"/>
          </a:xfrm>
          <a:prstGeom prst="rect">
            <a:avLst/>
          </a:prstGeom>
          <a:noFill/>
          <a:ln w="9525">
            <a:noFill/>
          </a:ln>
        </p:spPr>
        <p:txBody>
          <a:bodyPr>
            <a:spAutoFit/>
          </a:bodyPr>
          <a:p>
            <a:pPr>
              <a:spcBef>
                <a:spcPct val="50000"/>
              </a:spcBef>
            </a:pPr>
            <a:r>
              <a:rPr lang="zh-CN" altLang="en-US" sz="2400" noProof="1" dirty="0">
                <a:solidFill>
                  <a:srgbClr val="3333FF"/>
                </a:solidFill>
                <a:effectLst>
                  <a:outerShdw blurRad="38100" dist="38100" dir="2700000">
                    <a:srgbClr val="000000"/>
                  </a:outerShdw>
                </a:effectLst>
                <a:latin typeface="Arial" panose="020B0604020202020204" pitchFamily="34" charset="0"/>
                <a:ea typeface="宋体" panose="02010600030101010101" pitchFamily="2" charset="-122"/>
                <a:cs typeface="+mn-cs"/>
              </a:rPr>
              <a:t>各国在</a:t>
            </a:r>
            <a:r>
              <a:rPr lang="zh-CN" altLang="en-US" sz="2400" noProof="1" dirty="0">
                <a:solidFill>
                  <a:srgbClr val="FF0000"/>
                </a:solidFill>
                <a:effectLst>
                  <a:outerShdw blurRad="38100" dist="38100" dir="2700000">
                    <a:srgbClr val="000000"/>
                  </a:outerShdw>
                </a:effectLst>
                <a:latin typeface="Arial" panose="020B0604020202020204" pitchFamily="34" charset="0"/>
                <a:ea typeface="宋体" panose="02010600030101010101" pitchFamily="2" charset="-122"/>
                <a:cs typeface="+mn-cs"/>
              </a:rPr>
              <a:t>国际货币基金组织</a:t>
            </a:r>
            <a:r>
              <a:rPr lang="zh-CN" altLang="en-US" sz="2400" noProof="1" dirty="0">
                <a:solidFill>
                  <a:srgbClr val="3333FF"/>
                </a:solidFill>
                <a:effectLst>
                  <a:outerShdw blurRad="38100" dist="38100" dir="2700000">
                    <a:srgbClr val="000000"/>
                  </a:outerShdw>
                </a:effectLst>
                <a:latin typeface="Arial" panose="020B0604020202020204" pitchFamily="34" charset="0"/>
                <a:ea typeface="宋体" panose="02010600030101010101" pitchFamily="2" charset="-122"/>
                <a:cs typeface="+mn-cs"/>
              </a:rPr>
              <a:t>的</a:t>
            </a:r>
            <a:r>
              <a:rPr lang="zh-CN" altLang="en-US" sz="2400" noProof="1" dirty="0">
                <a:solidFill>
                  <a:srgbClr val="FF0000"/>
                </a:solidFill>
                <a:effectLst>
                  <a:outerShdw blurRad="38100" dist="38100" dir="2700000">
                    <a:srgbClr val="000000"/>
                  </a:outerShdw>
                </a:effectLst>
                <a:latin typeface="Arial" panose="020B0604020202020204" pitchFamily="34" charset="0"/>
                <a:ea typeface="宋体" panose="02010600030101010101" pitchFamily="2" charset="-122"/>
                <a:cs typeface="+mn-cs"/>
              </a:rPr>
              <a:t>投票权</a:t>
            </a:r>
            <a:endParaRPr lang="zh-CN" altLang="en-US" sz="2400" noProof="1" dirty="0">
              <a:solidFill>
                <a:srgbClr val="FF0000"/>
              </a:solidFill>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51205" name="AutoShape 6">
            <a:hlinkClick r:id="" action="ppaction://noaction"/>
          </p:cNvPr>
          <p:cNvSpPr/>
          <p:nvPr/>
        </p:nvSpPr>
        <p:spPr>
          <a:xfrm>
            <a:off x="9551988" y="6239828"/>
            <a:ext cx="449354" cy="760094"/>
          </a:xfrm>
          <a:prstGeom prst="rightArrow">
            <a:avLst>
              <a:gd name="adj1" fmla="val 50000"/>
              <a:gd name="adj2" fmla="val 58572"/>
            </a:avLst>
          </a:prstGeom>
          <a:noFill/>
          <a:ln w="9525">
            <a:noFill/>
          </a:ln>
        </p:spPr>
        <p:txBody>
          <a:bodyPr wrap="none" anchor="ctr">
            <a:spAutoFit/>
          </a:bodyPr>
          <a:p>
            <a:endParaRPr lang="zh-CN" altLang="en-US" sz="2800" b="0" dirty="0">
              <a:latin typeface="Arial" panose="020B0604020202020204" pitchFamily="34" charset="0"/>
              <a:ea typeface="黑体" panose="02010609060101010101" pitchFamily="49" charset="-122"/>
            </a:endParaRPr>
          </a:p>
        </p:txBody>
      </p:sp>
      <p:sp>
        <p:nvSpPr>
          <p:cNvPr id="43015" name="矩形 43014"/>
          <p:cNvSpPr/>
          <p:nvPr/>
        </p:nvSpPr>
        <p:spPr>
          <a:xfrm>
            <a:off x="5664200" y="4365625"/>
            <a:ext cx="1892935" cy="368300"/>
          </a:xfrm>
          <a:prstGeom prst="rect">
            <a:avLst/>
          </a:prstGeom>
          <a:noFill/>
          <a:ln w="9525">
            <a:noFill/>
          </a:ln>
          <a:effectLst>
            <a:prstShdw prst="shdw17" dist="17961" dir="2699999">
              <a:schemeClr val="accent1">
                <a:gamma/>
                <a:shade val="60000"/>
                <a:invGamma/>
              </a:schemeClr>
            </a:prstShdw>
          </a:effectLst>
        </p:spPr>
        <p:txBody>
          <a:bodyPr wrap="none" anchor="t">
            <a:spAutoFit/>
          </a:bodyPr>
          <a:p>
            <a:pPr fontAlgn="base"/>
            <a:r>
              <a:rPr lang="en-US" altLang="zh-CN" sz="1800" b="0" strike="noStrike" noProof="1" dirty="0">
                <a:solidFill>
                  <a:srgbClr val="3333FF"/>
                </a:solidFill>
                <a:effectLst>
                  <a:outerShdw blurRad="38100" dist="38100" dir="2700000">
                    <a:srgbClr val="000000"/>
                  </a:outerShdw>
                </a:effectLst>
                <a:latin typeface="Arial" panose="020B0604020202020204" pitchFamily="34" charset="0"/>
                <a:ea typeface="宋体" panose="02010600030101010101" pitchFamily="2" charset="-122"/>
                <a:cs typeface="+mn-cs"/>
              </a:rPr>
              <a:t>(2010</a:t>
            </a:r>
            <a:r>
              <a:rPr lang="zh-CN" altLang="en-US" sz="1800" b="0" strike="noStrike" noProof="1" dirty="0">
                <a:solidFill>
                  <a:srgbClr val="3333FF"/>
                </a:solidFill>
                <a:effectLst>
                  <a:outerShdw blurRad="38100" dist="38100" dir="2700000">
                    <a:srgbClr val="000000"/>
                  </a:outerShdw>
                </a:effectLst>
                <a:latin typeface="Arial" panose="020B0604020202020204" pitchFamily="34" charset="0"/>
                <a:ea typeface="宋体" panose="02010600030101010101" pitchFamily="2" charset="-122"/>
                <a:cs typeface="+mn-cs"/>
              </a:rPr>
              <a:t>年</a:t>
            </a:r>
            <a:r>
              <a:rPr lang="en-US" altLang="zh-CN" sz="1800" b="0" strike="noStrike" noProof="1" dirty="0">
                <a:solidFill>
                  <a:srgbClr val="3333FF"/>
                </a:solidFill>
                <a:effectLst>
                  <a:outerShdw blurRad="38100" dist="38100" dir="2700000">
                    <a:srgbClr val="000000"/>
                  </a:outerShdw>
                </a:effectLst>
                <a:latin typeface="Arial" panose="020B0604020202020204" pitchFamily="34" charset="0"/>
                <a:ea typeface="宋体" panose="02010600030101010101" pitchFamily="2" charset="-122"/>
                <a:cs typeface="+mn-cs"/>
              </a:rPr>
              <a:t>11</a:t>
            </a:r>
            <a:r>
              <a:rPr lang="zh-CN" altLang="en-US" sz="1800" b="0" strike="noStrike" noProof="1" dirty="0">
                <a:solidFill>
                  <a:srgbClr val="3333FF"/>
                </a:solidFill>
                <a:effectLst>
                  <a:outerShdw blurRad="38100" dist="38100" dir="2700000">
                    <a:srgbClr val="000000"/>
                  </a:outerShdw>
                </a:effectLst>
                <a:latin typeface="Arial" panose="020B0604020202020204" pitchFamily="34" charset="0"/>
                <a:ea typeface="宋体" panose="02010600030101010101" pitchFamily="2" charset="-122"/>
                <a:cs typeface="+mn-cs"/>
              </a:rPr>
              <a:t>月</a:t>
            </a:r>
            <a:r>
              <a:rPr lang="en-US" altLang="zh-CN" sz="1800" b="0" strike="noStrike" noProof="1" dirty="0">
                <a:solidFill>
                  <a:srgbClr val="3333FF"/>
                </a:solidFill>
                <a:effectLst>
                  <a:outerShdw blurRad="38100" dist="38100" dir="2700000">
                    <a:srgbClr val="000000"/>
                  </a:outerShdw>
                </a:effectLst>
                <a:latin typeface="Arial" panose="020B0604020202020204" pitchFamily="34" charset="0"/>
                <a:ea typeface="宋体" panose="02010600030101010101" pitchFamily="2" charset="-122"/>
                <a:cs typeface="+mn-cs"/>
              </a:rPr>
              <a:t>6</a:t>
            </a:r>
            <a:r>
              <a:rPr lang="zh-CN" altLang="en-US" sz="1800" b="0" strike="noStrike" noProof="1" dirty="0">
                <a:solidFill>
                  <a:srgbClr val="3333FF"/>
                </a:solidFill>
                <a:effectLst>
                  <a:outerShdw blurRad="38100" dist="38100" dir="2700000">
                    <a:srgbClr val="000000"/>
                  </a:outerShdw>
                </a:effectLst>
                <a:latin typeface="Arial" panose="020B0604020202020204" pitchFamily="34" charset="0"/>
                <a:ea typeface="宋体" panose="02010600030101010101" pitchFamily="2" charset="-122"/>
                <a:cs typeface="+mn-cs"/>
              </a:rPr>
              <a:t>日</a:t>
            </a:r>
            <a:r>
              <a:rPr lang="en-US" altLang="zh-CN" sz="1800" b="0" strike="noStrike" noProof="1" dirty="0">
                <a:solidFill>
                  <a:srgbClr val="3333FF"/>
                </a:solidFill>
                <a:effectLst>
                  <a:outerShdw blurRad="38100" dist="38100" dir="2700000">
                    <a:srgbClr val="000000"/>
                  </a:outerShdw>
                </a:effectLst>
                <a:latin typeface="Arial" panose="020B0604020202020204" pitchFamily="34" charset="0"/>
                <a:ea typeface="宋体" panose="02010600030101010101" pitchFamily="2" charset="-122"/>
                <a:cs typeface="+mn-cs"/>
              </a:rPr>
              <a:t>)</a:t>
            </a:r>
            <a:endParaRPr lang="en-US" altLang="zh-CN" sz="1800" b="0" strike="noStrike" noProof="1" dirty="0">
              <a:solidFill>
                <a:srgbClr val="3333FF"/>
              </a:solidFill>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43016" name="矩形 43015"/>
          <p:cNvSpPr/>
          <p:nvPr/>
        </p:nvSpPr>
        <p:spPr>
          <a:xfrm>
            <a:off x="5553075" y="1125538"/>
            <a:ext cx="1910080" cy="368300"/>
          </a:xfrm>
          <a:prstGeom prst="rect">
            <a:avLst/>
          </a:prstGeom>
          <a:noFill/>
          <a:ln w="9525">
            <a:noFill/>
          </a:ln>
          <a:effectLst>
            <a:prstShdw prst="shdw17" dist="17961" dir="2699999">
              <a:schemeClr val="accent1">
                <a:gamma/>
                <a:shade val="60000"/>
                <a:invGamma/>
              </a:schemeClr>
            </a:prstShdw>
          </a:effectLst>
        </p:spPr>
        <p:txBody>
          <a:bodyPr wrap="none" anchor="t">
            <a:spAutoFit/>
          </a:bodyPr>
          <a:p>
            <a:pPr fontAlgn="base"/>
            <a:r>
              <a:rPr lang="en-US" altLang="zh-CN" sz="1800" b="0" strike="noStrike" noProof="1" dirty="0">
                <a:solidFill>
                  <a:srgbClr val="3333FF"/>
                </a:solidFill>
                <a:effectLst>
                  <a:outerShdw blurRad="38100" dist="38100" dir="2700000">
                    <a:srgbClr val="000000"/>
                  </a:outerShdw>
                </a:effectLst>
                <a:latin typeface="Arial" panose="020B0604020202020204" pitchFamily="34" charset="0"/>
                <a:ea typeface="宋体" panose="02010600030101010101" pitchFamily="2" charset="-122"/>
                <a:cs typeface="+mn-cs"/>
              </a:rPr>
              <a:t>(2010</a:t>
            </a:r>
            <a:r>
              <a:rPr lang="zh-CN" altLang="en-US" sz="1800" b="0" strike="noStrike" noProof="1" dirty="0">
                <a:solidFill>
                  <a:srgbClr val="3333FF"/>
                </a:solidFill>
                <a:effectLst>
                  <a:outerShdw blurRad="38100" dist="38100" dir="2700000">
                    <a:srgbClr val="000000"/>
                  </a:outerShdw>
                </a:effectLst>
                <a:latin typeface="Arial" panose="020B0604020202020204" pitchFamily="34" charset="0"/>
                <a:ea typeface="宋体" panose="02010600030101010101" pitchFamily="2" charset="-122"/>
                <a:cs typeface="+mn-cs"/>
              </a:rPr>
              <a:t>年</a:t>
            </a:r>
            <a:r>
              <a:rPr lang="en-US" altLang="zh-CN" sz="1800" b="0" strike="noStrike" noProof="1" dirty="0">
                <a:solidFill>
                  <a:srgbClr val="3333FF"/>
                </a:solidFill>
                <a:effectLst>
                  <a:outerShdw blurRad="38100" dist="38100" dir="2700000">
                    <a:srgbClr val="000000"/>
                  </a:outerShdw>
                </a:effectLst>
                <a:latin typeface="Arial" panose="020B0604020202020204" pitchFamily="34" charset="0"/>
                <a:ea typeface="宋体" panose="02010600030101010101" pitchFamily="2" charset="-122"/>
                <a:cs typeface="+mn-cs"/>
              </a:rPr>
              <a:t>4</a:t>
            </a:r>
            <a:r>
              <a:rPr lang="zh-CN" altLang="en-US" sz="1800" b="0" strike="noStrike" noProof="1" dirty="0">
                <a:solidFill>
                  <a:srgbClr val="3333FF"/>
                </a:solidFill>
                <a:effectLst>
                  <a:outerShdw blurRad="38100" dist="38100" dir="2700000">
                    <a:srgbClr val="000000"/>
                  </a:outerShdw>
                </a:effectLst>
                <a:latin typeface="Arial" panose="020B0604020202020204" pitchFamily="34" charset="0"/>
                <a:ea typeface="宋体" panose="02010600030101010101" pitchFamily="2" charset="-122"/>
                <a:cs typeface="+mn-cs"/>
              </a:rPr>
              <a:t>月</a:t>
            </a:r>
            <a:r>
              <a:rPr lang="en-US" altLang="zh-CN" sz="1800" b="0" strike="noStrike" noProof="1" dirty="0">
                <a:solidFill>
                  <a:srgbClr val="3333FF"/>
                </a:solidFill>
                <a:effectLst>
                  <a:outerShdw blurRad="38100" dist="38100" dir="2700000">
                    <a:srgbClr val="000000"/>
                  </a:outerShdw>
                </a:effectLst>
                <a:latin typeface="Arial" panose="020B0604020202020204" pitchFamily="34" charset="0"/>
                <a:ea typeface="宋体" panose="02010600030101010101" pitchFamily="2" charset="-122"/>
                <a:cs typeface="+mn-cs"/>
              </a:rPr>
              <a:t>25</a:t>
            </a:r>
            <a:r>
              <a:rPr lang="zh-CN" altLang="en-US" sz="1800" b="0" strike="noStrike" noProof="1" dirty="0">
                <a:solidFill>
                  <a:srgbClr val="3333FF"/>
                </a:solidFill>
                <a:effectLst>
                  <a:outerShdw blurRad="38100" dist="38100" dir="2700000">
                    <a:srgbClr val="000000"/>
                  </a:outerShdw>
                </a:effectLst>
                <a:latin typeface="Arial" panose="020B0604020202020204" pitchFamily="34" charset="0"/>
                <a:ea typeface="宋体" panose="02010600030101010101" pitchFamily="2" charset="-122"/>
                <a:cs typeface="+mn-cs"/>
              </a:rPr>
              <a:t>日</a:t>
            </a:r>
            <a:r>
              <a:rPr lang="en-US" altLang="zh-CN" sz="1800" b="0" strike="noStrike" noProof="1" dirty="0">
                <a:solidFill>
                  <a:srgbClr val="3333FF"/>
                </a:solidFill>
                <a:effectLst>
                  <a:outerShdw blurRad="38100" dist="38100" dir="2700000">
                    <a:srgbClr val="000000"/>
                  </a:outerShdw>
                </a:effectLst>
                <a:latin typeface="Arial" panose="020B0604020202020204" pitchFamily="34" charset="0"/>
                <a:ea typeface="宋体" panose="02010600030101010101" pitchFamily="2" charset="-122"/>
                <a:cs typeface="+mn-cs"/>
              </a:rPr>
              <a:t>)</a:t>
            </a:r>
            <a:endParaRPr lang="en-US" altLang="zh-CN" sz="1800" b="0" strike="noStrike" noProof="1" dirty="0">
              <a:solidFill>
                <a:srgbClr val="3333FF"/>
              </a:solidFill>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2" name="文本框 1"/>
          <p:cNvSpPr txBox="1"/>
          <p:nvPr/>
        </p:nvSpPr>
        <p:spPr>
          <a:xfrm>
            <a:off x="1816735" y="2764790"/>
            <a:ext cx="8771255" cy="829945"/>
          </a:xfrm>
          <a:prstGeom prst="rect">
            <a:avLst/>
          </a:prstGeom>
          <a:noFill/>
          <a:ln w="28575" cmpd="thickThin">
            <a:solidFill>
              <a:schemeClr val="accent1">
                <a:shade val="50000"/>
              </a:schemeClr>
            </a:solidFill>
            <a:prstDash val="sysDot"/>
          </a:ln>
        </p:spPr>
        <p:txBody>
          <a:bodyPr wrap="square" rtlCol="0" anchor="t">
            <a:spAutoFit/>
          </a:bodyPr>
          <a:p>
            <a:r>
              <a:rPr lang="zh-CN" altLang="en-US" sz="2400">
                <a:solidFill>
                  <a:srgbClr val="7030A0"/>
                </a:solidFill>
              </a:rPr>
              <a:t>1980年5月，中国在世界银行的合法席位得到恢复。</a:t>
            </a:r>
            <a:r>
              <a:rPr lang="en-US" altLang="zh-CN" sz="2400">
                <a:solidFill>
                  <a:srgbClr val="7030A0"/>
                </a:solidFill>
              </a:rPr>
              <a:t>2015</a:t>
            </a:r>
            <a:r>
              <a:rPr lang="zh-CN" altLang="en-US" sz="2400">
                <a:solidFill>
                  <a:srgbClr val="7030A0"/>
                </a:solidFill>
              </a:rPr>
              <a:t>建立亚投行（</a:t>
            </a:r>
            <a:r>
              <a:rPr lang="en-US" altLang="zh-CN" sz="2400">
                <a:solidFill>
                  <a:srgbClr val="7030A0"/>
                </a:solidFill>
              </a:rPr>
              <a:t>AIIB</a:t>
            </a:r>
            <a:r>
              <a:rPr lang="zh-CN" altLang="en-US" sz="2400">
                <a:solidFill>
                  <a:srgbClr val="7030A0"/>
                </a:solidFill>
              </a:rPr>
              <a:t>）。现在非银行金融机构发展，全球金融风险加大。</a:t>
            </a:r>
            <a:endParaRPr lang="zh-CN" altLang="en-US" sz="2400">
              <a:solidFill>
                <a:srgbClr val="7030A0"/>
              </a:solidFill>
            </a:endParaRPr>
          </a:p>
        </p:txBody>
      </p:sp>
      <p:sp>
        <p:nvSpPr>
          <p:cNvPr id="3" name="文本框 2"/>
          <p:cNvSpPr txBox="1"/>
          <p:nvPr/>
        </p:nvSpPr>
        <p:spPr>
          <a:xfrm>
            <a:off x="1656715" y="6028055"/>
            <a:ext cx="9011920" cy="829945"/>
          </a:xfrm>
          <a:prstGeom prst="rect">
            <a:avLst/>
          </a:prstGeom>
          <a:noFill/>
          <a:ln w="28575" cmpd="dbl">
            <a:solidFill>
              <a:schemeClr val="accent1">
                <a:shade val="50000"/>
              </a:schemeClr>
            </a:solidFill>
            <a:prstDash val="sysDot"/>
          </a:ln>
        </p:spPr>
        <p:txBody>
          <a:bodyPr wrap="square" rtlCol="0" anchor="t">
            <a:spAutoFit/>
          </a:bodyPr>
          <a:p>
            <a:r>
              <a:rPr lang="zh-CN" altLang="en-US" sz="2400">
                <a:solidFill>
                  <a:srgbClr val="7030A0"/>
                </a:solidFill>
              </a:rPr>
              <a:t>1980年4月，</a:t>
            </a:r>
            <a:r>
              <a:rPr lang="en-US" altLang="zh-CN" sz="2400">
                <a:solidFill>
                  <a:srgbClr val="7030A0"/>
                </a:solidFill>
              </a:rPr>
              <a:t>IMF</a:t>
            </a:r>
            <a:r>
              <a:rPr lang="zh-CN" altLang="en-US" sz="2400">
                <a:solidFill>
                  <a:srgbClr val="7030A0"/>
                </a:solidFill>
              </a:rPr>
              <a:t>正式恢复中国的代表权。</a:t>
            </a:r>
            <a:r>
              <a:rPr lang="en-US" altLang="zh-CN" sz="2400">
                <a:solidFill>
                  <a:srgbClr val="7030A0"/>
                </a:solidFill>
              </a:rPr>
              <a:t>2009</a:t>
            </a:r>
            <a:r>
              <a:rPr lang="zh-CN" altLang="en-US" sz="2400">
                <a:solidFill>
                  <a:srgbClr val="7030A0"/>
                </a:solidFill>
              </a:rPr>
              <a:t>年开始中国推动人民币国际化。</a:t>
            </a:r>
            <a:r>
              <a:rPr lang="en-US" altLang="zh-CN" sz="2400">
                <a:solidFill>
                  <a:srgbClr val="7030A0"/>
                </a:solidFill>
              </a:rPr>
              <a:t>2016</a:t>
            </a:r>
            <a:r>
              <a:rPr lang="zh-CN" altLang="en-US" sz="2400">
                <a:solidFill>
                  <a:srgbClr val="7030A0"/>
                </a:solidFill>
              </a:rPr>
              <a:t>人民币成主要国际储备货币之一。</a:t>
            </a:r>
            <a:endParaRPr lang="zh-CN" altLang="en-US" sz="2400">
              <a:solidFill>
                <a:srgbClr val="7030A0"/>
              </a:solidFill>
            </a:endParaRPr>
          </a:p>
        </p:txBody>
      </p:sp>
      <p:sp>
        <p:nvSpPr>
          <p:cNvPr id="4" name="椭圆 3"/>
          <p:cNvSpPr/>
          <p:nvPr/>
        </p:nvSpPr>
        <p:spPr>
          <a:xfrm>
            <a:off x="4474845" y="1639570"/>
            <a:ext cx="612775" cy="12014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4656455" y="4732655"/>
            <a:ext cx="612775" cy="12014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 name="图片 9"/>
          <p:cNvPicPr>
            <a:picLocks noChangeAspect="1"/>
          </p:cNvPicPr>
          <p:nvPr>
            <p:custDataLst>
              <p:tags r:id="rId5"/>
            </p:custDataLst>
          </p:nvPr>
        </p:nvPicPr>
        <p:blipFill>
          <a:blip r:embed="rId6"/>
          <a:stretch>
            <a:fillRect/>
          </a:stretch>
        </p:blipFill>
        <p:spPr>
          <a:xfrm>
            <a:off x="8571230" y="435610"/>
            <a:ext cx="1166495" cy="13385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5" name="Picture 4" descr="1_1-1-23_2001111243040"/>
          <p:cNvPicPr>
            <a:picLocks noChangeAspect="1"/>
          </p:cNvPicPr>
          <p:nvPr/>
        </p:nvPicPr>
        <p:blipFill>
          <a:blip r:embed="rId1"/>
          <a:stretch>
            <a:fillRect/>
          </a:stretch>
        </p:blipFill>
        <p:spPr>
          <a:xfrm>
            <a:off x="2011363" y="466725"/>
            <a:ext cx="3756025" cy="2636838"/>
          </a:xfrm>
          <a:prstGeom prst="rect">
            <a:avLst/>
          </a:prstGeom>
          <a:noFill/>
          <a:ln w="9525">
            <a:noFill/>
          </a:ln>
        </p:spPr>
      </p:pic>
      <p:pic>
        <p:nvPicPr>
          <p:cNvPr id="52226" name="Picture 5" descr="1_1-1-21_2001111243040"/>
          <p:cNvPicPr>
            <a:picLocks noChangeAspect="1"/>
          </p:cNvPicPr>
          <p:nvPr/>
        </p:nvPicPr>
        <p:blipFill>
          <a:blip r:embed="rId2"/>
          <a:stretch>
            <a:fillRect/>
          </a:stretch>
        </p:blipFill>
        <p:spPr>
          <a:xfrm>
            <a:off x="5959158" y="533400"/>
            <a:ext cx="3992562" cy="2636838"/>
          </a:xfrm>
          <a:prstGeom prst="rect">
            <a:avLst/>
          </a:prstGeom>
          <a:noFill/>
          <a:ln w="9525">
            <a:noFill/>
          </a:ln>
        </p:spPr>
      </p:pic>
      <p:sp>
        <p:nvSpPr>
          <p:cNvPr id="10" name="文本框 9"/>
          <p:cNvSpPr txBox="1"/>
          <p:nvPr/>
        </p:nvSpPr>
        <p:spPr>
          <a:xfrm>
            <a:off x="2128520" y="3170555"/>
            <a:ext cx="7670800" cy="829945"/>
          </a:xfrm>
          <a:prstGeom prst="rect">
            <a:avLst/>
          </a:prstGeom>
          <a:noFill/>
        </p:spPr>
        <p:txBody>
          <a:bodyPr wrap="square" rtlCol="0" anchor="t">
            <a:spAutoFit/>
          </a:bodyPr>
          <a:p>
            <a:r>
              <a:rPr lang="en-US" altLang="zh-CN" sz="2400" b="1">
                <a:solidFill>
                  <a:srgbClr val="7030A0"/>
                </a:solidFill>
              </a:rPr>
              <a:t>2001</a:t>
            </a:r>
            <a:r>
              <a:rPr lang="zh-CN" altLang="en-US" sz="2400" b="1">
                <a:solidFill>
                  <a:srgbClr val="7030A0"/>
                </a:solidFill>
              </a:rPr>
              <a:t>年1</a:t>
            </a:r>
            <a:r>
              <a:rPr lang="en-US" altLang="zh-CN" sz="2400" b="1">
                <a:solidFill>
                  <a:srgbClr val="7030A0"/>
                </a:solidFill>
              </a:rPr>
              <a:t>1</a:t>
            </a:r>
            <a:r>
              <a:rPr lang="zh-CN" altLang="en-US" sz="2400" b="1">
                <a:solidFill>
                  <a:srgbClr val="7030A0"/>
                </a:solidFill>
              </a:rPr>
              <a:t>月</a:t>
            </a:r>
            <a:r>
              <a:rPr lang="en-US" altLang="zh-CN" sz="2400" b="1">
                <a:solidFill>
                  <a:srgbClr val="7030A0"/>
                </a:solidFill>
              </a:rPr>
              <a:t>1</a:t>
            </a:r>
            <a:r>
              <a:rPr lang="zh-CN" altLang="en-US" sz="2400" b="1">
                <a:solidFill>
                  <a:srgbClr val="7030A0"/>
                </a:solidFill>
              </a:rPr>
              <a:t>1日中国加入</a:t>
            </a:r>
            <a:r>
              <a:rPr lang="en-US" altLang="zh-CN" sz="2400" b="1">
                <a:solidFill>
                  <a:srgbClr val="7030A0"/>
                </a:solidFill>
              </a:rPr>
              <a:t>WTO</a:t>
            </a:r>
            <a:r>
              <a:rPr lang="zh-CN" altLang="en-US" sz="2400" b="1">
                <a:solidFill>
                  <a:srgbClr val="7030A0"/>
                </a:solidFill>
              </a:rPr>
              <a:t>签字仪式，标志中国开放进入新阶段，标志中国市场经济初步建立。</a:t>
            </a:r>
            <a:endParaRPr lang="zh-CN" altLang="en-US" sz="2400" b="1">
              <a:solidFill>
                <a:srgbClr val="7030A0"/>
              </a:solidFill>
            </a:endParaRPr>
          </a:p>
        </p:txBody>
      </p:sp>
      <p:pic>
        <p:nvPicPr>
          <p:cNvPr id="2" name="图片 1"/>
          <p:cNvPicPr>
            <a:picLocks noChangeAspect="1"/>
          </p:cNvPicPr>
          <p:nvPr/>
        </p:nvPicPr>
        <p:blipFill>
          <a:blip r:embed="rId3"/>
          <a:srcRect t="7364" b="13157"/>
          <a:stretch>
            <a:fillRect/>
          </a:stretch>
        </p:blipFill>
        <p:spPr>
          <a:xfrm>
            <a:off x="3447415" y="3990340"/>
            <a:ext cx="5810885" cy="2867660"/>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3" name="直接连接符 52"/>
          <p:cNvCxnSpPr/>
          <p:nvPr/>
        </p:nvCxnSpPr>
        <p:spPr>
          <a:xfrm>
            <a:off x="10983595" y="3072130"/>
            <a:ext cx="0" cy="54483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1553825" y="3080385"/>
            <a:ext cx="0" cy="54483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556000" y="3076575"/>
            <a:ext cx="0" cy="54483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 name="直接箭头连接符 1"/>
          <p:cNvCxnSpPr/>
          <p:nvPr/>
        </p:nvCxnSpPr>
        <p:spPr>
          <a:xfrm>
            <a:off x="17780" y="3053080"/>
            <a:ext cx="1217485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8415" y="1862455"/>
            <a:ext cx="584835" cy="521970"/>
          </a:xfrm>
          <a:prstGeom prst="rect">
            <a:avLst/>
          </a:prstGeom>
          <a:noFill/>
          <a:ln w="12700" cmpd="sng">
            <a:solidFill>
              <a:schemeClr val="accent1">
                <a:shade val="50000"/>
              </a:schemeClr>
            </a:solidFill>
            <a:prstDash val="solid"/>
          </a:ln>
        </p:spPr>
        <p:txBody>
          <a:bodyPr wrap="square" anchor="t" anchorCtr="0">
            <a:spAutoFit/>
          </a:bodyPr>
          <a:p>
            <a:r>
              <a:rPr lang="zh-CN" altLang="en-US" sz="1400" b="1">
                <a:latin typeface="Calibri" panose="020F0502020204030204" charset="0"/>
                <a:ea typeface="宋体" panose="02010600030101010101" pitchFamily="2" charset="-122"/>
              </a:rPr>
              <a:t>商业兴起</a:t>
            </a:r>
            <a:endParaRPr lang="zh-CN" altLang="en-US" sz="1400" b="1">
              <a:latin typeface="Calibri" panose="020F0502020204030204" charset="0"/>
              <a:ea typeface="宋体" panose="02010600030101010101" pitchFamily="2" charset="-122"/>
            </a:endParaRPr>
          </a:p>
        </p:txBody>
      </p:sp>
      <p:cxnSp>
        <p:nvCxnSpPr>
          <p:cNvPr id="4" name="直接连接符 3"/>
          <p:cNvCxnSpPr/>
          <p:nvPr/>
        </p:nvCxnSpPr>
        <p:spPr>
          <a:xfrm>
            <a:off x="292735" y="2384425"/>
            <a:ext cx="0" cy="668655"/>
          </a:xfrm>
          <a:prstGeom prst="line">
            <a:avLst/>
          </a:prstGeom>
          <a:ln w="2857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723265" y="3043555"/>
            <a:ext cx="770890" cy="275590"/>
          </a:xfrm>
          <a:prstGeom prst="rect">
            <a:avLst/>
          </a:prstGeom>
          <a:noFill/>
          <a:ln w="9525">
            <a:noFill/>
          </a:ln>
        </p:spPr>
        <p:txBody>
          <a:bodyPr wrap="square" anchor="t" anchorCtr="0">
            <a:spAutoFit/>
          </a:bodyPr>
          <a:p>
            <a:r>
              <a:rPr lang="zh-CN" altLang="en-US" sz="1200" b="1">
                <a:latin typeface="Calibri" panose="020F0502020204030204" charset="0"/>
                <a:ea typeface="宋体" panose="02010600030101010101" pitchFamily="2" charset="-122"/>
              </a:rPr>
              <a:t>前</a:t>
            </a:r>
            <a:r>
              <a:rPr lang="en-US" altLang="zh-CN" sz="1200" b="1">
                <a:latin typeface="Calibri" panose="020F0502020204030204" charset="0"/>
                <a:ea typeface="宋体" panose="02010600030101010101" pitchFamily="2" charset="-122"/>
              </a:rPr>
              <a:t>3000</a:t>
            </a:r>
            <a:endParaRPr lang="en-US" altLang="zh-CN" sz="1200" b="1">
              <a:latin typeface="Calibri" panose="020F0502020204030204" charset="0"/>
              <a:ea typeface="宋体" panose="02010600030101010101" pitchFamily="2" charset="-122"/>
            </a:endParaRPr>
          </a:p>
        </p:txBody>
      </p:sp>
      <p:sp>
        <p:nvSpPr>
          <p:cNvPr id="6" name="文本框 5"/>
          <p:cNvSpPr txBox="1"/>
          <p:nvPr/>
        </p:nvSpPr>
        <p:spPr>
          <a:xfrm>
            <a:off x="662940" y="1852930"/>
            <a:ext cx="584835" cy="521970"/>
          </a:xfrm>
          <a:prstGeom prst="rect">
            <a:avLst/>
          </a:prstGeom>
          <a:noFill/>
          <a:ln w="12700" cmpd="sng">
            <a:solidFill>
              <a:schemeClr val="accent1">
                <a:shade val="50000"/>
              </a:schemeClr>
            </a:solidFill>
            <a:prstDash val="solid"/>
          </a:ln>
        </p:spPr>
        <p:txBody>
          <a:bodyPr wrap="square" anchor="t" anchorCtr="0">
            <a:spAutoFit/>
          </a:bodyPr>
          <a:p>
            <a:r>
              <a:rPr lang="zh-CN" altLang="en-US" sz="1400" b="1">
                <a:latin typeface="Calibri" panose="020F0502020204030204" charset="0"/>
                <a:ea typeface="宋体" panose="02010600030101010101" pitchFamily="2" charset="-122"/>
              </a:rPr>
              <a:t>埃及契约</a:t>
            </a:r>
            <a:endParaRPr lang="zh-CN" altLang="en-US" sz="1400" b="1">
              <a:latin typeface="Calibri" panose="020F0502020204030204" charset="0"/>
              <a:ea typeface="宋体" panose="02010600030101010101" pitchFamily="2" charset="-122"/>
            </a:endParaRPr>
          </a:p>
        </p:txBody>
      </p:sp>
      <p:cxnSp>
        <p:nvCxnSpPr>
          <p:cNvPr id="7" name="直接连接符 6"/>
          <p:cNvCxnSpPr>
            <a:stCxn id="6" idx="2"/>
          </p:cNvCxnSpPr>
          <p:nvPr/>
        </p:nvCxnSpPr>
        <p:spPr>
          <a:xfrm>
            <a:off x="955675" y="2374900"/>
            <a:ext cx="0" cy="668655"/>
          </a:xfrm>
          <a:prstGeom prst="line">
            <a:avLst/>
          </a:prstGeom>
          <a:ln w="2857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308100" y="3043555"/>
            <a:ext cx="770890" cy="275590"/>
          </a:xfrm>
          <a:prstGeom prst="rect">
            <a:avLst/>
          </a:prstGeom>
          <a:noFill/>
          <a:ln w="9525">
            <a:noFill/>
          </a:ln>
        </p:spPr>
        <p:txBody>
          <a:bodyPr wrap="square" anchor="t" anchorCtr="0">
            <a:spAutoFit/>
          </a:bodyPr>
          <a:p>
            <a:r>
              <a:rPr lang="zh-CN" altLang="en-US" sz="1200" b="1">
                <a:latin typeface="Calibri" panose="020F0502020204030204" charset="0"/>
                <a:ea typeface="宋体" panose="02010600030101010101" pitchFamily="2" charset="-122"/>
              </a:rPr>
              <a:t>前</a:t>
            </a:r>
            <a:r>
              <a:rPr lang="en-US" altLang="zh-CN" sz="1200" b="1">
                <a:latin typeface="Calibri" panose="020F0502020204030204" charset="0"/>
                <a:ea typeface="宋体" panose="02010600030101010101" pitchFamily="2" charset="-122"/>
              </a:rPr>
              <a:t>2200</a:t>
            </a:r>
            <a:endParaRPr lang="en-US" altLang="zh-CN" sz="1200" b="1">
              <a:latin typeface="Calibri" panose="020F0502020204030204" charset="0"/>
              <a:ea typeface="宋体" panose="02010600030101010101" pitchFamily="2" charset="-122"/>
            </a:endParaRPr>
          </a:p>
        </p:txBody>
      </p:sp>
      <p:sp>
        <p:nvSpPr>
          <p:cNvPr id="9" name="文本框 8"/>
          <p:cNvSpPr txBox="1"/>
          <p:nvPr/>
        </p:nvSpPr>
        <p:spPr>
          <a:xfrm>
            <a:off x="1288415" y="1978660"/>
            <a:ext cx="584835" cy="521970"/>
          </a:xfrm>
          <a:prstGeom prst="rect">
            <a:avLst/>
          </a:prstGeom>
          <a:noFill/>
          <a:ln w="12700" cmpd="sng">
            <a:solidFill>
              <a:schemeClr val="accent1">
                <a:shade val="50000"/>
              </a:schemeClr>
            </a:solidFill>
            <a:prstDash val="solid"/>
          </a:ln>
        </p:spPr>
        <p:txBody>
          <a:bodyPr wrap="square" anchor="t" anchorCtr="0">
            <a:spAutoFit/>
          </a:bodyPr>
          <a:p>
            <a:r>
              <a:rPr lang="zh-CN" altLang="en-US" sz="1400" b="1">
                <a:latin typeface="Calibri" panose="020F0502020204030204" charset="0"/>
                <a:ea typeface="宋体" panose="02010600030101010101" pitchFamily="2" charset="-122"/>
              </a:rPr>
              <a:t>两河信贷</a:t>
            </a:r>
            <a:endParaRPr lang="zh-CN" altLang="en-US" sz="1400" b="1">
              <a:latin typeface="Calibri" panose="020F0502020204030204" charset="0"/>
              <a:ea typeface="宋体" panose="02010600030101010101" pitchFamily="2" charset="-122"/>
            </a:endParaRPr>
          </a:p>
        </p:txBody>
      </p:sp>
      <p:cxnSp>
        <p:nvCxnSpPr>
          <p:cNvPr id="10" name="直接连接符 9"/>
          <p:cNvCxnSpPr/>
          <p:nvPr/>
        </p:nvCxnSpPr>
        <p:spPr>
          <a:xfrm>
            <a:off x="1571625" y="2517775"/>
            <a:ext cx="0" cy="544830"/>
          </a:xfrm>
          <a:prstGeom prst="line">
            <a:avLst/>
          </a:prstGeom>
          <a:ln w="2857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065655" y="3037840"/>
            <a:ext cx="770890" cy="275590"/>
          </a:xfrm>
          <a:prstGeom prst="rect">
            <a:avLst/>
          </a:prstGeom>
          <a:noFill/>
          <a:ln w="9525">
            <a:noFill/>
          </a:ln>
        </p:spPr>
        <p:txBody>
          <a:bodyPr wrap="square" anchor="t" anchorCtr="0">
            <a:spAutoFit/>
          </a:bodyPr>
          <a:p>
            <a:r>
              <a:rPr lang="zh-CN" altLang="en-US" sz="1200" b="1">
                <a:latin typeface="Calibri" panose="020F0502020204030204" charset="0"/>
                <a:ea typeface="宋体" panose="02010600030101010101" pitchFamily="2" charset="-122"/>
              </a:rPr>
              <a:t>前</a:t>
            </a:r>
            <a:r>
              <a:rPr lang="en-US" altLang="zh-CN" sz="1200" b="1">
                <a:latin typeface="Calibri" panose="020F0502020204030204" charset="0"/>
                <a:ea typeface="宋体" panose="02010600030101010101" pitchFamily="2" charset="-122"/>
              </a:rPr>
              <a:t>1000</a:t>
            </a:r>
            <a:endParaRPr lang="en-US" altLang="zh-CN" sz="1200" b="1">
              <a:latin typeface="Calibri" panose="020F0502020204030204" charset="0"/>
              <a:ea typeface="宋体" panose="02010600030101010101" pitchFamily="2" charset="-122"/>
            </a:endParaRPr>
          </a:p>
        </p:txBody>
      </p:sp>
      <p:sp>
        <p:nvSpPr>
          <p:cNvPr id="12" name="文本框 11"/>
          <p:cNvSpPr txBox="1"/>
          <p:nvPr/>
        </p:nvSpPr>
        <p:spPr>
          <a:xfrm>
            <a:off x="2187575" y="1614170"/>
            <a:ext cx="464185" cy="1168400"/>
          </a:xfrm>
          <a:prstGeom prst="rect">
            <a:avLst/>
          </a:prstGeom>
          <a:noFill/>
          <a:ln w="12700" cmpd="sng">
            <a:solidFill>
              <a:schemeClr val="accent1">
                <a:shade val="50000"/>
              </a:schemeClr>
            </a:solidFill>
            <a:prstDash val="solid"/>
          </a:ln>
        </p:spPr>
        <p:txBody>
          <a:bodyPr wrap="square" anchor="t" anchorCtr="0">
            <a:spAutoFit/>
          </a:bodyPr>
          <a:p>
            <a:r>
              <a:rPr lang="zh-CN" altLang="en-US" sz="1400" b="1">
                <a:latin typeface="Calibri" panose="020F0502020204030204" charset="0"/>
                <a:ea typeface="宋体" panose="02010600030101010101" pitchFamily="2" charset="-122"/>
              </a:rPr>
              <a:t>埃及金属</a:t>
            </a:r>
            <a:r>
              <a:rPr lang="zh-CN" altLang="en-US" sz="1400" b="1">
                <a:latin typeface="Calibri" panose="020F0502020204030204" charset="0"/>
                <a:ea typeface="宋体" panose="02010600030101010101" pitchFamily="2" charset="-122"/>
              </a:rPr>
              <a:t>币</a:t>
            </a:r>
            <a:endParaRPr lang="zh-CN" altLang="en-US" sz="1400" b="1">
              <a:latin typeface="Calibri" panose="020F0502020204030204" charset="0"/>
              <a:ea typeface="宋体" panose="02010600030101010101" pitchFamily="2" charset="-122"/>
            </a:endParaRPr>
          </a:p>
        </p:txBody>
      </p:sp>
      <p:cxnSp>
        <p:nvCxnSpPr>
          <p:cNvPr id="13" name="直接连接符 12"/>
          <p:cNvCxnSpPr/>
          <p:nvPr/>
        </p:nvCxnSpPr>
        <p:spPr>
          <a:xfrm>
            <a:off x="2371090" y="2789555"/>
            <a:ext cx="0" cy="241300"/>
          </a:xfrm>
          <a:prstGeom prst="line">
            <a:avLst/>
          </a:prstGeom>
          <a:ln w="2857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850515" y="3030855"/>
            <a:ext cx="770890" cy="275590"/>
          </a:xfrm>
          <a:prstGeom prst="rect">
            <a:avLst/>
          </a:prstGeom>
          <a:noFill/>
          <a:ln w="9525">
            <a:noFill/>
          </a:ln>
        </p:spPr>
        <p:txBody>
          <a:bodyPr wrap="square" anchor="t" anchorCtr="0">
            <a:spAutoFit/>
          </a:bodyPr>
          <a:p>
            <a:r>
              <a:rPr lang="zh-CN" altLang="en-US" sz="1200" b="1">
                <a:latin typeface="Calibri" panose="020F0502020204030204" charset="0"/>
                <a:ea typeface="宋体" panose="02010600030101010101" pitchFamily="2" charset="-122"/>
              </a:rPr>
              <a:t>前</a:t>
            </a:r>
            <a:r>
              <a:rPr lang="en-US" altLang="zh-CN" sz="1200" b="1">
                <a:latin typeface="Calibri" panose="020F0502020204030204" charset="0"/>
                <a:ea typeface="宋体" panose="02010600030101010101" pitchFamily="2" charset="-122"/>
              </a:rPr>
              <a:t>8</a:t>
            </a:r>
            <a:r>
              <a:rPr lang="zh-CN" altLang="en-US" sz="1200" b="1">
                <a:latin typeface="Calibri" panose="020F0502020204030204" charset="0"/>
                <a:ea typeface="宋体" panose="02010600030101010101" pitchFamily="2" charset="-122"/>
              </a:rPr>
              <a:t>世纪</a:t>
            </a:r>
            <a:endParaRPr lang="zh-CN" altLang="en-US" sz="1200" b="1">
              <a:latin typeface="Calibri" panose="020F0502020204030204" charset="0"/>
              <a:ea typeface="宋体" panose="02010600030101010101" pitchFamily="2" charset="-122"/>
            </a:endParaRPr>
          </a:p>
        </p:txBody>
      </p:sp>
      <p:sp>
        <p:nvSpPr>
          <p:cNvPr id="15" name="文本框 14"/>
          <p:cNvSpPr txBox="1"/>
          <p:nvPr/>
        </p:nvSpPr>
        <p:spPr>
          <a:xfrm>
            <a:off x="2931160" y="1647190"/>
            <a:ext cx="467360" cy="953135"/>
          </a:xfrm>
          <a:prstGeom prst="rect">
            <a:avLst/>
          </a:prstGeom>
          <a:noFill/>
          <a:ln w="12700" cmpd="sng">
            <a:solidFill>
              <a:schemeClr val="accent1">
                <a:shade val="50000"/>
              </a:schemeClr>
            </a:solidFill>
            <a:prstDash val="solid"/>
          </a:ln>
        </p:spPr>
        <p:txBody>
          <a:bodyPr wrap="square" anchor="t" anchorCtr="0">
            <a:spAutoFit/>
          </a:bodyPr>
          <a:p>
            <a:r>
              <a:rPr lang="zh-CN" altLang="en-US" sz="1400" b="1">
                <a:latin typeface="Calibri" panose="020F0502020204030204" charset="0"/>
                <a:ea typeface="宋体" panose="02010600030101010101" pitchFamily="2" charset="-122"/>
              </a:rPr>
              <a:t>小亚铸币</a:t>
            </a:r>
            <a:endParaRPr lang="zh-CN" altLang="en-US" sz="1400" b="1">
              <a:latin typeface="Calibri" panose="020F0502020204030204" charset="0"/>
              <a:ea typeface="宋体" panose="02010600030101010101" pitchFamily="2" charset="-122"/>
            </a:endParaRPr>
          </a:p>
        </p:txBody>
      </p:sp>
      <p:cxnSp>
        <p:nvCxnSpPr>
          <p:cNvPr id="16" name="直接连接符 15"/>
          <p:cNvCxnSpPr>
            <a:stCxn id="15" idx="2"/>
          </p:cNvCxnSpPr>
          <p:nvPr/>
        </p:nvCxnSpPr>
        <p:spPr>
          <a:xfrm>
            <a:off x="3164840" y="2600325"/>
            <a:ext cx="0" cy="461010"/>
          </a:xfrm>
          <a:prstGeom prst="line">
            <a:avLst/>
          </a:prstGeom>
          <a:ln w="2857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3493770" y="3029585"/>
            <a:ext cx="770890" cy="275590"/>
          </a:xfrm>
          <a:prstGeom prst="rect">
            <a:avLst/>
          </a:prstGeom>
          <a:noFill/>
          <a:ln w="9525">
            <a:noFill/>
          </a:ln>
        </p:spPr>
        <p:txBody>
          <a:bodyPr wrap="square" anchor="t" anchorCtr="0">
            <a:spAutoFit/>
          </a:bodyPr>
          <a:p>
            <a:r>
              <a:rPr lang="zh-CN" altLang="en-US" sz="1200" b="1">
                <a:latin typeface="Calibri" panose="020F0502020204030204" charset="0"/>
                <a:ea typeface="宋体" panose="02010600030101010101" pitchFamily="2" charset="-122"/>
              </a:rPr>
              <a:t>前</a:t>
            </a:r>
            <a:r>
              <a:rPr lang="en-US" altLang="zh-CN" sz="1200" b="1">
                <a:latin typeface="Calibri" panose="020F0502020204030204" charset="0"/>
                <a:ea typeface="宋体" panose="02010600030101010101" pitchFamily="2" charset="-122"/>
              </a:rPr>
              <a:t>4</a:t>
            </a:r>
            <a:r>
              <a:rPr lang="zh-CN" altLang="en-US" sz="1200" b="1">
                <a:latin typeface="Calibri" panose="020F0502020204030204" charset="0"/>
                <a:ea typeface="宋体" panose="02010600030101010101" pitchFamily="2" charset="-122"/>
              </a:rPr>
              <a:t>世纪</a:t>
            </a:r>
            <a:endParaRPr lang="zh-CN" altLang="en-US" sz="1200" b="1">
              <a:latin typeface="Calibri" panose="020F0502020204030204" charset="0"/>
              <a:ea typeface="宋体" panose="02010600030101010101" pitchFamily="2" charset="-122"/>
            </a:endParaRPr>
          </a:p>
        </p:txBody>
      </p:sp>
      <p:sp>
        <p:nvSpPr>
          <p:cNvPr id="18" name="文本框 17"/>
          <p:cNvSpPr txBox="1"/>
          <p:nvPr/>
        </p:nvSpPr>
        <p:spPr>
          <a:xfrm>
            <a:off x="3493770" y="1647190"/>
            <a:ext cx="584835" cy="953135"/>
          </a:xfrm>
          <a:prstGeom prst="rect">
            <a:avLst/>
          </a:prstGeom>
          <a:noFill/>
          <a:ln w="12700" cmpd="sng">
            <a:solidFill>
              <a:schemeClr val="accent1">
                <a:shade val="50000"/>
              </a:schemeClr>
            </a:solidFill>
            <a:prstDash val="solid"/>
          </a:ln>
        </p:spPr>
        <p:txBody>
          <a:bodyPr wrap="square" anchor="t" anchorCtr="0">
            <a:spAutoFit/>
          </a:bodyPr>
          <a:p>
            <a:r>
              <a:rPr lang="zh-CN" altLang="en-US" sz="1400" b="1">
                <a:latin typeface="Calibri" panose="020F0502020204030204" charset="0"/>
                <a:ea typeface="宋体" panose="02010600030101010101" pitchFamily="2" charset="-122"/>
              </a:rPr>
              <a:t>希腊货币</a:t>
            </a:r>
            <a:r>
              <a:rPr lang="zh-CN" altLang="en-US" sz="1400" b="1">
                <a:latin typeface="Calibri" panose="020F0502020204030204" charset="0"/>
                <a:ea typeface="宋体" panose="02010600030101010101" pitchFamily="2" charset="-122"/>
              </a:rPr>
              <a:t>经营行业</a:t>
            </a:r>
            <a:endParaRPr lang="zh-CN" altLang="en-US" sz="1400" b="1">
              <a:latin typeface="Calibri" panose="020F0502020204030204" charset="0"/>
              <a:ea typeface="宋体" panose="02010600030101010101" pitchFamily="2" charset="-122"/>
            </a:endParaRPr>
          </a:p>
        </p:txBody>
      </p:sp>
      <p:cxnSp>
        <p:nvCxnSpPr>
          <p:cNvPr id="19" name="直接连接符 18"/>
          <p:cNvCxnSpPr>
            <a:stCxn id="18" idx="2"/>
          </p:cNvCxnSpPr>
          <p:nvPr/>
        </p:nvCxnSpPr>
        <p:spPr>
          <a:xfrm>
            <a:off x="3786505" y="2600325"/>
            <a:ext cx="0" cy="429260"/>
          </a:xfrm>
          <a:prstGeom prst="line">
            <a:avLst/>
          </a:prstGeom>
          <a:ln w="2857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149090" y="3030855"/>
            <a:ext cx="770890" cy="275590"/>
          </a:xfrm>
          <a:prstGeom prst="rect">
            <a:avLst/>
          </a:prstGeom>
          <a:noFill/>
          <a:ln w="9525">
            <a:noFill/>
          </a:ln>
        </p:spPr>
        <p:txBody>
          <a:bodyPr wrap="square" anchor="t" anchorCtr="0">
            <a:spAutoFit/>
          </a:bodyPr>
          <a:p>
            <a:r>
              <a:rPr lang="zh-CN" altLang="en-US" sz="1200" b="1">
                <a:latin typeface="Calibri" panose="020F0502020204030204" charset="0"/>
                <a:ea typeface="宋体" panose="02010600030101010101" pitchFamily="2" charset="-122"/>
              </a:rPr>
              <a:t>前</a:t>
            </a:r>
            <a:r>
              <a:rPr lang="en-US" altLang="zh-CN" sz="1200" b="1">
                <a:latin typeface="Calibri" panose="020F0502020204030204" charset="0"/>
                <a:ea typeface="宋体" panose="02010600030101010101" pitchFamily="2" charset="-122"/>
              </a:rPr>
              <a:t>2</a:t>
            </a:r>
            <a:r>
              <a:rPr lang="zh-CN" altLang="en-US" sz="1200" b="1">
                <a:latin typeface="Calibri" panose="020F0502020204030204" charset="0"/>
                <a:ea typeface="宋体" panose="02010600030101010101" pitchFamily="2" charset="-122"/>
              </a:rPr>
              <a:t>世纪</a:t>
            </a:r>
            <a:endParaRPr lang="zh-CN" altLang="en-US" sz="1200" b="1">
              <a:latin typeface="Calibri" panose="020F0502020204030204" charset="0"/>
              <a:ea typeface="宋体" panose="02010600030101010101" pitchFamily="2" charset="-122"/>
            </a:endParaRPr>
          </a:p>
        </p:txBody>
      </p:sp>
      <p:sp>
        <p:nvSpPr>
          <p:cNvPr id="21" name="文本框 20"/>
          <p:cNvSpPr txBox="1"/>
          <p:nvPr/>
        </p:nvSpPr>
        <p:spPr>
          <a:xfrm>
            <a:off x="4173855" y="1421765"/>
            <a:ext cx="452755" cy="953135"/>
          </a:xfrm>
          <a:prstGeom prst="rect">
            <a:avLst/>
          </a:prstGeom>
          <a:noFill/>
          <a:ln w="12700" cmpd="sng">
            <a:solidFill>
              <a:schemeClr val="accent1">
                <a:shade val="50000"/>
              </a:schemeClr>
            </a:solidFill>
            <a:prstDash val="solid"/>
          </a:ln>
        </p:spPr>
        <p:txBody>
          <a:bodyPr wrap="square" anchor="t" anchorCtr="0">
            <a:spAutoFit/>
          </a:bodyPr>
          <a:p>
            <a:r>
              <a:rPr lang="zh-CN" altLang="en-US" sz="1400" b="1">
                <a:latin typeface="Calibri" panose="020F0502020204030204" charset="0"/>
                <a:ea typeface="宋体" panose="02010600030101010101" pitchFamily="2" charset="-122"/>
              </a:rPr>
              <a:t>丝路开通</a:t>
            </a:r>
            <a:endParaRPr lang="zh-CN" altLang="en-US" sz="1400" b="1">
              <a:latin typeface="Calibri" panose="020F0502020204030204" charset="0"/>
              <a:ea typeface="宋体" panose="02010600030101010101" pitchFamily="2" charset="-122"/>
            </a:endParaRPr>
          </a:p>
        </p:txBody>
      </p:sp>
      <p:cxnSp>
        <p:nvCxnSpPr>
          <p:cNvPr id="22" name="直接连接符 21"/>
          <p:cNvCxnSpPr>
            <a:stCxn id="21" idx="2"/>
          </p:cNvCxnSpPr>
          <p:nvPr/>
        </p:nvCxnSpPr>
        <p:spPr>
          <a:xfrm>
            <a:off x="4400550" y="2374900"/>
            <a:ext cx="0" cy="668655"/>
          </a:xfrm>
          <a:prstGeom prst="line">
            <a:avLst/>
          </a:prstGeom>
          <a:ln w="2857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4536440" y="2384425"/>
            <a:ext cx="1145540" cy="521970"/>
          </a:xfrm>
          <a:prstGeom prst="rect">
            <a:avLst/>
          </a:prstGeom>
          <a:noFill/>
          <a:ln w="12700" cmpd="sng">
            <a:solidFill>
              <a:schemeClr val="accent1">
                <a:shade val="50000"/>
              </a:schemeClr>
            </a:solidFill>
            <a:prstDash val="solid"/>
          </a:ln>
        </p:spPr>
        <p:txBody>
          <a:bodyPr wrap="square" anchor="t" anchorCtr="0">
            <a:spAutoFit/>
          </a:bodyPr>
          <a:p>
            <a:r>
              <a:rPr lang="zh-CN" altLang="en-US" sz="1400" b="1">
                <a:latin typeface="Calibri" panose="020F0502020204030204" charset="0"/>
                <a:ea typeface="宋体" panose="02010600030101010101" pitchFamily="2" charset="-122"/>
              </a:rPr>
              <a:t>大秦处</a:t>
            </a:r>
            <a:r>
              <a:rPr lang="zh-CN" altLang="en-US" sz="1400" b="1">
                <a:latin typeface="Calibri" panose="020F0502020204030204" charset="0"/>
                <a:ea typeface="宋体" panose="02010600030101010101" pitchFamily="2" charset="-122"/>
              </a:rPr>
              <a:t>丝路终点</a:t>
            </a:r>
            <a:endParaRPr lang="zh-CN" altLang="en-US" sz="1400" b="1">
              <a:latin typeface="Calibri" panose="020F0502020204030204" charset="0"/>
              <a:ea typeface="宋体" panose="02010600030101010101" pitchFamily="2" charset="-122"/>
            </a:endParaRPr>
          </a:p>
        </p:txBody>
      </p:sp>
      <p:sp>
        <p:nvSpPr>
          <p:cNvPr id="24" name="文本框 23"/>
          <p:cNvSpPr txBox="1"/>
          <p:nvPr/>
        </p:nvSpPr>
        <p:spPr>
          <a:xfrm>
            <a:off x="5374005" y="3029585"/>
            <a:ext cx="770890" cy="275590"/>
          </a:xfrm>
          <a:prstGeom prst="rect">
            <a:avLst/>
          </a:prstGeom>
          <a:noFill/>
          <a:ln w="9525">
            <a:noFill/>
          </a:ln>
        </p:spPr>
        <p:txBody>
          <a:bodyPr wrap="square" anchor="t" anchorCtr="0">
            <a:spAutoFit/>
          </a:bodyPr>
          <a:p>
            <a:r>
              <a:rPr lang="en-US" sz="1200" b="1">
                <a:latin typeface="Calibri" panose="020F0502020204030204" charset="0"/>
                <a:ea typeface="宋体" panose="02010600030101010101" pitchFamily="2" charset="-122"/>
              </a:rPr>
              <a:t>3</a:t>
            </a:r>
            <a:r>
              <a:rPr lang="zh-CN" altLang="en-US" sz="1200" b="1">
                <a:latin typeface="Calibri" panose="020F0502020204030204" charset="0"/>
                <a:ea typeface="宋体" panose="02010600030101010101" pitchFamily="2" charset="-122"/>
              </a:rPr>
              <a:t>世纪</a:t>
            </a:r>
            <a:endParaRPr lang="zh-CN" altLang="en-US" sz="1200" b="1">
              <a:latin typeface="Calibri" panose="020F0502020204030204" charset="0"/>
              <a:ea typeface="宋体" panose="02010600030101010101" pitchFamily="2" charset="-122"/>
            </a:endParaRPr>
          </a:p>
        </p:txBody>
      </p:sp>
      <p:sp>
        <p:nvSpPr>
          <p:cNvPr id="25" name="文本框 24"/>
          <p:cNvSpPr txBox="1"/>
          <p:nvPr/>
        </p:nvSpPr>
        <p:spPr>
          <a:xfrm>
            <a:off x="5743575" y="1306830"/>
            <a:ext cx="942340" cy="1599565"/>
          </a:xfrm>
          <a:prstGeom prst="rect">
            <a:avLst/>
          </a:prstGeom>
          <a:noFill/>
          <a:ln w="12700" cmpd="sng">
            <a:solidFill>
              <a:schemeClr val="accent1">
                <a:shade val="50000"/>
              </a:schemeClr>
            </a:solidFill>
            <a:prstDash val="solid"/>
          </a:ln>
        </p:spPr>
        <p:txBody>
          <a:bodyPr wrap="square" anchor="t" anchorCtr="0">
            <a:spAutoFit/>
          </a:bodyPr>
          <a:p>
            <a:r>
              <a:rPr lang="zh-CN" altLang="en-US" sz="1400" b="1">
                <a:latin typeface="Calibri" panose="020F0502020204030204" charset="0"/>
                <a:ea typeface="宋体" panose="02010600030101010101" pitchFamily="2" charset="-122"/>
              </a:rPr>
              <a:t>大秦（阿拉伯）中介贸易；拜占庭帝国（拂菻国）垄断丝路；</a:t>
            </a:r>
            <a:endParaRPr lang="zh-CN" altLang="en-US" sz="1400" b="1">
              <a:latin typeface="Calibri" panose="020F0502020204030204" charset="0"/>
              <a:ea typeface="宋体" panose="02010600030101010101" pitchFamily="2" charset="-122"/>
            </a:endParaRPr>
          </a:p>
        </p:txBody>
      </p:sp>
      <p:sp>
        <p:nvSpPr>
          <p:cNvPr id="26" name="文本框 25"/>
          <p:cNvSpPr txBox="1"/>
          <p:nvPr/>
        </p:nvSpPr>
        <p:spPr>
          <a:xfrm>
            <a:off x="6747510" y="1953260"/>
            <a:ext cx="852805" cy="953135"/>
          </a:xfrm>
          <a:prstGeom prst="rect">
            <a:avLst/>
          </a:prstGeom>
          <a:noFill/>
          <a:ln w="12700" cmpd="sng">
            <a:solidFill>
              <a:schemeClr val="accent1">
                <a:shade val="50000"/>
              </a:schemeClr>
            </a:solidFill>
            <a:prstDash val="solid"/>
          </a:ln>
        </p:spPr>
        <p:txBody>
          <a:bodyPr wrap="square" anchor="t" anchorCtr="0">
            <a:spAutoFit/>
          </a:bodyPr>
          <a:p>
            <a:r>
              <a:rPr lang="zh-CN" altLang="en-US" sz="1400" b="1">
                <a:latin typeface="Calibri" panose="020F0502020204030204" charset="0"/>
                <a:ea typeface="宋体" panose="02010600030101010101" pitchFamily="2" charset="-122"/>
              </a:rPr>
              <a:t>奥斯曼土耳其垄断丝路；</a:t>
            </a:r>
            <a:endParaRPr lang="zh-CN" altLang="en-US" sz="1400" b="1">
              <a:latin typeface="Calibri" panose="020F0502020204030204" charset="0"/>
              <a:ea typeface="宋体" panose="02010600030101010101" pitchFamily="2" charset="-122"/>
            </a:endParaRPr>
          </a:p>
        </p:txBody>
      </p:sp>
      <p:sp>
        <p:nvSpPr>
          <p:cNvPr id="27" name="文本框 26"/>
          <p:cNvSpPr txBox="1"/>
          <p:nvPr/>
        </p:nvSpPr>
        <p:spPr>
          <a:xfrm>
            <a:off x="7229475" y="3029585"/>
            <a:ext cx="770890" cy="275590"/>
          </a:xfrm>
          <a:prstGeom prst="rect">
            <a:avLst/>
          </a:prstGeom>
          <a:noFill/>
          <a:ln w="9525">
            <a:noFill/>
          </a:ln>
        </p:spPr>
        <p:txBody>
          <a:bodyPr wrap="square" anchor="t" anchorCtr="0">
            <a:spAutoFit/>
          </a:bodyPr>
          <a:p>
            <a:r>
              <a:rPr lang="en-US" sz="1200" b="1">
                <a:latin typeface="Calibri" panose="020F0502020204030204" charset="0"/>
                <a:ea typeface="宋体" panose="02010600030101010101" pitchFamily="2" charset="-122"/>
              </a:rPr>
              <a:t>16</a:t>
            </a:r>
            <a:r>
              <a:rPr lang="zh-CN" altLang="en-US" sz="1200" b="1">
                <a:latin typeface="Calibri" panose="020F0502020204030204" charset="0"/>
                <a:ea typeface="宋体" panose="02010600030101010101" pitchFamily="2" charset="-122"/>
              </a:rPr>
              <a:t>世纪</a:t>
            </a:r>
            <a:endParaRPr lang="zh-CN" altLang="en-US" sz="1200" b="1">
              <a:latin typeface="Calibri" panose="020F0502020204030204" charset="0"/>
              <a:ea typeface="宋体" panose="02010600030101010101" pitchFamily="2" charset="-122"/>
            </a:endParaRPr>
          </a:p>
        </p:txBody>
      </p:sp>
      <p:sp>
        <p:nvSpPr>
          <p:cNvPr id="28" name="文本框 27"/>
          <p:cNvSpPr txBox="1"/>
          <p:nvPr/>
        </p:nvSpPr>
        <p:spPr>
          <a:xfrm>
            <a:off x="7897495" y="3030855"/>
            <a:ext cx="770890" cy="275590"/>
          </a:xfrm>
          <a:prstGeom prst="rect">
            <a:avLst/>
          </a:prstGeom>
          <a:noFill/>
          <a:ln w="9525">
            <a:noFill/>
          </a:ln>
        </p:spPr>
        <p:txBody>
          <a:bodyPr wrap="square" anchor="t" anchorCtr="0">
            <a:spAutoFit/>
          </a:bodyPr>
          <a:p>
            <a:r>
              <a:rPr lang="en-US" sz="1200" b="1">
                <a:latin typeface="Calibri" panose="020F0502020204030204" charset="0"/>
                <a:ea typeface="宋体" panose="02010600030101010101" pitchFamily="2" charset="-122"/>
              </a:rPr>
              <a:t>18</a:t>
            </a:r>
            <a:r>
              <a:rPr lang="zh-CN" altLang="en-US" sz="1200" b="1">
                <a:latin typeface="Calibri" panose="020F0502020204030204" charset="0"/>
                <a:ea typeface="宋体" panose="02010600030101010101" pitchFamily="2" charset="-122"/>
              </a:rPr>
              <a:t>世纪</a:t>
            </a:r>
            <a:endParaRPr lang="zh-CN" altLang="en-US" sz="1200" b="1">
              <a:latin typeface="Calibri" panose="020F0502020204030204" charset="0"/>
              <a:ea typeface="宋体" panose="02010600030101010101" pitchFamily="2" charset="-122"/>
            </a:endParaRPr>
          </a:p>
        </p:txBody>
      </p:sp>
      <p:sp>
        <p:nvSpPr>
          <p:cNvPr id="29" name="文本框 28"/>
          <p:cNvSpPr txBox="1"/>
          <p:nvPr/>
        </p:nvSpPr>
        <p:spPr>
          <a:xfrm>
            <a:off x="8654415" y="3029585"/>
            <a:ext cx="770890" cy="275590"/>
          </a:xfrm>
          <a:prstGeom prst="rect">
            <a:avLst/>
          </a:prstGeom>
          <a:noFill/>
          <a:ln w="9525">
            <a:noFill/>
          </a:ln>
        </p:spPr>
        <p:txBody>
          <a:bodyPr wrap="square" anchor="t" anchorCtr="0">
            <a:spAutoFit/>
          </a:bodyPr>
          <a:p>
            <a:r>
              <a:rPr lang="en-US" sz="1200" b="1">
                <a:latin typeface="Calibri" panose="020F0502020204030204" charset="0"/>
                <a:ea typeface="宋体" panose="02010600030101010101" pitchFamily="2" charset="-122"/>
              </a:rPr>
              <a:t>20</a:t>
            </a:r>
            <a:r>
              <a:rPr lang="zh-CN" altLang="en-US" sz="1200" b="1">
                <a:latin typeface="Calibri" panose="020F0502020204030204" charset="0"/>
                <a:ea typeface="宋体" panose="02010600030101010101" pitchFamily="2" charset="-122"/>
              </a:rPr>
              <a:t>世纪</a:t>
            </a:r>
            <a:endParaRPr lang="zh-CN" altLang="en-US" sz="1200" b="1">
              <a:latin typeface="Calibri" panose="020F0502020204030204" charset="0"/>
              <a:ea typeface="宋体" panose="02010600030101010101" pitchFamily="2" charset="-122"/>
            </a:endParaRPr>
          </a:p>
        </p:txBody>
      </p:sp>
      <p:sp>
        <p:nvSpPr>
          <p:cNvPr id="30" name="文本框 29"/>
          <p:cNvSpPr txBox="1"/>
          <p:nvPr/>
        </p:nvSpPr>
        <p:spPr>
          <a:xfrm>
            <a:off x="7661910" y="1522730"/>
            <a:ext cx="562610" cy="1383665"/>
          </a:xfrm>
          <a:prstGeom prst="rect">
            <a:avLst/>
          </a:prstGeom>
          <a:noFill/>
          <a:ln w="12700" cmpd="sng">
            <a:solidFill>
              <a:schemeClr val="accent1">
                <a:shade val="50000"/>
              </a:schemeClr>
            </a:solidFill>
            <a:prstDash val="solid"/>
          </a:ln>
        </p:spPr>
        <p:txBody>
          <a:bodyPr wrap="square" anchor="t" anchorCtr="0">
            <a:spAutoFit/>
          </a:bodyPr>
          <a:p>
            <a:r>
              <a:rPr lang="zh-CN" altLang="en-US" sz="1400" b="1">
                <a:latin typeface="Calibri" panose="020F0502020204030204" charset="0"/>
                <a:ea typeface="宋体" panose="02010600030101010101" pitchFamily="2" charset="-122"/>
              </a:rPr>
              <a:t>新航路开辟世界市场出现；</a:t>
            </a:r>
            <a:endParaRPr lang="zh-CN" altLang="en-US" sz="1400" b="1">
              <a:latin typeface="Calibri" panose="020F0502020204030204" charset="0"/>
              <a:ea typeface="宋体" panose="02010600030101010101" pitchFamily="2" charset="-122"/>
            </a:endParaRPr>
          </a:p>
        </p:txBody>
      </p:sp>
      <p:sp>
        <p:nvSpPr>
          <p:cNvPr id="31" name="文本框 30"/>
          <p:cNvSpPr txBox="1"/>
          <p:nvPr/>
        </p:nvSpPr>
        <p:spPr>
          <a:xfrm>
            <a:off x="8286115" y="1522730"/>
            <a:ext cx="562610" cy="1383665"/>
          </a:xfrm>
          <a:prstGeom prst="rect">
            <a:avLst/>
          </a:prstGeom>
          <a:noFill/>
          <a:ln w="12700" cmpd="sng">
            <a:solidFill>
              <a:schemeClr val="accent1">
                <a:shade val="50000"/>
              </a:schemeClr>
            </a:solidFill>
            <a:prstDash val="solid"/>
          </a:ln>
        </p:spPr>
        <p:txBody>
          <a:bodyPr wrap="square" anchor="t" anchorCtr="0">
            <a:spAutoFit/>
          </a:bodyPr>
          <a:p>
            <a:r>
              <a:rPr lang="zh-CN" altLang="en-US" sz="1400" b="1">
                <a:latin typeface="Calibri" panose="020F0502020204030204" charset="0"/>
                <a:ea typeface="宋体" panose="02010600030101010101" pitchFamily="2" charset="-122"/>
              </a:rPr>
              <a:t>两次工业革命世界市场形成；</a:t>
            </a:r>
            <a:endParaRPr lang="zh-CN" altLang="en-US" sz="1400" b="1">
              <a:latin typeface="Calibri" panose="020F0502020204030204" charset="0"/>
              <a:ea typeface="宋体" panose="02010600030101010101" pitchFamily="2" charset="-122"/>
            </a:endParaRPr>
          </a:p>
        </p:txBody>
      </p:sp>
      <p:sp>
        <p:nvSpPr>
          <p:cNvPr id="32" name="文本框 31"/>
          <p:cNvSpPr txBox="1"/>
          <p:nvPr/>
        </p:nvSpPr>
        <p:spPr>
          <a:xfrm>
            <a:off x="9142095" y="1522730"/>
            <a:ext cx="562610" cy="1383665"/>
          </a:xfrm>
          <a:prstGeom prst="rect">
            <a:avLst/>
          </a:prstGeom>
          <a:noFill/>
          <a:ln w="12700" cmpd="sng">
            <a:solidFill>
              <a:schemeClr val="accent1">
                <a:shade val="50000"/>
              </a:schemeClr>
            </a:solidFill>
            <a:prstDash val="solid"/>
          </a:ln>
        </p:spPr>
        <p:txBody>
          <a:bodyPr wrap="square" anchor="t" anchorCtr="0">
            <a:spAutoFit/>
          </a:bodyPr>
          <a:p>
            <a:r>
              <a:rPr lang="zh-CN" altLang="en-US" sz="1400" b="1">
                <a:latin typeface="Calibri" panose="020F0502020204030204" charset="0"/>
                <a:ea typeface="宋体" panose="02010600030101010101" pitchFamily="2" charset="-122"/>
              </a:rPr>
              <a:t>两战一危机世界市场混乱；</a:t>
            </a:r>
            <a:endParaRPr lang="zh-CN" altLang="en-US" sz="1400" b="1">
              <a:latin typeface="Calibri" panose="020F0502020204030204" charset="0"/>
              <a:ea typeface="宋体" panose="02010600030101010101" pitchFamily="2" charset="-122"/>
            </a:endParaRPr>
          </a:p>
        </p:txBody>
      </p:sp>
      <p:sp>
        <p:nvSpPr>
          <p:cNvPr id="33" name="文本框 32"/>
          <p:cNvSpPr txBox="1"/>
          <p:nvPr/>
        </p:nvSpPr>
        <p:spPr>
          <a:xfrm>
            <a:off x="9704705" y="3029585"/>
            <a:ext cx="770890" cy="275590"/>
          </a:xfrm>
          <a:prstGeom prst="rect">
            <a:avLst/>
          </a:prstGeom>
          <a:noFill/>
          <a:ln w="9525">
            <a:noFill/>
          </a:ln>
        </p:spPr>
        <p:txBody>
          <a:bodyPr wrap="square" anchor="t" anchorCtr="0">
            <a:spAutoFit/>
          </a:bodyPr>
          <a:p>
            <a:r>
              <a:rPr lang="en-US" sz="1200" b="1">
                <a:latin typeface="Calibri" panose="020F0502020204030204" charset="0"/>
                <a:ea typeface="宋体" panose="02010600030101010101" pitchFamily="2" charset="-122"/>
              </a:rPr>
              <a:t>1945</a:t>
            </a:r>
            <a:endParaRPr lang="en-US" sz="1200" b="1">
              <a:latin typeface="Calibri" panose="020F0502020204030204" charset="0"/>
              <a:ea typeface="宋体" panose="02010600030101010101" pitchFamily="2" charset="-122"/>
            </a:endParaRPr>
          </a:p>
        </p:txBody>
      </p:sp>
      <p:sp>
        <p:nvSpPr>
          <p:cNvPr id="34" name="文本框 33"/>
          <p:cNvSpPr txBox="1"/>
          <p:nvPr/>
        </p:nvSpPr>
        <p:spPr>
          <a:xfrm>
            <a:off x="9912985" y="1091565"/>
            <a:ext cx="562610" cy="1814830"/>
          </a:xfrm>
          <a:prstGeom prst="rect">
            <a:avLst/>
          </a:prstGeom>
          <a:noFill/>
          <a:ln w="12700" cmpd="sng">
            <a:solidFill>
              <a:schemeClr val="accent1">
                <a:shade val="50000"/>
              </a:schemeClr>
            </a:solidFill>
            <a:prstDash val="solid"/>
          </a:ln>
        </p:spPr>
        <p:txBody>
          <a:bodyPr wrap="square" anchor="t" anchorCtr="0">
            <a:spAutoFit/>
          </a:bodyPr>
          <a:p>
            <a:r>
              <a:rPr lang="zh-CN" altLang="en-US" sz="1400" b="1">
                <a:latin typeface="Calibri" panose="020F0502020204030204" charset="0"/>
                <a:ea typeface="宋体" panose="02010600030101010101" pitchFamily="2" charset="-122"/>
              </a:rPr>
              <a:t>世界经济三大支柱世界市场渐规范；</a:t>
            </a:r>
            <a:endParaRPr lang="zh-CN" altLang="en-US" sz="1400" b="1">
              <a:latin typeface="Calibri" panose="020F0502020204030204" charset="0"/>
              <a:ea typeface="宋体" panose="02010600030101010101" pitchFamily="2" charset="-122"/>
            </a:endParaRPr>
          </a:p>
        </p:txBody>
      </p:sp>
      <p:sp>
        <p:nvSpPr>
          <p:cNvPr id="35" name="文本框 34"/>
          <p:cNvSpPr txBox="1"/>
          <p:nvPr/>
        </p:nvSpPr>
        <p:spPr>
          <a:xfrm>
            <a:off x="1602740" y="3616960"/>
            <a:ext cx="584835" cy="953135"/>
          </a:xfrm>
          <a:prstGeom prst="rect">
            <a:avLst/>
          </a:prstGeom>
          <a:noFill/>
          <a:ln w="12700" cmpd="sng">
            <a:solidFill>
              <a:schemeClr val="accent1">
                <a:shade val="50000"/>
              </a:schemeClr>
            </a:solidFill>
            <a:prstDash val="solid"/>
          </a:ln>
        </p:spPr>
        <p:txBody>
          <a:bodyPr wrap="square" anchor="t" anchorCtr="0">
            <a:spAutoFit/>
          </a:bodyPr>
          <a:p>
            <a:r>
              <a:rPr lang="zh-CN" altLang="en-US" sz="1400" b="1">
                <a:solidFill>
                  <a:srgbClr val="0070C0"/>
                </a:solidFill>
                <a:latin typeface="Calibri" panose="020F0502020204030204" charset="0"/>
                <a:ea typeface="宋体" panose="02010600030101010101" pitchFamily="2" charset="-122"/>
              </a:rPr>
              <a:t>商朝：商人；</a:t>
            </a:r>
            <a:endParaRPr lang="zh-CN" altLang="en-US" sz="1400" b="1">
              <a:solidFill>
                <a:srgbClr val="0070C0"/>
              </a:solidFill>
              <a:latin typeface="Calibri" panose="020F0502020204030204" charset="0"/>
              <a:ea typeface="宋体" panose="02010600030101010101" pitchFamily="2" charset="-122"/>
            </a:endParaRPr>
          </a:p>
          <a:p>
            <a:r>
              <a:rPr lang="zh-CN" altLang="en-US" sz="1400" b="1">
                <a:solidFill>
                  <a:srgbClr val="0070C0"/>
                </a:solidFill>
                <a:latin typeface="Calibri" panose="020F0502020204030204" charset="0"/>
                <a:ea typeface="宋体" panose="02010600030101010101" pitchFamily="2" charset="-122"/>
              </a:rPr>
              <a:t>贝币；契约；</a:t>
            </a:r>
            <a:endParaRPr lang="zh-CN" altLang="en-US" sz="1400" b="1">
              <a:solidFill>
                <a:srgbClr val="0070C0"/>
              </a:solidFill>
              <a:latin typeface="Calibri" panose="020F0502020204030204" charset="0"/>
              <a:ea typeface="宋体" panose="02010600030101010101" pitchFamily="2" charset="-122"/>
            </a:endParaRPr>
          </a:p>
        </p:txBody>
      </p:sp>
      <p:cxnSp>
        <p:nvCxnSpPr>
          <p:cNvPr id="36" name="直接连接符 35"/>
          <p:cNvCxnSpPr/>
          <p:nvPr/>
        </p:nvCxnSpPr>
        <p:spPr>
          <a:xfrm>
            <a:off x="1924685" y="3062605"/>
            <a:ext cx="0" cy="54483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3078480" y="3625215"/>
            <a:ext cx="1000125" cy="953135"/>
          </a:xfrm>
          <a:prstGeom prst="rect">
            <a:avLst/>
          </a:prstGeom>
          <a:noFill/>
          <a:ln w="12700" cmpd="sng">
            <a:solidFill>
              <a:schemeClr val="accent1">
                <a:shade val="50000"/>
              </a:schemeClr>
            </a:solidFill>
            <a:prstDash val="solid"/>
          </a:ln>
        </p:spPr>
        <p:txBody>
          <a:bodyPr wrap="square" anchor="t" anchorCtr="0">
            <a:spAutoFit/>
          </a:bodyPr>
          <a:p>
            <a:r>
              <a:rPr lang="zh-CN" altLang="en-US" sz="1400" b="1">
                <a:solidFill>
                  <a:srgbClr val="0070C0"/>
                </a:solidFill>
                <a:latin typeface="Calibri" panose="020F0502020204030204" charset="0"/>
                <a:ea typeface="宋体" panose="02010600030101010101" pitchFamily="2" charset="-122"/>
              </a:rPr>
              <a:t>春秋战国：信贷出现；</a:t>
            </a:r>
            <a:r>
              <a:rPr lang="en-US" altLang="zh-CN" sz="1400" b="1">
                <a:solidFill>
                  <a:srgbClr val="0070C0"/>
                </a:solidFill>
                <a:latin typeface="Calibri" panose="020F0502020204030204" charset="0"/>
                <a:ea typeface="宋体" panose="02010600030101010101" pitchFamily="2" charset="-122"/>
              </a:rPr>
              <a:t>“</a:t>
            </a:r>
            <a:r>
              <a:rPr lang="zh-CN" altLang="en-US" sz="1400" b="1">
                <a:solidFill>
                  <a:srgbClr val="0070C0"/>
                </a:solidFill>
                <a:latin typeface="Calibri" panose="020F0502020204030204" charset="0"/>
                <a:ea typeface="宋体" panose="02010600030101010101" pitchFamily="2" charset="-122"/>
              </a:rPr>
              <a:t>工商食官</a:t>
            </a:r>
            <a:r>
              <a:rPr lang="en-US" altLang="zh-CN" sz="1400" b="1">
                <a:solidFill>
                  <a:srgbClr val="0070C0"/>
                </a:solidFill>
                <a:latin typeface="Calibri" panose="020F0502020204030204" charset="0"/>
                <a:ea typeface="宋体" panose="02010600030101010101" pitchFamily="2" charset="-122"/>
              </a:rPr>
              <a:t>”</a:t>
            </a:r>
            <a:r>
              <a:rPr lang="zh-CN" altLang="en-US" sz="1400" b="1">
                <a:solidFill>
                  <a:srgbClr val="0070C0"/>
                </a:solidFill>
                <a:latin typeface="Calibri" panose="020F0502020204030204" charset="0"/>
                <a:ea typeface="宋体" panose="02010600030101010101" pitchFamily="2" charset="-122"/>
              </a:rPr>
              <a:t>被打破；</a:t>
            </a:r>
            <a:endParaRPr lang="zh-CN" altLang="en-US" sz="1400" b="1">
              <a:solidFill>
                <a:srgbClr val="0070C0"/>
              </a:solidFill>
              <a:latin typeface="Calibri" panose="020F0502020204030204" charset="0"/>
              <a:ea typeface="宋体" panose="02010600030101010101" pitchFamily="2" charset="-122"/>
            </a:endParaRPr>
          </a:p>
        </p:txBody>
      </p:sp>
      <p:sp>
        <p:nvSpPr>
          <p:cNvPr id="39" name="文本框 38"/>
          <p:cNvSpPr txBox="1"/>
          <p:nvPr/>
        </p:nvSpPr>
        <p:spPr>
          <a:xfrm>
            <a:off x="4626610" y="3618230"/>
            <a:ext cx="1028700" cy="1168400"/>
          </a:xfrm>
          <a:prstGeom prst="rect">
            <a:avLst/>
          </a:prstGeom>
          <a:noFill/>
          <a:ln w="12700" cmpd="sng">
            <a:solidFill>
              <a:schemeClr val="accent1">
                <a:shade val="50000"/>
              </a:schemeClr>
            </a:solidFill>
            <a:prstDash val="solid"/>
          </a:ln>
        </p:spPr>
        <p:txBody>
          <a:bodyPr wrap="square" anchor="t" anchorCtr="0">
            <a:spAutoFit/>
          </a:bodyPr>
          <a:p>
            <a:r>
              <a:rPr lang="zh-CN" altLang="en-US" sz="1400" b="1">
                <a:solidFill>
                  <a:srgbClr val="0070C0"/>
                </a:solidFill>
                <a:latin typeface="Calibri" panose="020F0502020204030204" charset="0"/>
                <a:ea typeface="宋体" panose="02010600030101010101" pitchFamily="2" charset="-122"/>
              </a:rPr>
              <a:t>秦汉：统一货币；统一度量衡；契约普遍；</a:t>
            </a:r>
            <a:endParaRPr lang="zh-CN" altLang="en-US" sz="1400" b="1">
              <a:solidFill>
                <a:srgbClr val="0070C0"/>
              </a:solidFill>
              <a:latin typeface="Calibri" panose="020F0502020204030204" charset="0"/>
              <a:ea typeface="宋体" panose="02010600030101010101" pitchFamily="2" charset="-122"/>
            </a:endParaRPr>
          </a:p>
        </p:txBody>
      </p:sp>
      <p:cxnSp>
        <p:nvCxnSpPr>
          <p:cNvPr id="40" name="直接连接符 39"/>
          <p:cNvCxnSpPr/>
          <p:nvPr/>
        </p:nvCxnSpPr>
        <p:spPr>
          <a:xfrm>
            <a:off x="5036820" y="3063240"/>
            <a:ext cx="0" cy="54483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922645" y="3605530"/>
            <a:ext cx="975360" cy="1383665"/>
          </a:xfrm>
          <a:prstGeom prst="rect">
            <a:avLst/>
          </a:prstGeom>
          <a:noFill/>
          <a:ln w="12700" cmpd="sng">
            <a:solidFill>
              <a:schemeClr val="accent1">
                <a:shade val="50000"/>
              </a:schemeClr>
            </a:solidFill>
            <a:prstDash val="solid"/>
          </a:ln>
        </p:spPr>
        <p:txBody>
          <a:bodyPr wrap="square" anchor="t" anchorCtr="0">
            <a:spAutoFit/>
          </a:bodyPr>
          <a:p>
            <a:r>
              <a:rPr lang="zh-CN" altLang="en-US" sz="1400" b="1">
                <a:solidFill>
                  <a:srgbClr val="0070C0"/>
                </a:solidFill>
                <a:latin typeface="Calibri" panose="020F0502020204030204" charset="0"/>
                <a:ea typeface="宋体" panose="02010600030101010101" pitchFamily="2" charset="-122"/>
              </a:rPr>
              <a:t>唐宋：坊市界限打破，市场众多；飞钱；交子；会子；</a:t>
            </a:r>
            <a:endParaRPr lang="zh-CN" altLang="en-US" sz="1400" b="1">
              <a:solidFill>
                <a:srgbClr val="0070C0"/>
              </a:solidFill>
              <a:latin typeface="Calibri" panose="020F0502020204030204" charset="0"/>
              <a:ea typeface="宋体" panose="02010600030101010101" pitchFamily="2" charset="-122"/>
            </a:endParaRPr>
          </a:p>
        </p:txBody>
      </p:sp>
      <p:cxnSp>
        <p:nvCxnSpPr>
          <p:cNvPr id="42" name="直接连接符 41"/>
          <p:cNvCxnSpPr/>
          <p:nvPr/>
        </p:nvCxnSpPr>
        <p:spPr>
          <a:xfrm>
            <a:off x="6408420" y="3053080"/>
            <a:ext cx="0" cy="54483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7470140" y="3597910"/>
            <a:ext cx="1377950" cy="2245360"/>
          </a:xfrm>
          <a:prstGeom prst="rect">
            <a:avLst/>
          </a:prstGeom>
          <a:noFill/>
          <a:ln w="12700" cmpd="sng">
            <a:solidFill>
              <a:schemeClr val="accent1">
                <a:shade val="50000"/>
              </a:schemeClr>
            </a:solidFill>
            <a:prstDash val="solid"/>
          </a:ln>
        </p:spPr>
        <p:txBody>
          <a:bodyPr wrap="square" anchor="t" anchorCtr="0">
            <a:spAutoFit/>
          </a:bodyPr>
          <a:p>
            <a:r>
              <a:rPr lang="zh-CN" altLang="en-US" sz="1400" b="1">
                <a:solidFill>
                  <a:srgbClr val="0070C0"/>
                </a:solidFill>
                <a:latin typeface="Calibri" panose="020F0502020204030204" charset="0"/>
                <a:ea typeface="宋体" panose="02010600030101010101" pitchFamily="2" charset="-122"/>
              </a:rPr>
              <a:t>明朝：白银货币化；高产作物引进；全国商贸网；长途贩运；商帮；郑和下西洋等朝贡贸易；清代庄票、闭关锁国、白银外流；</a:t>
            </a:r>
            <a:endParaRPr lang="zh-CN" altLang="en-US" sz="1400" b="1">
              <a:solidFill>
                <a:srgbClr val="0070C0"/>
              </a:solidFill>
              <a:latin typeface="Calibri" panose="020F0502020204030204" charset="0"/>
              <a:ea typeface="宋体" panose="02010600030101010101" pitchFamily="2" charset="-122"/>
            </a:endParaRPr>
          </a:p>
        </p:txBody>
      </p:sp>
      <p:cxnSp>
        <p:nvCxnSpPr>
          <p:cNvPr id="44" name="直接连接符 43"/>
          <p:cNvCxnSpPr/>
          <p:nvPr/>
        </p:nvCxnSpPr>
        <p:spPr>
          <a:xfrm>
            <a:off x="7973060" y="3053080"/>
            <a:ext cx="0" cy="54483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8919845" y="3597910"/>
            <a:ext cx="784860" cy="2245360"/>
          </a:xfrm>
          <a:prstGeom prst="rect">
            <a:avLst/>
          </a:prstGeom>
          <a:noFill/>
          <a:ln w="12700" cmpd="sng">
            <a:solidFill>
              <a:schemeClr val="accent1">
                <a:shade val="50000"/>
              </a:schemeClr>
            </a:solidFill>
            <a:prstDash val="solid"/>
          </a:ln>
        </p:spPr>
        <p:txBody>
          <a:bodyPr wrap="square" anchor="t" anchorCtr="0">
            <a:spAutoFit/>
          </a:bodyPr>
          <a:p>
            <a:r>
              <a:rPr lang="zh-CN" altLang="en-US" sz="1400" b="1">
                <a:solidFill>
                  <a:srgbClr val="0070C0"/>
                </a:solidFill>
                <a:latin typeface="Calibri" panose="020F0502020204030204" charset="0"/>
                <a:ea typeface="宋体" panose="02010600030101010101" pitchFamily="2" charset="-122"/>
              </a:rPr>
              <a:t>近代：不平等条约体系</a:t>
            </a:r>
            <a:r>
              <a:rPr lang="en-US" altLang="zh-CN" sz="1400" b="1">
                <a:solidFill>
                  <a:srgbClr val="0070C0"/>
                </a:solidFill>
                <a:latin typeface="Calibri" panose="020F0502020204030204" charset="0"/>
                <a:ea typeface="宋体" panose="02010600030101010101" pitchFamily="2" charset="-122"/>
              </a:rPr>
              <a:t>,</a:t>
            </a:r>
            <a:r>
              <a:rPr lang="zh-CN" altLang="en-US" sz="1400" b="1">
                <a:solidFill>
                  <a:srgbClr val="0070C0"/>
                </a:solidFill>
                <a:latin typeface="Calibri" panose="020F0502020204030204" charset="0"/>
                <a:ea typeface="宋体" panose="02010600030101010101" pitchFamily="2" charset="-122"/>
              </a:rPr>
              <a:t>被卷入世界市场、改订新约及法币政策等；</a:t>
            </a:r>
            <a:endParaRPr lang="zh-CN" altLang="en-US" sz="1400" b="1">
              <a:solidFill>
                <a:srgbClr val="0070C0"/>
              </a:solidFill>
              <a:latin typeface="Calibri" panose="020F0502020204030204" charset="0"/>
              <a:ea typeface="宋体" panose="02010600030101010101" pitchFamily="2" charset="-122"/>
            </a:endParaRPr>
          </a:p>
        </p:txBody>
      </p:sp>
      <p:cxnSp>
        <p:nvCxnSpPr>
          <p:cNvPr id="46" name="直接连接符 45"/>
          <p:cNvCxnSpPr/>
          <p:nvPr/>
        </p:nvCxnSpPr>
        <p:spPr>
          <a:xfrm>
            <a:off x="9241790" y="3043555"/>
            <a:ext cx="0" cy="54483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9890760" y="3588385"/>
            <a:ext cx="584835" cy="1599565"/>
          </a:xfrm>
          <a:prstGeom prst="rect">
            <a:avLst/>
          </a:prstGeom>
          <a:noFill/>
          <a:ln w="12700" cmpd="sng">
            <a:solidFill>
              <a:schemeClr val="accent1">
                <a:shade val="50000"/>
              </a:schemeClr>
            </a:solidFill>
            <a:prstDash val="solid"/>
          </a:ln>
        </p:spPr>
        <p:txBody>
          <a:bodyPr wrap="square" anchor="t" anchorCtr="0">
            <a:spAutoFit/>
          </a:bodyPr>
          <a:p>
            <a:r>
              <a:rPr lang="zh-CN" altLang="en-US" sz="1400" b="1">
                <a:solidFill>
                  <a:srgbClr val="0070C0"/>
                </a:solidFill>
                <a:latin typeface="Calibri" panose="020F0502020204030204" charset="0"/>
                <a:ea typeface="宋体" panose="02010600030101010101" pitchFamily="2" charset="-122"/>
              </a:rPr>
              <a:t>联合国、</a:t>
            </a:r>
            <a:r>
              <a:rPr lang="en-US" altLang="zh-CN" sz="1400" b="1">
                <a:solidFill>
                  <a:srgbClr val="0070C0"/>
                </a:solidFill>
                <a:latin typeface="Calibri" panose="020F0502020204030204" charset="0"/>
                <a:ea typeface="宋体" panose="02010600030101010101" pitchFamily="2" charset="-122"/>
              </a:rPr>
              <a:t>WB\IMF</a:t>
            </a:r>
            <a:r>
              <a:rPr lang="zh-CN" altLang="en-US" sz="1400" b="1">
                <a:solidFill>
                  <a:srgbClr val="0070C0"/>
                </a:solidFill>
                <a:latin typeface="Calibri" panose="020F0502020204030204" charset="0"/>
                <a:ea typeface="宋体" panose="02010600030101010101" pitchFamily="2" charset="-122"/>
              </a:rPr>
              <a:t>创始会员国；</a:t>
            </a:r>
            <a:endParaRPr lang="zh-CN" altLang="en-US" sz="1400" b="1">
              <a:solidFill>
                <a:srgbClr val="0070C0"/>
              </a:solidFill>
              <a:latin typeface="Calibri" panose="020F0502020204030204" charset="0"/>
              <a:ea typeface="宋体" panose="02010600030101010101" pitchFamily="2" charset="-122"/>
            </a:endParaRPr>
          </a:p>
        </p:txBody>
      </p:sp>
      <p:cxnSp>
        <p:nvCxnSpPr>
          <p:cNvPr id="48" name="直接连接符 47"/>
          <p:cNvCxnSpPr/>
          <p:nvPr/>
        </p:nvCxnSpPr>
        <p:spPr>
          <a:xfrm>
            <a:off x="10212705" y="3034030"/>
            <a:ext cx="0" cy="54483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10537825" y="1737995"/>
            <a:ext cx="445770" cy="1168400"/>
          </a:xfrm>
          <a:prstGeom prst="rect">
            <a:avLst/>
          </a:prstGeom>
          <a:noFill/>
          <a:ln w="12700" cmpd="sng">
            <a:solidFill>
              <a:schemeClr val="accent1">
                <a:shade val="50000"/>
              </a:schemeClr>
            </a:solidFill>
            <a:prstDash val="solid"/>
          </a:ln>
        </p:spPr>
        <p:txBody>
          <a:bodyPr wrap="square" anchor="t" anchorCtr="0">
            <a:spAutoFit/>
          </a:bodyPr>
          <a:p>
            <a:r>
              <a:rPr lang="zh-CN" altLang="en-US" sz="1400" b="1">
                <a:latin typeface="Calibri" panose="020F0502020204030204" charset="0"/>
                <a:ea typeface="宋体" panose="02010600030101010101" pitchFamily="2" charset="-122"/>
              </a:rPr>
              <a:t>牙买加体系；</a:t>
            </a:r>
            <a:endParaRPr lang="zh-CN" altLang="en-US" sz="1400" b="1">
              <a:latin typeface="Calibri" panose="020F0502020204030204" charset="0"/>
              <a:ea typeface="宋体" panose="02010600030101010101" pitchFamily="2" charset="-122"/>
            </a:endParaRPr>
          </a:p>
        </p:txBody>
      </p:sp>
      <p:sp>
        <p:nvSpPr>
          <p:cNvPr id="50" name="文本框 49"/>
          <p:cNvSpPr txBox="1"/>
          <p:nvPr/>
        </p:nvSpPr>
        <p:spPr>
          <a:xfrm>
            <a:off x="10212705" y="3029585"/>
            <a:ext cx="576580" cy="275590"/>
          </a:xfrm>
          <a:prstGeom prst="rect">
            <a:avLst/>
          </a:prstGeom>
          <a:noFill/>
          <a:ln w="9525">
            <a:noFill/>
          </a:ln>
        </p:spPr>
        <p:txBody>
          <a:bodyPr wrap="square" anchor="t" anchorCtr="0">
            <a:spAutoFit/>
          </a:bodyPr>
          <a:p>
            <a:r>
              <a:rPr lang="en-US" sz="1200" b="1">
                <a:latin typeface="Calibri" panose="020F0502020204030204" charset="0"/>
                <a:ea typeface="宋体" panose="02010600030101010101" pitchFamily="2" charset="-122"/>
              </a:rPr>
              <a:t>1976</a:t>
            </a:r>
            <a:endParaRPr lang="en-US" sz="1200" b="1">
              <a:latin typeface="Calibri" panose="020F0502020204030204" charset="0"/>
              <a:ea typeface="宋体" panose="02010600030101010101" pitchFamily="2" charset="-122"/>
            </a:endParaRPr>
          </a:p>
        </p:txBody>
      </p:sp>
      <p:sp>
        <p:nvSpPr>
          <p:cNvPr id="51" name="文本框 50"/>
          <p:cNvSpPr txBox="1"/>
          <p:nvPr/>
        </p:nvSpPr>
        <p:spPr>
          <a:xfrm>
            <a:off x="10789285" y="3029585"/>
            <a:ext cx="576580" cy="275590"/>
          </a:xfrm>
          <a:prstGeom prst="rect">
            <a:avLst/>
          </a:prstGeom>
          <a:noFill/>
          <a:ln w="9525">
            <a:noFill/>
          </a:ln>
        </p:spPr>
        <p:txBody>
          <a:bodyPr wrap="square" anchor="t" anchorCtr="0">
            <a:spAutoFit/>
          </a:bodyPr>
          <a:p>
            <a:r>
              <a:rPr lang="en-US" sz="1200" b="1">
                <a:latin typeface="Calibri" panose="020F0502020204030204" charset="0"/>
                <a:ea typeface="宋体" panose="02010600030101010101" pitchFamily="2" charset="-122"/>
              </a:rPr>
              <a:t>1980</a:t>
            </a:r>
            <a:endParaRPr lang="en-US" sz="1200" b="1">
              <a:latin typeface="Calibri" panose="020F0502020204030204" charset="0"/>
              <a:ea typeface="宋体" panose="02010600030101010101" pitchFamily="2" charset="-122"/>
            </a:endParaRPr>
          </a:p>
        </p:txBody>
      </p:sp>
      <p:sp>
        <p:nvSpPr>
          <p:cNvPr id="52" name="文本框 51"/>
          <p:cNvSpPr txBox="1"/>
          <p:nvPr/>
        </p:nvSpPr>
        <p:spPr>
          <a:xfrm>
            <a:off x="10690860" y="3625215"/>
            <a:ext cx="584835" cy="1599565"/>
          </a:xfrm>
          <a:prstGeom prst="rect">
            <a:avLst/>
          </a:prstGeom>
          <a:noFill/>
          <a:ln w="12700" cmpd="sng">
            <a:solidFill>
              <a:schemeClr val="accent1">
                <a:shade val="50000"/>
              </a:schemeClr>
            </a:solidFill>
            <a:prstDash val="solid"/>
          </a:ln>
        </p:spPr>
        <p:txBody>
          <a:bodyPr wrap="square" anchor="t" anchorCtr="0">
            <a:spAutoFit/>
          </a:bodyPr>
          <a:p>
            <a:r>
              <a:rPr lang="zh-CN" altLang="en-US" sz="1400" b="1">
                <a:solidFill>
                  <a:srgbClr val="0070C0"/>
                </a:solidFill>
                <a:latin typeface="Calibri" panose="020F0502020204030204" charset="0"/>
                <a:ea typeface="宋体" panose="02010600030101010101" pitchFamily="2" charset="-122"/>
              </a:rPr>
              <a:t>恢复中国</a:t>
            </a:r>
            <a:r>
              <a:rPr lang="en-US" altLang="zh-CN" sz="1400" b="1">
                <a:solidFill>
                  <a:srgbClr val="0070C0"/>
                </a:solidFill>
                <a:latin typeface="Calibri" panose="020F0502020204030204" charset="0"/>
                <a:ea typeface="宋体" panose="02010600030101010101" pitchFamily="2" charset="-122"/>
              </a:rPr>
              <a:t>WB\IMF</a:t>
            </a:r>
            <a:r>
              <a:rPr lang="zh-CN" altLang="en-US" sz="1400" b="1">
                <a:solidFill>
                  <a:srgbClr val="0070C0"/>
                </a:solidFill>
                <a:latin typeface="Calibri" panose="020F0502020204030204" charset="0"/>
                <a:ea typeface="宋体" panose="02010600030101010101" pitchFamily="2" charset="-122"/>
              </a:rPr>
              <a:t>会员国席位；</a:t>
            </a:r>
            <a:endParaRPr lang="zh-CN" altLang="en-US" sz="1400" b="1">
              <a:solidFill>
                <a:srgbClr val="0070C0"/>
              </a:solidFill>
              <a:latin typeface="Calibri" panose="020F0502020204030204" charset="0"/>
              <a:ea typeface="宋体" panose="02010600030101010101" pitchFamily="2" charset="-122"/>
            </a:endParaRPr>
          </a:p>
        </p:txBody>
      </p:sp>
      <p:sp>
        <p:nvSpPr>
          <p:cNvPr id="54" name="文本框 53"/>
          <p:cNvSpPr txBox="1"/>
          <p:nvPr/>
        </p:nvSpPr>
        <p:spPr>
          <a:xfrm>
            <a:off x="11265535" y="3029585"/>
            <a:ext cx="576580" cy="275590"/>
          </a:xfrm>
          <a:prstGeom prst="rect">
            <a:avLst/>
          </a:prstGeom>
          <a:noFill/>
          <a:ln w="9525">
            <a:noFill/>
          </a:ln>
        </p:spPr>
        <p:txBody>
          <a:bodyPr wrap="square" anchor="t" anchorCtr="0">
            <a:spAutoFit/>
          </a:bodyPr>
          <a:p>
            <a:r>
              <a:rPr lang="en-US" sz="1200" b="1">
                <a:latin typeface="Calibri" panose="020F0502020204030204" charset="0"/>
                <a:ea typeface="宋体" panose="02010600030101010101" pitchFamily="2" charset="-122"/>
              </a:rPr>
              <a:t>2001</a:t>
            </a:r>
            <a:endParaRPr lang="en-US" sz="1200" b="1">
              <a:latin typeface="Calibri" panose="020F0502020204030204" charset="0"/>
              <a:ea typeface="宋体" panose="02010600030101010101" pitchFamily="2" charset="-122"/>
            </a:endParaRPr>
          </a:p>
        </p:txBody>
      </p:sp>
      <p:sp>
        <p:nvSpPr>
          <p:cNvPr id="55" name="文本框 54"/>
          <p:cNvSpPr txBox="1"/>
          <p:nvPr/>
        </p:nvSpPr>
        <p:spPr>
          <a:xfrm>
            <a:off x="11365865" y="3625215"/>
            <a:ext cx="476250" cy="1383665"/>
          </a:xfrm>
          <a:prstGeom prst="rect">
            <a:avLst/>
          </a:prstGeom>
          <a:noFill/>
          <a:ln w="12700" cmpd="sng">
            <a:solidFill>
              <a:schemeClr val="accent1">
                <a:shade val="50000"/>
              </a:schemeClr>
            </a:solidFill>
            <a:prstDash val="solid"/>
          </a:ln>
        </p:spPr>
        <p:txBody>
          <a:bodyPr wrap="square" anchor="t" anchorCtr="0">
            <a:spAutoFit/>
          </a:bodyPr>
          <a:p>
            <a:r>
              <a:rPr lang="zh-CN" altLang="en-US" sz="1400" b="1">
                <a:solidFill>
                  <a:srgbClr val="0070C0"/>
                </a:solidFill>
                <a:latin typeface="Calibri" panose="020F0502020204030204" charset="0"/>
                <a:ea typeface="宋体" panose="02010600030101010101" pitchFamily="2" charset="-122"/>
              </a:rPr>
              <a:t>中国加入</a:t>
            </a:r>
            <a:r>
              <a:rPr lang="en-US" altLang="zh-CN" sz="1400" b="1">
                <a:solidFill>
                  <a:srgbClr val="0070C0"/>
                </a:solidFill>
                <a:latin typeface="Calibri" panose="020F0502020204030204" charset="0"/>
                <a:ea typeface="宋体" panose="02010600030101010101" pitchFamily="2" charset="-122"/>
              </a:rPr>
              <a:t>WTO</a:t>
            </a:r>
            <a:endParaRPr lang="en-US" altLang="zh-CN" sz="1400" b="1">
              <a:solidFill>
                <a:srgbClr val="0070C0"/>
              </a:solidFill>
              <a:latin typeface="Calibri" panose="020F0502020204030204" charset="0"/>
              <a:ea typeface="宋体" panose="02010600030101010101" pitchFamily="2" charset="-122"/>
            </a:endParaRPr>
          </a:p>
        </p:txBody>
      </p:sp>
      <p:sp>
        <p:nvSpPr>
          <p:cNvPr id="57" name="矩形 56"/>
          <p:cNvSpPr/>
          <p:nvPr/>
        </p:nvSpPr>
        <p:spPr>
          <a:xfrm>
            <a:off x="144145" y="238125"/>
            <a:ext cx="600075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sz="2800" b="1" dirty="0">
                <a:ln>
                  <a:solidFill>
                    <a:sysClr val="windowText" lastClr="000000"/>
                  </a:solidFill>
                </a:ln>
                <a:solidFill>
                  <a:srgbClr val="FF0000"/>
                </a:solidFill>
                <a:effectLst>
                  <a:outerShdw blurRad="38100" dist="38100" dir="2700000" algn="tl">
                    <a:srgbClr val="000000"/>
                  </a:outerShdw>
                </a:effectLst>
                <a:latin typeface="Arial" panose="020B0604020202020204" pitchFamily="34" charset="0"/>
              </a:rPr>
              <a:t>中外商贸单元</a:t>
            </a:r>
            <a:r>
              <a:rPr lang="zh-CN" altLang="en-US" sz="2800" b="1" dirty="0">
                <a:ln>
                  <a:solidFill>
                    <a:sysClr val="windowText" lastClr="000000"/>
                  </a:solidFill>
                </a:ln>
                <a:solidFill>
                  <a:srgbClr val="FF0000"/>
                </a:solidFill>
                <a:effectLst>
                  <a:outerShdw blurRad="38100" dist="38100" dir="2700000" algn="tl">
                    <a:srgbClr val="000000"/>
                  </a:outerShdw>
                </a:effectLst>
                <a:latin typeface="Arial" panose="020B0604020202020204" pitchFamily="34" charset="0"/>
              </a:rPr>
              <a:t>时空坐标：</a:t>
            </a:r>
            <a:endParaRPr lang="zh-CN" altLang="en-US" sz="2800" b="1" dirty="0">
              <a:ln>
                <a:solidFill>
                  <a:sysClr val="windowText" lastClr="000000"/>
                </a:solidFill>
              </a:ln>
              <a:solidFill>
                <a:srgbClr val="FF0000"/>
              </a:solidFill>
              <a:effectLst>
                <a:outerShdw blurRad="38100" dist="38100" dir="2700000" algn="tl">
                  <a:srgbClr val="000000"/>
                </a:outerShdw>
              </a:effectLst>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575685" y="1755775"/>
            <a:ext cx="5040630" cy="645160"/>
          </a:xfrm>
          <a:prstGeom prst="rect">
            <a:avLst/>
          </a:prstGeom>
          <a:noFill/>
        </p:spPr>
        <p:txBody>
          <a:bodyPr wrap="square" rtlCol="0">
            <a:spAutoFit/>
          </a:bodyPr>
          <a:p>
            <a:r>
              <a:rPr sz="3600">
                <a:latin typeface="黑体" panose="02010609060101010101" pitchFamily="49" charset="-122"/>
                <a:ea typeface="黑体" panose="02010609060101010101" pitchFamily="49" charset="-122"/>
                <a:cs typeface="黑体" panose="02010609060101010101" pitchFamily="49" charset="-122"/>
              </a:rPr>
              <a:t>考点1——</a:t>
            </a:r>
            <a:r>
              <a:rPr lang="zh-CN" altLang="en-US" sz="3600">
                <a:latin typeface="黑体" panose="02010609060101010101" pitchFamily="49" charset="-122"/>
                <a:ea typeface="黑体" panose="02010609060101010101" pitchFamily="49" charset="-122"/>
                <a:cs typeface="黑体" panose="02010609060101010101" pitchFamily="49" charset="-122"/>
              </a:rPr>
              <a:t>古代商贸</a:t>
            </a:r>
            <a:endParaRPr lang="zh-CN" altLang="en-US" sz="3600">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584200"/>
            <a:ext cx="11294110" cy="4831080"/>
          </a:xfrm>
          <a:prstGeom prst="rect">
            <a:avLst/>
          </a:prstGeom>
          <a:noFill/>
          <a:ln w="9525">
            <a:noFill/>
          </a:ln>
        </p:spPr>
        <p:txBody>
          <a:bodyPr wrap="square">
            <a:spAutoFit/>
          </a:bodyPr>
          <a:p>
            <a:pPr marL="266700" indent="-266700"/>
            <a:r>
              <a:rPr sz="2200" b="0"/>
              <a:t>1．（2020·海南高考·16）1920年，莫斯科最大的集市被取缔，随后全国各地的集市买卖都被查禁。供应城市的粮食约有一半是由“背口袋的人”从农村背进城里的，“背口袋的人”成了当时最受欢迎的人。产生这一现象的原因是</a:t>
            </a:r>
            <a:endParaRPr sz="2200" b="0"/>
          </a:p>
          <a:p>
            <a:pPr marL="266700" indent="-266700"/>
            <a:r>
              <a:rPr lang="en-US" sz="2200" b="0"/>
              <a:t>   </a:t>
            </a:r>
            <a:r>
              <a:rPr sz="2200" b="0"/>
              <a:t>A．战时共产主义政策的实行           </a:t>
            </a:r>
            <a:r>
              <a:rPr lang="en-US" sz="2200" b="0"/>
              <a:t> </a:t>
            </a:r>
            <a:r>
              <a:rPr sz="2200" b="0"/>
              <a:t> B．新经济政策的出台</a:t>
            </a:r>
            <a:endParaRPr sz="2200" b="0"/>
          </a:p>
          <a:p>
            <a:pPr marL="266700" indent="-266700"/>
            <a:r>
              <a:rPr lang="en-US" sz="2200" b="0"/>
              <a:t>   </a:t>
            </a:r>
            <a:r>
              <a:rPr sz="2200" b="0"/>
              <a:t>C．农业集体化运动全面推行        </a:t>
            </a:r>
            <a:r>
              <a:rPr lang="en-US" sz="2200" b="0"/>
              <a:t> </a:t>
            </a:r>
            <a:r>
              <a:rPr sz="2200" b="0"/>
              <a:t>    D．斯大林模式的确立</a:t>
            </a:r>
            <a:endParaRPr sz="2200" b="0"/>
          </a:p>
          <a:p>
            <a:pPr marL="266700" indent="-266700"/>
            <a:r>
              <a:rPr sz="2200" b="0"/>
              <a:t>2．（2020·山东高考·13）表2为1928年和1932年苏联在农业春播中使用不同播种方式的情况。这反映出苏联</a:t>
            </a:r>
            <a:endParaRPr sz="2200" b="0"/>
          </a:p>
          <a:p>
            <a:pPr marL="266700" indent="-266700"/>
            <a:r>
              <a:rPr sz="2200" b="0"/>
              <a:t>表2</a:t>
            </a:r>
            <a:endParaRPr sz="2200" b="0"/>
          </a:p>
          <a:p>
            <a:pPr marL="266700" indent="-266700"/>
            <a:endParaRPr sz="2200" b="0"/>
          </a:p>
          <a:p>
            <a:pPr marL="266700" indent="-266700"/>
            <a:endParaRPr sz="2200" b="0"/>
          </a:p>
          <a:p>
            <a:pPr marL="266700" indent="-266700"/>
            <a:endParaRPr sz="2200" b="0"/>
          </a:p>
          <a:p>
            <a:pPr marL="266700" indent="-266700"/>
            <a:endParaRPr sz="2200" b="0"/>
          </a:p>
          <a:p>
            <a:pPr marL="266700" indent="-266700"/>
            <a:r>
              <a:rPr lang="en-US" sz="2200" b="0"/>
              <a:t>  </a:t>
            </a:r>
            <a:r>
              <a:rPr sz="2200" b="0"/>
              <a:t>A．新经济政策对农业影响有限            B．工农业比例严重失调</a:t>
            </a:r>
            <a:endParaRPr sz="2200" b="0"/>
          </a:p>
          <a:p>
            <a:pPr marL="266700" indent="-266700"/>
            <a:r>
              <a:rPr lang="en-US" sz="2200" b="0"/>
              <a:t>  </a:t>
            </a:r>
            <a:r>
              <a:rPr sz="2200" b="0"/>
              <a:t>C．农业集体化基础相对薄弱              </a:t>
            </a:r>
            <a:r>
              <a:rPr lang="en-US" sz="2200" b="0"/>
              <a:t> </a:t>
            </a:r>
            <a:r>
              <a:rPr sz="2200" b="0"/>
              <a:t>D．工业化发展阻力较大</a:t>
            </a:r>
            <a:endParaRPr sz="2200" b="0"/>
          </a:p>
        </p:txBody>
      </p:sp>
      <p:sp>
        <p:nvSpPr>
          <p:cNvPr id="7" name="任意多边形: 形状 3"/>
          <p:cNvSpPr/>
          <p:nvPr/>
        </p:nvSpPr>
        <p:spPr>
          <a:xfrm>
            <a:off x="105410" y="1609725"/>
            <a:ext cx="762635" cy="398145"/>
          </a:xfrm>
          <a:custGeom>
            <a:avLst/>
            <a:gdLst>
              <a:gd name="connsiteX0" fmla="*/ 0 w 985421"/>
              <a:gd name="connsiteY0" fmla="*/ 621437 h 925988"/>
              <a:gd name="connsiteX1" fmla="*/ 319596 w 985421"/>
              <a:gd name="connsiteY1" fmla="*/ 896645 h 925988"/>
              <a:gd name="connsiteX2" fmla="*/ 985421 w 985421"/>
              <a:gd name="connsiteY2" fmla="*/ 0 h 925988"/>
            </a:gdLst>
            <a:ahLst/>
            <a:cxnLst>
              <a:cxn ang="0">
                <a:pos x="connsiteX0" y="connsiteY0"/>
              </a:cxn>
              <a:cxn ang="0">
                <a:pos x="connsiteX1" y="connsiteY1"/>
              </a:cxn>
              <a:cxn ang="0">
                <a:pos x="connsiteX2" y="connsiteY2"/>
              </a:cxn>
            </a:cxnLst>
            <a:rect l="l" t="t" r="r" b="b"/>
            <a:pathLst>
              <a:path w="985421" h="925988">
                <a:moveTo>
                  <a:pt x="0" y="621437"/>
                </a:moveTo>
                <a:cubicBezTo>
                  <a:pt x="77679" y="810827"/>
                  <a:pt x="155359" y="1000218"/>
                  <a:pt x="319596" y="896645"/>
                </a:cubicBezTo>
                <a:cubicBezTo>
                  <a:pt x="483833" y="793072"/>
                  <a:pt x="734627" y="396536"/>
                  <a:pt x="985421"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任意多边形: 形状 3"/>
          <p:cNvSpPr/>
          <p:nvPr/>
        </p:nvSpPr>
        <p:spPr>
          <a:xfrm>
            <a:off x="262890" y="5130165"/>
            <a:ext cx="762635" cy="398145"/>
          </a:xfrm>
          <a:custGeom>
            <a:avLst/>
            <a:gdLst>
              <a:gd name="connsiteX0" fmla="*/ 0 w 985421"/>
              <a:gd name="connsiteY0" fmla="*/ 621437 h 925988"/>
              <a:gd name="connsiteX1" fmla="*/ 319596 w 985421"/>
              <a:gd name="connsiteY1" fmla="*/ 896645 h 925988"/>
              <a:gd name="connsiteX2" fmla="*/ 985421 w 985421"/>
              <a:gd name="connsiteY2" fmla="*/ 0 h 925988"/>
            </a:gdLst>
            <a:ahLst/>
            <a:cxnLst>
              <a:cxn ang="0">
                <a:pos x="connsiteX0" y="connsiteY0"/>
              </a:cxn>
              <a:cxn ang="0">
                <a:pos x="connsiteX1" y="connsiteY1"/>
              </a:cxn>
              <a:cxn ang="0">
                <a:pos x="connsiteX2" y="connsiteY2"/>
              </a:cxn>
            </a:cxnLst>
            <a:rect l="l" t="t" r="r" b="b"/>
            <a:pathLst>
              <a:path w="985421" h="925988">
                <a:moveTo>
                  <a:pt x="0" y="621437"/>
                </a:moveTo>
                <a:cubicBezTo>
                  <a:pt x="77679" y="810827"/>
                  <a:pt x="155359" y="1000218"/>
                  <a:pt x="319596" y="896645"/>
                </a:cubicBezTo>
                <a:cubicBezTo>
                  <a:pt x="483833" y="793072"/>
                  <a:pt x="734627" y="396536"/>
                  <a:pt x="985421"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3874135" y="0"/>
            <a:ext cx="1605280" cy="521970"/>
          </a:xfrm>
          <a:prstGeom prst="rect">
            <a:avLst/>
          </a:prstGeom>
          <a:noFill/>
        </p:spPr>
        <p:txBody>
          <a:bodyPr wrap="none" rtlCol="0" anchor="t">
            <a:spAutoFit/>
          </a:bodyPr>
          <a:p>
            <a:r>
              <a:rPr lang="zh-CN" altLang="en-US" sz="2800">
                <a:ln>
                  <a:solidFill>
                    <a:sysClr val="windowText" lastClr="000000"/>
                  </a:solidFill>
                </a:ln>
                <a:solidFill>
                  <a:srgbClr val="C00000"/>
                </a:solidFill>
                <a:latin typeface="Arial" panose="020B0604020202020204" pitchFamily="34" charset="0"/>
                <a:ea typeface="黑体" panose="02010609060101010101" pitchFamily="49" charset="-122"/>
                <a:sym typeface="+mn-ea"/>
              </a:rPr>
              <a:t>高考典例</a:t>
            </a:r>
            <a:endParaRPr lang="zh-CN" altLang="en-US" sz="2800" b="1" smtClean="0">
              <a:ln>
                <a:solidFill>
                  <a:sysClr val="windowText" lastClr="000000"/>
                </a:solidFill>
              </a:ln>
              <a:solidFill>
                <a:srgbClr val="C00000"/>
              </a:solidFill>
              <a:latin typeface="Arial" panose="020B0604020202020204" pitchFamily="34" charset="0"/>
              <a:ea typeface="黑体" panose="02010609060101010101" pitchFamily="49" charset="-122"/>
              <a:sym typeface="+mn-ea"/>
            </a:endParaRPr>
          </a:p>
        </p:txBody>
      </p:sp>
      <p:graphicFrame>
        <p:nvGraphicFramePr>
          <p:cNvPr id="2" name="表格 1"/>
          <p:cNvGraphicFramePr/>
          <p:nvPr>
            <p:custDataLst>
              <p:tags r:id="rId1"/>
            </p:custDataLst>
          </p:nvPr>
        </p:nvGraphicFramePr>
        <p:xfrm>
          <a:off x="2204403" y="3259455"/>
          <a:ext cx="4943475" cy="76200"/>
        </p:xfrm>
        <a:graphic>
          <a:graphicData uri="http://schemas.openxmlformats.org/drawingml/2006/table">
            <a:tbl>
              <a:tblPr firstRow="1" bandRow="1">
                <a:tableStyleId>{5940675A-B579-460E-94D1-54222C63F5DA}</a:tableStyleId>
              </a:tblPr>
              <a:tblGrid>
                <a:gridCol w="860425"/>
                <a:gridCol w="960438"/>
                <a:gridCol w="1270000"/>
                <a:gridCol w="1852612"/>
              </a:tblGrid>
              <a:tr h="0">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方式时间</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手播（%）</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马拉播种（%）</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拖拉机牵引播种机（%）</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1928年</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74．4</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25．4</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0．2</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1932年</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51．7</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28．3</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20．0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584200"/>
            <a:ext cx="11294110" cy="5507990"/>
          </a:xfrm>
          <a:prstGeom prst="rect">
            <a:avLst/>
          </a:prstGeom>
          <a:noFill/>
          <a:ln w="9525">
            <a:noFill/>
          </a:ln>
        </p:spPr>
        <p:txBody>
          <a:bodyPr wrap="square">
            <a:spAutoFit/>
          </a:bodyPr>
          <a:p>
            <a:pPr marL="266700" indent="-266700"/>
            <a:r>
              <a:rPr sz="2200" b="0"/>
              <a:t>3．（2020·天津高考·12）美国总统胡佛为应对经济危机，继续增加联邦政府对公共工程建设的投入，鼓励各地扩大在修建水坝、桥梁及清除贫民窟等方面的贷款；允许各州银行实行“银行休假”。上述做法与罗斯福“新政”措施的差异主要在于</a:t>
            </a:r>
            <a:endParaRPr sz="2200" b="0"/>
          </a:p>
          <a:p>
            <a:pPr marL="266700" indent="-266700"/>
            <a:r>
              <a:rPr lang="en-US" sz="2200" b="0"/>
              <a:t>   </a:t>
            </a:r>
            <a:r>
              <a:rPr sz="2200" b="0"/>
              <a:t>A．推行的行政力度不同                  B．追求的根本目标不同</a:t>
            </a:r>
            <a:endParaRPr sz="2200" b="0"/>
          </a:p>
          <a:p>
            <a:pPr marL="266700" indent="-266700"/>
            <a:r>
              <a:rPr lang="en-US" sz="2200" b="0"/>
              <a:t>   </a:t>
            </a:r>
            <a:r>
              <a:rPr sz="2200" b="0"/>
              <a:t>C．遵循的法律程序不同                  D．关注的社会问题不同</a:t>
            </a:r>
            <a:endParaRPr sz="2200" b="0"/>
          </a:p>
          <a:p>
            <a:pPr marL="266700" indent="-266700"/>
            <a:endParaRPr sz="2200" b="0"/>
          </a:p>
          <a:p>
            <a:pPr marL="266700" indent="-266700"/>
            <a:r>
              <a:rPr sz="2200" b="0"/>
              <a:t>4．（2020·海南高考·17）作家约翰·斯坦贝克在《愤怒的葡萄》（1939年）一书中描述了美国贫苦农民的处境：他们静静地站在那儿看着土豆漂走，听着尖叫的猪被杀死在河沟里，被埋上生石灰。在这些人的灵魂深处，愤怒的葡萄正在长成。该作家这一描述</a:t>
            </a:r>
            <a:endParaRPr sz="2200" b="0"/>
          </a:p>
          <a:p>
            <a:pPr marL="266700" indent="-266700"/>
            <a:r>
              <a:rPr lang="en-US" sz="2200" b="0"/>
              <a:t>   </a:t>
            </a:r>
            <a:r>
              <a:rPr sz="2200" b="0"/>
              <a:t>A．揭示了资本主义经济危机的规律      B．表明应理性看待美国政府政策</a:t>
            </a:r>
            <a:endParaRPr sz="2200" b="0"/>
          </a:p>
          <a:p>
            <a:pPr marL="266700" indent="-266700"/>
            <a:r>
              <a:rPr lang="en-US" sz="2200" b="0"/>
              <a:t>   </a:t>
            </a:r>
            <a:r>
              <a:rPr sz="2200" b="0"/>
              <a:t>C．呼吁扩大联邦储备委员会的权力      D．说明了美国联邦制确立的历程</a:t>
            </a:r>
            <a:endParaRPr sz="2200" b="0"/>
          </a:p>
          <a:p>
            <a:pPr marL="266700" indent="-266700"/>
            <a:r>
              <a:rPr sz="2200" b="0"/>
              <a:t>5．（2020·天津高考·9）有经济学家认为，按照国际工业经济一般的衡量标准，中国从1953年到1991年，用38年时间就达到或接近了工业化中期阶段的水平。这主要是因为中国在这一时期</a:t>
            </a:r>
            <a:endParaRPr sz="2200" b="0"/>
          </a:p>
          <a:p>
            <a:pPr marL="266700" indent="-266700"/>
            <a:r>
              <a:rPr sz="2200" b="0"/>
              <a:t> </a:t>
            </a:r>
            <a:r>
              <a:rPr lang="en-US" sz="2200" b="0"/>
              <a:t>  </a:t>
            </a:r>
            <a:r>
              <a:rPr sz="2200" b="0"/>
              <a:t>  A．经济建设不断推进                 </a:t>
            </a:r>
            <a:r>
              <a:rPr lang="en-US" sz="2200" b="0"/>
              <a:t> </a:t>
            </a:r>
            <a:r>
              <a:rPr sz="2200" b="0"/>
              <a:t>   B．对外开放日益扩大</a:t>
            </a:r>
            <a:endParaRPr sz="2200" b="0"/>
          </a:p>
          <a:p>
            <a:pPr marL="266700" indent="-266700"/>
            <a:r>
              <a:rPr sz="2200" b="0"/>
              <a:t>   </a:t>
            </a:r>
            <a:r>
              <a:rPr lang="en-US" sz="2200" b="0"/>
              <a:t>  </a:t>
            </a:r>
            <a:r>
              <a:rPr sz="2200" b="0"/>
              <a:t>C．市场经济逐步完善                    D．城乡差别显著缩小</a:t>
            </a:r>
            <a:endParaRPr sz="2200" b="0"/>
          </a:p>
        </p:txBody>
      </p:sp>
      <p:sp>
        <p:nvSpPr>
          <p:cNvPr id="7" name="任意多边形: 形状 3"/>
          <p:cNvSpPr/>
          <p:nvPr/>
        </p:nvSpPr>
        <p:spPr>
          <a:xfrm>
            <a:off x="105410" y="1609725"/>
            <a:ext cx="762635" cy="398145"/>
          </a:xfrm>
          <a:custGeom>
            <a:avLst/>
            <a:gdLst>
              <a:gd name="connsiteX0" fmla="*/ 0 w 985421"/>
              <a:gd name="connsiteY0" fmla="*/ 621437 h 925988"/>
              <a:gd name="connsiteX1" fmla="*/ 319596 w 985421"/>
              <a:gd name="connsiteY1" fmla="*/ 896645 h 925988"/>
              <a:gd name="connsiteX2" fmla="*/ 985421 w 985421"/>
              <a:gd name="connsiteY2" fmla="*/ 0 h 925988"/>
            </a:gdLst>
            <a:ahLst/>
            <a:cxnLst>
              <a:cxn ang="0">
                <a:pos x="connsiteX0" y="connsiteY0"/>
              </a:cxn>
              <a:cxn ang="0">
                <a:pos x="connsiteX1" y="connsiteY1"/>
              </a:cxn>
              <a:cxn ang="0">
                <a:pos x="connsiteX2" y="connsiteY2"/>
              </a:cxn>
            </a:cxnLst>
            <a:rect l="l" t="t" r="r" b="b"/>
            <a:pathLst>
              <a:path w="985421" h="925988">
                <a:moveTo>
                  <a:pt x="0" y="621437"/>
                </a:moveTo>
                <a:cubicBezTo>
                  <a:pt x="77679" y="810827"/>
                  <a:pt x="155359" y="1000218"/>
                  <a:pt x="319596" y="896645"/>
                </a:cubicBezTo>
                <a:cubicBezTo>
                  <a:pt x="483833" y="793072"/>
                  <a:pt x="734627" y="396536"/>
                  <a:pt x="985421"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任意多边形: 形状 3"/>
          <p:cNvSpPr/>
          <p:nvPr/>
        </p:nvSpPr>
        <p:spPr>
          <a:xfrm>
            <a:off x="5022850" y="3600450"/>
            <a:ext cx="762635" cy="398145"/>
          </a:xfrm>
          <a:custGeom>
            <a:avLst/>
            <a:gdLst>
              <a:gd name="connsiteX0" fmla="*/ 0 w 985421"/>
              <a:gd name="connsiteY0" fmla="*/ 621437 h 925988"/>
              <a:gd name="connsiteX1" fmla="*/ 319596 w 985421"/>
              <a:gd name="connsiteY1" fmla="*/ 896645 h 925988"/>
              <a:gd name="connsiteX2" fmla="*/ 985421 w 985421"/>
              <a:gd name="connsiteY2" fmla="*/ 0 h 925988"/>
            </a:gdLst>
            <a:ahLst/>
            <a:cxnLst>
              <a:cxn ang="0">
                <a:pos x="connsiteX0" y="connsiteY0"/>
              </a:cxn>
              <a:cxn ang="0">
                <a:pos x="connsiteX1" y="connsiteY1"/>
              </a:cxn>
              <a:cxn ang="0">
                <a:pos x="connsiteX2" y="connsiteY2"/>
              </a:cxn>
            </a:cxnLst>
            <a:rect l="l" t="t" r="r" b="b"/>
            <a:pathLst>
              <a:path w="985421" h="925988">
                <a:moveTo>
                  <a:pt x="0" y="621437"/>
                </a:moveTo>
                <a:cubicBezTo>
                  <a:pt x="77679" y="810827"/>
                  <a:pt x="155359" y="1000218"/>
                  <a:pt x="319596" y="896645"/>
                </a:cubicBezTo>
                <a:cubicBezTo>
                  <a:pt x="483833" y="793072"/>
                  <a:pt x="734627" y="396536"/>
                  <a:pt x="985421"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任意多边形: 形状 3"/>
          <p:cNvSpPr/>
          <p:nvPr/>
        </p:nvSpPr>
        <p:spPr>
          <a:xfrm>
            <a:off x="388620" y="5258435"/>
            <a:ext cx="762635" cy="398145"/>
          </a:xfrm>
          <a:custGeom>
            <a:avLst/>
            <a:gdLst>
              <a:gd name="connsiteX0" fmla="*/ 0 w 985421"/>
              <a:gd name="connsiteY0" fmla="*/ 621437 h 925988"/>
              <a:gd name="connsiteX1" fmla="*/ 319596 w 985421"/>
              <a:gd name="connsiteY1" fmla="*/ 896645 h 925988"/>
              <a:gd name="connsiteX2" fmla="*/ 985421 w 985421"/>
              <a:gd name="connsiteY2" fmla="*/ 0 h 925988"/>
            </a:gdLst>
            <a:ahLst/>
            <a:cxnLst>
              <a:cxn ang="0">
                <a:pos x="connsiteX0" y="connsiteY0"/>
              </a:cxn>
              <a:cxn ang="0">
                <a:pos x="connsiteX1" y="connsiteY1"/>
              </a:cxn>
              <a:cxn ang="0">
                <a:pos x="connsiteX2" y="connsiteY2"/>
              </a:cxn>
            </a:cxnLst>
            <a:rect l="l" t="t" r="r" b="b"/>
            <a:pathLst>
              <a:path w="985421" h="925988">
                <a:moveTo>
                  <a:pt x="0" y="621437"/>
                </a:moveTo>
                <a:cubicBezTo>
                  <a:pt x="77679" y="810827"/>
                  <a:pt x="155359" y="1000218"/>
                  <a:pt x="319596" y="896645"/>
                </a:cubicBezTo>
                <a:cubicBezTo>
                  <a:pt x="483833" y="793072"/>
                  <a:pt x="734627" y="396536"/>
                  <a:pt x="985421"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 grpId="0" bldLvl="0" animBg="1"/>
      <p:bldP spid="3"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432175" y="1901825"/>
            <a:ext cx="3383280" cy="521970"/>
          </a:xfrm>
          <a:prstGeom prst="rect">
            <a:avLst/>
          </a:prstGeom>
          <a:noFill/>
        </p:spPr>
        <p:txBody>
          <a:bodyPr wrap="none" rtlCol="0" anchor="t">
            <a:spAutoFit/>
          </a:bodyPr>
          <a:p>
            <a:r>
              <a:rPr lang="zh-CN" altLang="en-US" sz="2800" b="1" smtClean="0">
                <a:latin typeface="Calibri" panose="020F0502020204030204"/>
                <a:sym typeface="宋体" panose="02010600030101010101" pitchFamily="2" charset="-122"/>
              </a:rPr>
              <a:t>更多试题见配套学案</a:t>
            </a:r>
            <a:endParaRPr lang="zh-CN" altLang="en-US" sz="2800" b="1" smtClean="0">
              <a:latin typeface="Calibri" panose="020F0502020204030204"/>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6786" t="25555" r="6084" b="21438"/>
          <a:stretch>
            <a:fillRect/>
          </a:stretch>
        </p:blipFill>
        <p:spPr>
          <a:xfrm>
            <a:off x="2682875" y="247650"/>
            <a:ext cx="5499100" cy="5285740"/>
          </a:xfrm>
          <a:prstGeom prst="rect">
            <a:avLst/>
          </a:prstGeom>
        </p:spPr>
      </p:pic>
      <p:sp>
        <p:nvSpPr>
          <p:cNvPr id="3" name="文本框 2"/>
          <p:cNvSpPr txBox="1"/>
          <p:nvPr/>
        </p:nvSpPr>
        <p:spPr>
          <a:xfrm>
            <a:off x="3708400" y="6202045"/>
            <a:ext cx="3448685" cy="460375"/>
          </a:xfrm>
          <a:prstGeom prst="rect">
            <a:avLst/>
          </a:prstGeom>
          <a:noFill/>
          <a:ln w="9525">
            <a:noFill/>
          </a:ln>
        </p:spPr>
        <p:txBody>
          <a:bodyPr wrap="square" anchor="t" anchorCtr="0">
            <a:spAutoFit/>
          </a:bodyPr>
          <a:p>
            <a:r>
              <a:rPr lang="zh-CN" altLang="en-US" sz="2400" b="1">
                <a:latin typeface="Calibri" panose="020F0502020204030204" charset="0"/>
                <a:ea typeface="宋体" panose="02010600030101010101" pitchFamily="2" charset="-122"/>
              </a:rPr>
              <a:t>个人原创，多提建议。</a:t>
            </a:r>
            <a:endParaRPr lang="zh-CN" altLang="en-US" sz="2400" b="1">
              <a:latin typeface="Calibri" panose="020F0502020204030204" charset="0"/>
              <a:ea typeface="宋体" panose="02010600030101010101" pitchFamily="2" charset="-122"/>
            </a:endParaRPr>
          </a:p>
        </p:txBody>
      </p:sp>
      <p:pic>
        <p:nvPicPr>
          <p:cNvPr id="6" name="图片 5"/>
          <p:cNvPicPr>
            <a:picLocks noChangeAspect="1"/>
          </p:cNvPicPr>
          <p:nvPr/>
        </p:nvPicPr>
        <p:blipFill>
          <a:blip r:embed="rId2"/>
          <a:srcRect l="38793" t="39514" r="57810" b="57474"/>
          <a:stretch>
            <a:fillRect/>
          </a:stretch>
        </p:blipFill>
        <p:spPr>
          <a:xfrm>
            <a:off x="4554220" y="5088890"/>
            <a:ext cx="1402715" cy="11131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23545" y="1228725"/>
            <a:ext cx="10725785" cy="521970"/>
          </a:xfrm>
          <a:prstGeom prst="rect">
            <a:avLst/>
          </a:prstGeom>
          <a:noFill/>
        </p:spPr>
        <p:txBody>
          <a:bodyPr wrap="square" rtlCol="0" anchor="t">
            <a:spAutoFit/>
          </a:bodyPr>
          <a:p>
            <a:r>
              <a:rPr lang="zh-CN" altLang="en-US" sz="2800" b="1" smtClean="0">
                <a:ln>
                  <a:solidFill>
                    <a:sysClr val="windowText" lastClr="000000"/>
                  </a:solidFill>
                </a:ln>
                <a:solidFill>
                  <a:srgbClr val="FF0000"/>
                </a:solidFill>
                <a:latin typeface="Calibri" panose="020F0502020204030204"/>
                <a:sym typeface="宋体" panose="02010600030101010101" pitchFamily="2" charset="-122"/>
              </a:rPr>
              <a:t>结合下列当今一个普通商业案例，提取商业的基本要素。</a:t>
            </a:r>
            <a:endParaRPr lang="zh-CN" altLang="en-US" sz="2800" b="1" smtClean="0">
              <a:ln>
                <a:solidFill>
                  <a:sysClr val="windowText" lastClr="000000"/>
                </a:solidFill>
              </a:ln>
              <a:solidFill>
                <a:srgbClr val="FF0000"/>
              </a:solidFill>
              <a:latin typeface="Calibri" panose="020F0502020204030204"/>
              <a:sym typeface="宋体" panose="02010600030101010101" pitchFamily="2" charset="-122"/>
            </a:endParaRPr>
          </a:p>
        </p:txBody>
      </p:sp>
      <p:sp>
        <p:nvSpPr>
          <p:cNvPr id="7" name="矩形 6"/>
          <p:cNvSpPr/>
          <p:nvPr/>
        </p:nvSpPr>
        <p:spPr>
          <a:xfrm>
            <a:off x="288290" y="2305368"/>
            <a:ext cx="11971338" cy="3553460"/>
          </a:xfrm>
          <a:prstGeom prst="rect">
            <a:avLst/>
          </a:prstGeom>
          <a:noFill/>
          <a:ln w="9525">
            <a:noFill/>
          </a:ln>
        </p:spPr>
        <p:txBody>
          <a:bodyPr anchor="t">
            <a:spAutoFit/>
          </a:bodyPr>
          <a:p>
            <a:pPr indent="0" fontAlgn="base">
              <a:lnSpc>
                <a:spcPct val="150000"/>
              </a:lnSpc>
            </a:pPr>
            <a:r>
              <a:rPr lang="zh-CN" altLang="en-US" sz="3000" b="1" strike="noStrike" noProof="1" dirty="0">
                <a:latin typeface="微软雅黑" panose="020B0503020204020204" pitchFamily="34" charset="-122"/>
                <a:ea typeface="微软雅黑" panose="020B0503020204020204" pitchFamily="34" charset="-122"/>
                <a:cs typeface="+mn-cs"/>
              </a:rPr>
              <a:t>国庆期间，小王想要买篮球鞋，他选择淘宝一个鸿星尔克店下</a:t>
            </a:r>
            <a:endParaRPr lang="zh-CN" altLang="en-US" sz="3000" b="1" strike="noStrike" noProof="1" dirty="0">
              <a:latin typeface="微软雅黑" panose="020B0503020204020204" pitchFamily="34" charset="-122"/>
              <a:ea typeface="微软雅黑" panose="020B0503020204020204" pitchFamily="34" charset="-122"/>
            </a:endParaRPr>
          </a:p>
          <a:p>
            <a:pPr indent="0" fontAlgn="base">
              <a:lnSpc>
                <a:spcPct val="150000"/>
              </a:lnSpc>
            </a:pPr>
            <a:r>
              <a:rPr lang="zh-CN" altLang="en-US" sz="3000" b="1" strike="noStrike" noProof="1" dirty="0">
                <a:latin typeface="微软雅黑" panose="020B0503020204020204" pitchFamily="34" charset="-122"/>
                <a:ea typeface="微软雅黑" panose="020B0503020204020204" pitchFamily="34" charset="-122"/>
                <a:cs typeface="+mn-cs"/>
              </a:rPr>
              <a:t>单，他选择花呗分期付款，申通快递从上海发到单县花了</a:t>
            </a:r>
            <a:r>
              <a:rPr lang="en-US" altLang="zh-CN" sz="3000" b="1" strike="noStrike" noProof="1" dirty="0">
                <a:latin typeface="微软雅黑" panose="020B0503020204020204" pitchFamily="34" charset="-122"/>
                <a:ea typeface="微软雅黑" panose="020B0503020204020204" pitchFamily="34" charset="-122"/>
                <a:cs typeface="+mn-cs"/>
              </a:rPr>
              <a:t>2</a:t>
            </a:r>
            <a:r>
              <a:rPr lang="zh-CN" altLang="en-US" sz="3000" b="1" strike="noStrike" noProof="1" dirty="0">
                <a:latin typeface="微软雅黑" panose="020B0503020204020204" pitchFamily="34" charset="-122"/>
                <a:ea typeface="微软雅黑" panose="020B0503020204020204" pitchFamily="34" charset="-122"/>
                <a:cs typeface="+mn-cs"/>
              </a:rPr>
              <a:t>天时间， 到</a:t>
            </a:r>
            <a:endParaRPr lang="zh-CN" altLang="en-US" sz="3000" b="1" strike="noStrike" noProof="1" dirty="0">
              <a:latin typeface="微软雅黑" panose="020B0503020204020204" pitchFamily="34" charset="-122"/>
              <a:ea typeface="微软雅黑" panose="020B0503020204020204" pitchFamily="34" charset="-122"/>
            </a:endParaRPr>
          </a:p>
          <a:p>
            <a:pPr indent="0" fontAlgn="base">
              <a:lnSpc>
                <a:spcPct val="150000"/>
              </a:lnSpc>
            </a:pPr>
            <a:r>
              <a:rPr lang="zh-CN" altLang="en-US" sz="3000" b="1" strike="noStrike" noProof="1" dirty="0">
                <a:latin typeface="微软雅黑" panose="020B0503020204020204" pitchFamily="34" charset="-122"/>
                <a:ea typeface="微软雅黑" panose="020B0503020204020204" pitchFamily="34" charset="-122"/>
                <a:cs typeface="+mn-cs"/>
              </a:rPr>
              <a:t>货试穿后颜色不合适，淘宝可以七天无理由退换，他通过平台又换了</a:t>
            </a:r>
            <a:endParaRPr lang="zh-CN" altLang="en-US" sz="3000" b="1" strike="noStrike" noProof="1" dirty="0">
              <a:latin typeface="微软雅黑" panose="020B0503020204020204" pitchFamily="34" charset="-122"/>
              <a:ea typeface="微软雅黑" panose="020B0503020204020204" pitchFamily="34" charset="-122"/>
            </a:endParaRPr>
          </a:p>
          <a:p>
            <a:pPr indent="0" fontAlgn="base">
              <a:lnSpc>
                <a:spcPct val="150000"/>
              </a:lnSpc>
            </a:pPr>
            <a:r>
              <a:rPr lang="zh-CN" altLang="en-US" sz="3000" b="1" strike="noStrike" noProof="1" dirty="0">
                <a:latin typeface="微软雅黑" panose="020B0503020204020204" pitchFamily="34" charset="-122"/>
                <a:ea typeface="微软雅黑" panose="020B0503020204020204" pitchFamily="34" charset="-122"/>
                <a:cs typeface="+mn-cs"/>
              </a:rPr>
              <a:t>合适的颜色。交易成功后鸿星尔克店盈利</a:t>
            </a:r>
            <a:r>
              <a:rPr lang="en-US" altLang="zh-CN" sz="3000" b="1" strike="noStrike" noProof="1" dirty="0">
                <a:latin typeface="微软雅黑" panose="020B0503020204020204" pitchFamily="34" charset="-122"/>
                <a:ea typeface="微软雅黑" panose="020B0503020204020204" pitchFamily="34" charset="-122"/>
                <a:cs typeface="+mn-cs"/>
              </a:rPr>
              <a:t>50</a:t>
            </a:r>
            <a:r>
              <a:rPr lang="zh-CN" altLang="en-US" sz="3000" b="1" strike="noStrike" noProof="1" dirty="0">
                <a:latin typeface="微软雅黑" panose="020B0503020204020204" pitchFamily="34" charset="-122"/>
                <a:ea typeface="微软雅黑" panose="020B0503020204020204" pitchFamily="34" charset="-122"/>
                <a:cs typeface="+mn-cs"/>
              </a:rPr>
              <a:t>元，淘宝网回扣</a:t>
            </a:r>
            <a:r>
              <a:rPr lang="en-US" altLang="zh-CN" sz="3000" b="1" strike="noStrike" noProof="1" dirty="0">
                <a:latin typeface="微软雅黑" panose="020B0503020204020204" pitchFamily="34" charset="-122"/>
                <a:ea typeface="微软雅黑" panose="020B0503020204020204" pitchFamily="34" charset="-122"/>
                <a:cs typeface="+mn-cs"/>
              </a:rPr>
              <a:t>5</a:t>
            </a:r>
            <a:r>
              <a:rPr lang="zh-CN" altLang="en-US" sz="3000" b="1" strike="noStrike" noProof="1" dirty="0">
                <a:latin typeface="微软雅黑" panose="020B0503020204020204" pitchFamily="34" charset="-122"/>
                <a:ea typeface="微软雅黑" panose="020B0503020204020204" pitchFamily="34" charset="-122"/>
                <a:cs typeface="+mn-cs"/>
              </a:rPr>
              <a:t>元。</a:t>
            </a:r>
            <a:endParaRPr lang="zh-CN" altLang="en-US" sz="3000" b="1" strike="noStrike" noProof="1" dirty="0">
              <a:latin typeface="微软雅黑" panose="020B0503020204020204" pitchFamily="34" charset="-122"/>
              <a:ea typeface="微软雅黑" panose="020B0503020204020204" pitchFamily="34" charset="-122"/>
              <a:cs typeface="+mn-cs"/>
            </a:endParaRPr>
          </a:p>
          <a:p>
            <a:pPr indent="0" fontAlgn="base">
              <a:lnSpc>
                <a:spcPct val="150000"/>
              </a:lnSpc>
            </a:pPr>
            <a:r>
              <a:rPr lang="en-US" altLang="zh-CN" sz="3000" b="1" strike="noStrike" noProof="1" dirty="0">
                <a:latin typeface="微软雅黑" panose="020B0503020204020204" pitchFamily="34" charset="-122"/>
                <a:ea typeface="微软雅黑" panose="020B0503020204020204" pitchFamily="34" charset="-122"/>
                <a:cs typeface="+mn-cs"/>
              </a:rPr>
              <a:t>2020</a:t>
            </a:r>
            <a:r>
              <a:rPr lang="zh-CN" altLang="en-US" sz="3000" b="1" strike="noStrike" noProof="1" dirty="0">
                <a:latin typeface="微软雅黑" panose="020B0503020204020204" pitchFamily="34" charset="-122"/>
                <a:ea typeface="微软雅黑" panose="020B0503020204020204" pitchFamily="34" charset="-122"/>
                <a:cs typeface="+mn-cs"/>
              </a:rPr>
              <a:t>年</a:t>
            </a:r>
            <a:r>
              <a:rPr lang="en-US" altLang="zh-CN" sz="3000" b="1" strike="noStrike" noProof="1" dirty="0">
                <a:latin typeface="微软雅黑" panose="020B0503020204020204" pitchFamily="34" charset="-122"/>
                <a:ea typeface="微软雅黑" panose="020B0503020204020204" pitchFamily="34" charset="-122"/>
                <a:cs typeface="+mn-cs"/>
              </a:rPr>
              <a:t>11</a:t>
            </a:r>
            <a:r>
              <a:rPr lang="zh-CN" altLang="en-US" sz="3000" b="1" strike="noStrike" noProof="1" dirty="0">
                <a:latin typeface="微软雅黑" panose="020B0503020204020204" pitchFamily="34" charset="-122"/>
                <a:ea typeface="微软雅黑" panose="020B0503020204020204" pitchFamily="34" charset="-122"/>
                <a:cs typeface="+mn-cs"/>
              </a:rPr>
              <a:t>月，</a:t>
            </a:r>
            <a:r>
              <a:rPr lang="zh-CN" altLang="en-US" sz="3000" b="1" strike="noStrike" noProof="1" dirty="0">
                <a:latin typeface="微软雅黑" panose="020B0503020204020204" pitchFamily="34" charset="-122"/>
                <a:ea typeface="微软雅黑" panose="020B0503020204020204" pitchFamily="34" charset="-122"/>
                <a:cs typeface="+mn-cs"/>
              </a:rPr>
              <a:t>蚂蚁金服未上市，马云被四部门约谈，蚂蚁金服未上市。</a:t>
            </a:r>
            <a:endParaRPr lang="zh-CN" altLang="en-US" sz="3000" b="1" strike="noStrike" noProof="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2103120" y="2604135"/>
            <a:ext cx="1044575" cy="398780"/>
          </a:xfrm>
          <a:prstGeom prst="rect">
            <a:avLst/>
          </a:prstGeom>
          <a:solidFill>
            <a:schemeClr val="bg1"/>
          </a:solidFill>
        </p:spPr>
        <p:txBody>
          <a:bodyPr wrap="square" rtlCol="0" anchor="t">
            <a:spAutoFit/>
          </a:bodyPr>
          <a:p>
            <a:r>
              <a:rPr lang="zh-CN" altLang="en-US" sz="2000" b="1" dirty="0">
                <a:solidFill>
                  <a:srgbClr val="FF0000"/>
                </a:solidFill>
                <a:latin typeface="微软雅黑" panose="020B0503020204020204" pitchFamily="34" charset="-122"/>
                <a:ea typeface="微软雅黑" panose="020B0503020204020204" pitchFamily="34" charset="-122"/>
                <a:sym typeface="+mn-ea"/>
              </a:rPr>
              <a:t>消费者</a:t>
            </a:r>
            <a:endParaRPr lang="zh-CN" altLang="en-US" sz="2000" b="1"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4174490" y="2588260"/>
            <a:ext cx="1346835" cy="429895"/>
          </a:xfrm>
          <a:prstGeom prst="rect">
            <a:avLst/>
          </a:prstGeom>
          <a:solidFill>
            <a:schemeClr val="bg1"/>
          </a:solidFill>
        </p:spPr>
        <p:txBody>
          <a:bodyPr wrap="square" rtlCol="0" anchor="t">
            <a:spAutoFit/>
          </a:bodyPr>
          <a:p>
            <a:r>
              <a:rPr lang="zh-CN" altLang="en-US" sz="2200" b="1" dirty="0">
                <a:solidFill>
                  <a:srgbClr val="7030A0"/>
                </a:solidFill>
                <a:latin typeface="微软雅黑" panose="020B0503020204020204" pitchFamily="34" charset="-122"/>
                <a:ea typeface="微软雅黑" panose="020B0503020204020204" pitchFamily="34" charset="-122"/>
                <a:sym typeface="+mn-ea"/>
              </a:rPr>
              <a:t>商品</a:t>
            </a:r>
            <a:endParaRPr lang="zh-CN" altLang="en-US" sz="2200" b="1" dirty="0" smtClean="0">
              <a:solidFill>
                <a:srgbClr val="7030A0"/>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8194040" y="2604135"/>
            <a:ext cx="2058035" cy="429895"/>
          </a:xfrm>
          <a:prstGeom prst="rect">
            <a:avLst/>
          </a:prstGeom>
          <a:solidFill>
            <a:schemeClr val="bg1"/>
          </a:solidFill>
        </p:spPr>
        <p:txBody>
          <a:bodyPr wrap="square" rtlCol="0" anchor="t">
            <a:spAutoFit/>
          </a:bodyPr>
          <a:p>
            <a:r>
              <a:rPr lang="zh-CN" altLang="en-US" sz="2200" b="1" dirty="0">
                <a:solidFill>
                  <a:srgbClr val="7030A0"/>
                </a:solidFill>
                <a:latin typeface="微软雅黑" panose="020B0503020204020204" pitchFamily="34" charset="-122"/>
                <a:ea typeface="微软雅黑" panose="020B0503020204020204" pitchFamily="34" charset="-122"/>
                <a:sym typeface="+mn-ea"/>
              </a:rPr>
              <a:t>商人</a:t>
            </a:r>
            <a:endParaRPr lang="zh-CN" altLang="en-US" sz="2200" b="1" dirty="0" smtClean="0">
              <a:solidFill>
                <a:srgbClr val="7030A0"/>
              </a:solidFill>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6799580" y="2573020"/>
            <a:ext cx="859155" cy="429895"/>
          </a:xfrm>
          <a:prstGeom prst="rect">
            <a:avLst/>
          </a:prstGeom>
          <a:solidFill>
            <a:schemeClr val="bg1"/>
          </a:solidFill>
        </p:spPr>
        <p:txBody>
          <a:bodyPr wrap="square" rtlCol="0" anchor="t">
            <a:spAutoFit/>
          </a:bodyPr>
          <a:p>
            <a:r>
              <a:rPr lang="zh-CN" altLang="en-US" sz="2200" b="1" dirty="0">
                <a:solidFill>
                  <a:srgbClr val="7030A0"/>
                </a:solidFill>
                <a:latin typeface="微软雅黑" panose="020B0503020204020204" pitchFamily="34" charset="-122"/>
                <a:ea typeface="微软雅黑" panose="020B0503020204020204" pitchFamily="34" charset="-122"/>
                <a:sym typeface="+mn-ea"/>
              </a:rPr>
              <a:t>市场</a:t>
            </a:r>
            <a:endParaRPr lang="zh-CN" altLang="en-US" sz="2200" b="1" dirty="0" smtClean="0">
              <a:solidFill>
                <a:srgbClr val="7030A0"/>
              </a:solidFill>
              <a:latin typeface="微软雅黑" panose="020B0503020204020204" pitchFamily="34" charset="-122"/>
              <a:ea typeface="微软雅黑" panose="020B0503020204020204" pitchFamily="34" charset="-122"/>
              <a:sym typeface="+mn-ea"/>
            </a:endParaRPr>
          </a:p>
        </p:txBody>
      </p:sp>
      <p:sp>
        <p:nvSpPr>
          <p:cNvPr id="12" name="文本框 11"/>
          <p:cNvSpPr txBox="1"/>
          <p:nvPr/>
        </p:nvSpPr>
        <p:spPr>
          <a:xfrm>
            <a:off x="2301875" y="3213735"/>
            <a:ext cx="2516505" cy="429895"/>
          </a:xfrm>
          <a:prstGeom prst="rect">
            <a:avLst/>
          </a:prstGeom>
          <a:solidFill>
            <a:schemeClr val="bg1"/>
          </a:solidFill>
        </p:spPr>
        <p:txBody>
          <a:bodyPr wrap="square" rtlCol="0" anchor="t">
            <a:spAutoFit/>
          </a:bodyPr>
          <a:p>
            <a:r>
              <a:rPr lang="zh-CN" altLang="en-US" sz="2200" b="1" dirty="0">
                <a:solidFill>
                  <a:srgbClr val="7030A0"/>
                </a:solidFill>
                <a:latin typeface="微软雅黑" panose="020B0503020204020204" pitchFamily="34" charset="-122"/>
                <a:ea typeface="微软雅黑" panose="020B0503020204020204" pitchFamily="34" charset="-122"/>
                <a:sym typeface="+mn-ea"/>
              </a:rPr>
              <a:t>货币金融</a:t>
            </a:r>
            <a:endParaRPr lang="zh-CN" altLang="en-US" sz="2200" b="1" dirty="0" smtClean="0">
              <a:solidFill>
                <a:srgbClr val="7030A0"/>
              </a:solidFill>
              <a:latin typeface="微软雅黑" panose="020B0503020204020204" pitchFamily="34" charset="-122"/>
              <a:ea typeface="微软雅黑" panose="020B0503020204020204" pitchFamily="34" charset="-122"/>
              <a:sym typeface="+mn-ea"/>
            </a:endParaRPr>
          </a:p>
        </p:txBody>
      </p:sp>
      <p:sp>
        <p:nvSpPr>
          <p:cNvPr id="13" name="文本框 12"/>
          <p:cNvSpPr txBox="1"/>
          <p:nvPr/>
        </p:nvSpPr>
        <p:spPr>
          <a:xfrm>
            <a:off x="4837430" y="3214370"/>
            <a:ext cx="6701155" cy="429895"/>
          </a:xfrm>
          <a:prstGeom prst="rect">
            <a:avLst/>
          </a:prstGeom>
          <a:solidFill>
            <a:schemeClr val="bg1"/>
          </a:solidFill>
        </p:spPr>
        <p:txBody>
          <a:bodyPr wrap="square" rtlCol="0" anchor="t">
            <a:spAutoFit/>
          </a:bodyPr>
          <a:p>
            <a:r>
              <a:rPr lang="zh-CN" altLang="en-US" sz="2200" b="1" dirty="0">
                <a:solidFill>
                  <a:srgbClr val="7030A0"/>
                </a:solidFill>
                <a:latin typeface="微软雅黑" panose="020B0503020204020204" pitchFamily="34" charset="-122"/>
                <a:ea typeface="微软雅黑" panose="020B0503020204020204" pitchFamily="34" charset="-122"/>
                <a:sym typeface="+mn-ea"/>
              </a:rPr>
              <a:t>交通</a:t>
            </a:r>
            <a:endParaRPr lang="zh-CN" altLang="en-US" sz="2200" b="1" dirty="0" smtClean="0">
              <a:solidFill>
                <a:srgbClr val="7030A0"/>
              </a:solidFill>
              <a:latin typeface="微软雅黑" panose="020B0503020204020204" pitchFamily="34" charset="-122"/>
              <a:ea typeface="微软雅黑" panose="020B0503020204020204" pitchFamily="34" charset="-122"/>
              <a:sym typeface="+mn-ea"/>
            </a:endParaRPr>
          </a:p>
        </p:txBody>
      </p:sp>
      <p:sp>
        <p:nvSpPr>
          <p:cNvPr id="14" name="文本框 13"/>
          <p:cNvSpPr txBox="1"/>
          <p:nvPr/>
        </p:nvSpPr>
        <p:spPr>
          <a:xfrm>
            <a:off x="4174490" y="3917315"/>
            <a:ext cx="4542155" cy="429895"/>
          </a:xfrm>
          <a:prstGeom prst="rect">
            <a:avLst/>
          </a:prstGeom>
          <a:solidFill>
            <a:schemeClr val="bg1"/>
          </a:solidFill>
        </p:spPr>
        <p:txBody>
          <a:bodyPr wrap="square" rtlCol="0" anchor="t">
            <a:spAutoFit/>
          </a:bodyPr>
          <a:p>
            <a:r>
              <a:rPr lang="zh-CN" altLang="en-US" sz="2200" b="1" dirty="0">
                <a:solidFill>
                  <a:srgbClr val="7030A0"/>
                </a:solidFill>
                <a:latin typeface="微软雅黑" panose="020B0503020204020204" pitchFamily="34" charset="-122"/>
                <a:ea typeface="微软雅黑" panose="020B0503020204020204" pitchFamily="34" charset="-122"/>
                <a:sym typeface="+mn-ea"/>
              </a:rPr>
              <a:t>规则</a:t>
            </a:r>
            <a:endParaRPr lang="zh-CN" altLang="en-US" sz="2200" b="1" dirty="0" smtClean="0">
              <a:solidFill>
                <a:srgbClr val="7030A0"/>
              </a:solidFill>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4526280" y="4620260"/>
            <a:ext cx="7012305" cy="429895"/>
          </a:xfrm>
          <a:prstGeom prst="rect">
            <a:avLst/>
          </a:prstGeom>
          <a:solidFill>
            <a:schemeClr val="bg1"/>
          </a:solidFill>
        </p:spPr>
        <p:txBody>
          <a:bodyPr wrap="square" rtlCol="0" anchor="t">
            <a:spAutoFit/>
          </a:bodyPr>
          <a:p>
            <a:r>
              <a:rPr lang="zh-CN" altLang="en-US" sz="2200" b="1" dirty="0">
                <a:solidFill>
                  <a:srgbClr val="7030A0"/>
                </a:solidFill>
                <a:latin typeface="微软雅黑" panose="020B0503020204020204" pitchFamily="34" charset="-122"/>
                <a:ea typeface="微软雅黑" panose="020B0503020204020204" pitchFamily="34" charset="-122"/>
                <a:sym typeface="+mn-ea"/>
              </a:rPr>
              <a:t>利润</a:t>
            </a:r>
            <a:endParaRPr lang="zh-CN" altLang="en-US" sz="2200" b="1" dirty="0" smtClean="0">
              <a:solidFill>
                <a:srgbClr val="7030A0"/>
              </a:solidFill>
              <a:latin typeface="微软雅黑" panose="020B0503020204020204" pitchFamily="34" charset="-122"/>
              <a:ea typeface="微软雅黑" panose="020B0503020204020204" pitchFamily="34" charset="-122"/>
              <a:sym typeface="+mn-ea"/>
            </a:endParaRPr>
          </a:p>
        </p:txBody>
      </p:sp>
      <p:sp>
        <p:nvSpPr>
          <p:cNvPr id="16" name="文本框 15"/>
          <p:cNvSpPr txBox="1"/>
          <p:nvPr/>
        </p:nvSpPr>
        <p:spPr>
          <a:xfrm>
            <a:off x="2939415" y="5323205"/>
            <a:ext cx="9320530" cy="429895"/>
          </a:xfrm>
          <a:prstGeom prst="rect">
            <a:avLst/>
          </a:prstGeom>
          <a:solidFill>
            <a:schemeClr val="bg1"/>
          </a:solidFill>
        </p:spPr>
        <p:txBody>
          <a:bodyPr wrap="square" rtlCol="0" anchor="t">
            <a:spAutoFit/>
          </a:bodyPr>
          <a:p>
            <a:r>
              <a:rPr lang="zh-CN" altLang="en-US" sz="2200" b="1" dirty="0">
                <a:solidFill>
                  <a:srgbClr val="7030A0"/>
                </a:solidFill>
                <a:latin typeface="微软雅黑" panose="020B0503020204020204" pitchFamily="34" charset="-122"/>
                <a:ea typeface="微软雅黑" panose="020B0503020204020204" pitchFamily="34" charset="-122"/>
                <a:sym typeface="+mn-ea"/>
              </a:rPr>
              <a:t>政策及管理</a:t>
            </a:r>
            <a:endParaRPr lang="zh-CN" altLang="en-US" sz="2200" b="1" dirty="0" smtClean="0">
              <a:solidFill>
                <a:srgbClr val="7030A0"/>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ldLvl="0" animBg="1"/>
      <p:bldP spid="8" grpId="0" bldLvl="0" animBg="1"/>
      <p:bldP spid="9" grpId="0" bldLvl="0" animBg="1"/>
      <p:bldP spid="10" grpId="0" bldLvl="0" animBg="1"/>
      <p:bldP spid="12" grpId="0" bldLvl="0" animBg="1"/>
      <p:bldP spid="13" grpId="0" bldLvl="0" animBg="1"/>
      <p:bldP spid="14" grpId="0" bldLvl="0" animBg="1"/>
      <p:bldP spid="15" grpId="0" bldLvl="0" animBg="1"/>
      <p:bldP spid="1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342265" y="1149985"/>
          <a:ext cx="11683365" cy="4911090"/>
        </p:xfrm>
        <a:graphic>
          <a:graphicData uri="http://schemas.openxmlformats.org/drawingml/2006/table">
            <a:tbl>
              <a:tblPr firstRow="1" bandRow="1">
                <a:tableStyleId>{5940675A-B579-460E-94D1-54222C63F5DA}</a:tableStyleId>
              </a:tblPr>
              <a:tblGrid>
                <a:gridCol w="555625"/>
                <a:gridCol w="619760"/>
                <a:gridCol w="1597025"/>
                <a:gridCol w="6146800"/>
                <a:gridCol w="2764155"/>
              </a:tblGrid>
              <a:tr h="485775">
                <a:tc rowSpan="9">
                  <a:txBody>
                    <a:bodyPr/>
                    <a:p>
                      <a:pPr indent="0" algn="ctr">
                        <a:buNone/>
                      </a:pPr>
                      <a:r>
                        <a:rPr lang="en-US" sz="2800" b="1">
                          <a:latin typeface="宋体" panose="02010600030101010101" pitchFamily="2" charset="-122"/>
                          <a:ea typeface="宋体" panose="02010600030101010101" pitchFamily="2" charset="-122"/>
                          <a:cs typeface="宋体" panose="02010600030101010101" pitchFamily="2" charset="-122"/>
                        </a:rPr>
                        <a:t> 古代商贸</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要素\国别</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2800" b="1">
                          <a:latin typeface="宋体" panose="02010600030101010101" pitchFamily="2" charset="-122"/>
                          <a:ea typeface="宋体" panose="02010600030101010101" pitchFamily="2" charset="-122"/>
                          <a:cs typeface="宋体" panose="02010600030101010101" pitchFamily="2" charset="-122"/>
                        </a:rPr>
                        <a:t>中国</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1">
                          <a:latin typeface="宋体" panose="02010600030101010101" pitchFamily="2" charset="-122"/>
                          <a:ea typeface="宋体" panose="02010600030101010101" pitchFamily="2" charset="-122"/>
                          <a:cs typeface="宋体" panose="02010600030101010101" pitchFamily="2" charset="-122"/>
                        </a:rPr>
                        <a:t>外国</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641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6">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 概况</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起源</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 </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8641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商人</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 </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5">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 </a:t>
                      </a:r>
                      <a:endParaRPr lang="en-US" sz="28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2800" b="1">
                          <a:latin typeface="宋体" panose="02010600030101010101" pitchFamily="2" charset="-122"/>
                          <a:ea typeface="宋体" panose="02010600030101010101" pitchFamily="2" charset="-122"/>
                        </a:rPr>
                        <a:t> </a:t>
                      </a:r>
                      <a:endParaRPr lang="en-US" altLang="zh-CN" sz="2800" b="1">
                        <a:latin typeface="宋体" panose="02010600030101010101" pitchFamily="2" charset="-122"/>
                        <a:ea typeface="宋体" panose="02010600030101010101" pitchFamily="2" charset="-122"/>
                      </a:endParaRPr>
                    </a:p>
                    <a:p>
                      <a:pPr indent="0">
                        <a:buNone/>
                      </a:pPr>
                      <a:r>
                        <a:rPr lang="en-US" altLang="zh-CN" sz="2800" b="1">
                          <a:latin typeface="宋体" panose="02010600030101010101" pitchFamily="2" charset="-122"/>
                          <a:ea typeface="宋体" panose="02010600030101010101" pitchFamily="2" charset="-122"/>
                        </a:rPr>
                        <a:t> </a:t>
                      </a:r>
                      <a:endParaRPr lang="en-US" altLang="zh-CN" sz="2800" b="1">
                        <a:latin typeface="宋体" panose="02010600030101010101" pitchFamily="2" charset="-122"/>
                        <a:ea typeface="宋体" panose="02010600030101010101" pitchFamily="2" charset="-122"/>
                      </a:endParaRPr>
                    </a:p>
                    <a:p>
                      <a:pPr indent="0">
                        <a:buNone/>
                      </a:pPr>
                      <a:r>
                        <a:rPr lang="en-US" altLang="zh-CN" sz="2800" b="1">
                          <a:latin typeface="宋体" panose="02010600030101010101" pitchFamily="2" charset="-122"/>
                          <a:ea typeface="宋体" panose="02010600030101010101" pitchFamily="2" charset="-122"/>
                        </a:rPr>
                        <a:t> </a:t>
                      </a:r>
                      <a:endParaRPr lang="en-US" altLang="zh-CN" sz="2800" b="1">
                        <a:latin typeface="宋体" panose="02010600030101010101" pitchFamily="2" charset="-122"/>
                        <a:ea typeface="宋体" panose="02010600030101010101" pitchFamily="2" charset="-122"/>
                      </a:endParaRPr>
                    </a:p>
                    <a:p>
                      <a:pPr indent="0">
                        <a:buNone/>
                      </a:pPr>
                      <a:r>
                        <a:rPr lang="en-US" altLang="zh-CN" sz="2800" b="1">
                          <a:latin typeface="宋体" panose="02010600030101010101" pitchFamily="2" charset="-122"/>
                          <a:ea typeface="宋体" panose="02010600030101010101" pitchFamily="2" charset="-122"/>
                        </a:rPr>
                        <a:t> </a:t>
                      </a:r>
                      <a:endParaRPr 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641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商品</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 </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577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市场</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 </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51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交通</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 </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641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管理</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 </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48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2">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主角</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货币</a:t>
                      </a:r>
                      <a:r>
                        <a:rPr lang="en-US" sz="2800" b="1">
                          <a:latin typeface="宋体" panose="02010600030101010101" pitchFamily="2" charset="-122"/>
                          <a:ea typeface="宋体" panose="02010600030101010101" pitchFamily="2" charset="-122"/>
                          <a:cs typeface="宋体" panose="02010600030101010101" pitchFamily="2" charset="-122"/>
                          <a:sym typeface="+mn-ea"/>
                        </a:rPr>
                        <a:t>信贷</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 </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 </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577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zh-CN" altLang="en-US" sz="2800" b="1">
                          <a:latin typeface="宋体" panose="02010600030101010101" pitchFamily="2" charset="-122"/>
                          <a:ea typeface="宋体" panose="02010600030101010101" pitchFamily="2" charset="-122"/>
                          <a:cs typeface="宋体" panose="02010600030101010101" pitchFamily="2" charset="-122"/>
                        </a:rPr>
                        <a:t>契约</a:t>
                      </a:r>
                      <a:endParaRPr lang="zh-CN"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1">
                          <a:latin typeface="宋体" panose="02010600030101010101" pitchFamily="2" charset="-122"/>
                          <a:ea typeface="宋体" panose="02010600030101010101" pitchFamily="2" charset="-122"/>
                          <a:cs typeface="宋体" panose="02010600030101010101" pitchFamily="2" charset="-122"/>
                        </a:rPr>
                        <a:t> </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5775">
                <a:tc gridSpan="5">
                  <a:txBody>
                    <a:bodyPr/>
                    <a:p>
                      <a:pPr indent="0" algn="l">
                        <a:buNone/>
                      </a:pPr>
                      <a:r>
                        <a:rPr lang="zh-CN" altLang="en-US" sz="2800" b="1">
                          <a:latin typeface="宋体" panose="02010600030101010101" pitchFamily="2" charset="-122"/>
                          <a:ea typeface="宋体" panose="02010600030101010101" pitchFamily="2" charset="-122"/>
                          <a:cs typeface="宋体" panose="02010600030101010101" pitchFamily="2" charset="-122"/>
                        </a:rPr>
                        <a:t>古代商贸特点：</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indent="0" algn="l">
                        <a:buNone/>
                      </a:pPr>
                      <a:endParaRPr lang="zh-CN" altLang="en-US" sz="2800" b="1">
                        <a:latin typeface="宋体" panose="02010600030101010101" pitchFamily="2" charset="-122"/>
                        <a:ea typeface="宋体" panose="02010600030101010101" pitchFamily="2" charset="-122"/>
                        <a:cs typeface="宋体" panose="02010600030101010101" pitchFamily="2" charset="-122"/>
                      </a:endParaRPr>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noFill/>
                  </a:tcPr>
                </a:tc>
                <a:tc h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noFill/>
                  </a:tcPr>
                </a:tc>
                <a:tc h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1"/>
          <p:nvPr/>
        </p:nvSpPr>
        <p:spPr>
          <a:xfrm>
            <a:off x="342265" y="560070"/>
            <a:ext cx="7624445" cy="521970"/>
          </a:xfrm>
          <a:prstGeom prst="rect">
            <a:avLst/>
          </a:prstGeom>
          <a:noFill/>
          <a:ln w="9525">
            <a:noFill/>
          </a:ln>
        </p:spPr>
        <p:txBody>
          <a:bodyPr wrap="square">
            <a:spAutoFit/>
          </a:bodyPr>
          <a:p>
            <a:pPr indent="0"/>
            <a:r>
              <a:rPr lang="en-US" altLang="zh-CN" sz="2800" b="1">
                <a:ea typeface="宋体" panose="02010600030101010101" pitchFamily="2" charset="-122"/>
              </a:rPr>
              <a:t>1</a:t>
            </a:r>
            <a:r>
              <a:rPr lang="zh-CN" altLang="en-US" sz="2800" b="1">
                <a:ea typeface="宋体" panose="02010600030101010101" pitchFamily="2" charset="-122"/>
              </a:rPr>
              <a:t>、</a:t>
            </a:r>
            <a:r>
              <a:rPr lang="zh-CN" sz="2800" b="1">
                <a:ea typeface="宋体" panose="02010600030101010101" pitchFamily="2" charset="-122"/>
              </a:rPr>
              <a:t>阅读教材P35-39，完成古代商贸知识整合。</a:t>
            </a:r>
            <a:endParaRPr lang="zh-CN" altLang="en-US" sz="2800" b="1">
              <a:ea typeface="宋体" panose="02010600030101010101" pitchFamily="2" charset="-122"/>
            </a:endParaRPr>
          </a:p>
        </p:txBody>
      </p:sp>
      <p:sp>
        <p:nvSpPr>
          <p:cNvPr id="3" name="文本框 2"/>
          <p:cNvSpPr txBox="1"/>
          <p:nvPr/>
        </p:nvSpPr>
        <p:spPr>
          <a:xfrm>
            <a:off x="3033395" y="1706880"/>
            <a:ext cx="6837045" cy="398780"/>
          </a:xfrm>
          <a:prstGeom prst="rect">
            <a:avLst/>
          </a:prstGeom>
          <a:noFill/>
          <a:ln w="9525">
            <a:noFill/>
          </a:ln>
        </p:spPr>
        <p:txBody>
          <a:bodyPr wrap="square" anchor="t" anchorCtr="0">
            <a:spAutoFit/>
          </a:bodyPr>
          <a:p>
            <a:r>
              <a:rPr lang="zh-CN" altLang="en-US" sz="2000" b="1">
                <a:solidFill>
                  <a:srgbClr val="FF0000"/>
                </a:solidFill>
                <a:latin typeface="Calibri" panose="020F0502020204030204" charset="0"/>
                <a:ea typeface="宋体" panose="02010600030101010101" pitchFamily="2" charset="-122"/>
              </a:rPr>
              <a:t>工具进步；农业；剩余；私有制；</a:t>
            </a:r>
            <a:r>
              <a:rPr lang="zh-CN" altLang="en-US" sz="2000" b="1">
                <a:solidFill>
                  <a:srgbClr val="FF0000"/>
                </a:solidFill>
                <a:latin typeface="Calibri" panose="020F0502020204030204" charset="0"/>
                <a:ea typeface="宋体" panose="02010600030101010101" pitchFamily="2" charset="-122"/>
                <a:sym typeface="+mn-ea"/>
              </a:rPr>
              <a:t>社会大分工；</a:t>
            </a:r>
            <a:r>
              <a:rPr lang="zh-CN" altLang="en-US" sz="2000" b="1">
                <a:solidFill>
                  <a:srgbClr val="FF0000"/>
                </a:solidFill>
                <a:latin typeface="Calibri" panose="020F0502020204030204" charset="0"/>
                <a:ea typeface="宋体" panose="02010600030101010101" pitchFamily="2" charset="-122"/>
              </a:rPr>
              <a:t>物物交换；</a:t>
            </a:r>
            <a:endParaRPr lang="zh-CN" altLang="en-US" sz="2000" b="1">
              <a:solidFill>
                <a:srgbClr val="FF0000"/>
              </a:solidFill>
              <a:latin typeface="Calibri" panose="020F0502020204030204" charset="0"/>
              <a:ea typeface="宋体" panose="02010600030101010101" pitchFamily="2" charset="-122"/>
            </a:endParaRPr>
          </a:p>
        </p:txBody>
      </p:sp>
      <p:sp>
        <p:nvSpPr>
          <p:cNvPr id="4" name="文本框 3"/>
          <p:cNvSpPr txBox="1"/>
          <p:nvPr/>
        </p:nvSpPr>
        <p:spPr>
          <a:xfrm>
            <a:off x="3033395" y="2165350"/>
            <a:ext cx="4300220" cy="398780"/>
          </a:xfrm>
          <a:prstGeom prst="rect">
            <a:avLst/>
          </a:prstGeom>
          <a:noFill/>
          <a:ln w="9525">
            <a:noFill/>
          </a:ln>
        </p:spPr>
        <p:txBody>
          <a:bodyPr wrap="square" anchor="t" anchorCtr="0">
            <a:spAutoFit/>
          </a:bodyPr>
          <a:p>
            <a:r>
              <a:rPr lang="zh-CN" altLang="en-US" sz="2000" b="1">
                <a:solidFill>
                  <a:srgbClr val="FF0000"/>
                </a:solidFill>
                <a:latin typeface="Calibri" panose="020F0502020204030204" charset="0"/>
                <a:ea typeface="宋体" panose="02010600030101010101" pitchFamily="2" charset="-122"/>
              </a:rPr>
              <a:t>商朝；工商食官；私商；</a:t>
            </a:r>
            <a:r>
              <a:rPr lang="zh-CN" altLang="en-US" sz="2000" b="1">
                <a:solidFill>
                  <a:srgbClr val="FF0000"/>
                </a:solidFill>
                <a:latin typeface="Calibri" panose="020F0502020204030204" charset="0"/>
                <a:ea typeface="宋体" panose="02010600030101010101" pitchFamily="2" charset="-122"/>
                <a:sym typeface="+mn-ea"/>
              </a:rPr>
              <a:t>明清商帮</a:t>
            </a:r>
            <a:r>
              <a:rPr lang="zh-CN" altLang="en-US" sz="2000" b="1">
                <a:solidFill>
                  <a:srgbClr val="FF0000"/>
                </a:solidFill>
                <a:latin typeface="Calibri" panose="020F0502020204030204" charset="0"/>
                <a:ea typeface="宋体" panose="02010600030101010101" pitchFamily="2" charset="-122"/>
              </a:rPr>
              <a:t>；</a:t>
            </a:r>
            <a:endParaRPr lang="zh-CN" altLang="en-US" sz="2000" b="1">
              <a:solidFill>
                <a:srgbClr val="FF0000"/>
              </a:solidFill>
              <a:latin typeface="Calibri" panose="020F0502020204030204" charset="0"/>
              <a:ea typeface="宋体" panose="02010600030101010101" pitchFamily="2" charset="-122"/>
            </a:endParaRPr>
          </a:p>
        </p:txBody>
      </p:sp>
      <p:sp>
        <p:nvSpPr>
          <p:cNvPr id="5" name="文本框 4"/>
          <p:cNvSpPr txBox="1"/>
          <p:nvPr/>
        </p:nvSpPr>
        <p:spPr>
          <a:xfrm>
            <a:off x="3091815" y="2623820"/>
            <a:ext cx="3559810" cy="398780"/>
          </a:xfrm>
          <a:prstGeom prst="rect">
            <a:avLst/>
          </a:prstGeom>
          <a:noFill/>
          <a:ln w="9525">
            <a:noFill/>
          </a:ln>
        </p:spPr>
        <p:txBody>
          <a:bodyPr wrap="square" anchor="t" anchorCtr="0">
            <a:spAutoFit/>
          </a:bodyPr>
          <a:p>
            <a:r>
              <a:rPr lang="zh-CN" altLang="en-US" sz="2000" b="1">
                <a:solidFill>
                  <a:srgbClr val="FF0000"/>
                </a:solidFill>
                <a:latin typeface="Calibri" panose="020F0502020204030204" charset="0"/>
                <a:ea typeface="宋体" panose="02010600030101010101" pitchFamily="2" charset="-122"/>
              </a:rPr>
              <a:t>物物；丝绸瓷器</a:t>
            </a:r>
            <a:r>
              <a:rPr lang="zh-CN" altLang="en-US" sz="2000" b="1">
                <a:solidFill>
                  <a:srgbClr val="FF0000"/>
                </a:solidFill>
                <a:latin typeface="Calibri" panose="020F0502020204030204" charset="0"/>
                <a:ea typeface="宋体" panose="02010600030101010101" pitchFamily="2" charset="-122"/>
                <a:sym typeface="+mn-ea"/>
              </a:rPr>
              <a:t>；</a:t>
            </a:r>
            <a:r>
              <a:rPr lang="zh-CN" altLang="en-US" sz="2000" b="1">
                <a:solidFill>
                  <a:srgbClr val="FF0000"/>
                </a:solidFill>
                <a:latin typeface="Calibri" panose="020F0502020204030204" charset="0"/>
                <a:ea typeface="宋体" panose="02010600030101010101" pitchFamily="2" charset="-122"/>
              </a:rPr>
              <a:t>农副产品</a:t>
            </a:r>
            <a:r>
              <a:rPr lang="zh-CN" altLang="en-US" sz="2000" b="1">
                <a:solidFill>
                  <a:srgbClr val="FF0000"/>
                </a:solidFill>
                <a:latin typeface="Calibri" panose="020F0502020204030204" charset="0"/>
                <a:ea typeface="宋体" panose="02010600030101010101" pitchFamily="2" charset="-122"/>
              </a:rPr>
              <a:t>；</a:t>
            </a:r>
            <a:endParaRPr lang="zh-CN" altLang="en-US" sz="2000" b="1">
              <a:solidFill>
                <a:srgbClr val="FF0000"/>
              </a:solidFill>
              <a:latin typeface="Calibri" panose="020F0502020204030204" charset="0"/>
              <a:ea typeface="宋体" panose="02010600030101010101" pitchFamily="2" charset="-122"/>
            </a:endParaRPr>
          </a:p>
        </p:txBody>
      </p:sp>
      <p:sp>
        <p:nvSpPr>
          <p:cNvPr id="6" name="文本框 5"/>
          <p:cNvSpPr txBox="1"/>
          <p:nvPr/>
        </p:nvSpPr>
        <p:spPr>
          <a:xfrm>
            <a:off x="2974975" y="3150870"/>
            <a:ext cx="6573520" cy="368300"/>
          </a:xfrm>
          <a:prstGeom prst="rect">
            <a:avLst/>
          </a:prstGeom>
          <a:noFill/>
          <a:ln w="9525">
            <a:noFill/>
          </a:ln>
        </p:spPr>
        <p:txBody>
          <a:bodyPr wrap="square" anchor="t" anchorCtr="0">
            <a:spAutoFit/>
          </a:bodyPr>
          <a:p>
            <a:r>
              <a:rPr lang="zh-CN" altLang="en-US" b="1">
                <a:solidFill>
                  <a:srgbClr val="FF0000"/>
                </a:solidFill>
                <a:latin typeface="Calibri" panose="020F0502020204030204" charset="0"/>
                <a:ea typeface="宋体" panose="02010600030101010101" pitchFamily="2" charset="-122"/>
              </a:rPr>
              <a:t>内，宋坊市制度瓦解；外，</a:t>
            </a:r>
            <a:r>
              <a:rPr lang="en-US" altLang="zh-CN" b="1">
                <a:solidFill>
                  <a:srgbClr val="FF0000"/>
                </a:solidFill>
                <a:latin typeface="Calibri" panose="020F0502020204030204" charset="0"/>
                <a:ea typeface="宋体" panose="02010600030101010101" pitchFamily="2" charset="-122"/>
              </a:rPr>
              <a:t>“</a:t>
            </a:r>
            <a:r>
              <a:rPr lang="zh-CN" altLang="en-US" b="1">
                <a:solidFill>
                  <a:srgbClr val="FF0000"/>
                </a:solidFill>
                <a:latin typeface="Calibri" panose="020F0502020204030204" charset="0"/>
                <a:ea typeface="宋体" panose="02010600030101010101" pitchFamily="2" charset="-122"/>
              </a:rPr>
              <a:t>丝路</a:t>
            </a:r>
            <a:r>
              <a:rPr lang="en-US" altLang="zh-CN" b="1">
                <a:solidFill>
                  <a:srgbClr val="FF0000"/>
                </a:solidFill>
                <a:latin typeface="Calibri" panose="020F0502020204030204" charset="0"/>
                <a:ea typeface="宋体" panose="02010600030101010101" pitchFamily="2" charset="-122"/>
              </a:rPr>
              <a:t>”</a:t>
            </a:r>
            <a:r>
              <a:rPr lang="zh-CN" altLang="en-US" b="1">
                <a:solidFill>
                  <a:srgbClr val="FF0000"/>
                </a:solidFill>
                <a:latin typeface="Calibri" panose="020F0502020204030204" charset="0"/>
                <a:ea typeface="宋体" panose="02010600030101010101" pitchFamily="2" charset="-122"/>
              </a:rPr>
              <a:t>：汉唐宋；明海禁；清</a:t>
            </a:r>
            <a:r>
              <a:rPr lang="en-US" altLang="zh-CN" b="1">
                <a:solidFill>
                  <a:srgbClr val="FF0000"/>
                </a:solidFill>
                <a:latin typeface="Calibri" panose="020F0502020204030204" charset="0"/>
                <a:ea typeface="宋体" panose="02010600030101010101" pitchFamily="2" charset="-122"/>
              </a:rPr>
              <a:t>13</a:t>
            </a:r>
            <a:r>
              <a:rPr lang="zh-CN" altLang="en-US" b="1">
                <a:solidFill>
                  <a:srgbClr val="FF0000"/>
                </a:solidFill>
                <a:latin typeface="Calibri" panose="020F0502020204030204" charset="0"/>
                <a:ea typeface="宋体" panose="02010600030101010101" pitchFamily="2" charset="-122"/>
              </a:rPr>
              <a:t>行；</a:t>
            </a:r>
            <a:endParaRPr lang="zh-CN" altLang="en-US" b="1">
              <a:solidFill>
                <a:srgbClr val="FF0000"/>
              </a:solidFill>
              <a:latin typeface="Calibri" panose="020F0502020204030204" charset="0"/>
              <a:ea typeface="宋体" panose="02010600030101010101" pitchFamily="2" charset="-122"/>
            </a:endParaRPr>
          </a:p>
        </p:txBody>
      </p:sp>
      <p:sp>
        <p:nvSpPr>
          <p:cNvPr id="7" name="文本框 6"/>
          <p:cNvSpPr txBox="1"/>
          <p:nvPr/>
        </p:nvSpPr>
        <p:spPr>
          <a:xfrm>
            <a:off x="3091815" y="3647440"/>
            <a:ext cx="1988185" cy="398780"/>
          </a:xfrm>
          <a:prstGeom prst="rect">
            <a:avLst/>
          </a:prstGeom>
          <a:noFill/>
          <a:ln w="9525">
            <a:noFill/>
          </a:ln>
        </p:spPr>
        <p:txBody>
          <a:bodyPr wrap="square" anchor="t" anchorCtr="0">
            <a:spAutoFit/>
          </a:bodyPr>
          <a:p>
            <a:r>
              <a:rPr lang="zh-CN" altLang="en-US" sz="2000" b="1">
                <a:solidFill>
                  <a:srgbClr val="FF0000"/>
                </a:solidFill>
                <a:latin typeface="Calibri" panose="020F0502020204030204" charset="0"/>
                <a:ea typeface="宋体" panose="02010600030101010101" pitchFamily="2" charset="-122"/>
              </a:rPr>
              <a:t>运河；丝路；</a:t>
            </a:r>
            <a:endParaRPr lang="zh-CN" altLang="en-US" sz="2000" b="1">
              <a:solidFill>
                <a:srgbClr val="FF0000"/>
              </a:solidFill>
              <a:latin typeface="Calibri" panose="020F0502020204030204" charset="0"/>
              <a:ea typeface="宋体" panose="02010600030101010101" pitchFamily="2" charset="-122"/>
            </a:endParaRPr>
          </a:p>
        </p:txBody>
      </p:sp>
      <p:sp>
        <p:nvSpPr>
          <p:cNvPr id="8" name="文本框 7"/>
          <p:cNvSpPr txBox="1"/>
          <p:nvPr/>
        </p:nvSpPr>
        <p:spPr>
          <a:xfrm>
            <a:off x="3091815" y="4105910"/>
            <a:ext cx="4562475" cy="398780"/>
          </a:xfrm>
          <a:prstGeom prst="rect">
            <a:avLst/>
          </a:prstGeom>
          <a:noFill/>
          <a:ln w="9525">
            <a:noFill/>
          </a:ln>
        </p:spPr>
        <p:txBody>
          <a:bodyPr wrap="square" anchor="t" anchorCtr="0">
            <a:spAutoFit/>
          </a:bodyPr>
          <a:p>
            <a:r>
              <a:rPr lang="zh-CN" altLang="en-US" sz="2000" b="1">
                <a:solidFill>
                  <a:srgbClr val="FF0000"/>
                </a:solidFill>
                <a:latin typeface="Calibri" panose="020F0502020204030204" charset="0"/>
                <a:ea typeface="宋体" panose="02010600030101010101" pitchFamily="2" charset="-122"/>
              </a:rPr>
              <a:t>重农抑商；</a:t>
            </a:r>
            <a:r>
              <a:rPr lang="zh-CN" altLang="en-US" sz="2000" b="1">
                <a:solidFill>
                  <a:srgbClr val="FF0000"/>
                </a:solidFill>
                <a:latin typeface="Calibri" panose="020F0502020204030204" charset="0"/>
                <a:ea typeface="宋体" panose="02010600030101010101" pitchFamily="2" charset="-122"/>
                <a:sym typeface="+mn-ea"/>
              </a:rPr>
              <a:t>从市舶司（市舶使）到海关；</a:t>
            </a:r>
            <a:endParaRPr lang="zh-CN" altLang="en-US" sz="2000" b="1">
              <a:solidFill>
                <a:srgbClr val="FF0000"/>
              </a:solidFill>
              <a:latin typeface="Calibri" panose="020F0502020204030204" charset="0"/>
              <a:ea typeface="宋体" panose="02010600030101010101" pitchFamily="2" charset="-122"/>
              <a:sym typeface="+mn-ea"/>
            </a:endParaRPr>
          </a:p>
        </p:txBody>
      </p:sp>
      <p:sp>
        <p:nvSpPr>
          <p:cNvPr id="9" name="文本框 8"/>
          <p:cNvSpPr txBox="1"/>
          <p:nvPr/>
        </p:nvSpPr>
        <p:spPr>
          <a:xfrm>
            <a:off x="9335135" y="2225040"/>
            <a:ext cx="2689860" cy="2245360"/>
          </a:xfrm>
          <a:prstGeom prst="rect">
            <a:avLst/>
          </a:prstGeom>
          <a:noFill/>
          <a:ln w="9525">
            <a:noFill/>
          </a:ln>
        </p:spPr>
        <p:txBody>
          <a:bodyPr wrap="square" anchor="t" anchorCtr="0">
            <a:spAutoFit/>
          </a:bodyPr>
          <a:p>
            <a:r>
              <a:rPr lang="zh-CN" altLang="en-US" sz="2000" b="1">
                <a:solidFill>
                  <a:srgbClr val="FF0000"/>
                </a:solidFill>
                <a:latin typeface="Calibri" panose="020F0502020204030204" charset="0"/>
                <a:ea typeface="宋体" panose="02010600030101010101" pitchFamily="2" charset="-122"/>
              </a:rPr>
              <a:t>①古埃及：历史悠久，国家控制；</a:t>
            </a:r>
            <a:endParaRPr lang="zh-CN" altLang="en-US" sz="2000" b="1">
              <a:solidFill>
                <a:srgbClr val="FF0000"/>
              </a:solidFill>
              <a:latin typeface="Calibri" panose="020F0502020204030204" charset="0"/>
              <a:ea typeface="宋体" panose="02010600030101010101" pitchFamily="2" charset="-122"/>
            </a:endParaRPr>
          </a:p>
          <a:p>
            <a:r>
              <a:rPr lang="zh-CN" altLang="en-US" sz="2000" b="1">
                <a:solidFill>
                  <a:srgbClr val="FF0000"/>
                </a:solidFill>
                <a:latin typeface="Calibri" panose="020F0502020204030204" charset="0"/>
                <a:ea typeface="宋体" panose="02010600030101010101" pitchFamily="2" charset="-122"/>
              </a:rPr>
              <a:t>②古希腊罗马：古商贸中心，外贸活跃；</a:t>
            </a:r>
            <a:endParaRPr lang="zh-CN" altLang="en-US" sz="2000" b="1">
              <a:solidFill>
                <a:srgbClr val="FF0000"/>
              </a:solidFill>
              <a:latin typeface="Calibri" panose="020F0502020204030204" charset="0"/>
              <a:ea typeface="宋体" panose="02010600030101010101" pitchFamily="2" charset="-122"/>
            </a:endParaRPr>
          </a:p>
          <a:p>
            <a:r>
              <a:rPr lang="zh-CN" altLang="en-US" sz="2000" b="1">
                <a:solidFill>
                  <a:srgbClr val="FF0000"/>
                </a:solidFill>
                <a:latin typeface="Calibri" panose="020F0502020204030204" charset="0"/>
                <a:ea typeface="宋体" panose="02010600030101010101" pitchFamily="2" charset="-122"/>
              </a:rPr>
              <a:t>③拜占庭帝国：垄断丝路；④阿拉伯：中介贸易；</a:t>
            </a:r>
            <a:endParaRPr lang="zh-CN" altLang="en-US" sz="2000" b="1">
              <a:solidFill>
                <a:srgbClr val="FF0000"/>
              </a:solidFill>
              <a:latin typeface="Calibri" panose="020F0502020204030204" charset="0"/>
              <a:ea typeface="宋体" panose="02010600030101010101" pitchFamily="2" charset="-122"/>
            </a:endParaRPr>
          </a:p>
        </p:txBody>
      </p:sp>
      <p:sp>
        <p:nvSpPr>
          <p:cNvPr id="10" name="文本框 9"/>
          <p:cNvSpPr txBox="1"/>
          <p:nvPr/>
        </p:nvSpPr>
        <p:spPr>
          <a:xfrm>
            <a:off x="3161665" y="5129530"/>
            <a:ext cx="3489960" cy="398780"/>
          </a:xfrm>
          <a:prstGeom prst="rect">
            <a:avLst/>
          </a:prstGeom>
          <a:noFill/>
          <a:ln w="9525">
            <a:noFill/>
          </a:ln>
        </p:spPr>
        <p:txBody>
          <a:bodyPr wrap="square" anchor="t" anchorCtr="0">
            <a:spAutoFit/>
          </a:bodyPr>
          <a:p>
            <a:r>
              <a:rPr lang="zh-CN" altLang="en-US" sz="2000" b="1">
                <a:solidFill>
                  <a:srgbClr val="FF0000"/>
                </a:solidFill>
                <a:latin typeface="Calibri" panose="020F0502020204030204" charset="0"/>
                <a:ea typeface="宋体" panose="02010600030101010101" pitchFamily="2" charset="-122"/>
                <a:sym typeface="+mn-ea"/>
              </a:rPr>
              <a:t>商周契约出现，汉代后普遍；</a:t>
            </a:r>
            <a:endParaRPr lang="zh-CN" altLang="en-US" sz="2000" b="1">
              <a:solidFill>
                <a:srgbClr val="FF0000"/>
              </a:solidFill>
              <a:latin typeface="Calibri" panose="020F0502020204030204" charset="0"/>
              <a:ea typeface="宋体" panose="02010600030101010101" pitchFamily="2" charset="-122"/>
              <a:sym typeface="+mn-ea"/>
            </a:endParaRPr>
          </a:p>
        </p:txBody>
      </p:sp>
      <p:sp>
        <p:nvSpPr>
          <p:cNvPr id="11" name="文本框 10"/>
          <p:cNvSpPr txBox="1"/>
          <p:nvPr/>
        </p:nvSpPr>
        <p:spPr>
          <a:xfrm>
            <a:off x="3091815" y="4564380"/>
            <a:ext cx="6076315" cy="368300"/>
          </a:xfrm>
          <a:prstGeom prst="rect">
            <a:avLst/>
          </a:prstGeom>
          <a:noFill/>
          <a:ln w="9525">
            <a:noFill/>
          </a:ln>
        </p:spPr>
        <p:txBody>
          <a:bodyPr wrap="square" anchor="t" anchorCtr="0">
            <a:spAutoFit/>
          </a:bodyPr>
          <a:p>
            <a:r>
              <a:rPr lang="zh-CN" altLang="en-US" b="1">
                <a:solidFill>
                  <a:srgbClr val="FF0000"/>
                </a:solidFill>
                <a:latin typeface="Calibri" panose="020F0502020204030204" charset="0"/>
                <a:ea typeface="宋体" panose="02010600030101010101" pitchFamily="2" charset="-122"/>
                <a:sym typeface="+mn-ea"/>
              </a:rPr>
              <a:t>商朝贝币世界最早货币，演变见选一；</a:t>
            </a:r>
            <a:r>
              <a:rPr lang="zh-CN" altLang="en-US" b="1">
                <a:solidFill>
                  <a:srgbClr val="7030A0"/>
                </a:solidFill>
                <a:latin typeface="Calibri" panose="020F0502020204030204" charset="0"/>
                <a:ea typeface="宋体" panose="02010600030101010101" pitchFamily="2" charset="-122"/>
                <a:sym typeface="+mn-ea"/>
              </a:rPr>
              <a:t>中国春秋出现信贷；</a:t>
            </a:r>
            <a:endParaRPr lang="zh-CN" altLang="en-US" b="1">
              <a:solidFill>
                <a:srgbClr val="7030A0"/>
              </a:solidFill>
              <a:latin typeface="Calibri" panose="020F0502020204030204" charset="0"/>
              <a:ea typeface="宋体" panose="02010600030101010101" pitchFamily="2" charset="-122"/>
              <a:sym typeface="+mn-ea"/>
            </a:endParaRPr>
          </a:p>
        </p:txBody>
      </p:sp>
      <p:sp>
        <p:nvSpPr>
          <p:cNvPr id="13" name="文本框 12"/>
          <p:cNvSpPr txBox="1"/>
          <p:nvPr/>
        </p:nvSpPr>
        <p:spPr>
          <a:xfrm>
            <a:off x="9237980" y="4521835"/>
            <a:ext cx="2680970" cy="645160"/>
          </a:xfrm>
          <a:prstGeom prst="rect">
            <a:avLst/>
          </a:prstGeom>
          <a:noFill/>
          <a:ln w="9525">
            <a:noFill/>
          </a:ln>
        </p:spPr>
        <p:txBody>
          <a:bodyPr wrap="square" anchor="t" anchorCtr="0">
            <a:spAutoFit/>
          </a:bodyPr>
          <a:p>
            <a:r>
              <a:rPr lang="zh-CN" altLang="en-US" b="1">
                <a:solidFill>
                  <a:srgbClr val="FF0000"/>
                </a:solidFill>
                <a:latin typeface="Calibri" panose="020F0502020204030204" charset="0"/>
                <a:ea typeface="宋体" panose="02010600030101010101" pitchFamily="2" charset="-122"/>
                <a:sym typeface="+mn-ea"/>
              </a:rPr>
              <a:t>埃及金属、小亚铸造、希腊专营；</a:t>
            </a:r>
            <a:r>
              <a:rPr lang="zh-CN" altLang="en-US" b="1">
                <a:solidFill>
                  <a:srgbClr val="7030A0"/>
                </a:solidFill>
                <a:latin typeface="Calibri" panose="020F0502020204030204" charset="0"/>
                <a:ea typeface="宋体" panose="02010600030101010101" pitchFamily="2" charset="-122"/>
                <a:sym typeface="+mn-ea"/>
              </a:rPr>
              <a:t>两河信贷；</a:t>
            </a:r>
            <a:endParaRPr lang="zh-CN" altLang="en-US" b="1">
              <a:solidFill>
                <a:srgbClr val="7030A0"/>
              </a:solidFill>
              <a:latin typeface="Calibri" panose="020F0502020204030204" charset="0"/>
              <a:ea typeface="宋体" panose="02010600030101010101" pitchFamily="2" charset="-122"/>
              <a:sym typeface="+mn-ea"/>
            </a:endParaRPr>
          </a:p>
        </p:txBody>
      </p:sp>
      <p:sp>
        <p:nvSpPr>
          <p:cNvPr id="14" name="文本框 13"/>
          <p:cNvSpPr txBox="1"/>
          <p:nvPr/>
        </p:nvSpPr>
        <p:spPr>
          <a:xfrm>
            <a:off x="9237980" y="5129530"/>
            <a:ext cx="2681605" cy="398780"/>
          </a:xfrm>
          <a:prstGeom prst="rect">
            <a:avLst/>
          </a:prstGeom>
          <a:noFill/>
          <a:ln w="9525">
            <a:noFill/>
          </a:ln>
        </p:spPr>
        <p:txBody>
          <a:bodyPr wrap="square" anchor="t" anchorCtr="0">
            <a:spAutoFit/>
          </a:bodyPr>
          <a:p>
            <a:r>
              <a:rPr lang="zh-CN" altLang="en-US" sz="2000" b="1">
                <a:solidFill>
                  <a:srgbClr val="FF0000"/>
                </a:solidFill>
                <a:latin typeface="Calibri" panose="020F0502020204030204" charset="0"/>
                <a:ea typeface="宋体" panose="02010600030101010101" pitchFamily="2" charset="-122"/>
                <a:sym typeface="+mn-ea"/>
              </a:rPr>
              <a:t>古埃及、巴比伦契约；</a:t>
            </a:r>
            <a:endParaRPr lang="zh-CN" altLang="en-US" sz="2000" b="1">
              <a:solidFill>
                <a:srgbClr val="FF0000"/>
              </a:solidFill>
              <a:latin typeface="Calibri" panose="020F0502020204030204" charset="0"/>
              <a:ea typeface="宋体" panose="02010600030101010101" pitchFamily="2" charset="-122"/>
              <a:sym typeface="+mn-ea"/>
            </a:endParaRPr>
          </a:p>
        </p:txBody>
      </p:sp>
      <p:sp>
        <p:nvSpPr>
          <p:cNvPr id="15" name="文本框 14"/>
          <p:cNvSpPr txBox="1"/>
          <p:nvPr/>
        </p:nvSpPr>
        <p:spPr>
          <a:xfrm>
            <a:off x="2915285" y="5588000"/>
            <a:ext cx="6633210" cy="1014730"/>
          </a:xfrm>
          <a:prstGeom prst="rect">
            <a:avLst/>
          </a:prstGeom>
          <a:noFill/>
          <a:ln w="9525">
            <a:noFill/>
          </a:ln>
        </p:spPr>
        <p:txBody>
          <a:bodyPr wrap="square" anchor="t" anchorCtr="0">
            <a:spAutoFit/>
          </a:bodyPr>
          <a:p>
            <a:r>
              <a:rPr lang="zh-CN" altLang="en-US" sz="2000" b="1">
                <a:solidFill>
                  <a:srgbClr val="FF0000"/>
                </a:solidFill>
                <a:latin typeface="Calibri" panose="020F0502020204030204" charset="0"/>
                <a:ea typeface="宋体" panose="02010600030101010101" pitchFamily="2" charset="-122"/>
              </a:rPr>
              <a:t>①地方性行为为主，国洲间较少；</a:t>
            </a:r>
            <a:endParaRPr lang="zh-CN" altLang="en-US" sz="2000" b="1">
              <a:solidFill>
                <a:srgbClr val="FF0000"/>
              </a:solidFill>
              <a:latin typeface="Calibri" panose="020F0502020204030204" charset="0"/>
              <a:ea typeface="宋体" panose="02010600030101010101" pitchFamily="2" charset="-122"/>
            </a:endParaRPr>
          </a:p>
          <a:p>
            <a:r>
              <a:rPr lang="zh-CN" altLang="en-US" sz="2000" b="1">
                <a:solidFill>
                  <a:srgbClr val="FF0000"/>
                </a:solidFill>
                <a:latin typeface="Calibri" panose="020F0502020204030204" charset="0"/>
                <a:ea typeface="宋体" panose="02010600030101010101" pitchFamily="2" charset="-122"/>
              </a:rPr>
              <a:t>②货币、信贷、契约扮演主角；</a:t>
            </a:r>
            <a:endParaRPr lang="zh-CN" altLang="en-US" sz="2000" b="1">
              <a:solidFill>
                <a:srgbClr val="FF0000"/>
              </a:solidFill>
              <a:latin typeface="Calibri" panose="020F0502020204030204" charset="0"/>
              <a:ea typeface="宋体" panose="02010600030101010101" pitchFamily="2" charset="-122"/>
            </a:endParaRPr>
          </a:p>
          <a:p>
            <a:r>
              <a:rPr lang="zh-CN" altLang="en-US" sz="2000" b="1">
                <a:solidFill>
                  <a:srgbClr val="FF0000"/>
                </a:solidFill>
                <a:latin typeface="Calibri" panose="020F0502020204030204" charset="0"/>
                <a:ea typeface="宋体" panose="02010600030101010101" pitchFamily="2" charset="-122"/>
              </a:rPr>
              <a:t>③商业活跃，但未形成世界性市场；</a:t>
            </a:r>
            <a:endParaRPr lang="zh-CN" altLang="en-US" sz="2000" b="1">
              <a:solidFill>
                <a:srgbClr val="FF0000"/>
              </a:solidFill>
              <a:latin typeface="Calibri" panose="020F0502020204030204" charset="0"/>
              <a:ea typeface="宋体" panose="02010600030101010101" pitchFamily="2" charset="-122"/>
            </a:endParaRPr>
          </a:p>
        </p:txBody>
      </p:sp>
      <p:sp>
        <p:nvSpPr>
          <p:cNvPr id="12" name="文本框 11"/>
          <p:cNvSpPr txBox="1"/>
          <p:nvPr/>
        </p:nvSpPr>
        <p:spPr>
          <a:xfrm>
            <a:off x="96520" y="40640"/>
            <a:ext cx="1960880" cy="521970"/>
          </a:xfrm>
          <a:prstGeom prst="rect">
            <a:avLst/>
          </a:prstGeom>
          <a:noFill/>
        </p:spPr>
        <p:txBody>
          <a:bodyPr wrap="none" rtlCol="0" anchor="t">
            <a:spAutoFit/>
          </a:bodyPr>
          <a:p>
            <a:r>
              <a:rPr lang="zh-CN" altLang="en-US" sz="2800">
                <a:ln>
                  <a:solidFill>
                    <a:sysClr val="windowText" lastClr="000000"/>
                  </a:solidFill>
                </a:ln>
                <a:solidFill>
                  <a:srgbClr val="C00000"/>
                </a:solidFill>
                <a:latin typeface="Arial" panose="020B0604020202020204" pitchFamily="34" charset="0"/>
                <a:ea typeface="黑体" panose="02010609060101010101" pitchFamily="49" charset="-122"/>
                <a:sym typeface="+mn-ea"/>
              </a:rPr>
              <a:t>基础整合：</a:t>
            </a:r>
            <a:endParaRPr lang="zh-CN" altLang="en-US" sz="2800" b="1" smtClean="0">
              <a:ln>
                <a:solidFill>
                  <a:sysClr val="windowText" lastClr="000000"/>
                </a:solidFill>
              </a:ln>
              <a:solidFill>
                <a:srgbClr val="C00000"/>
              </a:solidFill>
              <a:latin typeface="Arial" panose="020B0604020202020204" pitchFamily="34" charset="0"/>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ox(in)">
                                      <p:cBhvr>
                                        <p:cTn id="52" dur="2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ox(in)">
                                      <p:cBhvr>
                                        <p:cTn id="57" dur="2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1" grpId="0"/>
      <p:bldP spid="13" grpId="0"/>
      <p:bldP spid="10"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2147482491"/>
          <p:cNvPicPr>
            <a:picLocks noChangeAspect="1"/>
          </p:cNvPicPr>
          <p:nvPr>
            <p:custDataLst>
              <p:tags r:id="rId1"/>
            </p:custDataLst>
          </p:nvPr>
        </p:nvPicPr>
        <p:blipFill>
          <a:blip r:embed="rId2"/>
          <a:stretch>
            <a:fillRect/>
          </a:stretch>
        </p:blipFill>
        <p:spPr>
          <a:xfrm>
            <a:off x="118745" y="1485265"/>
            <a:ext cx="11144250" cy="3683635"/>
          </a:xfrm>
          <a:prstGeom prst="rect">
            <a:avLst/>
          </a:prstGeom>
          <a:noFill/>
          <a:ln w="9525">
            <a:noFill/>
          </a:ln>
        </p:spPr>
      </p:pic>
      <p:sp>
        <p:nvSpPr>
          <p:cNvPr id="100" name="文本框 99"/>
          <p:cNvSpPr txBox="1"/>
          <p:nvPr/>
        </p:nvSpPr>
        <p:spPr>
          <a:xfrm>
            <a:off x="342265" y="560070"/>
            <a:ext cx="4123055" cy="521970"/>
          </a:xfrm>
          <a:prstGeom prst="rect">
            <a:avLst/>
          </a:prstGeom>
          <a:noFill/>
          <a:ln w="9525">
            <a:noFill/>
          </a:ln>
        </p:spPr>
        <p:txBody>
          <a:bodyPr wrap="square">
            <a:spAutoFit/>
          </a:bodyPr>
          <a:p>
            <a:pPr indent="0"/>
            <a:r>
              <a:rPr lang="en-US" altLang="zh-CN" sz="2800" b="1">
                <a:ea typeface="宋体" panose="02010600030101010101" pitchFamily="2" charset="-122"/>
              </a:rPr>
              <a:t>2</a:t>
            </a:r>
            <a:r>
              <a:rPr lang="zh-CN" altLang="en-US" sz="2800" b="1">
                <a:ea typeface="宋体" panose="02010600030101010101" pitchFamily="2" charset="-122"/>
              </a:rPr>
              <a:t>、</a:t>
            </a:r>
            <a:r>
              <a:rPr lang="zh-CN" sz="2800" b="1">
                <a:ea typeface="宋体" panose="02010600030101010101" pitchFamily="2" charset="-122"/>
              </a:rPr>
              <a:t>古代商贸时空坐标：</a:t>
            </a:r>
            <a:endParaRPr lang="zh-CN" altLang="en-US" sz="2800" b="1">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88595" y="1381760"/>
            <a:ext cx="11815445" cy="3446145"/>
          </a:xfrm>
          <a:prstGeom prst="rect">
            <a:avLst/>
          </a:prstGeom>
          <a:noFill/>
          <a:ln w="9525">
            <a:noFill/>
          </a:ln>
        </p:spPr>
        <p:txBody>
          <a:bodyPr wrap="square" anchor="t" anchorCtr="0">
            <a:spAutoFit/>
          </a:bodyPr>
          <a:p>
            <a:pPr>
              <a:lnSpc>
                <a:spcPct val="100000"/>
              </a:lnSpc>
            </a:pPr>
            <a:r>
              <a:rPr lang="zh-CN" altLang="en-US" sz="2800" baseline="3000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材料一</a:t>
            </a:r>
            <a:r>
              <a:rPr lang="en-US" altLang="zh-CN" sz="2800" baseline="3000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2800"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母系氏族时期，人类在磨制的石器上钻孔，装上木柄，制成石斧、石锄，生产工具的进步，使人类生活条件大为改善。畜牧业</a:t>
            </a:r>
            <a:r>
              <a:rPr lang="zh-CN" altLang="en-US" sz="2800" baseline="30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经济从其他野蛮人中分离出来</a:t>
            </a:r>
            <a:r>
              <a:rPr lang="en-US" altLang="zh-CN" sz="2800" baseline="30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aseline="30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使得为别人提供肉食、皮货成为可能</a:t>
            </a:r>
            <a:r>
              <a:rPr lang="zh-CN" altLang="en-US" sz="2800"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aseline="30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农业的成功，</a:t>
            </a:r>
            <a:r>
              <a:rPr lang="en-US" altLang="zh-CN" sz="2800" baseline="30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aseline="30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除了自己消费之外也有了剩余，为别人提供粮食成了可能</a:t>
            </a:r>
            <a:r>
              <a:rPr lang="zh-CN" altLang="en-US" sz="2800"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aseline="30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这样经营畜牧业的游牧部落和经营农作物的农业部落之间，就很自然地发展起了交换。</a:t>
            </a:r>
            <a:r>
              <a:rPr lang="en-US" altLang="zh-CN" sz="2800"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aseline="30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林其泉</a:t>
            </a:r>
            <a:r>
              <a:rPr lang="en-US" altLang="zh-CN" sz="2800" baseline="30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aseline="300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分工的起源与发展</a:t>
            </a:r>
            <a:r>
              <a:rPr lang="en-US" altLang="zh-CN" sz="2800"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800"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00000"/>
              </a:lnSpc>
            </a:pPr>
            <a:r>
              <a:rPr lang="zh-CN" altLang="en-US" sz="2800" b="1"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b="1"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800" b="1"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）据材料指出商业起源的一些主要因素。（</a:t>
            </a:r>
            <a:r>
              <a:rPr lang="en-US" altLang="zh-CN" sz="2800" b="1"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6</a:t>
            </a:r>
            <a:r>
              <a:rPr lang="zh-CN" altLang="en-US" sz="2800" b="1"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分）</a:t>
            </a:r>
            <a:endParaRPr lang="zh-CN" altLang="en-US" sz="2800" b="1"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00000"/>
              </a:lnSpc>
            </a:pPr>
            <a:endParaRPr lang="zh-CN" altLang="en-US" sz="2800" baseline="3000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nSpc>
                <a:spcPct val="100000"/>
              </a:lnSpc>
            </a:pPr>
            <a:r>
              <a:rPr lang="zh-CN" altLang="en-US" sz="2800" baseline="3000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材料二 </a:t>
            </a:r>
            <a:r>
              <a:rPr lang="zh-CN" altLang="en-US" sz="2800" b="1"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两千多年来，丝绸之路始终主宰着人类文明发展的进程。丝绸之路让中国的丝绸和文明风靡全球；罗马和波斯在路边缔造了各自的帝国；佛教、基督教和伊斯兰教沿着丝绸之路迅速崛起并传遍世界，融汇出耶路撒冷三千年的历史；成吉思汗的蒙古铁蹄一路向西，在带来杀戮的同时促进了东西方文明的交融；大英帝国通过搜刮丝绸之路上的财富，铸就了日不落的辉煌；从张骞通西域到“一带一路”，翻开这部包罗万象的史诗巨著，我们或将发现，丝绸之路不仅塑造了人类的过去，更将主宰世界的未来。－－[英]彼得·弗兰科潘《丝绸之路：一部全新的世界史》</a:t>
            </a:r>
            <a:endParaRPr lang="zh-CN" altLang="en-US" sz="2800"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a:lnSpc>
                <a:spcPct val="100000"/>
              </a:lnSpc>
            </a:pPr>
            <a:r>
              <a:rPr lang="zh-CN" altLang="en-US" sz="2800"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800"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）结合所学论证材料中的观点：</a:t>
            </a:r>
            <a:r>
              <a:rPr lang="en-US" altLang="zh-CN" sz="2800" baseline="3000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丝绸之路</a:t>
            </a:r>
            <a:r>
              <a:rPr lang="zh-CN" altLang="en-US" sz="2800" baseline="30000" smtClean="0">
                <a:latin typeface="宋体" panose="02010600030101010101" pitchFamily="2" charset="-122"/>
                <a:ea typeface="宋体" panose="02010600030101010101" pitchFamily="2" charset="-122"/>
                <a:cs typeface="宋体" panose="02010600030101010101" pitchFamily="2" charset="-122"/>
                <a:sym typeface="+mn-ea"/>
              </a:rPr>
              <a:t>不仅塑造了人类的过去，更将主宰世界的未来</a:t>
            </a:r>
            <a:r>
              <a:rPr lang="en-US" altLang="zh-CN" sz="2800"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12</a:t>
            </a:r>
            <a:r>
              <a:rPr lang="zh-CN" altLang="en-US" sz="2800"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分）</a:t>
            </a:r>
            <a:endParaRPr lang="zh-CN" altLang="en-US" sz="2800" baseline="3000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文本框 2"/>
          <p:cNvSpPr txBox="1"/>
          <p:nvPr/>
        </p:nvSpPr>
        <p:spPr>
          <a:xfrm>
            <a:off x="1863090" y="2681605"/>
            <a:ext cx="6837045" cy="398780"/>
          </a:xfrm>
          <a:prstGeom prst="rect">
            <a:avLst/>
          </a:prstGeom>
          <a:noFill/>
          <a:ln w="9525">
            <a:noFill/>
          </a:ln>
        </p:spPr>
        <p:txBody>
          <a:bodyPr wrap="square" anchor="t" anchorCtr="0">
            <a:spAutoFit/>
          </a:bodyPr>
          <a:p>
            <a:r>
              <a:rPr lang="zh-CN" altLang="en-US" sz="2000" b="1">
                <a:solidFill>
                  <a:srgbClr val="FF0000"/>
                </a:solidFill>
                <a:latin typeface="Calibri" panose="020F0502020204030204" charset="0"/>
                <a:ea typeface="宋体" panose="02010600030101010101" pitchFamily="2" charset="-122"/>
              </a:rPr>
              <a:t>工具进步；农业；剩余；私有制；</a:t>
            </a:r>
            <a:r>
              <a:rPr lang="zh-CN" altLang="en-US" sz="2000" b="1">
                <a:solidFill>
                  <a:srgbClr val="FF0000"/>
                </a:solidFill>
                <a:latin typeface="Calibri" panose="020F0502020204030204" charset="0"/>
                <a:ea typeface="宋体" panose="02010600030101010101" pitchFamily="2" charset="-122"/>
                <a:sym typeface="+mn-ea"/>
              </a:rPr>
              <a:t>社会大分工；</a:t>
            </a:r>
            <a:r>
              <a:rPr lang="zh-CN" altLang="en-US" sz="2000" b="1">
                <a:solidFill>
                  <a:srgbClr val="FF0000"/>
                </a:solidFill>
                <a:latin typeface="Calibri" panose="020F0502020204030204" charset="0"/>
                <a:ea typeface="宋体" panose="02010600030101010101" pitchFamily="2" charset="-122"/>
              </a:rPr>
              <a:t>物物交换；</a:t>
            </a:r>
            <a:endParaRPr lang="zh-CN" altLang="en-US" sz="2000" b="1">
              <a:solidFill>
                <a:srgbClr val="FF0000"/>
              </a:solidFill>
              <a:latin typeface="Calibri" panose="020F0502020204030204" charset="0"/>
              <a:ea typeface="宋体" panose="02010600030101010101" pitchFamily="2" charset="-122"/>
            </a:endParaRPr>
          </a:p>
        </p:txBody>
      </p:sp>
      <p:sp>
        <p:nvSpPr>
          <p:cNvPr id="4" name="文本框 3"/>
          <p:cNvSpPr txBox="1"/>
          <p:nvPr/>
        </p:nvSpPr>
        <p:spPr>
          <a:xfrm>
            <a:off x="104775" y="4632325"/>
            <a:ext cx="11771630" cy="1814830"/>
          </a:xfrm>
          <a:prstGeom prst="rect">
            <a:avLst/>
          </a:prstGeom>
          <a:noFill/>
          <a:ln w="9525">
            <a:noFill/>
          </a:ln>
        </p:spPr>
        <p:txBody>
          <a:bodyPr wrap="square" anchor="t" anchorCtr="0">
            <a:spAutoFit/>
          </a:bodyPr>
          <a:p>
            <a:r>
              <a:rPr lang="zh-CN" altLang="en-US" sz="1600" b="1">
                <a:solidFill>
                  <a:srgbClr val="FF0000"/>
                </a:solidFill>
                <a:latin typeface="黑体" panose="02010609060101010101" pitchFamily="49" charset="-122"/>
                <a:ea typeface="黑体" panose="02010609060101010101" pitchFamily="49" charset="-122"/>
              </a:rPr>
              <a:t>丝路塑造人类过去：</a:t>
            </a:r>
            <a:r>
              <a:rPr lang="zh-CN" altLang="en-US" sz="1600" b="1">
                <a:solidFill>
                  <a:srgbClr val="FF0000"/>
                </a:solidFill>
                <a:latin typeface="Calibri" panose="020F0502020204030204" charset="0"/>
                <a:ea typeface="宋体" panose="02010600030101010101" pitchFamily="2" charset="-122"/>
              </a:rPr>
              <a:t>造就人类多处古文明；造就古代著名的地跨欧亚的大帝国；造就人类信仰：佛教、基督教、犹太教、伊斯兰教，也是一条</a:t>
            </a:r>
            <a:r>
              <a:rPr lang="en-US" altLang="zh-CN" sz="1600" b="1">
                <a:solidFill>
                  <a:srgbClr val="FF0000"/>
                </a:solidFill>
                <a:latin typeface="Calibri" panose="020F0502020204030204" charset="0"/>
                <a:ea typeface="宋体" panose="02010600030101010101" pitchFamily="2" charset="-122"/>
              </a:rPr>
              <a:t>“</a:t>
            </a:r>
            <a:r>
              <a:rPr lang="zh-CN" altLang="en-US" sz="1600" b="1">
                <a:solidFill>
                  <a:srgbClr val="FF0000"/>
                </a:solidFill>
                <a:latin typeface="Calibri" panose="020F0502020204030204" charset="0"/>
                <a:ea typeface="宋体" panose="02010600030101010101" pitchFamily="2" charset="-122"/>
              </a:rPr>
              <a:t>信仰之路</a:t>
            </a:r>
            <a:r>
              <a:rPr lang="en-US" altLang="zh-CN" sz="1600" b="1">
                <a:solidFill>
                  <a:srgbClr val="FF0000"/>
                </a:solidFill>
                <a:latin typeface="Calibri" panose="020F0502020204030204" charset="0"/>
                <a:ea typeface="宋体" panose="02010600030101010101" pitchFamily="2" charset="-122"/>
              </a:rPr>
              <a:t>”</a:t>
            </a:r>
            <a:r>
              <a:rPr lang="zh-CN" altLang="en-US" sz="1600" b="1">
                <a:solidFill>
                  <a:srgbClr val="FF0000"/>
                </a:solidFill>
                <a:latin typeface="Calibri" panose="020F0502020204030204" charset="0"/>
                <a:ea typeface="宋体" panose="02010600030101010101" pitchFamily="2" charset="-122"/>
              </a:rPr>
              <a:t>；新航路开辟后，通过搜刮丝路上的财富，西欧崛起，造就普西荷英等世界性帝国；中国的四大发明和丝绸、瓷器、茶叶三大标志性文化外传等传播中华文明；</a:t>
            </a:r>
            <a:r>
              <a:rPr lang="en-US" altLang="zh-CN" sz="1600" b="1">
                <a:solidFill>
                  <a:srgbClr val="FF0000"/>
                </a:solidFill>
                <a:latin typeface="Calibri" panose="020F0502020204030204" charset="0"/>
                <a:ea typeface="宋体" panose="02010600030101010101" pitchFamily="2" charset="-122"/>
              </a:rPr>
              <a:t>“</a:t>
            </a:r>
            <a:r>
              <a:rPr lang="zh-CN" altLang="en-US" sz="1600" b="1">
                <a:solidFill>
                  <a:srgbClr val="FF0000"/>
                </a:solidFill>
                <a:latin typeface="Calibri" panose="020F0502020204030204" charset="0"/>
                <a:ea typeface="宋体" panose="02010600030101010101" pitchFamily="2" charset="-122"/>
              </a:rPr>
              <a:t>古代西域、南洋、西洋等外来文明也传入中国，为中华文明的进步增添了新鲜血液…欧亚大陆不同国家和民族之间的相互认知和文化交融，实现了古代社会农耕、游牧等主要经济形态之间的交互作用，开启了全球化和形成命运共同体的漫长征程。</a:t>
            </a:r>
            <a:r>
              <a:rPr lang="en-US" altLang="zh-CN" sz="1600" b="1">
                <a:solidFill>
                  <a:srgbClr val="FF0000"/>
                </a:solidFill>
                <a:latin typeface="Calibri" panose="020F0502020204030204" charset="0"/>
                <a:ea typeface="宋体" panose="02010600030101010101" pitchFamily="2" charset="-122"/>
              </a:rPr>
              <a:t>”——鲍志成《古代丝绸之路的历史作用概论》</a:t>
            </a:r>
            <a:endParaRPr lang="en-US" altLang="zh-CN" sz="1600" b="1">
              <a:solidFill>
                <a:srgbClr val="FF0000"/>
              </a:solidFill>
              <a:latin typeface="Calibri" panose="020F0502020204030204" charset="0"/>
              <a:ea typeface="宋体" panose="02010600030101010101" pitchFamily="2" charset="-122"/>
            </a:endParaRPr>
          </a:p>
          <a:p>
            <a:r>
              <a:rPr lang="zh-CN" altLang="en-US" sz="1600" b="1">
                <a:solidFill>
                  <a:srgbClr val="FF0000"/>
                </a:solidFill>
                <a:latin typeface="黑体" panose="02010609060101010101" pitchFamily="49" charset="-122"/>
                <a:ea typeface="黑体" panose="02010609060101010101" pitchFamily="49" charset="-122"/>
              </a:rPr>
              <a:t>丝路将主宰世界未来：</a:t>
            </a:r>
            <a:r>
              <a:rPr lang="zh-CN" altLang="en-US" sz="1600" b="1">
                <a:solidFill>
                  <a:srgbClr val="FF0000"/>
                </a:solidFill>
                <a:latin typeface="Calibri" panose="020F0502020204030204" charset="0"/>
                <a:ea typeface="宋体" panose="02010600030101010101" pitchFamily="2" charset="-122"/>
              </a:rPr>
              <a:t>作为第二大经济体的中国倡导</a:t>
            </a:r>
            <a:r>
              <a:rPr lang="en-US" altLang="zh-CN" sz="1600" b="1">
                <a:solidFill>
                  <a:srgbClr val="FF0000"/>
                </a:solidFill>
                <a:latin typeface="Calibri" panose="020F0502020204030204" charset="0"/>
                <a:ea typeface="宋体" panose="02010600030101010101" pitchFamily="2" charset="-122"/>
              </a:rPr>
              <a:t>“</a:t>
            </a:r>
            <a:r>
              <a:rPr lang="zh-CN" altLang="en-US" sz="1600" b="1">
                <a:solidFill>
                  <a:srgbClr val="FF0000"/>
                </a:solidFill>
                <a:latin typeface="Calibri" panose="020F0502020204030204" charset="0"/>
                <a:ea typeface="宋体" panose="02010600030101010101" pitchFamily="2" charset="-122"/>
              </a:rPr>
              <a:t>一带一路</a:t>
            </a:r>
            <a:r>
              <a:rPr lang="en-US" altLang="zh-CN" sz="1600" b="1">
                <a:solidFill>
                  <a:srgbClr val="FF0000"/>
                </a:solidFill>
                <a:latin typeface="Calibri" panose="020F0502020204030204" charset="0"/>
                <a:ea typeface="宋体" panose="02010600030101010101" pitchFamily="2" charset="-122"/>
              </a:rPr>
              <a:t>”</a:t>
            </a:r>
            <a:r>
              <a:rPr lang="zh-CN" altLang="en-US" sz="1600" b="1">
                <a:solidFill>
                  <a:srgbClr val="FF0000"/>
                </a:solidFill>
                <a:latin typeface="Calibri" panose="020F0502020204030204" charset="0"/>
                <a:ea typeface="宋体" panose="02010600030101010101" pitchFamily="2" charset="-122"/>
              </a:rPr>
              <a:t>，把世界大部分国家都纳入其中，必将带动沿线国家的</a:t>
            </a:r>
            <a:r>
              <a:rPr lang="en-US" altLang="zh-CN" sz="1600" b="1">
                <a:solidFill>
                  <a:srgbClr val="FF0000"/>
                </a:solidFill>
                <a:latin typeface="Calibri" panose="020F0502020204030204" charset="0"/>
                <a:ea typeface="宋体" panose="02010600030101010101" pitchFamily="2" charset="-122"/>
              </a:rPr>
              <a:t>“</a:t>
            </a:r>
            <a:r>
              <a:rPr lang="zh-CN" altLang="en-US" sz="1600" b="1">
                <a:solidFill>
                  <a:srgbClr val="FF0000"/>
                </a:solidFill>
                <a:latin typeface="Calibri" panose="020F0502020204030204" charset="0"/>
                <a:ea typeface="宋体" panose="02010600030101010101" pitchFamily="2" charset="-122"/>
              </a:rPr>
              <a:t>和平，发展，合作，共赢</a:t>
            </a:r>
            <a:r>
              <a:rPr lang="en-US" altLang="zh-CN" sz="1600" b="1">
                <a:solidFill>
                  <a:srgbClr val="FF0000"/>
                </a:solidFill>
                <a:latin typeface="Calibri" panose="020F0502020204030204" charset="0"/>
                <a:ea typeface="宋体" panose="02010600030101010101" pitchFamily="2" charset="-122"/>
              </a:rPr>
              <a:t>”</a:t>
            </a:r>
            <a:r>
              <a:rPr lang="zh-CN" altLang="en-US" sz="1600" b="1">
                <a:solidFill>
                  <a:srgbClr val="FF0000"/>
                </a:solidFill>
                <a:latin typeface="Calibri" panose="020F0502020204030204" charset="0"/>
                <a:ea typeface="宋体" panose="02010600030101010101" pitchFamily="2" charset="-122"/>
              </a:rPr>
              <a:t>；中国政府倡导的</a:t>
            </a:r>
            <a:r>
              <a:rPr lang="en-US" altLang="zh-CN" sz="1600" b="1">
                <a:solidFill>
                  <a:srgbClr val="FF0000"/>
                </a:solidFill>
                <a:latin typeface="Calibri" panose="020F0502020204030204" charset="0"/>
                <a:ea typeface="宋体" panose="02010600030101010101" pitchFamily="2" charset="-122"/>
              </a:rPr>
              <a:t>“</a:t>
            </a:r>
            <a:r>
              <a:rPr lang="zh-CN" altLang="en-US" sz="1600" b="1">
                <a:solidFill>
                  <a:srgbClr val="FF0000"/>
                </a:solidFill>
                <a:latin typeface="Calibri" panose="020F0502020204030204" charset="0"/>
                <a:ea typeface="宋体" panose="02010600030101010101" pitchFamily="2" charset="-122"/>
              </a:rPr>
              <a:t>构建人类命运共同体</a:t>
            </a:r>
            <a:r>
              <a:rPr lang="en-US" altLang="zh-CN" sz="1600" b="1">
                <a:solidFill>
                  <a:srgbClr val="FF0000"/>
                </a:solidFill>
                <a:latin typeface="Calibri" panose="020F0502020204030204" charset="0"/>
                <a:ea typeface="宋体" panose="02010600030101010101" pitchFamily="2" charset="-122"/>
              </a:rPr>
              <a:t>”</a:t>
            </a:r>
            <a:r>
              <a:rPr lang="zh-CN" altLang="en-US" sz="1600" b="1">
                <a:solidFill>
                  <a:srgbClr val="FF0000"/>
                </a:solidFill>
                <a:latin typeface="Calibri" panose="020F0502020204030204" charset="0"/>
                <a:ea typeface="宋体" panose="02010600030101010101" pitchFamily="2" charset="-122"/>
              </a:rPr>
              <a:t>理念必将主宰世界未来的发展。</a:t>
            </a:r>
            <a:endParaRPr lang="zh-CN" altLang="en-US" sz="1600" b="1">
              <a:solidFill>
                <a:srgbClr val="FF0000"/>
              </a:solidFill>
              <a:latin typeface="Calibri" panose="020F0502020204030204" charset="0"/>
              <a:ea typeface="宋体" panose="02010600030101010101" pitchFamily="2" charset="-122"/>
            </a:endParaRPr>
          </a:p>
        </p:txBody>
      </p:sp>
      <p:sp>
        <p:nvSpPr>
          <p:cNvPr id="5" name="文本框 4"/>
          <p:cNvSpPr txBox="1"/>
          <p:nvPr/>
        </p:nvSpPr>
        <p:spPr>
          <a:xfrm>
            <a:off x="321310" y="838835"/>
            <a:ext cx="4487545" cy="398780"/>
          </a:xfrm>
          <a:prstGeom prst="rect">
            <a:avLst/>
          </a:prstGeom>
          <a:noFill/>
          <a:ln w="9525">
            <a:noFill/>
          </a:ln>
        </p:spPr>
        <p:txBody>
          <a:bodyPr wrap="square" anchor="t" anchorCtr="0">
            <a:spAutoFit/>
          </a:bodyPr>
          <a:p>
            <a:r>
              <a:rPr lang="zh-CN" altLang="en-US" sz="2000" b="1">
                <a:latin typeface="Calibri" panose="020F0502020204030204" charset="0"/>
                <a:ea typeface="宋体" panose="02010600030101010101" pitchFamily="2" charset="-122"/>
              </a:rPr>
              <a:t>阅读世界古代商业的材料，回答问题。</a:t>
            </a:r>
            <a:endParaRPr lang="zh-CN" altLang="en-US" sz="2000" b="1">
              <a:latin typeface="Calibri" panose="020F0502020204030204" charset="0"/>
              <a:ea typeface="宋体" panose="02010600030101010101" pitchFamily="2" charset="-122"/>
            </a:endParaRPr>
          </a:p>
        </p:txBody>
      </p:sp>
      <p:sp>
        <p:nvSpPr>
          <p:cNvPr id="36" name="文本框 35"/>
          <p:cNvSpPr txBox="1"/>
          <p:nvPr/>
        </p:nvSpPr>
        <p:spPr>
          <a:xfrm>
            <a:off x="3622675" y="138430"/>
            <a:ext cx="2158365" cy="521970"/>
          </a:xfrm>
          <a:prstGeom prst="rect">
            <a:avLst/>
          </a:prstGeom>
          <a:noFill/>
        </p:spPr>
        <p:txBody>
          <a:bodyPr wrap="none" rtlCol="0" anchor="t">
            <a:spAutoFit/>
          </a:bodyPr>
          <a:p>
            <a:r>
              <a:rPr lang="zh-CN" altLang="en-US" sz="2800">
                <a:ln>
                  <a:solidFill>
                    <a:sysClr val="windowText" lastClr="000000"/>
                  </a:solidFill>
                </a:ln>
                <a:solidFill>
                  <a:srgbClr val="C00000"/>
                </a:solidFill>
                <a:latin typeface="Arial" panose="020B0604020202020204" pitchFamily="34" charset="0"/>
                <a:ea typeface="黑体" panose="02010609060101010101" pitchFamily="49" charset="-122"/>
                <a:sym typeface="+mn-ea"/>
              </a:rPr>
              <a:t>素养提升</a:t>
            </a:r>
            <a:r>
              <a:rPr lang="en-US" altLang="zh-CN" sz="2800">
                <a:ln>
                  <a:solidFill>
                    <a:sysClr val="windowText" lastClr="000000"/>
                  </a:solidFill>
                </a:ln>
                <a:solidFill>
                  <a:srgbClr val="C00000"/>
                </a:solidFill>
                <a:latin typeface="Arial" panose="020B0604020202020204" pitchFamily="34" charset="0"/>
                <a:ea typeface="黑体" panose="02010609060101010101" pitchFamily="49" charset="-122"/>
                <a:sym typeface="+mn-ea"/>
              </a:rPr>
              <a:t>1</a:t>
            </a:r>
            <a:r>
              <a:rPr lang="zh-CN" altLang="en-US" sz="2800">
                <a:ln>
                  <a:solidFill>
                    <a:sysClr val="windowText" lastClr="000000"/>
                  </a:solidFill>
                </a:ln>
                <a:solidFill>
                  <a:srgbClr val="C00000"/>
                </a:solidFill>
                <a:latin typeface="Arial" panose="020B0604020202020204" pitchFamily="34" charset="0"/>
                <a:ea typeface="黑体" panose="02010609060101010101" pitchFamily="49" charset="-122"/>
                <a:sym typeface="+mn-ea"/>
              </a:rPr>
              <a:t>：</a:t>
            </a:r>
            <a:endParaRPr lang="zh-CN" altLang="en-US" sz="2800" b="1" smtClean="0">
              <a:ln>
                <a:solidFill>
                  <a:sysClr val="windowText" lastClr="000000"/>
                </a:solidFill>
              </a:ln>
              <a:solidFill>
                <a:srgbClr val="C00000"/>
              </a:solidFill>
              <a:latin typeface="Arial" panose="020B0604020202020204" pitchFamily="34" charset="0"/>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文本框 15"/>
          <p:cNvSpPr txBox="1"/>
          <p:nvPr/>
        </p:nvSpPr>
        <p:spPr>
          <a:xfrm>
            <a:off x="76835" y="398145"/>
            <a:ext cx="12038965" cy="5077460"/>
          </a:xfrm>
          <a:prstGeom prst="rect">
            <a:avLst/>
          </a:prstGeom>
          <a:noFill/>
        </p:spPr>
        <p:txBody>
          <a:bodyPr wrap="square" rtlCol="0" anchor="t">
            <a:spAutoFit/>
          </a:bodyPr>
          <a:p>
            <a:pPr fontAlgn="auto"/>
            <a:r>
              <a:rPr lang="zh-CN" altLang="en-US" sz="2800" baseline="30000" smtClean="0">
                <a:latin typeface="黑体" panose="02010609060101010101" pitchFamily="49" charset="-122"/>
                <a:ea typeface="黑体" panose="02010609060101010101" pitchFamily="49" charset="-122"/>
                <a:cs typeface="黑体" panose="02010609060101010101" pitchFamily="49" charset="-122"/>
                <a:sym typeface="+mn-ea"/>
              </a:rPr>
              <a:t>材料三</a:t>
            </a:r>
            <a:r>
              <a:rPr lang="en-US" altLang="zh-CN" sz="2800" baseline="30000" smtClean="0">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2400">
                <a:ln>
                  <a:solidFill>
                    <a:sysClr val="windowText" lastClr="000000"/>
                  </a:solidFill>
                </a:ln>
                <a:solidFill>
                  <a:srgbClr val="C00000"/>
                </a:solidFill>
                <a:latin typeface="Calibri" panose="020F0502020204030204" charset="0"/>
                <a:ea typeface="宋体" panose="02010600030101010101" pitchFamily="2" charset="-122"/>
                <a:sym typeface="+mn-ea"/>
              </a:rPr>
              <a:t>教材</a:t>
            </a:r>
            <a:r>
              <a:rPr lang="en-US" altLang="zh-CN" sz="2400" noProof="1">
                <a:ln>
                  <a:solidFill>
                    <a:sysClr val="windowText" lastClr="000000"/>
                  </a:solidFill>
                </a:ln>
                <a:solidFill>
                  <a:srgbClr val="C00000"/>
                </a:solidFill>
                <a:latin typeface="Calibri" panose="020F0502020204030204" charset="0"/>
                <a:ea typeface="宋体" panose="02010600030101010101" pitchFamily="2" charset="-122"/>
                <a:cs typeface="+mn-cs"/>
              </a:rPr>
              <a:t>P40</a:t>
            </a:r>
            <a:r>
              <a:rPr lang="zh-CN" altLang="en-US" sz="2400" noProof="1">
                <a:ln>
                  <a:solidFill>
                    <a:sysClr val="windowText" lastClr="000000"/>
                  </a:solidFill>
                </a:ln>
                <a:solidFill>
                  <a:srgbClr val="C00000"/>
                </a:solidFill>
                <a:latin typeface="Calibri" panose="020F0502020204030204" charset="0"/>
                <a:ea typeface="宋体" panose="02010600030101010101" pitchFamily="2" charset="-122"/>
                <a:cs typeface="+mn-cs"/>
              </a:rPr>
              <a:t>问题探究：</a:t>
            </a:r>
            <a:endParaRPr lang="zh-CN" altLang="en-US" sz="2400" noProof="1">
              <a:ln>
                <a:solidFill>
                  <a:sysClr val="windowText" lastClr="000000"/>
                </a:solidFill>
              </a:ln>
              <a:solidFill>
                <a:srgbClr val="C00000"/>
              </a:solidFill>
            </a:endParaRPr>
          </a:p>
          <a:p>
            <a:pPr fontAlgn="auto"/>
            <a:r>
              <a:rPr lang="zh-CN" altLang="en-US" sz="2000" noProof="1">
                <a:solidFill>
                  <a:srgbClr val="C00000"/>
                </a:solidFill>
                <a:latin typeface="Calibri" panose="020F0502020204030204" charset="0"/>
                <a:ea typeface="宋体" panose="02010600030101010101" pitchFamily="2" charset="-122"/>
                <a:cs typeface="+mn-cs"/>
              </a:rPr>
              <a:t>(购买人的宣言）</a:t>
            </a:r>
            <a:endParaRPr lang="zh-CN" altLang="en-US" sz="2000" noProof="1"/>
          </a:p>
          <a:p>
            <a:pPr fontAlgn="auto"/>
            <a:r>
              <a:rPr lang="zh-CN" altLang="en-US" sz="2000" noProof="1">
                <a:latin typeface="Calibri" panose="020F0502020204030204" charset="0"/>
                <a:ea typeface="宋体" panose="02010600030101010101" pitchFamily="2" charset="-122"/>
                <a:cs typeface="+mn-cs"/>
              </a:rPr>
              <a:t>[代理人谢勒夫卡]说道：我从文书简提手中买来这所房屋。我为了它而给了他十个沙图；此项契约在胡夫- 阿海特公墓村的议会（贾贾特）的面前，当着简提的许多身为凯米普的祭司团成员的证人的面，由登记办公室盖章确认。</a:t>
            </a:r>
            <a:endParaRPr lang="zh-CN" altLang="en-US" sz="2000" noProof="1"/>
          </a:p>
          <a:p>
            <a:pPr fontAlgn="auto"/>
            <a:r>
              <a:rPr lang="zh-CN" altLang="en-US" sz="2000" noProof="1">
                <a:solidFill>
                  <a:srgbClr val="C00000"/>
                </a:solidFill>
                <a:latin typeface="Calibri" panose="020F0502020204030204" charset="0"/>
                <a:ea typeface="宋体" panose="02010600030101010101" pitchFamily="2" charset="-122"/>
                <a:cs typeface="+mn-cs"/>
              </a:rPr>
              <a:t>(对价格的详细说明）</a:t>
            </a:r>
            <a:endParaRPr lang="zh-CN" altLang="en-US" sz="2000" noProof="1"/>
          </a:p>
          <a:p>
            <a:pPr fontAlgn="auto"/>
            <a:r>
              <a:rPr lang="zh-CN" altLang="en-US" sz="2000" noProof="1">
                <a:latin typeface="Calibri" panose="020F0502020204030204" charset="0"/>
                <a:ea typeface="宋体" panose="02010600030101010101" pitchFamily="2" charset="-122"/>
                <a:cs typeface="+mn-cs"/>
              </a:rPr>
              <a:t>一块四肘尺宽十肘尺长的布料：三沙图 一张床：四沙图</a:t>
            </a:r>
            <a:endParaRPr lang="zh-CN" altLang="en-US" sz="2000" noProof="1"/>
          </a:p>
          <a:p>
            <a:pPr fontAlgn="auto"/>
            <a:r>
              <a:rPr lang="zh-CN" altLang="en-US" sz="2000" noProof="1">
                <a:latin typeface="Calibri" panose="020F0502020204030204" charset="0"/>
                <a:ea typeface="宋体" panose="02010600030101010101" pitchFamily="2" charset="-122"/>
                <a:cs typeface="+mn-cs"/>
              </a:rPr>
              <a:t>一块二肘尺宽十肘尺长的布料：三沙图 </a:t>
            </a:r>
            <a:endParaRPr lang="zh-CN" altLang="en-US" sz="2000" noProof="1"/>
          </a:p>
          <a:p>
            <a:pPr fontAlgn="auto"/>
            <a:r>
              <a:rPr lang="zh-CN" altLang="en-US" sz="2000" noProof="1">
                <a:solidFill>
                  <a:srgbClr val="C00000"/>
                </a:solidFill>
                <a:latin typeface="Calibri" panose="020F0502020204030204" charset="0"/>
                <a:ea typeface="宋体" panose="02010600030101010101" pitchFamily="2" charset="-122"/>
                <a:cs typeface="+mn-cs"/>
              </a:rPr>
              <a:t>(对房屋的描述）</a:t>
            </a:r>
            <a:endParaRPr lang="zh-CN" altLang="en-US" sz="2000" noProof="1">
              <a:solidFill>
                <a:srgbClr val="C00000"/>
              </a:solidFill>
            </a:endParaRPr>
          </a:p>
          <a:p>
            <a:pPr fontAlgn="auto"/>
            <a:r>
              <a:rPr lang="zh-CN" altLang="en-US" sz="2000" noProof="1">
                <a:latin typeface="Calibri" panose="020F0502020204030204" charset="0"/>
                <a:ea typeface="宋体" panose="02010600030101010101" pitchFamily="2" charset="-122"/>
                <a:cs typeface="+mn-cs"/>
              </a:rPr>
              <a:t>按墨线精确地建造无花果木的屋顶尚未完成 </a:t>
            </a:r>
            <a:endParaRPr lang="zh-CN" altLang="en-US" sz="2000" noProof="1"/>
          </a:p>
          <a:p>
            <a:pPr fontAlgn="auto"/>
            <a:r>
              <a:rPr lang="zh-CN" altLang="en-US" sz="2000" noProof="1">
                <a:solidFill>
                  <a:srgbClr val="C00000"/>
                </a:solidFill>
                <a:latin typeface="Calibri" panose="020F0502020204030204" charset="0"/>
                <a:ea typeface="宋体" panose="02010600030101010101" pitchFamily="2" charset="-122"/>
                <a:cs typeface="+mn-cs"/>
              </a:rPr>
              <a:t>(卖者的宣言）</a:t>
            </a:r>
            <a:endParaRPr lang="zh-CN" altLang="en-US" sz="2000" noProof="1">
              <a:solidFill>
                <a:srgbClr val="C00000"/>
              </a:solidFill>
            </a:endParaRPr>
          </a:p>
          <a:p>
            <a:pPr fontAlgn="auto"/>
            <a:r>
              <a:rPr lang="zh-CN" altLang="en-US" sz="2000" noProof="1">
                <a:latin typeface="Calibri" panose="020F0502020204030204" charset="0"/>
                <a:ea typeface="宋体" panose="02010600030101010101" pitchFamily="2" charset="-122"/>
                <a:cs typeface="+mn-cs"/>
              </a:rPr>
              <a:t>他说：以国王的生命起誓！我将使法律手续完成，将 使你对此事满意，并对属于这房屋的任何东西的情况满意，因为现在你已经实施了这种交换的付款。</a:t>
            </a:r>
            <a:endParaRPr lang="zh-CN" altLang="en-US" sz="2000" noProof="1"/>
          </a:p>
          <a:p>
            <a:pPr fontAlgn="auto"/>
            <a:r>
              <a:rPr lang="zh-CN" altLang="en-US" sz="2000" noProof="1">
                <a:latin typeface="Calibri" panose="020F0502020204030204" charset="0"/>
                <a:ea typeface="宋体" panose="02010600030101010101" pitchFamily="2" charset="-122"/>
                <a:cs typeface="+mn-cs"/>
              </a:rPr>
              <a:t>——梅努《凡尔库特混杂文件》，[法]默尼著，景昭 译《生活在古埃及》</a:t>
            </a:r>
            <a:endParaRPr lang="zh-CN" altLang="en-US" sz="2000" noProof="1"/>
          </a:p>
          <a:p>
            <a:pPr fontAlgn="auto"/>
            <a:r>
              <a:rPr lang="zh-CN" altLang="en-US" sz="2000" b="1" noProof="1">
                <a:latin typeface="Calibri" panose="020F0502020204030204" charset="0"/>
                <a:ea typeface="宋体" panose="02010600030101010101" pitchFamily="2" charset="-122"/>
                <a:cs typeface="+mn-cs"/>
              </a:rPr>
              <a:t>（</a:t>
            </a:r>
            <a:r>
              <a:rPr lang="en-US" altLang="zh-CN" sz="2000" b="1" noProof="1">
                <a:latin typeface="Calibri" panose="020F0502020204030204" charset="0"/>
                <a:ea typeface="宋体" panose="02010600030101010101" pitchFamily="2" charset="-122"/>
                <a:cs typeface="+mn-cs"/>
              </a:rPr>
              <a:t>3</a:t>
            </a:r>
            <a:r>
              <a:rPr lang="zh-CN" altLang="en-US" sz="2000" b="1" noProof="1">
                <a:latin typeface="Calibri" panose="020F0502020204030204" charset="0"/>
                <a:ea typeface="宋体" panose="02010600030101010101" pitchFamily="2" charset="-122"/>
                <a:cs typeface="+mn-cs"/>
              </a:rPr>
              <a:t>）根据材料，结合所学知识，描述古埃及人是如何签订商业契约的。契约对商业贸易和人们的日常生活产生了什么影响？（</a:t>
            </a:r>
            <a:r>
              <a:rPr lang="en-US" altLang="zh-CN" sz="2000" b="1" noProof="1">
                <a:latin typeface="Calibri" panose="020F0502020204030204" charset="0"/>
                <a:ea typeface="宋体" panose="02010600030101010101" pitchFamily="2" charset="-122"/>
                <a:cs typeface="+mn-cs"/>
              </a:rPr>
              <a:t>8</a:t>
            </a:r>
            <a:r>
              <a:rPr lang="zh-CN" altLang="en-US" sz="2000" b="1" noProof="1">
                <a:latin typeface="Calibri" panose="020F0502020204030204" charset="0"/>
                <a:ea typeface="宋体" panose="02010600030101010101" pitchFamily="2" charset="-122"/>
                <a:cs typeface="+mn-cs"/>
              </a:rPr>
              <a:t>分）</a:t>
            </a:r>
            <a:endParaRPr lang="zh-CN" altLang="en-US" sz="2000" b="1" noProof="1"/>
          </a:p>
        </p:txBody>
      </p:sp>
      <p:sp>
        <p:nvSpPr>
          <p:cNvPr id="3" name="文本框 2"/>
          <p:cNvSpPr txBox="1"/>
          <p:nvPr/>
        </p:nvSpPr>
        <p:spPr>
          <a:xfrm>
            <a:off x="156210" y="5374005"/>
            <a:ext cx="9812020" cy="398780"/>
          </a:xfrm>
          <a:prstGeom prst="rect">
            <a:avLst/>
          </a:prstGeom>
          <a:noFill/>
          <a:ln w="9525">
            <a:noFill/>
          </a:ln>
        </p:spPr>
        <p:txBody>
          <a:bodyPr wrap="square" anchor="t" anchorCtr="0">
            <a:spAutoFit/>
          </a:bodyPr>
          <a:p>
            <a:r>
              <a:rPr lang="zh-CN" altLang="en-US" sz="2000" b="1">
                <a:solidFill>
                  <a:srgbClr val="FF0000"/>
                </a:solidFill>
                <a:latin typeface="Calibri" panose="020F0502020204030204" charset="0"/>
                <a:ea typeface="宋体" panose="02010600030101010101" pitchFamily="2" charset="-122"/>
              </a:rPr>
              <a:t>契约以当事人买卖双方合意为基础；契约形式严格、手续齐全，由证人确认；</a:t>
            </a:r>
            <a:endParaRPr lang="zh-CN" altLang="en-US" sz="2000" b="1">
              <a:solidFill>
                <a:srgbClr val="FF0000"/>
              </a:solidFill>
              <a:latin typeface="Calibri" panose="020F0502020204030204" charset="0"/>
              <a:ea typeface="宋体" panose="02010600030101010101" pitchFamily="2" charset="-122"/>
            </a:endParaRPr>
          </a:p>
        </p:txBody>
      </p:sp>
      <p:sp>
        <p:nvSpPr>
          <p:cNvPr id="2" name="文本框 1"/>
          <p:cNvSpPr txBox="1"/>
          <p:nvPr/>
        </p:nvSpPr>
        <p:spPr>
          <a:xfrm>
            <a:off x="234315" y="5772785"/>
            <a:ext cx="9812020" cy="706755"/>
          </a:xfrm>
          <a:prstGeom prst="rect">
            <a:avLst/>
          </a:prstGeom>
          <a:noFill/>
          <a:ln w="9525">
            <a:noFill/>
          </a:ln>
        </p:spPr>
        <p:txBody>
          <a:bodyPr wrap="square" anchor="t" anchorCtr="0">
            <a:spAutoFit/>
          </a:bodyPr>
          <a:p>
            <a:r>
              <a:rPr lang="zh-CN" altLang="en-US" sz="2000" b="1">
                <a:solidFill>
                  <a:srgbClr val="FF0000"/>
                </a:solidFill>
                <a:latin typeface="Calibri" panose="020F0502020204030204" charset="0"/>
                <a:ea typeface="宋体" panose="02010600030101010101" pitchFamily="2" charset="-122"/>
              </a:rPr>
              <a:t>契约规范了商业贸易行为，推动商贸发展；推动诚信成为生活的基本原则，丰富了人们的社会；</a:t>
            </a:r>
            <a:endParaRPr lang="zh-CN" altLang="en-US" sz="2000" b="1">
              <a:solidFill>
                <a:srgbClr val="FF0000"/>
              </a:solidFill>
              <a:latin typeface="Calibri" panose="020F050202020403020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3" name="图片 46082"/>
          <p:cNvPicPr>
            <a:picLocks noChangeAspect="1"/>
          </p:cNvPicPr>
          <p:nvPr/>
        </p:nvPicPr>
        <p:blipFill>
          <a:blip r:embed="rId1"/>
          <a:stretch>
            <a:fillRect/>
          </a:stretch>
        </p:blipFill>
        <p:spPr>
          <a:xfrm>
            <a:off x="795338" y="1265238"/>
            <a:ext cx="4924425" cy="4479925"/>
          </a:xfrm>
          <a:prstGeom prst="rect">
            <a:avLst/>
          </a:prstGeom>
          <a:noFill/>
          <a:ln w="9525">
            <a:noFill/>
          </a:ln>
        </p:spPr>
      </p:pic>
      <p:pic>
        <p:nvPicPr>
          <p:cNvPr id="44034" name="图片 46083" descr="北京东京城"/>
          <p:cNvPicPr>
            <a:picLocks noChangeAspect="1"/>
          </p:cNvPicPr>
          <p:nvPr/>
        </p:nvPicPr>
        <p:blipFill>
          <a:blip r:embed="rId2"/>
          <a:srcRect l="26837" t="8220" r="9390" b="10799"/>
          <a:stretch>
            <a:fillRect/>
          </a:stretch>
        </p:blipFill>
        <p:spPr>
          <a:xfrm>
            <a:off x="6065838" y="1154113"/>
            <a:ext cx="4600575" cy="4856162"/>
          </a:xfrm>
          <a:prstGeom prst="rect">
            <a:avLst/>
          </a:prstGeom>
          <a:noFill/>
          <a:ln w="9525">
            <a:noFill/>
          </a:ln>
        </p:spPr>
      </p:pic>
      <p:sp>
        <p:nvSpPr>
          <p:cNvPr id="44035" name="TextBox 1"/>
          <p:cNvSpPr txBox="1"/>
          <p:nvPr/>
        </p:nvSpPr>
        <p:spPr>
          <a:xfrm>
            <a:off x="728980" y="206375"/>
            <a:ext cx="4748530" cy="583565"/>
          </a:xfrm>
          <a:prstGeom prst="rect">
            <a:avLst/>
          </a:prstGeom>
          <a:noFill/>
          <a:ln w="9525">
            <a:noFill/>
          </a:ln>
        </p:spPr>
        <p:txBody>
          <a:bodyPr wrap="square" anchor="t" anchorCtr="0">
            <a:spAutoFit/>
          </a:bodyPr>
          <a:p>
            <a:r>
              <a:rPr lang="zh-CN" altLang="en-US" sz="3200" b="1" dirty="0">
                <a:solidFill>
                  <a:srgbClr val="1B90A2"/>
                </a:solidFill>
                <a:latin typeface="微软雅黑" panose="020B0503020204020204" pitchFamily="34" charset="-122"/>
                <a:ea typeface="微软雅黑" panose="020B0503020204020204" pitchFamily="34" charset="-122"/>
              </a:rPr>
              <a:t>宋坊市界限被打破</a:t>
            </a:r>
            <a:endParaRPr lang="zh-CN" altLang="en-US" sz="3200" b="1" dirty="0">
              <a:solidFill>
                <a:srgbClr val="1B90A2"/>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6.xml><?xml version="1.0" encoding="utf-8"?>
<p:tagLst xmlns:p="http://schemas.openxmlformats.org/presentationml/2006/main">
  <p:tag name="KSO_WM_UNIT_TABLE_BEAUTIFY" val="smartTable{35370fd5-b519-4eba-ad09-0e705b45255d}"/>
  <p:tag name="TABLE_ENDDRAG_ORIGIN_RECT" val="919*382"/>
  <p:tag name="TABLE_ENDDRAG_RECT" val="6*89*919*382"/>
</p:tagLst>
</file>

<file path=ppt/tags/tag17.xml><?xml version="1.0" encoding="utf-8"?>
<p:tagLst xmlns:p="http://schemas.openxmlformats.org/presentationml/2006/main">
  <p:tag name="KSO_WM_UNIT_PLACING_PICTURE_USER_VIEWPORT" val="{&quot;height&quot;:2868,&quot;width&quot;:7765}"/>
</p:tagLst>
</file>

<file path=ppt/tags/tag18.xml><?xml version="1.0" encoding="utf-8"?>
<p:tagLst xmlns:p="http://schemas.openxmlformats.org/presentationml/2006/main">
  <p:tag name="KSO_WM_UNIT_PLACING_PICTURE_USER_VIEWPORT" val="{&quot;height&quot;:3545,&quot;width&quot;:8099}"/>
</p:tagLst>
</file>

<file path=ppt/tags/tag19.xml><?xml version="1.0" encoding="utf-8"?>
<p:tagLst xmlns:p="http://schemas.openxmlformats.org/presentationml/2006/main">
  <p:tag name="KSO_WM_UNIT_TABLE_BEAUTIFY" val="smartTable{ba45eec9-0f3d-4091-b4e3-2176ec571147}"/>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BEAUTIFY_FLAG" val="#wm#"/>
  <p:tag name="KSO_WM_TEMPLATE_CATEGORY" val="custom"/>
  <p:tag name="KSO_WM_TEMPLATE_INDEX" val="20205081"/>
</p:tagLst>
</file>

<file path=ppt/tags/tag22.xml><?xml version="1.0" encoding="utf-8"?>
<p:tagLst xmlns:p="http://schemas.openxmlformats.org/presentationml/2006/main">
  <p:tag name="KSO_WM_UNIT_TABLE_BEAUTIFY" val="smartTable{9fba071f-f810-4a13-9a18-762bba39e013}"/>
</p:tagLst>
</file>

<file path=ppt/tags/tag23.xml><?xml version="1.0" encoding="utf-8"?>
<p:tagLst xmlns:p="http://schemas.openxmlformats.org/presentationml/2006/main">
  <p:tag name="KSO_WM_UNIT_TABLE_BEAUTIFY" val="smartTable{c456ffc9-a9b6-44d3-9d5c-334e98265dd1}"/>
  <p:tag name="TABLE_ENDDRAG_ORIGIN_RECT" val="875*312"/>
  <p:tag name="TABLE_ENDDRAG_RECT" val="52*52*875*312"/>
</p:tagLst>
</file>

<file path=ppt/tags/tag24.xml><?xml version="1.0" encoding="utf-8"?>
<p:tagLst xmlns:p="http://schemas.openxmlformats.org/presentationml/2006/main">
  <p:tag name="AS_UNIQUEID" val="385"/>
</p:tagLst>
</file>

<file path=ppt/tags/tag25.xml><?xml version="1.0" encoding="utf-8"?>
<p:tagLst xmlns:p="http://schemas.openxmlformats.org/presentationml/2006/main">
  <p:tag name="KSO_WM_UNIT_TABLE_BEAUTIFY" val="smartTable{0721f503-bf00-4172-b3de-bd6b938cf135}"/>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xml><?xml version="1.0" encoding="utf-8"?>
<p:tagLst xmlns:p="http://schemas.openxmlformats.org/presentationml/2006/main">
  <p:tag name="AS_UNIQUEID" val="1753"/>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9525">
          <a:noFill/>
        </a:ln>
      </a:spPr>
      <a:bodyPr wrap="square" anchor="t" anchorCtr="0">
        <a:spAutoFit/>
      </a:bodyPr>
      <a:lstStyle>
        <a:defPPr>
          <a:defRPr lang="zh-CN" altLang="en-US" sz="2400" b="1">
            <a:latin typeface="Calibri" panose="020F0502020204030204" charset="0"/>
            <a:ea typeface="宋体" panose="02010600030101010101" pitchFamily="2"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9596</Words>
  <PresentationFormat>宽屏</PresentationFormat>
  <Paragraphs>702</Paragraphs>
  <Slides>33</Slides>
  <Notes>0</Notes>
  <HiddenSlides>0</HiddenSlides>
  <MMClips>2</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2</vt:i4>
      </vt:variant>
      <vt:variant>
        <vt:lpstr>幻灯片标题</vt:lpstr>
      </vt:variant>
      <vt:variant>
        <vt:i4>33</vt:i4>
      </vt:variant>
    </vt:vector>
  </HeadingPairs>
  <TitlesOfParts>
    <vt:vector size="53" baseType="lpstr">
      <vt:lpstr>Arial</vt:lpstr>
      <vt:lpstr>宋体</vt:lpstr>
      <vt:lpstr>Wingdings</vt:lpstr>
      <vt:lpstr>Calibri</vt:lpstr>
      <vt:lpstr>微软雅黑</vt:lpstr>
      <vt:lpstr>Wingdings</vt:lpstr>
      <vt:lpstr>Times New Roman</vt:lpstr>
      <vt:lpstr>悦然行楷_YS</vt:lpstr>
      <vt:lpstr>微软雅黑 Light</vt:lpstr>
      <vt:lpstr>黑体</vt:lpstr>
      <vt:lpstr>書體坊顏體㊣</vt:lpstr>
      <vt:lpstr>楷体</vt:lpstr>
      <vt:lpstr>Calibri</vt:lpstr>
      <vt:lpstr>Arial Unicode MS</vt:lpstr>
      <vt:lpstr>站酷文艺体</vt:lpstr>
      <vt:lpstr>楷体_GB2312</vt:lpstr>
      <vt:lpstr>新宋体</vt:lpstr>
      <vt:lpstr>自定义设计方案</vt:lpstr>
      <vt:lpstr>Excel.Chart.8</vt:lpstr>
      <vt:lpstr>Excel.Chart.8</vt:lpstr>
      <vt:lpstr>第三单元     商业贸易与日常生活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2021-10-25T23:41:00Z</dcterms:created>
  <dcterms:modified xsi:type="dcterms:W3CDTF">2021-12-18T13:44:05Z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B2B3421204D54C529495B352FAEC5D39</vt:lpwstr>
  </property>
</Properties>
</file>