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464" r:id="rId2"/>
    <p:sldId id="461" r:id="rId3"/>
    <p:sldId id="463" r:id="rId4"/>
    <p:sldId id="466" r:id="rId5"/>
    <p:sldId id="465" r:id="rId6"/>
    <p:sldId id="467" r:id="rId7"/>
    <p:sldId id="471" r:id="rId8"/>
    <p:sldId id="468" r:id="rId9"/>
    <p:sldId id="475" r:id="rId10"/>
    <p:sldId id="473" r:id="rId11"/>
    <p:sldId id="474" r:id="rId12"/>
    <p:sldId id="476" r:id="rId13"/>
    <p:sldId id="478" r:id="rId14"/>
    <p:sldId id="477"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0" clrIdx="0"/>
  <p:cmAuthor id="1" name="孙文纯" initials="孙文纯"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6685" autoAdjust="0"/>
  </p:normalViewPr>
  <p:slideViewPr>
    <p:cSldViewPr snapToGrid="0">
      <p:cViewPr>
        <p:scale>
          <a:sx n="63" d="100"/>
          <a:sy n="63" d="100"/>
        </p:scale>
        <p:origin x="-894" y="-22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2022/6/10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78652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即将商人集中起来，设官统一管理，为他们提供衣食，驱使他们为政府服务，推动了手工业的发展；“工，”可比之于今天的国企；“商”可比之于今天的国营公司。所有员工由国家发工资养活；所有员工创造的价值由国家支配。</a:t>
            </a:r>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宋朝是中国古代商品经济发展的一个高峰，面向大众的基层市场蓬勃涌现。宋与辽夏金各政权之间的往来十分密切，官方设置榷场进行互市贸易，民间贸易也相当活跃。</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即将商人集中起来，设官统一管理，为他们提供衣食，驱使他们为政府服务，推动了手工业的发展；“工，”可比之于今天的国企；“商”可比之于今天的国营公司。所有员工由国家发工资养活；所有员工创造的价值由国家支配。</a:t>
            </a:r>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宋朝是中国古代商品经济发展的一个高峰，面向大众的基层市场蓬勃涌现。宋与辽夏金各政权之间的往来十分密切，官方设置榷场进行互市贸易，民间贸易也相当活跃。</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丝绸之路配上一道题</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货币怎么产生的？从这句话可以看出来？它是商品交换发展的产物。</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货币怎么产生的？从这句话可以看出来？它是商品交换发展的产物。</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pic>
        <p:nvPicPr>
          <p:cNvPr id="4" name="Picture 4" descr="C:\Users\jinring\Desktop\大峪中学PPT模板文件图片\PNG图片\大峪中学PPT1-0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12192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p:cNvSpPr>
            <a:spLocks noGrp="1"/>
          </p:cNvSpPr>
          <p:nvPr>
            <p:ph type="ctrTitle"/>
          </p:nvPr>
        </p:nvSpPr>
        <p:spPr>
          <a:xfrm>
            <a:off x="1100405" y="1340768"/>
            <a:ext cx="1852323" cy="1008112"/>
          </a:xfrm>
        </p:spPr>
        <p:txBody>
          <a:bodyPr>
            <a:normAutofit/>
          </a:bodyPr>
          <a:lstStyle>
            <a:lvl1pPr algn="l">
              <a:defRPr sz="3600" b="1">
                <a:solidFill>
                  <a:schemeClr val="bg1"/>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0" name="副标题 2"/>
          <p:cNvSpPr>
            <a:spLocks noGrp="1"/>
          </p:cNvSpPr>
          <p:nvPr>
            <p:ph type="subTitle" idx="1"/>
          </p:nvPr>
        </p:nvSpPr>
        <p:spPr>
          <a:xfrm>
            <a:off x="1196416" y="2357430"/>
            <a:ext cx="8233357" cy="3429024"/>
          </a:xfrm>
        </p:spPr>
        <p:txBody>
          <a:bodyPr>
            <a:normAutofit/>
          </a:bodyPr>
          <a:lstStyle>
            <a:lvl1pPr marL="0" indent="0" algn="l">
              <a:buNone/>
              <a:defRPr sz="2100">
                <a:solidFill>
                  <a:schemeClr val="bg1"/>
                </a:solidFill>
                <a:latin typeface="微软雅黑" panose="020B0503020204020204" charset="-122"/>
                <a:ea typeface="微软雅黑" panose="020B050302020402020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ltLang="zh-CN" dirty="0"/>
          </a:p>
        </p:txBody>
      </p:sp>
      <p:sp>
        <p:nvSpPr>
          <p:cNvPr id="5" name="日期占位符 2"/>
          <p:cNvSpPr>
            <a:spLocks noGrp="1"/>
          </p:cNvSpPr>
          <p:nvPr>
            <p:ph type="dt" sz="half" idx="10"/>
          </p:nvPr>
        </p:nvSpPr>
        <p:spPr/>
        <p:txBody>
          <a:bodyPr/>
          <a:lstStyle>
            <a:lvl1pPr>
              <a:defRPr/>
            </a:lvl1pPr>
          </a:lstStyle>
          <a:p>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4"/>
          <p:cNvSpPr>
            <a:spLocks noGrp="1"/>
          </p:cNvSpPr>
          <p:nvPr>
            <p:ph type="sldNum" sz="quarter" idx="12"/>
          </p:nvPr>
        </p:nvSpPr>
        <p:spPr/>
        <p:txBody>
          <a:bodyPr/>
          <a:lstStyle>
            <a:lvl1pPr>
              <a:defRPr/>
            </a:lvl1pPr>
          </a:lstStyle>
          <a:p>
            <a:fld id="{EE6600A5-09C1-4457-A6F3-BA52EC8EAC08}" type="slidenum">
              <a:rPr lang="zh-CN" altLang="en-US"/>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目录页">
    <p:spTree>
      <p:nvGrpSpPr>
        <p:cNvPr id="1" name=""/>
        <p:cNvGrpSpPr/>
        <p:nvPr/>
      </p:nvGrpSpPr>
      <p:grpSpPr>
        <a:xfrm>
          <a:off x="0" y="0"/>
          <a:ext cx="0" cy="0"/>
          <a:chOff x="0" y="0"/>
          <a:chExt cx="0" cy="0"/>
        </a:xfrm>
      </p:grpSpPr>
      <p:pic>
        <p:nvPicPr>
          <p:cNvPr id="4" name="Picture 4" descr="C:\Users\jinring\Desktop\大峪中学PPT模板文件图片\PNG图片\大峪中学PPT1-0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
            <a:ext cx="12192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11" Type="http://schemas.openxmlformats.org/officeDocument/2006/relationships/image" Target="../media/image8.png"/><Relationship Id="rId5" Type="http://schemas.openxmlformats.org/officeDocument/2006/relationships/tags" Target="../tags/tag6.xml"/><Relationship Id="rId10" Type="http://schemas.openxmlformats.org/officeDocument/2006/relationships/image" Target="../media/image7.png"/><Relationship Id="rId4" Type="http://schemas.openxmlformats.org/officeDocument/2006/relationships/tags" Target="../tags/tag5.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10" Type="http://schemas.openxmlformats.org/officeDocument/2006/relationships/image" Target="../media/image10.png"/><Relationship Id="rId4" Type="http://schemas.openxmlformats.org/officeDocument/2006/relationships/tags" Target="../tags/tag10.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pPr/>
              <a:t>1</a:t>
            </a:fld>
            <a:endParaRPr lang="zh-CN" altLang="en-US"/>
          </a:p>
        </p:txBody>
      </p:sp>
      <p:pic>
        <p:nvPicPr>
          <p:cNvPr id="2050" name="Picture 2"/>
          <p:cNvPicPr>
            <a:picLocks noChangeAspect="1" noChangeArrowheads="1"/>
          </p:cNvPicPr>
          <p:nvPr/>
        </p:nvPicPr>
        <p:blipFill>
          <a:blip r:embed="rId2" cstate="print"/>
          <a:srcRect/>
          <a:stretch>
            <a:fillRect/>
          </a:stretch>
        </p:blipFill>
        <p:spPr bwMode="auto">
          <a:xfrm>
            <a:off x="0" y="795338"/>
            <a:ext cx="12192000" cy="52673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Administrator\AppData\Roaming\Tencent\Users\805113934\QQ\WinTemp\RichOle\YVG(0YZ1LLKIE3%YN@XE2]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1478280"/>
            <a:ext cx="10149840" cy="37995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29640" y="5608320"/>
            <a:ext cx="8717280" cy="523220"/>
          </a:xfrm>
          <a:prstGeom prst="rect">
            <a:avLst/>
          </a:prstGeom>
          <a:noFill/>
        </p:spPr>
        <p:txBody>
          <a:bodyPr wrap="square" rtlCol="0">
            <a:spAutoFit/>
          </a:bodyPr>
          <a:lstStyle/>
          <a:p>
            <a:r>
              <a:rPr lang="zh-CN" altLang="en-US" sz="2800" b="1" dirty="0" smtClean="0">
                <a:solidFill>
                  <a:srgbClr val="FF0000"/>
                </a:solidFill>
                <a:latin typeface="宋体" pitchFamily="2" charset="-122"/>
                <a:ea typeface="宋体" pitchFamily="2" charset="-122"/>
              </a:rPr>
              <a:t>中国古代当铺的发展演变？每个时期的主要经营业务？</a:t>
            </a:r>
            <a:endParaRPr lang="zh-CN" altLang="en-US" sz="2800" b="1" dirty="0">
              <a:solidFill>
                <a:srgbClr val="FF0000"/>
              </a:solidFill>
              <a:latin typeface="宋体" pitchFamily="2" charset="-122"/>
              <a:ea typeface="宋体" pitchFamily="2" charset="-122"/>
            </a:endParaRPr>
          </a:p>
        </p:txBody>
      </p:sp>
      <p:sp>
        <p:nvSpPr>
          <p:cNvPr id="22" name="文本框 37"/>
          <p:cNvSpPr txBox="1"/>
          <p:nvPr>
            <p:custDataLst>
              <p:tags r:id="rId1"/>
            </p:custDataLst>
          </p:nvPr>
        </p:nvSpPr>
        <p:spPr>
          <a:xfrm>
            <a:off x="304601" y="276827"/>
            <a:ext cx="4928751" cy="639470"/>
          </a:xfrm>
          <a:prstGeom prst="rect">
            <a:avLst/>
          </a:prstGeom>
          <a:noFill/>
        </p:spPr>
        <p:txBody>
          <a:bodyPr wrap="square" rtlCol="0" anchor="t">
            <a:spAutoFit/>
            <a:scene3d>
              <a:camera prst="orthographicFront"/>
              <a:lightRig rig="threePt" dir="t"/>
            </a:scene3d>
          </a:bodyPr>
          <a:lstStyle/>
          <a:p>
            <a:pPr lvl="0">
              <a:lnSpc>
                <a:spcPts val="4840"/>
              </a:lnSpc>
              <a:buClrTx/>
              <a:buSzTx/>
              <a:buFontTx/>
            </a:pPr>
            <a:r>
              <a:rPr lang="zh-CN" altLang="en-US" sz="2800" b="1" dirty="0">
                <a:latin typeface="+mj-ea"/>
                <a:ea typeface="+mj-ea"/>
                <a:cs typeface="+mj-ea"/>
                <a:sym typeface="+mn-ea"/>
              </a:rPr>
              <a:t>二、货币、信贷、商业契约</a:t>
            </a:r>
          </a:p>
        </p:txBody>
      </p:sp>
      <p:sp>
        <p:nvSpPr>
          <p:cNvPr id="23" name="矩形 22"/>
          <p:cNvSpPr/>
          <p:nvPr/>
        </p:nvSpPr>
        <p:spPr>
          <a:xfrm>
            <a:off x="2067936" y="332489"/>
            <a:ext cx="792480" cy="5838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12"/>
          </p:nvPr>
        </p:nvSpPr>
        <p:spPr/>
        <p:txBody>
          <a:bodyPr/>
          <a:lstStyle/>
          <a:p>
            <a:fld id="{565CE74E-AB26-4998-AD42-012C4C1AD076}" type="slidenum">
              <a:rPr lang="zh-CN" altLang="en-US" smtClean="0"/>
              <a:pPr/>
              <a:t>10</a:t>
            </a:fld>
            <a:endParaRPr lang="zh-CN" altLang="en-US"/>
          </a:p>
        </p:txBody>
      </p:sp>
    </p:spTree>
    <p:extLst>
      <p:ext uri="{BB962C8B-B14F-4D97-AF65-F5344CB8AC3E}">
        <p14:creationId xmlns:p14="http://schemas.microsoft.com/office/powerpoint/2010/main" val="12362666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diamond(in)">
                                      <p:cBhvr>
                                        <p:cTn id="7" dur="2000"/>
                                        <p:tgtEl>
                                          <p:spTgt spid="51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417689193"/>
              </p:ext>
            </p:extLst>
          </p:nvPr>
        </p:nvGraphicFramePr>
        <p:xfrm>
          <a:off x="261396" y="1565906"/>
          <a:ext cx="10408920" cy="2834644"/>
        </p:xfrm>
        <a:graphic>
          <a:graphicData uri="http://schemas.openxmlformats.org/drawingml/2006/table">
            <a:tbl>
              <a:tblPr firstRow="1" bandRow="1">
                <a:tableStyleId>{5C22544A-7EE6-4342-B048-85BDC9FD1C3A}</a:tableStyleId>
              </a:tblPr>
              <a:tblGrid>
                <a:gridCol w="1645920"/>
                <a:gridCol w="8763000"/>
              </a:tblGrid>
              <a:tr h="708661">
                <a:tc>
                  <a:txBody>
                    <a:bodyPr/>
                    <a:lstStyle/>
                    <a:p>
                      <a:r>
                        <a:rPr lang="zh-CN" altLang="en-US" sz="2400" dirty="0" smtClean="0">
                          <a:solidFill>
                            <a:schemeClr val="tx1"/>
                          </a:solidFill>
                          <a:latin typeface="宋体" pitchFamily="2" charset="-122"/>
                          <a:ea typeface="宋体" pitchFamily="2" charset="-122"/>
                        </a:rPr>
                        <a:t>  时间</a:t>
                      </a:r>
                      <a:endParaRPr lang="zh-CN" altLang="en-US" sz="24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400" dirty="0" smtClean="0">
                          <a:solidFill>
                            <a:schemeClr val="tx1"/>
                          </a:solidFill>
                          <a:latin typeface="宋体" pitchFamily="2" charset="-122"/>
                          <a:ea typeface="宋体" pitchFamily="2" charset="-122"/>
                        </a:rPr>
                        <a:t>                     概况</a:t>
                      </a:r>
                      <a:endParaRPr lang="zh-CN" altLang="en-US" sz="24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8661">
                <a:tc>
                  <a:txBody>
                    <a:bodyPr/>
                    <a:lstStyle/>
                    <a:p>
                      <a:r>
                        <a:rPr lang="zh-CN" altLang="en-US" sz="2400" b="1" dirty="0" smtClean="0">
                          <a:solidFill>
                            <a:schemeClr val="tx1"/>
                          </a:solidFill>
                          <a:latin typeface="宋体" pitchFamily="2" charset="-122"/>
                          <a:ea typeface="宋体" pitchFamily="2" charset="-122"/>
                        </a:rPr>
                        <a:t>商周</a:t>
                      </a:r>
                      <a:endParaRPr lang="zh-CN" altLang="en-US" sz="2400" b="1"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4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8661">
                <a:tc>
                  <a:txBody>
                    <a:bodyPr/>
                    <a:lstStyle/>
                    <a:p>
                      <a:r>
                        <a:rPr lang="zh-CN" altLang="en-US" sz="2400" b="1" dirty="0" smtClean="0">
                          <a:solidFill>
                            <a:schemeClr val="tx1"/>
                          </a:solidFill>
                          <a:latin typeface="宋体" pitchFamily="2" charset="-122"/>
                          <a:ea typeface="宋体" pitchFamily="2" charset="-122"/>
                        </a:rPr>
                        <a:t>汉朝以后</a:t>
                      </a:r>
                      <a:endParaRPr lang="zh-CN" altLang="en-US" sz="2400" b="1"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4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8661">
                <a:tc>
                  <a:txBody>
                    <a:bodyPr/>
                    <a:lstStyle/>
                    <a:p>
                      <a:r>
                        <a:rPr lang="zh-CN" altLang="en-US" sz="2400" b="1" dirty="0" smtClean="0">
                          <a:solidFill>
                            <a:schemeClr val="tx1"/>
                          </a:solidFill>
                          <a:latin typeface="宋体" pitchFamily="2" charset="-122"/>
                          <a:ea typeface="宋体" pitchFamily="2" charset="-122"/>
                        </a:rPr>
                        <a:t>唐宋以后</a:t>
                      </a:r>
                      <a:endParaRPr lang="zh-CN" altLang="en-US" sz="2400" b="1"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4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矩形 3"/>
          <p:cNvSpPr/>
          <p:nvPr/>
        </p:nvSpPr>
        <p:spPr>
          <a:xfrm>
            <a:off x="2169758" y="2432801"/>
            <a:ext cx="1422184" cy="461665"/>
          </a:xfrm>
          <a:prstGeom prst="rect">
            <a:avLst/>
          </a:prstGeom>
        </p:spPr>
        <p:txBody>
          <a:bodyPr wrap="none">
            <a:spAutoFit/>
          </a:bodyPr>
          <a:lstStyle/>
          <a:p>
            <a:r>
              <a:rPr lang="zh-CN" altLang="en-US" sz="2400" b="1" dirty="0">
                <a:solidFill>
                  <a:srgbClr val="0000FF"/>
                </a:solidFill>
                <a:latin typeface="楷体" pitchFamily="49" charset="-122"/>
                <a:ea typeface="楷体" pitchFamily="49" charset="-122"/>
                <a:sym typeface="+mn-ea"/>
              </a:rPr>
              <a:t>出现契约</a:t>
            </a:r>
            <a:endParaRPr lang="zh-CN" altLang="en-US" sz="2400" b="1" dirty="0">
              <a:solidFill>
                <a:srgbClr val="0000FF"/>
              </a:solidFill>
              <a:latin typeface="楷体" pitchFamily="49" charset="-122"/>
              <a:ea typeface="楷体" pitchFamily="49" charset="-122"/>
            </a:endParaRPr>
          </a:p>
        </p:txBody>
      </p:sp>
      <p:sp>
        <p:nvSpPr>
          <p:cNvPr id="10" name="矩形 9"/>
          <p:cNvSpPr/>
          <p:nvPr/>
        </p:nvSpPr>
        <p:spPr>
          <a:xfrm>
            <a:off x="2169758" y="3162536"/>
            <a:ext cx="6340197" cy="461665"/>
          </a:xfrm>
          <a:prstGeom prst="rect">
            <a:avLst/>
          </a:prstGeom>
        </p:spPr>
        <p:txBody>
          <a:bodyPr wrap="none">
            <a:spAutoFit/>
          </a:bodyPr>
          <a:lstStyle/>
          <a:p>
            <a:r>
              <a:rPr lang="zh-CN" altLang="en-US" sz="2400" b="1" dirty="0" smtClean="0">
                <a:solidFill>
                  <a:srgbClr val="0000FF"/>
                </a:solidFill>
                <a:latin typeface="楷体" pitchFamily="49" charset="-122"/>
                <a:ea typeface="楷体" pitchFamily="49" charset="-122"/>
              </a:rPr>
              <a:t>涉及财产关系和人事关系的几乎都要订立契约</a:t>
            </a:r>
            <a:endParaRPr lang="zh-CN" altLang="en-US" sz="2400" b="1" dirty="0">
              <a:solidFill>
                <a:srgbClr val="0000FF"/>
              </a:solidFill>
              <a:latin typeface="楷体" pitchFamily="49" charset="-122"/>
              <a:ea typeface="楷体" pitchFamily="49" charset="-122"/>
            </a:endParaRPr>
          </a:p>
        </p:txBody>
      </p:sp>
      <p:sp>
        <p:nvSpPr>
          <p:cNvPr id="5" name="矩形 4"/>
          <p:cNvSpPr/>
          <p:nvPr/>
        </p:nvSpPr>
        <p:spPr>
          <a:xfrm>
            <a:off x="2169758" y="3834882"/>
            <a:ext cx="2969083" cy="461665"/>
          </a:xfrm>
          <a:prstGeom prst="rect">
            <a:avLst/>
          </a:prstGeom>
        </p:spPr>
        <p:txBody>
          <a:bodyPr wrap="none">
            <a:spAutoFit/>
          </a:bodyPr>
          <a:lstStyle/>
          <a:p>
            <a:r>
              <a:rPr lang="zh-CN" altLang="en-US" sz="2400" b="1" dirty="0">
                <a:solidFill>
                  <a:srgbClr val="0000FF"/>
                </a:solidFill>
                <a:latin typeface="楷体" pitchFamily="49" charset="-122"/>
                <a:ea typeface="楷体" pitchFamily="49" charset="-122"/>
                <a:sym typeface="+mn-ea"/>
              </a:rPr>
              <a:t>契约的应用更加广泛</a:t>
            </a:r>
            <a:endParaRPr lang="zh-CN" altLang="en-US" sz="2400" b="1" dirty="0">
              <a:solidFill>
                <a:srgbClr val="0000FF"/>
              </a:solidFill>
              <a:latin typeface="楷体" pitchFamily="49" charset="-122"/>
              <a:ea typeface="楷体" pitchFamily="49" charset="-122"/>
            </a:endParaRPr>
          </a:p>
        </p:txBody>
      </p:sp>
      <p:pic>
        <p:nvPicPr>
          <p:cNvPr id="7169" name="Picture 1" descr="C:\Users\Administrator\AppData\Roaming\Tencent\Users\805113934\QQ\WinTemp\RichOle\{TCX{UG6HXJDUH_X~P`}S0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344" y="968862"/>
            <a:ext cx="5595392" cy="5631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6395" y="5013960"/>
            <a:ext cx="5912802" cy="523220"/>
          </a:xfrm>
          <a:prstGeom prst="rect">
            <a:avLst/>
          </a:prstGeom>
          <a:noFill/>
        </p:spPr>
        <p:txBody>
          <a:bodyPr wrap="square" rtlCol="0">
            <a:spAutoFit/>
          </a:bodyPr>
          <a:lstStyle/>
          <a:p>
            <a:r>
              <a:rPr lang="zh-CN" altLang="en-US" sz="2800" b="1" dirty="0" smtClean="0">
                <a:solidFill>
                  <a:srgbClr val="FF0000"/>
                </a:solidFill>
                <a:latin typeface="宋体" pitchFamily="2" charset="-122"/>
                <a:ea typeface="宋体" pitchFamily="2" charset="-122"/>
              </a:rPr>
              <a:t>石染典买马契上记载的内容有哪些？</a:t>
            </a:r>
            <a:endParaRPr lang="zh-CN" altLang="en-US" sz="2800" b="1" dirty="0">
              <a:solidFill>
                <a:srgbClr val="FF0000"/>
              </a:solidFill>
              <a:latin typeface="宋体" pitchFamily="2" charset="-122"/>
              <a:ea typeface="宋体" pitchFamily="2" charset="-122"/>
            </a:endParaRPr>
          </a:p>
        </p:txBody>
      </p:sp>
      <p:sp>
        <p:nvSpPr>
          <p:cNvPr id="14" name="文本框 37"/>
          <p:cNvSpPr txBox="1"/>
          <p:nvPr>
            <p:custDataLst>
              <p:tags r:id="rId1"/>
            </p:custDataLst>
          </p:nvPr>
        </p:nvSpPr>
        <p:spPr>
          <a:xfrm>
            <a:off x="304601" y="276827"/>
            <a:ext cx="4928751" cy="639470"/>
          </a:xfrm>
          <a:prstGeom prst="rect">
            <a:avLst/>
          </a:prstGeom>
          <a:noFill/>
        </p:spPr>
        <p:txBody>
          <a:bodyPr wrap="square" rtlCol="0" anchor="t">
            <a:spAutoFit/>
            <a:scene3d>
              <a:camera prst="orthographicFront"/>
              <a:lightRig rig="threePt" dir="t"/>
            </a:scene3d>
          </a:bodyPr>
          <a:lstStyle/>
          <a:p>
            <a:pPr lvl="0">
              <a:lnSpc>
                <a:spcPts val="4840"/>
              </a:lnSpc>
              <a:buClrTx/>
              <a:buSzTx/>
              <a:buFontTx/>
            </a:pPr>
            <a:r>
              <a:rPr lang="zh-CN" altLang="en-US" sz="2800" b="1" dirty="0">
                <a:latin typeface="+mj-ea"/>
                <a:ea typeface="+mj-ea"/>
                <a:cs typeface="+mj-ea"/>
                <a:sym typeface="+mn-ea"/>
              </a:rPr>
              <a:t>二、货币、信贷、商业契约</a:t>
            </a:r>
          </a:p>
        </p:txBody>
      </p:sp>
      <p:sp>
        <p:nvSpPr>
          <p:cNvPr id="15" name="矩形 14"/>
          <p:cNvSpPr/>
          <p:nvPr/>
        </p:nvSpPr>
        <p:spPr>
          <a:xfrm>
            <a:off x="3195702" y="385054"/>
            <a:ext cx="1452498" cy="5838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565CE74E-AB26-4998-AD42-012C4C1AD076}" type="slidenum">
              <a:rPr lang="zh-CN" altLang="en-US" smtClean="0"/>
              <a:pPr/>
              <a:t>11</a:t>
            </a:fld>
            <a:endParaRPr lang="zh-CN" altLang="en-US"/>
          </a:p>
        </p:txBody>
      </p:sp>
    </p:spTree>
    <p:extLst>
      <p:ext uri="{BB962C8B-B14F-4D97-AF65-F5344CB8AC3E}">
        <p14:creationId xmlns:p14="http://schemas.microsoft.com/office/powerpoint/2010/main" val="8095541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ox(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7169"/>
                                        </p:tgtEl>
                                        <p:attrNameLst>
                                          <p:attrName>style.visibility</p:attrName>
                                        </p:attrNameLst>
                                      </p:cBhvr>
                                      <p:to>
                                        <p:strVal val="visible"/>
                                      </p:to>
                                    </p:set>
                                    <p:animEffect transition="in" filter="box(in)">
                                      <p:cBhvr>
                                        <p:cTn id="34" dur="2000"/>
                                        <p:tgtEl>
                                          <p:spTgt spid="716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amond(in)">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5" grpId="0"/>
      <p:bldP spid="6"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pPr/>
              <a:t>12</a:t>
            </a:fld>
            <a:endParaRPr lang="zh-CN" altLang="en-US"/>
          </a:p>
        </p:txBody>
      </p:sp>
      <p:sp>
        <p:nvSpPr>
          <p:cNvPr id="3" name="矩形 2"/>
          <p:cNvSpPr/>
          <p:nvPr/>
        </p:nvSpPr>
        <p:spPr>
          <a:xfrm>
            <a:off x="320040" y="339358"/>
            <a:ext cx="11521440" cy="4524315"/>
          </a:xfrm>
          <a:prstGeom prst="rect">
            <a:avLst/>
          </a:prstGeom>
        </p:spPr>
        <p:txBody>
          <a:bodyPr wrap="square">
            <a:spAutoFit/>
          </a:bodyPr>
          <a:lstStyle/>
          <a:p>
            <a:r>
              <a:rPr lang="en-US" altLang="zh-CN" sz="3600" b="1" dirty="0" smtClean="0">
                <a:latin typeface="楷体" pitchFamily="49" charset="-122"/>
                <a:ea typeface="楷体" pitchFamily="49" charset="-122"/>
              </a:rPr>
              <a:t>4.</a:t>
            </a:r>
            <a:r>
              <a:rPr lang="en-US" altLang="zh-CN" sz="3600" b="1" dirty="0">
                <a:latin typeface="楷体" pitchFamily="49" charset="-122"/>
                <a:ea typeface="楷体" pitchFamily="49" charset="-122"/>
              </a:rPr>
              <a:t>中国现存最早的契约是西周周恭王时期镌刻在青铜器皿上的四件土地契，将契约文字刻在器皿上，就是为了使契文中规定的内容得到多方的</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承认、信守。该材料表明西周</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A.履践重农抑商经济政策</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B.深受儒家伦理道德的影响</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C.建立了完备的法律体系</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Ｄ.初具守信精神和证据意识</a:t>
            </a:r>
            <a:endParaRPr lang="zh-CN" altLang="zh-CN" sz="3600" b="1" dirty="0">
              <a:latin typeface="楷体" pitchFamily="49" charset="-122"/>
              <a:ea typeface="楷体" pitchFamily="49" charset="-122"/>
            </a:endParaRPr>
          </a:p>
        </p:txBody>
      </p:sp>
      <p:cxnSp>
        <p:nvCxnSpPr>
          <p:cNvPr id="4" name="直接连接符 3"/>
          <p:cNvCxnSpPr/>
          <p:nvPr/>
        </p:nvCxnSpPr>
        <p:spPr>
          <a:xfrm>
            <a:off x="463731" y="4745639"/>
            <a:ext cx="56170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6036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pPr/>
              <a:t>13</a:t>
            </a:fld>
            <a:endParaRPr lang="zh-CN" altLang="en-US"/>
          </a:p>
        </p:txBody>
      </p:sp>
      <p:sp>
        <p:nvSpPr>
          <p:cNvPr id="3" name="矩形 2"/>
          <p:cNvSpPr/>
          <p:nvPr/>
        </p:nvSpPr>
        <p:spPr>
          <a:xfrm>
            <a:off x="289560" y="490419"/>
            <a:ext cx="11414760" cy="5078313"/>
          </a:xfrm>
          <a:prstGeom prst="rect">
            <a:avLst/>
          </a:prstGeom>
        </p:spPr>
        <p:txBody>
          <a:bodyPr wrap="square">
            <a:spAutoFit/>
          </a:bodyPr>
          <a:lstStyle/>
          <a:p>
            <a:r>
              <a:rPr lang="en-US" altLang="zh-CN" sz="3600" b="1" dirty="0" smtClean="0">
                <a:latin typeface="楷体" pitchFamily="49" charset="-122"/>
                <a:ea typeface="楷体" pitchFamily="49" charset="-122"/>
              </a:rPr>
              <a:t>5.</a:t>
            </a:r>
            <a:r>
              <a:rPr lang="en-US" altLang="zh-CN" sz="3600" b="1" dirty="0">
                <a:latin typeface="楷体" pitchFamily="49" charset="-122"/>
                <a:ea typeface="楷体" pitchFamily="49" charset="-122"/>
              </a:rPr>
              <a:t>庄票形成于清朝前期，是钱庄签发的一种票据，上面写有一定金额并由钱庄负责兑现。庄票分为即期和远期两种，即期庄票见票即可支付，</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远期庄票须到期才能支付。庄票都不记名，不论何人持有，凭票即付，不得挂失和止付。庄票的出现</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Ａ.适应了商业发展的需求</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Ｂ.说明了重农抑商的松动</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C.体现了清朝的开放包容</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D.反映了商人地位的提升</a:t>
            </a:r>
            <a:endParaRPr lang="zh-CN" altLang="zh-CN" sz="3600" b="1" dirty="0">
              <a:latin typeface="楷体" pitchFamily="49" charset="-122"/>
              <a:ea typeface="楷体" pitchFamily="49" charset="-122"/>
            </a:endParaRPr>
          </a:p>
        </p:txBody>
      </p:sp>
      <p:cxnSp>
        <p:nvCxnSpPr>
          <p:cNvPr id="4" name="直接连接符 3"/>
          <p:cNvCxnSpPr/>
          <p:nvPr/>
        </p:nvCxnSpPr>
        <p:spPr>
          <a:xfrm>
            <a:off x="463731" y="3846479"/>
            <a:ext cx="51445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0979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pPr/>
              <a:t>14</a:t>
            </a:fld>
            <a:endParaRPr lang="zh-CN" altLang="en-US"/>
          </a:p>
        </p:txBody>
      </p:sp>
      <p:sp>
        <p:nvSpPr>
          <p:cNvPr id="3" name="矩形 2"/>
          <p:cNvSpPr/>
          <p:nvPr/>
        </p:nvSpPr>
        <p:spPr>
          <a:xfrm>
            <a:off x="304800" y="414219"/>
            <a:ext cx="11551920" cy="5078313"/>
          </a:xfrm>
          <a:prstGeom prst="rect">
            <a:avLst/>
          </a:prstGeom>
        </p:spPr>
        <p:txBody>
          <a:bodyPr wrap="square">
            <a:spAutoFit/>
          </a:bodyPr>
          <a:lstStyle/>
          <a:p>
            <a:r>
              <a:rPr lang="en-US" altLang="zh-CN" sz="3600" b="1" dirty="0" smtClean="0">
                <a:latin typeface="楷体" pitchFamily="49" charset="-122"/>
                <a:ea typeface="楷体" pitchFamily="49" charset="-122"/>
              </a:rPr>
              <a:t>6.</a:t>
            </a:r>
            <a:r>
              <a:rPr lang="en-US" altLang="zh-CN" sz="3600" b="1" dirty="0">
                <a:latin typeface="楷体" pitchFamily="49" charset="-122"/>
                <a:ea typeface="楷体" pitchFamily="49" charset="-122"/>
              </a:rPr>
              <a:t>魏晋南北朝时期商人出身的官员到各州出任典签。他们与朝廷关系密切，因此拥有商业特权，掌控商业网络，积累了可观的财富、购买了大</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量土地，在乡村中也具有较大的政治影响力。这一状况表明</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A.魏晋时期重农抑商政策因战乱而被改变</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B.商人因政治地位提高在城多影响力增强</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C.分裂割据的环境为商人执政创造了条件</a:t>
            </a:r>
            <a:endParaRPr lang="zh-CN" altLang="zh-CN" sz="3600" b="1" dirty="0">
              <a:latin typeface="楷体" pitchFamily="49" charset="-122"/>
              <a:ea typeface="楷体" pitchFamily="49" charset="-122"/>
            </a:endParaRPr>
          </a:p>
          <a:p>
            <a:r>
              <a:rPr lang="en-US" altLang="zh-CN" sz="3600" b="1" dirty="0" err="1">
                <a:latin typeface="楷体" pitchFamily="49" charset="-122"/>
                <a:ea typeface="楷体" pitchFamily="49" charset="-122"/>
              </a:rPr>
              <a:t>D.九品中正制因商人阶层的崛起名存实亡</a:t>
            </a:r>
            <a:endParaRPr lang="zh-CN" altLang="zh-CN" sz="3600" b="1" dirty="0">
              <a:latin typeface="楷体" pitchFamily="49" charset="-122"/>
              <a:ea typeface="楷体" pitchFamily="49" charset="-122"/>
            </a:endParaRPr>
          </a:p>
        </p:txBody>
      </p:sp>
      <p:cxnSp>
        <p:nvCxnSpPr>
          <p:cNvPr id="4" name="直接连接符 3"/>
          <p:cNvCxnSpPr/>
          <p:nvPr/>
        </p:nvCxnSpPr>
        <p:spPr>
          <a:xfrm>
            <a:off x="463731" y="4242719"/>
            <a:ext cx="82078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974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65CE74E-AB26-4998-AD42-012C4C1AD076}" type="slidenum">
              <a:rPr lang="zh-CN" altLang="en-US" smtClean="0"/>
              <a:pPr/>
              <a:t>2</a:t>
            </a:fld>
            <a:endParaRPr lang="zh-CN" altLang="en-US"/>
          </a:p>
        </p:txBody>
      </p:sp>
      <p:sp>
        <p:nvSpPr>
          <p:cNvPr id="5" name="矩形 4"/>
          <p:cNvSpPr/>
          <p:nvPr/>
        </p:nvSpPr>
        <p:spPr>
          <a:xfrm>
            <a:off x="2230318" y="1154278"/>
            <a:ext cx="7553761" cy="830997"/>
          </a:xfrm>
          <a:prstGeom prst="rect">
            <a:avLst/>
          </a:prstGeom>
        </p:spPr>
        <p:txBody>
          <a:bodyPr wrap="square">
            <a:spAutoFit/>
          </a:bodyPr>
          <a:lstStyle/>
          <a:p>
            <a:r>
              <a:rPr lang="zh-CN" altLang="en-US" sz="4800" b="1" dirty="0" smtClean="0">
                <a:latin typeface="黑体" pitchFamily="49" charset="-122"/>
                <a:ea typeface="黑体" pitchFamily="49" charset="-122"/>
              </a:rPr>
              <a:t>中国古代的商业贸易</a:t>
            </a:r>
            <a:endParaRPr lang="zh-CN" altLang="en-US" sz="4800" b="1" dirty="0">
              <a:latin typeface="黑体" pitchFamily="49" charset="-122"/>
              <a:ea typeface="黑体" pitchFamily="49" charset="-122"/>
            </a:endParaRPr>
          </a:p>
        </p:txBody>
      </p:sp>
      <p:sp>
        <p:nvSpPr>
          <p:cNvPr id="6" name="TextBox 5"/>
          <p:cNvSpPr txBox="1"/>
          <p:nvPr/>
        </p:nvSpPr>
        <p:spPr>
          <a:xfrm>
            <a:off x="441309" y="391602"/>
            <a:ext cx="4714175" cy="461665"/>
          </a:xfrm>
          <a:prstGeom prst="rect">
            <a:avLst/>
          </a:prstGeom>
          <a:noFill/>
        </p:spPr>
        <p:txBody>
          <a:bodyPr wrap="square" rtlCol="0">
            <a:spAutoFit/>
          </a:bodyPr>
          <a:lstStyle/>
          <a:p>
            <a:r>
              <a:rPr lang="zh-CN" altLang="en-US" sz="2400" dirty="0" smtClean="0">
                <a:latin typeface="宋体" pitchFamily="2" charset="-122"/>
                <a:ea typeface="宋体" pitchFamily="2" charset="-122"/>
              </a:rPr>
              <a:t>坎中历史高考复习</a:t>
            </a:r>
            <a:endParaRPr lang="zh-CN" altLang="en-US" sz="2400" dirty="0">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528354" y="3676629"/>
            <a:ext cx="7576457" cy="2085654"/>
          </a:xfrm>
          <a:prstGeom prst="rect">
            <a:avLst/>
          </a:prstGeom>
          <a:noFill/>
          <a:ln w="9525">
            <a:noFill/>
            <a:miter lim="800000"/>
            <a:headEnd/>
            <a:tailEnd/>
          </a:ln>
        </p:spPr>
      </p:pic>
      <p:sp>
        <p:nvSpPr>
          <p:cNvPr id="7" name="矩形 6"/>
          <p:cNvSpPr/>
          <p:nvPr/>
        </p:nvSpPr>
        <p:spPr>
          <a:xfrm>
            <a:off x="5434149" y="1188719"/>
            <a:ext cx="2481943" cy="7837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61703" y="2246810"/>
            <a:ext cx="11038113" cy="830997"/>
          </a:xfrm>
          <a:prstGeom prst="rect">
            <a:avLst/>
          </a:prstGeom>
          <a:noFill/>
        </p:spPr>
        <p:txBody>
          <a:bodyPr wrap="square" rtlCol="0">
            <a:spAutoFit/>
          </a:bodyPr>
          <a:lstStyle/>
          <a:p>
            <a:r>
              <a:rPr lang="zh-CN" altLang="en-US" sz="2400" dirty="0" smtClean="0">
                <a:latin typeface="楷体" pitchFamily="49" charset="-122"/>
                <a:ea typeface="楷体" pitchFamily="49" charset="-122"/>
              </a:rPr>
              <a:t>商业：以买卖方式使商品流通的经济活动，也指组织商品流通的国民经济部门。</a:t>
            </a:r>
            <a:endParaRPr lang="en-US" altLang="zh-CN" sz="2400" dirty="0" smtClean="0">
              <a:latin typeface="楷体" pitchFamily="49" charset="-122"/>
              <a:ea typeface="楷体" pitchFamily="49" charset="-122"/>
            </a:endParaRPr>
          </a:p>
          <a:p>
            <a:r>
              <a:rPr lang="en-US" altLang="zh-CN" sz="2400" dirty="0" smtClean="0">
                <a:latin typeface="楷体" pitchFamily="49" charset="-122"/>
                <a:ea typeface="楷体" pitchFamily="49" charset="-122"/>
              </a:rPr>
              <a:t>               </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现代汉语词典（第</a:t>
            </a:r>
            <a:r>
              <a:rPr lang="en-US" altLang="zh-CN" dirty="0" smtClean="0">
                <a:latin typeface="楷体" pitchFamily="49" charset="-122"/>
                <a:ea typeface="楷体" pitchFamily="49" charset="-122"/>
              </a:rPr>
              <a:t>6</a:t>
            </a:r>
            <a:r>
              <a:rPr lang="zh-CN" altLang="en-US" dirty="0" smtClean="0">
                <a:latin typeface="楷体" pitchFamily="49" charset="-122"/>
                <a:ea typeface="楷体" pitchFamily="49" charset="-122"/>
              </a:rPr>
              <a:t>版）</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，商务印书馆，</a:t>
            </a:r>
            <a:r>
              <a:rPr lang="en-US" altLang="zh-CN" dirty="0" smtClean="0">
                <a:latin typeface="楷体" pitchFamily="49" charset="-122"/>
                <a:ea typeface="楷体" pitchFamily="49" charset="-122"/>
              </a:rPr>
              <a:t>2014</a:t>
            </a:r>
            <a:r>
              <a:rPr lang="zh-CN" altLang="en-US" dirty="0" smtClean="0">
                <a:latin typeface="楷体" pitchFamily="49" charset="-122"/>
                <a:ea typeface="楷体" pitchFamily="49" charset="-122"/>
              </a:rPr>
              <a:t>，第</a:t>
            </a:r>
            <a:r>
              <a:rPr lang="en-US" altLang="zh-CN" dirty="0" smtClean="0">
                <a:latin typeface="楷体" pitchFamily="49" charset="-122"/>
                <a:ea typeface="楷体" pitchFamily="49" charset="-122"/>
              </a:rPr>
              <a:t>1136</a:t>
            </a:r>
            <a:r>
              <a:rPr lang="zh-CN" altLang="en-US" dirty="0" smtClean="0">
                <a:latin typeface="楷体" pitchFamily="49" charset="-122"/>
                <a:ea typeface="楷体" pitchFamily="49" charset="-122"/>
              </a:rPr>
              <a:t>页</a:t>
            </a:r>
            <a:endParaRPr lang="zh-CN" altLang="en-US" dirty="0">
              <a:latin typeface="楷体" pitchFamily="49" charset="-122"/>
              <a:ea typeface="楷体" pitchFamily="49" charset="-122"/>
            </a:endParaRPr>
          </a:p>
        </p:txBody>
      </p:sp>
      <p:sp>
        <p:nvSpPr>
          <p:cNvPr id="9" name="TextBox 8"/>
          <p:cNvSpPr txBox="1"/>
          <p:nvPr/>
        </p:nvSpPr>
        <p:spPr>
          <a:xfrm>
            <a:off x="548640" y="3039292"/>
            <a:ext cx="11099074" cy="461665"/>
          </a:xfrm>
          <a:prstGeom prst="rect">
            <a:avLst/>
          </a:prstGeom>
          <a:noFill/>
        </p:spPr>
        <p:txBody>
          <a:bodyPr wrap="square" rtlCol="0">
            <a:spAutoFit/>
          </a:bodyPr>
          <a:lstStyle/>
          <a:p>
            <a:r>
              <a:rPr lang="zh-CN" altLang="en-US" sz="2400" dirty="0" smtClean="0">
                <a:latin typeface="楷体" pitchFamily="49" charset="-122"/>
                <a:ea typeface="楷体" pitchFamily="49" charset="-122"/>
              </a:rPr>
              <a:t>贸易：商业活动。</a:t>
            </a:r>
            <a:r>
              <a:rPr lang="en-US" altLang="zh-CN" sz="2400" dirty="0" smtClean="0">
                <a:latin typeface="楷体" pitchFamily="49" charset="-122"/>
                <a:ea typeface="楷体" pitchFamily="49" charset="-122"/>
              </a:rPr>
              <a:t>  </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现代汉语词典（第</a:t>
            </a:r>
            <a:r>
              <a:rPr lang="en-US" altLang="zh-CN" dirty="0" smtClean="0">
                <a:latin typeface="楷体" pitchFamily="49" charset="-122"/>
                <a:ea typeface="楷体" pitchFamily="49" charset="-122"/>
              </a:rPr>
              <a:t>6</a:t>
            </a:r>
            <a:r>
              <a:rPr lang="zh-CN" altLang="en-US" dirty="0" smtClean="0">
                <a:latin typeface="楷体" pitchFamily="49" charset="-122"/>
                <a:ea typeface="楷体" pitchFamily="49" charset="-122"/>
              </a:rPr>
              <a:t>版）</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，商务印书馆，</a:t>
            </a:r>
            <a:r>
              <a:rPr lang="en-US" altLang="zh-CN" dirty="0" smtClean="0">
                <a:latin typeface="楷体" pitchFamily="49" charset="-122"/>
                <a:ea typeface="楷体" pitchFamily="49" charset="-122"/>
              </a:rPr>
              <a:t>2014</a:t>
            </a:r>
            <a:r>
              <a:rPr lang="zh-CN" altLang="en-US" dirty="0" smtClean="0">
                <a:latin typeface="楷体" pitchFamily="49" charset="-122"/>
                <a:ea typeface="楷体" pitchFamily="49" charset="-122"/>
              </a:rPr>
              <a:t>，第</a:t>
            </a:r>
            <a:r>
              <a:rPr lang="en-US" altLang="zh-CN" dirty="0" smtClean="0">
                <a:latin typeface="楷体" pitchFamily="49" charset="-122"/>
                <a:ea typeface="楷体" pitchFamily="49" charset="-122"/>
              </a:rPr>
              <a:t>879</a:t>
            </a:r>
            <a:r>
              <a:rPr lang="zh-CN" altLang="en-US" dirty="0" smtClean="0">
                <a:latin typeface="楷体" pitchFamily="49" charset="-122"/>
                <a:ea typeface="楷体" pitchFamily="49" charset="-122"/>
              </a:rPr>
              <a:t>页</a:t>
            </a:r>
            <a:endParaRPr lang="zh-CN" altLang="en-US" dirty="0">
              <a:latin typeface="楷体" pitchFamily="49" charset="-122"/>
              <a:ea typeface="楷体" pitchFamily="49" charset="-122"/>
            </a:endParaRPr>
          </a:p>
        </p:txBody>
      </p:sp>
      <p:sp>
        <p:nvSpPr>
          <p:cNvPr id="10" name="TextBox 9"/>
          <p:cNvSpPr txBox="1"/>
          <p:nvPr/>
        </p:nvSpPr>
        <p:spPr>
          <a:xfrm>
            <a:off x="587829" y="5760720"/>
            <a:ext cx="9013371"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问</a:t>
            </a:r>
            <a:r>
              <a:rPr lang="en-US" altLang="zh-CN" sz="2400" b="1" dirty="0" smtClean="0">
                <a:solidFill>
                  <a:srgbClr val="FF0000"/>
                </a:solidFill>
                <a:latin typeface="宋体" pitchFamily="2" charset="-122"/>
                <a:ea typeface="宋体" pitchFamily="2" charset="-122"/>
              </a:rPr>
              <a:t>1</a:t>
            </a:r>
            <a:r>
              <a:rPr lang="zh-CN" altLang="en-US" sz="2400" b="1" dirty="0" smtClean="0">
                <a:solidFill>
                  <a:srgbClr val="FF0000"/>
                </a:solidFill>
                <a:latin typeface="宋体" pitchFamily="2" charset="-122"/>
                <a:ea typeface="宋体" pitchFamily="2" charset="-122"/>
              </a:rPr>
              <a:t>：人类社会的商贸活动呈现什么趋势？</a:t>
            </a:r>
            <a:endParaRPr lang="zh-CN" altLang="en-US" sz="2400" b="1" dirty="0">
              <a:solidFill>
                <a:srgbClr val="FF0000"/>
              </a:solidFill>
              <a:latin typeface="宋体" pitchFamily="2" charset="-122"/>
              <a:ea typeface="宋体" pitchFamily="2" charset="-122"/>
            </a:endParaRPr>
          </a:p>
        </p:txBody>
      </p:sp>
      <p:sp>
        <p:nvSpPr>
          <p:cNvPr id="11" name="TextBox 10"/>
          <p:cNvSpPr txBox="1"/>
          <p:nvPr/>
        </p:nvSpPr>
        <p:spPr>
          <a:xfrm>
            <a:off x="570412" y="6200503"/>
            <a:ext cx="9013371"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问</a:t>
            </a:r>
            <a:r>
              <a:rPr lang="en-US" altLang="zh-CN" sz="2400" b="1" dirty="0" smtClean="0">
                <a:solidFill>
                  <a:srgbClr val="FF0000"/>
                </a:solidFill>
                <a:latin typeface="宋体" pitchFamily="2" charset="-122"/>
                <a:ea typeface="宋体" pitchFamily="2" charset="-122"/>
              </a:rPr>
              <a:t>2</a:t>
            </a:r>
            <a:r>
              <a:rPr lang="zh-CN" altLang="en-US" sz="2400" b="1" dirty="0" smtClean="0">
                <a:solidFill>
                  <a:srgbClr val="FF0000"/>
                </a:solidFill>
                <a:latin typeface="宋体" pitchFamily="2" charset="-122"/>
                <a:ea typeface="宋体" pitchFamily="2" charset="-122"/>
              </a:rPr>
              <a:t>：怎么看待货币、信贷和商业契约的出现？</a:t>
            </a:r>
            <a:endParaRPr lang="zh-CN" altLang="en-US" sz="2400" b="1" dirty="0">
              <a:solidFill>
                <a:srgbClr val="FF000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ox(in)">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i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矩形 1"/>
          <p:cNvSpPr>
            <a:spLocks noChangeArrowheads="1"/>
          </p:cNvSpPr>
          <p:nvPr>
            <p:custDataLst>
              <p:tags r:id="rId1"/>
            </p:custDataLst>
          </p:nvPr>
        </p:nvSpPr>
        <p:spPr bwMode="auto">
          <a:xfrm>
            <a:off x="3865657" y="4790039"/>
            <a:ext cx="334242" cy="4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7" tIns="60938" rIns="121877" bIns="60938">
            <a:spAutoFit/>
          </a:bodyPr>
          <a:lstStyle/>
          <a:p>
            <a:r>
              <a:rPr lang="zh-CN" altLang="zh-CN" sz="2400">
                <a:solidFill>
                  <a:srgbClr val="000000"/>
                </a:solidFill>
              </a:rPr>
              <a:t> </a:t>
            </a:r>
          </a:p>
        </p:txBody>
      </p:sp>
      <p:sp>
        <p:nvSpPr>
          <p:cNvPr id="4" name="文本框 3"/>
          <p:cNvSpPr txBox="1"/>
          <p:nvPr>
            <p:custDataLst>
              <p:tags r:id="rId2"/>
            </p:custDataLst>
          </p:nvPr>
        </p:nvSpPr>
        <p:spPr>
          <a:xfrm>
            <a:off x="366395" y="0"/>
            <a:ext cx="11825605" cy="646331"/>
          </a:xfrm>
          <a:prstGeom prst="rect">
            <a:avLst/>
          </a:prstGeom>
          <a:noFill/>
        </p:spPr>
        <p:txBody>
          <a:bodyPr wrap="square" rtlCol="0">
            <a:spAutoFit/>
          </a:bodyPr>
          <a:lstStyle/>
          <a:p>
            <a:pPr>
              <a:lnSpc>
                <a:spcPts val="4840"/>
              </a:lnSpc>
            </a:pPr>
            <a:r>
              <a:rPr lang="zh-CN" sz="3200" b="1" dirty="0">
                <a:solidFill>
                  <a:schemeClr val="tx1"/>
                </a:solidFill>
                <a:latin typeface="+mj-ea"/>
                <a:ea typeface="+mj-ea"/>
                <a:cs typeface="+mj-ea"/>
                <a:sym typeface="+mn-ea"/>
              </a:rPr>
              <a:t>一</a:t>
            </a:r>
            <a:r>
              <a:rPr lang="zh-CN" sz="3200" b="1" dirty="0" smtClean="0">
                <a:solidFill>
                  <a:schemeClr val="tx1"/>
                </a:solidFill>
                <a:latin typeface="+mj-ea"/>
                <a:ea typeface="+mj-ea"/>
                <a:cs typeface="+mj-ea"/>
                <a:sym typeface="+mn-ea"/>
              </a:rPr>
              <a:t>、</a:t>
            </a:r>
            <a:r>
              <a:rPr lang="zh-CN" altLang="en-US" sz="3200" dirty="0" smtClean="0">
                <a:latin typeface="黑体" pitchFamily="49" charset="-122"/>
                <a:ea typeface="黑体" pitchFamily="49" charset="-122"/>
              </a:rPr>
              <a:t>中国古代商业贸易的起源与发展</a:t>
            </a:r>
            <a:endParaRPr lang="zh-CN" sz="3200" b="1" dirty="0">
              <a:solidFill>
                <a:schemeClr val="tx1"/>
              </a:solidFill>
              <a:latin typeface="+mj-ea"/>
              <a:ea typeface="+mj-ea"/>
              <a:cs typeface="+mj-ea"/>
              <a:sym typeface="+mn-ea"/>
            </a:endParaRPr>
          </a:p>
        </p:txBody>
      </p:sp>
      <p:sp>
        <p:nvSpPr>
          <p:cNvPr id="8" name="文本1"/>
          <p:cNvSpPr>
            <a:spLocks noChangeArrowheads="1"/>
          </p:cNvSpPr>
          <p:nvPr/>
        </p:nvSpPr>
        <p:spPr bwMode="gray">
          <a:xfrm>
            <a:off x="718457" y="1107949"/>
            <a:ext cx="10254343" cy="812291"/>
          </a:xfrm>
          <a:prstGeom prst="roundRect">
            <a:avLst>
              <a:gd name="adj" fmla="val 11505"/>
            </a:avLst>
          </a:prstGeom>
          <a:noFill/>
          <a:ln w="15875" cap="flat" cmpd="sng" algn="ctr">
            <a:no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0"/>
              </a:spcBef>
              <a:spcAft>
                <a:spcPct val="0"/>
              </a:spcAft>
              <a:defRPr/>
            </a:pPr>
            <a:r>
              <a:rPr lang="zh-CN" altLang="en-US" sz="2300" b="1" dirty="0" smtClean="0">
                <a:latin typeface="宋体" panose="02010600030101010101" pitchFamily="2" charset="-122"/>
                <a:ea typeface="宋体" panose="02010600030101010101" pitchFamily="2" charset="-122"/>
                <a:cs typeface="+mn-ea"/>
              </a:rPr>
              <a:t>时间</a:t>
            </a:r>
            <a:r>
              <a:rPr lang="zh-CN" altLang="en-US" sz="2300" b="1" dirty="0">
                <a:latin typeface="宋体" panose="02010600030101010101" pitchFamily="2" charset="-122"/>
                <a:ea typeface="宋体" panose="02010600030101010101" pitchFamily="2" charset="-122"/>
                <a:cs typeface="+mn-ea"/>
              </a:rPr>
              <a:t>：</a:t>
            </a:r>
            <a:r>
              <a:rPr lang="zh-CN" altLang="en-US" sz="2300" b="1" dirty="0">
                <a:solidFill>
                  <a:srgbClr val="0000FF"/>
                </a:solidFill>
                <a:latin typeface="宋体" panose="02010600030101010101" pitchFamily="2" charset="-122"/>
                <a:ea typeface="宋体" panose="02010600030101010101" pitchFamily="2" charset="-122"/>
                <a:cs typeface="+mn-ea"/>
              </a:rPr>
              <a:t>原始社会后期</a:t>
            </a:r>
            <a:r>
              <a:rPr lang="zh-CN" altLang="en-US" sz="2300" b="1" dirty="0" smtClean="0">
                <a:solidFill>
                  <a:srgbClr val="0000FF"/>
                </a:solidFill>
                <a:latin typeface="宋体" panose="02010600030101010101" pitchFamily="2" charset="-122"/>
                <a:ea typeface="宋体" panose="02010600030101010101" pitchFamily="2" charset="-122"/>
                <a:cs typeface="+mn-ea"/>
              </a:rPr>
              <a:t>。</a:t>
            </a:r>
            <a:endParaRPr lang="en-US" altLang="zh-CN" sz="2300" b="1" dirty="0" smtClean="0">
              <a:solidFill>
                <a:srgbClr val="0000FF"/>
              </a:solidFill>
              <a:latin typeface="宋体" panose="02010600030101010101" pitchFamily="2" charset="-122"/>
              <a:ea typeface="宋体" panose="02010600030101010101" pitchFamily="2" charset="-122"/>
              <a:cs typeface="+mn-ea"/>
            </a:endParaRPr>
          </a:p>
          <a:p>
            <a:pPr algn="just" fontAlgn="base">
              <a:spcBef>
                <a:spcPct val="0"/>
              </a:spcBef>
              <a:spcAft>
                <a:spcPct val="0"/>
              </a:spcAft>
              <a:defRPr/>
            </a:pPr>
            <a:r>
              <a:rPr lang="zh-CN" altLang="en-US" sz="2300" b="1" dirty="0" smtClean="0">
                <a:latin typeface="宋体" panose="02010600030101010101" pitchFamily="2" charset="-122"/>
                <a:ea typeface="宋体" panose="02010600030101010101" pitchFamily="2" charset="-122"/>
                <a:cs typeface="+mn-ea"/>
              </a:rPr>
              <a:t>条件</a:t>
            </a:r>
            <a:r>
              <a:rPr lang="zh-CN" altLang="en-US" sz="2300" b="1" dirty="0">
                <a:latin typeface="宋体" panose="02010600030101010101" pitchFamily="2" charset="-122"/>
                <a:ea typeface="宋体" panose="02010600030101010101" pitchFamily="2" charset="-122"/>
                <a:cs typeface="+mn-ea"/>
              </a:rPr>
              <a:t>：</a:t>
            </a:r>
            <a:r>
              <a:rPr lang="zh-CN" altLang="en-US" sz="2300" b="1" dirty="0">
                <a:solidFill>
                  <a:srgbClr val="0000FF"/>
                </a:solidFill>
                <a:latin typeface="宋体" panose="02010600030101010101" pitchFamily="2" charset="-122"/>
                <a:ea typeface="宋体" panose="02010600030101010101" pitchFamily="2" charset="-122"/>
                <a:cs typeface="+mn-ea"/>
              </a:rPr>
              <a:t>社会分工、产品剩余及私有制的产生</a:t>
            </a:r>
            <a:r>
              <a:rPr lang="zh-CN" altLang="en-US" sz="2300" b="1" dirty="0" smtClean="0">
                <a:solidFill>
                  <a:srgbClr val="0000FF"/>
                </a:solidFill>
                <a:latin typeface="宋体" panose="02010600030101010101" pitchFamily="2" charset="-122"/>
                <a:ea typeface="宋体" panose="02010600030101010101" pitchFamily="2" charset="-122"/>
                <a:cs typeface="+mn-ea"/>
              </a:rPr>
              <a:t>，交换的需要</a:t>
            </a:r>
            <a:r>
              <a:rPr lang="zh-CN" altLang="en-US" sz="2300" b="1" dirty="0" smtClean="0">
                <a:latin typeface="宋体" panose="02010600030101010101" pitchFamily="2" charset="-122"/>
                <a:ea typeface="宋体" panose="02010600030101010101" pitchFamily="2" charset="-122"/>
                <a:cs typeface="+mn-ea"/>
              </a:rPr>
              <a:t>。</a:t>
            </a:r>
            <a:endParaRPr lang="zh-CN" altLang="en-US" sz="2300" b="1" dirty="0">
              <a:latin typeface="宋体" panose="02010600030101010101" pitchFamily="2" charset="-122"/>
              <a:ea typeface="宋体" panose="02010600030101010101" pitchFamily="2" charset="-122"/>
              <a:cs typeface="+mn-ea"/>
            </a:endParaRPr>
          </a:p>
        </p:txBody>
      </p:sp>
      <p:sp>
        <p:nvSpPr>
          <p:cNvPr id="9" name="TextBox 8"/>
          <p:cNvSpPr txBox="1"/>
          <p:nvPr/>
        </p:nvSpPr>
        <p:spPr>
          <a:xfrm>
            <a:off x="562708" y="618979"/>
            <a:ext cx="4220308" cy="523220"/>
          </a:xfrm>
          <a:prstGeom prst="rect">
            <a:avLst/>
          </a:prstGeom>
          <a:noFill/>
        </p:spPr>
        <p:txBody>
          <a:bodyPr wrap="square" rtlCol="0">
            <a:spAutoFit/>
          </a:bodyPr>
          <a:lstStyle/>
          <a:p>
            <a:r>
              <a:rPr lang="en-US" altLang="zh-CN" sz="2800" b="1" dirty="0" smtClean="0">
                <a:latin typeface="黑体" pitchFamily="49" charset="-122"/>
                <a:ea typeface="黑体" pitchFamily="49" charset="-122"/>
              </a:rPr>
              <a:t>1.</a:t>
            </a:r>
            <a:r>
              <a:rPr lang="zh-CN" altLang="en-US" sz="2800" b="1" dirty="0" smtClean="0">
                <a:latin typeface="黑体" pitchFamily="49" charset="-122"/>
                <a:ea typeface="黑体" pitchFamily="49" charset="-122"/>
              </a:rPr>
              <a:t>商业贸易的起源</a:t>
            </a:r>
            <a:endParaRPr lang="zh-CN" altLang="en-US" sz="2800" b="1" dirty="0">
              <a:latin typeface="黑体" pitchFamily="49" charset="-122"/>
              <a:ea typeface="黑体" pitchFamily="49" charset="-122"/>
            </a:endParaRPr>
          </a:p>
        </p:txBody>
      </p:sp>
      <p:pic>
        <p:nvPicPr>
          <p:cNvPr id="12" name="图片 11"/>
          <p:cNvPicPr/>
          <p:nvPr>
            <p:custDataLst>
              <p:tags r:id="rId3"/>
            </p:custDataLst>
          </p:nvPr>
        </p:nvPicPr>
        <p:blipFill>
          <a:blip r:embed="rId8" cstate="print"/>
          <a:stretch>
            <a:fillRect/>
          </a:stretch>
        </p:blipFill>
        <p:spPr>
          <a:xfrm>
            <a:off x="5855123" y="4533942"/>
            <a:ext cx="485775" cy="447675"/>
          </a:xfrm>
          <a:prstGeom prst="rect">
            <a:avLst/>
          </a:prstGeom>
          <a:noFill/>
          <a:ln w="9525">
            <a:noFill/>
          </a:ln>
        </p:spPr>
      </p:pic>
      <p:graphicFrame>
        <p:nvGraphicFramePr>
          <p:cNvPr id="14" name="表格 13"/>
          <p:cNvGraphicFramePr>
            <a:graphicFrameLocks noGrp="1"/>
          </p:cNvGraphicFramePr>
          <p:nvPr>
            <p:custDataLst>
              <p:tags r:id="rId4"/>
            </p:custDataLst>
          </p:nvPr>
        </p:nvGraphicFramePr>
        <p:xfrm>
          <a:off x="195943" y="2594018"/>
          <a:ext cx="11704320" cy="4113100"/>
        </p:xfrm>
        <a:graphic>
          <a:graphicData uri="http://schemas.openxmlformats.org/drawingml/2006/table">
            <a:tbl>
              <a:tblPr firstRow="1" bandRow="1">
                <a:tableStyleId>{5940675A-B579-460E-94D1-54222C63F5DA}</a:tableStyleId>
              </a:tblPr>
              <a:tblGrid>
                <a:gridCol w="1814412"/>
                <a:gridCol w="9889908"/>
              </a:tblGrid>
              <a:tr h="405951">
                <a:tc>
                  <a:txBody>
                    <a:bodyPr/>
                    <a:lstStyle/>
                    <a:p>
                      <a:pPr indent="0" algn="ctr">
                        <a:buNone/>
                      </a:pPr>
                      <a:r>
                        <a:rPr lang="en-US" sz="2400" b="1" dirty="0" err="1">
                          <a:latin typeface="宋体" pitchFamily="2" charset="-122"/>
                          <a:ea typeface="宋体" pitchFamily="2" charset="-122"/>
                          <a:cs typeface="Times New Roman" panose="02020603050405020304" charset="0"/>
                        </a:rPr>
                        <a:t>时期</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dirty="0" err="1">
                          <a:latin typeface="宋体" pitchFamily="2" charset="-122"/>
                          <a:ea typeface="宋体" pitchFamily="2" charset="-122"/>
                          <a:cs typeface="Times New Roman" panose="02020603050405020304" charset="0"/>
                        </a:rPr>
                        <a:t>概况</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2399">
                <a:tc>
                  <a:txBody>
                    <a:bodyPr/>
                    <a:lstStyle/>
                    <a:p>
                      <a:pPr indent="0" algn="ctr">
                        <a:buNone/>
                      </a:pPr>
                      <a:r>
                        <a:rPr lang="en-US" sz="2400" b="1" dirty="0" err="1">
                          <a:latin typeface="宋体" pitchFamily="2" charset="-122"/>
                          <a:ea typeface="宋体" pitchFamily="2" charset="-122"/>
                          <a:cs typeface="Times New Roman" panose="02020603050405020304" charset="0"/>
                        </a:rPr>
                        <a:t>商朝</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a:latin typeface="楷体" pitchFamily="49" charset="-122"/>
                        <a:ea typeface="楷体"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6448">
                <a:tc>
                  <a:txBody>
                    <a:bodyPr/>
                    <a:lstStyle/>
                    <a:p>
                      <a:pPr indent="0" algn="ctr">
                        <a:buNone/>
                      </a:pPr>
                      <a:r>
                        <a:rPr lang="en-US" sz="2400" b="1" dirty="0" err="1">
                          <a:latin typeface="宋体" pitchFamily="2" charset="-122"/>
                          <a:ea typeface="宋体" pitchFamily="2" charset="-122"/>
                          <a:cs typeface="Times New Roman" panose="02020603050405020304" charset="0"/>
                        </a:rPr>
                        <a:t>春秋战国</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smtClean="0">
                        <a:latin typeface="楷体" pitchFamily="49" charset="-122"/>
                        <a:ea typeface="楷体" pitchFamily="49" charset="-122"/>
                        <a:cs typeface="微软雅黑" panose="020B0503020204020204" charset="-122"/>
                      </a:endParaRPr>
                    </a:p>
                    <a:p>
                      <a:pPr indent="0">
                        <a:buNone/>
                      </a:pPr>
                      <a:endParaRPr lang="en-US" sz="2200" b="0" dirty="0">
                        <a:latin typeface="楷体" pitchFamily="49" charset="-122"/>
                        <a:ea typeface="楷体" pitchFamily="49"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5951">
                <a:tc>
                  <a:txBody>
                    <a:bodyPr/>
                    <a:lstStyle/>
                    <a:p>
                      <a:pPr indent="0" algn="ctr">
                        <a:buNone/>
                      </a:pPr>
                      <a:r>
                        <a:rPr lang="en-US" sz="2400" b="1" dirty="0" err="1">
                          <a:latin typeface="宋体" pitchFamily="2" charset="-122"/>
                          <a:ea typeface="宋体" pitchFamily="2" charset="-122"/>
                          <a:cs typeface="Times New Roman" panose="02020603050405020304" charset="0"/>
                        </a:rPr>
                        <a:t>秦汉</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smtClean="0">
                        <a:latin typeface="楷体" pitchFamily="49" charset="-122"/>
                        <a:ea typeface="楷体" pitchFamily="49" charset="-122"/>
                        <a:cs typeface="Times New Roman" panose="02020603050405020304" charset="0"/>
                      </a:endParaRPr>
                    </a:p>
                    <a:p>
                      <a:pPr indent="0">
                        <a:buNone/>
                      </a:pPr>
                      <a:endParaRPr lang="en-US" sz="2200" b="0" dirty="0" smtClean="0">
                        <a:latin typeface="楷体" pitchFamily="49" charset="-122"/>
                        <a:ea typeface="楷体" pitchFamily="49" charset="-122"/>
                        <a:cs typeface="Times New Roman" panose="02020603050405020304" charset="0"/>
                      </a:endParaRPr>
                    </a:p>
                    <a:p>
                      <a:pPr indent="0">
                        <a:buNone/>
                      </a:pPr>
                      <a:endParaRPr lang="en-US" sz="2200" b="0" dirty="0">
                        <a:latin typeface="楷体" pitchFamily="49" charset="-122"/>
                        <a:ea typeface="楷体" pitchFamily="49"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5951">
                <a:tc>
                  <a:txBody>
                    <a:bodyPr/>
                    <a:lstStyle/>
                    <a:p>
                      <a:pPr indent="0" algn="ctr">
                        <a:buNone/>
                      </a:pPr>
                      <a:r>
                        <a:rPr lang="en-US" sz="2400" b="1" dirty="0" err="1">
                          <a:latin typeface="宋体" pitchFamily="2" charset="-122"/>
                          <a:ea typeface="宋体" pitchFamily="2" charset="-122"/>
                          <a:cs typeface="Times New Roman" panose="02020603050405020304" charset="0"/>
                        </a:rPr>
                        <a:t>隋唐到两宋</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a:solidFill>
                          <a:srgbClr val="FF0000"/>
                        </a:solidFill>
                        <a:latin typeface="楷体" pitchFamily="49" charset="-122"/>
                        <a:ea typeface="楷体" pitchFamily="49"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2399">
                <a:tc>
                  <a:txBody>
                    <a:bodyPr/>
                    <a:lstStyle/>
                    <a:p>
                      <a:pPr indent="0" algn="ctr">
                        <a:buNone/>
                      </a:pPr>
                      <a:r>
                        <a:rPr lang="en-US" sz="2400" b="1" dirty="0" err="1">
                          <a:latin typeface="宋体" pitchFamily="2" charset="-122"/>
                          <a:ea typeface="宋体" pitchFamily="2" charset="-122"/>
                          <a:cs typeface="Times New Roman" panose="02020603050405020304" charset="0"/>
                        </a:rPr>
                        <a:t>元、明、清</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a:latin typeface="楷体" pitchFamily="49" charset="-122"/>
                        <a:ea typeface="楷体" pitchFamily="49"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5" name="矩形 14"/>
          <p:cNvSpPr/>
          <p:nvPr/>
        </p:nvSpPr>
        <p:spPr>
          <a:xfrm>
            <a:off x="2141639" y="2988268"/>
            <a:ext cx="8726658" cy="769441"/>
          </a:xfrm>
          <a:prstGeom prst="rect">
            <a:avLst/>
          </a:prstGeom>
        </p:spPr>
        <p:txBody>
          <a:bodyPr wrap="square">
            <a:spAutoFit/>
          </a:bodyPr>
          <a:lstStyle/>
          <a:p>
            <a:pPr indent="0">
              <a:buNone/>
            </a:pPr>
            <a:r>
              <a:rPr lang="en-US" altLang="zh-CN" sz="2200" b="1" dirty="0" smtClean="0">
                <a:solidFill>
                  <a:srgbClr val="0000FF"/>
                </a:solidFill>
                <a:latin typeface="楷体" pitchFamily="49" charset="-122"/>
                <a:ea typeface="楷体" pitchFamily="49" charset="-122"/>
                <a:cs typeface="宋体" panose="02010600030101010101" pitchFamily="2" charset="-122"/>
              </a:rPr>
              <a:t>①</a:t>
            </a:r>
            <a:r>
              <a:rPr lang="en-US" altLang="zh-CN" sz="2200" b="1" dirty="0" err="1" smtClean="0">
                <a:solidFill>
                  <a:srgbClr val="0000FF"/>
                </a:solidFill>
                <a:latin typeface="楷体" pitchFamily="49" charset="-122"/>
                <a:ea typeface="楷体" pitchFamily="49" charset="-122"/>
                <a:cs typeface="宋体" panose="02010600030101010101" pitchFamily="2" charset="-122"/>
              </a:rPr>
              <a:t>出现了专门从事商品交换的商人</a:t>
            </a:r>
            <a:r>
              <a:rPr lang="zh-CN" altLang="en-US" sz="2200" b="1" dirty="0" smtClean="0">
                <a:solidFill>
                  <a:srgbClr val="0000FF"/>
                </a:solidFill>
                <a:latin typeface="楷体" pitchFamily="49" charset="-122"/>
                <a:ea typeface="楷体" pitchFamily="49" charset="-122"/>
                <a:cs typeface="宋体" panose="02010600030101010101" pitchFamily="2" charset="-122"/>
              </a:rPr>
              <a:t>；</a:t>
            </a:r>
            <a:r>
              <a:rPr lang="en-US" altLang="zh-CN" sz="2200" b="1" dirty="0" smtClean="0">
                <a:solidFill>
                  <a:srgbClr val="0000FF"/>
                </a:solidFill>
                <a:latin typeface="楷体" pitchFamily="49" charset="-122"/>
                <a:ea typeface="楷体" pitchFamily="49" charset="-122"/>
                <a:cs typeface="宋体" panose="02010600030101010101" pitchFamily="2" charset="-122"/>
              </a:rPr>
              <a:t>②</a:t>
            </a:r>
            <a:r>
              <a:rPr lang="en-US" altLang="zh-CN" sz="2200" b="1" dirty="0" err="1" smtClean="0">
                <a:solidFill>
                  <a:srgbClr val="0000FF"/>
                </a:solidFill>
                <a:latin typeface="楷体" pitchFamily="49" charset="-122"/>
                <a:ea typeface="楷体" pitchFamily="49" charset="-122"/>
                <a:cs typeface="宋体" panose="02010600030101010101" pitchFamily="2" charset="-122"/>
              </a:rPr>
              <a:t>商业贸易遍及商朝统治区域和周边地区</a:t>
            </a:r>
            <a:r>
              <a:rPr lang="zh-CN" altLang="en-US" sz="2200" b="1" dirty="0" smtClean="0">
                <a:solidFill>
                  <a:srgbClr val="0000FF"/>
                </a:solidFill>
                <a:latin typeface="楷体" pitchFamily="49" charset="-122"/>
                <a:ea typeface="楷体" pitchFamily="49" charset="-122"/>
                <a:cs typeface="宋体" panose="02010600030101010101" pitchFamily="2" charset="-122"/>
              </a:rPr>
              <a:t>；</a:t>
            </a:r>
            <a:r>
              <a:rPr lang="en-US" altLang="zh-CN" sz="2200" b="1" dirty="0" smtClean="0">
                <a:solidFill>
                  <a:srgbClr val="0000FF"/>
                </a:solidFill>
                <a:latin typeface="楷体" pitchFamily="49" charset="-122"/>
                <a:ea typeface="楷体" pitchFamily="49" charset="-122"/>
                <a:cs typeface="宋体" panose="02010600030101010101" pitchFamily="2" charset="-122"/>
              </a:rPr>
              <a:t>③</a:t>
            </a:r>
            <a:r>
              <a:rPr lang="en-US" altLang="zh-CN" sz="2200" b="1" dirty="0" err="1" smtClean="0">
                <a:solidFill>
                  <a:srgbClr val="0000FF"/>
                </a:solidFill>
                <a:latin typeface="楷体" pitchFamily="49" charset="-122"/>
                <a:ea typeface="楷体" pitchFamily="49" charset="-122"/>
                <a:cs typeface="宋体" panose="02010600030101010101" pitchFamily="2" charset="-122"/>
              </a:rPr>
              <a:t>商业主要掌握在官府和贵族手里</a:t>
            </a:r>
            <a:r>
              <a:rPr lang="zh-CN" altLang="en-US" sz="2200" b="1" dirty="0" smtClean="0">
                <a:solidFill>
                  <a:srgbClr val="0000FF"/>
                </a:solidFill>
                <a:latin typeface="楷体" pitchFamily="49" charset="-122"/>
                <a:ea typeface="楷体" pitchFamily="49" charset="-122"/>
                <a:cs typeface="宋体" panose="02010600030101010101" pitchFamily="2" charset="-122"/>
              </a:rPr>
              <a:t>。</a:t>
            </a:r>
            <a:endParaRPr lang="en-US" altLang="zh-CN" sz="2200" b="1" dirty="0">
              <a:solidFill>
                <a:srgbClr val="0000FF"/>
              </a:solidFill>
              <a:latin typeface="楷体" pitchFamily="49" charset="-122"/>
              <a:ea typeface="楷体" pitchFamily="49" charset="-122"/>
              <a:cs typeface="宋体" panose="02010600030101010101" pitchFamily="2" charset="-122"/>
            </a:endParaRPr>
          </a:p>
        </p:txBody>
      </p:sp>
      <p:sp>
        <p:nvSpPr>
          <p:cNvPr id="16" name="矩形 15"/>
          <p:cNvSpPr/>
          <p:nvPr/>
        </p:nvSpPr>
        <p:spPr>
          <a:xfrm>
            <a:off x="2103120" y="3759813"/>
            <a:ext cx="3905794" cy="430887"/>
          </a:xfrm>
          <a:prstGeom prst="rect">
            <a:avLst/>
          </a:prstGeom>
        </p:spPr>
        <p:txBody>
          <a:bodyPr wrap="square">
            <a:spAutoFit/>
          </a:bodyPr>
          <a:lstStyle/>
          <a:p>
            <a:pPr indent="0">
              <a:buNone/>
            </a:pPr>
            <a:r>
              <a:rPr lang="en-US" altLang="zh-CN" sz="2200" b="1" dirty="0" smtClean="0">
                <a:solidFill>
                  <a:srgbClr val="0000FF"/>
                </a:solidFill>
                <a:latin typeface="楷体" pitchFamily="49" charset="-122"/>
                <a:ea typeface="楷体" pitchFamily="49" charset="-122"/>
                <a:cs typeface="宋体" panose="02010600030101010101" pitchFamily="2" charset="-122"/>
              </a:rPr>
              <a:t>①“</a:t>
            </a:r>
            <a:r>
              <a:rPr lang="en-US" altLang="zh-CN" sz="2200" b="1" dirty="0" err="1" smtClean="0">
                <a:solidFill>
                  <a:srgbClr val="0000FF"/>
                </a:solidFill>
                <a:latin typeface="楷体" pitchFamily="49" charset="-122"/>
                <a:ea typeface="楷体" pitchFamily="49" charset="-122"/>
                <a:cs typeface="宋体" panose="02010600030101010101" pitchFamily="2" charset="-122"/>
              </a:rPr>
              <a:t>工商食官”的格局被打破</a:t>
            </a:r>
            <a:r>
              <a:rPr lang="zh-CN" altLang="en-US" sz="2200" b="1" dirty="0" smtClean="0">
                <a:solidFill>
                  <a:srgbClr val="0000FF"/>
                </a:solidFill>
                <a:latin typeface="楷体" pitchFamily="49" charset="-122"/>
                <a:ea typeface="楷体" pitchFamily="49" charset="-122"/>
                <a:cs typeface="宋体" panose="02010600030101010101" pitchFamily="2" charset="-122"/>
              </a:rPr>
              <a:t>；</a:t>
            </a:r>
            <a:endParaRPr lang="en-US" altLang="zh-CN" sz="2200" b="1" dirty="0" smtClean="0">
              <a:solidFill>
                <a:srgbClr val="0000FF"/>
              </a:solidFill>
              <a:latin typeface="楷体" pitchFamily="49" charset="-122"/>
              <a:ea typeface="楷体" pitchFamily="49" charset="-122"/>
              <a:cs typeface="宋体" panose="02010600030101010101" pitchFamily="2" charset="-122"/>
            </a:endParaRPr>
          </a:p>
        </p:txBody>
      </p:sp>
      <p:sp>
        <p:nvSpPr>
          <p:cNvPr id="17" name="矩形 16"/>
          <p:cNvSpPr/>
          <p:nvPr/>
        </p:nvSpPr>
        <p:spPr>
          <a:xfrm>
            <a:off x="2011679" y="4572724"/>
            <a:ext cx="7628709" cy="430887"/>
          </a:xfrm>
          <a:prstGeom prst="rect">
            <a:avLst/>
          </a:prstGeom>
        </p:spPr>
        <p:txBody>
          <a:bodyPr wrap="square">
            <a:spAutoFit/>
          </a:bodyPr>
          <a:lstStyle/>
          <a:p>
            <a:r>
              <a:rPr lang="en-US" altLang="zh-CN" sz="2200" b="1" dirty="0" smtClean="0">
                <a:solidFill>
                  <a:srgbClr val="0000FF"/>
                </a:solidFill>
                <a:latin typeface="楷体" pitchFamily="49" charset="-122"/>
                <a:ea typeface="楷体" pitchFamily="49" charset="-122"/>
                <a:cs typeface="宋体" panose="02010600030101010101" pitchFamily="2" charset="-122"/>
              </a:rPr>
              <a:t>① </a:t>
            </a:r>
            <a:r>
              <a:rPr lang="en-US" altLang="zh-CN" sz="2200" b="1" dirty="0" err="1" smtClean="0">
                <a:solidFill>
                  <a:srgbClr val="0000FF"/>
                </a:solidFill>
                <a:latin typeface="楷体" pitchFamily="49" charset="-122"/>
                <a:ea typeface="楷体" pitchFamily="49" charset="-122"/>
                <a:cs typeface="宋体" panose="02010600030101010101" pitchFamily="2" charset="-122"/>
              </a:rPr>
              <a:t>货币、车轨、度量衡的统一，促进了全国的商品流通</a:t>
            </a:r>
            <a:r>
              <a:rPr lang="zh-CN" altLang="en-US" sz="2200" b="1" dirty="0" smtClean="0">
                <a:solidFill>
                  <a:srgbClr val="0000FF"/>
                </a:solidFill>
                <a:latin typeface="楷体" pitchFamily="49" charset="-122"/>
                <a:ea typeface="楷体" pitchFamily="49" charset="-122"/>
                <a:cs typeface="宋体" panose="02010600030101010101" pitchFamily="2" charset="-122"/>
              </a:rPr>
              <a:t>；</a:t>
            </a:r>
            <a:endParaRPr lang="en-US" altLang="zh-CN" sz="2200" b="1" dirty="0" smtClean="0">
              <a:solidFill>
                <a:srgbClr val="0000FF"/>
              </a:solidFill>
              <a:latin typeface="楷体" pitchFamily="49" charset="-122"/>
              <a:ea typeface="楷体" pitchFamily="49" charset="-122"/>
              <a:cs typeface="宋体" panose="02010600030101010101" pitchFamily="2" charset="-122"/>
            </a:endParaRPr>
          </a:p>
        </p:txBody>
      </p:sp>
      <p:sp>
        <p:nvSpPr>
          <p:cNvPr id="18" name="矩形 17"/>
          <p:cNvSpPr/>
          <p:nvPr/>
        </p:nvSpPr>
        <p:spPr>
          <a:xfrm>
            <a:off x="2355898" y="5477076"/>
            <a:ext cx="6334921" cy="430887"/>
          </a:xfrm>
          <a:prstGeom prst="rect">
            <a:avLst/>
          </a:prstGeom>
        </p:spPr>
        <p:txBody>
          <a:bodyPr wrap="square">
            <a:spAutoFit/>
          </a:bodyPr>
          <a:lstStyle/>
          <a:p>
            <a:pPr indent="0">
              <a:buNone/>
            </a:pPr>
            <a:r>
              <a:rPr lang="en-US" altLang="zh-CN" sz="2200" b="1" dirty="0" err="1" smtClean="0">
                <a:solidFill>
                  <a:srgbClr val="FF0000"/>
                </a:solidFill>
                <a:latin typeface="楷体" pitchFamily="49" charset="-122"/>
                <a:ea typeface="楷体" pitchFamily="49" charset="-122"/>
                <a:cs typeface="Times New Roman" panose="02020603050405020304" charset="0"/>
              </a:rPr>
              <a:t>城市坊市分区制度逐步瓦解，商业进一步繁荣</a:t>
            </a:r>
            <a:r>
              <a:rPr lang="zh-CN" altLang="en-US" sz="2200" b="1" dirty="0" smtClean="0">
                <a:solidFill>
                  <a:srgbClr val="FF0000"/>
                </a:solidFill>
                <a:latin typeface="楷体" pitchFamily="49" charset="-122"/>
                <a:ea typeface="楷体" pitchFamily="49" charset="-122"/>
                <a:cs typeface="Times New Roman" panose="02020603050405020304" charset="0"/>
              </a:rPr>
              <a:t>。</a:t>
            </a:r>
            <a:endParaRPr lang="en-US" altLang="zh-CN" sz="2200" b="1" dirty="0">
              <a:solidFill>
                <a:srgbClr val="FF0000"/>
              </a:solidFill>
              <a:latin typeface="楷体" pitchFamily="49" charset="-122"/>
              <a:ea typeface="楷体" pitchFamily="49" charset="-122"/>
              <a:cs typeface="Times New Roman" panose="02020603050405020304" charset="0"/>
            </a:endParaRPr>
          </a:p>
        </p:txBody>
      </p:sp>
      <p:sp>
        <p:nvSpPr>
          <p:cNvPr id="21" name="文本框 37"/>
          <p:cNvSpPr txBox="1"/>
          <p:nvPr>
            <p:custDataLst>
              <p:tags r:id="rId5"/>
            </p:custDataLst>
          </p:nvPr>
        </p:nvSpPr>
        <p:spPr>
          <a:xfrm>
            <a:off x="489320" y="2007437"/>
            <a:ext cx="4928751" cy="523220"/>
          </a:xfrm>
          <a:prstGeom prst="rect">
            <a:avLst/>
          </a:prstGeom>
          <a:noFill/>
        </p:spPr>
        <p:txBody>
          <a:bodyPr wrap="square" rtlCol="0" anchor="t">
            <a:spAutoFit/>
            <a:scene3d>
              <a:camera prst="orthographicFront"/>
              <a:lightRig rig="threePt" dir="t"/>
            </a:scene3d>
          </a:bodyPr>
          <a:lstStyle/>
          <a:p>
            <a:pPr lvl="0">
              <a:buClrTx/>
              <a:buSzTx/>
              <a:buFontTx/>
            </a:pPr>
            <a:r>
              <a:rPr lang="en-US" altLang="zh-CN" sz="2800" b="1" dirty="0" smtClean="0">
                <a:latin typeface="黑体" pitchFamily="49" charset="-122"/>
                <a:ea typeface="黑体" pitchFamily="49" charset="-122"/>
                <a:sym typeface="+mn-ea"/>
              </a:rPr>
              <a:t>2.</a:t>
            </a:r>
            <a:r>
              <a:rPr lang="zh-CN" altLang="en-US" sz="2800" b="1" dirty="0" smtClean="0">
                <a:latin typeface="黑体" pitchFamily="49" charset="-122"/>
                <a:ea typeface="黑体" pitchFamily="49" charset="-122"/>
                <a:sym typeface="+mn-ea"/>
              </a:rPr>
              <a:t>古代</a:t>
            </a:r>
            <a:r>
              <a:rPr lang="zh-CN" altLang="en-US" sz="2800" b="1" dirty="0">
                <a:latin typeface="黑体" pitchFamily="49" charset="-122"/>
                <a:ea typeface="黑体" pitchFamily="49" charset="-122"/>
                <a:sym typeface="+mn-ea"/>
              </a:rPr>
              <a:t>中国商业贸易的</a:t>
            </a:r>
            <a:r>
              <a:rPr lang="zh-CN" altLang="en-US" sz="2800" b="1" dirty="0" smtClean="0">
                <a:latin typeface="黑体" pitchFamily="49" charset="-122"/>
                <a:ea typeface="黑体" pitchFamily="49" charset="-122"/>
                <a:sym typeface="+mn-ea"/>
              </a:rPr>
              <a:t>发展</a:t>
            </a:r>
            <a:endParaRPr lang="zh-CN" altLang="en-US" sz="2800" b="1" dirty="0">
              <a:latin typeface="黑体" pitchFamily="49" charset="-122"/>
              <a:ea typeface="黑体" pitchFamily="49" charset="-122"/>
              <a:sym typeface="+mn-ea"/>
            </a:endParaRPr>
          </a:p>
        </p:txBody>
      </p:sp>
      <p:sp>
        <p:nvSpPr>
          <p:cNvPr id="22" name="矩形 21"/>
          <p:cNvSpPr/>
          <p:nvPr/>
        </p:nvSpPr>
        <p:spPr>
          <a:xfrm>
            <a:off x="2063931" y="4108155"/>
            <a:ext cx="9836332" cy="430887"/>
          </a:xfrm>
          <a:prstGeom prst="rect">
            <a:avLst/>
          </a:prstGeom>
        </p:spPr>
        <p:txBody>
          <a:bodyPr wrap="square">
            <a:spAutoFit/>
          </a:bodyPr>
          <a:lstStyle/>
          <a:p>
            <a:pPr indent="0">
              <a:buNone/>
            </a:pPr>
            <a:r>
              <a:rPr lang="en-US" altLang="zh-CN" sz="2200" b="1" dirty="0" smtClean="0">
                <a:solidFill>
                  <a:srgbClr val="0000FF"/>
                </a:solidFill>
                <a:latin typeface="楷体" pitchFamily="49" charset="-122"/>
                <a:ea typeface="楷体" pitchFamily="49" charset="-122"/>
                <a:cs typeface="宋体" panose="02010600030101010101" pitchFamily="2" charset="-122"/>
              </a:rPr>
              <a:t>②</a:t>
            </a:r>
            <a:r>
              <a:rPr lang="zh-CN" altLang="en-US" sz="2200" b="1" dirty="0" smtClean="0">
                <a:solidFill>
                  <a:srgbClr val="0000FF"/>
                </a:solidFill>
                <a:latin typeface="楷体" pitchFamily="49" charset="-122"/>
                <a:ea typeface="楷体" pitchFamily="49" charset="-122"/>
                <a:cs typeface="宋体" panose="02010600030101010101" pitchFamily="2" charset="-122"/>
              </a:rPr>
              <a:t>工商业繁荣、货币流通广泛、涌现中心城市、工商业主富比王侯；</a:t>
            </a:r>
            <a:r>
              <a:rPr lang="en-US" altLang="zh-CN" b="1" dirty="0" smtClean="0">
                <a:solidFill>
                  <a:srgbClr val="0000FF"/>
                </a:solidFill>
                <a:latin typeface="楷体" pitchFamily="49" charset="-122"/>
                <a:ea typeface="楷体" pitchFamily="49" charset="-122"/>
                <a:cs typeface="宋体" panose="02010600030101010101" pitchFamily="2" charset="-122"/>
              </a:rPr>
              <a:t>P10-11</a:t>
            </a:r>
          </a:p>
        </p:txBody>
      </p:sp>
      <p:sp>
        <p:nvSpPr>
          <p:cNvPr id="23" name="矩形 22"/>
          <p:cNvSpPr/>
          <p:nvPr/>
        </p:nvSpPr>
        <p:spPr>
          <a:xfrm>
            <a:off x="2037806" y="4984207"/>
            <a:ext cx="9744891" cy="400110"/>
          </a:xfrm>
          <a:prstGeom prst="rect">
            <a:avLst/>
          </a:prstGeom>
        </p:spPr>
        <p:txBody>
          <a:bodyPr wrap="square">
            <a:spAutoFit/>
          </a:bodyPr>
          <a:lstStyle/>
          <a:p>
            <a:r>
              <a:rPr lang="en-US" altLang="zh-CN" sz="2000" b="1" dirty="0" smtClean="0">
                <a:solidFill>
                  <a:srgbClr val="0000FF"/>
                </a:solidFill>
                <a:latin typeface="楷体" pitchFamily="49" charset="-122"/>
                <a:ea typeface="楷体" pitchFamily="49" charset="-122"/>
                <a:cs typeface="宋体" panose="02010600030101010101" pitchFamily="2" charset="-122"/>
              </a:rPr>
              <a:t>②</a:t>
            </a:r>
            <a:r>
              <a:rPr lang="zh-CN" altLang="en-US" sz="2000" b="1" dirty="0" smtClean="0">
                <a:solidFill>
                  <a:srgbClr val="0000FF"/>
                </a:solidFill>
                <a:latin typeface="楷体" pitchFamily="49" charset="-122"/>
                <a:ea typeface="楷体" pitchFamily="49" charset="-122"/>
                <a:cs typeface="宋体" panose="02010600030101010101" pitchFamily="2" charset="-122"/>
              </a:rPr>
              <a:t>汉武帝将铸币权收归中央；实行盐铁官营；推行均输平准；向工商业者征收财产税。</a:t>
            </a:r>
          </a:p>
        </p:txBody>
      </p:sp>
      <p:sp>
        <p:nvSpPr>
          <p:cNvPr id="24" name="椭圆 23"/>
          <p:cNvSpPr/>
          <p:nvPr/>
        </p:nvSpPr>
        <p:spPr>
          <a:xfrm>
            <a:off x="1214846" y="5473337"/>
            <a:ext cx="836023" cy="4963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9" cstate="print"/>
          <a:srcRect/>
          <a:stretch>
            <a:fillRect/>
          </a:stretch>
        </p:blipFill>
        <p:spPr bwMode="auto">
          <a:xfrm>
            <a:off x="0" y="1254034"/>
            <a:ext cx="6139543" cy="2165870"/>
          </a:xfrm>
          <a:prstGeom prst="rect">
            <a:avLst/>
          </a:prstGeom>
          <a:noFill/>
          <a:ln w="9525">
            <a:noFill/>
            <a:miter lim="800000"/>
            <a:headEnd/>
            <a:tailEnd/>
          </a:ln>
        </p:spPr>
      </p:pic>
      <p:pic>
        <p:nvPicPr>
          <p:cNvPr id="3075" name="Picture 3"/>
          <p:cNvPicPr>
            <a:picLocks noChangeAspect="1" noChangeArrowheads="1"/>
          </p:cNvPicPr>
          <p:nvPr/>
        </p:nvPicPr>
        <p:blipFill>
          <a:blip r:embed="rId10" cstate="print"/>
          <a:srcRect/>
          <a:stretch>
            <a:fillRect/>
          </a:stretch>
        </p:blipFill>
        <p:spPr bwMode="auto">
          <a:xfrm>
            <a:off x="238806" y="3411039"/>
            <a:ext cx="6619875" cy="1943100"/>
          </a:xfrm>
          <a:prstGeom prst="rect">
            <a:avLst/>
          </a:prstGeom>
          <a:noFill/>
          <a:ln w="9525">
            <a:noFill/>
            <a:miter lim="800000"/>
            <a:headEnd/>
            <a:tailEnd/>
          </a:ln>
        </p:spPr>
      </p:pic>
      <p:pic>
        <p:nvPicPr>
          <p:cNvPr id="3076" name="Picture 4"/>
          <p:cNvPicPr>
            <a:picLocks noChangeAspect="1" noChangeArrowheads="1"/>
          </p:cNvPicPr>
          <p:nvPr/>
        </p:nvPicPr>
        <p:blipFill>
          <a:blip r:embed="rId11" cstate="print"/>
          <a:srcRect/>
          <a:stretch>
            <a:fillRect/>
          </a:stretch>
        </p:blipFill>
        <p:spPr bwMode="auto">
          <a:xfrm>
            <a:off x="2406888" y="5394960"/>
            <a:ext cx="6153637" cy="1463040"/>
          </a:xfrm>
          <a:prstGeom prst="rect">
            <a:avLst/>
          </a:prstGeom>
          <a:noFill/>
          <a:ln w="9525">
            <a:noFill/>
            <a:miter lim="800000"/>
            <a:headEnd/>
            <a:tailEnd/>
          </a:ln>
        </p:spPr>
      </p:pic>
      <p:sp>
        <p:nvSpPr>
          <p:cNvPr id="3" name="灯片编号占位符 2"/>
          <p:cNvSpPr>
            <a:spLocks noGrp="1"/>
          </p:cNvSpPr>
          <p:nvPr>
            <p:ph type="sldNum" sz="quarter" idx="12"/>
          </p:nvPr>
        </p:nvSpPr>
        <p:spPr/>
        <p:txBody>
          <a:bodyPr/>
          <a:lstStyle/>
          <a:p>
            <a:fld id="{565CE74E-AB26-4998-AD42-012C4C1AD076}" type="slidenum">
              <a:rPr lang="zh-CN" altLang="en-US" smtClean="0"/>
              <a:pPr/>
              <a:t>3</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amond(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amond(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ox(i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diamond(in)">
                                      <p:cBhvr>
                                        <p:cTn id="65" dur="20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nodeType="clickEffect">
                                  <p:stCondLst>
                                    <p:cond delay="0"/>
                                  </p:stCondLst>
                                  <p:childTnLst>
                                    <p:set>
                                      <p:cBhvr>
                                        <p:cTn id="69" dur="1" fill="hold">
                                          <p:stCondLst>
                                            <p:cond delay="0"/>
                                          </p:stCondLst>
                                        </p:cTn>
                                        <p:tgtEl>
                                          <p:spTgt spid="3075"/>
                                        </p:tgtEl>
                                        <p:attrNameLst>
                                          <p:attrName>style.visibility</p:attrName>
                                        </p:attrNameLst>
                                      </p:cBhvr>
                                      <p:to>
                                        <p:strVal val="visible"/>
                                      </p:to>
                                    </p:set>
                                    <p:animEffect transition="in" filter="diamond(in)">
                                      <p:cBhvr>
                                        <p:cTn id="70" dur="2000"/>
                                        <p:tgtEl>
                                          <p:spTgt spid="3075"/>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nodeType="click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diamond(in)">
                                      <p:cBhvr>
                                        <p:cTn id="75"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P spid="18" grpId="0"/>
      <p:bldP spid="21" grpId="0"/>
      <p:bldP spid="22" grpId="0"/>
      <p:bldP spid="2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65CE74E-AB26-4998-AD42-012C4C1AD076}" type="slidenum">
              <a:rPr lang="zh-CN" altLang="en-US" smtClean="0"/>
              <a:pPr/>
              <a:t>4</a:t>
            </a:fld>
            <a:endParaRPr lang="zh-CN" altLang="en-US"/>
          </a:p>
        </p:txBody>
      </p:sp>
      <p:sp>
        <p:nvSpPr>
          <p:cNvPr id="3" name="矩形 2"/>
          <p:cNvSpPr/>
          <p:nvPr/>
        </p:nvSpPr>
        <p:spPr>
          <a:xfrm>
            <a:off x="343988" y="184780"/>
            <a:ext cx="11425646" cy="2308324"/>
          </a:xfrm>
          <a:prstGeom prst="rect">
            <a:avLst/>
          </a:prstGeom>
        </p:spPr>
        <p:txBody>
          <a:bodyPr wrap="square">
            <a:spAutoFit/>
          </a:bodyPr>
          <a:lstStyle/>
          <a:p>
            <a:r>
              <a:rPr lang="en-US" altLang="zh-CN" sz="2400" b="1" dirty="0" smtClean="0">
                <a:latin typeface="宋体" pitchFamily="2" charset="-122"/>
                <a:ea typeface="宋体" pitchFamily="2" charset="-122"/>
              </a:rPr>
              <a:t>1.</a:t>
            </a:r>
            <a:r>
              <a:rPr lang="en-US" altLang="zh-CN" sz="2400" b="1" dirty="0">
                <a:latin typeface="宋体" pitchFamily="2" charset="-122"/>
                <a:ea typeface="宋体" pitchFamily="2" charset="-122"/>
              </a:rPr>
              <a:t>宋朝的铜钱大量出现在东南亚和西亚国家等地区，当时的朝鲜和日本甚至一度停用自己的货币，改用宋钱，宋钱成为大受欢迎的硬通货。</a:t>
            </a:r>
            <a:r>
              <a:rPr lang="en-US" altLang="zh-CN" sz="2400" b="1" dirty="0" smtClean="0">
                <a:latin typeface="宋体" pitchFamily="2" charset="-122"/>
                <a:ea typeface="宋体" pitchFamily="2" charset="-122"/>
              </a:rPr>
              <a:t>这说明当时</a:t>
            </a:r>
            <a:endParaRPr lang="zh-CN" altLang="zh-CN" sz="2400" b="1" dirty="0">
              <a:latin typeface="宋体" pitchFamily="2" charset="-122"/>
              <a:ea typeface="宋体" pitchFamily="2" charset="-122"/>
            </a:endParaRPr>
          </a:p>
          <a:p>
            <a:r>
              <a:rPr lang="en-US" altLang="zh-CN" sz="2400" b="1" dirty="0" err="1">
                <a:latin typeface="宋体" pitchFamily="2" charset="-122"/>
                <a:ea typeface="宋体" pitchFamily="2" charset="-122"/>
              </a:rPr>
              <a:t>A.中国对外贸易处于顺差</a:t>
            </a:r>
            <a:endParaRPr lang="zh-CN" altLang="zh-CN" sz="2400" b="1" dirty="0">
              <a:latin typeface="宋体" pitchFamily="2" charset="-122"/>
              <a:ea typeface="宋体" pitchFamily="2" charset="-122"/>
            </a:endParaRPr>
          </a:p>
          <a:p>
            <a:r>
              <a:rPr lang="en-US" altLang="zh-CN" sz="2400" b="1" dirty="0" err="1">
                <a:latin typeface="宋体" pitchFamily="2" charset="-122"/>
                <a:ea typeface="宋体" pitchFamily="2" charset="-122"/>
              </a:rPr>
              <a:t>Ｂ.周边国家商品经济落后</a:t>
            </a:r>
            <a:endParaRPr lang="zh-CN" altLang="zh-CN" sz="2400" b="1" dirty="0">
              <a:latin typeface="宋体" pitchFamily="2" charset="-122"/>
              <a:ea typeface="宋体" pitchFamily="2" charset="-122"/>
            </a:endParaRPr>
          </a:p>
          <a:p>
            <a:r>
              <a:rPr lang="en-US" altLang="zh-CN" sz="2400" b="1" dirty="0" err="1">
                <a:latin typeface="宋体" pitchFamily="2" charset="-122"/>
                <a:ea typeface="宋体" pitchFamily="2" charset="-122"/>
              </a:rPr>
              <a:t>C.陆上丝绸之路空前繁荣</a:t>
            </a:r>
            <a:endParaRPr lang="zh-CN" altLang="zh-CN" sz="2400" b="1" dirty="0">
              <a:latin typeface="宋体" pitchFamily="2" charset="-122"/>
              <a:ea typeface="宋体" pitchFamily="2" charset="-122"/>
            </a:endParaRPr>
          </a:p>
          <a:p>
            <a:r>
              <a:rPr lang="en-US" altLang="zh-CN" sz="2400" b="1" dirty="0" err="1">
                <a:latin typeface="宋体" pitchFamily="2" charset="-122"/>
                <a:ea typeface="宋体" pitchFamily="2" charset="-122"/>
              </a:rPr>
              <a:t>D.宋在对外贸易中占优势</a:t>
            </a:r>
            <a:endParaRPr lang="zh-CN" altLang="zh-CN" sz="2400" b="1" dirty="0">
              <a:latin typeface="宋体" pitchFamily="2" charset="-122"/>
              <a:ea typeface="宋体" pitchFamily="2" charset="-122"/>
            </a:endParaRPr>
          </a:p>
        </p:txBody>
      </p:sp>
      <p:cxnSp>
        <p:nvCxnSpPr>
          <p:cNvPr id="5" name="直接连接符 4"/>
          <p:cNvCxnSpPr/>
          <p:nvPr/>
        </p:nvCxnSpPr>
        <p:spPr>
          <a:xfrm>
            <a:off x="448491" y="2461272"/>
            <a:ext cx="33658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48491" y="3121245"/>
            <a:ext cx="10968446" cy="3046988"/>
          </a:xfrm>
          <a:prstGeom prst="rect">
            <a:avLst/>
          </a:prstGeom>
        </p:spPr>
        <p:txBody>
          <a:bodyPr wrap="square">
            <a:spAutoFit/>
          </a:bodyPr>
          <a:lstStyle/>
          <a:p>
            <a:r>
              <a:rPr lang="en-US" altLang="zh-CN" sz="2400" dirty="0" smtClean="0"/>
              <a:t>2.</a:t>
            </a:r>
            <a:r>
              <a:rPr lang="en-US" altLang="zh-CN" sz="2400" dirty="0"/>
              <a:t>成熟的元代青花，钴料究竟来自何处?明代宋应星《天工开物·陶蜒》中谈到：“回青，乃西域大青，美者亦名佛头青。”</a:t>
            </a:r>
            <a:r>
              <a:rPr lang="en-US" altLang="zh-CN" sz="2400" dirty="0" smtClean="0"/>
              <a:t>中科院上海硅酸盐研究所对出土的大部分元代青花进行分析</a:t>
            </a:r>
            <a:r>
              <a:rPr lang="en-US" altLang="zh-CN" sz="2400" dirty="0"/>
              <a:t>，发现其青花料和国产青花料有明显的不同，应为进口钴料。从史料实证角度看，材料最能说明</a:t>
            </a:r>
            <a:endParaRPr lang="zh-CN" altLang="zh-CN" sz="2400" dirty="0"/>
          </a:p>
          <a:p>
            <a:r>
              <a:rPr lang="en-US" altLang="zh-CN" sz="2400" dirty="0" err="1"/>
              <a:t>A.科技是历史研究的唯一手段</a:t>
            </a:r>
            <a:endParaRPr lang="zh-CN" altLang="zh-CN" sz="2400" dirty="0"/>
          </a:p>
          <a:p>
            <a:r>
              <a:rPr lang="en-US" altLang="zh-CN" sz="2400" dirty="0" err="1"/>
              <a:t>Ｂ.明代宋应星的史学成就最高</a:t>
            </a:r>
            <a:endParaRPr lang="zh-CN" altLang="zh-CN" sz="2400" dirty="0"/>
          </a:p>
          <a:p>
            <a:r>
              <a:rPr lang="en-US" altLang="zh-CN" sz="2400" dirty="0" err="1"/>
              <a:t>C.商路对文化交流的重要意义</a:t>
            </a:r>
            <a:endParaRPr lang="zh-CN" altLang="zh-CN" sz="2400" dirty="0"/>
          </a:p>
          <a:p>
            <a:r>
              <a:rPr lang="en-US" altLang="zh-CN" sz="2400" dirty="0" err="1"/>
              <a:t>Ｄ.文献史料必须得到考古证实</a:t>
            </a:r>
            <a:endParaRPr lang="zh-CN" altLang="zh-CN" sz="2400" dirty="0"/>
          </a:p>
        </p:txBody>
      </p:sp>
      <p:cxnSp>
        <p:nvCxnSpPr>
          <p:cNvPr id="7" name="直接连接符 6"/>
          <p:cNvCxnSpPr/>
          <p:nvPr/>
        </p:nvCxnSpPr>
        <p:spPr>
          <a:xfrm>
            <a:off x="448491" y="5709569"/>
            <a:ext cx="39145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3253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矩形 1"/>
          <p:cNvSpPr>
            <a:spLocks noChangeArrowheads="1"/>
          </p:cNvSpPr>
          <p:nvPr>
            <p:custDataLst>
              <p:tags r:id="rId1"/>
            </p:custDataLst>
          </p:nvPr>
        </p:nvSpPr>
        <p:spPr bwMode="auto">
          <a:xfrm>
            <a:off x="3865657" y="4790039"/>
            <a:ext cx="334242" cy="48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7" tIns="60938" rIns="121877" bIns="60938">
            <a:spAutoFit/>
          </a:bodyPr>
          <a:lstStyle/>
          <a:p>
            <a:r>
              <a:rPr lang="zh-CN" altLang="zh-CN" sz="2400">
                <a:solidFill>
                  <a:srgbClr val="000000"/>
                </a:solidFill>
              </a:rPr>
              <a:t> </a:t>
            </a:r>
          </a:p>
        </p:txBody>
      </p:sp>
      <p:sp>
        <p:nvSpPr>
          <p:cNvPr id="4" name="文本框 3"/>
          <p:cNvSpPr txBox="1"/>
          <p:nvPr>
            <p:custDataLst>
              <p:tags r:id="rId2"/>
            </p:custDataLst>
          </p:nvPr>
        </p:nvSpPr>
        <p:spPr>
          <a:xfrm>
            <a:off x="366395" y="0"/>
            <a:ext cx="11825605" cy="646331"/>
          </a:xfrm>
          <a:prstGeom prst="rect">
            <a:avLst/>
          </a:prstGeom>
          <a:noFill/>
        </p:spPr>
        <p:txBody>
          <a:bodyPr wrap="square" rtlCol="0">
            <a:spAutoFit/>
          </a:bodyPr>
          <a:lstStyle/>
          <a:p>
            <a:pPr>
              <a:lnSpc>
                <a:spcPts val="4840"/>
              </a:lnSpc>
            </a:pPr>
            <a:r>
              <a:rPr lang="zh-CN" sz="3200" b="1" dirty="0">
                <a:solidFill>
                  <a:schemeClr val="tx1"/>
                </a:solidFill>
                <a:latin typeface="+mj-ea"/>
                <a:ea typeface="+mj-ea"/>
                <a:cs typeface="+mj-ea"/>
                <a:sym typeface="+mn-ea"/>
              </a:rPr>
              <a:t>一</a:t>
            </a:r>
            <a:r>
              <a:rPr lang="zh-CN" sz="3200" b="1" dirty="0" smtClean="0">
                <a:solidFill>
                  <a:schemeClr val="tx1"/>
                </a:solidFill>
                <a:latin typeface="+mj-ea"/>
                <a:ea typeface="+mj-ea"/>
                <a:cs typeface="+mj-ea"/>
                <a:sym typeface="+mn-ea"/>
              </a:rPr>
              <a:t>、</a:t>
            </a:r>
            <a:r>
              <a:rPr lang="zh-CN" altLang="en-US" sz="3200" dirty="0" smtClean="0">
                <a:latin typeface="黑体" pitchFamily="49" charset="-122"/>
                <a:ea typeface="黑体" pitchFamily="49" charset="-122"/>
              </a:rPr>
              <a:t>中国古代商业贸易的起源与发展</a:t>
            </a:r>
            <a:endParaRPr lang="zh-CN" sz="3200" b="1" dirty="0">
              <a:solidFill>
                <a:schemeClr val="tx1"/>
              </a:solidFill>
              <a:latin typeface="+mj-ea"/>
              <a:ea typeface="+mj-ea"/>
              <a:cs typeface="+mj-ea"/>
              <a:sym typeface="+mn-ea"/>
            </a:endParaRPr>
          </a:p>
        </p:txBody>
      </p:sp>
      <p:sp>
        <p:nvSpPr>
          <p:cNvPr id="8" name="文本1"/>
          <p:cNvSpPr>
            <a:spLocks noChangeArrowheads="1"/>
          </p:cNvSpPr>
          <p:nvPr/>
        </p:nvSpPr>
        <p:spPr bwMode="gray">
          <a:xfrm>
            <a:off x="718457" y="1107949"/>
            <a:ext cx="10254343" cy="812291"/>
          </a:xfrm>
          <a:prstGeom prst="roundRect">
            <a:avLst>
              <a:gd name="adj" fmla="val 11505"/>
            </a:avLst>
          </a:prstGeom>
          <a:noFill/>
          <a:ln w="15875" cap="flat" cmpd="sng" algn="ctr">
            <a:no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0"/>
              </a:spcBef>
              <a:spcAft>
                <a:spcPct val="0"/>
              </a:spcAft>
              <a:defRPr/>
            </a:pPr>
            <a:r>
              <a:rPr lang="zh-CN" altLang="en-US" sz="2300" b="1" dirty="0" smtClean="0">
                <a:latin typeface="宋体" panose="02010600030101010101" pitchFamily="2" charset="-122"/>
                <a:ea typeface="宋体" panose="02010600030101010101" pitchFamily="2" charset="-122"/>
                <a:cs typeface="+mn-ea"/>
              </a:rPr>
              <a:t>时间</a:t>
            </a:r>
            <a:r>
              <a:rPr lang="zh-CN" altLang="en-US" sz="2300" b="1" dirty="0">
                <a:latin typeface="宋体" panose="02010600030101010101" pitchFamily="2" charset="-122"/>
                <a:ea typeface="宋体" panose="02010600030101010101" pitchFamily="2" charset="-122"/>
                <a:cs typeface="+mn-ea"/>
              </a:rPr>
              <a:t>：</a:t>
            </a:r>
            <a:r>
              <a:rPr lang="zh-CN" altLang="en-US" sz="2300" b="1" dirty="0">
                <a:solidFill>
                  <a:srgbClr val="0000FF"/>
                </a:solidFill>
                <a:latin typeface="宋体" panose="02010600030101010101" pitchFamily="2" charset="-122"/>
                <a:ea typeface="宋体" panose="02010600030101010101" pitchFamily="2" charset="-122"/>
                <a:cs typeface="+mn-ea"/>
              </a:rPr>
              <a:t>原始社会后期</a:t>
            </a:r>
            <a:r>
              <a:rPr lang="zh-CN" altLang="en-US" sz="2300" b="1" dirty="0" smtClean="0">
                <a:solidFill>
                  <a:srgbClr val="0000FF"/>
                </a:solidFill>
                <a:latin typeface="宋体" panose="02010600030101010101" pitchFamily="2" charset="-122"/>
                <a:ea typeface="宋体" panose="02010600030101010101" pitchFamily="2" charset="-122"/>
                <a:cs typeface="+mn-ea"/>
              </a:rPr>
              <a:t>。</a:t>
            </a:r>
            <a:endParaRPr lang="en-US" altLang="zh-CN" sz="2300" b="1" dirty="0" smtClean="0">
              <a:solidFill>
                <a:srgbClr val="0000FF"/>
              </a:solidFill>
              <a:latin typeface="宋体" panose="02010600030101010101" pitchFamily="2" charset="-122"/>
              <a:ea typeface="宋体" panose="02010600030101010101" pitchFamily="2" charset="-122"/>
              <a:cs typeface="+mn-ea"/>
            </a:endParaRPr>
          </a:p>
          <a:p>
            <a:pPr algn="just" fontAlgn="base">
              <a:spcBef>
                <a:spcPct val="0"/>
              </a:spcBef>
              <a:spcAft>
                <a:spcPct val="0"/>
              </a:spcAft>
              <a:defRPr/>
            </a:pPr>
            <a:r>
              <a:rPr lang="zh-CN" altLang="en-US" sz="2300" b="1" dirty="0" smtClean="0">
                <a:latin typeface="宋体" panose="02010600030101010101" pitchFamily="2" charset="-122"/>
                <a:ea typeface="宋体" panose="02010600030101010101" pitchFamily="2" charset="-122"/>
                <a:cs typeface="+mn-ea"/>
              </a:rPr>
              <a:t>条件</a:t>
            </a:r>
            <a:r>
              <a:rPr lang="zh-CN" altLang="en-US" sz="2300" b="1" dirty="0">
                <a:latin typeface="宋体" panose="02010600030101010101" pitchFamily="2" charset="-122"/>
                <a:ea typeface="宋体" panose="02010600030101010101" pitchFamily="2" charset="-122"/>
                <a:cs typeface="+mn-ea"/>
              </a:rPr>
              <a:t>：</a:t>
            </a:r>
            <a:r>
              <a:rPr lang="zh-CN" altLang="en-US" sz="2300" b="1" dirty="0">
                <a:solidFill>
                  <a:srgbClr val="0000FF"/>
                </a:solidFill>
                <a:latin typeface="宋体" panose="02010600030101010101" pitchFamily="2" charset="-122"/>
                <a:ea typeface="宋体" panose="02010600030101010101" pitchFamily="2" charset="-122"/>
                <a:cs typeface="+mn-ea"/>
              </a:rPr>
              <a:t>社会分工、产品剩余及私有制的产生</a:t>
            </a:r>
            <a:r>
              <a:rPr lang="zh-CN" altLang="en-US" sz="2300" b="1" dirty="0" smtClean="0">
                <a:solidFill>
                  <a:srgbClr val="0000FF"/>
                </a:solidFill>
                <a:latin typeface="宋体" panose="02010600030101010101" pitchFamily="2" charset="-122"/>
                <a:ea typeface="宋体" panose="02010600030101010101" pitchFamily="2" charset="-122"/>
                <a:cs typeface="+mn-ea"/>
              </a:rPr>
              <a:t>，交换的需要</a:t>
            </a:r>
            <a:r>
              <a:rPr lang="zh-CN" altLang="en-US" sz="2300" b="1" dirty="0" smtClean="0">
                <a:latin typeface="宋体" panose="02010600030101010101" pitchFamily="2" charset="-122"/>
                <a:ea typeface="宋体" panose="02010600030101010101" pitchFamily="2" charset="-122"/>
                <a:cs typeface="+mn-ea"/>
              </a:rPr>
              <a:t>。</a:t>
            </a:r>
            <a:endParaRPr lang="zh-CN" altLang="en-US" sz="2300" b="1" dirty="0">
              <a:latin typeface="宋体" panose="02010600030101010101" pitchFamily="2" charset="-122"/>
              <a:ea typeface="宋体" panose="02010600030101010101" pitchFamily="2" charset="-122"/>
              <a:cs typeface="+mn-ea"/>
            </a:endParaRPr>
          </a:p>
        </p:txBody>
      </p:sp>
      <p:sp>
        <p:nvSpPr>
          <p:cNvPr id="9" name="TextBox 8"/>
          <p:cNvSpPr txBox="1"/>
          <p:nvPr/>
        </p:nvSpPr>
        <p:spPr>
          <a:xfrm>
            <a:off x="562708" y="618979"/>
            <a:ext cx="4220308" cy="523220"/>
          </a:xfrm>
          <a:prstGeom prst="rect">
            <a:avLst/>
          </a:prstGeom>
          <a:noFill/>
        </p:spPr>
        <p:txBody>
          <a:bodyPr wrap="square" rtlCol="0">
            <a:spAutoFit/>
          </a:bodyPr>
          <a:lstStyle/>
          <a:p>
            <a:r>
              <a:rPr lang="en-US" altLang="zh-CN" sz="2800" b="1" dirty="0" smtClean="0">
                <a:latin typeface="黑体" pitchFamily="49" charset="-122"/>
                <a:ea typeface="黑体" pitchFamily="49" charset="-122"/>
              </a:rPr>
              <a:t>1.</a:t>
            </a:r>
            <a:r>
              <a:rPr lang="zh-CN" altLang="en-US" sz="2800" b="1" dirty="0" smtClean="0">
                <a:latin typeface="黑体" pitchFamily="49" charset="-122"/>
                <a:ea typeface="黑体" pitchFamily="49" charset="-122"/>
              </a:rPr>
              <a:t>商业贸易的起源</a:t>
            </a:r>
            <a:endParaRPr lang="zh-CN" altLang="en-US" sz="2800" b="1" dirty="0">
              <a:latin typeface="黑体" pitchFamily="49" charset="-122"/>
              <a:ea typeface="黑体" pitchFamily="49" charset="-122"/>
            </a:endParaRPr>
          </a:p>
        </p:txBody>
      </p:sp>
      <p:pic>
        <p:nvPicPr>
          <p:cNvPr id="12" name="图片 11"/>
          <p:cNvPicPr/>
          <p:nvPr>
            <p:custDataLst>
              <p:tags r:id="rId3"/>
            </p:custDataLst>
          </p:nvPr>
        </p:nvPicPr>
        <p:blipFill>
          <a:blip r:embed="rId8" cstate="print"/>
          <a:stretch>
            <a:fillRect/>
          </a:stretch>
        </p:blipFill>
        <p:spPr>
          <a:xfrm>
            <a:off x="5855123" y="4533942"/>
            <a:ext cx="485775" cy="447675"/>
          </a:xfrm>
          <a:prstGeom prst="rect">
            <a:avLst/>
          </a:prstGeom>
          <a:noFill/>
          <a:ln w="9525">
            <a:noFill/>
          </a:ln>
        </p:spPr>
      </p:pic>
      <p:graphicFrame>
        <p:nvGraphicFramePr>
          <p:cNvPr id="14" name="表格 13"/>
          <p:cNvGraphicFramePr>
            <a:graphicFrameLocks noGrp="1"/>
          </p:cNvGraphicFramePr>
          <p:nvPr>
            <p:custDataLst>
              <p:tags r:id="rId4"/>
            </p:custDataLst>
          </p:nvPr>
        </p:nvGraphicFramePr>
        <p:xfrm>
          <a:off x="195943" y="2594018"/>
          <a:ext cx="11704320" cy="4113100"/>
        </p:xfrm>
        <a:graphic>
          <a:graphicData uri="http://schemas.openxmlformats.org/drawingml/2006/table">
            <a:tbl>
              <a:tblPr firstRow="1" bandRow="1">
                <a:tableStyleId>{5940675A-B579-460E-94D1-54222C63F5DA}</a:tableStyleId>
              </a:tblPr>
              <a:tblGrid>
                <a:gridCol w="1814412"/>
                <a:gridCol w="9889908"/>
              </a:tblGrid>
              <a:tr h="405951">
                <a:tc>
                  <a:txBody>
                    <a:bodyPr/>
                    <a:lstStyle/>
                    <a:p>
                      <a:pPr indent="0" algn="ctr">
                        <a:buNone/>
                      </a:pPr>
                      <a:r>
                        <a:rPr lang="en-US" sz="2400" b="1" dirty="0" err="1">
                          <a:latin typeface="宋体" pitchFamily="2" charset="-122"/>
                          <a:ea typeface="宋体" pitchFamily="2" charset="-122"/>
                          <a:cs typeface="Times New Roman" panose="02020603050405020304" charset="0"/>
                        </a:rPr>
                        <a:t>时期</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dirty="0" err="1">
                          <a:latin typeface="宋体" pitchFamily="2" charset="-122"/>
                          <a:ea typeface="宋体" pitchFamily="2" charset="-122"/>
                          <a:cs typeface="Times New Roman" panose="02020603050405020304" charset="0"/>
                        </a:rPr>
                        <a:t>概况</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2399">
                <a:tc>
                  <a:txBody>
                    <a:bodyPr/>
                    <a:lstStyle/>
                    <a:p>
                      <a:pPr indent="0" algn="ctr">
                        <a:buNone/>
                      </a:pPr>
                      <a:r>
                        <a:rPr lang="en-US" sz="2400" b="1" dirty="0" err="1">
                          <a:latin typeface="宋体" pitchFamily="2" charset="-122"/>
                          <a:ea typeface="宋体" pitchFamily="2" charset="-122"/>
                          <a:cs typeface="Times New Roman" panose="02020603050405020304" charset="0"/>
                        </a:rPr>
                        <a:t>商朝</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a:latin typeface="楷体" pitchFamily="49" charset="-122"/>
                        <a:ea typeface="楷体" pitchFamily="49"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6448">
                <a:tc>
                  <a:txBody>
                    <a:bodyPr/>
                    <a:lstStyle/>
                    <a:p>
                      <a:pPr indent="0" algn="ctr">
                        <a:buNone/>
                      </a:pPr>
                      <a:r>
                        <a:rPr lang="en-US" sz="2400" b="1" dirty="0" err="1">
                          <a:latin typeface="宋体" pitchFamily="2" charset="-122"/>
                          <a:ea typeface="宋体" pitchFamily="2" charset="-122"/>
                          <a:cs typeface="Times New Roman" panose="02020603050405020304" charset="0"/>
                        </a:rPr>
                        <a:t>春秋战国</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smtClean="0">
                        <a:latin typeface="楷体" pitchFamily="49" charset="-122"/>
                        <a:ea typeface="楷体" pitchFamily="49" charset="-122"/>
                        <a:cs typeface="微软雅黑" panose="020B0503020204020204" charset="-122"/>
                      </a:endParaRPr>
                    </a:p>
                    <a:p>
                      <a:pPr indent="0">
                        <a:buNone/>
                      </a:pPr>
                      <a:endParaRPr lang="en-US" sz="2200" b="0" dirty="0">
                        <a:latin typeface="楷体" pitchFamily="49" charset="-122"/>
                        <a:ea typeface="楷体" pitchFamily="49"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5951">
                <a:tc>
                  <a:txBody>
                    <a:bodyPr/>
                    <a:lstStyle/>
                    <a:p>
                      <a:pPr indent="0" algn="ctr">
                        <a:buNone/>
                      </a:pPr>
                      <a:r>
                        <a:rPr lang="en-US" sz="2400" b="1" dirty="0" err="1">
                          <a:latin typeface="宋体" pitchFamily="2" charset="-122"/>
                          <a:ea typeface="宋体" pitchFamily="2" charset="-122"/>
                          <a:cs typeface="Times New Roman" panose="02020603050405020304" charset="0"/>
                        </a:rPr>
                        <a:t>秦汉</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smtClean="0">
                        <a:latin typeface="楷体" pitchFamily="49" charset="-122"/>
                        <a:ea typeface="楷体" pitchFamily="49" charset="-122"/>
                        <a:cs typeface="Times New Roman" panose="02020603050405020304" charset="0"/>
                      </a:endParaRPr>
                    </a:p>
                    <a:p>
                      <a:pPr indent="0">
                        <a:buNone/>
                      </a:pPr>
                      <a:endParaRPr lang="en-US" sz="2200" b="0" dirty="0" smtClean="0">
                        <a:latin typeface="楷体" pitchFamily="49" charset="-122"/>
                        <a:ea typeface="楷体" pitchFamily="49" charset="-122"/>
                        <a:cs typeface="Times New Roman" panose="02020603050405020304" charset="0"/>
                      </a:endParaRPr>
                    </a:p>
                    <a:p>
                      <a:pPr indent="0">
                        <a:buNone/>
                      </a:pPr>
                      <a:endParaRPr lang="en-US" sz="2200" b="0" dirty="0">
                        <a:latin typeface="楷体" pitchFamily="49" charset="-122"/>
                        <a:ea typeface="楷体" pitchFamily="49"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5951">
                <a:tc>
                  <a:txBody>
                    <a:bodyPr/>
                    <a:lstStyle/>
                    <a:p>
                      <a:pPr indent="0" algn="ctr">
                        <a:buNone/>
                      </a:pPr>
                      <a:r>
                        <a:rPr lang="en-US" sz="2400" b="1" dirty="0" err="1">
                          <a:latin typeface="宋体" pitchFamily="2" charset="-122"/>
                          <a:ea typeface="宋体" pitchFamily="2" charset="-122"/>
                          <a:cs typeface="Times New Roman" panose="02020603050405020304" charset="0"/>
                        </a:rPr>
                        <a:t>隋唐到两宋</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a:solidFill>
                          <a:srgbClr val="FF0000"/>
                        </a:solidFill>
                        <a:latin typeface="楷体" pitchFamily="49" charset="-122"/>
                        <a:ea typeface="楷体" pitchFamily="49"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12399">
                <a:tc>
                  <a:txBody>
                    <a:bodyPr/>
                    <a:lstStyle/>
                    <a:p>
                      <a:pPr indent="0" algn="ctr">
                        <a:buNone/>
                      </a:pPr>
                      <a:r>
                        <a:rPr lang="en-US" sz="2400" b="1" dirty="0" err="1">
                          <a:latin typeface="宋体" pitchFamily="2" charset="-122"/>
                          <a:ea typeface="宋体" pitchFamily="2" charset="-122"/>
                          <a:cs typeface="Times New Roman" panose="02020603050405020304" charset="0"/>
                        </a:rPr>
                        <a:t>元、明、清</a:t>
                      </a:r>
                      <a:endParaRPr lang="en-US" sz="2400" b="1" dirty="0">
                        <a:latin typeface="宋体" pitchFamily="2" charset="-122"/>
                        <a:ea typeface="宋体" pitchFamily="2"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200" b="0" dirty="0">
                        <a:latin typeface="楷体" pitchFamily="49" charset="-122"/>
                        <a:ea typeface="楷体" pitchFamily="49"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5" name="矩形 14"/>
          <p:cNvSpPr/>
          <p:nvPr/>
        </p:nvSpPr>
        <p:spPr>
          <a:xfrm>
            <a:off x="2141639" y="2988268"/>
            <a:ext cx="8726658" cy="769441"/>
          </a:xfrm>
          <a:prstGeom prst="rect">
            <a:avLst/>
          </a:prstGeom>
        </p:spPr>
        <p:txBody>
          <a:bodyPr wrap="square">
            <a:spAutoFit/>
          </a:bodyPr>
          <a:lstStyle/>
          <a:p>
            <a:pPr indent="0">
              <a:buNone/>
            </a:pPr>
            <a:r>
              <a:rPr lang="en-US" altLang="zh-CN" sz="2200" b="1" dirty="0" smtClean="0">
                <a:solidFill>
                  <a:srgbClr val="0000FF"/>
                </a:solidFill>
                <a:latin typeface="楷体" pitchFamily="49" charset="-122"/>
                <a:ea typeface="楷体" pitchFamily="49" charset="-122"/>
                <a:cs typeface="宋体" panose="02010600030101010101" pitchFamily="2" charset="-122"/>
              </a:rPr>
              <a:t>①</a:t>
            </a:r>
            <a:r>
              <a:rPr lang="en-US" altLang="zh-CN" sz="2200" b="1" dirty="0" err="1" smtClean="0">
                <a:solidFill>
                  <a:srgbClr val="0000FF"/>
                </a:solidFill>
                <a:latin typeface="楷体" pitchFamily="49" charset="-122"/>
                <a:ea typeface="楷体" pitchFamily="49" charset="-122"/>
                <a:cs typeface="宋体" panose="02010600030101010101" pitchFamily="2" charset="-122"/>
              </a:rPr>
              <a:t>出现了专门从事商品交换的商人</a:t>
            </a:r>
            <a:r>
              <a:rPr lang="zh-CN" altLang="en-US" sz="2200" b="1" dirty="0" smtClean="0">
                <a:solidFill>
                  <a:srgbClr val="0000FF"/>
                </a:solidFill>
                <a:latin typeface="楷体" pitchFamily="49" charset="-122"/>
                <a:ea typeface="楷体" pitchFamily="49" charset="-122"/>
                <a:cs typeface="宋体" panose="02010600030101010101" pitchFamily="2" charset="-122"/>
              </a:rPr>
              <a:t>；</a:t>
            </a:r>
            <a:r>
              <a:rPr lang="en-US" altLang="zh-CN" sz="2200" b="1" dirty="0" smtClean="0">
                <a:solidFill>
                  <a:srgbClr val="0000FF"/>
                </a:solidFill>
                <a:latin typeface="楷体" pitchFamily="49" charset="-122"/>
                <a:ea typeface="楷体" pitchFamily="49" charset="-122"/>
                <a:cs typeface="宋体" panose="02010600030101010101" pitchFamily="2" charset="-122"/>
              </a:rPr>
              <a:t>②</a:t>
            </a:r>
            <a:r>
              <a:rPr lang="en-US" altLang="zh-CN" sz="2200" b="1" dirty="0" err="1" smtClean="0">
                <a:solidFill>
                  <a:srgbClr val="0000FF"/>
                </a:solidFill>
                <a:latin typeface="楷体" pitchFamily="49" charset="-122"/>
                <a:ea typeface="楷体" pitchFamily="49" charset="-122"/>
                <a:cs typeface="宋体" panose="02010600030101010101" pitchFamily="2" charset="-122"/>
              </a:rPr>
              <a:t>商业贸易遍及商朝统治区域和周边地区</a:t>
            </a:r>
            <a:r>
              <a:rPr lang="zh-CN" altLang="en-US" sz="2200" b="1" dirty="0" smtClean="0">
                <a:solidFill>
                  <a:srgbClr val="0000FF"/>
                </a:solidFill>
                <a:latin typeface="楷体" pitchFamily="49" charset="-122"/>
                <a:ea typeface="楷体" pitchFamily="49" charset="-122"/>
                <a:cs typeface="宋体" panose="02010600030101010101" pitchFamily="2" charset="-122"/>
              </a:rPr>
              <a:t>；</a:t>
            </a:r>
            <a:r>
              <a:rPr lang="en-US" altLang="zh-CN" sz="2200" b="1" dirty="0" smtClean="0">
                <a:solidFill>
                  <a:srgbClr val="0000FF"/>
                </a:solidFill>
                <a:latin typeface="楷体" pitchFamily="49" charset="-122"/>
                <a:ea typeface="楷体" pitchFamily="49" charset="-122"/>
                <a:cs typeface="宋体" panose="02010600030101010101" pitchFamily="2" charset="-122"/>
              </a:rPr>
              <a:t>③</a:t>
            </a:r>
            <a:r>
              <a:rPr lang="en-US" altLang="zh-CN" sz="2200" b="1" dirty="0" err="1" smtClean="0">
                <a:solidFill>
                  <a:srgbClr val="0000FF"/>
                </a:solidFill>
                <a:latin typeface="楷体" pitchFamily="49" charset="-122"/>
                <a:ea typeface="楷体" pitchFamily="49" charset="-122"/>
                <a:cs typeface="宋体" panose="02010600030101010101" pitchFamily="2" charset="-122"/>
              </a:rPr>
              <a:t>商业主要掌握在官府和贵族手里</a:t>
            </a:r>
            <a:r>
              <a:rPr lang="zh-CN" altLang="en-US" sz="2200" b="1" dirty="0" smtClean="0">
                <a:solidFill>
                  <a:srgbClr val="0000FF"/>
                </a:solidFill>
                <a:latin typeface="楷体" pitchFamily="49" charset="-122"/>
                <a:ea typeface="楷体" pitchFamily="49" charset="-122"/>
                <a:cs typeface="宋体" panose="02010600030101010101" pitchFamily="2" charset="-122"/>
              </a:rPr>
              <a:t>。</a:t>
            </a:r>
            <a:endParaRPr lang="en-US" altLang="zh-CN" sz="2200" b="1" dirty="0">
              <a:solidFill>
                <a:srgbClr val="0000FF"/>
              </a:solidFill>
              <a:latin typeface="楷体" pitchFamily="49" charset="-122"/>
              <a:ea typeface="楷体" pitchFamily="49" charset="-122"/>
              <a:cs typeface="宋体" panose="02010600030101010101" pitchFamily="2" charset="-122"/>
            </a:endParaRPr>
          </a:p>
        </p:txBody>
      </p:sp>
      <p:sp>
        <p:nvSpPr>
          <p:cNvPr id="16" name="矩形 15"/>
          <p:cNvSpPr/>
          <p:nvPr/>
        </p:nvSpPr>
        <p:spPr>
          <a:xfrm>
            <a:off x="2103120" y="3759813"/>
            <a:ext cx="3905794" cy="430887"/>
          </a:xfrm>
          <a:prstGeom prst="rect">
            <a:avLst/>
          </a:prstGeom>
        </p:spPr>
        <p:txBody>
          <a:bodyPr wrap="square">
            <a:spAutoFit/>
          </a:bodyPr>
          <a:lstStyle/>
          <a:p>
            <a:pPr indent="0">
              <a:buNone/>
            </a:pPr>
            <a:r>
              <a:rPr lang="en-US" altLang="zh-CN" sz="2200" b="1" dirty="0" smtClean="0">
                <a:solidFill>
                  <a:srgbClr val="0000FF"/>
                </a:solidFill>
                <a:latin typeface="楷体" pitchFamily="49" charset="-122"/>
                <a:ea typeface="楷体" pitchFamily="49" charset="-122"/>
                <a:cs typeface="宋体" panose="02010600030101010101" pitchFamily="2" charset="-122"/>
              </a:rPr>
              <a:t>①“</a:t>
            </a:r>
            <a:r>
              <a:rPr lang="en-US" altLang="zh-CN" sz="2200" b="1" dirty="0" err="1" smtClean="0">
                <a:solidFill>
                  <a:srgbClr val="0000FF"/>
                </a:solidFill>
                <a:latin typeface="楷体" pitchFamily="49" charset="-122"/>
                <a:ea typeface="楷体" pitchFamily="49" charset="-122"/>
                <a:cs typeface="宋体" panose="02010600030101010101" pitchFamily="2" charset="-122"/>
              </a:rPr>
              <a:t>工商食官”的格局被打破</a:t>
            </a:r>
            <a:r>
              <a:rPr lang="zh-CN" altLang="en-US" sz="2200" b="1" dirty="0" smtClean="0">
                <a:solidFill>
                  <a:srgbClr val="0000FF"/>
                </a:solidFill>
                <a:latin typeface="楷体" pitchFamily="49" charset="-122"/>
                <a:ea typeface="楷体" pitchFamily="49" charset="-122"/>
                <a:cs typeface="宋体" panose="02010600030101010101" pitchFamily="2" charset="-122"/>
              </a:rPr>
              <a:t>；</a:t>
            </a:r>
            <a:endParaRPr lang="en-US" altLang="zh-CN" sz="2200" b="1" dirty="0" smtClean="0">
              <a:solidFill>
                <a:srgbClr val="0000FF"/>
              </a:solidFill>
              <a:latin typeface="楷体" pitchFamily="49" charset="-122"/>
              <a:ea typeface="楷体" pitchFamily="49" charset="-122"/>
              <a:cs typeface="宋体" panose="02010600030101010101" pitchFamily="2" charset="-122"/>
            </a:endParaRPr>
          </a:p>
        </p:txBody>
      </p:sp>
      <p:sp>
        <p:nvSpPr>
          <p:cNvPr id="17" name="矩形 16"/>
          <p:cNvSpPr/>
          <p:nvPr/>
        </p:nvSpPr>
        <p:spPr>
          <a:xfrm>
            <a:off x="2011679" y="4572724"/>
            <a:ext cx="7628709" cy="430887"/>
          </a:xfrm>
          <a:prstGeom prst="rect">
            <a:avLst/>
          </a:prstGeom>
        </p:spPr>
        <p:txBody>
          <a:bodyPr wrap="square">
            <a:spAutoFit/>
          </a:bodyPr>
          <a:lstStyle/>
          <a:p>
            <a:r>
              <a:rPr lang="en-US" altLang="zh-CN" sz="2200" b="1" dirty="0" smtClean="0">
                <a:solidFill>
                  <a:srgbClr val="0000FF"/>
                </a:solidFill>
                <a:latin typeface="楷体" pitchFamily="49" charset="-122"/>
                <a:ea typeface="楷体" pitchFamily="49" charset="-122"/>
                <a:cs typeface="宋体" panose="02010600030101010101" pitchFamily="2" charset="-122"/>
              </a:rPr>
              <a:t>① </a:t>
            </a:r>
            <a:r>
              <a:rPr lang="en-US" altLang="zh-CN" sz="2200" b="1" dirty="0" err="1" smtClean="0">
                <a:solidFill>
                  <a:srgbClr val="0000FF"/>
                </a:solidFill>
                <a:latin typeface="楷体" pitchFamily="49" charset="-122"/>
                <a:ea typeface="楷体" pitchFamily="49" charset="-122"/>
                <a:cs typeface="宋体" panose="02010600030101010101" pitchFamily="2" charset="-122"/>
              </a:rPr>
              <a:t>货币、车轨、度量衡的统一，促进了全国的商品流通</a:t>
            </a:r>
            <a:r>
              <a:rPr lang="zh-CN" altLang="en-US" sz="2200" b="1" dirty="0" smtClean="0">
                <a:solidFill>
                  <a:srgbClr val="0000FF"/>
                </a:solidFill>
                <a:latin typeface="楷体" pitchFamily="49" charset="-122"/>
                <a:ea typeface="楷体" pitchFamily="49" charset="-122"/>
                <a:cs typeface="宋体" panose="02010600030101010101" pitchFamily="2" charset="-122"/>
              </a:rPr>
              <a:t>；</a:t>
            </a:r>
            <a:endParaRPr lang="en-US" altLang="zh-CN" sz="2200" b="1" dirty="0" smtClean="0">
              <a:solidFill>
                <a:srgbClr val="0000FF"/>
              </a:solidFill>
              <a:latin typeface="楷体" pitchFamily="49" charset="-122"/>
              <a:ea typeface="楷体" pitchFamily="49" charset="-122"/>
              <a:cs typeface="宋体" panose="02010600030101010101" pitchFamily="2" charset="-122"/>
            </a:endParaRPr>
          </a:p>
        </p:txBody>
      </p:sp>
      <p:sp>
        <p:nvSpPr>
          <p:cNvPr id="18" name="矩形 17"/>
          <p:cNvSpPr/>
          <p:nvPr/>
        </p:nvSpPr>
        <p:spPr>
          <a:xfrm>
            <a:off x="2355898" y="5477076"/>
            <a:ext cx="6334921" cy="430887"/>
          </a:xfrm>
          <a:prstGeom prst="rect">
            <a:avLst/>
          </a:prstGeom>
        </p:spPr>
        <p:txBody>
          <a:bodyPr wrap="square">
            <a:spAutoFit/>
          </a:bodyPr>
          <a:lstStyle/>
          <a:p>
            <a:pPr indent="0">
              <a:buNone/>
            </a:pPr>
            <a:r>
              <a:rPr lang="en-US" altLang="zh-CN" sz="2200" b="1" dirty="0" err="1" smtClean="0">
                <a:solidFill>
                  <a:srgbClr val="FF0000"/>
                </a:solidFill>
                <a:latin typeface="楷体" pitchFamily="49" charset="-122"/>
                <a:ea typeface="楷体" pitchFamily="49" charset="-122"/>
                <a:cs typeface="Times New Roman" panose="02020603050405020304" charset="0"/>
              </a:rPr>
              <a:t>城市坊市分区制度逐步瓦解，商业进一步繁荣</a:t>
            </a:r>
            <a:r>
              <a:rPr lang="zh-CN" altLang="en-US" sz="2200" b="1" dirty="0" smtClean="0">
                <a:solidFill>
                  <a:srgbClr val="FF0000"/>
                </a:solidFill>
                <a:latin typeface="楷体" pitchFamily="49" charset="-122"/>
                <a:ea typeface="楷体" pitchFamily="49" charset="-122"/>
                <a:cs typeface="Times New Roman" panose="02020603050405020304" charset="0"/>
              </a:rPr>
              <a:t>。</a:t>
            </a:r>
            <a:endParaRPr lang="en-US" altLang="zh-CN" sz="2200" b="1" dirty="0">
              <a:solidFill>
                <a:srgbClr val="FF0000"/>
              </a:solidFill>
              <a:latin typeface="楷体" pitchFamily="49" charset="-122"/>
              <a:ea typeface="楷体" pitchFamily="49" charset="-122"/>
              <a:cs typeface="Times New Roman" panose="02020603050405020304" charset="0"/>
            </a:endParaRPr>
          </a:p>
        </p:txBody>
      </p:sp>
      <p:sp>
        <p:nvSpPr>
          <p:cNvPr id="19" name="矩形 18"/>
          <p:cNvSpPr/>
          <p:nvPr/>
        </p:nvSpPr>
        <p:spPr>
          <a:xfrm>
            <a:off x="2202934" y="5850039"/>
            <a:ext cx="8585981" cy="769441"/>
          </a:xfrm>
          <a:prstGeom prst="rect">
            <a:avLst/>
          </a:prstGeom>
        </p:spPr>
        <p:txBody>
          <a:bodyPr wrap="square">
            <a:spAutoFit/>
          </a:bodyPr>
          <a:lstStyle/>
          <a:p>
            <a:pPr indent="0">
              <a:buNone/>
            </a:pPr>
            <a:r>
              <a:rPr lang="en-US" altLang="zh-CN" sz="2200" b="1" dirty="0" smtClean="0">
                <a:solidFill>
                  <a:srgbClr val="0000FF"/>
                </a:solidFill>
                <a:latin typeface="楷体" pitchFamily="49" charset="-122"/>
                <a:ea typeface="楷体" pitchFamily="49" charset="-122"/>
                <a:cs typeface="宋体" panose="02010600030101010101" pitchFamily="2" charset="-122"/>
              </a:rPr>
              <a:t>①</a:t>
            </a:r>
            <a:r>
              <a:rPr lang="en-US" altLang="zh-CN" sz="2200" b="1" dirty="0" err="1" smtClean="0">
                <a:solidFill>
                  <a:srgbClr val="0000FF"/>
                </a:solidFill>
                <a:latin typeface="楷体" pitchFamily="49" charset="-122"/>
                <a:ea typeface="楷体" pitchFamily="49" charset="-122"/>
                <a:cs typeface="宋体" panose="02010600030101010101" pitchFamily="2" charset="-122"/>
              </a:rPr>
              <a:t>农产品和手工业产品的商品化程度加深</a:t>
            </a:r>
            <a:r>
              <a:rPr lang="zh-CN" altLang="en-US" sz="2200" b="1" dirty="0" smtClean="0">
                <a:solidFill>
                  <a:srgbClr val="0000FF"/>
                </a:solidFill>
                <a:latin typeface="楷体" pitchFamily="49" charset="-122"/>
                <a:ea typeface="楷体" pitchFamily="49" charset="-122"/>
                <a:cs typeface="宋体" panose="02010600030101010101" pitchFamily="2" charset="-122"/>
              </a:rPr>
              <a:t>；</a:t>
            </a:r>
            <a:r>
              <a:rPr lang="en-US" altLang="zh-CN" sz="2200" b="1" dirty="0" smtClean="0">
                <a:solidFill>
                  <a:srgbClr val="0000FF"/>
                </a:solidFill>
                <a:latin typeface="楷体" pitchFamily="49" charset="-122"/>
                <a:ea typeface="楷体" pitchFamily="49" charset="-122"/>
                <a:cs typeface="宋体" panose="02010600030101010101" pitchFamily="2" charset="-122"/>
              </a:rPr>
              <a:t>②</a:t>
            </a:r>
            <a:r>
              <a:rPr lang="en-US" altLang="zh-CN" sz="2200" b="1" dirty="0" err="1" smtClean="0">
                <a:solidFill>
                  <a:srgbClr val="0000FF"/>
                </a:solidFill>
                <a:latin typeface="楷体" pitchFamily="49" charset="-122"/>
                <a:ea typeface="楷体" pitchFamily="49" charset="-122"/>
                <a:cs typeface="宋体" panose="02010600030101010101" pitchFamily="2" charset="-122"/>
              </a:rPr>
              <a:t>形成全国范围的商业贸易网络</a:t>
            </a:r>
            <a:r>
              <a:rPr lang="zh-CN" altLang="en-US" sz="2200" b="1" dirty="0" smtClean="0">
                <a:solidFill>
                  <a:srgbClr val="0000FF"/>
                </a:solidFill>
                <a:latin typeface="楷体" pitchFamily="49" charset="-122"/>
                <a:ea typeface="楷体" pitchFamily="49" charset="-122"/>
                <a:cs typeface="宋体" panose="02010600030101010101" pitchFamily="2" charset="-122"/>
              </a:rPr>
              <a:t>；</a:t>
            </a:r>
            <a:r>
              <a:rPr lang="en-US" altLang="zh-CN" sz="2200" b="1" dirty="0" smtClean="0">
                <a:solidFill>
                  <a:srgbClr val="0000FF"/>
                </a:solidFill>
                <a:latin typeface="楷体" pitchFamily="49" charset="-122"/>
                <a:ea typeface="楷体" pitchFamily="49" charset="-122"/>
                <a:cs typeface="宋体" panose="02010600030101010101" pitchFamily="2" charset="-122"/>
              </a:rPr>
              <a:t>③</a:t>
            </a:r>
            <a:r>
              <a:rPr lang="en-US" altLang="zh-CN" sz="2200" b="1" dirty="0" err="1" smtClean="0">
                <a:solidFill>
                  <a:srgbClr val="0000FF"/>
                </a:solidFill>
                <a:latin typeface="楷体" pitchFamily="49" charset="-122"/>
                <a:ea typeface="楷体" pitchFamily="49" charset="-122"/>
                <a:cs typeface="宋体" panose="02010600030101010101" pitchFamily="2" charset="-122"/>
              </a:rPr>
              <a:t>地域性的商人群体—商帮兴盛</a:t>
            </a:r>
            <a:r>
              <a:rPr lang="zh-CN" altLang="en-US" sz="2200" b="1" dirty="0" smtClean="0">
                <a:solidFill>
                  <a:srgbClr val="0000FF"/>
                </a:solidFill>
                <a:latin typeface="楷体" pitchFamily="49" charset="-122"/>
                <a:ea typeface="楷体" pitchFamily="49" charset="-122"/>
                <a:cs typeface="宋体" panose="02010600030101010101" pitchFamily="2" charset="-122"/>
              </a:rPr>
              <a:t>。</a:t>
            </a:r>
            <a:endParaRPr lang="en-US" altLang="zh-CN" sz="2200" b="1" dirty="0" err="1" smtClean="0">
              <a:solidFill>
                <a:srgbClr val="0000FF"/>
              </a:solidFill>
              <a:latin typeface="楷体" pitchFamily="49" charset="-122"/>
              <a:ea typeface="楷体" pitchFamily="49" charset="-122"/>
              <a:cs typeface="宋体" panose="02010600030101010101" pitchFamily="2" charset="-122"/>
            </a:endParaRPr>
          </a:p>
        </p:txBody>
      </p:sp>
      <p:sp>
        <p:nvSpPr>
          <p:cNvPr id="21" name="文本框 37"/>
          <p:cNvSpPr txBox="1"/>
          <p:nvPr>
            <p:custDataLst>
              <p:tags r:id="rId5"/>
            </p:custDataLst>
          </p:nvPr>
        </p:nvSpPr>
        <p:spPr>
          <a:xfrm>
            <a:off x="489320" y="2007437"/>
            <a:ext cx="4928751" cy="523220"/>
          </a:xfrm>
          <a:prstGeom prst="rect">
            <a:avLst/>
          </a:prstGeom>
          <a:noFill/>
        </p:spPr>
        <p:txBody>
          <a:bodyPr wrap="square" rtlCol="0" anchor="t">
            <a:spAutoFit/>
            <a:scene3d>
              <a:camera prst="orthographicFront"/>
              <a:lightRig rig="threePt" dir="t"/>
            </a:scene3d>
          </a:bodyPr>
          <a:lstStyle/>
          <a:p>
            <a:pPr lvl="0">
              <a:buClrTx/>
              <a:buSzTx/>
              <a:buFontTx/>
            </a:pPr>
            <a:r>
              <a:rPr lang="en-US" altLang="zh-CN" sz="2800" b="1" dirty="0" smtClean="0">
                <a:latin typeface="黑体" pitchFamily="49" charset="-122"/>
                <a:ea typeface="黑体" pitchFamily="49" charset="-122"/>
                <a:sym typeface="+mn-ea"/>
              </a:rPr>
              <a:t>2.</a:t>
            </a:r>
            <a:r>
              <a:rPr lang="zh-CN" altLang="en-US" sz="2800" b="1" dirty="0" smtClean="0">
                <a:latin typeface="黑体" pitchFamily="49" charset="-122"/>
                <a:ea typeface="黑体" pitchFamily="49" charset="-122"/>
                <a:sym typeface="+mn-ea"/>
              </a:rPr>
              <a:t>古代</a:t>
            </a:r>
            <a:r>
              <a:rPr lang="zh-CN" altLang="en-US" sz="2800" b="1" dirty="0">
                <a:latin typeface="黑体" pitchFamily="49" charset="-122"/>
                <a:ea typeface="黑体" pitchFamily="49" charset="-122"/>
                <a:sym typeface="+mn-ea"/>
              </a:rPr>
              <a:t>中国商业贸易的</a:t>
            </a:r>
            <a:r>
              <a:rPr lang="zh-CN" altLang="en-US" sz="2800" b="1" dirty="0" smtClean="0">
                <a:latin typeface="黑体" pitchFamily="49" charset="-122"/>
                <a:ea typeface="黑体" pitchFamily="49" charset="-122"/>
                <a:sym typeface="+mn-ea"/>
              </a:rPr>
              <a:t>发展</a:t>
            </a:r>
            <a:endParaRPr lang="zh-CN" altLang="en-US" sz="2800" b="1" dirty="0">
              <a:latin typeface="黑体" pitchFamily="49" charset="-122"/>
              <a:ea typeface="黑体" pitchFamily="49" charset="-122"/>
              <a:sym typeface="+mn-ea"/>
            </a:endParaRPr>
          </a:p>
        </p:txBody>
      </p:sp>
      <p:sp>
        <p:nvSpPr>
          <p:cNvPr id="22" name="矩形 21"/>
          <p:cNvSpPr/>
          <p:nvPr/>
        </p:nvSpPr>
        <p:spPr>
          <a:xfrm>
            <a:off x="2063931" y="4108155"/>
            <a:ext cx="9836332" cy="430887"/>
          </a:xfrm>
          <a:prstGeom prst="rect">
            <a:avLst/>
          </a:prstGeom>
        </p:spPr>
        <p:txBody>
          <a:bodyPr wrap="square">
            <a:spAutoFit/>
          </a:bodyPr>
          <a:lstStyle/>
          <a:p>
            <a:pPr indent="0">
              <a:buNone/>
            </a:pPr>
            <a:r>
              <a:rPr lang="en-US" altLang="zh-CN" sz="2200" b="1" dirty="0" smtClean="0">
                <a:solidFill>
                  <a:srgbClr val="0000FF"/>
                </a:solidFill>
                <a:latin typeface="楷体" pitchFamily="49" charset="-122"/>
                <a:ea typeface="楷体" pitchFamily="49" charset="-122"/>
                <a:cs typeface="宋体" panose="02010600030101010101" pitchFamily="2" charset="-122"/>
              </a:rPr>
              <a:t>②</a:t>
            </a:r>
            <a:r>
              <a:rPr lang="zh-CN" altLang="en-US" sz="2200" b="1" dirty="0" smtClean="0">
                <a:solidFill>
                  <a:srgbClr val="0000FF"/>
                </a:solidFill>
                <a:latin typeface="楷体" pitchFamily="49" charset="-122"/>
                <a:ea typeface="楷体" pitchFamily="49" charset="-122"/>
                <a:cs typeface="宋体" panose="02010600030101010101" pitchFamily="2" charset="-122"/>
              </a:rPr>
              <a:t>工商业繁荣、货币流通广泛、涌现中心城市、工商业主富比王侯；</a:t>
            </a:r>
            <a:r>
              <a:rPr lang="en-US" altLang="zh-CN" b="1" dirty="0" smtClean="0">
                <a:solidFill>
                  <a:srgbClr val="0000FF"/>
                </a:solidFill>
                <a:latin typeface="楷体" pitchFamily="49" charset="-122"/>
                <a:ea typeface="楷体" pitchFamily="49" charset="-122"/>
                <a:cs typeface="宋体" panose="02010600030101010101" pitchFamily="2" charset="-122"/>
              </a:rPr>
              <a:t>P10-11</a:t>
            </a:r>
          </a:p>
        </p:txBody>
      </p:sp>
      <p:sp>
        <p:nvSpPr>
          <p:cNvPr id="23" name="矩形 22"/>
          <p:cNvSpPr/>
          <p:nvPr/>
        </p:nvSpPr>
        <p:spPr>
          <a:xfrm>
            <a:off x="2037806" y="4984207"/>
            <a:ext cx="9744891" cy="400110"/>
          </a:xfrm>
          <a:prstGeom prst="rect">
            <a:avLst/>
          </a:prstGeom>
        </p:spPr>
        <p:txBody>
          <a:bodyPr wrap="square">
            <a:spAutoFit/>
          </a:bodyPr>
          <a:lstStyle/>
          <a:p>
            <a:r>
              <a:rPr lang="en-US" altLang="zh-CN" sz="2000" b="1" dirty="0" smtClean="0">
                <a:solidFill>
                  <a:srgbClr val="0000FF"/>
                </a:solidFill>
                <a:latin typeface="楷体" pitchFamily="49" charset="-122"/>
                <a:ea typeface="楷体" pitchFamily="49" charset="-122"/>
                <a:cs typeface="宋体" panose="02010600030101010101" pitchFamily="2" charset="-122"/>
              </a:rPr>
              <a:t>②</a:t>
            </a:r>
            <a:r>
              <a:rPr lang="zh-CN" altLang="en-US" sz="2000" b="1" dirty="0" smtClean="0">
                <a:solidFill>
                  <a:srgbClr val="0000FF"/>
                </a:solidFill>
                <a:latin typeface="楷体" pitchFamily="49" charset="-122"/>
                <a:ea typeface="楷体" pitchFamily="49" charset="-122"/>
                <a:cs typeface="宋体" panose="02010600030101010101" pitchFamily="2" charset="-122"/>
              </a:rPr>
              <a:t>汉武帝将铸币权收归中央；实行盐铁官营；推行均输平准；向工商业者征收财产税。</a:t>
            </a:r>
          </a:p>
        </p:txBody>
      </p:sp>
      <p:pic>
        <p:nvPicPr>
          <p:cNvPr id="4098" name="Picture 2"/>
          <p:cNvPicPr>
            <a:picLocks noChangeAspect="1" noChangeArrowheads="1"/>
          </p:cNvPicPr>
          <p:nvPr/>
        </p:nvPicPr>
        <p:blipFill>
          <a:blip r:embed="rId9" cstate="print"/>
          <a:srcRect/>
          <a:stretch>
            <a:fillRect/>
          </a:stretch>
        </p:blipFill>
        <p:spPr bwMode="auto">
          <a:xfrm>
            <a:off x="6479177" y="1959178"/>
            <a:ext cx="5513477" cy="3980205"/>
          </a:xfrm>
          <a:prstGeom prst="rect">
            <a:avLst/>
          </a:prstGeom>
          <a:noFill/>
          <a:ln w="9525">
            <a:noFill/>
            <a:miter lim="800000"/>
            <a:headEnd/>
            <a:tailEnd/>
          </a:ln>
        </p:spPr>
      </p:pic>
      <p:pic>
        <p:nvPicPr>
          <p:cNvPr id="6145" name="Picture 1" descr="C:\Users\Administrator\AppData\Roaming\Tencent\Users\805113934\QQ\WinTemp\RichOle\REUL]Q68F}(H21K61)IQ(Y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1140" y="99102"/>
            <a:ext cx="7077075" cy="2447925"/>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565CE74E-AB26-4998-AD42-012C4C1AD076}" type="slidenum">
              <a:rPr lang="zh-CN" altLang="en-US" smtClean="0"/>
              <a:pPr/>
              <a:t>5</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ox(i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5"/>
                                        </p:tgtEl>
                                        <p:attrNameLst>
                                          <p:attrName>style.visibility</p:attrName>
                                        </p:attrNameLst>
                                      </p:cBhvr>
                                      <p:to>
                                        <p:strVal val="visible"/>
                                      </p:to>
                                    </p:set>
                                    <p:animEffect transition="in" filter="diamond(in)">
                                      <p:cBhvr>
                                        <p:cTn id="17" dur="2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66395" y="0"/>
            <a:ext cx="11825605" cy="646331"/>
          </a:xfrm>
          <a:prstGeom prst="rect">
            <a:avLst/>
          </a:prstGeom>
          <a:noFill/>
        </p:spPr>
        <p:txBody>
          <a:bodyPr wrap="square" rtlCol="0">
            <a:spAutoFit/>
          </a:bodyPr>
          <a:lstStyle/>
          <a:p>
            <a:pPr>
              <a:lnSpc>
                <a:spcPts val="4840"/>
              </a:lnSpc>
            </a:pPr>
            <a:r>
              <a:rPr lang="zh-CN" sz="3200" b="1" dirty="0">
                <a:solidFill>
                  <a:schemeClr val="tx1"/>
                </a:solidFill>
                <a:latin typeface="+mj-ea"/>
                <a:ea typeface="+mj-ea"/>
                <a:cs typeface="+mj-ea"/>
                <a:sym typeface="+mn-ea"/>
              </a:rPr>
              <a:t>一</a:t>
            </a:r>
            <a:r>
              <a:rPr lang="zh-CN" sz="3200" b="1" dirty="0" smtClean="0">
                <a:solidFill>
                  <a:schemeClr val="tx1"/>
                </a:solidFill>
                <a:latin typeface="+mj-ea"/>
                <a:ea typeface="+mj-ea"/>
                <a:cs typeface="+mj-ea"/>
                <a:sym typeface="+mn-ea"/>
              </a:rPr>
              <a:t>、</a:t>
            </a:r>
            <a:r>
              <a:rPr lang="zh-CN" altLang="en-US" sz="3200" dirty="0" smtClean="0">
                <a:latin typeface="黑体" pitchFamily="49" charset="-122"/>
                <a:ea typeface="黑体" pitchFamily="49" charset="-122"/>
              </a:rPr>
              <a:t>中国古代商业贸易的起源与发展</a:t>
            </a:r>
            <a:endParaRPr lang="zh-CN" sz="3200" b="1" dirty="0">
              <a:solidFill>
                <a:schemeClr val="tx1"/>
              </a:solidFill>
              <a:latin typeface="+mj-ea"/>
              <a:ea typeface="+mj-ea"/>
              <a:cs typeface="+mj-ea"/>
              <a:sym typeface="+mn-ea"/>
            </a:endParaRPr>
          </a:p>
        </p:txBody>
      </p:sp>
      <p:sp>
        <p:nvSpPr>
          <p:cNvPr id="21" name="文本框 37"/>
          <p:cNvSpPr txBox="1"/>
          <p:nvPr>
            <p:custDataLst>
              <p:tags r:id="rId2"/>
            </p:custDataLst>
          </p:nvPr>
        </p:nvSpPr>
        <p:spPr>
          <a:xfrm>
            <a:off x="594607" y="663043"/>
            <a:ext cx="4928751" cy="523220"/>
          </a:xfrm>
          <a:prstGeom prst="rect">
            <a:avLst/>
          </a:prstGeom>
          <a:noFill/>
        </p:spPr>
        <p:txBody>
          <a:bodyPr wrap="square" rtlCol="0" anchor="t">
            <a:spAutoFit/>
            <a:scene3d>
              <a:camera prst="orthographicFront"/>
              <a:lightRig rig="threePt" dir="t"/>
            </a:scene3d>
          </a:bodyPr>
          <a:lstStyle/>
          <a:p>
            <a:pPr lvl="0">
              <a:buClrTx/>
              <a:buSzTx/>
              <a:buFontTx/>
            </a:pPr>
            <a:r>
              <a:rPr lang="en-US" altLang="zh-CN" sz="2800" b="1" dirty="0" smtClean="0">
                <a:latin typeface="黑体" pitchFamily="49" charset="-122"/>
                <a:ea typeface="黑体" pitchFamily="49" charset="-122"/>
                <a:sym typeface="+mn-ea"/>
              </a:rPr>
              <a:t>2.</a:t>
            </a:r>
            <a:r>
              <a:rPr lang="zh-CN" altLang="en-US" sz="2800" b="1" dirty="0" smtClean="0">
                <a:latin typeface="黑体" pitchFamily="49" charset="-122"/>
                <a:ea typeface="黑体" pitchFamily="49" charset="-122"/>
                <a:sym typeface="+mn-ea"/>
              </a:rPr>
              <a:t>古代</a:t>
            </a:r>
            <a:r>
              <a:rPr lang="zh-CN" altLang="en-US" sz="2800" b="1" dirty="0">
                <a:latin typeface="黑体" pitchFamily="49" charset="-122"/>
                <a:ea typeface="黑体" pitchFamily="49" charset="-122"/>
                <a:sym typeface="+mn-ea"/>
              </a:rPr>
              <a:t>中国商业贸易的</a:t>
            </a:r>
            <a:r>
              <a:rPr lang="zh-CN" altLang="en-US" sz="2800" b="1" dirty="0" smtClean="0">
                <a:latin typeface="黑体" pitchFamily="49" charset="-122"/>
                <a:ea typeface="黑体" pitchFamily="49" charset="-122"/>
                <a:sym typeface="+mn-ea"/>
              </a:rPr>
              <a:t>发展</a:t>
            </a:r>
            <a:endParaRPr lang="zh-CN" altLang="en-US" sz="2800" b="1" dirty="0">
              <a:latin typeface="黑体" pitchFamily="49" charset="-122"/>
              <a:ea typeface="黑体" pitchFamily="49" charset="-122"/>
              <a:sym typeface="+mn-ea"/>
            </a:endParaRPr>
          </a:p>
        </p:txBody>
      </p:sp>
      <p:sp>
        <p:nvSpPr>
          <p:cNvPr id="2" name="TextBox 1"/>
          <p:cNvSpPr txBox="1"/>
          <p:nvPr/>
        </p:nvSpPr>
        <p:spPr>
          <a:xfrm>
            <a:off x="733425" y="1233888"/>
            <a:ext cx="2686050" cy="461665"/>
          </a:xfrm>
          <a:prstGeom prst="rect">
            <a:avLst/>
          </a:prstGeom>
          <a:noFill/>
        </p:spPr>
        <p:txBody>
          <a:bodyPr wrap="square" rtlCol="0">
            <a:spAutoFit/>
          </a:bodyPr>
          <a:lstStyle/>
          <a:p>
            <a:r>
              <a:rPr lang="zh-CN" altLang="en-US" sz="2400" b="1" dirty="0">
                <a:solidFill>
                  <a:srgbClr val="FF0000"/>
                </a:solidFill>
              </a:rPr>
              <a:t>丝绸之路</a:t>
            </a:r>
          </a:p>
        </p:txBody>
      </p:sp>
      <p:sp>
        <p:nvSpPr>
          <p:cNvPr id="3" name="TextBox 2"/>
          <p:cNvSpPr txBox="1"/>
          <p:nvPr/>
        </p:nvSpPr>
        <p:spPr>
          <a:xfrm>
            <a:off x="2352674" y="1233888"/>
            <a:ext cx="8963026" cy="461665"/>
          </a:xfrm>
          <a:prstGeom prst="rect">
            <a:avLst/>
          </a:prstGeom>
          <a:noFill/>
        </p:spPr>
        <p:txBody>
          <a:bodyPr wrap="square" rtlCol="0">
            <a:spAutoFit/>
          </a:bodyPr>
          <a:lstStyle/>
          <a:p>
            <a:r>
              <a:rPr lang="zh-CN" altLang="en-US" sz="2400" b="1" dirty="0" smtClean="0">
                <a:solidFill>
                  <a:srgbClr val="0000FF"/>
                </a:solidFill>
                <a:latin typeface="宋体" pitchFamily="2" charset="-122"/>
                <a:ea typeface="宋体" pitchFamily="2" charset="-122"/>
              </a:rPr>
              <a:t>概念、输出与输入、阶段性（秦汉、唐宋、宋元、明清）、影响</a:t>
            </a:r>
            <a:endParaRPr lang="zh-CN" altLang="en-US" sz="2400" b="1" dirty="0">
              <a:solidFill>
                <a:srgbClr val="0000FF"/>
              </a:solidFill>
              <a:latin typeface="宋体" pitchFamily="2" charset="-122"/>
              <a:ea typeface="宋体" pitchFamily="2" charset="-122"/>
            </a:endParaRPr>
          </a:p>
        </p:txBody>
      </p:sp>
      <p:pic>
        <p:nvPicPr>
          <p:cNvPr id="1025" name="Picture 1" descr="C:\Users\ASUS\AppData\Roaming\Tencent\Users\805113934\QQ\WinTemp\RichOle\)C8IIQO@KH@NHDQZ((TPZH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6" y="1814215"/>
            <a:ext cx="5638799" cy="3754839"/>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086475" y="1983474"/>
            <a:ext cx="5715000" cy="3416320"/>
          </a:xfrm>
          <a:prstGeom prst="rect">
            <a:avLst/>
          </a:prstGeom>
        </p:spPr>
        <p:txBody>
          <a:bodyPr wrap="square">
            <a:spAutoFit/>
          </a:bodyPr>
          <a:lstStyle/>
          <a:p>
            <a:r>
              <a:rPr lang="en-US" altLang="zh-CN" sz="2400" b="1" dirty="0" smtClean="0">
                <a:latin typeface="楷体" pitchFamily="49" charset="-122"/>
                <a:ea typeface="楷体" pitchFamily="49" charset="-122"/>
              </a:rPr>
              <a:t>3.古代中国通过陆</a:t>
            </a:r>
            <a:r>
              <a:rPr lang="en-US" altLang="zh-CN" sz="2400" b="1" dirty="0">
                <a:latin typeface="楷体" pitchFamily="49" charset="-122"/>
                <a:ea typeface="楷体" pitchFamily="49" charset="-122"/>
              </a:rPr>
              <a:t>、海两条对外贸易渠道，引进了国外的优良马匹、植物新品种、香料、药材和琉璃等。而中国的瓷器、茶叶流行于亚、非</a:t>
            </a:r>
            <a:r>
              <a:rPr lang="en-US" altLang="zh-CN" sz="2400" b="1" dirty="0" smtClean="0">
                <a:latin typeface="楷体" pitchFamily="49" charset="-122"/>
                <a:ea typeface="楷体" pitchFamily="49" charset="-122"/>
              </a:rPr>
              <a:t>、欧三洲</a:t>
            </a:r>
            <a:r>
              <a:rPr lang="en-US" altLang="zh-CN" sz="2400" b="1" dirty="0">
                <a:latin typeface="楷体" pitchFamily="49" charset="-122"/>
                <a:ea typeface="楷体" pitchFamily="49" charset="-122"/>
              </a:rPr>
              <a:t>，丝绸更是一度成为西方人财富和身份的象征。据此可知</a:t>
            </a:r>
            <a:endParaRPr lang="zh-CN" altLang="zh-CN" sz="2400" b="1" dirty="0">
              <a:latin typeface="楷体" pitchFamily="49" charset="-122"/>
              <a:ea typeface="楷体" pitchFamily="49" charset="-122"/>
            </a:endParaRPr>
          </a:p>
          <a:p>
            <a:r>
              <a:rPr lang="en-US" altLang="zh-CN" sz="2400" b="1" dirty="0" err="1">
                <a:latin typeface="楷体" pitchFamily="49" charset="-122"/>
                <a:ea typeface="楷体" pitchFamily="49" charset="-122"/>
              </a:rPr>
              <a:t>A.丝绸之路异常繁荣</a:t>
            </a:r>
            <a:endParaRPr lang="zh-CN" altLang="zh-CN" sz="2400" b="1" dirty="0">
              <a:latin typeface="楷体" pitchFamily="49" charset="-122"/>
              <a:ea typeface="楷体" pitchFamily="49" charset="-122"/>
            </a:endParaRPr>
          </a:p>
          <a:p>
            <a:r>
              <a:rPr lang="en-US" altLang="zh-CN" sz="2400" b="1" dirty="0" err="1">
                <a:latin typeface="楷体" pitchFamily="49" charset="-122"/>
                <a:ea typeface="楷体" pitchFamily="49" charset="-122"/>
              </a:rPr>
              <a:t>B.东西交流的范围不断扩大</a:t>
            </a:r>
            <a:endParaRPr lang="zh-CN" altLang="zh-CN" sz="2400" b="1" dirty="0">
              <a:latin typeface="楷体" pitchFamily="49" charset="-122"/>
              <a:ea typeface="楷体" pitchFamily="49" charset="-122"/>
            </a:endParaRPr>
          </a:p>
          <a:p>
            <a:r>
              <a:rPr lang="en-US" altLang="zh-CN" sz="2400" b="1" dirty="0" err="1">
                <a:latin typeface="楷体" pitchFamily="49" charset="-122"/>
                <a:ea typeface="楷体" pitchFamily="49" charset="-122"/>
              </a:rPr>
              <a:t>C.航海技术十分发达</a:t>
            </a:r>
            <a:endParaRPr lang="zh-CN" altLang="zh-CN" sz="2400" b="1" dirty="0">
              <a:latin typeface="楷体" pitchFamily="49" charset="-122"/>
              <a:ea typeface="楷体" pitchFamily="49" charset="-122"/>
            </a:endParaRPr>
          </a:p>
          <a:p>
            <a:r>
              <a:rPr lang="en-US" altLang="zh-CN" sz="2400" b="1" dirty="0" err="1">
                <a:latin typeface="楷体" pitchFamily="49" charset="-122"/>
                <a:ea typeface="楷体" pitchFamily="49" charset="-122"/>
              </a:rPr>
              <a:t>Ｄ.商业贸易丰富了人们生活</a:t>
            </a:r>
            <a:endParaRPr lang="zh-CN" altLang="zh-CN" sz="2400" b="1" dirty="0">
              <a:latin typeface="楷体" pitchFamily="49" charset="-122"/>
              <a:ea typeface="楷体" pitchFamily="49" charset="-122"/>
            </a:endParaRPr>
          </a:p>
        </p:txBody>
      </p:sp>
      <p:cxnSp>
        <p:nvCxnSpPr>
          <p:cNvPr id="24" name="直接连接符 23"/>
          <p:cNvCxnSpPr/>
          <p:nvPr/>
        </p:nvCxnSpPr>
        <p:spPr>
          <a:xfrm>
            <a:off x="6163491" y="5309519"/>
            <a:ext cx="39145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p:txBody>
          <a:bodyPr/>
          <a:lstStyle/>
          <a:p>
            <a:fld id="{565CE74E-AB26-4998-AD42-012C4C1AD076}" type="slidenum">
              <a:rPr lang="zh-CN" altLang="en-US" smtClean="0"/>
              <a:pPr/>
              <a:t>6</a:t>
            </a:fld>
            <a:endParaRPr lang="zh-CN" altLang="en-US"/>
          </a:p>
        </p:txBody>
      </p:sp>
    </p:spTree>
    <p:extLst>
      <p:ext uri="{BB962C8B-B14F-4D97-AF65-F5344CB8AC3E}">
        <p14:creationId xmlns:p14="http://schemas.microsoft.com/office/powerpoint/2010/main" val="3941917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diamond(in)">
                                      <p:cBhvr>
                                        <p:cTn id="10" dur="2000"/>
                                        <p:tgtEl>
                                          <p:spTgt spid="102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strVal val="#ppt_w*0.70"/>
                                          </p:val>
                                        </p:tav>
                                        <p:tav tm="100000">
                                          <p:val>
                                            <p:strVal val="#ppt_w"/>
                                          </p:val>
                                        </p:tav>
                                      </p:tavLst>
                                    </p:anim>
                                    <p:anim calcmode="lin" valueType="num">
                                      <p:cBhvr>
                                        <p:cTn id="26" dur="1000" fill="hold"/>
                                        <p:tgtEl>
                                          <p:spTgt spid="24"/>
                                        </p:tgtEl>
                                        <p:attrNameLst>
                                          <p:attrName>ppt_h</p:attrName>
                                        </p:attrNameLst>
                                      </p:cBhvr>
                                      <p:tavLst>
                                        <p:tav tm="0">
                                          <p:val>
                                            <p:strVal val="#ppt_h"/>
                                          </p:val>
                                        </p:tav>
                                        <p:tav tm="100000">
                                          <p:val>
                                            <p:strVal val="#ppt_h"/>
                                          </p:val>
                                        </p:tav>
                                      </p:tavLst>
                                    </p:anim>
                                    <p:animEffect transition="in" filter="fade">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37"/>
          <p:cNvSpPr txBox="1"/>
          <p:nvPr>
            <p:custDataLst>
              <p:tags r:id="rId1"/>
            </p:custDataLst>
          </p:nvPr>
        </p:nvSpPr>
        <p:spPr>
          <a:xfrm>
            <a:off x="350767" y="148947"/>
            <a:ext cx="4928751" cy="639470"/>
          </a:xfrm>
          <a:prstGeom prst="rect">
            <a:avLst/>
          </a:prstGeom>
          <a:noFill/>
        </p:spPr>
        <p:txBody>
          <a:bodyPr wrap="square" rtlCol="0" anchor="t">
            <a:spAutoFit/>
            <a:scene3d>
              <a:camera prst="orthographicFront"/>
              <a:lightRig rig="threePt" dir="t"/>
            </a:scene3d>
          </a:bodyPr>
          <a:lstStyle/>
          <a:p>
            <a:pPr lvl="0">
              <a:lnSpc>
                <a:spcPts val="4840"/>
              </a:lnSpc>
              <a:buClrTx/>
              <a:buSzTx/>
              <a:buFontTx/>
            </a:pPr>
            <a:r>
              <a:rPr lang="zh-CN" altLang="en-US" sz="2800" b="1" dirty="0">
                <a:latin typeface="+mj-ea"/>
                <a:ea typeface="+mj-ea"/>
                <a:cs typeface="+mj-ea"/>
                <a:sym typeface="+mn-ea"/>
              </a:rPr>
              <a:t>二、货币、信贷、商业契约</a:t>
            </a:r>
          </a:p>
        </p:txBody>
      </p:sp>
      <p:sp>
        <p:nvSpPr>
          <p:cNvPr id="9" name="文本框 2"/>
          <p:cNvSpPr txBox="1"/>
          <p:nvPr>
            <p:custDataLst>
              <p:tags r:id="rId2"/>
            </p:custDataLst>
          </p:nvPr>
        </p:nvSpPr>
        <p:spPr>
          <a:xfrm>
            <a:off x="731132" y="914575"/>
            <a:ext cx="7609776" cy="461665"/>
          </a:xfrm>
          <a:prstGeom prst="rect">
            <a:avLst/>
          </a:prstGeom>
          <a:noFill/>
        </p:spPr>
        <p:txBody>
          <a:bodyPr wrap="none" rtlCol="0">
            <a:spAutoFit/>
          </a:bodyPr>
          <a:lstStyle/>
          <a:p>
            <a:r>
              <a:rPr lang="zh-CN" altLang="en-US" sz="2400" b="1" dirty="0">
                <a:solidFill>
                  <a:srgbClr val="FF0000"/>
                </a:solidFill>
                <a:latin typeface="Calibri" panose="020F0502020204030204" charset="0"/>
                <a:ea typeface="黑体" panose="02010609060101010101" charset="-122"/>
              </a:rPr>
              <a:t>货币、信贷、商业契约的出现，是商品经济发达的表现</a:t>
            </a:r>
          </a:p>
        </p:txBody>
      </p:sp>
      <p:sp>
        <p:nvSpPr>
          <p:cNvPr id="10" name="Text Box 22"/>
          <p:cNvSpPr txBox="1">
            <a:spLocks noChangeArrowheads="1"/>
          </p:cNvSpPr>
          <p:nvPr>
            <p:custDataLst>
              <p:tags r:id="rId3"/>
            </p:custDataLst>
          </p:nvPr>
        </p:nvSpPr>
        <p:spPr bwMode="auto">
          <a:xfrm>
            <a:off x="593972" y="2058035"/>
            <a:ext cx="10544175" cy="830997"/>
          </a:xfrm>
          <a:prstGeom prst="rect">
            <a:avLst/>
          </a:prstGeom>
          <a:solidFill>
            <a:srgbClr val="ED7D31">
              <a:lumMod val="40000"/>
              <a:lumOff val="60000"/>
            </a:srgbClr>
          </a:solidFill>
          <a:ln w="28575">
            <a:solidFill>
              <a:srgbClr val="C00000"/>
            </a:solidFill>
            <a:prstDash val="lgDash"/>
          </a:ln>
        </p:spPr>
        <p:style>
          <a:lnRef idx="2">
            <a:sysClr val="windowText" lastClr="000000"/>
          </a:lnRef>
          <a:fillRef idx="1">
            <a:sysClr val="window" lastClr="FFFFFF"/>
          </a:fillRef>
          <a:effectRef idx="0">
            <a:sysClr val="windowText" lastClr="000000"/>
          </a:effectRef>
          <a:fontRef idx="minor">
            <a:sysClr val="windowText" lastClr="000000"/>
          </a:fontRef>
        </p:style>
        <p:txBody>
          <a:bodyPr wrap="square">
            <a:spAutoFit/>
          </a:bodyPr>
          <a:lstStyle/>
          <a:p>
            <a:r>
              <a:rPr lang="zh-CN" sz="2400" b="1" dirty="0" smtClean="0">
                <a:latin typeface="华文中宋" panose="02010600040101010101" charset="-122"/>
                <a:ea typeface="华文中宋" panose="02010600040101010101" charset="-122"/>
                <a:cs typeface="华文中宋" panose="02010600040101010101" charset="-122"/>
              </a:rPr>
              <a:t>货币</a:t>
            </a:r>
            <a:r>
              <a:rPr lang="zh-CN" sz="2400" b="1" dirty="0">
                <a:latin typeface="华文中宋" panose="02010600040101010101" charset="-122"/>
                <a:ea typeface="华文中宋" panose="02010600040101010101" charset="-122"/>
                <a:cs typeface="华文中宋" panose="02010600040101010101" charset="-122"/>
              </a:rPr>
              <a:t>：</a:t>
            </a:r>
            <a:r>
              <a:rPr sz="2400" b="1" dirty="0" err="1">
                <a:latin typeface="华文中宋" panose="02010600040101010101" charset="-122"/>
                <a:ea typeface="华文中宋" panose="02010600040101010101" charset="-122"/>
                <a:cs typeface="华文中宋" panose="02010600040101010101" charset="-122"/>
              </a:rPr>
              <a:t>充当一</a:t>
            </a:r>
            <a:r>
              <a:rPr lang="zh-CN" altLang="en-US" sz="2400" b="1" dirty="0">
                <a:latin typeface="华文中宋" panose="02010600040101010101" charset="-122"/>
                <a:ea typeface="华文中宋" panose="02010600040101010101" charset="-122"/>
                <a:cs typeface="华文中宋" panose="02010600040101010101" charset="-122"/>
              </a:rPr>
              <a:t>般</a:t>
            </a:r>
            <a:r>
              <a:rPr sz="2400" b="1" dirty="0" err="1">
                <a:latin typeface="华文中宋" panose="02010600040101010101" charset="-122"/>
                <a:ea typeface="华文中宋" panose="02010600040101010101" charset="-122"/>
                <a:cs typeface="华文中宋" panose="02010600040101010101" charset="-122"/>
              </a:rPr>
              <a:t>等价物的特殊商品。货币可以购买任何别的商品</a:t>
            </a:r>
            <a:r>
              <a:rPr lang="zh-CN" sz="2400" b="1" dirty="0">
                <a:latin typeface="华文中宋" panose="02010600040101010101" charset="-122"/>
                <a:ea typeface="华文中宋" panose="02010600040101010101" charset="-122"/>
                <a:cs typeface="华文中宋" panose="02010600040101010101" charset="-122"/>
              </a:rPr>
              <a:t>。</a:t>
            </a:r>
            <a:endParaRPr sz="2400" b="1" dirty="0">
              <a:latin typeface="华文中宋" panose="02010600040101010101" charset="-122"/>
              <a:ea typeface="华文中宋" panose="02010600040101010101" charset="-122"/>
              <a:cs typeface="华文中宋" panose="02010600040101010101" charset="-122"/>
            </a:endParaRPr>
          </a:p>
          <a:p>
            <a:pPr algn="r"/>
            <a:r>
              <a:rPr lang="en-US" sz="2400" b="1" dirty="0">
                <a:latin typeface="华文中宋" panose="02010600040101010101" charset="-122"/>
                <a:ea typeface="华文中宋" panose="02010600040101010101" charset="-122"/>
                <a:cs typeface="华文中宋" panose="02010600040101010101" charset="-122"/>
              </a:rPr>
              <a:t>——</a:t>
            </a:r>
            <a:r>
              <a:rPr lang="zh-CN" altLang="en-US" sz="2400" b="1" dirty="0">
                <a:latin typeface="华文中宋" panose="02010600040101010101" charset="-122"/>
                <a:ea typeface="华文中宋" panose="02010600040101010101" charset="-122"/>
                <a:cs typeface="华文中宋" panose="02010600040101010101" charset="-122"/>
              </a:rPr>
              <a:t>《当代汉语词典》</a:t>
            </a:r>
          </a:p>
        </p:txBody>
      </p:sp>
      <p:sp>
        <p:nvSpPr>
          <p:cNvPr id="11" name="Text Box 22"/>
          <p:cNvSpPr txBox="1">
            <a:spLocks noChangeArrowheads="1"/>
          </p:cNvSpPr>
          <p:nvPr>
            <p:custDataLst>
              <p:tags r:id="rId4"/>
            </p:custDataLst>
          </p:nvPr>
        </p:nvSpPr>
        <p:spPr bwMode="auto">
          <a:xfrm>
            <a:off x="593972" y="3435350"/>
            <a:ext cx="10543540" cy="1200329"/>
          </a:xfrm>
          <a:prstGeom prst="rect">
            <a:avLst/>
          </a:prstGeom>
          <a:solidFill>
            <a:srgbClr val="ED7D31">
              <a:lumMod val="40000"/>
              <a:lumOff val="60000"/>
            </a:srgbClr>
          </a:solidFill>
          <a:ln w="28575">
            <a:solidFill>
              <a:srgbClr val="C00000"/>
            </a:solidFill>
            <a:prstDash val="lgDash"/>
          </a:ln>
        </p:spPr>
        <p:style>
          <a:lnRef idx="2">
            <a:sysClr val="windowText" lastClr="000000"/>
          </a:lnRef>
          <a:fillRef idx="1">
            <a:sysClr val="window" lastClr="FFFFFF"/>
          </a:fillRef>
          <a:effectRef idx="0">
            <a:sysClr val="windowText" lastClr="000000"/>
          </a:effectRef>
          <a:fontRef idx="minor">
            <a:sysClr val="windowText" lastClr="000000"/>
          </a:fontRef>
        </p:style>
        <p:txBody>
          <a:bodyPr wrap="square">
            <a:spAutoFit/>
          </a:bodyPr>
          <a:lstStyle/>
          <a:p>
            <a:r>
              <a:rPr lang="zh-CN" sz="2400" b="1" dirty="0" smtClean="0">
                <a:latin typeface="华文中宋" panose="02010600040101010101" charset="-122"/>
                <a:ea typeface="华文中宋" panose="02010600040101010101" charset="-122"/>
                <a:cs typeface="华文中宋" panose="02010600040101010101" charset="-122"/>
              </a:rPr>
              <a:t>借贷</a:t>
            </a:r>
            <a:r>
              <a:rPr lang="zh-CN" sz="2400" b="1" dirty="0">
                <a:latin typeface="华文中宋" panose="02010600040101010101" charset="-122"/>
                <a:ea typeface="华文中宋" panose="02010600040101010101" charset="-122"/>
                <a:cs typeface="华文中宋" panose="02010600040101010101" charset="-122"/>
              </a:rPr>
              <a:t>：</a:t>
            </a:r>
            <a:r>
              <a:rPr sz="2400" b="1" dirty="0">
                <a:latin typeface="华文中宋" panose="02010600040101010101" charset="-122"/>
                <a:ea typeface="华文中宋" panose="02010600040101010101" charset="-122"/>
                <a:cs typeface="华文中宋" panose="02010600040101010101" charset="-122"/>
              </a:rPr>
              <a:t>广义的信贷指存款放款的信用活动的总称。狭义则仅指贷款。即货币持有者将货币资金按一定的利率借给用款人，用款人需要在约定的期限内归还本息的信用活动。</a:t>
            </a:r>
            <a:r>
              <a:rPr lang="en-US" sz="2400" b="1" dirty="0">
                <a:latin typeface="华文中宋" panose="02010600040101010101" charset="-122"/>
                <a:ea typeface="华文中宋" panose="02010600040101010101" charset="-122"/>
                <a:cs typeface="华文中宋" panose="02010600040101010101" charset="-122"/>
              </a:rPr>
              <a:t>——</a:t>
            </a:r>
            <a:r>
              <a:rPr lang="zh-CN" altLang="en-US" sz="2400" b="1" dirty="0">
                <a:latin typeface="华文中宋" panose="02010600040101010101" charset="-122"/>
                <a:ea typeface="华文中宋" panose="02010600040101010101" charset="-122"/>
                <a:cs typeface="华文中宋" panose="02010600040101010101" charset="-122"/>
              </a:rPr>
              <a:t>《金融大辞典》</a:t>
            </a:r>
          </a:p>
        </p:txBody>
      </p:sp>
      <p:sp>
        <p:nvSpPr>
          <p:cNvPr id="12" name="Text Box 22"/>
          <p:cNvSpPr txBox="1">
            <a:spLocks noChangeArrowheads="1"/>
          </p:cNvSpPr>
          <p:nvPr>
            <p:custDataLst>
              <p:tags r:id="rId5"/>
            </p:custDataLst>
          </p:nvPr>
        </p:nvSpPr>
        <p:spPr bwMode="auto">
          <a:xfrm>
            <a:off x="593972" y="5209540"/>
            <a:ext cx="10543540" cy="830997"/>
          </a:xfrm>
          <a:prstGeom prst="rect">
            <a:avLst/>
          </a:prstGeom>
          <a:solidFill>
            <a:srgbClr val="ED7D31">
              <a:lumMod val="40000"/>
              <a:lumOff val="60000"/>
            </a:srgbClr>
          </a:solidFill>
          <a:ln w="28575">
            <a:solidFill>
              <a:srgbClr val="C00000"/>
            </a:solidFill>
            <a:prstDash val="lgDash"/>
          </a:ln>
        </p:spPr>
        <p:style>
          <a:lnRef idx="2">
            <a:sysClr val="windowText" lastClr="000000"/>
          </a:lnRef>
          <a:fillRef idx="1">
            <a:sysClr val="window" lastClr="FFFFFF"/>
          </a:fillRef>
          <a:effectRef idx="0">
            <a:sysClr val="windowText" lastClr="000000"/>
          </a:effectRef>
          <a:fontRef idx="minor">
            <a:sysClr val="windowText" lastClr="000000"/>
          </a:fontRef>
        </p:style>
        <p:txBody>
          <a:bodyPr wrap="square">
            <a:spAutoFit/>
          </a:bodyPr>
          <a:lstStyle/>
          <a:p>
            <a:r>
              <a:rPr lang="zh-CN" sz="2400" b="1" dirty="0" smtClean="0">
                <a:latin typeface="华文中宋" panose="02010600040101010101" charset="-122"/>
                <a:ea typeface="华文中宋" panose="02010600040101010101" charset="-122"/>
                <a:cs typeface="华文中宋" panose="02010600040101010101" charset="-122"/>
              </a:rPr>
              <a:t>契约</a:t>
            </a:r>
            <a:r>
              <a:rPr lang="zh-CN" sz="2400" b="1" dirty="0">
                <a:latin typeface="华文中宋" panose="02010600040101010101" charset="-122"/>
                <a:ea typeface="华文中宋" panose="02010600040101010101" charset="-122"/>
                <a:cs typeface="华文中宋" panose="02010600040101010101" charset="-122"/>
              </a:rPr>
              <a:t>：</a:t>
            </a:r>
            <a:r>
              <a:rPr sz="2400" b="1" dirty="0" err="1">
                <a:latin typeface="华文中宋" panose="02010600040101010101" charset="-122"/>
                <a:ea typeface="华文中宋" panose="02010600040101010101" charset="-122"/>
                <a:cs typeface="华文中宋" panose="02010600040101010101" charset="-122"/>
              </a:rPr>
              <a:t>证明买卖、抵押、租赁等关系的文书</a:t>
            </a:r>
            <a:r>
              <a:rPr lang="zh-CN" sz="2400" b="1" dirty="0">
                <a:latin typeface="华文中宋" panose="02010600040101010101" charset="-122"/>
                <a:ea typeface="华文中宋" panose="02010600040101010101" charset="-122"/>
                <a:cs typeface="华文中宋" panose="02010600040101010101" charset="-122"/>
              </a:rPr>
              <a:t>。</a:t>
            </a:r>
          </a:p>
          <a:p>
            <a:pPr algn="r"/>
            <a:r>
              <a:rPr lang="en-US" altLang="zh-CN" sz="2400" b="1" dirty="0">
                <a:latin typeface="华文中宋" panose="02010600040101010101" charset="-122"/>
                <a:ea typeface="华文中宋" panose="02010600040101010101" charset="-122"/>
                <a:cs typeface="华文中宋" panose="02010600040101010101" charset="-122"/>
              </a:rPr>
              <a:t>——</a:t>
            </a:r>
            <a:r>
              <a:rPr lang="zh-CN" altLang="en-US" sz="2400" b="1" dirty="0">
                <a:latin typeface="华文中宋" panose="02010600040101010101" charset="-122"/>
                <a:ea typeface="华文中宋" panose="02010600040101010101" charset="-122"/>
                <a:cs typeface="华文中宋" panose="02010600040101010101" charset="-122"/>
              </a:rPr>
              <a:t>《现代汉语词典》</a:t>
            </a:r>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7</a:t>
            </a:fld>
            <a:endParaRPr lang="zh-CN" altLang="en-US"/>
          </a:p>
        </p:txBody>
      </p:sp>
    </p:spTree>
    <p:extLst>
      <p:ext uri="{BB962C8B-B14F-4D97-AF65-F5344CB8AC3E}">
        <p14:creationId xmlns:p14="http://schemas.microsoft.com/office/powerpoint/2010/main" val="3681939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1" grpId="0" bldLvl="0" animBg="1"/>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37"/>
          <p:cNvSpPr txBox="1"/>
          <p:nvPr>
            <p:custDataLst>
              <p:tags r:id="rId1"/>
            </p:custDataLst>
          </p:nvPr>
        </p:nvSpPr>
        <p:spPr>
          <a:xfrm>
            <a:off x="304601" y="276827"/>
            <a:ext cx="4928751" cy="639470"/>
          </a:xfrm>
          <a:prstGeom prst="rect">
            <a:avLst/>
          </a:prstGeom>
          <a:noFill/>
        </p:spPr>
        <p:txBody>
          <a:bodyPr wrap="square" rtlCol="0" anchor="t">
            <a:spAutoFit/>
            <a:scene3d>
              <a:camera prst="orthographicFront"/>
              <a:lightRig rig="threePt" dir="t"/>
            </a:scene3d>
          </a:bodyPr>
          <a:lstStyle/>
          <a:p>
            <a:pPr lvl="0">
              <a:lnSpc>
                <a:spcPts val="4840"/>
              </a:lnSpc>
              <a:buClrTx/>
              <a:buSzTx/>
              <a:buFontTx/>
            </a:pPr>
            <a:r>
              <a:rPr lang="zh-CN" altLang="en-US" sz="2800" b="1" dirty="0">
                <a:latin typeface="+mj-ea"/>
                <a:ea typeface="+mj-ea"/>
                <a:cs typeface="+mj-ea"/>
                <a:sym typeface="+mn-ea"/>
              </a:rPr>
              <a:t>二、货币、信贷、商业契约</a:t>
            </a:r>
          </a:p>
        </p:txBody>
      </p:sp>
      <p:sp>
        <p:nvSpPr>
          <p:cNvPr id="5" name="矩形 4"/>
          <p:cNvSpPr/>
          <p:nvPr/>
        </p:nvSpPr>
        <p:spPr>
          <a:xfrm>
            <a:off x="594607" y="1125393"/>
            <a:ext cx="10648951" cy="830997"/>
          </a:xfrm>
          <a:prstGeom prst="rect">
            <a:avLst/>
          </a:prstGeom>
          <a:solidFill>
            <a:schemeClr val="accent4">
              <a:lumMod val="40000"/>
              <a:lumOff val="60000"/>
            </a:schemeClr>
          </a:solidFill>
        </p:spPr>
        <p:txBody>
          <a:bodyPr wrap="square">
            <a:spAutoFit/>
          </a:bodyPr>
          <a:lstStyle/>
          <a:p>
            <a:r>
              <a:rPr lang="zh-CN" altLang="en-US" sz="2400" b="1" dirty="0">
                <a:latin typeface="楷体" pitchFamily="49" charset="-122"/>
                <a:ea typeface="楷体" pitchFamily="49" charset="-122"/>
              </a:rPr>
              <a:t>早期商业交换的形式是以物易物。随着商业规模的</a:t>
            </a:r>
            <a:r>
              <a:rPr lang="zh-CN" altLang="en-US" sz="2400" b="1" dirty="0" smtClean="0">
                <a:latin typeface="楷体" pitchFamily="49" charset="-122"/>
                <a:ea typeface="楷体" pitchFamily="49" charset="-122"/>
              </a:rPr>
              <a:t>扩大</a:t>
            </a:r>
            <a:r>
              <a:rPr lang="zh-CN" altLang="en-US" sz="2400" b="1" dirty="0">
                <a:latin typeface="楷体" pitchFamily="49" charset="-122"/>
                <a:ea typeface="楷体" pitchFamily="49" charset="-122"/>
              </a:rPr>
              <a:t>，人们开始以货币为媒介进行商品交换。</a:t>
            </a:r>
          </a:p>
        </p:txBody>
      </p:sp>
      <p:sp>
        <p:nvSpPr>
          <p:cNvPr id="2" name="矩形 1"/>
          <p:cNvSpPr/>
          <p:nvPr/>
        </p:nvSpPr>
        <p:spPr>
          <a:xfrm>
            <a:off x="1051560" y="388151"/>
            <a:ext cx="792480" cy="528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descr="C:\Users\Administrator\AppData\Roaming\Tencent\Users\805113934\QQ\WinTemp\RichOle\{OG)@EY{I0DSQ1D~%{_M}C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 y="2089739"/>
            <a:ext cx="6962775" cy="393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AppData\Roaming\Tencent\Users\805113934\QQ\WinTemp\RichOle\7V]38Y]FE99[J_D@LERVQ9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2349302"/>
            <a:ext cx="9972675" cy="31302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4177" y="6004514"/>
            <a:ext cx="9658350" cy="830997"/>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货币的诞生，便利了商品交换和流通，促使商业的功能由最初的互补余缺向逐利増财转化。</a:t>
            </a:r>
            <a:endParaRPr lang="zh-CN" altLang="en-US" sz="2400" b="1" dirty="0">
              <a:solidFill>
                <a:srgbClr val="FF0000"/>
              </a:solidFill>
              <a:latin typeface="宋体" pitchFamily="2" charset="-122"/>
              <a:ea typeface="宋体" pitchFamily="2" charset="-122"/>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8</a:t>
            </a:fld>
            <a:endParaRPr lang="zh-CN" altLang="en-US"/>
          </a:p>
        </p:txBody>
      </p:sp>
    </p:spTree>
    <p:extLst>
      <p:ext uri="{BB962C8B-B14F-4D97-AF65-F5344CB8AC3E}">
        <p14:creationId xmlns:p14="http://schemas.microsoft.com/office/powerpoint/2010/main" val="6955459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diamond(in)">
                                      <p:cBhvr>
                                        <p:cTn id="19" dur="2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diamond(in)">
                                      <p:cBhvr>
                                        <p:cTn id="24" dur="2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amond(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custDataLst>
              <p:tags r:id="rId1"/>
            </p:custDataLst>
            <p:extLst>
              <p:ext uri="{D42A27DB-BD31-4B8C-83A1-F6EECF244321}">
                <p14:modId xmlns:p14="http://schemas.microsoft.com/office/powerpoint/2010/main" val="1733781183"/>
              </p:ext>
            </p:extLst>
          </p:nvPr>
        </p:nvGraphicFramePr>
        <p:xfrm>
          <a:off x="594607" y="1495973"/>
          <a:ext cx="9492792" cy="4740218"/>
        </p:xfrm>
        <a:graphic>
          <a:graphicData uri="http://schemas.openxmlformats.org/drawingml/2006/table">
            <a:tbl>
              <a:tblPr firstRow="1" firstCol="1" bandRow="1"/>
              <a:tblGrid>
                <a:gridCol w="1649691"/>
                <a:gridCol w="7843101"/>
              </a:tblGrid>
              <a:tr h="357497">
                <a:tc>
                  <a:txBody>
                    <a:bodyPr/>
                    <a:lstStyle/>
                    <a:p>
                      <a:pPr algn="ctr">
                        <a:lnSpc>
                          <a:spcPct val="150000"/>
                        </a:lnSpc>
                      </a:pPr>
                      <a:r>
                        <a:rPr lang="zh-CN" sz="2400" b="1" kern="100" dirty="0">
                          <a:effectLst/>
                          <a:latin typeface="黑体" panose="02010609060101010101" charset="-122"/>
                          <a:ea typeface="黑体" panose="02010609060101010101" charset="-122"/>
                          <a:cs typeface="Times New Roman" panose="02020603050405020304" pitchFamily="18" charset="0"/>
                        </a:rPr>
                        <a:t>时期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zh-CN" sz="2400" b="1" kern="100">
                          <a:effectLst/>
                          <a:latin typeface="黑体" panose="02010609060101010101" charset="-122"/>
                          <a:ea typeface="黑体" panose="02010609060101010101" charset="-122"/>
                          <a:cs typeface="Times New Roman" panose="02020603050405020304" pitchFamily="18" charset="0"/>
                        </a:rPr>
                        <a:t>概况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497">
                <a:tc>
                  <a:txBody>
                    <a:bodyPr/>
                    <a:lstStyle/>
                    <a:p>
                      <a:pPr algn="ctr">
                        <a:lnSpc>
                          <a:spcPct val="150000"/>
                        </a:lnSpc>
                      </a:pPr>
                      <a:r>
                        <a:rPr lang="en-US" sz="2400" b="1" kern="100" dirty="0">
                          <a:effectLst/>
                          <a:latin typeface="黑体" panose="02010609060101010101" charset="-122"/>
                          <a:ea typeface="黑体" panose="02010609060101010101" charset="-122"/>
                          <a:cs typeface="Times New Roman" panose="02020603050405020304" pitchFamily="18" charset="0"/>
                        </a:rPr>
                        <a:t> </a:t>
                      </a:r>
                      <a:r>
                        <a:rPr lang="zh-CN" altLang="en-US" sz="2400" b="1" kern="100" dirty="0">
                          <a:effectLst/>
                          <a:latin typeface="黑体" panose="02010609060101010101" charset="-122"/>
                          <a:ea typeface="黑体" panose="02010609060101010101" charset="-122"/>
                          <a:cs typeface="Times New Roman" panose="02020603050405020304" pitchFamily="18" charset="0"/>
                        </a:rPr>
                        <a:t>西周</a:t>
                      </a:r>
                      <a:endParaRPr lang="zh-CN" sz="2400" b="1" kern="100" dirty="0">
                        <a:effectLst/>
                        <a:latin typeface="黑体" panose="02010609060101010101" charset="-122"/>
                        <a:ea typeface="黑体" panose="02010609060101010101"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zh-CN" sz="2400" b="1" kern="100" dirty="0">
                        <a:effectLst/>
                        <a:latin typeface="黑体" panose="02010609060101010101" charset="-122"/>
                        <a:ea typeface="黑体" panose="02010609060101010101" charset="-122"/>
                        <a:cs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707">
                <a:tc>
                  <a:txBody>
                    <a:bodyPr/>
                    <a:lstStyle/>
                    <a:p>
                      <a:pPr algn="ctr">
                        <a:lnSpc>
                          <a:spcPct val="150000"/>
                        </a:lnSpc>
                      </a:pPr>
                      <a:r>
                        <a:rPr lang="zh-CN" sz="2400" b="1" kern="100" dirty="0">
                          <a:effectLst/>
                          <a:latin typeface="黑体" panose="02010609060101010101" charset="-122"/>
                          <a:ea typeface="黑体" panose="02010609060101010101" charset="-122"/>
                          <a:cs typeface="宋体" panose="02010600030101010101" pitchFamily="2" charset="-122"/>
                        </a:rPr>
                        <a:t>春秋时期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zh-CN" sz="2400" b="1" u="sng" kern="100" dirty="0">
                        <a:effectLst/>
                        <a:latin typeface="黑体" panose="02010609060101010101" charset="-122"/>
                        <a:ea typeface="黑体" panose="02010609060101010101"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876">
                <a:tc>
                  <a:txBody>
                    <a:bodyPr/>
                    <a:lstStyle/>
                    <a:p>
                      <a:pPr algn="ctr">
                        <a:lnSpc>
                          <a:spcPct val="150000"/>
                        </a:lnSpc>
                      </a:pPr>
                      <a:r>
                        <a:rPr lang="zh-CN" sz="2400" b="1" kern="100" dirty="0">
                          <a:effectLst/>
                          <a:latin typeface="黑体" panose="02010609060101010101" charset="-122"/>
                          <a:ea typeface="黑体" panose="02010609060101010101" charset="-122"/>
                          <a:cs typeface="宋体" panose="02010600030101010101" pitchFamily="2" charset="-122"/>
                        </a:rPr>
                        <a:t>唐朝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zh-CN" sz="2400" b="1" kern="100" dirty="0">
                        <a:effectLst/>
                        <a:latin typeface="黑体" panose="02010609060101010101" charset="-122"/>
                        <a:ea typeface="黑体" panose="02010609060101010101"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775">
                <a:tc>
                  <a:txBody>
                    <a:bodyPr/>
                    <a:lstStyle/>
                    <a:p>
                      <a:pPr algn="ctr">
                        <a:lnSpc>
                          <a:spcPct val="150000"/>
                        </a:lnSpc>
                      </a:pPr>
                      <a:r>
                        <a:rPr lang="zh-CN" sz="2400" b="1" kern="100" dirty="0">
                          <a:effectLst/>
                          <a:latin typeface="黑体" panose="02010609060101010101" charset="-122"/>
                          <a:ea typeface="黑体" panose="02010609060101010101" charset="-122"/>
                          <a:cs typeface="宋体" panose="02010600030101010101" pitchFamily="2" charset="-122"/>
                        </a:rPr>
                        <a:t>宋代</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zh-CN" sz="2400" b="1" kern="100" dirty="0">
                        <a:effectLst/>
                        <a:latin typeface="黑体" panose="02010609060101010101" charset="-122"/>
                        <a:ea typeface="黑体" panose="02010609060101010101"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300">
                <a:tc>
                  <a:txBody>
                    <a:bodyPr/>
                    <a:lstStyle/>
                    <a:p>
                      <a:pPr algn="ctr">
                        <a:lnSpc>
                          <a:spcPct val="150000"/>
                        </a:lnSpc>
                      </a:pPr>
                      <a:r>
                        <a:rPr lang="zh-CN" sz="2400" b="1" kern="100" dirty="0">
                          <a:effectLst/>
                          <a:latin typeface="黑体" panose="02010609060101010101" charset="-122"/>
                          <a:ea typeface="黑体" panose="02010609060101010101" charset="-122"/>
                          <a:cs typeface="宋体" panose="02010600030101010101" pitchFamily="2" charset="-122"/>
                        </a:rPr>
                        <a:t>明朝中期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zh-CN" sz="2400" b="1" kern="100" dirty="0">
                        <a:effectLst/>
                        <a:latin typeface="黑体" panose="02010609060101010101" charset="-122"/>
                        <a:ea typeface="黑体" panose="02010609060101010101"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345">
                <a:tc>
                  <a:txBody>
                    <a:bodyPr/>
                    <a:lstStyle/>
                    <a:p>
                      <a:pPr algn="ctr">
                        <a:lnSpc>
                          <a:spcPct val="150000"/>
                        </a:lnSpc>
                      </a:pPr>
                      <a:r>
                        <a:rPr lang="zh-CN" sz="2400" b="1" kern="100" dirty="0">
                          <a:effectLst/>
                          <a:latin typeface="黑体" panose="02010609060101010101" charset="-122"/>
                          <a:ea typeface="黑体" panose="02010609060101010101" charset="-122"/>
                          <a:cs typeface="宋体" panose="02010600030101010101" pitchFamily="2" charset="-122"/>
                        </a:rPr>
                        <a:t>清朝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zh-CN" sz="2400" b="1" kern="100" dirty="0">
                        <a:effectLst/>
                        <a:latin typeface="黑体" panose="02010609060101010101" charset="-122"/>
                        <a:ea typeface="黑体" panose="02010609060101010101" charset="-122"/>
                        <a:cs typeface="Times New Roman" panose="02020603050405020304" pitchFamily="18" charset="0"/>
                      </a:endParaRPr>
                    </a:p>
                    <a:p>
                      <a:pPr algn="just">
                        <a:lnSpc>
                          <a:spcPct val="150000"/>
                        </a:lnSpc>
                      </a:pPr>
                      <a:endParaRPr lang="zh-CN" sz="2400" b="1" kern="100" dirty="0">
                        <a:effectLst/>
                        <a:latin typeface="黑体" panose="02010609060101010101" charset="-122"/>
                        <a:ea typeface="黑体" panose="02010609060101010101"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文本框 12"/>
          <p:cNvSpPr txBox="1"/>
          <p:nvPr/>
        </p:nvSpPr>
        <p:spPr>
          <a:xfrm>
            <a:off x="2255226" y="2009217"/>
            <a:ext cx="5444119" cy="559769"/>
          </a:xfrm>
          <a:prstGeom prst="rect">
            <a:avLst/>
          </a:prstGeom>
          <a:noFill/>
        </p:spPr>
        <p:txBody>
          <a:bodyPr wrap="none" rtlCol="0">
            <a:spAutoFit/>
          </a:bodyPr>
          <a:lstStyle/>
          <a:p>
            <a:pPr algn="just">
              <a:lnSpc>
                <a:spcPct val="150000"/>
              </a:lnSpc>
            </a:pPr>
            <a:r>
              <a:rPr lang="zh-CN" sz="2400" b="1" kern="100" dirty="0">
                <a:effectLst/>
                <a:latin typeface="黑体" panose="02010609060101010101" charset="-122"/>
                <a:ea typeface="黑体" panose="02010609060101010101" charset="-122"/>
                <a:cs typeface="宋体" panose="02010600030101010101" pitchFamily="2" charset="-122"/>
                <a:sym typeface="+mn-ea"/>
              </a:rPr>
              <a:t>《周礼》中已经有了借贷纠纷的记载。</a:t>
            </a:r>
            <a:endParaRPr lang="zh-CN" altLang="en-US" sz="2400" b="1" kern="100" dirty="0">
              <a:effectLst/>
              <a:latin typeface="黑体" panose="02010609060101010101" charset="-122"/>
              <a:ea typeface="黑体" panose="02010609060101010101" charset="-122"/>
              <a:cs typeface="宋体" panose="02010600030101010101" pitchFamily="2" charset="-122"/>
            </a:endParaRPr>
          </a:p>
        </p:txBody>
      </p:sp>
      <p:sp>
        <p:nvSpPr>
          <p:cNvPr id="14" name="文本框 13"/>
          <p:cNvSpPr txBox="1"/>
          <p:nvPr/>
        </p:nvSpPr>
        <p:spPr>
          <a:xfrm>
            <a:off x="2248607" y="2589607"/>
            <a:ext cx="6681637" cy="559769"/>
          </a:xfrm>
          <a:prstGeom prst="rect">
            <a:avLst/>
          </a:prstGeom>
          <a:noFill/>
        </p:spPr>
        <p:txBody>
          <a:bodyPr wrap="none" rtlCol="0">
            <a:spAutoFit/>
          </a:bodyPr>
          <a:lstStyle/>
          <a:p>
            <a:pPr algn="just">
              <a:lnSpc>
                <a:spcPct val="150000"/>
              </a:lnSpc>
            </a:pPr>
            <a:r>
              <a:rPr lang="zh-CN" sz="2400" b="1" kern="100" dirty="0">
                <a:effectLst/>
                <a:latin typeface="黑体" panose="02010609060101010101" charset="-122"/>
                <a:ea typeface="黑体" panose="02010609060101010101" charset="-122"/>
                <a:cs typeface="宋体" panose="02010600030101010101" pitchFamily="2" charset="-122"/>
                <a:sym typeface="+mn-ea"/>
              </a:rPr>
              <a:t>实物信贷形式已经比较普遍，并出现了</a:t>
            </a:r>
            <a:r>
              <a:rPr lang="zh-CN" sz="2400" b="1" u="sng" kern="100" dirty="0">
                <a:effectLst/>
                <a:latin typeface="黑体" panose="02010609060101010101" charset="-122"/>
                <a:ea typeface="黑体" panose="02010609060101010101" charset="-122"/>
                <a:cs typeface="宋体" panose="02010600030101010101" pitchFamily="2" charset="-122"/>
                <a:sym typeface="+mn-ea"/>
              </a:rPr>
              <a:t>货币信贷</a:t>
            </a:r>
            <a:endParaRPr lang="zh-CN" altLang="en-US" sz="2400" b="1" u="sng" kern="100" dirty="0">
              <a:effectLst/>
              <a:latin typeface="黑体" panose="02010609060101010101" charset="-122"/>
              <a:ea typeface="黑体" panose="02010609060101010101" charset="-122"/>
              <a:cs typeface="Times New Roman" panose="02020603050405020304" pitchFamily="18" charset="0"/>
            </a:endParaRPr>
          </a:p>
        </p:txBody>
      </p:sp>
      <p:sp>
        <p:nvSpPr>
          <p:cNvPr id="15" name="文本框 14"/>
          <p:cNvSpPr txBox="1"/>
          <p:nvPr/>
        </p:nvSpPr>
        <p:spPr>
          <a:xfrm>
            <a:off x="2284250" y="3318587"/>
            <a:ext cx="7919156" cy="461665"/>
          </a:xfrm>
          <a:prstGeom prst="rect">
            <a:avLst/>
          </a:prstGeom>
          <a:noFill/>
        </p:spPr>
        <p:txBody>
          <a:bodyPr wrap="none" rtlCol="0">
            <a:spAutoFit/>
          </a:bodyPr>
          <a:lstStyle/>
          <a:p>
            <a:pPr algn="l"/>
            <a:r>
              <a:rPr lang="zh-CN" sz="2400" b="1" kern="100" dirty="0">
                <a:effectLst/>
                <a:latin typeface="黑体" panose="02010609060101010101" charset="-122"/>
                <a:ea typeface="黑体" panose="02010609060101010101" charset="-122"/>
                <a:cs typeface="宋体" panose="02010600030101010101" pitchFamily="2" charset="-122"/>
                <a:sym typeface="+mn-ea"/>
              </a:rPr>
              <a:t>由存贷款发展到汇兑，出现了类似现代汇票的“</a:t>
            </a:r>
            <a:r>
              <a:rPr lang="zh-CN" sz="2400" b="1" kern="100" dirty="0">
                <a:effectLst/>
                <a:latin typeface="黑体" panose="02010609060101010101" charset="-122"/>
                <a:ea typeface="黑体" panose="02010609060101010101" charset="-122"/>
                <a:cs typeface="宋体" panose="02010600030101010101" pitchFamily="2" charset="-122"/>
                <a:sym typeface="+mn-ea"/>
                <a:hlinkClick r:id="" action="ppaction://noaction"/>
              </a:rPr>
              <a:t>飞钱</a:t>
            </a:r>
            <a:r>
              <a:rPr lang="zh-CN" sz="2400" b="1" kern="100" dirty="0">
                <a:effectLst/>
                <a:latin typeface="黑体" panose="02010609060101010101" charset="-122"/>
                <a:ea typeface="黑体" panose="02010609060101010101" charset="-122"/>
                <a:cs typeface="宋体" panose="02010600030101010101" pitchFamily="2" charset="-122"/>
                <a:sym typeface="+mn-ea"/>
              </a:rPr>
              <a:t>”。</a:t>
            </a:r>
            <a:endParaRPr lang="zh-CN" altLang="en-US" sz="2400" b="1" kern="100" dirty="0">
              <a:effectLst/>
              <a:latin typeface="黑体" panose="02010609060101010101" charset="-122"/>
              <a:ea typeface="黑体" panose="02010609060101010101" charset="-122"/>
              <a:cs typeface="Times New Roman" panose="02020603050405020304" pitchFamily="18" charset="0"/>
            </a:endParaRPr>
          </a:p>
        </p:txBody>
      </p:sp>
      <p:sp>
        <p:nvSpPr>
          <p:cNvPr id="16" name="文本框 15"/>
          <p:cNvSpPr txBox="1"/>
          <p:nvPr/>
        </p:nvSpPr>
        <p:spPr>
          <a:xfrm>
            <a:off x="2284250" y="3932632"/>
            <a:ext cx="7609776" cy="461665"/>
          </a:xfrm>
          <a:prstGeom prst="rect">
            <a:avLst/>
          </a:prstGeom>
          <a:noFill/>
        </p:spPr>
        <p:txBody>
          <a:bodyPr wrap="none" rtlCol="0">
            <a:spAutoFit/>
          </a:bodyPr>
          <a:lstStyle/>
          <a:p>
            <a:pPr algn="l"/>
            <a:r>
              <a:rPr lang="zh-CN" sz="2400" b="1" kern="100" dirty="0">
                <a:effectLst/>
                <a:latin typeface="黑体" panose="02010609060101010101" charset="-122"/>
                <a:ea typeface="黑体" panose="02010609060101010101" charset="-122"/>
                <a:cs typeface="宋体" panose="02010600030101010101" pitchFamily="2" charset="-122"/>
                <a:sym typeface="+mn-ea"/>
                <a:hlinkClick r:id="" action="ppaction://noaction"/>
              </a:rPr>
              <a:t>交子</a:t>
            </a:r>
            <a:r>
              <a:rPr lang="zh-CN" sz="2400" b="1" kern="100" dirty="0">
                <a:effectLst/>
                <a:latin typeface="黑体" panose="02010609060101010101" charset="-122"/>
                <a:ea typeface="黑体" panose="02010609060101010101" charset="-122"/>
                <a:cs typeface="宋体" panose="02010600030101010101" pitchFamily="2" charset="-122"/>
                <a:sym typeface="+mn-ea"/>
              </a:rPr>
              <a:t>、会子等纸币开始使用，逐渐取代不少汇兑业务。</a:t>
            </a:r>
            <a:endParaRPr lang="zh-CN" altLang="en-US" sz="2400" b="1" kern="100" dirty="0">
              <a:effectLst/>
              <a:latin typeface="黑体" panose="02010609060101010101" charset="-122"/>
              <a:ea typeface="黑体" panose="02010609060101010101" charset="-122"/>
              <a:cs typeface="Times New Roman" panose="02020603050405020304" pitchFamily="18" charset="0"/>
            </a:endParaRPr>
          </a:p>
        </p:txBody>
      </p:sp>
      <p:sp>
        <p:nvSpPr>
          <p:cNvPr id="17" name="文本框 16"/>
          <p:cNvSpPr txBox="1"/>
          <p:nvPr/>
        </p:nvSpPr>
        <p:spPr>
          <a:xfrm>
            <a:off x="2260190" y="4546677"/>
            <a:ext cx="4515980" cy="646331"/>
          </a:xfrm>
          <a:prstGeom prst="rect">
            <a:avLst/>
          </a:prstGeom>
          <a:noFill/>
        </p:spPr>
        <p:txBody>
          <a:bodyPr wrap="none" rtlCol="0">
            <a:spAutoFit/>
          </a:bodyPr>
          <a:lstStyle/>
          <a:p>
            <a:pPr algn="just">
              <a:lnSpc>
                <a:spcPct val="150000"/>
              </a:lnSpc>
            </a:pPr>
            <a:r>
              <a:rPr lang="zh-CN" sz="2400" b="1" kern="100" dirty="0">
                <a:solidFill>
                  <a:srgbClr val="0070C0"/>
                </a:solidFill>
                <a:latin typeface="黑体" panose="02010609060101010101" charset="-122"/>
                <a:ea typeface="黑体" panose="02010609060101010101" charset="-122"/>
                <a:cs typeface="宋体" panose="02010600030101010101" pitchFamily="2" charset="-122"/>
                <a:sym typeface="+mn-ea"/>
              </a:rPr>
              <a:t>钱铺</a:t>
            </a:r>
            <a:r>
              <a:rPr lang="zh-CN" sz="2400" b="1" kern="100" dirty="0">
                <a:effectLst/>
                <a:latin typeface="黑体" panose="02010609060101010101" charset="-122"/>
                <a:ea typeface="黑体" panose="02010609060101010101" charset="-122"/>
                <a:cs typeface="宋体" panose="02010600030101010101" pitchFamily="2" charset="-122"/>
                <a:sym typeface="+mn-ea"/>
              </a:rPr>
              <a:t>等新式金融机构盛行起来。</a:t>
            </a:r>
            <a:endParaRPr lang="zh-CN" altLang="en-US" sz="2400" b="1" kern="100" dirty="0">
              <a:effectLst/>
              <a:latin typeface="黑体" panose="02010609060101010101" charset="-122"/>
              <a:ea typeface="黑体" panose="02010609060101010101" charset="-122"/>
              <a:cs typeface="Times New Roman" panose="02020603050405020304" pitchFamily="18" charset="0"/>
            </a:endParaRPr>
          </a:p>
        </p:txBody>
      </p:sp>
      <p:sp>
        <p:nvSpPr>
          <p:cNvPr id="18" name="文本框 17"/>
          <p:cNvSpPr txBox="1"/>
          <p:nvPr/>
        </p:nvSpPr>
        <p:spPr>
          <a:xfrm>
            <a:off x="2284250" y="5037532"/>
            <a:ext cx="6570980" cy="1113766"/>
          </a:xfrm>
          <a:prstGeom prst="rect">
            <a:avLst/>
          </a:prstGeom>
          <a:noFill/>
        </p:spPr>
        <p:txBody>
          <a:bodyPr wrap="square" rtlCol="0">
            <a:spAutoFit/>
          </a:bodyPr>
          <a:lstStyle/>
          <a:p>
            <a:pPr algn="just">
              <a:lnSpc>
                <a:spcPct val="150000"/>
              </a:lnSpc>
            </a:pPr>
            <a:r>
              <a:rPr lang="zh-CN" sz="2400" b="1" kern="100" dirty="0">
                <a:effectLst/>
                <a:latin typeface="黑体" panose="02010609060101010101" charset="-122"/>
                <a:ea typeface="黑体" panose="02010609060101010101" charset="-122"/>
                <a:cs typeface="宋体" panose="02010600030101010101" pitchFamily="2" charset="-122"/>
                <a:sym typeface="+mn-ea"/>
              </a:rPr>
              <a:t>除了传统借贷关系外，资本性借贷也有显著发展，出现了本票性质的</a:t>
            </a:r>
            <a:r>
              <a:rPr lang="zh-CN" sz="2400" b="1" u="sng" kern="100" dirty="0">
                <a:effectLst/>
                <a:latin typeface="黑体" panose="02010609060101010101" charset="-122"/>
                <a:ea typeface="黑体" panose="02010609060101010101" charset="-122"/>
                <a:cs typeface="宋体" panose="02010600030101010101" pitchFamily="2" charset="-122"/>
                <a:sym typeface="+mn-ea"/>
                <a:hlinkClick r:id="rId4" action="ppaction://hlinksldjump"/>
              </a:rPr>
              <a:t>庄票</a:t>
            </a:r>
            <a:r>
              <a:rPr lang="zh-CN" sz="2400" b="1" kern="100" dirty="0">
                <a:effectLst/>
                <a:latin typeface="黑体" panose="02010609060101010101" charset="-122"/>
                <a:ea typeface="黑体" panose="02010609060101010101" charset="-122"/>
                <a:cs typeface="宋体" panose="02010600030101010101" pitchFamily="2" charset="-122"/>
                <a:sym typeface="+mn-ea"/>
              </a:rPr>
              <a:t>。</a:t>
            </a:r>
            <a:endParaRPr lang="zh-CN" altLang="en-US" sz="2400" b="1" kern="100" dirty="0">
              <a:effectLst/>
              <a:latin typeface="黑体" panose="02010609060101010101" charset="-122"/>
              <a:ea typeface="黑体" panose="02010609060101010101" charset="-122"/>
              <a:cs typeface="Times New Roman" panose="02020603050405020304" pitchFamily="18" charset="0"/>
            </a:endParaRPr>
          </a:p>
        </p:txBody>
      </p:sp>
      <p:pic>
        <p:nvPicPr>
          <p:cNvPr id="4097" name="Picture 1" descr="C:\Users\Administrator\AppData\Roaming\Tencent\Users\805113934\QQ\WinTemp\RichOle\ITA7W@SHZD}YDE1L9$A$R2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138" y="80087"/>
            <a:ext cx="5905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37"/>
          <p:cNvSpPr txBox="1"/>
          <p:nvPr>
            <p:custDataLst>
              <p:tags r:id="rId2"/>
            </p:custDataLst>
          </p:nvPr>
        </p:nvSpPr>
        <p:spPr>
          <a:xfrm>
            <a:off x="304601" y="276827"/>
            <a:ext cx="4928751" cy="639470"/>
          </a:xfrm>
          <a:prstGeom prst="rect">
            <a:avLst/>
          </a:prstGeom>
          <a:noFill/>
        </p:spPr>
        <p:txBody>
          <a:bodyPr wrap="square" rtlCol="0" anchor="t">
            <a:spAutoFit/>
            <a:scene3d>
              <a:camera prst="orthographicFront"/>
              <a:lightRig rig="threePt" dir="t"/>
            </a:scene3d>
          </a:bodyPr>
          <a:lstStyle/>
          <a:p>
            <a:pPr lvl="0">
              <a:lnSpc>
                <a:spcPts val="4840"/>
              </a:lnSpc>
              <a:buClrTx/>
              <a:buSzTx/>
              <a:buFontTx/>
            </a:pPr>
            <a:r>
              <a:rPr lang="zh-CN" altLang="en-US" sz="2800" b="1" dirty="0">
                <a:latin typeface="+mj-ea"/>
                <a:ea typeface="+mj-ea"/>
                <a:cs typeface="+mj-ea"/>
                <a:sym typeface="+mn-ea"/>
              </a:rPr>
              <a:t>二、货币、信贷、商业契约</a:t>
            </a:r>
          </a:p>
        </p:txBody>
      </p:sp>
      <p:sp>
        <p:nvSpPr>
          <p:cNvPr id="23" name="矩形 22"/>
          <p:cNvSpPr/>
          <p:nvPr/>
        </p:nvSpPr>
        <p:spPr>
          <a:xfrm>
            <a:off x="2067936" y="332489"/>
            <a:ext cx="792480" cy="5838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2" descr="C:\Users\Administrator\AppData\Roaming\Tencent\Users\805113934\QQ\WinTemp\RichOle\%3X[BZ6CH9J86H]~]3MJ_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700" y="26016"/>
            <a:ext cx="3177539" cy="6585925"/>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565CE74E-AB26-4998-AD42-012C4C1AD076}" type="slidenum">
              <a:rPr lang="zh-CN" altLang="en-US" smtClean="0"/>
              <a:pPr/>
              <a:t>9</a:t>
            </a:fld>
            <a:endParaRPr lang="zh-CN" altLang="en-US"/>
          </a:p>
        </p:txBody>
      </p:sp>
    </p:spTree>
    <p:extLst>
      <p:ext uri="{BB962C8B-B14F-4D97-AF65-F5344CB8AC3E}">
        <p14:creationId xmlns:p14="http://schemas.microsoft.com/office/powerpoint/2010/main" val="37834725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4097"/>
                                        </p:tgtEl>
                                        <p:attrNameLst>
                                          <p:attrName>style.visibility</p:attrName>
                                        </p:attrNameLst>
                                      </p:cBhvr>
                                      <p:to>
                                        <p:strVal val="visible"/>
                                      </p:to>
                                    </p:set>
                                    <p:animEffect transition="in" filter="box(in)">
                                      <p:cBhvr>
                                        <p:cTn id="49" dur="2000"/>
                                        <p:tgtEl>
                                          <p:spTgt spid="4097"/>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amond(in)">
                                      <p:cBhvr>
                                        <p:cTn id="5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AS_UNIQUEID" val="869"/>
  <p:tag name="KSO_WM_UNIT_TABLE_BEAUTIFY" val="smartTable{8a1b3bad-73aa-41e3-b34b-9bd7ba876490}"/>
</p:tagLst>
</file>

<file path=ppt/tags/tag11.xml><?xml version="1.0" encoding="utf-8"?>
<p:tagLst xmlns:a="http://schemas.openxmlformats.org/drawingml/2006/main" xmlns:r="http://schemas.openxmlformats.org/officeDocument/2006/relationships" xmlns:p="http://schemas.openxmlformats.org/presentationml/2006/main">
  <p:tag name="AS_UNIQUEID" val="803"/>
</p:tagLst>
</file>

<file path=ppt/tags/tag12.xml><?xml version="1.0" encoding="utf-8"?>
<p:tagLst xmlns:a="http://schemas.openxmlformats.org/drawingml/2006/main" xmlns:r="http://schemas.openxmlformats.org/officeDocument/2006/relationships" xmlns:p="http://schemas.openxmlformats.org/presentationml/2006/main">
  <p:tag name="AS_UNIQUEID" val="861"/>
</p:tagLst>
</file>

<file path=ppt/tags/tag13.xml><?xml version="1.0" encoding="utf-8"?>
<p:tagLst xmlns:a="http://schemas.openxmlformats.org/drawingml/2006/main" xmlns:r="http://schemas.openxmlformats.org/officeDocument/2006/relationships" xmlns:p="http://schemas.openxmlformats.org/presentationml/2006/main">
  <p:tag name="AS_UNIQUEID" val="803"/>
</p:tagLst>
</file>

<file path=ppt/tags/tag14.xml><?xml version="1.0" encoding="utf-8"?>
<p:tagLst xmlns:a="http://schemas.openxmlformats.org/drawingml/2006/main" xmlns:r="http://schemas.openxmlformats.org/officeDocument/2006/relationships" xmlns:p="http://schemas.openxmlformats.org/presentationml/2006/main">
  <p:tag name="AS_UNIQUEID" val="803"/>
</p:tagLst>
</file>

<file path=ppt/tags/tag15.xml><?xml version="1.0" encoding="utf-8"?>
<p:tagLst xmlns:a="http://schemas.openxmlformats.org/drawingml/2006/main" xmlns:r="http://schemas.openxmlformats.org/officeDocument/2006/relationships" xmlns:p="http://schemas.openxmlformats.org/presentationml/2006/main">
  <p:tag name="AS_UNIQUEID" val="1178"/>
</p:tagLst>
</file>

<file path=ppt/tags/tag16.xml><?xml version="1.0" encoding="utf-8"?>
<p:tagLst xmlns:a="http://schemas.openxmlformats.org/drawingml/2006/main" xmlns:r="http://schemas.openxmlformats.org/officeDocument/2006/relationships" xmlns:p="http://schemas.openxmlformats.org/presentationml/2006/main">
  <p:tag name="AS_UNIQUEID" val="45"/>
</p:tagLst>
</file>

<file path=ppt/tags/tag17.xml><?xml version="1.0" encoding="utf-8"?>
<p:tagLst xmlns:a="http://schemas.openxmlformats.org/drawingml/2006/main" xmlns:r="http://schemas.openxmlformats.org/officeDocument/2006/relationships" xmlns:p="http://schemas.openxmlformats.org/presentationml/2006/main">
  <p:tag name="AS_UNIQUEID" val="65"/>
</p:tagLst>
</file>

<file path=ppt/tags/tag18.xml><?xml version="1.0" encoding="utf-8"?>
<p:tagLst xmlns:a="http://schemas.openxmlformats.org/drawingml/2006/main" xmlns:r="http://schemas.openxmlformats.org/officeDocument/2006/relationships" xmlns:p="http://schemas.openxmlformats.org/presentationml/2006/main">
  <p:tag name="AS_UNIQUEID" val="65"/>
</p:tagLst>
</file>

<file path=ppt/tags/tag19.xml><?xml version="1.0" encoding="utf-8"?>
<p:tagLst xmlns:a="http://schemas.openxmlformats.org/drawingml/2006/main" xmlns:r="http://schemas.openxmlformats.org/officeDocument/2006/relationships" xmlns:p="http://schemas.openxmlformats.org/presentationml/2006/main">
  <p:tag name="AS_UNIQUEID" val="803"/>
</p:tagLst>
</file>

<file path=ppt/tags/tag2.xml><?xml version="1.0" encoding="utf-8"?>
<p:tagLst xmlns:a="http://schemas.openxmlformats.org/drawingml/2006/main" xmlns:r="http://schemas.openxmlformats.org/officeDocument/2006/relationships" xmlns:p="http://schemas.openxmlformats.org/presentationml/2006/main">
  <p:tag name="AS_UNIQUEID" val="727"/>
</p:tagLst>
</file>

<file path=ppt/tags/tag20.xml><?xml version="1.0" encoding="utf-8"?>
<p:tagLst xmlns:a="http://schemas.openxmlformats.org/drawingml/2006/main" xmlns:r="http://schemas.openxmlformats.org/officeDocument/2006/relationships" xmlns:p="http://schemas.openxmlformats.org/presentationml/2006/main">
  <p:tag name="KSO_WM_UNIT_TABLE_BEAUTIFY" val="smartTable{f1e7f792-9c67-47cc-8f43-2f9606db4a0e}"/>
</p:tagLst>
</file>

<file path=ppt/tags/tag21.xml><?xml version="1.0" encoding="utf-8"?>
<p:tagLst xmlns:a="http://schemas.openxmlformats.org/drawingml/2006/main" xmlns:r="http://schemas.openxmlformats.org/officeDocument/2006/relationships" xmlns:p="http://schemas.openxmlformats.org/presentationml/2006/main">
  <p:tag name="AS_UNIQUEID" val="803"/>
</p:tagLst>
</file>

<file path=ppt/tags/tag22.xml><?xml version="1.0" encoding="utf-8"?>
<p:tagLst xmlns:a="http://schemas.openxmlformats.org/drawingml/2006/main" xmlns:r="http://schemas.openxmlformats.org/officeDocument/2006/relationships" xmlns:p="http://schemas.openxmlformats.org/presentationml/2006/main">
  <p:tag name="AS_UNIQUEID" val="803"/>
</p:tagLst>
</file>

<file path=ppt/tags/tag23.xml><?xml version="1.0" encoding="utf-8"?>
<p:tagLst xmlns:a="http://schemas.openxmlformats.org/drawingml/2006/main" xmlns:r="http://schemas.openxmlformats.org/officeDocument/2006/relationships" xmlns:p="http://schemas.openxmlformats.org/presentationml/2006/main">
  <p:tag name="AS_UNIQUEID" val="803"/>
</p:tagLst>
</file>

<file path=ppt/tags/tag3.xml><?xml version="1.0" encoding="utf-8"?>
<p:tagLst xmlns:a="http://schemas.openxmlformats.org/drawingml/2006/main" xmlns:r="http://schemas.openxmlformats.org/officeDocument/2006/relationships" xmlns:p="http://schemas.openxmlformats.org/presentationml/2006/main">
  <p:tag name="AS_UNIQUEID" val="861"/>
</p:tagLst>
</file>

<file path=ppt/tags/tag4.xml><?xml version="1.0" encoding="utf-8"?>
<p:tagLst xmlns:a="http://schemas.openxmlformats.org/drawingml/2006/main" xmlns:r="http://schemas.openxmlformats.org/officeDocument/2006/relationships" xmlns:p="http://schemas.openxmlformats.org/presentationml/2006/main">
  <p:tag name="AS_UNIQUEID" val="866"/>
</p:tagLst>
</file>

<file path=ppt/tags/tag5.xml><?xml version="1.0" encoding="utf-8"?>
<p:tagLst xmlns:a="http://schemas.openxmlformats.org/drawingml/2006/main" xmlns:r="http://schemas.openxmlformats.org/officeDocument/2006/relationships" xmlns:p="http://schemas.openxmlformats.org/presentationml/2006/main">
  <p:tag name="AS_UNIQUEID" val="869"/>
  <p:tag name="KSO_WM_UNIT_TABLE_BEAUTIFY" val="smartTable{8a1b3bad-73aa-41e3-b34b-9bd7ba876490}"/>
</p:tagLst>
</file>

<file path=ppt/tags/tag6.xml><?xml version="1.0" encoding="utf-8"?>
<p:tagLst xmlns:a="http://schemas.openxmlformats.org/drawingml/2006/main" xmlns:r="http://schemas.openxmlformats.org/officeDocument/2006/relationships" xmlns:p="http://schemas.openxmlformats.org/presentationml/2006/main">
  <p:tag name="AS_UNIQUEID" val="803"/>
</p:tagLst>
</file>

<file path=ppt/tags/tag7.xml><?xml version="1.0" encoding="utf-8"?>
<p:tagLst xmlns:a="http://schemas.openxmlformats.org/drawingml/2006/main" xmlns:r="http://schemas.openxmlformats.org/officeDocument/2006/relationships" xmlns:p="http://schemas.openxmlformats.org/presentationml/2006/main">
  <p:tag name="AS_UNIQUEID" val="727"/>
</p:tagLst>
</file>

<file path=ppt/tags/tag8.xml><?xml version="1.0" encoding="utf-8"?>
<p:tagLst xmlns:a="http://schemas.openxmlformats.org/drawingml/2006/main" xmlns:r="http://schemas.openxmlformats.org/officeDocument/2006/relationships" xmlns:p="http://schemas.openxmlformats.org/presentationml/2006/main">
  <p:tag name="AS_UNIQUEID" val="861"/>
</p:tagLst>
</file>

<file path=ppt/tags/tag9.xml><?xml version="1.0" encoding="utf-8"?>
<p:tagLst xmlns:a="http://schemas.openxmlformats.org/drawingml/2006/main" xmlns:r="http://schemas.openxmlformats.org/officeDocument/2006/relationships" xmlns:p="http://schemas.openxmlformats.org/presentationml/2006/main">
  <p:tag name="AS_UNIQUEID" val="8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5335</TotalTime>
  <Words>1151</Words>
  <PresentationFormat>自定义</PresentationFormat>
  <Paragraphs>148</Paragraphs>
  <Slides>14</Slides>
  <Notes>5</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2021-07-23T16:02:00Z</cp:lastPrinted>
  <dcterms:created xsi:type="dcterms:W3CDTF">2021-09-06T03:51:00Z</dcterms:created>
  <dcterms:modified xsi:type="dcterms:W3CDTF">2022-06-10T04:04:52Z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5C0E093A26FB4A4E8FCCF8B65C93DBB4</vt:lpwstr>
  </property>
  <property fmtid="{D5CDD505-2E9C-101B-9397-08002B2CF9AE}" pid="3" name="KSOProductBuildVer">
    <vt:lpwstr>2052-11.1.0.10503</vt:lpwstr>
  </property>
</Properties>
</file>