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59" r:id="rId9"/>
    <p:sldId id="268" r:id="rId10"/>
    <p:sldId id="269" r:id="rId11"/>
    <p:sldId id="270" r:id="rId12"/>
    <p:sldId id="271" r:id="rId13"/>
    <p:sldId id="272" r:id="rId14"/>
    <p:sldId id="273" r:id="rId15"/>
    <p:sldId id="266" r:id="rId16"/>
    <p:sldId id="260" r:id="rId17"/>
    <p:sldId id="267" r:id="rId18"/>
    <p:sldId id="277" r:id="rId19"/>
    <p:sldId id="274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A9D18E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AD824-E119-4BBF-B276-7519C2D0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E15B62-7CE2-4F13-9A3C-9DCF212B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20215-04A9-4D91-9DA5-F525AE49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3DC34-E6E3-4DED-9942-3DEA0D7C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D974DB-9B43-49DC-9089-DCE62695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6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06E0B-FC1C-433C-9185-0298C4C2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0AA5A3-E820-4C71-AD74-7FDFE76A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86C3B8-62E3-4860-9E8D-9845298E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FAEA1E-149E-4AAA-BFB9-C08AB619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5605F-33EE-4A12-B19D-6D3DF40C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9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9D30FB-4FC2-4C75-A084-0357B0820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313BC6-F961-484A-9333-AF8BD92D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AA7944-723A-4FB0-B129-C2AB858C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723D21-4DAD-4A47-842B-6E932BBE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193CF-1EC8-41E4-BF94-A54B2067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2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95FD8-F77E-429C-8DDD-F63237D6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60785-C732-4C7C-B29F-1A3C1CC1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A5DB00-CDBA-46E5-803E-C7F0EDFD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844331-D384-4670-873B-74BCF963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0E952-3C14-4A64-80B2-6DDED2FB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5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7FA9C-453E-4221-ADE9-BC921A66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EC2752-F0A3-4FCB-9157-B0663E79D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0ED89E-64C4-4176-9A5C-0D628C7B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145DD-F845-4B06-A6C3-7F7DD7DE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04919-5EA1-44D2-A689-6BD7D71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2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8FC5B-E6D1-4D10-B5DE-7B3EE6E4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107200-44D3-40DF-A4C3-51A209992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63AF7D-0D85-4755-B570-2F99E42C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4324A8-EBD6-4C28-A694-A08581C7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6E11B1-853D-41D0-84F5-3BD2500D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97EED9-5920-4D7B-8CBF-FAAC256F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6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21D4D-E04B-4145-BF20-4208AA24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C7D783-A16A-4F1D-AA14-D8A51065C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D61C0-DBAB-4199-82B3-44151494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4EC94D-C96E-4073-8D92-C3D39A271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E02BC5-B560-4E2C-B100-FCA517F24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B8931F-3E6F-4901-8A0A-522EF9CD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590CF9-33BB-4D48-A1A4-B7EE2957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589ABB-8354-4687-9B92-619F389A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3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79D87-3EC7-4018-B279-0EEBCB0D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008498-1BDB-4D06-9304-A5E94727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EADAFA-05A3-47C2-8546-AE19835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73CECE-9487-4A8B-A7C8-FFDE0DD4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7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35D43A-88F3-4AB2-A936-AFBA5D1C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4F1F9-001B-439A-9C39-C3C83718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2FA40-2AC2-4F61-8BFF-06652751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61857-EAA3-4ED4-964A-1262F787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D5153D-6866-490D-A54A-7E348636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6BD089-0C06-4393-B730-5CB2B57C6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915541-04F0-4619-BE37-BF897E21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B092C2-5E86-4D42-8F78-FA936C6F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936C63-70E8-40BE-96C5-66130D9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5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56AF3-5563-4268-859B-FEF45321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4C5D66F-85DA-4695-ACD8-0F64F876F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CEAFCC-4C0D-4013-B503-B3061C1F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C25FF0-4837-4A91-ADF9-82597606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92FD8-15D8-4C5E-8EE1-7C00F59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3EC8FC-C4A8-4B93-80FF-E323027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BB6E9F-CC14-43E5-BFE4-FCF71625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EFC768-CD0A-40E6-A217-28C058E9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53609-B91C-46C6-9D8B-6D0634CF6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4093-3869-425D-AF21-DA8EADAC8604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2E298-BF22-4A63-9975-3A8CE3F2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F9EF2-B3D8-4452-B8EC-4979C69C2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7964-1992-4DE7-9016-B5BC630D1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2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地图&#10;&#10;低可信度描述已自动生成">
            <a:extLst>
              <a:ext uri="{FF2B5EF4-FFF2-40B4-BE49-F238E27FC236}">
                <a16:creationId xmlns:a16="http://schemas.microsoft.com/office/drawing/2014/main" id="{3FC50368-7736-4F64-9EDF-868CD453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27C32F5-4B29-48D6-8162-C4A95CB9F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</a:rPr>
              <a:t>学习目标：了解古代不同类型的商路</a:t>
            </a:r>
            <a:r>
              <a:rPr lang="en-US" altLang="zh-CN" sz="3600" dirty="0">
                <a:solidFill>
                  <a:srgbClr val="FFFFFF"/>
                </a:solidFill>
              </a:rPr>
              <a:t>,</a:t>
            </a:r>
            <a:r>
              <a:rPr lang="zh-CN" altLang="en-US" sz="3600" dirty="0">
                <a:solidFill>
                  <a:srgbClr val="FFFFFF"/>
                </a:solidFill>
              </a:rPr>
              <a:t>深入理解贸易活动在文化交流中扮演的重要角色。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F4F1DC-AC73-407A-A000-90EF2CC2F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4346"/>
            <a:ext cx="9144000" cy="253345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</a:t>
            </a:r>
            <a:endParaRPr lang="en-US" altLang="zh-CN" sz="4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古代的商路、贸易与文化交流</a:t>
            </a:r>
          </a:p>
        </p:txBody>
      </p:sp>
    </p:spTree>
    <p:extLst>
      <p:ext uri="{BB962C8B-B14F-4D97-AF65-F5344CB8AC3E}">
        <p14:creationId xmlns:p14="http://schemas.microsoft.com/office/powerpoint/2010/main" val="257793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CC1163A-C009-46FA-8D19-5A5FF13279B7}"/>
              </a:ext>
            </a:extLst>
          </p:cNvPr>
          <p:cNvSpPr txBox="1"/>
          <p:nvPr/>
        </p:nvSpPr>
        <p:spPr>
          <a:xfrm>
            <a:off x="883920" y="544817"/>
            <a:ext cx="104241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材料  李约瑟在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中国科学技术史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中，列举了中国古代科技向西方传播的水利冶炼鼓风机等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项发明，他接着写道：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个字母用完了，我该停下来了。但是还有很多例子，如有必要，也列的出来。而在列举公元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3—18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世纪传入中国的技术发明时，李约瑟只找到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项（螺丝钉，水泵，曲轴，发条装置）。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中国古代科技与传统文化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ECB24F2D-BCB7-4224-BA60-7CAB7183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57535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61ECA2E-FB1C-4078-938E-8CD51B8B4749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C36D32-D1B2-4069-9A6B-BB26ECD12D97}"/>
              </a:ext>
            </a:extLst>
          </p:cNvPr>
          <p:cNvSpPr txBox="1"/>
          <p:nvPr/>
        </p:nvSpPr>
        <p:spPr>
          <a:xfrm>
            <a:off x="4460240" y="2598003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养蚕、缫</a:t>
            </a:r>
            <a:r>
              <a:rPr lang="en-US" altLang="zh-CN" sz="2400" dirty="0"/>
              <a:t>[</a:t>
            </a:r>
            <a:r>
              <a:rPr lang="en-US" altLang="zh-CN" sz="2400" dirty="0" err="1"/>
              <a:t>sāo</a:t>
            </a:r>
            <a:r>
              <a:rPr lang="en-US" altLang="zh-CN" sz="2400" dirty="0"/>
              <a:t>]</a:t>
            </a:r>
            <a:r>
              <a:rPr lang="zh-CN" altLang="en-US" sz="2400" dirty="0"/>
              <a:t>丝、漆器、铁器、冶铁、</a:t>
            </a:r>
            <a:endParaRPr lang="en-US" altLang="zh-CN" sz="2400" dirty="0"/>
          </a:p>
          <a:p>
            <a:pPr algn="ctr"/>
            <a:r>
              <a:rPr lang="zh-CN" altLang="en-US" sz="2400" dirty="0"/>
              <a:t>四大发明、中医药、炼丹术</a:t>
            </a:r>
            <a:r>
              <a:rPr lang="en-US" altLang="zh-CN" sz="2400" dirty="0"/>
              <a:t>……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73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ECB24F2D-BCB7-4224-BA60-7CAB7183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59222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endParaRPr lang="en-US" altLang="zh-CN" sz="2400" dirty="0"/>
                    </a:p>
                    <a:p>
                      <a:endParaRPr lang="en-US" altLang="zh-CN" sz="2400" dirty="0"/>
                    </a:p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61ECA2E-FB1C-4078-938E-8CD51B8B4749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C36D32-D1B2-4069-9A6B-BB26ECD12D97}"/>
              </a:ext>
            </a:extLst>
          </p:cNvPr>
          <p:cNvSpPr txBox="1"/>
          <p:nvPr/>
        </p:nvSpPr>
        <p:spPr>
          <a:xfrm>
            <a:off x="4521200" y="3603843"/>
            <a:ext cx="6156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丝绸、瓷器、服饰饮食习惯</a:t>
            </a:r>
            <a:r>
              <a:rPr lang="en-US" altLang="zh-CN" sz="2400" dirty="0"/>
              <a:t>……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C1163A-C009-46FA-8D19-5A5FF13279B7}"/>
              </a:ext>
            </a:extLst>
          </p:cNvPr>
          <p:cNvSpPr txBox="1"/>
          <p:nvPr/>
        </p:nvSpPr>
        <p:spPr>
          <a:xfrm>
            <a:off x="883920" y="448032"/>
            <a:ext cx="1042416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张骞出使西域扩大了中国丝绸在中亚的影响，引起了更远地方人们的兴趣。罗马帝国实力强大，对丝绸有强劲需求，罗马帝国贵族都以穿上丝绸为贵，随后丝绸价格甚至高过黄金，而汉朝是丝绸唯一来源。</a:t>
            </a: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摘编自葛剑雄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历史上中国没有动力进行丝绸贸易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材料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 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南海一号”（南宋古沉船）现已出水数千件完整瓷器，汇集了南方著名窑口的陶瓷精品，品种超过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中。“南海一号”还出水了许多“洋味”十足的瓷器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摘编自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南海一号”文物揭秘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96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CC1163A-C009-46FA-8D19-5A5FF13279B7}"/>
              </a:ext>
            </a:extLst>
          </p:cNvPr>
          <p:cNvSpPr txBox="1"/>
          <p:nvPr/>
        </p:nvSpPr>
        <p:spPr>
          <a:xfrm>
            <a:off x="883920" y="544817"/>
            <a:ext cx="10424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材料：（张骞通西域后）从西方传到中国来到，就物产方面说，家畜有汗血马，植物有苜蓿、葡萄、胡桃、蚕豆、石榴等十多种，这些物产的输入，给中国增加了新财富。</a:t>
            </a: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范文澜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中国通史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第二册</a:t>
            </a:r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ECB24F2D-BCB7-4224-BA60-7CAB7183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37719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养蚕、缫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sāo</a:t>
                      </a:r>
                      <a:r>
                        <a:rPr lang="en-US" altLang="zh-CN" sz="2400" dirty="0"/>
                        <a:t>]</a:t>
                      </a:r>
                      <a:r>
                        <a:rPr lang="zh-CN" altLang="en-US" sz="2400" dirty="0"/>
                        <a:t>丝、漆器、铁器、冶铁、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四大发明、中医药、炼丹术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丝绸、瓷器、服饰饮食习惯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61ECA2E-FB1C-4078-938E-8CD51B8B4749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C36D32-D1B2-4069-9A6B-BB26ECD12D97}"/>
              </a:ext>
            </a:extLst>
          </p:cNvPr>
          <p:cNvSpPr txBox="1"/>
          <p:nvPr/>
        </p:nvSpPr>
        <p:spPr>
          <a:xfrm>
            <a:off x="4511040" y="4150573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汗血马、苜蓿</a:t>
            </a:r>
            <a:r>
              <a:rPr lang="en-US" altLang="zh-CN" sz="2400" dirty="0"/>
              <a:t>[</a:t>
            </a:r>
            <a:r>
              <a:rPr lang="en-US" altLang="zh-CN" sz="2400" dirty="0" err="1"/>
              <a:t>mù</a:t>
            </a:r>
            <a:r>
              <a:rPr lang="en-US" altLang="zh-CN" sz="2400" dirty="0"/>
              <a:t> xu]</a:t>
            </a:r>
            <a:r>
              <a:rPr lang="zh-CN" altLang="en-US" sz="2400" dirty="0"/>
              <a:t>、水果蔬菜、</a:t>
            </a:r>
          </a:p>
          <a:p>
            <a:pPr algn="ctr"/>
            <a:r>
              <a:rPr lang="zh-CN" altLang="en-US" sz="2400" dirty="0"/>
              <a:t>棉花、香料、金银器</a:t>
            </a:r>
            <a:r>
              <a:rPr lang="en-US" altLang="zh-CN" sz="2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230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ECB24F2D-BCB7-4224-BA60-7CAB7183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22349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养蚕、缫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sāo</a:t>
                      </a:r>
                      <a:r>
                        <a:rPr lang="en-US" altLang="zh-CN" sz="2400" dirty="0"/>
                        <a:t>]</a:t>
                      </a:r>
                      <a:r>
                        <a:rPr lang="zh-CN" altLang="en-US" sz="2400" dirty="0"/>
                        <a:t>丝、漆器、铁器、冶铁、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四大发明、中医药、炼丹术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丝绸、瓷器、服饰饮食习惯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汗血马、苜蓿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mù</a:t>
                      </a:r>
                      <a:r>
                        <a:rPr lang="en-US" altLang="zh-CN" sz="2400" dirty="0"/>
                        <a:t> xu]</a:t>
                      </a:r>
                      <a:r>
                        <a:rPr lang="zh-CN" altLang="en-US" sz="2400" dirty="0"/>
                        <a:t>、水果蔬菜、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棉花、香料、金银器</a:t>
                      </a:r>
                      <a:r>
                        <a:rPr lang="en-US" altLang="zh-CN" sz="24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61ECA2E-FB1C-4078-938E-8CD51B8B4749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C36D32-D1B2-4069-9A6B-BB26ECD12D97}"/>
              </a:ext>
            </a:extLst>
          </p:cNvPr>
          <p:cNvSpPr txBox="1"/>
          <p:nvPr/>
        </p:nvSpPr>
        <p:spPr>
          <a:xfrm>
            <a:off x="4541520" y="5135172"/>
            <a:ext cx="6664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佛教、祆</a:t>
            </a:r>
            <a:r>
              <a:rPr lang="en-US" altLang="zh-CN" sz="2400" dirty="0"/>
              <a:t>[</a:t>
            </a:r>
            <a:r>
              <a:rPr lang="en-US" altLang="zh-CN" sz="2400" dirty="0" err="1"/>
              <a:t>xiān</a:t>
            </a:r>
            <a:r>
              <a:rPr lang="en-US" altLang="zh-CN" sz="2400" dirty="0"/>
              <a:t>]</a:t>
            </a:r>
            <a:r>
              <a:rPr lang="zh-CN" altLang="en-US" sz="2400" dirty="0"/>
              <a:t>教（拜火教）、摩尼教（明教）、</a:t>
            </a:r>
          </a:p>
          <a:p>
            <a:pPr algn="ctr"/>
            <a:r>
              <a:rPr lang="zh-CN" altLang="en-US" sz="2400" dirty="0"/>
              <a:t>犹太教、伊斯兰教和基督教（景教等）</a:t>
            </a:r>
            <a:r>
              <a:rPr lang="en-US" altLang="zh-CN" sz="2400" dirty="0"/>
              <a:t>……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7E906E-52B2-49D3-A4F3-6B7BC7A6570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46" y="589260"/>
            <a:ext cx="7136899" cy="4479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CC1163A-C009-46FA-8D19-5A5FF13279B7}"/>
              </a:ext>
            </a:extLst>
          </p:cNvPr>
          <p:cNvSpPr txBox="1"/>
          <p:nvPr/>
        </p:nvSpPr>
        <p:spPr>
          <a:xfrm>
            <a:off x="7256385" y="544817"/>
            <a:ext cx="491744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材料：中国与萨珊、波斯一直保持着非常友好的关系，双方使者不断。相互之间除了政治声援，还有多彩的文化交流景观，不论是作为物质文化代表的金银器，还是作为精神文化的景教、摩尼教，都从波斯传入中国，丰富了中国的传统文化。阿拉伯文献中对中国物产、工艺传入的记录，以及大量瓷器、丝织品的考古发现，都说明了中国文化西渐的深度和广度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据荣新江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丝绸之路与东西文化交流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502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ECB24F2D-BCB7-4224-BA60-7CAB7183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4865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养蚕、缫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sāo</a:t>
                      </a:r>
                      <a:r>
                        <a:rPr lang="en-US" altLang="zh-CN" sz="2400" dirty="0"/>
                        <a:t>]</a:t>
                      </a:r>
                      <a:r>
                        <a:rPr lang="zh-CN" altLang="en-US" sz="2400" dirty="0"/>
                        <a:t>丝、漆器、铁器、冶铁、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四大发明、中医药、炼丹术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丝绸、瓷器、服饰饮食习惯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汗血马、苜蓿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mù</a:t>
                      </a:r>
                      <a:r>
                        <a:rPr lang="en-US" altLang="zh-CN" sz="2400" dirty="0"/>
                        <a:t> xu]</a:t>
                      </a:r>
                      <a:r>
                        <a:rPr lang="zh-CN" altLang="en-US" sz="2400" dirty="0"/>
                        <a:t>、水果蔬菜、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棉花、香料、金银器</a:t>
                      </a:r>
                      <a:r>
                        <a:rPr lang="en-US" altLang="zh-CN" sz="24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佛教、祆</a:t>
                      </a:r>
                      <a:r>
                        <a:rPr lang="en-US" altLang="zh-CN" sz="2400" dirty="0"/>
                        <a:t>[</a:t>
                      </a:r>
                      <a:r>
                        <a:rPr lang="en-US" altLang="zh-CN" sz="2400" dirty="0" err="1"/>
                        <a:t>xiān</a:t>
                      </a:r>
                      <a:r>
                        <a:rPr lang="en-US" altLang="zh-CN" sz="2400" dirty="0"/>
                        <a:t>]</a:t>
                      </a:r>
                      <a:r>
                        <a:rPr lang="zh-CN" altLang="en-US" sz="2400" dirty="0"/>
                        <a:t>教（拜火教）、摩尼教（明教）、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犹太教、伊斯兰教和基督教（景教等）</a:t>
                      </a:r>
                      <a:r>
                        <a:rPr lang="en-US" altLang="zh-CN" sz="2400" dirty="0"/>
                        <a:t>……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61ECA2E-FB1C-4078-938E-8CD51B8B4749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FA0685-7630-44E1-8410-DCCAA791209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980603"/>
            <a:ext cx="8871393" cy="3585469"/>
            <a:chOff x="1660303" y="3205816"/>
            <a:chExt cx="8871393" cy="358546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76A1B250-8210-4C90-927E-BDF13A5CCB6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0303" y="3205816"/>
              <a:ext cx="8871393" cy="352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AAA79EC-1F7B-4751-A63A-17F90331FDA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511617" y="6329620"/>
              <a:ext cx="326804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 i="0">
                  <a:effectLst/>
                  <a:latin typeface="arial" panose="020B0604020202020204" pitchFamily="34" charset="0"/>
                </a:defRPr>
              </a:lvl1pPr>
            </a:lstStyle>
            <a:p>
              <a:r>
                <a:rPr lang="zh-CN" altLang="en-US" sz="2400"/>
                <a:t>当时流行的西域乐舞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E315C4-327E-4E17-BE4A-576859707B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119354" y="1710487"/>
            <a:ext cx="5947296" cy="4013161"/>
            <a:chOff x="6096000" y="714807"/>
            <a:chExt cx="5947296" cy="4013161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501C7684-795F-4F74-A456-DD7251C42EA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0" y="714807"/>
              <a:ext cx="5947296" cy="40131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C40AC98-A8AD-4323-A556-C45D5466E1C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57620" y="4241267"/>
              <a:ext cx="5798592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 i="0">
                  <a:effectLst/>
                  <a:latin typeface="arial" panose="020B0604020202020204" pitchFamily="34" charset="0"/>
                </a:defRPr>
              </a:lvl1pPr>
            </a:lstStyle>
            <a:p>
              <a:r>
                <a:rPr lang="zh-CN" altLang="en-US" sz="2400">
                  <a:solidFill>
                    <a:schemeClr val="bg1"/>
                  </a:solidFill>
                </a:rPr>
                <a:t>莫高窟中明显受西域影响的唐代雕塑服饰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E949B9B-0A77-48E8-AE33-BE92908E5A33}"/>
              </a:ext>
            </a:extLst>
          </p:cNvPr>
          <p:cNvSpPr txBox="1"/>
          <p:nvPr/>
        </p:nvSpPr>
        <p:spPr>
          <a:xfrm>
            <a:off x="4165600" y="6144094"/>
            <a:ext cx="6664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杂技、魔术、音乐、舞蹈</a:t>
            </a:r>
            <a:r>
              <a:rPr lang="en-US" altLang="zh-CN" sz="2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751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1324AB2-F34C-4022-B23E-FA579918D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26554"/>
              </p:ext>
            </p:extLst>
          </p:nvPr>
        </p:nvGraphicFramePr>
        <p:xfrm>
          <a:off x="883920" y="3830318"/>
          <a:ext cx="1042416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582970">
                <a:tc rowSpan="3">
                  <a:txBody>
                    <a:bodyPr/>
                    <a:lstStyle/>
                    <a:p>
                      <a:r>
                        <a:rPr lang="zh-CN" altLang="en-US" sz="20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养蚕、缫</a:t>
                      </a:r>
                      <a:r>
                        <a:rPr lang="en-US" altLang="zh-CN" sz="2000" dirty="0"/>
                        <a:t>[</a:t>
                      </a:r>
                      <a:r>
                        <a:rPr lang="en-US" altLang="zh-CN" sz="2000" dirty="0" err="1"/>
                        <a:t>sāo</a:t>
                      </a:r>
                      <a:r>
                        <a:rPr lang="en-US" altLang="zh-CN" sz="2000" dirty="0"/>
                        <a:t>]</a:t>
                      </a:r>
                      <a:r>
                        <a:rPr lang="zh-CN" altLang="en-US" sz="2000" dirty="0"/>
                        <a:t>丝、漆器、铁器、冶铁、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四大发明、中医药、炼丹术</a:t>
                      </a:r>
                      <a:r>
                        <a:rPr lang="en-US" altLang="zh-CN" sz="2000" dirty="0"/>
                        <a:t>……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32950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丝绸、瓷器、服饰饮食习惯</a:t>
                      </a:r>
                      <a:r>
                        <a:rPr lang="en-US" altLang="zh-CN" sz="2000" dirty="0"/>
                        <a:t>……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5829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汗血马、苜蓿</a:t>
                      </a:r>
                      <a:r>
                        <a:rPr lang="en-US" altLang="zh-CN" sz="2000" dirty="0"/>
                        <a:t>[</a:t>
                      </a:r>
                      <a:r>
                        <a:rPr lang="en-US" altLang="zh-CN" sz="2000" dirty="0" err="1"/>
                        <a:t>mù</a:t>
                      </a:r>
                      <a:r>
                        <a:rPr lang="en-US" altLang="zh-CN" sz="2000" dirty="0"/>
                        <a:t> xu]</a:t>
                      </a:r>
                      <a:r>
                        <a:rPr lang="zh-CN" altLang="en-US" sz="2000" dirty="0"/>
                        <a:t>、水果蔬菜、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棉花、香料、金银器</a:t>
                      </a:r>
                      <a:r>
                        <a:rPr lang="en-US" altLang="zh-CN" sz="20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582970">
                <a:tc rowSpan="2">
                  <a:txBody>
                    <a:bodyPr/>
                    <a:lstStyle/>
                    <a:p>
                      <a:r>
                        <a:rPr lang="zh-CN" altLang="en-US" sz="20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佛教、祆</a:t>
                      </a:r>
                      <a:r>
                        <a:rPr lang="en-US" altLang="zh-CN" sz="2000" dirty="0"/>
                        <a:t>[</a:t>
                      </a:r>
                      <a:r>
                        <a:rPr lang="en-US" altLang="zh-CN" sz="2000" dirty="0" err="1"/>
                        <a:t>xiān</a:t>
                      </a:r>
                      <a:r>
                        <a:rPr lang="en-US" altLang="zh-CN" sz="2000" dirty="0"/>
                        <a:t>]</a:t>
                      </a:r>
                      <a:r>
                        <a:rPr lang="zh-CN" altLang="en-US" sz="2000" dirty="0"/>
                        <a:t>教（拜火教）、摩尼教（明教）、</a:t>
                      </a:r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犹太教、伊斯兰教和基督教（景教等）</a:t>
                      </a:r>
                      <a:r>
                        <a:rPr lang="en-US" altLang="zh-CN" sz="2000" dirty="0"/>
                        <a:t>……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32950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杂技、魔术、音乐、舞蹈</a:t>
                      </a:r>
                      <a:r>
                        <a:rPr lang="en-US" altLang="zh-CN" sz="2000" dirty="0"/>
                        <a:t>……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A078EFE-0DC9-4D98-ACA9-7419C95F4C3F}"/>
              </a:ext>
            </a:extLst>
          </p:cNvPr>
          <p:cNvSpPr txBox="1"/>
          <p:nvPr/>
        </p:nvSpPr>
        <p:spPr>
          <a:xfrm>
            <a:off x="0" y="0"/>
            <a:ext cx="118609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探究</a:t>
            </a:r>
            <a:r>
              <a:rPr lang="en-US" altLang="zh-CN" sz="2800" dirty="0"/>
              <a:t>】</a:t>
            </a:r>
            <a:r>
              <a:rPr lang="zh-CN" altLang="en-US" sz="2800" dirty="0"/>
              <a:t>简析“海上丝绸之路的兴盛改变了宋代社会，也影响了整个世界”。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58FF78-C8BC-41D4-B303-E4DA2FE45873}"/>
              </a:ext>
            </a:extLst>
          </p:cNvPr>
          <p:cNvSpPr txBox="1"/>
          <p:nvPr/>
        </p:nvSpPr>
        <p:spPr>
          <a:xfrm>
            <a:off x="883920" y="443189"/>
            <a:ext cx="10424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宋代海上丝绸之路是当时世界上最重要的商路。在唐代，海上丝绸之路还是对陆路贸易的补充。这种情况在宋代发生了根本转变。宋代海路主要包括：从广州、泉州、宁波等港口出发，通往东南亚、南亚乃至西亚、非洲东北等地的南海航线；从明州、杭州、登州等港口出发，通往日本、朝鲜和琉球等地的东海航线。在宋代，同中国保持海外贸易的国家和地区超过以往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外商来到中国，“许其在蕃坊居止”，并允许与中国女子通婚。政府在沿海港口置市舶司，“掌蕃货贸易之事”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海外贸易的收入，在宋代财政上占有重要地位。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海上丝绸之路的兴盛改变了宋代社会，也影响了整个世界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摘自高红清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国际化的宋代与海上丝绸之路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BF731B-E196-4E38-8B2E-C55D6B8D2957}"/>
              </a:ext>
            </a:extLst>
          </p:cNvPr>
          <p:cNvSpPr txBox="1"/>
          <p:nvPr/>
        </p:nvSpPr>
        <p:spPr>
          <a:xfrm>
            <a:off x="2445155" y="751344"/>
            <a:ext cx="730169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①促进了东西方经济文化的交流，丰富了物质文化和精神文化生活；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②推动了商品经济的发展和城市生活的繁荣；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③增加了政府的财政收入；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④促进了西方近代社会的转型；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⑤推动了东亚儒家文化圈发展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4D479B7-1430-4958-B31B-CC0D52A85E8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" b="-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BCAC58-2108-4FAF-9075-BFD36EE48E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8433634-DFED-4635-B041-4840FC19E1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6573" y="2867692"/>
            <a:ext cx="4574879" cy="86993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en-US" sz="5400" kern="1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知往鉴今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4DB64D-7204-480D-9C29-566F6F14D26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1828" y="1183630"/>
            <a:ext cx="11326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叁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D33C15-E3F7-4E65-B6C2-3FF5813CC169}"/>
              </a:ext>
            </a:extLst>
          </p:cNvPr>
          <p:cNvCxnSpPr>
            <a:cxnSpLocks/>
          </p:cNvCxnSpPr>
          <p:nvPr/>
        </p:nvCxnSpPr>
        <p:spPr>
          <a:xfrm>
            <a:off x="4216932" y="3862632"/>
            <a:ext cx="763571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3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9B85609-D280-44F9-86C8-F0FCD7E445B1}"/>
              </a:ext>
            </a:extLst>
          </p:cNvPr>
          <p:cNvSpPr txBox="1"/>
          <p:nvPr/>
        </p:nvSpPr>
        <p:spPr>
          <a:xfrm>
            <a:off x="538480" y="1108611"/>
            <a:ext cx="11338560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一滴水里观沧海，一粒沙中看世界。北京从历史上的小城，成为今天的国际化大都市，向我们揭示了一个道理：人类生活在共同的家园，拥有共同的命运，人类历史始终在不同民族、不同文化的相遇相知中向前发展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习近平（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日）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621CB3-18B5-42F2-810B-3B22988651C5}"/>
              </a:ext>
            </a:extLst>
          </p:cNvPr>
          <p:cNvSpPr txBox="1"/>
          <p:nvPr/>
        </p:nvSpPr>
        <p:spPr>
          <a:xfrm>
            <a:off x="538480" y="158479"/>
            <a:ext cx="9652000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【</a:t>
            </a:r>
            <a:r>
              <a:rPr lang="zh-CN" altLang="en-US" sz="2400" dirty="0"/>
              <a:t>探究学习</a:t>
            </a:r>
            <a:r>
              <a:rPr lang="en-US" altLang="zh-CN" sz="2400" dirty="0"/>
              <a:t>】</a:t>
            </a:r>
            <a:r>
              <a:rPr lang="zh-CN" altLang="en-US" sz="2400" dirty="0"/>
              <a:t>结合历史上丝绸之路，你觉得今天“一带一路” 有何价值？当今时代我们该如何共建“一带一路”？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0DF772-71D4-420C-9965-5D3E7B9A5D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-2" t="250" r="3" b="7938"/>
          <a:stretch/>
        </p:blipFill>
        <p:spPr>
          <a:xfrm>
            <a:off x="538480" y="2915919"/>
            <a:ext cx="5395375" cy="378955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9E1FB09-4834-4FCF-8F58-FE2D40A78231}"/>
              </a:ext>
            </a:extLst>
          </p:cNvPr>
          <p:cNvSpPr txBox="1"/>
          <p:nvPr/>
        </p:nvSpPr>
        <p:spPr>
          <a:xfrm>
            <a:off x="616355" y="1131938"/>
            <a:ext cx="7594584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）对中国：有利于我国深化改革，扩大对外开放；有利于保持我国经济持续稳定发展，进一步提高我国的国际地位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）对世界：有利于增进沿线国家和地区的经济合作和文化交流，实现各国资源的优势互补，促进各国共同发展；有利于各国消除分歧，增进友谊，维护地区和世界和平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71121C-9ECE-4C76-99FF-4A142B478300}"/>
              </a:ext>
            </a:extLst>
          </p:cNvPr>
          <p:cNvSpPr txBox="1"/>
          <p:nvPr/>
        </p:nvSpPr>
        <p:spPr>
          <a:xfrm>
            <a:off x="1725039" y="4452752"/>
            <a:ext cx="1015200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①经济：经济繁荣是基本动因。要坚持以经济建设为中心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②政治：政府引导和主体参与有机统一，和平稳定是必要前提。坚持和平发展，坚持改革开放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③文化：开放包容是重要支撑；文明互动是动力源泉。树立文化自信，对他国文化尊重、包容。</a:t>
            </a:r>
          </a:p>
        </p:txBody>
      </p:sp>
    </p:spTree>
    <p:extLst>
      <p:ext uri="{BB962C8B-B14F-4D97-AF65-F5344CB8AC3E}">
        <p14:creationId xmlns:p14="http://schemas.microsoft.com/office/powerpoint/2010/main" val="10715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976494E-6067-47B2-91AC-81E2C977B7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3828" y="45798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【</a:t>
            </a:r>
            <a:r>
              <a:rPr lang="zh-CN" altLang="en-US" sz="2800" b="1" dirty="0"/>
              <a:t>课堂小结</a:t>
            </a:r>
            <a:r>
              <a:rPr lang="en-US" altLang="zh-CN" sz="2800" b="1" dirty="0"/>
              <a:t>】</a:t>
            </a:r>
            <a:endParaRPr lang="zh-CN" altLang="en-US" sz="2800" b="1" dirty="0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F8C77568-4BEE-4763-9B64-78FF16D3723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1767" y="1502902"/>
            <a:ext cx="4319587" cy="1987550"/>
          </a:xfrm>
          <a:prstGeom prst="roundRect">
            <a:avLst>
              <a:gd name="adj" fmla="val 5282"/>
            </a:avLst>
          </a:prstGeom>
          <a:noFill/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圆角矩形 4">
            <a:extLst>
              <a:ext uri="{FF2B5EF4-FFF2-40B4-BE49-F238E27FC236}">
                <a16:creationId xmlns:a16="http://schemas.microsoft.com/office/drawing/2014/main" id="{015CA517-6837-4A6B-B3A4-BE908CD83C9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6317" y="1502902"/>
            <a:ext cx="4319587" cy="1987550"/>
          </a:xfrm>
          <a:prstGeom prst="roundRect">
            <a:avLst>
              <a:gd name="adj" fmla="val 5282"/>
            </a:avLst>
          </a:prstGeom>
          <a:noFill/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圆角矩形 5">
            <a:extLst>
              <a:ext uri="{FF2B5EF4-FFF2-40B4-BE49-F238E27FC236}">
                <a16:creationId xmlns:a16="http://schemas.microsoft.com/office/drawing/2014/main" id="{1FB56230-869E-401F-9050-70E08DA4223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1767" y="3839702"/>
            <a:ext cx="4319587" cy="1987550"/>
          </a:xfrm>
          <a:prstGeom prst="roundRect">
            <a:avLst>
              <a:gd name="adj" fmla="val 5282"/>
            </a:avLst>
          </a:prstGeom>
          <a:noFill/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E685047B-C49E-462D-BA51-8B0F224F92B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76317" y="3839702"/>
            <a:ext cx="4319587" cy="1987550"/>
          </a:xfrm>
          <a:prstGeom prst="roundRect">
            <a:avLst>
              <a:gd name="adj" fmla="val 5282"/>
            </a:avLst>
          </a:prstGeom>
          <a:noFill/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CAF38590-B039-4031-906A-799F8229A7C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8481" y="2265696"/>
            <a:ext cx="800100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开通</a:t>
            </a: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2F3C555C-19A3-4925-8650-3FB6A76B388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94340" y="1699752"/>
            <a:ext cx="235737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上溯先秦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张骞“凿空”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隋唐兴盛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宋代海路</a:t>
            </a:r>
          </a:p>
        </p:txBody>
      </p:sp>
      <p:sp>
        <p:nvSpPr>
          <p:cNvPr id="10" name="矩形 14">
            <a:extLst>
              <a:ext uri="{FF2B5EF4-FFF2-40B4-BE49-F238E27FC236}">
                <a16:creationId xmlns:a16="http://schemas.microsoft.com/office/drawing/2014/main" id="{14668BE9-86A1-4183-9E0F-C8A3C9219BB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6704" y="4515639"/>
            <a:ext cx="8001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交流</a:t>
            </a:r>
          </a:p>
        </p:txBody>
      </p:sp>
      <p:sp>
        <p:nvSpPr>
          <p:cNvPr id="11" name="矩形 15">
            <a:extLst>
              <a:ext uri="{FF2B5EF4-FFF2-40B4-BE49-F238E27FC236}">
                <a16:creationId xmlns:a16="http://schemas.microsoft.com/office/drawing/2014/main" id="{8EE8465A-077A-49E0-8ED5-9A2EABEE368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54473" y="4201791"/>
            <a:ext cx="295116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物质交流之路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技术交流之路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文化交流之路</a:t>
            </a:r>
          </a:p>
        </p:txBody>
      </p:sp>
      <p:sp>
        <p:nvSpPr>
          <p:cNvPr id="12" name="矩形 21">
            <a:extLst>
              <a:ext uri="{FF2B5EF4-FFF2-40B4-BE49-F238E27FC236}">
                <a16:creationId xmlns:a16="http://schemas.microsoft.com/office/drawing/2014/main" id="{656DDD17-EF19-4F9C-B5FE-14AC18E5F57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65242" y="2314478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扩展</a:t>
            </a:r>
          </a:p>
        </p:txBody>
      </p:sp>
      <p:sp>
        <p:nvSpPr>
          <p:cNvPr id="13" name="矩形 22">
            <a:extLst>
              <a:ext uri="{FF2B5EF4-FFF2-40B4-BE49-F238E27FC236}">
                <a16:creationId xmlns:a16="http://schemas.microsoft.com/office/drawing/2014/main" id="{1C81A634-CCF4-4FA4-9AD1-050E120AE8A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89843" y="1979767"/>
            <a:ext cx="295116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草原丝绸之路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西南丝绸之路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海上丝绸之路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721FBC4-DD4F-48D8-9E94-D4B3FD7C2D6C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65242" y="4731877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影响</a:t>
            </a:r>
          </a:p>
        </p:txBody>
      </p:sp>
      <p:sp>
        <p:nvSpPr>
          <p:cNvPr id="16" name="矩形 22">
            <a:extLst>
              <a:ext uri="{FF2B5EF4-FFF2-40B4-BE49-F238E27FC236}">
                <a16:creationId xmlns:a16="http://schemas.microsoft.com/office/drawing/2014/main" id="{157F9324-5A1F-4236-97F2-5D431C68A3C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31776" y="4105309"/>
            <a:ext cx="266601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丝绸之路等商路不仅是商贸之路，而且是中西文化交流的桥梁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1D73FB4B-271E-4D8D-8EF3-083DEDDF3A7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271092" y="1814286"/>
            <a:ext cx="334963" cy="1291771"/>
          </a:xfrm>
          <a:prstGeom prst="lef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128ED185-20DE-468C-B8D5-5EA0CA83FE3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728314" y="2031237"/>
            <a:ext cx="323057" cy="942521"/>
          </a:xfrm>
          <a:prstGeom prst="lef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FE6F8337-074C-4DB6-A346-5699154A4FA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319510" y="4339979"/>
            <a:ext cx="378823" cy="946947"/>
          </a:xfrm>
          <a:prstGeom prst="lef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22B5868-EBA6-4F00-A15B-06AB346C6F0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42829" y="2598277"/>
            <a:ext cx="2133600" cy="2133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3859EF-7F92-49B4-A2DF-059317B6BC4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133989" y="291449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丝绸</a:t>
            </a:r>
            <a:endParaRPr lang="en-US" altLang="zh-CN" sz="440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之路</a:t>
            </a:r>
          </a:p>
        </p:txBody>
      </p:sp>
    </p:spTree>
    <p:extLst>
      <p:ext uri="{BB962C8B-B14F-4D97-AF65-F5344CB8AC3E}">
        <p14:creationId xmlns:p14="http://schemas.microsoft.com/office/powerpoint/2010/main" val="126729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822AEE3-BF03-4BA0-BB4B-6996DDC782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1069" y="1234538"/>
            <a:ext cx="10819644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青海都兰县唐代吐蕃贵族墓葬中出土的纹锦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图案中驾车出行的太阳神题材来自欧洲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驾车的有翼神马源自希腊神话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联珠纹是波斯的特征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太阳神的手印和坐姿是弥勒菩萨的形象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织入的汉字“吉”和织造技术来自中原。该文物反映的历史信息是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)</a:t>
            </a:r>
          </a:p>
          <a:p>
            <a: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青海是当时欧亚经济文化中心                 </a:t>
            </a:r>
            <a:endParaRPr lang="en-US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B.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中国丝织技术已传往世界各地</a:t>
            </a:r>
          </a:p>
          <a:p>
            <a: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C.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丝绸之路促进了中外文化交流                 </a:t>
            </a:r>
            <a:endParaRPr lang="en-US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D.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欧亚各地区宗教文化不断融合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5E6D03-5721-43C7-863B-AD501BECD0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0" y="3358545"/>
            <a:ext cx="12584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endParaRPr lang="zh-CN" alt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4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FEC912C-AE03-4CC4-9DDD-68E9ABB6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03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zh-CN" altLang="en-US" sz="3700" dirty="0"/>
              <a:t>目</a:t>
            </a:r>
            <a:br>
              <a:rPr lang="en-US" altLang="zh-CN" sz="3700" dirty="0"/>
            </a:br>
            <a:r>
              <a:rPr lang="en-US" altLang="zh-CN" sz="3700" dirty="0"/>
              <a:t>     </a:t>
            </a:r>
            <a:r>
              <a:rPr lang="zh-CN" altLang="en-US" sz="3700" dirty="0"/>
              <a:t>录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AC0AD-C356-4468-9393-C3174CC4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84" y="2426522"/>
            <a:ext cx="4559425" cy="4408623"/>
          </a:xfrm>
        </p:spPr>
        <p:txBody>
          <a:bodyPr anchor="ctr"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筚 路 蓝 缕 开 丝 路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CN" altLang="en-US" sz="3200" dirty="0"/>
              <a:t>丝路学</a:t>
            </a:r>
            <a:endParaRPr lang="en-US" altLang="zh-CN" sz="3200" dirty="0"/>
          </a:p>
          <a:p>
            <a:pPr lvl="1"/>
            <a:r>
              <a:rPr lang="zh-CN" altLang="en-US" sz="3200" dirty="0"/>
              <a:t>丝路凿空</a:t>
            </a:r>
            <a:endParaRPr lang="en-US" altLang="zh-CN" sz="3200" dirty="0"/>
          </a:p>
          <a:p>
            <a:pPr lvl="1"/>
            <a:r>
              <a:rPr lang="zh-CN" altLang="en-US" sz="3200" dirty="0"/>
              <a:t>丝路扩展</a:t>
            </a:r>
            <a:endParaRPr lang="en-US" altLang="zh-CN" sz="3200" dirty="0"/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 通 有 无 走 丝 路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CN" altLang="en-US" sz="3200" dirty="0"/>
              <a:t>物质、技术交流</a:t>
            </a:r>
            <a:endParaRPr lang="en-US" altLang="zh-CN" sz="3200" dirty="0"/>
          </a:p>
          <a:p>
            <a:pPr lvl="1"/>
            <a:r>
              <a:rPr lang="zh-CN" altLang="en-US" sz="3200" dirty="0"/>
              <a:t>文化、艺术交流</a:t>
            </a:r>
            <a:endParaRPr lang="en-US" altLang="zh-CN" sz="3200" dirty="0"/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 往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 今 建 丝 路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1CE243-939D-4C64-8C24-0D447C3216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865" l="9873" r="89809">
                        <a14:foregroundMark x1="16242" y1="90385" x2="21656" y2="90865"/>
                        <a14:foregroundMark x1="21656" y1="90865" x2="22611" y2="90385"/>
                        <a14:foregroundMark x1="89490" y1="75962" x2="89809" y2="8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405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41934E-1021-4A31-AF58-99359E1A31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4457" y="1025652"/>
            <a:ext cx="11190514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  <a:defRPr sz="2400" b="1" kern="10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北京大学邓小南教授提出“草原文化带”这一理念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意即陆上丝绸之路已由最初的商贸动机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生成为一种高于经济利益的文明形态。例如宗教、建筑、音乐、雕像、服饰和语言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它们之间相互影响、彼此依存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直至水乳交融。这说明陆上丝绸之路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形成了高级文明形态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侧重于塑造文化特色</a:t>
            </a: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促进了文明融合发展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D.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缔造出灿烂草原文化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C18027-7987-4596-B3A1-D561D62603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0" y="3358545"/>
            <a:ext cx="12584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endParaRPr lang="zh-CN" altLang="en-US" sz="96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8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66853C-2568-4957-9144-D226FAF108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BCAC58-2108-4FAF-9075-BFD36EE48E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8433634-DFED-4635-B041-4840FC19E1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6573" y="2867692"/>
            <a:ext cx="4574879" cy="86993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en-US" sz="5400" kern="1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筚路蓝缕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4DB64D-7204-480D-9C29-566F6F14D26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1828" y="1183630"/>
            <a:ext cx="11326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壹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D33C15-E3F7-4E65-B6C2-3FF5813CC169}"/>
              </a:ext>
            </a:extLst>
          </p:cNvPr>
          <p:cNvCxnSpPr>
            <a:cxnSpLocks/>
          </p:cNvCxnSpPr>
          <p:nvPr/>
        </p:nvCxnSpPr>
        <p:spPr>
          <a:xfrm>
            <a:off x="4216932" y="3862632"/>
            <a:ext cx="763571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或者 8">
            <a:extLst>
              <a:ext uri="{FF2B5EF4-FFF2-40B4-BE49-F238E27FC236}">
                <a16:creationId xmlns:a16="http://schemas.microsoft.com/office/drawing/2014/main" id="{6C9F2ED6-7C1E-4426-9FFD-3A40DAC03BFC}"/>
              </a:ext>
            </a:extLst>
          </p:cNvPr>
          <p:cNvSpPr/>
          <p:nvPr/>
        </p:nvSpPr>
        <p:spPr>
          <a:xfrm>
            <a:off x="4446573" y="4143350"/>
            <a:ext cx="216814" cy="216814"/>
          </a:xfrm>
          <a:prstGeom prst="flowChartOr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742942-B912-47D4-ABF7-43FD4C53AF26}"/>
              </a:ext>
            </a:extLst>
          </p:cNvPr>
          <p:cNvSpPr txBox="1"/>
          <p:nvPr/>
        </p:nvSpPr>
        <p:spPr>
          <a:xfrm>
            <a:off x="4756144" y="4063317"/>
            <a:ext cx="15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丝路学</a:t>
            </a:r>
          </a:p>
        </p:txBody>
      </p:sp>
      <p:sp>
        <p:nvSpPr>
          <p:cNvPr id="11" name="流程图: 或者 10">
            <a:extLst>
              <a:ext uri="{FF2B5EF4-FFF2-40B4-BE49-F238E27FC236}">
                <a16:creationId xmlns:a16="http://schemas.microsoft.com/office/drawing/2014/main" id="{CE8E50B4-965C-4067-872B-C722E1CD4969}"/>
              </a:ext>
            </a:extLst>
          </p:cNvPr>
          <p:cNvSpPr/>
          <p:nvPr/>
        </p:nvSpPr>
        <p:spPr>
          <a:xfrm>
            <a:off x="4446573" y="4545981"/>
            <a:ext cx="216814" cy="216814"/>
          </a:xfrm>
          <a:prstGeom prst="flowChartOr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9A93B0-CBB4-4546-BE96-200F6F2B6FF0}"/>
              </a:ext>
            </a:extLst>
          </p:cNvPr>
          <p:cNvSpPr txBox="1"/>
          <p:nvPr/>
        </p:nvSpPr>
        <p:spPr>
          <a:xfrm>
            <a:off x="4756144" y="4465948"/>
            <a:ext cx="15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丝路凿空</a:t>
            </a:r>
          </a:p>
        </p:txBody>
      </p:sp>
      <p:sp>
        <p:nvSpPr>
          <p:cNvPr id="13" name="流程图: 或者 12">
            <a:extLst>
              <a:ext uri="{FF2B5EF4-FFF2-40B4-BE49-F238E27FC236}">
                <a16:creationId xmlns:a16="http://schemas.microsoft.com/office/drawing/2014/main" id="{F030F5CE-13B5-4B68-93DE-03B2985F4A56}"/>
              </a:ext>
            </a:extLst>
          </p:cNvPr>
          <p:cNvSpPr/>
          <p:nvPr/>
        </p:nvSpPr>
        <p:spPr>
          <a:xfrm>
            <a:off x="4446573" y="4942941"/>
            <a:ext cx="216814" cy="216814"/>
          </a:xfrm>
          <a:prstGeom prst="flowChartOr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AFF541-2D16-4F19-BA10-068B8C85DAD6}"/>
              </a:ext>
            </a:extLst>
          </p:cNvPr>
          <p:cNvSpPr txBox="1"/>
          <p:nvPr/>
        </p:nvSpPr>
        <p:spPr>
          <a:xfrm>
            <a:off x="4756144" y="4868579"/>
            <a:ext cx="15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丝路扩展</a:t>
            </a:r>
          </a:p>
        </p:txBody>
      </p:sp>
    </p:spTree>
    <p:extLst>
      <p:ext uri="{BB962C8B-B14F-4D97-AF65-F5344CB8AC3E}">
        <p14:creationId xmlns:p14="http://schemas.microsoft.com/office/powerpoint/2010/main" val="20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图&#10;&#10;描述已自动生成">
            <a:extLst>
              <a:ext uri="{FF2B5EF4-FFF2-40B4-BE49-F238E27FC236}">
                <a16:creationId xmlns:a16="http://schemas.microsoft.com/office/drawing/2014/main" id="{7C45510E-E489-45A1-A7F4-99312707A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0" y="0"/>
            <a:ext cx="11365719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A5B7759-B98C-47EE-847F-B5CA3528DD67}"/>
              </a:ext>
            </a:extLst>
          </p:cNvPr>
          <p:cNvGrpSpPr/>
          <p:nvPr/>
        </p:nvGrpSpPr>
        <p:grpSpPr>
          <a:xfrm>
            <a:off x="401216" y="998376"/>
            <a:ext cx="10832841" cy="5645020"/>
            <a:chOff x="401216" y="998376"/>
            <a:chExt cx="10832841" cy="564502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E066CD5-03B7-47E0-A1FF-8AE8C0EC75B2}"/>
                </a:ext>
              </a:extLst>
            </p:cNvPr>
            <p:cNvSpPr/>
            <p:nvPr/>
          </p:nvSpPr>
          <p:spPr>
            <a:xfrm>
              <a:off x="531845" y="998376"/>
              <a:ext cx="10702212" cy="1931679"/>
            </a:xfrm>
            <a:custGeom>
              <a:avLst/>
              <a:gdLst>
                <a:gd name="connsiteX0" fmla="*/ 10702212 w 10702212"/>
                <a:gd name="connsiteY0" fmla="*/ 1884783 h 1931679"/>
                <a:gd name="connsiteX1" fmla="*/ 10655559 w 10702212"/>
                <a:gd name="connsiteY1" fmla="*/ 1903444 h 1931679"/>
                <a:gd name="connsiteX2" fmla="*/ 10599575 w 10702212"/>
                <a:gd name="connsiteY2" fmla="*/ 1931436 h 1931679"/>
                <a:gd name="connsiteX3" fmla="*/ 10440955 w 10702212"/>
                <a:gd name="connsiteY3" fmla="*/ 1912775 h 1931679"/>
                <a:gd name="connsiteX4" fmla="*/ 10412963 w 10702212"/>
                <a:gd name="connsiteY4" fmla="*/ 1894114 h 1931679"/>
                <a:gd name="connsiteX5" fmla="*/ 10338318 w 10702212"/>
                <a:gd name="connsiteY5" fmla="*/ 1828800 h 1931679"/>
                <a:gd name="connsiteX6" fmla="*/ 10245012 w 10702212"/>
                <a:gd name="connsiteY6" fmla="*/ 1782146 h 1931679"/>
                <a:gd name="connsiteX7" fmla="*/ 10002416 w 10702212"/>
                <a:gd name="connsiteY7" fmla="*/ 1688840 h 1931679"/>
                <a:gd name="connsiteX8" fmla="*/ 9955763 w 10702212"/>
                <a:gd name="connsiteY8" fmla="*/ 1679510 h 1931679"/>
                <a:gd name="connsiteX9" fmla="*/ 9843796 w 10702212"/>
                <a:gd name="connsiteY9" fmla="*/ 1614195 h 1931679"/>
                <a:gd name="connsiteX10" fmla="*/ 9787812 w 10702212"/>
                <a:gd name="connsiteY10" fmla="*/ 1586204 h 1931679"/>
                <a:gd name="connsiteX11" fmla="*/ 9675845 w 10702212"/>
                <a:gd name="connsiteY11" fmla="*/ 1548881 h 1931679"/>
                <a:gd name="connsiteX12" fmla="*/ 9601200 w 10702212"/>
                <a:gd name="connsiteY12" fmla="*/ 1483567 h 1931679"/>
                <a:gd name="connsiteX13" fmla="*/ 9563877 w 10702212"/>
                <a:gd name="connsiteY13" fmla="*/ 1464906 h 1931679"/>
                <a:gd name="connsiteX14" fmla="*/ 9507894 w 10702212"/>
                <a:gd name="connsiteY14" fmla="*/ 1427583 h 1931679"/>
                <a:gd name="connsiteX15" fmla="*/ 9423918 w 10702212"/>
                <a:gd name="connsiteY15" fmla="*/ 1399591 h 1931679"/>
                <a:gd name="connsiteX16" fmla="*/ 9377265 w 10702212"/>
                <a:gd name="connsiteY16" fmla="*/ 1380930 h 1931679"/>
                <a:gd name="connsiteX17" fmla="*/ 9265298 w 10702212"/>
                <a:gd name="connsiteY17" fmla="*/ 1352938 h 1931679"/>
                <a:gd name="connsiteX18" fmla="*/ 9227975 w 10702212"/>
                <a:gd name="connsiteY18" fmla="*/ 1334277 h 1931679"/>
                <a:gd name="connsiteX19" fmla="*/ 9171992 w 10702212"/>
                <a:gd name="connsiteY19" fmla="*/ 1315616 h 1931679"/>
                <a:gd name="connsiteX20" fmla="*/ 9032033 w 10702212"/>
                <a:gd name="connsiteY20" fmla="*/ 1287624 h 1931679"/>
                <a:gd name="connsiteX21" fmla="*/ 8957388 w 10702212"/>
                <a:gd name="connsiteY21" fmla="*/ 1268963 h 1931679"/>
                <a:gd name="connsiteX22" fmla="*/ 8453535 w 10702212"/>
                <a:gd name="connsiteY22" fmla="*/ 1278293 h 1931679"/>
                <a:gd name="connsiteX23" fmla="*/ 8360228 w 10702212"/>
                <a:gd name="connsiteY23" fmla="*/ 1324946 h 1931679"/>
                <a:gd name="connsiteX24" fmla="*/ 8294914 w 10702212"/>
                <a:gd name="connsiteY24" fmla="*/ 1334277 h 1931679"/>
                <a:gd name="connsiteX25" fmla="*/ 8220269 w 10702212"/>
                <a:gd name="connsiteY25" fmla="*/ 1371600 h 1931679"/>
                <a:gd name="connsiteX26" fmla="*/ 8154955 w 10702212"/>
                <a:gd name="connsiteY26" fmla="*/ 1380930 h 1931679"/>
                <a:gd name="connsiteX27" fmla="*/ 8042988 w 10702212"/>
                <a:gd name="connsiteY27" fmla="*/ 1408922 h 1931679"/>
                <a:gd name="connsiteX28" fmla="*/ 7959012 w 10702212"/>
                <a:gd name="connsiteY28" fmla="*/ 1427583 h 1931679"/>
                <a:gd name="connsiteX29" fmla="*/ 7884367 w 10702212"/>
                <a:gd name="connsiteY29" fmla="*/ 1464906 h 1931679"/>
                <a:gd name="connsiteX30" fmla="*/ 7837714 w 10702212"/>
                <a:gd name="connsiteY30" fmla="*/ 1492897 h 1931679"/>
                <a:gd name="connsiteX31" fmla="*/ 7791061 w 10702212"/>
                <a:gd name="connsiteY31" fmla="*/ 1511559 h 1931679"/>
                <a:gd name="connsiteX32" fmla="*/ 7697755 w 10702212"/>
                <a:gd name="connsiteY32" fmla="*/ 1539551 h 1931679"/>
                <a:gd name="connsiteX33" fmla="*/ 7623110 w 10702212"/>
                <a:gd name="connsiteY33" fmla="*/ 1548881 h 1931679"/>
                <a:gd name="connsiteX34" fmla="*/ 7567126 w 10702212"/>
                <a:gd name="connsiteY34" fmla="*/ 1558212 h 1931679"/>
                <a:gd name="connsiteX35" fmla="*/ 7520473 w 10702212"/>
                <a:gd name="connsiteY35" fmla="*/ 1576873 h 1931679"/>
                <a:gd name="connsiteX36" fmla="*/ 7483151 w 10702212"/>
                <a:gd name="connsiteY36" fmla="*/ 1586204 h 1931679"/>
                <a:gd name="connsiteX37" fmla="*/ 7445828 w 10702212"/>
                <a:gd name="connsiteY37" fmla="*/ 1604865 h 1931679"/>
                <a:gd name="connsiteX38" fmla="*/ 7399175 w 10702212"/>
                <a:gd name="connsiteY38" fmla="*/ 1614195 h 1931679"/>
                <a:gd name="connsiteX39" fmla="*/ 7324531 w 10702212"/>
                <a:gd name="connsiteY39" fmla="*/ 1642187 h 1931679"/>
                <a:gd name="connsiteX40" fmla="*/ 7231224 w 10702212"/>
                <a:gd name="connsiteY40" fmla="*/ 1660848 h 1931679"/>
                <a:gd name="connsiteX41" fmla="*/ 7184571 w 10702212"/>
                <a:gd name="connsiteY41" fmla="*/ 1670179 h 1931679"/>
                <a:gd name="connsiteX42" fmla="*/ 7109926 w 10702212"/>
                <a:gd name="connsiteY42" fmla="*/ 1688840 h 1931679"/>
                <a:gd name="connsiteX43" fmla="*/ 6997959 w 10702212"/>
                <a:gd name="connsiteY43" fmla="*/ 1698171 h 1931679"/>
                <a:gd name="connsiteX44" fmla="*/ 6130212 w 10702212"/>
                <a:gd name="connsiteY44" fmla="*/ 1688840 h 1931679"/>
                <a:gd name="connsiteX45" fmla="*/ 5999584 w 10702212"/>
                <a:gd name="connsiteY45" fmla="*/ 1660848 h 1931679"/>
                <a:gd name="connsiteX46" fmla="*/ 5934269 w 10702212"/>
                <a:gd name="connsiteY46" fmla="*/ 1651518 h 1931679"/>
                <a:gd name="connsiteX47" fmla="*/ 5868955 w 10702212"/>
                <a:gd name="connsiteY47" fmla="*/ 1632857 h 1931679"/>
                <a:gd name="connsiteX48" fmla="*/ 5775649 w 10702212"/>
                <a:gd name="connsiteY48" fmla="*/ 1614195 h 1931679"/>
                <a:gd name="connsiteX49" fmla="*/ 5626359 w 10702212"/>
                <a:gd name="connsiteY49" fmla="*/ 1586204 h 1931679"/>
                <a:gd name="connsiteX50" fmla="*/ 5551714 w 10702212"/>
                <a:gd name="connsiteY50" fmla="*/ 1558212 h 1931679"/>
                <a:gd name="connsiteX51" fmla="*/ 5449077 w 10702212"/>
                <a:gd name="connsiteY51" fmla="*/ 1520889 h 1931679"/>
                <a:gd name="connsiteX52" fmla="*/ 5337110 w 10702212"/>
                <a:gd name="connsiteY52" fmla="*/ 1455575 h 1931679"/>
                <a:gd name="connsiteX53" fmla="*/ 5281126 w 10702212"/>
                <a:gd name="connsiteY53" fmla="*/ 1408922 h 1931679"/>
                <a:gd name="connsiteX54" fmla="*/ 5225143 w 10702212"/>
                <a:gd name="connsiteY54" fmla="*/ 1390261 h 1931679"/>
                <a:gd name="connsiteX55" fmla="*/ 5178490 w 10702212"/>
                <a:gd name="connsiteY55" fmla="*/ 1352938 h 1931679"/>
                <a:gd name="connsiteX56" fmla="*/ 5103845 w 10702212"/>
                <a:gd name="connsiteY56" fmla="*/ 1306285 h 1931679"/>
                <a:gd name="connsiteX57" fmla="*/ 5075853 w 10702212"/>
                <a:gd name="connsiteY57" fmla="*/ 1287624 h 1931679"/>
                <a:gd name="connsiteX58" fmla="*/ 4935894 w 10702212"/>
                <a:gd name="connsiteY58" fmla="*/ 1129004 h 1931679"/>
                <a:gd name="connsiteX59" fmla="*/ 4907902 w 10702212"/>
                <a:gd name="connsiteY59" fmla="*/ 1082351 h 1931679"/>
                <a:gd name="connsiteX60" fmla="*/ 4898571 w 10702212"/>
                <a:gd name="connsiteY60" fmla="*/ 1054359 h 1931679"/>
                <a:gd name="connsiteX61" fmla="*/ 4842588 w 10702212"/>
                <a:gd name="connsiteY61" fmla="*/ 989044 h 1931679"/>
                <a:gd name="connsiteX62" fmla="*/ 4814596 w 10702212"/>
                <a:gd name="connsiteY62" fmla="*/ 951722 h 1931679"/>
                <a:gd name="connsiteX63" fmla="*/ 4767943 w 10702212"/>
                <a:gd name="connsiteY63" fmla="*/ 886408 h 1931679"/>
                <a:gd name="connsiteX64" fmla="*/ 4711959 w 10702212"/>
                <a:gd name="connsiteY64" fmla="*/ 811763 h 1931679"/>
                <a:gd name="connsiteX65" fmla="*/ 4562669 w 10702212"/>
                <a:gd name="connsiteY65" fmla="*/ 709126 h 1931679"/>
                <a:gd name="connsiteX66" fmla="*/ 4488024 w 10702212"/>
                <a:gd name="connsiteY66" fmla="*/ 662473 h 1931679"/>
                <a:gd name="connsiteX67" fmla="*/ 4376057 w 10702212"/>
                <a:gd name="connsiteY67" fmla="*/ 615820 h 1931679"/>
                <a:gd name="connsiteX68" fmla="*/ 4245428 w 10702212"/>
                <a:gd name="connsiteY68" fmla="*/ 587828 h 1931679"/>
                <a:gd name="connsiteX69" fmla="*/ 4142792 w 10702212"/>
                <a:gd name="connsiteY69" fmla="*/ 569167 h 1931679"/>
                <a:gd name="connsiteX70" fmla="*/ 3946849 w 10702212"/>
                <a:gd name="connsiteY70" fmla="*/ 541175 h 1931679"/>
                <a:gd name="connsiteX71" fmla="*/ 3890865 w 10702212"/>
                <a:gd name="connsiteY71" fmla="*/ 522514 h 1931679"/>
                <a:gd name="connsiteX72" fmla="*/ 3778898 w 10702212"/>
                <a:gd name="connsiteY72" fmla="*/ 503853 h 1931679"/>
                <a:gd name="connsiteX73" fmla="*/ 3638939 w 10702212"/>
                <a:gd name="connsiteY73" fmla="*/ 485191 h 1931679"/>
                <a:gd name="connsiteX74" fmla="*/ 3135086 w 10702212"/>
                <a:gd name="connsiteY74" fmla="*/ 475861 h 1931679"/>
                <a:gd name="connsiteX75" fmla="*/ 2827175 w 10702212"/>
                <a:gd name="connsiteY75" fmla="*/ 457200 h 1931679"/>
                <a:gd name="connsiteX76" fmla="*/ 2743200 w 10702212"/>
                <a:gd name="connsiteY76" fmla="*/ 447869 h 1931679"/>
                <a:gd name="connsiteX77" fmla="*/ 2677886 w 10702212"/>
                <a:gd name="connsiteY77" fmla="*/ 429208 h 1931679"/>
                <a:gd name="connsiteX78" fmla="*/ 2565918 w 10702212"/>
                <a:gd name="connsiteY78" fmla="*/ 401216 h 1931679"/>
                <a:gd name="connsiteX79" fmla="*/ 2528596 w 10702212"/>
                <a:gd name="connsiteY79" fmla="*/ 382555 h 1931679"/>
                <a:gd name="connsiteX80" fmla="*/ 2407298 w 10702212"/>
                <a:gd name="connsiteY80" fmla="*/ 335902 h 1931679"/>
                <a:gd name="connsiteX81" fmla="*/ 2360645 w 10702212"/>
                <a:gd name="connsiteY81" fmla="*/ 317240 h 1931679"/>
                <a:gd name="connsiteX82" fmla="*/ 2304661 w 10702212"/>
                <a:gd name="connsiteY82" fmla="*/ 307910 h 1931679"/>
                <a:gd name="connsiteX83" fmla="*/ 2202024 w 10702212"/>
                <a:gd name="connsiteY83" fmla="*/ 270587 h 1931679"/>
                <a:gd name="connsiteX84" fmla="*/ 2174033 w 10702212"/>
                <a:gd name="connsiteY84" fmla="*/ 261257 h 1931679"/>
                <a:gd name="connsiteX85" fmla="*/ 2108718 w 10702212"/>
                <a:gd name="connsiteY85" fmla="*/ 233265 h 1931679"/>
                <a:gd name="connsiteX86" fmla="*/ 2080726 w 10702212"/>
                <a:gd name="connsiteY86" fmla="*/ 223934 h 1931679"/>
                <a:gd name="connsiteX87" fmla="*/ 1959428 w 10702212"/>
                <a:gd name="connsiteY87" fmla="*/ 167951 h 1931679"/>
                <a:gd name="connsiteX88" fmla="*/ 1810139 w 10702212"/>
                <a:gd name="connsiteY88" fmla="*/ 121297 h 1931679"/>
                <a:gd name="connsiteX89" fmla="*/ 1726163 w 10702212"/>
                <a:gd name="connsiteY89" fmla="*/ 102636 h 1931679"/>
                <a:gd name="connsiteX90" fmla="*/ 1679510 w 10702212"/>
                <a:gd name="connsiteY90" fmla="*/ 93306 h 1931679"/>
                <a:gd name="connsiteX91" fmla="*/ 1623526 w 10702212"/>
                <a:gd name="connsiteY91" fmla="*/ 83975 h 1931679"/>
                <a:gd name="connsiteX92" fmla="*/ 1558212 w 10702212"/>
                <a:gd name="connsiteY92" fmla="*/ 65314 h 1931679"/>
                <a:gd name="connsiteX93" fmla="*/ 1502228 w 10702212"/>
                <a:gd name="connsiteY93" fmla="*/ 55983 h 1931679"/>
                <a:gd name="connsiteX94" fmla="*/ 1343608 w 10702212"/>
                <a:gd name="connsiteY94" fmla="*/ 9330 h 1931679"/>
                <a:gd name="connsiteX95" fmla="*/ 1212979 w 10702212"/>
                <a:gd name="connsiteY95" fmla="*/ 0 h 1931679"/>
                <a:gd name="connsiteX96" fmla="*/ 793102 w 10702212"/>
                <a:gd name="connsiteY96" fmla="*/ 18661 h 1931679"/>
                <a:gd name="connsiteX97" fmla="*/ 765110 w 10702212"/>
                <a:gd name="connsiteY97" fmla="*/ 27991 h 1931679"/>
                <a:gd name="connsiteX98" fmla="*/ 699796 w 10702212"/>
                <a:gd name="connsiteY98" fmla="*/ 46653 h 1931679"/>
                <a:gd name="connsiteX99" fmla="*/ 615820 w 10702212"/>
                <a:gd name="connsiteY99" fmla="*/ 83975 h 1931679"/>
                <a:gd name="connsiteX100" fmla="*/ 475861 w 10702212"/>
                <a:gd name="connsiteY100" fmla="*/ 121297 h 1931679"/>
                <a:gd name="connsiteX101" fmla="*/ 354563 w 10702212"/>
                <a:gd name="connsiteY101" fmla="*/ 158620 h 1931679"/>
                <a:gd name="connsiteX102" fmla="*/ 289249 w 10702212"/>
                <a:gd name="connsiteY102" fmla="*/ 186612 h 1931679"/>
                <a:gd name="connsiteX103" fmla="*/ 251926 w 10702212"/>
                <a:gd name="connsiteY103" fmla="*/ 205273 h 1931679"/>
                <a:gd name="connsiteX104" fmla="*/ 195943 w 10702212"/>
                <a:gd name="connsiteY104" fmla="*/ 223934 h 1931679"/>
                <a:gd name="connsiteX105" fmla="*/ 149290 w 10702212"/>
                <a:gd name="connsiteY105" fmla="*/ 242595 h 1931679"/>
                <a:gd name="connsiteX106" fmla="*/ 121298 w 10702212"/>
                <a:gd name="connsiteY106" fmla="*/ 251926 h 1931679"/>
                <a:gd name="connsiteX107" fmla="*/ 83975 w 10702212"/>
                <a:gd name="connsiteY107" fmla="*/ 270587 h 1931679"/>
                <a:gd name="connsiteX108" fmla="*/ 9331 w 10702212"/>
                <a:gd name="connsiteY108" fmla="*/ 298579 h 1931679"/>
                <a:gd name="connsiteX109" fmla="*/ 0 w 10702212"/>
                <a:gd name="connsiteY109" fmla="*/ 317240 h 193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702212" h="1931679">
                  <a:moveTo>
                    <a:pt x="10702212" y="1884783"/>
                  </a:moveTo>
                  <a:cubicBezTo>
                    <a:pt x="10686661" y="1891003"/>
                    <a:pt x="10670807" y="1896513"/>
                    <a:pt x="10655559" y="1903444"/>
                  </a:cubicBezTo>
                  <a:cubicBezTo>
                    <a:pt x="10636565" y="1912078"/>
                    <a:pt x="10620419" y="1930530"/>
                    <a:pt x="10599575" y="1931436"/>
                  </a:cubicBezTo>
                  <a:cubicBezTo>
                    <a:pt x="10546387" y="1933749"/>
                    <a:pt x="10493828" y="1918995"/>
                    <a:pt x="10440955" y="1912775"/>
                  </a:cubicBezTo>
                  <a:cubicBezTo>
                    <a:pt x="10431624" y="1906555"/>
                    <a:pt x="10421402" y="1901498"/>
                    <a:pt x="10412963" y="1894114"/>
                  </a:cubicBezTo>
                  <a:cubicBezTo>
                    <a:pt x="10372686" y="1858872"/>
                    <a:pt x="10377314" y="1849798"/>
                    <a:pt x="10338318" y="1828800"/>
                  </a:cubicBezTo>
                  <a:cubicBezTo>
                    <a:pt x="10307701" y="1812314"/>
                    <a:pt x="10276114" y="1797697"/>
                    <a:pt x="10245012" y="1782146"/>
                  </a:cubicBezTo>
                  <a:cubicBezTo>
                    <a:pt x="10162746" y="1741013"/>
                    <a:pt x="10105539" y="1709463"/>
                    <a:pt x="10002416" y="1688840"/>
                  </a:cubicBezTo>
                  <a:lnTo>
                    <a:pt x="9955763" y="1679510"/>
                  </a:lnTo>
                  <a:cubicBezTo>
                    <a:pt x="9912515" y="1636259"/>
                    <a:pt x="9944969" y="1664781"/>
                    <a:pt x="9843796" y="1614195"/>
                  </a:cubicBezTo>
                  <a:cubicBezTo>
                    <a:pt x="9825135" y="1604864"/>
                    <a:pt x="9807605" y="1592802"/>
                    <a:pt x="9787812" y="1586204"/>
                  </a:cubicBezTo>
                  <a:lnTo>
                    <a:pt x="9675845" y="1548881"/>
                  </a:lnTo>
                  <a:cubicBezTo>
                    <a:pt x="9646913" y="1519949"/>
                    <a:pt x="9635462" y="1504980"/>
                    <a:pt x="9601200" y="1483567"/>
                  </a:cubicBezTo>
                  <a:cubicBezTo>
                    <a:pt x="9589405" y="1476195"/>
                    <a:pt x="9575804" y="1472062"/>
                    <a:pt x="9563877" y="1464906"/>
                  </a:cubicBezTo>
                  <a:cubicBezTo>
                    <a:pt x="9544645" y="1453367"/>
                    <a:pt x="9527583" y="1438323"/>
                    <a:pt x="9507894" y="1427583"/>
                  </a:cubicBezTo>
                  <a:cubicBezTo>
                    <a:pt x="9462007" y="1402553"/>
                    <a:pt x="9467787" y="1414214"/>
                    <a:pt x="9423918" y="1399591"/>
                  </a:cubicBezTo>
                  <a:cubicBezTo>
                    <a:pt x="9408029" y="1394295"/>
                    <a:pt x="9393333" y="1385656"/>
                    <a:pt x="9377265" y="1380930"/>
                  </a:cubicBezTo>
                  <a:cubicBezTo>
                    <a:pt x="9340357" y="1370075"/>
                    <a:pt x="9302018" y="1364413"/>
                    <a:pt x="9265298" y="1352938"/>
                  </a:cubicBezTo>
                  <a:cubicBezTo>
                    <a:pt x="9252022" y="1348789"/>
                    <a:pt x="9240890" y="1339443"/>
                    <a:pt x="9227975" y="1334277"/>
                  </a:cubicBezTo>
                  <a:cubicBezTo>
                    <a:pt x="9209711" y="1326972"/>
                    <a:pt x="9190906" y="1321020"/>
                    <a:pt x="9171992" y="1315616"/>
                  </a:cubicBezTo>
                  <a:cubicBezTo>
                    <a:pt x="9045491" y="1279473"/>
                    <a:pt x="9148908" y="1310999"/>
                    <a:pt x="9032033" y="1287624"/>
                  </a:cubicBezTo>
                  <a:cubicBezTo>
                    <a:pt x="9006884" y="1282594"/>
                    <a:pt x="8982270" y="1275183"/>
                    <a:pt x="8957388" y="1268963"/>
                  </a:cubicBezTo>
                  <a:cubicBezTo>
                    <a:pt x="8789437" y="1272073"/>
                    <a:pt x="8621298" y="1269763"/>
                    <a:pt x="8453535" y="1278293"/>
                  </a:cubicBezTo>
                  <a:cubicBezTo>
                    <a:pt x="8415332" y="1280236"/>
                    <a:pt x="8393862" y="1313735"/>
                    <a:pt x="8360228" y="1324946"/>
                  </a:cubicBezTo>
                  <a:cubicBezTo>
                    <a:pt x="8339364" y="1331900"/>
                    <a:pt x="8316685" y="1331167"/>
                    <a:pt x="8294914" y="1334277"/>
                  </a:cubicBezTo>
                  <a:cubicBezTo>
                    <a:pt x="8266742" y="1353058"/>
                    <a:pt x="8256788" y="1362470"/>
                    <a:pt x="8220269" y="1371600"/>
                  </a:cubicBezTo>
                  <a:cubicBezTo>
                    <a:pt x="8198933" y="1376934"/>
                    <a:pt x="8176726" y="1377820"/>
                    <a:pt x="8154955" y="1380930"/>
                  </a:cubicBezTo>
                  <a:cubicBezTo>
                    <a:pt x="8091599" y="1399032"/>
                    <a:pt x="8099792" y="1398594"/>
                    <a:pt x="8042988" y="1408922"/>
                  </a:cubicBezTo>
                  <a:cubicBezTo>
                    <a:pt x="8012936" y="1414386"/>
                    <a:pt x="7986427" y="1415122"/>
                    <a:pt x="7959012" y="1427583"/>
                  </a:cubicBezTo>
                  <a:cubicBezTo>
                    <a:pt x="7933687" y="1439094"/>
                    <a:pt x="7908221" y="1450594"/>
                    <a:pt x="7884367" y="1464906"/>
                  </a:cubicBezTo>
                  <a:cubicBezTo>
                    <a:pt x="7868816" y="1474236"/>
                    <a:pt x="7853935" y="1484787"/>
                    <a:pt x="7837714" y="1492897"/>
                  </a:cubicBezTo>
                  <a:cubicBezTo>
                    <a:pt x="7822733" y="1500387"/>
                    <a:pt x="7806744" y="1505678"/>
                    <a:pt x="7791061" y="1511559"/>
                  </a:cubicBezTo>
                  <a:cubicBezTo>
                    <a:pt x="7769285" y="1519725"/>
                    <a:pt x="7708764" y="1537349"/>
                    <a:pt x="7697755" y="1539551"/>
                  </a:cubicBezTo>
                  <a:cubicBezTo>
                    <a:pt x="7673167" y="1544469"/>
                    <a:pt x="7647933" y="1545335"/>
                    <a:pt x="7623110" y="1548881"/>
                  </a:cubicBezTo>
                  <a:cubicBezTo>
                    <a:pt x="7604381" y="1551556"/>
                    <a:pt x="7585787" y="1555102"/>
                    <a:pt x="7567126" y="1558212"/>
                  </a:cubicBezTo>
                  <a:cubicBezTo>
                    <a:pt x="7551575" y="1564432"/>
                    <a:pt x="7536362" y="1571576"/>
                    <a:pt x="7520473" y="1576873"/>
                  </a:cubicBezTo>
                  <a:cubicBezTo>
                    <a:pt x="7508307" y="1580928"/>
                    <a:pt x="7495158" y="1581701"/>
                    <a:pt x="7483151" y="1586204"/>
                  </a:cubicBezTo>
                  <a:cubicBezTo>
                    <a:pt x="7470127" y="1591088"/>
                    <a:pt x="7459024" y="1600467"/>
                    <a:pt x="7445828" y="1604865"/>
                  </a:cubicBezTo>
                  <a:cubicBezTo>
                    <a:pt x="7430783" y="1609880"/>
                    <a:pt x="7414560" y="1610349"/>
                    <a:pt x="7399175" y="1614195"/>
                  </a:cubicBezTo>
                  <a:cubicBezTo>
                    <a:pt x="7312688" y="1635817"/>
                    <a:pt x="7452874" y="1607963"/>
                    <a:pt x="7324531" y="1642187"/>
                  </a:cubicBezTo>
                  <a:cubicBezTo>
                    <a:pt x="7293884" y="1650359"/>
                    <a:pt x="7262326" y="1654628"/>
                    <a:pt x="7231224" y="1660848"/>
                  </a:cubicBezTo>
                  <a:cubicBezTo>
                    <a:pt x="7215673" y="1663958"/>
                    <a:pt x="7199956" y="1666333"/>
                    <a:pt x="7184571" y="1670179"/>
                  </a:cubicBezTo>
                  <a:cubicBezTo>
                    <a:pt x="7159689" y="1676399"/>
                    <a:pt x="7135485" y="1686710"/>
                    <a:pt x="7109926" y="1688840"/>
                  </a:cubicBezTo>
                  <a:lnTo>
                    <a:pt x="6997959" y="1698171"/>
                  </a:lnTo>
                  <a:lnTo>
                    <a:pt x="6130212" y="1688840"/>
                  </a:lnTo>
                  <a:cubicBezTo>
                    <a:pt x="6085712" y="1687176"/>
                    <a:pt x="6043668" y="1667145"/>
                    <a:pt x="5999584" y="1660848"/>
                  </a:cubicBezTo>
                  <a:lnTo>
                    <a:pt x="5934269" y="1651518"/>
                  </a:lnTo>
                  <a:cubicBezTo>
                    <a:pt x="5904889" y="1641724"/>
                    <a:pt x="5901767" y="1639888"/>
                    <a:pt x="5868955" y="1632857"/>
                  </a:cubicBezTo>
                  <a:cubicBezTo>
                    <a:pt x="5837941" y="1626211"/>
                    <a:pt x="5806420" y="1621888"/>
                    <a:pt x="5775649" y="1614195"/>
                  </a:cubicBezTo>
                  <a:cubicBezTo>
                    <a:pt x="5676677" y="1589452"/>
                    <a:pt x="5726453" y="1598715"/>
                    <a:pt x="5626359" y="1586204"/>
                  </a:cubicBezTo>
                  <a:lnTo>
                    <a:pt x="5551714" y="1558212"/>
                  </a:lnTo>
                  <a:cubicBezTo>
                    <a:pt x="5527176" y="1549448"/>
                    <a:pt x="5473689" y="1533919"/>
                    <a:pt x="5449077" y="1520889"/>
                  </a:cubicBezTo>
                  <a:cubicBezTo>
                    <a:pt x="5410890" y="1500672"/>
                    <a:pt x="5367663" y="1486128"/>
                    <a:pt x="5337110" y="1455575"/>
                  </a:cubicBezTo>
                  <a:cubicBezTo>
                    <a:pt x="5319531" y="1437996"/>
                    <a:pt x="5304510" y="1419315"/>
                    <a:pt x="5281126" y="1408922"/>
                  </a:cubicBezTo>
                  <a:cubicBezTo>
                    <a:pt x="5263151" y="1400933"/>
                    <a:pt x="5243118" y="1398250"/>
                    <a:pt x="5225143" y="1390261"/>
                  </a:cubicBezTo>
                  <a:cubicBezTo>
                    <a:pt x="5180740" y="1370526"/>
                    <a:pt x="5212212" y="1376544"/>
                    <a:pt x="5178490" y="1352938"/>
                  </a:cubicBezTo>
                  <a:cubicBezTo>
                    <a:pt x="5154453" y="1336112"/>
                    <a:pt x="5128259" y="1322561"/>
                    <a:pt x="5103845" y="1306285"/>
                  </a:cubicBezTo>
                  <a:cubicBezTo>
                    <a:pt x="5094514" y="1300065"/>
                    <a:pt x="5084188" y="1295126"/>
                    <a:pt x="5075853" y="1287624"/>
                  </a:cubicBezTo>
                  <a:cubicBezTo>
                    <a:pt x="5034008" y="1249964"/>
                    <a:pt x="4962979" y="1174145"/>
                    <a:pt x="4935894" y="1129004"/>
                  </a:cubicBezTo>
                  <a:cubicBezTo>
                    <a:pt x="4926563" y="1113453"/>
                    <a:pt x="4916013" y="1098572"/>
                    <a:pt x="4907902" y="1082351"/>
                  </a:cubicBezTo>
                  <a:cubicBezTo>
                    <a:pt x="4903503" y="1073554"/>
                    <a:pt x="4903451" y="1062899"/>
                    <a:pt x="4898571" y="1054359"/>
                  </a:cubicBezTo>
                  <a:cubicBezTo>
                    <a:pt x="4875185" y="1013433"/>
                    <a:pt x="4870950" y="1022133"/>
                    <a:pt x="4842588" y="989044"/>
                  </a:cubicBezTo>
                  <a:cubicBezTo>
                    <a:pt x="4832468" y="977237"/>
                    <a:pt x="4823927" y="964163"/>
                    <a:pt x="4814596" y="951722"/>
                  </a:cubicBezTo>
                  <a:cubicBezTo>
                    <a:pt x="4796951" y="898788"/>
                    <a:pt x="4817140" y="945444"/>
                    <a:pt x="4767943" y="886408"/>
                  </a:cubicBezTo>
                  <a:cubicBezTo>
                    <a:pt x="4748032" y="862515"/>
                    <a:pt x="4736031" y="831458"/>
                    <a:pt x="4711959" y="811763"/>
                  </a:cubicBezTo>
                  <a:cubicBezTo>
                    <a:pt x="4568835" y="694661"/>
                    <a:pt x="4660794" y="752737"/>
                    <a:pt x="4562669" y="709126"/>
                  </a:cubicBezTo>
                  <a:cubicBezTo>
                    <a:pt x="4497202" y="680030"/>
                    <a:pt x="4552390" y="702702"/>
                    <a:pt x="4488024" y="662473"/>
                  </a:cubicBezTo>
                  <a:cubicBezTo>
                    <a:pt x="4460547" y="645300"/>
                    <a:pt x="4399506" y="623148"/>
                    <a:pt x="4376057" y="615820"/>
                  </a:cubicBezTo>
                  <a:cubicBezTo>
                    <a:pt x="4314763" y="596666"/>
                    <a:pt x="4303324" y="598355"/>
                    <a:pt x="4245428" y="587828"/>
                  </a:cubicBezTo>
                  <a:cubicBezTo>
                    <a:pt x="4203377" y="580182"/>
                    <a:pt x="4186799" y="574668"/>
                    <a:pt x="4142792" y="569167"/>
                  </a:cubicBezTo>
                  <a:cubicBezTo>
                    <a:pt x="4044033" y="556822"/>
                    <a:pt x="4047812" y="564931"/>
                    <a:pt x="3946849" y="541175"/>
                  </a:cubicBezTo>
                  <a:cubicBezTo>
                    <a:pt x="3927701" y="536670"/>
                    <a:pt x="3909843" y="527690"/>
                    <a:pt x="3890865" y="522514"/>
                  </a:cubicBezTo>
                  <a:cubicBezTo>
                    <a:pt x="3856301" y="513087"/>
                    <a:pt x="3813242" y="509577"/>
                    <a:pt x="3778898" y="503853"/>
                  </a:cubicBezTo>
                  <a:cubicBezTo>
                    <a:pt x="3710662" y="492480"/>
                    <a:pt x="3730154" y="488041"/>
                    <a:pt x="3638939" y="485191"/>
                  </a:cubicBezTo>
                  <a:cubicBezTo>
                    <a:pt x="3471041" y="479944"/>
                    <a:pt x="3303037" y="478971"/>
                    <a:pt x="3135086" y="475861"/>
                  </a:cubicBezTo>
                  <a:cubicBezTo>
                    <a:pt x="2986050" y="451021"/>
                    <a:pt x="3143148" y="474754"/>
                    <a:pt x="2827175" y="457200"/>
                  </a:cubicBezTo>
                  <a:cubicBezTo>
                    <a:pt x="2799054" y="455638"/>
                    <a:pt x="2771192" y="450979"/>
                    <a:pt x="2743200" y="447869"/>
                  </a:cubicBezTo>
                  <a:cubicBezTo>
                    <a:pt x="2709776" y="436727"/>
                    <a:pt x="2715970" y="437997"/>
                    <a:pt x="2677886" y="429208"/>
                  </a:cubicBezTo>
                  <a:cubicBezTo>
                    <a:pt x="2657765" y="424565"/>
                    <a:pt x="2595919" y="414073"/>
                    <a:pt x="2565918" y="401216"/>
                  </a:cubicBezTo>
                  <a:cubicBezTo>
                    <a:pt x="2553133" y="395737"/>
                    <a:pt x="2541457" y="387851"/>
                    <a:pt x="2528596" y="382555"/>
                  </a:cubicBezTo>
                  <a:cubicBezTo>
                    <a:pt x="2488539" y="366061"/>
                    <a:pt x="2447673" y="351603"/>
                    <a:pt x="2407298" y="335902"/>
                  </a:cubicBezTo>
                  <a:cubicBezTo>
                    <a:pt x="2391688" y="329831"/>
                    <a:pt x="2377166" y="319993"/>
                    <a:pt x="2360645" y="317240"/>
                  </a:cubicBezTo>
                  <a:lnTo>
                    <a:pt x="2304661" y="307910"/>
                  </a:lnTo>
                  <a:cubicBezTo>
                    <a:pt x="2187018" y="268694"/>
                    <a:pt x="2305912" y="309544"/>
                    <a:pt x="2202024" y="270587"/>
                  </a:cubicBezTo>
                  <a:cubicBezTo>
                    <a:pt x="2192815" y="267134"/>
                    <a:pt x="2183165" y="264910"/>
                    <a:pt x="2174033" y="261257"/>
                  </a:cubicBezTo>
                  <a:cubicBezTo>
                    <a:pt x="2152040" y="252460"/>
                    <a:pt x="2130711" y="242062"/>
                    <a:pt x="2108718" y="233265"/>
                  </a:cubicBezTo>
                  <a:cubicBezTo>
                    <a:pt x="2099586" y="229612"/>
                    <a:pt x="2089680" y="228004"/>
                    <a:pt x="2080726" y="223934"/>
                  </a:cubicBezTo>
                  <a:cubicBezTo>
                    <a:pt x="2002233" y="188255"/>
                    <a:pt x="2025208" y="191444"/>
                    <a:pt x="1959428" y="167951"/>
                  </a:cubicBezTo>
                  <a:cubicBezTo>
                    <a:pt x="1918109" y="153194"/>
                    <a:pt x="1854605" y="132414"/>
                    <a:pt x="1810139" y="121297"/>
                  </a:cubicBezTo>
                  <a:cubicBezTo>
                    <a:pt x="1782320" y="114342"/>
                    <a:pt x="1754201" y="108644"/>
                    <a:pt x="1726163" y="102636"/>
                  </a:cubicBezTo>
                  <a:cubicBezTo>
                    <a:pt x="1710656" y="99313"/>
                    <a:pt x="1695113" y="96143"/>
                    <a:pt x="1679510" y="93306"/>
                  </a:cubicBezTo>
                  <a:cubicBezTo>
                    <a:pt x="1660896" y="89922"/>
                    <a:pt x="1641960" y="88229"/>
                    <a:pt x="1623526" y="83975"/>
                  </a:cubicBezTo>
                  <a:cubicBezTo>
                    <a:pt x="1601463" y="78884"/>
                    <a:pt x="1580275" y="70405"/>
                    <a:pt x="1558212" y="65314"/>
                  </a:cubicBezTo>
                  <a:cubicBezTo>
                    <a:pt x="1539778" y="61060"/>
                    <a:pt x="1520534" y="60759"/>
                    <a:pt x="1502228" y="55983"/>
                  </a:cubicBezTo>
                  <a:cubicBezTo>
                    <a:pt x="1448900" y="42071"/>
                    <a:pt x="1398581" y="13256"/>
                    <a:pt x="1343608" y="9330"/>
                  </a:cubicBezTo>
                  <a:lnTo>
                    <a:pt x="1212979" y="0"/>
                  </a:lnTo>
                  <a:cubicBezTo>
                    <a:pt x="1157131" y="1596"/>
                    <a:pt x="908097" y="970"/>
                    <a:pt x="793102" y="18661"/>
                  </a:cubicBezTo>
                  <a:cubicBezTo>
                    <a:pt x="783381" y="20157"/>
                    <a:pt x="774567" y="25289"/>
                    <a:pt x="765110" y="27991"/>
                  </a:cubicBezTo>
                  <a:cubicBezTo>
                    <a:pt x="738784" y="35513"/>
                    <a:pt x="724202" y="36484"/>
                    <a:pt x="699796" y="46653"/>
                  </a:cubicBezTo>
                  <a:cubicBezTo>
                    <a:pt x="671520" y="58434"/>
                    <a:pt x="644502" y="73219"/>
                    <a:pt x="615820" y="83975"/>
                  </a:cubicBezTo>
                  <a:cubicBezTo>
                    <a:pt x="569084" y="101501"/>
                    <a:pt x="523496" y="106411"/>
                    <a:pt x="475861" y="121297"/>
                  </a:cubicBezTo>
                  <a:cubicBezTo>
                    <a:pt x="336642" y="164803"/>
                    <a:pt x="456949" y="138142"/>
                    <a:pt x="354563" y="158620"/>
                  </a:cubicBezTo>
                  <a:cubicBezTo>
                    <a:pt x="332792" y="167951"/>
                    <a:pt x="310812" y="176810"/>
                    <a:pt x="289249" y="186612"/>
                  </a:cubicBezTo>
                  <a:cubicBezTo>
                    <a:pt x="276586" y="192368"/>
                    <a:pt x="264841" y="200107"/>
                    <a:pt x="251926" y="205273"/>
                  </a:cubicBezTo>
                  <a:cubicBezTo>
                    <a:pt x="233662" y="212578"/>
                    <a:pt x="214429" y="217212"/>
                    <a:pt x="195943" y="223934"/>
                  </a:cubicBezTo>
                  <a:cubicBezTo>
                    <a:pt x="180202" y="229658"/>
                    <a:pt x="164972" y="236714"/>
                    <a:pt x="149290" y="242595"/>
                  </a:cubicBezTo>
                  <a:cubicBezTo>
                    <a:pt x="140081" y="246048"/>
                    <a:pt x="130338" y="248052"/>
                    <a:pt x="121298" y="251926"/>
                  </a:cubicBezTo>
                  <a:cubicBezTo>
                    <a:pt x="108513" y="257405"/>
                    <a:pt x="96760" y="265108"/>
                    <a:pt x="83975" y="270587"/>
                  </a:cubicBezTo>
                  <a:cubicBezTo>
                    <a:pt x="59235" y="281190"/>
                    <a:pt x="32521" y="283119"/>
                    <a:pt x="9331" y="298579"/>
                  </a:cubicBezTo>
                  <a:cubicBezTo>
                    <a:pt x="3544" y="302437"/>
                    <a:pt x="3110" y="311020"/>
                    <a:pt x="0" y="31724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E6D3333-3579-4A31-8F53-F6D678D54FF8}"/>
                </a:ext>
              </a:extLst>
            </p:cNvPr>
            <p:cNvSpPr/>
            <p:nvPr/>
          </p:nvSpPr>
          <p:spPr>
            <a:xfrm>
              <a:off x="5626359" y="1895361"/>
              <a:ext cx="4254759" cy="474615"/>
            </a:xfrm>
            <a:custGeom>
              <a:avLst/>
              <a:gdLst>
                <a:gd name="connsiteX0" fmla="*/ 4254759 w 4254759"/>
                <a:gd name="connsiteY0" fmla="*/ 474615 h 474615"/>
                <a:gd name="connsiteX1" fmla="*/ 4180114 w 4254759"/>
                <a:gd name="connsiteY1" fmla="*/ 399970 h 474615"/>
                <a:gd name="connsiteX2" fmla="*/ 4096139 w 4254759"/>
                <a:gd name="connsiteY2" fmla="*/ 325325 h 474615"/>
                <a:gd name="connsiteX3" fmla="*/ 4012163 w 4254759"/>
                <a:gd name="connsiteY3" fmla="*/ 241349 h 474615"/>
                <a:gd name="connsiteX4" fmla="*/ 3974841 w 4254759"/>
                <a:gd name="connsiteY4" fmla="*/ 222688 h 474615"/>
                <a:gd name="connsiteX5" fmla="*/ 3853543 w 4254759"/>
                <a:gd name="connsiteY5" fmla="*/ 176035 h 474615"/>
                <a:gd name="connsiteX6" fmla="*/ 3797559 w 4254759"/>
                <a:gd name="connsiteY6" fmla="*/ 148043 h 474615"/>
                <a:gd name="connsiteX7" fmla="*/ 3592286 w 4254759"/>
                <a:gd name="connsiteY7" fmla="*/ 110721 h 474615"/>
                <a:gd name="connsiteX8" fmla="*/ 3470988 w 4254759"/>
                <a:gd name="connsiteY8" fmla="*/ 92059 h 474615"/>
                <a:gd name="connsiteX9" fmla="*/ 3415004 w 4254759"/>
                <a:gd name="connsiteY9" fmla="*/ 82729 h 474615"/>
                <a:gd name="connsiteX10" fmla="*/ 3349690 w 4254759"/>
                <a:gd name="connsiteY10" fmla="*/ 73398 h 474615"/>
                <a:gd name="connsiteX11" fmla="*/ 3293706 w 4254759"/>
                <a:gd name="connsiteY11" fmla="*/ 64068 h 474615"/>
                <a:gd name="connsiteX12" fmla="*/ 3219061 w 4254759"/>
                <a:gd name="connsiteY12" fmla="*/ 54737 h 474615"/>
                <a:gd name="connsiteX13" fmla="*/ 3181739 w 4254759"/>
                <a:gd name="connsiteY13" fmla="*/ 45406 h 474615"/>
                <a:gd name="connsiteX14" fmla="*/ 2043404 w 4254759"/>
                <a:gd name="connsiteY14" fmla="*/ 17415 h 474615"/>
                <a:gd name="connsiteX15" fmla="*/ 1614196 w 4254759"/>
                <a:gd name="connsiteY15" fmla="*/ 36076 h 474615"/>
                <a:gd name="connsiteX16" fmla="*/ 1567543 w 4254759"/>
                <a:gd name="connsiteY16" fmla="*/ 64068 h 474615"/>
                <a:gd name="connsiteX17" fmla="*/ 1520890 w 4254759"/>
                <a:gd name="connsiteY17" fmla="*/ 82729 h 474615"/>
                <a:gd name="connsiteX18" fmla="*/ 1446245 w 4254759"/>
                <a:gd name="connsiteY18" fmla="*/ 129382 h 474615"/>
                <a:gd name="connsiteX19" fmla="*/ 1390261 w 4254759"/>
                <a:gd name="connsiteY19" fmla="*/ 148043 h 474615"/>
                <a:gd name="connsiteX20" fmla="*/ 1352939 w 4254759"/>
                <a:gd name="connsiteY20" fmla="*/ 157374 h 474615"/>
                <a:gd name="connsiteX21" fmla="*/ 1315617 w 4254759"/>
                <a:gd name="connsiteY21" fmla="*/ 176035 h 474615"/>
                <a:gd name="connsiteX22" fmla="*/ 1259633 w 4254759"/>
                <a:gd name="connsiteY22" fmla="*/ 185366 h 474615"/>
                <a:gd name="connsiteX23" fmla="*/ 1212980 w 4254759"/>
                <a:gd name="connsiteY23" fmla="*/ 194696 h 474615"/>
                <a:gd name="connsiteX24" fmla="*/ 345233 w 4254759"/>
                <a:gd name="connsiteY24" fmla="*/ 204027 h 474615"/>
                <a:gd name="connsiteX25" fmla="*/ 261257 w 4254759"/>
                <a:gd name="connsiteY25" fmla="*/ 241349 h 474615"/>
                <a:gd name="connsiteX26" fmla="*/ 233265 w 4254759"/>
                <a:gd name="connsiteY26" fmla="*/ 269341 h 474615"/>
                <a:gd name="connsiteX27" fmla="*/ 195943 w 4254759"/>
                <a:gd name="connsiteY27" fmla="*/ 288002 h 474615"/>
                <a:gd name="connsiteX28" fmla="*/ 111968 w 4254759"/>
                <a:gd name="connsiteY28" fmla="*/ 343986 h 474615"/>
                <a:gd name="connsiteX29" fmla="*/ 0 w 4254759"/>
                <a:gd name="connsiteY29" fmla="*/ 390639 h 4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54759" h="474615">
                  <a:moveTo>
                    <a:pt x="4254759" y="474615"/>
                  </a:moveTo>
                  <a:cubicBezTo>
                    <a:pt x="4175592" y="427114"/>
                    <a:pt x="4234400" y="472352"/>
                    <a:pt x="4180114" y="399970"/>
                  </a:cubicBezTo>
                  <a:cubicBezTo>
                    <a:pt x="4163603" y="377955"/>
                    <a:pt x="4109506" y="337801"/>
                    <a:pt x="4096139" y="325325"/>
                  </a:cubicBezTo>
                  <a:cubicBezTo>
                    <a:pt x="4067199" y="298314"/>
                    <a:pt x="4047570" y="259053"/>
                    <a:pt x="4012163" y="241349"/>
                  </a:cubicBezTo>
                  <a:cubicBezTo>
                    <a:pt x="3999722" y="235129"/>
                    <a:pt x="3987755" y="227854"/>
                    <a:pt x="3974841" y="222688"/>
                  </a:cubicBezTo>
                  <a:cubicBezTo>
                    <a:pt x="3848495" y="172150"/>
                    <a:pt x="3994605" y="241141"/>
                    <a:pt x="3853543" y="176035"/>
                  </a:cubicBezTo>
                  <a:cubicBezTo>
                    <a:pt x="3834599" y="167292"/>
                    <a:pt x="3817473" y="154266"/>
                    <a:pt x="3797559" y="148043"/>
                  </a:cubicBezTo>
                  <a:cubicBezTo>
                    <a:pt x="3761977" y="136924"/>
                    <a:pt x="3622419" y="116748"/>
                    <a:pt x="3592286" y="110721"/>
                  </a:cubicBezTo>
                  <a:cubicBezTo>
                    <a:pt x="3503192" y="92901"/>
                    <a:pt x="3589597" y="109003"/>
                    <a:pt x="3470988" y="92059"/>
                  </a:cubicBezTo>
                  <a:cubicBezTo>
                    <a:pt x="3452259" y="89384"/>
                    <a:pt x="3433703" y="85606"/>
                    <a:pt x="3415004" y="82729"/>
                  </a:cubicBezTo>
                  <a:cubicBezTo>
                    <a:pt x="3393267" y="79385"/>
                    <a:pt x="3371427" y="76742"/>
                    <a:pt x="3349690" y="73398"/>
                  </a:cubicBezTo>
                  <a:cubicBezTo>
                    <a:pt x="3330991" y="70521"/>
                    <a:pt x="3312435" y="66743"/>
                    <a:pt x="3293706" y="64068"/>
                  </a:cubicBezTo>
                  <a:cubicBezTo>
                    <a:pt x="3268883" y="60522"/>
                    <a:pt x="3243943" y="57847"/>
                    <a:pt x="3219061" y="54737"/>
                  </a:cubicBezTo>
                  <a:cubicBezTo>
                    <a:pt x="3206620" y="51627"/>
                    <a:pt x="3194278" y="48093"/>
                    <a:pt x="3181739" y="45406"/>
                  </a:cubicBezTo>
                  <a:cubicBezTo>
                    <a:pt x="2777103" y="-41303"/>
                    <a:pt x="2787777" y="24061"/>
                    <a:pt x="2043404" y="17415"/>
                  </a:cubicBezTo>
                  <a:cubicBezTo>
                    <a:pt x="1900335" y="23635"/>
                    <a:pt x="1756717" y="22103"/>
                    <a:pt x="1614196" y="36076"/>
                  </a:cubicBezTo>
                  <a:cubicBezTo>
                    <a:pt x="1596147" y="37846"/>
                    <a:pt x="1583764" y="55958"/>
                    <a:pt x="1567543" y="64068"/>
                  </a:cubicBezTo>
                  <a:cubicBezTo>
                    <a:pt x="1552562" y="71558"/>
                    <a:pt x="1535637" y="74788"/>
                    <a:pt x="1520890" y="82729"/>
                  </a:cubicBezTo>
                  <a:cubicBezTo>
                    <a:pt x="1495056" y="96640"/>
                    <a:pt x="1474081" y="120104"/>
                    <a:pt x="1446245" y="129382"/>
                  </a:cubicBezTo>
                  <a:cubicBezTo>
                    <a:pt x="1427584" y="135602"/>
                    <a:pt x="1409102" y="142391"/>
                    <a:pt x="1390261" y="148043"/>
                  </a:cubicBezTo>
                  <a:cubicBezTo>
                    <a:pt x="1377978" y="151728"/>
                    <a:pt x="1364946" y="152871"/>
                    <a:pt x="1352939" y="157374"/>
                  </a:cubicBezTo>
                  <a:cubicBezTo>
                    <a:pt x="1339916" y="162258"/>
                    <a:pt x="1328939" y="172038"/>
                    <a:pt x="1315617" y="176035"/>
                  </a:cubicBezTo>
                  <a:cubicBezTo>
                    <a:pt x="1297496" y="181471"/>
                    <a:pt x="1278247" y="181982"/>
                    <a:pt x="1259633" y="185366"/>
                  </a:cubicBezTo>
                  <a:cubicBezTo>
                    <a:pt x="1244030" y="188203"/>
                    <a:pt x="1228836" y="194372"/>
                    <a:pt x="1212980" y="194696"/>
                  </a:cubicBezTo>
                  <a:lnTo>
                    <a:pt x="345233" y="204027"/>
                  </a:lnTo>
                  <a:cubicBezTo>
                    <a:pt x="304548" y="217588"/>
                    <a:pt x="290829" y="216706"/>
                    <a:pt x="261257" y="241349"/>
                  </a:cubicBezTo>
                  <a:cubicBezTo>
                    <a:pt x="251120" y="249797"/>
                    <a:pt x="244003" y="261671"/>
                    <a:pt x="233265" y="269341"/>
                  </a:cubicBezTo>
                  <a:cubicBezTo>
                    <a:pt x="221947" y="277426"/>
                    <a:pt x="207338" y="280026"/>
                    <a:pt x="195943" y="288002"/>
                  </a:cubicBezTo>
                  <a:cubicBezTo>
                    <a:pt x="109297" y="348654"/>
                    <a:pt x="172359" y="323854"/>
                    <a:pt x="111968" y="343986"/>
                  </a:cubicBezTo>
                  <a:cubicBezTo>
                    <a:pt x="49919" y="406033"/>
                    <a:pt x="87307" y="390639"/>
                    <a:pt x="0" y="390639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5BB7AAF-820F-4CE2-B8E9-0C9E621ED78B}"/>
                </a:ext>
              </a:extLst>
            </p:cNvPr>
            <p:cNvSpPr/>
            <p:nvPr/>
          </p:nvSpPr>
          <p:spPr>
            <a:xfrm>
              <a:off x="401216" y="2379306"/>
              <a:ext cx="9358604" cy="2146041"/>
            </a:xfrm>
            <a:custGeom>
              <a:avLst/>
              <a:gdLst>
                <a:gd name="connsiteX0" fmla="*/ 9377265 w 9377265"/>
                <a:gd name="connsiteY0" fmla="*/ 0 h 2146041"/>
                <a:gd name="connsiteX1" fmla="*/ 9162661 w 9377265"/>
                <a:gd name="connsiteY1" fmla="*/ 18661 h 2146041"/>
                <a:gd name="connsiteX2" fmla="*/ 8929396 w 9377265"/>
                <a:gd name="connsiteY2" fmla="*/ 130629 h 2146041"/>
                <a:gd name="connsiteX3" fmla="*/ 8873412 w 9377265"/>
                <a:gd name="connsiteY3" fmla="*/ 149290 h 2146041"/>
                <a:gd name="connsiteX4" fmla="*/ 8798767 w 9377265"/>
                <a:gd name="connsiteY4" fmla="*/ 242596 h 2146041"/>
                <a:gd name="connsiteX5" fmla="*/ 8742784 w 9377265"/>
                <a:gd name="connsiteY5" fmla="*/ 317241 h 2146041"/>
                <a:gd name="connsiteX6" fmla="*/ 8696131 w 9377265"/>
                <a:gd name="connsiteY6" fmla="*/ 391886 h 2146041"/>
                <a:gd name="connsiteX7" fmla="*/ 8658808 w 9377265"/>
                <a:gd name="connsiteY7" fmla="*/ 457200 h 2146041"/>
                <a:gd name="connsiteX8" fmla="*/ 8621486 w 9377265"/>
                <a:gd name="connsiteY8" fmla="*/ 503853 h 2146041"/>
                <a:gd name="connsiteX9" fmla="*/ 8584163 w 9377265"/>
                <a:gd name="connsiteY9" fmla="*/ 513184 h 2146041"/>
                <a:gd name="connsiteX10" fmla="*/ 8528180 w 9377265"/>
                <a:gd name="connsiteY10" fmla="*/ 550506 h 2146041"/>
                <a:gd name="connsiteX11" fmla="*/ 8462865 w 9377265"/>
                <a:gd name="connsiteY11" fmla="*/ 587829 h 2146041"/>
                <a:gd name="connsiteX12" fmla="*/ 8304245 w 9377265"/>
                <a:gd name="connsiteY12" fmla="*/ 699796 h 2146041"/>
                <a:gd name="connsiteX13" fmla="*/ 8257592 w 9377265"/>
                <a:gd name="connsiteY13" fmla="*/ 755780 h 2146041"/>
                <a:gd name="connsiteX14" fmla="*/ 8220269 w 9377265"/>
                <a:gd name="connsiteY14" fmla="*/ 793102 h 2146041"/>
                <a:gd name="connsiteX15" fmla="*/ 8201608 w 9377265"/>
                <a:gd name="connsiteY15" fmla="*/ 821094 h 2146041"/>
                <a:gd name="connsiteX16" fmla="*/ 8164286 w 9377265"/>
                <a:gd name="connsiteY16" fmla="*/ 849086 h 2146041"/>
                <a:gd name="connsiteX17" fmla="*/ 8098972 w 9377265"/>
                <a:gd name="connsiteY17" fmla="*/ 914400 h 2146041"/>
                <a:gd name="connsiteX18" fmla="*/ 8070980 w 9377265"/>
                <a:gd name="connsiteY18" fmla="*/ 933061 h 2146041"/>
                <a:gd name="connsiteX19" fmla="*/ 8024327 w 9377265"/>
                <a:gd name="connsiteY19" fmla="*/ 970384 h 2146041"/>
                <a:gd name="connsiteX20" fmla="*/ 7977674 w 9377265"/>
                <a:gd name="connsiteY20" fmla="*/ 998376 h 2146041"/>
                <a:gd name="connsiteX21" fmla="*/ 7921690 w 9377265"/>
                <a:gd name="connsiteY21" fmla="*/ 1045029 h 2146041"/>
                <a:gd name="connsiteX22" fmla="*/ 7865706 w 9377265"/>
                <a:gd name="connsiteY22" fmla="*/ 1082351 h 2146041"/>
                <a:gd name="connsiteX23" fmla="*/ 7772400 w 9377265"/>
                <a:gd name="connsiteY23" fmla="*/ 1138335 h 2146041"/>
                <a:gd name="connsiteX24" fmla="*/ 7632441 w 9377265"/>
                <a:gd name="connsiteY24" fmla="*/ 1156996 h 2146041"/>
                <a:gd name="connsiteX25" fmla="*/ 7408506 w 9377265"/>
                <a:gd name="connsiteY25" fmla="*/ 1138335 h 2146041"/>
                <a:gd name="connsiteX26" fmla="*/ 7361853 w 9377265"/>
                <a:gd name="connsiteY26" fmla="*/ 1119674 h 2146041"/>
                <a:gd name="connsiteX27" fmla="*/ 7212563 w 9377265"/>
                <a:gd name="connsiteY27" fmla="*/ 1026367 h 2146041"/>
                <a:gd name="connsiteX28" fmla="*/ 7147249 w 9377265"/>
                <a:gd name="connsiteY28" fmla="*/ 998376 h 2146041"/>
                <a:gd name="connsiteX29" fmla="*/ 7081935 w 9377265"/>
                <a:gd name="connsiteY29" fmla="*/ 989045 h 2146041"/>
                <a:gd name="connsiteX30" fmla="*/ 7044612 w 9377265"/>
                <a:gd name="connsiteY30" fmla="*/ 979714 h 2146041"/>
                <a:gd name="connsiteX31" fmla="*/ 7007290 w 9377265"/>
                <a:gd name="connsiteY31" fmla="*/ 951723 h 2146041"/>
                <a:gd name="connsiteX32" fmla="*/ 6895323 w 9377265"/>
                <a:gd name="connsiteY32" fmla="*/ 895739 h 2146041"/>
                <a:gd name="connsiteX33" fmla="*/ 6848669 w 9377265"/>
                <a:gd name="connsiteY33" fmla="*/ 858416 h 2146041"/>
                <a:gd name="connsiteX34" fmla="*/ 6792686 w 9377265"/>
                <a:gd name="connsiteY34" fmla="*/ 839755 h 2146041"/>
                <a:gd name="connsiteX35" fmla="*/ 6764694 w 9377265"/>
                <a:gd name="connsiteY35" fmla="*/ 830425 h 2146041"/>
                <a:gd name="connsiteX36" fmla="*/ 6727372 w 9377265"/>
                <a:gd name="connsiteY36" fmla="*/ 783772 h 2146041"/>
                <a:gd name="connsiteX37" fmla="*/ 6708710 w 9377265"/>
                <a:gd name="connsiteY37" fmla="*/ 765110 h 2146041"/>
                <a:gd name="connsiteX38" fmla="*/ 6662057 w 9377265"/>
                <a:gd name="connsiteY38" fmla="*/ 699796 h 2146041"/>
                <a:gd name="connsiteX39" fmla="*/ 6578082 w 9377265"/>
                <a:gd name="connsiteY39" fmla="*/ 662474 h 2146041"/>
                <a:gd name="connsiteX40" fmla="*/ 6363478 w 9377265"/>
                <a:gd name="connsiteY40" fmla="*/ 615821 h 2146041"/>
                <a:gd name="connsiteX41" fmla="*/ 6195527 w 9377265"/>
                <a:gd name="connsiteY41" fmla="*/ 587829 h 2146041"/>
                <a:gd name="connsiteX42" fmla="*/ 6139543 w 9377265"/>
                <a:gd name="connsiteY42" fmla="*/ 578498 h 2146041"/>
                <a:gd name="connsiteX43" fmla="*/ 6083559 w 9377265"/>
                <a:gd name="connsiteY43" fmla="*/ 569167 h 2146041"/>
                <a:gd name="connsiteX44" fmla="*/ 6036906 w 9377265"/>
                <a:gd name="connsiteY44" fmla="*/ 559837 h 2146041"/>
                <a:gd name="connsiteX45" fmla="*/ 5812972 w 9377265"/>
                <a:gd name="connsiteY45" fmla="*/ 569167 h 2146041"/>
                <a:gd name="connsiteX46" fmla="*/ 5784980 w 9377265"/>
                <a:gd name="connsiteY46" fmla="*/ 578498 h 2146041"/>
                <a:gd name="connsiteX47" fmla="*/ 5756988 w 9377265"/>
                <a:gd name="connsiteY47" fmla="*/ 597159 h 2146041"/>
                <a:gd name="connsiteX48" fmla="*/ 5682343 w 9377265"/>
                <a:gd name="connsiteY48" fmla="*/ 643812 h 2146041"/>
                <a:gd name="connsiteX49" fmla="*/ 5579706 w 9377265"/>
                <a:gd name="connsiteY49" fmla="*/ 718457 h 2146041"/>
                <a:gd name="connsiteX50" fmla="*/ 5477069 w 9377265"/>
                <a:gd name="connsiteY50" fmla="*/ 821094 h 2146041"/>
                <a:gd name="connsiteX51" fmla="*/ 5439747 w 9377265"/>
                <a:gd name="connsiteY51" fmla="*/ 858416 h 2146041"/>
                <a:gd name="connsiteX52" fmla="*/ 5355772 w 9377265"/>
                <a:gd name="connsiteY52" fmla="*/ 895739 h 2146041"/>
                <a:gd name="connsiteX53" fmla="*/ 5299788 w 9377265"/>
                <a:gd name="connsiteY53" fmla="*/ 923731 h 2146041"/>
                <a:gd name="connsiteX54" fmla="*/ 4833257 w 9377265"/>
                <a:gd name="connsiteY54" fmla="*/ 914400 h 2146041"/>
                <a:gd name="connsiteX55" fmla="*/ 4767943 w 9377265"/>
                <a:gd name="connsiteY55" fmla="*/ 905070 h 2146041"/>
                <a:gd name="connsiteX56" fmla="*/ 4534678 w 9377265"/>
                <a:gd name="connsiteY56" fmla="*/ 933061 h 2146041"/>
                <a:gd name="connsiteX57" fmla="*/ 4441372 w 9377265"/>
                <a:gd name="connsiteY57" fmla="*/ 1035698 h 2146041"/>
                <a:gd name="connsiteX58" fmla="*/ 4413380 w 9377265"/>
                <a:gd name="connsiteY58" fmla="*/ 1063690 h 2146041"/>
                <a:gd name="connsiteX59" fmla="*/ 4376057 w 9377265"/>
                <a:gd name="connsiteY59" fmla="*/ 1082351 h 2146041"/>
                <a:gd name="connsiteX60" fmla="*/ 4310743 w 9377265"/>
                <a:gd name="connsiteY60" fmla="*/ 1203649 h 2146041"/>
                <a:gd name="connsiteX61" fmla="*/ 4282751 w 9377265"/>
                <a:gd name="connsiteY61" fmla="*/ 1371600 h 2146041"/>
                <a:gd name="connsiteX62" fmla="*/ 4264090 w 9377265"/>
                <a:gd name="connsiteY62" fmla="*/ 1399592 h 2146041"/>
                <a:gd name="connsiteX63" fmla="*/ 4208106 w 9377265"/>
                <a:gd name="connsiteY63" fmla="*/ 1418253 h 2146041"/>
                <a:gd name="connsiteX64" fmla="*/ 4077478 w 9377265"/>
                <a:gd name="connsiteY64" fmla="*/ 1446245 h 2146041"/>
                <a:gd name="connsiteX65" fmla="*/ 4040155 w 9377265"/>
                <a:gd name="connsiteY65" fmla="*/ 1455576 h 2146041"/>
                <a:gd name="connsiteX66" fmla="*/ 3984172 w 9377265"/>
                <a:gd name="connsiteY66" fmla="*/ 1464906 h 2146041"/>
                <a:gd name="connsiteX67" fmla="*/ 3928188 w 9377265"/>
                <a:gd name="connsiteY67" fmla="*/ 1492898 h 2146041"/>
                <a:gd name="connsiteX68" fmla="*/ 3806890 w 9377265"/>
                <a:gd name="connsiteY68" fmla="*/ 1530221 h 2146041"/>
                <a:gd name="connsiteX69" fmla="*/ 3750906 w 9377265"/>
                <a:gd name="connsiteY69" fmla="*/ 1548882 h 2146041"/>
                <a:gd name="connsiteX70" fmla="*/ 3638939 w 9377265"/>
                <a:gd name="connsiteY70" fmla="*/ 1651518 h 2146041"/>
                <a:gd name="connsiteX71" fmla="*/ 3545633 w 9377265"/>
                <a:gd name="connsiteY71" fmla="*/ 1763486 h 2146041"/>
                <a:gd name="connsiteX72" fmla="*/ 3517641 w 9377265"/>
                <a:gd name="connsiteY72" fmla="*/ 1819470 h 2146041"/>
                <a:gd name="connsiteX73" fmla="*/ 3508310 w 9377265"/>
                <a:gd name="connsiteY73" fmla="*/ 1847461 h 2146041"/>
                <a:gd name="connsiteX74" fmla="*/ 3489649 w 9377265"/>
                <a:gd name="connsiteY74" fmla="*/ 1894114 h 2146041"/>
                <a:gd name="connsiteX75" fmla="*/ 3470988 w 9377265"/>
                <a:gd name="connsiteY75" fmla="*/ 1931437 h 2146041"/>
                <a:gd name="connsiteX76" fmla="*/ 3396343 w 9377265"/>
                <a:gd name="connsiteY76" fmla="*/ 1987421 h 2146041"/>
                <a:gd name="connsiteX77" fmla="*/ 3331029 w 9377265"/>
                <a:gd name="connsiteY77" fmla="*/ 2034074 h 2146041"/>
                <a:gd name="connsiteX78" fmla="*/ 3219061 w 9377265"/>
                <a:gd name="connsiteY78" fmla="*/ 2080727 h 2146041"/>
                <a:gd name="connsiteX79" fmla="*/ 3172408 w 9377265"/>
                <a:gd name="connsiteY79" fmla="*/ 2099388 h 2146041"/>
                <a:gd name="connsiteX80" fmla="*/ 3107094 w 9377265"/>
                <a:gd name="connsiteY80" fmla="*/ 2108718 h 2146041"/>
                <a:gd name="connsiteX81" fmla="*/ 3060441 w 9377265"/>
                <a:gd name="connsiteY81" fmla="*/ 2127380 h 2146041"/>
                <a:gd name="connsiteX82" fmla="*/ 3023118 w 9377265"/>
                <a:gd name="connsiteY82" fmla="*/ 2146041 h 2146041"/>
                <a:gd name="connsiteX83" fmla="*/ 2584580 w 9377265"/>
                <a:gd name="connsiteY83" fmla="*/ 2136710 h 2146041"/>
                <a:gd name="connsiteX84" fmla="*/ 2509935 w 9377265"/>
                <a:gd name="connsiteY84" fmla="*/ 2108718 h 2146041"/>
                <a:gd name="connsiteX85" fmla="*/ 2472612 w 9377265"/>
                <a:gd name="connsiteY85" fmla="*/ 2099388 h 2146041"/>
                <a:gd name="connsiteX86" fmla="*/ 2407298 w 9377265"/>
                <a:gd name="connsiteY86" fmla="*/ 2080727 h 2146041"/>
                <a:gd name="connsiteX87" fmla="*/ 2379306 w 9377265"/>
                <a:gd name="connsiteY87" fmla="*/ 2071396 h 2146041"/>
                <a:gd name="connsiteX88" fmla="*/ 2304661 w 9377265"/>
                <a:gd name="connsiteY88" fmla="*/ 2043404 h 2146041"/>
                <a:gd name="connsiteX89" fmla="*/ 2202025 w 9377265"/>
                <a:gd name="connsiteY89" fmla="*/ 2034074 h 2146041"/>
                <a:gd name="connsiteX90" fmla="*/ 2155372 w 9377265"/>
                <a:gd name="connsiteY90" fmla="*/ 2024743 h 2146041"/>
                <a:gd name="connsiteX91" fmla="*/ 2071396 w 9377265"/>
                <a:gd name="connsiteY91" fmla="*/ 1978090 h 2146041"/>
                <a:gd name="connsiteX92" fmla="*/ 2015412 w 9377265"/>
                <a:gd name="connsiteY92" fmla="*/ 1968759 h 2146041"/>
                <a:gd name="connsiteX93" fmla="*/ 1968759 w 9377265"/>
                <a:gd name="connsiteY93" fmla="*/ 1959429 h 2146041"/>
                <a:gd name="connsiteX94" fmla="*/ 1903445 w 9377265"/>
                <a:gd name="connsiteY94" fmla="*/ 1931437 h 2146041"/>
                <a:gd name="connsiteX95" fmla="*/ 1838131 w 9377265"/>
                <a:gd name="connsiteY95" fmla="*/ 1884784 h 2146041"/>
                <a:gd name="connsiteX96" fmla="*/ 1716833 w 9377265"/>
                <a:gd name="connsiteY96" fmla="*/ 1866123 h 2146041"/>
                <a:gd name="connsiteX97" fmla="*/ 1670180 w 9377265"/>
                <a:gd name="connsiteY97" fmla="*/ 1847461 h 2146041"/>
                <a:gd name="connsiteX98" fmla="*/ 1623527 w 9377265"/>
                <a:gd name="connsiteY98" fmla="*/ 1838131 h 2146041"/>
                <a:gd name="connsiteX99" fmla="*/ 1567543 w 9377265"/>
                <a:gd name="connsiteY99" fmla="*/ 1819470 h 2146041"/>
                <a:gd name="connsiteX100" fmla="*/ 1539551 w 9377265"/>
                <a:gd name="connsiteY100" fmla="*/ 1800808 h 2146041"/>
                <a:gd name="connsiteX101" fmla="*/ 1446245 w 9377265"/>
                <a:gd name="connsiteY101" fmla="*/ 1698172 h 2146041"/>
                <a:gd name="connsiteX102" fmla="*/ 1371600 w 9377265"/>
                <a:gd name="connsiteY102" fmla="*/ 1623527 h 2146041"/>
                <a:gd name="connsiteX103" fmla="*/ 1324947 w 9377265"/>
                <a:gd name="connsiteY103" fmla="*/ 1586204 h 2146041"/>
                <a:gd name="connsiteX104" fmla="*/ 1287625 w 9377265"/>
                <a:gd name="connsiteY104" fmla="*/ 1539551 h 2146041"/>
                <a:gd name="connsiteX105" fmla="*/ 1278294 w 9377265"/>
                <a:gd name="connsiteY105" fmla="*/ 1483567 h 2146041"/>
                <a:gd name="connsiteX106" fmla="*/ 1240972 w 9377265"/>
                <a:gd name="connsiteY106" fmla="*/ 1418253 h 2146041"/>
                <a:gd name="connsiteX107" fmla="*/ 1203649 w 9377265"/>
                <a:gd name="connsiteY107" fmla="*/ 1343608 h 2146041"/>
                <a:gd name="connsiteX108" fmla="*/ 1138335 w 9377265"/>
                <a:gd name="connsiteY108" fmla="*/ 1212980 h 2146041"/>
                <a:gd name="connsiteX109" fmla="*/ 1063690 w 9377265"/>
                <a:gd name="connsiteY109" fmla="*/ 1119674 h 2146041"/>
                <a:gd name="connsiteX110" fmla="*/ 1035698 w 9377265"/>
                <a:gd name="connsiteY110" fmla="*/ 1091682 h 2146041"/>
                <a:gd name="connsiteX111" fmla="*/ 1007706 w 9377265"/>
                <a:gd name="connsiteY111" fmla="*/ 1063690 h 2146041"/>
                <a:gd name="connsiteX112" fmla="*/ 989045 w 9377265"/>
                <a:gd name="connsiteY112" fmla="*/ 1026367 h 2146041"/>
                <a:gd name="connsiteX113" fmla="*/ 979714 w 9377265"/>
                <a:gd name="connsiteY113" fmla="*/ 998376 h 2146041"/>
                <a:gd name="connsiteX114" fmla="*/ 895739 w 9377265"/>
                <a:gd name="connsiteY114" fmla="*/ 961053 h 2146041"/>
                <a:gd name="connsiteX115" fmla="*/ 821094 w 9377265"/>
                <a:gd name="connsiteY115" fmla="*/ 942392 h 2146041"/>
                <a:gd name="connsiteX116" fmla="*/ 718457 w 9377265"/>
                <a:gd name="connsiteY116" fmla="*/ 979714 h 2146041"/>
                <a:gd name="connsiteX117" fmla="*/ 727788 w 9377265"/>
                <a:gd name="connsiteY117" fmla="*/ 1184988 h 2146041"/>
                <a:gd name="connsiteX118" fmla="*/ 718457 w 9377265"/>
                <a:gd name="connsiteY118" fmla="*/ 1343608 h 2146041"/>
                <a:gd name="connsiteX119" fmla="*/ 690465 w 9377265"/>
                <a:gd name="connsiteY119" fmla="*/ 1399592 h 2146041"/>
                <a:gd name="connsiteX120" fmla="*/ 615821 w 9377265"/>
                <a:gd name="connsiteY120" fmla="*/ 1511559 h 2146041"/>
                <a:gd name="connsiteX121" fmla="*/ 550506 w 9377265"/>
                <a:gd name="connsiteY121" fmla="*/ 1623527 h 2146041"/>
                <a:gd name="connsiteX122" fmla="*/ 485192 w 9377265"/>
                <a:gd name="connsiteY122" fmla="*/ 1670180 h 2146041"/>
                <a:gd name="connsiteX123" fmla="*/ 429208 w 9377265"/>
                <a:gd name="connsiteY123" fmla="*/ 1688841 h 2146041"/>
                <a:gd name="connsiteX124" fmla="*/ 242596 w 9377265"/>
                <a:gd name="connsiteY124" fmla="*/ 1744825 h 2146041"/>
                <a:gd name="connsiteX125" fmla="*/ 111967 w 9377265"/>
                <a:gd name="connsiteY125" fmla="*/ 1735494 h 2146041"/>
                <a:gd name="connsiteX126" fmla="*/ 0 w 9377265"/>
                <a:gd name="connsiteY126" fmla="*/ 1726163 h 214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9377265" h="2146041">
                  <a:moveTo>
                    <a:pt x="9377265" y="0"/>
                  </a:moveTo>
                  <a:cubicBezTo>
                    <a:pt x="9305730" y="6220"/>
                    <a:pt x="9232714" y="2899"/>
                    <a:pt x="9162661" y="18661"/>
                  </a:cubicBezTo>
                  <a:cubicBezTo>
                    <a:pt x="8993990" y="56612"/>
                    <a:pt x="9043765" y="73445"/>
                    <a:pt x="8929396" y="130629"/>
                  </a:cubicBezTo>
                  <a:cubicBezTo>
                    <a:pt x="8911802" y="139426"/>
                    <a:pt x="8892073" y="143070"/>
                    <a:pt x="8873412" y="149290"/>
                  </a:cubicBezTo>
                  <a:cubicBezTo>
                    <a:pt x="8790105" y="232597"/>
                    <a:pt x="8857725" y="157433"/>
                    <a:pt x="8798767" y="242596"/>
                  </a:cubicBezTo>
                  <a:cubicBezTo>
                    <a:pt x="8781064" y="268168"/>
                    <a:pt x="8760036" y="291362"/>
                    <a:pt x="8742784" y="317241"/>
                  </a:cubicBezTo>
                  <a:cubicBezTo>
                    <a:pt x="8723342" y="346405"/>
                    <a:pt x="8714888" y="358125"/>
                    <a:pt x="8696131" y="391886"/>
                  </a:cubicBezTo>
                  <a:cubicBezTo>
                    <a:pt x="8673994" y="431731"/>
                    <a:pt x="8683942" y="423687"/>
                    <a:pt x="8658808" y="457200"/>
                  </a:cubicBezTo>
                  <a:cubicBezTo>
                    <a:pt x="8646859" y="473132"/>
                    <a:pt x="8637418" y="491904"/>
                    <a:pt x="8621486" y="503853"/>
                  </a:cubicBezTo>
                  <a:cubicBezTo>
                    <a:pt x="8611227" y="511547"/>
                    <a:pt x="8596604" y="510074"/>
                    <a:pt x="8584163" y="513184"/>
                  </a:cubicBezTo>
                  <a:cubicBezTo>
                    <a:pt x="8565502" y="525625"/>
                    <a:pt x="8547281" y="538752"/>
                    <a:pt x="8528180" y="550506"/>
                  </a:cubicBezTo>
                  <a:cubicBezTo>
                    <a:pt x="8506824" y="563648"/>
                    <a:pt x="8482446" y="572164"/>
                    <a:pt x="8462865" y="587829"/>
                  </a:cubicBezTo>
                  <a:cubicBezTo>
                    <a:pt x="8312390" y="708210"/>
                    <a:pt x="8467534" y="627225"/>
                    <a:pt x="8304245" y="699796"/>
                  </a:cubicBezTo>
                  <a:cubicBezTo>
                    <a:pt x="8288694" y="718457"/>
                    <a:pt x="8273842" y="737724"/>
                    <a:pt x="8257592" y="755780"/>
                  </a:cubicBezTo>
                  <a:cubicBezTo>
                    <a:pt x="8245822" y="768857"/>
                    <a:pt x="8231719" y="779744"/>
                    <a:pt x="8220269" y="793102"/>
                  </a:cubicBezTo>
                  <a:cubicBezTo>
                    <a:pt x="8212971" y="801616"/>
                    <a:pt x="8209537" y="813164"/>
                    <a:pt x="8201608" y="821094"/>
                  </a:cubicBezTo>
                  <a:cubicBezTo>
                    <a:pt x="8190612" y="832090"/>
                    <a:pt x="8175793" y="838625"/>
                    <a:pt x="8164286" y="849086"/>
                  </a:cubicBezTo>
                  <a:cubicBezTo>
                    <a:pt x="8141504" y="869797"/>
                    <a:pt x="8121858" y="893803"/>
                    <a:pt x="8098972" y="914400"/>
                  </a:cubicBezTo>
                  <a:cubicBezTo>
                    <a:pt x="8090637" y="921902"/>
                    <a:pt x="8079951" y="926333"/>
                    <a:pt x="8070980" y="933061"/>
                  </a:cubicBezTo>
                  <a:cubicBezTo>
                    <a:pt x="8055048" y="945010"/>
                    <a:pt x="8040642" y="958963"/>
                    <a:pt x="8024327" y="970384"/>
                  </a:cubicBezTo>
                  <a:cubicBezTo>
                    <a:pt x="8009470" y="980784"/>
                    <a:pt x="7992341" y="987709"/>
                    <a:pt x="7977674" y="998376"/>
                  </a:cubicBezTo>
                  <a:cubicBezTo>
                    <a:pt x="7958029" y="1012664"/>
                    <a:pt x="7941123" y="1030454"/>
                    <a:pt x="7921690" y="1045029"/>
                  </a:cubicBezTo>
                  <a:cubicBezTo>
                    <a:pt x="7903748" y="1058486"/>
                    <a:pt x="7883844" y="1069159"/>
                    <a:pt x="7865706" y="1082351"/>
                  </a:cubicBezTo>
                  <a:cubicBezTo>
                    <a:pt x="7827114" y="1110418"/>
                    <a:pt x="7819765" y="1128862"/>
                    <a:pt x="7772400" y="1138335"/>
                  </a:cubicBezTo>
                  <a:cubicBezTo>
                    <a:pt x="7726248" y="1147565"/>
                    <a:pt x="7679094" y="1150776"/>
                    <a:pt x="7632441" y="1156996"/>
                  </a:cubicBezTo>
                  <a:cubicBezTo>
                    <a:pt x="7557796" y="1150776"/>
                    <a:pt x="7482707" y="1148570"/>
                    <a:pt x="7408506" y="1138335"/>
                  </a:cubicBezTo>
                  <a:cubicBezTo>
                    <a:pt x="7391914" y="1136047"/>
                    <a:pt x="7376834" y="1127164"/>
                    <a:pt x="7361853" y="1119674"/>
                  </a:cubicBezTo>
                  <a:cubicBezTo>
                    <a:pt x="7319865" y="1098680"/>
                    <a:pt x="7242313" y="1039117"/>
                    <a:pt x="7212563" y="1026367"/>
                  </a:cubicBezTo>
                  <a:cubicBezTo>
                    <a:pt x="7190792" y="1017037"/>
                    <a:pt x="7170024" y="1004883"/>
                    <a:pt x="7147249" y="998376"/>
                  </a:cubicBezTo>
                  <a:cubicBezTo>
                    <a:pt x="7126103" y="992334"/>
                    <a:pt x="7103573" y="992979"/>
                    <a:pt x="7081935" y="989045"/>
                  </a:cubicBezTo>
                  <a:cubicBezTo>
                    <a:pt x="7069318" y="986751"/>
                    <a:pt x="7057053" y="982824"/>
                    <a:pt x="7044612" y="979714"/>
                  </a:cubicBezTo>
                  <a:cubicBezTo>
                    <a:pt x="7032171" y="970384"/>
                    <a:pt x="7020942" y="959169"/>
                    <a:pt x="7007290" y="951723"/>
                  </a:cubicBezTo>
                  <a:cubicBezTo>
                    <a:pt x="6927751" y="908338"/>
                    <a:pt x="6960416" y="942233"/>
                    <a:pt x="6895323" y="895739"/>
                  </a:cubicBezTo>
                  <a:cubicBezTo>
                    <a:pt x="6863393" y="872932"/>
                    <a:pt x="6890786" y="877135"/>
                    <a:pt x="6848669" y="858416"/>
                  </a:cubicBezTo>
                  <a:cubicBezTo>
                    <a:pt x="6830694" y="850427"/>
                    <a:pt x="6811347" y="845975"/>
                    <a:pt x="6792686" y="839755"/>
                  </a:cubicBezTo>
                  <a:lnTo>
                    <a:pt x="6764694" y="830425"/>
                  </a:lnTo>
                  <a:cubicBezTo>
                    <a:pt x="6719631" y="785360"/>
                    <a:pt x="6774460" y="842631"/>
                    <a:pt x="6727372" y="783772"/>
                  </a:cubicBezTo>
                  <a:cubicBezTo>
                    <a:pt x="6721876" y="776902"/>
                    <a:pt x="6713590" y="772430"/>
                    <a:pt x="6708710" y="765110"/>
                  </a:cubicBezTo>
                  <a:cubicBezTo>
                    <a:pt x="6683016" y="726569"/>
                    <a:pt x="6700958" y="727583"/>
                    <a:pt x="6662057" y="699796"/>
                  </a:cubicBezTo>
                  <a:cubicBezTo>
                    <a:pt x="6649097" y="690538"/>
                    <a:pt x="6590275" y="665958"/>
                    <a:pt x="6578082" y="662474"/>
                  </a:cubicBezTo>
                  <a:cubicBezTo>
                    <a:pt x="6423253" y="618237"/>
                    <a:pt x="6472799" y="633082"/>
                    <a:pt x="6363478" y="615821"/>
                  </a:cubicBezTo>
                  <a:lnTo>
                    <a:pt x="6195527" y="587829"/>
                  </a:lnTo>
                  <a:lnTo>
                    <a:pt x="6139543" y="578498"/>
                  </a:lnTo>
                  <a:cubicBezTo>
                    <a:pt x="6120882" y="575388"/>
                    <a:pt x="6102110" y="572877"/>
                    <a:pt x="6083559" y="569167"/>
                  </a:cubicBezTo>
                  <a:lnTo>
                    <a:pt x="6036906" y="559837"/>
                  </a:lnTo>
                  <a:cubicBezTo>
                    <a:pt x="5962261" y="562947"/>
                    <a:pt x="5887477" y="563648"/>
                    <a:pt x="5812972" y="569167"/>
                  </a:cubicBezTo>
                  <a:cubicBezTo>
                    <a:pt x="5803163" y="569894"/>
                    <a:pt x="5793777" y="574099"/>
                    <a:pt x="5784980" y="578498"/>
                  </a:cubicBezTo>
                  <a:cubicBezTo>
                    <a:pt x="5774950" y="583513"/>
                    <a:pt x="5766724" y="591595"/>
                    <a:pt x="5756988" y="597159"/>
                  </a:cubicBezTo>
                  <a:cubicBezTo>
                    <a:pt x="5669315" y="647258"/>
                    <a:pt x="5771534" y="580104"/>
                    <a:pt x="5682343" y="643812"/>
                  </a:cubicBezTo>
                  <a:cubicBezTo>
                    <a:pt x="5645881" y="669856"/>
                    <a:pt x="5615042" y="683120"/>
                    <a:pt x="5579706" y="718457"/>
                  </a:cubicBezTo>
                  <a:lnTo>
                    <a:pt x="5477069" y="821094"/>
                  </a:lnTo>
                  <a:cubicBezTo>
                    <a:pt x="5464628" y="833535"/>
                    <a:pt x="5456082" y="851882"/>
                    <a:pt x="5439747" y="858416"/>
                  </a:cubicBezTo>
                  <a:cubicBezTo>
                    <a:pt x="5406424" y="871746"/>
                    <a:pt x="5386281" y="878306"/>
                    <a:pt x="5355772" y="895739"/>
                  </a:cubicBezTo>
                  <a:cubicBezTo>
                    <a:pt x="5305126" y="924679"/>
                    <a:pt x="5351110" y="906623"/>
                    <a:pt x="5299788" y="923731"/>
                  </a:cubicBezTo>
                  <a:lnTo>
                    <a:pt x="4833257" y="914400"/>
                  </a:lnTo>
                  <a:cubicBezTo>
                    <a:pt x="4811278" y="913629"/>
                    <a:pt x="4789893" y="903698"/>
                    <a:pt x="4767943" y="905070"/>
                  </a:cubicBezTo>
                  <a:cubicBezTo>
                    <a:pt x="4689783" y="909955"/>
                    <a:pt x="4612433" y="923731"/>
                    <a:pt x="4534678" y="933061"/>
                  </a:cubicBezTo>
                  <a:cubicBezTo>
                    <a:pt x="4496497" y="990330"/>
                    <a:pt x="4523945" y="953124"/>
                    <a:pt x="4441372" y="1035698"/>
                  </a:cubicBezTo>
                  <a:cubicBezTo>
                    <a:pt x="4432041" y="1045029"/>
                    <a:pt x="4425183" y="1057789"/>
                    <a:pt x="4413380" y="1063690"/>
                  </a:cubicBezTo>
                  <a:lnTo>
                    <a:pt x="4376057" y="1082351"/>
                  </a:lnTo>
                  <a:cubicBezTo>
                    <a:pt x="4310559" y="1169683"/>
                    <a:pt x="4326174" y="1126498"/>
                    <a:pt x="4310743" y="1203649"/>
                  </a:cubicBezTo>
                  <a:cubicBezTo>
                    <a:pt x="4304246" y="1281607"/>
                    <a:pt x="4310908" y="1308245"/>
                    <a:pt x="4282751" y="1371600"/>
                  </a:cubicBezTo>
                  <a:cubicBezTo>
                    <a:pt x="4278197" y="1381848"/>
                    <a:pt x="4273599" y="1393649"/>
                    <a:pt x="4264090" y="1399592"/>
                  </a:cubicBezTo>
                  <a:cubicBezTo>
                    <a:pt x="4247409" y="1410017"/>
                    <a:pt x="4227340" y="1414131"/>
                    <a:pt x="4208106" y="1418253"/>
                  </a:cubicBezTo>
                  <a:cubicBezTo>
                    <a:pt x="4164563" y="1427584"/>
                    <a:pt x="4120680" y="1435444"/>
                    <a:pt x="4077478" y="1446245"/>
                  </a:cubicBezTo>
                  <a:cubicBezTo>
                    <a:pt x="4065037" y="1449355"/>
                    <a:pt x="4052730" y="1453061"/>
                    <a:pt x="4040155" y="1455576"/>
                  </a:cubicBezTo>
                  <a:cubicBezTo>
                    <a:pt x="4021604" y="1459286"/>
                    <a:pt x="4002833" y="1461796"/>
                    <a:pt x="3984172" y="1464906"/>
                  </a:cubicBezTo>
                  <a:cubicBezTo>
                    <a:pt x="3965511" y="1474237"/>
                    <a:pt x="3947447" y="1484873"/>
                    <a:pt x="3928188" y="1492898"/>
                  </a:cubicBezTo>
                  <a:cubicBezTo>
                    <a:pt x="3895214" y="1506637"/>
                    <a:pt x="3839905" y="1520062"/>
                    <a:pt x="3806890" y="1530221"/>
                  </a:cubicBezTo>
                  <a:cubicBezTo>
                    <a:pt x="3788089" y="1536006"/>
                    <a:pt x="3769567" y="1542662"/>
                    <a:pt x="3750906" y="1548882"/>
                  </a:cubicBezTo>
                  <a:cubicBezTo>
                    <a:pt x="3571706" y="1683280"/>
                    <a:pt x="3752437" y="1538019"/>
                    <a:pt x="3638939" y="1651518"/>
                  </a:cubicBezTo>
                  <a:cubicBezTo>
                    <a:pt x="3558589" y="1731869"/>
                    <a:pt x="3618731" y="1635565"/>
                    <a:pt x="3545633" y="1763486"/>
                  </a:cubicBezTo>
                  <a:cubicBezTo>
                    <a:pt x="3535282" y="1781601"/>
                    <a:pt x="3526115" y="1800404"/>
                    <a:pt x="3517641" y="1819470"/>
                  </a:cubicBezTo>
                  <a:cubicBezTo>
                    <a:pt x="3513647" y="1828457"/>
                    <a:pt x="3511763" y="1838252"/>
                    <a:pt x="3508310" y="1847461"/>
                  </a:cubicBezTo>
                  <a:cubicBezTo>
                    <a:pt x="3502429" y="1863143"/>
                    <a:pt x="3496451" y="1878809"/>
                    <a:pt x="3489649" y="1894114"/>
                  </a:cubicBezTo>
                  <a:cubicBezTo>
                    <a:pt x="3484000" y="1906825"/>
                    <a:pt x="3479334" y="1920310"/>
                    <a:pt x="3470988" y="1931437"/>
                  </a:cubicBezTo>
                  <a:cubicBezTo>
                    <a:pt x="3433256" y="1981747"/>
                    <a:pt x="3441949" y="1958398"/>
                    <a:pt x="3396343" y="1987421"/>
                  </a:cubicBezTo>
                  <a:cubicBezTo>
                    <a:pt x="3373771" y="2001785"/>
                    <a:pt x="3354705" y="2021613"/>
                    <a:pt x="3331029" y="2034074"/>
                  </a:cubicBezTo>
                  <a:cubicBezTo>
                    <a:pt x="3295249" y="2052905"/>
                    <a:pt x="3256448" y="2065332"/>
                    <a:pt x="3219061" y="2080727"/>
                  </a:cubicBezTo>
                  <a:cubicBezTo>
                    <a:pt x="3203574" y="2087104"/>
                    <a:pt x="3188989" y="2097019"/>
                    <a:pt x="3172408" y="2099388"/>
                  </a:cubicBezTo>
                  <a:lnTo>
                    <a:pt x="3107094" y="2108718"/>
                  </a:lnTo>
                  <a:cubicBezTo>
                    <a:pt x="3091543" y="2114939"/>
                    <a:pt x="3075746" y="2120578"/>
                    <a:pt x="3060441" y="2127380"/>
                  </a:cubicBezTo>
                  <a:cubicBezTo>
                    <a:pt x="3047730" y="2133029"/>
                    <a:pt x="3037025" y="2145768"/>
                    <a:pt x="3023118" y="2146041"/>
                  </a:cubicBezTo>
                  <a:lnTo>
                    <a:pt x="2584580" y="2136710"/>
                  </a:lnTo>
                  <a:cubicBezTo>
                    <a:pt x="2466253" y="2113046"/>
                    <a:pt x="2594028" y="2144758"/>
                    <a:pt x="2509935" y="2108718"/>
                  </a:cubicBezTo>
                  <a:cubicBezTo>
                    <a:pt x="2498148" y="2103666"/>
                    <a:pt x="2484984" y="2102762"/>
                    <a:pt x="2472612" y="2099388"/>
                  </a:cubicBezTo>
                  <a:cubicBezTo>
                    <a:pt x="2450767" y="2093431"/>
                    <a:pt x="2428986" y="2087233"/>
                    <a:pt x="2407298" y="2080727"/>
                  </a:cubicBezTo>
                  <a:cubicBezTo>
                    <a:pt x="2397877" y="2077901"/>
                    <a:pt x="2388549" y="2074757"/>
                    <a:pt x="2379306" y="2071396"/>
                  </a:cubicBezTo>
                  <a:cubicBezTo>
                    <a:pt x="2354332" y="2062315"/>
                    <a:pt x="2330665" y="2048878"/>
                    <a:pt x="2304661" y="2043404"/>
                  </a:cubicBezTo>
                  <a:cubicBezTo>
                    <a:pt x="2271045" y="2036327"/>
                    <a:pt x="2236237" y="2037184"/>
                    <a:pt x="2202025" y="2034074"/>
                  </a:cubicBezTo>
                  <a:cubicBezTo>
                    <a:pt x="2186474" y="2030964"/>
                    <a:pt x="2170417" y="2029758"/>
                    <a:pt x="2155372" y="2024743"/>
                  </a:cubicBezTo>
                  <a:cubicBezTo>
                    <a:pt x="2045856" y="1988238"/>
                    <a:pt x="2202955" y="2025930"/>
                    <a:pt x="2071396" y="1978090"/>
                  </a:cubicBezTo>
                  <a:cubicBezTo>
                    <a:pt x="2053616" y="1971625"/>
                    <a:pt x="2034026" y="1972143"/>
                    <a:pt x="2015412" y="1968759"/>
                  </a:cubicBezTo>
                  <a:cubicBezTo>
                    <a:pt x="1999809" y="1965922"/>
                    <a:pt x="1984310" y="1962539"/>
                    <a:pt x="1968759" y="1959429"/>
                  </a:cubicBezTo>
                  <a:cubicBezTo>
                    <a:pt x="1946988" y="1950098"/>
                    <a:pt x="1923756" y="1943624"/>
                    <a:pt x="1903445" y="1931437"/>
                  </a:cubicBezTo>
                  <a:cubicBezTo>
                    <a:pt x="1824262" y="1883927"/>
                    <a:pt x="1930848" y="1919553"/>
                    <a:pt x="1838131" y="1884784"/>
                  </a:cubicBezTo>
                  <a:cubicBezTo>
                    <a:pt x="1804105" y="1872024"/>
                    <a:pt x="1746307" y="1869398"/>
                    <a:pt x="1716833" y="1866123"/>
                  </a:cubicBezTo>
                  <a:cubicBezTo>
                    <a:pt x="1701282" y="1859902"/>
                    <a:pt x="1686223" y="1852274"/>
                    <a:pt x="1670180" y="1847461"/>
                  </a:cubicBezTo>
                  <a:cubicBezTo>
                    <a:pt x="1654990" y="1842904"/>
                    <a:pt x="1638827" y="1842304"/>
                    <a:pt x="1623527" y="1838131"/>
                  </a:cubicBezTo>
                  <a:cubicBezTo>
                    <a:pt x="1604549" y="1832955"/>
                    <a:pt x="1586204" y="1825690"/>
                    <a:pt x="1567543" y="1819470"/>
                  </a:cubicBezTo>
                  <a:cubicBezTo>
                    <a:pt x="1558212" y="1813249"/>
                    <a:pt x="1548065" y="1808106"/>
                    <a:pt x="1539551" y="1800808"/>
                  </a:cubicBezTo>
                  <a:cubicBezTo>
                    <a:pt x="1501963" y="1768589"/>
                    <a:pt x="1481066" y="1735480"/>
                    <a:pt x="1446245" y="1698172"/>
                  </a:cubicBezTo>
                  <a:cubicBezTo>
                    <a:pt x="1422236" y="1672448"/>
                    <a:pt x="1399077" y="1645509"/>
                    <a:pt x="1371600" y="1623527"/>
                  </a:cubicBezTo>
                  <a:cubicBezTo>
                    <a:pt x="1356049" y="1611086"/>
                    <a:pt x="1339029" y="1600286"/>
                    <a:pt x="1324947" y="1586204"/>
                  </a:cubicBezTo>
                  <a:cubicBezTo>
                    <a:pt x="1310865" y="1572122"/>
                    <a:pt x="1300066" y="1555102"/>
                    <a:pt x="1287625" y="1539551"/>
                  </a:cubicBezTo>
                  <a:cubicBezTo>
                    <a:pt x="1284515" y="1520890"/>
                    <a:pt x="1285085" y="1501225"/>
                    <a:pt x="1278294" y="1483567"/>
                  </a:cubicBezTo>
                  <a:cubicBezTo>
                    <a:pt x="1269293" y="1460163"/>
                    <a:pt x="1252772" y="1440378"/>
                    <a:pt x="1240972" y="1418253"/>
                  </a:cubicBezTo>
                  <a:cubicBezTo>
                    <a:pt x="1227881" y="1393707"/>
                    <a:pt x="1213981" y="1369437"/>
                    <a:pt x="1203649" y="1343608"/>
                  </a:cubicBezTo>
                  <a:cubicBezTo>
                    <a:pt x="1153990" y="1219462"/>
                    <a:pt x="1226091" y="1335839"/>
                    <a:pt x="1138335" y="1212980"/>
                  </a:cubicBezTo>
                  <a:cubicBezTo>
                    <a:pt x="1119267" y="1155779"/>
                    <a:pt x="1135959" y="1191943"/>
                    <a:pt x="1063690" y="1119674"/>
                  </a:cubicBezTo>
                  <a:lnTo>
                    <a:pt x="1035698" y="1091682"/>
                  </a:lnTo>
                  <a:lnTo>
                    <a:pt x="1007706" y="1063690"/>
                  </a:lnTo>
                  <a:cubicBezTo>
                    <a:pt x="1001486" y="1051249"/>
                    <a:pt x="994524" y="1039152"/>
                    <a:pt x="989045" y="1026367"/>
                  </a:cubicBezTo>
                  <a:cubicBezTo>
                    <a:pt x="985171" y="1017327"/>
                    <a:pt x="984774" y="1006810"/>
                    <a:pt x="979714" y="998376"/>
                  </a:cubicBezTo>
                  <a:cubicBezTo>
                    <a:pt x="961654" y="968277"/>
                    <a:pt x="926755" y="970358"/>
                    <a:pt x="895739" y="961053"/>
                  </a:cubicBezTo>
                  <a:cubicBezTo>
                    <a:pt x="838360" y="943840"/>
                    <a:pt x="900517" y="958277"/>
                    <a:pt x="821094" y="942392"/>
                  </a:cubicBezTo>
                  <a:cubicBezTo>
                    <a:pt x="786882" y="954833"/>
                    <a:pt x="731525" y="945736"/>
                    <a:pt x="718457" y="979714"/>
                  </a:cubicBezTo>
                  <a:cubicBezTo>
                    <a:pt x="693869" y="1043644"/>
                    <a:pt x="727788" y="1116493"/>
                    <a:pt x="727788" y="1184988"/>
                  </a:cubicBezTo>
                  <a:cubicBezTo>
                    <a:pt x="727788" y="1237953"/>
                    <a:pt x="727532" y="1291427"/>
                    <a:pt x="718457" y="1343608"/>
                  </a:cubicBezTo>
                  <a:cubicBezTo>
                    <a:pt x="714882" y="1364163"/>
                    <a:pt x="700456" y="1381276"/>
                    <a:pt x="690465" y="1399592"/>
                  </a:cubicBezTo>
                  <a:cubicBezTo>
                    <a:pt x="648113" y="1477238"/>
                    <a:pt x="673894" y="1419611"/>
                    <a:pt x="615821" y="1511559"/>
                  </a:cubicBezTo>
                  <a:cubicBezTo>
                    <a:pt x="592748" y="1548091"/>
                    <a:pt x="585666" y="1598412"/>
                    <a:pt x="550506" y="1623527"/>
                  </a:cubicBezTo>
                  <a:cubicBezTo>
                    <a:pt x="528735" y="1639078"/>
                    <a:pt x="508749" y="1657496"/>
                    <a:pt x="485192" y="1670180"/>
                  </a:cubicBezTo>
                  <a:cubicBezTo>
                    <a:pt x="467872" y="1679506"/>
                    <a:pt x="447666" y="1682041"/>
                    <a:pt x="429208" y="1688841"/>
                  </a:cubicBezTo>
                  <a:cubicBezTo>
                    <a:pt x="277200" y="1744844"/>
                    <a:pt x="355965" y="1728629"/>
                    <a:pt x="242596" y="1744825"/>
                  </a:cubicBezTo>
                  <a:lnTo>
                    <a:pt x="111967" y="1735494"/>
                  </a:lnTo>
                  <a:cubicBezTo>
                    <a:pt x="-7185" y="1725133"/>
                    <a:pt x="64738" y="1726163"/>
                    <a:pt x="0" y="172616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7DA75CC-405B-4C46-A5B5-5FF9AA31C66F}"/>
                </a:ext>
              </a:extLst>
            </p:cNvPr>
            <p:cNvSpPr/>
            <p:nvPr/>
          </p:nvSpPr>
          <p:spPr>
            <a:xfrm>
              <a:off x="578498" y="2006082"/>
              <a:ext cx="662658" cy="1352938"/>
            </a:xfrm>
            <a:custGeom>
              <a:avLst/>
              <a:gdLst>
                <a:gd name="connsiteX0" fmla="*/ 531845 w 662658"/>
                <a:gd name="connsiteY0" fmla="*/ 1352938 h 1352938"/>
                <a:gd name="connsiteX1" fmla="*/ 550506 w 662658"/>
                <a:gd name="connsiteY1" fmla="*/ 1306285 h 1352938"/>
                <a:gd name="connsiteX2" fmla="*/ 634482 w 662658"/>
                <a:gd name="connsiteY2" fmla="*/ 1212979 h 1352938"/>
                <a:gd name="connsiteX3" fmla="*/ 653143 w 662658"/>
                <a:gd name="connsiteY3" fmla="*/ 1175657 h 1352938"/>
                <a:gd name="connsiteX4" fmla="*/ 662473 w 662658"/>
                <a:gd name="connsiteY4" fmla="*/ 1119673 h 1352938"/>
                <a:gd name="connsiteX5" fmla="*/ 653143 w 662658"/>
                <a:gd name="connsiteY5" fmla="*/ 821094 h 1352938"/>
                <a:gd name="connsiteX6" fmla="*/ 625151 w 662658"/>
                <a:gd name="connsiteY6" fmla="*/ 802432 h 1352938"/>
                <a:gd name="connsiteX7" fmla="*/ 550506 w 662658"/>
                <a:gd name="connsiteY7" fmla="*/ 765110 h 1352938"/>
                <a:gd name="connsiteX8" fmla="*/ 494522 w 662658"/>
                <a:gd name="connsiteY8" fmla="*/ 737118 h 1352938"/>
                <a:gd name="connsiteX9" fmla="*/ 438539 w 662658"/>
                <a:gd name="connsiteY9" fmla="*/ 709126 h 1352938"/>
                <a:gd name="connsiteX10" fmla="*/ 345233 w 662658"/>
                <a:gd name="connsiteY10" fmla="*/ 625151 h 1352938"/>
                <a:gd name="connsiteX11" fmla="*/ 317241 w 662658"/>
                <a:gd name="connsiteY11" fmla="*/ 569167 h 1352938"/>
                <a:gd name="connsiteX12" fmla="*/ 261257 w 662658"/>
                <a:gd name="connsiteY12" fmla="*/ 475861 h 1352938"/>
                <a:gd name="connsiteX13" fmla="*/ 251926 w 662658"/>
                <a:gd name="connsiteY13" fmla="*/ 429208 h 1352938"/>
                <a:gd name="connsiteX14" fmla="*/ 223935 w 662658"/>
                <a:gd name="connsiteY14" fmla="*/ 391885 h 1352938"/>
                <a:gd name="connsiteX15" fmla="*/ 205273 w 662658"/>
                <a:gd name="connsiteY15" fmla="*/ 354563 h 1352938"/>
                <a:gd name="connsiteX16" fmla="*/ 177282 w 662658"/>
                <a:gd name="connsiteY16" fmla="*/ 317240 h 1352938"/>
                <a:gd name="connsiteX17" fmla="*/ 158620 w 662658"/>
                <a:gd name="connsiteY17" fmla="*/ 270587 h 1352938"/>
                <a:gd name="connsiteX18" fmla="*/ 121298 w 662658"/>
                <a:gd name="connsiteY18" fmla="*/ 195942 h 1352938"/>
                <a:gd name="connsiteX19" fmla="*/ 102637 w 662658"/>
                <a:gd name="connsiteY19" fmla="*/ 158620 h 1352938"/>
                <a:gd name="connsiteX20" fmla="*/ 93306 w 662658"/>
                <a:gd name="connsiteY20" fmla="*/ 130628 h 1352938"/>
                <a:gd name="connsiteX21" fmla="*/ 46653 w 662658"/>
                <a:gd name="connsiteY21" fmla="*/ 65314 h 1352938"/>
                <a:gd name="connsiteX22" fmla="*/ 18661 w 662658"/>
                <a:gd name="connsiteY22" fmla="*/ 37322 h 1352938"/>
                <a:gd name="connsiteX23" fmla="*/ 0 w 662658"/>
                <a:gd name="connsiteY23" fmla="*/ 0 h 13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2658" h="1352938">
                  <a:moveTo>
                    <a:pt x="531845" y="1352938"/>
                  </a:moveTo>
                  <a:cubicBezTo>
                    <a:pt x="538065" y="1337387"/>
                    <a:pt x="541889" y="1320647"/>
                    <a:pt x="550506" y="1306285"/>
                  </a:cubicBezTo>
                  <a:cubicBezTo>
                    <a:pt x="586966" y="1245519"/>
                    <a:pt x="589872" y="1270335"/>
                    <a:pt x="634482" y="1212979"/>
                  </a:cubicBezTo>
                  <a:cubicBezTo>
                    <a:pt x="643021" y="1202000"/>
                    <a:pt x="646923" y="1188098"/>
                    <a:pt x="653143" y="1175657"/>
                  </a:cubicBezTo>
                  <a:cubicBezTo>
                    <a:pt x="656253" y="1156996"/>
                    <a:pt x="662473" y="1138592"/>
                    <a:pt x="662473" y="1119673"/>
                  </a:cubicBezTo>
                  <a:cubicBezTo>
                    <a:pt x="662473" y="1020098"/>
                    <a:pt x="664777" y="919987"/>
                    <a:pt x="653143" y="821094"/>
                  </a:cubicBezTo>
                  <a:cubicBezTo>
                    <a:pt x="651833" y="809957"/>
                    <a:pt x="634996" y="807802"/>
                    <a:pt x="625151" y="802432"/>
                  </a:cubicBezTo>
                  <a:cubicBezTo>
                    <a:pt x="600729" y="789111"/>
                    <a:pt x="575388" y="777551"/>
                    <a:pt x="550506" y="765110"/>
                  </a:cubicBezTo>
                  <a:lnTo>
                    <a:pt x="494522" y="737118"/>
                  </a:lnTo>
                  <a:cubicBezTo>
                    <a:pt x="475861" y="727787"/>
                    <a:pt x="455230" y="721644"/>
                    <a:pt x="438539" y="709126"/>
                  </a:cubicBezTo>
                  <a:cubicBezTo>
                    <a:pt x="411678" y="688981"/>
                    <a:pt x="358629" y="651943"/>
                    <a:pt x="345233" y="625151"/>
                  </a:cubicBezTo>
                  <a:cubicBezTo>
                    <a:pt x="335902" y="606490"/>
                    <a:pt x="327470" y="587352"/>
                    <a:pt x="317241" y="569167"/>
                  </a:cubicBezTo>
                  <a:cubicBezTo>
                    <a:pt x="299459" y="537554"/>
                    <a:pt x="261257" y="475861"/>
                    <a:pt x="261257" y="475861"/>
                  </a:cubicBezTo>
                  <a:cubicBezTo>
                    <a:pt x="258147" y="460310"/>
                    <a:pt x="258367" y="443700"/>
                    <a:pt x="251926" y="429208"/>
                  </a:cubicBezTo>
                  <a:cubicBezTo>
                    <a:pt x="245610" y="414997"/>
                    <a:pt x="232177" y="405072"/>
                    <a:pt x="223935" y="391885"/>
                  </a:cubicBezTo>
                  <a:cubicBezTo>
                    <a:pt x="216563" y="380090"/>
                    <a:pt x="212645" y="366358"/>
                    <a:pt x="205273" y="354563"/>
                  </a:cubicBezTo>
                  <a:cubicBezTo>
                    <a:pt x="197031" y="341376"/>
                    <a:pt x="184834" y="330834"/>
                    <a:pt x="177282" y="317240"/>
                  </a:cubicBezTo>
                  <a:cubicBezTo>
                    <a:pt x="169148" y="302599"/>
                    <a:pt x="165639" y="285794"/>
                    <a:pt x="158620" y="270587"/>
                  </a:cubicBezTo>
                  <a:cubicBezTo>
                    <a:pt x="146962" y="245329"/>
                    <a:pt x="133739" y="220824"/>
                    <a:pt x="121298" y="195942"/>
                  </a:cubicBezTo>
                  <a:cubicBezTo>
                    <a:pt x="115078" y="183501"/>
                    <a:pt x="107036" y="171815"/>
                    <a:pt x="102637" y="158620"/>
                  </a:cubicBezTo>
                  <a:cubicBezTo>
                    <a:pt x="99527" y="149289"/>
                    <a:pt x="97705" y="139425"/>
                    <a:pt x="93306" y="130628"/>
                  </a:cubicBezTo>
                  <a:cubicBezTo>
                    <a:pt x="87397" y="118810"/>
                    <a:pt x="51727" y="71234"/>
                    <a:pt x="46653" y="65314"/>
                  </a:cubicBezTo>
                  <a:cubicBezTo>
                    <a:pt x="38065" y="55295"/>
                    <a:pt x="26331" y="48060"/>
                    <a:pt x="18661" y="37322"/>
                  </a:cubicBezTo>
                  <a:cubicBezTo>
                    <a:pt x="10576" y="26004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B72D3FC-22C6-41AD-A2DD-3341958815C8}"/>
                </a:ext>
              </a:extLst>
            </p:cNvPr>
            <p:cNvSpPr/>
            <p:nvPr/>
          </p:nvSpPr>
          <p:spPr>
            <a:xfrm>
              <a:off x="4937760" y="2313992"/>
              <a:ext cx="716592" cy="989045"/>
            </a:xfrm>
            <a:custGeom>
              <a:avLst/>
              <a:gdLst>
                <a:gd name="connsiteX0" fmla="*/ 757043 w 757043"/>
                <a:gd name="connsiteY0" fmla="*/ 0 h 989045"/>
                <a:gd name="connsiteX1" fmla="*/ 663737 w 757043"/>
                <a:gd name="connsiteY1" fmla="*/ 46653 h 989045"/>
                <a:gd name="connsiteX2" fmla="*/ 579761 w 757043"/>
                <a:gd name="connsiteY2" fmla="*/ 93306 h 989045"/>
                <a:gd name="connsiteX3" fmla="*/ 542439 w 757043"/>
                <a:gd name="connsiteY3" fmla="*/ 130628 h 989045"/>
                <a:gd name="connsiteX4" fmla="*/ 514447 w 757043"/>
                <a:gd name="connsiteY4" fmla="*/ 149290 h 989045"/>
                <a:gd name="connsiteX5" fmla="*/ 477125 w 757043"/>
                <a:gd name="connsiteY5" fmla="*/ 177281 h 989045"/>
                <a:gd name="connsiteX6" fmla="*/ 449133 w 757043"/>
                <a:gd name="connsiteY6" fmla="*/ 186612 h 989045"/>
                <a:gd name="connsiteX7" fmla="*/ 337165 w 757043"/>
                <a:gd name="connsiteY7" fmla="*/ 233265 h 989045"/>
                <a:gd name="connsiteX8" fmla="*/ 243859 w 757043"/>
                <a:gd name="connsiteY8" fmla="*/ 298579 h 989045"/>
                <a:gd name="connsiteX9" fmla="*/ 197206 w 757043"/>
                <a:gd name="connsiteY9" fmla="*/ 335902 h 989045"/>
                <a:gd name="connsiteX10" fmla="*/ 141223 w 757043"/>
                <a:gd name="connsiteY10" fmla="*/ 382555 h 989045"/>
                <a:gd name="connsiteX11" fmla="*/ 103900 w 757043"/>
                <a:gd name="connsiteY11" fmla="*/ 447869 h 989045"/>
                <a:gd name="connsiteX12" fmla="*/ 75908 w 757043"/>
                <a:gd name="connsiteY12" fmla="*/ 503853 h 989045"/>
                <a:gd name="connsiteX13" fmla="*/ 66578 w 757043"/>
                <a:gd name="connsiteY13" fmla="*/ 531845 h 989045"/>
                <a:gd name="connsiteX14" fmla="*/ 47916 w 757043"/>
                <a:gd name="connsiteY14" fmla="*/ 569167 h 989045"/>
                <a:gd name="connsiteX15" fmla="*/ 29255 w 757043"/>
                <a:gd name="connsiteY15" fmla="*/ 625151 h 989045"/>
                <a:gd name="connsiteX16" fmla="*/ 1263 w 757043"/>
                <a:gd name="connsiteY16" fmla="*/ 690465 h 989045"/>
                <a:gd name="connsiteX17" fmla="*/ 1263 w 757043"/>
                <a:gd name="connsiteY17" fmla="*/ 989045 h 98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43" h="989045">
                  <a:moveTo>
                    <a:pt x="757043" y="0"/>
                  </a:moveTo>
                  <a:lnTo>
                    <a:pt x="663737" y="46653"/>
                  </a:lnTo>
                  <a:cubicBezTo>
                    <a:pt x="638945" y="59049"/>
                    <a:pt x="600854" y="76901"/>
                    <a:pt x="579761" y="93306"/>
                  </a:cubicBezTo>
                  <a:cubicBezTo>
                    <a:pt x="565873" y="104108"/>
                    <a:pt x="555797" y="119178"/>
                    <a:pt x="542439" y="130628"/>
                  </a:cubicBezTo>
                  <a:cubicBezTo>
                    <a:pt x="533925" y="137926"/>
                    <a:pt x="523572" y="142772"/>
                    <a:pt x="514447" y="149290"/>
                  </a:cubicBezTo>
                  <a:cubicBezTo>
                    <a:pt x="501793" y="158329"/>
                    <a:pt x="490627" y="169566"/>
                    <a:pt x="477125" y="177281"/>
                  </a:cubicBezTo>
                  <a:cubicBezTo>
                    <a:pt x="468585" y="182161"/>
                    <a:pt x="458265" y="182959"/>
                    <a:pt x="449133" y="186612"/>
                  </a:cubicBezTo>
                  <a:cubicBezTo>
                    <a:pt x="411592" y="201628"/>
                    <a:pt x="372270" y="213204"/>
                    <a:pt x="337165" y="233265"/>
                  </a:cubicBezTo>
                  <a:cubicBezTo>
                    <a:pt x="224624" y="297576"/>
                    <a:pt x="308406" y="242101"/>
                    <a:pt x="243859" y="298579"/>
                  </a:cubicBezTo>
                  <a:cubicBezTo>
                    <a:pt x="228871" y="311693"/>
                    <a:pt x="213138" y="323953"/>
                    <a:pt x="197206" y="335902"/>
                  </a:cubicBezTo>
                  <a:cubicBezTo>
                    <a:pt x="164582" y="360370"/>
                    <a:pt x="169675" y="348413"/>
                    <a:pt x="141223" y="382555"/>
                  </a:cubicBezTo>
                  <a:cubicBezTo>
                    <a:pt x="124735" y="402341"/>
                    <a:pt x="115310" y="425049"/>
                    <a:pt x="103900" y="447869"/>
                  </a:cubicBezTo>
                  <a:cubicBezTo>
                    <a:pt x="80888" y="539924"/>
                    <a:pt x="111560" y="444433"/>
                    <a:pt x="75908" y="503853"/>
                  </a:cubicBezTo>
                  <a:cubicBezTo>
                    <a:pt x="70848" y="512287"/>
                    <a:pt x="70452" y="522805"/>
                    <a:pt x="66578" y="531845"/>
                  </a:cubicBezTo>
                  <a:cubicBezTo>
                    <a:pt x="61099" y="544630"/>
                    <a:pt x="53082" y="556253"/>
                    <a:pt x="47916" y="569167"/>
                  </a:cubicBezTo>
                  <a:cubicBezTo>
                    <a:pt x="40610" y="587431"/>
                    <a:pt x="36560" y="606887"/>
                    <a:pt x="29255" y="625151"/>
                  </a:cubicBezTo>
                  <a:cubicBezTo>
                    <a:pt x="24958" y="635893"/>
                    <a:pt x="1725" y="674293"/>
                    <a:pt x="1263" y="690465"/>
                  </a:cubicBezTo>
                  <a:cubicBezTo>
                    <a:pt x="-1580" y="789951"/>
                    <a:pt x="1263" y="889518"/>
                    <a:pt x="1263" y="98904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556F7DE8-94A5-461F-A939-0F7756ACA6F1}"/>
                </a:ext>
              </a:extLst>
            </p:cNvPr>
            <p:cNvSpPr/>
            <p:nvPr/>
          </p:nvSpPr>
          <p:spPr>
            <a:xfrm>
              <a:off x="5859624" y="3172408"/>
              <a:ext cx="1166675" cy="3256514"/>
            </a:xfrm>
            <a:custGeom>
              <a:avLst/>
              <a:gdLst>
                <a:gd name="connsiteX0" fmla="*/ 0 w 1166675"/>
                <a:gd name="connsiteY0" fmla="*/ 0 h 3256514"/>
                <a:gd name="connsiteX1" fmla="*/ 9331 w 1166675"/>
                <a:gd name="connsiteY1" fmla="*/ 233265 h 3256514"/>
                <a:gd name="connsiteX2" fmla="*/ 27992 w 1166675"/>
                <a:gd name="connsiteY2" fmla="*/ 261257 h 3256514"/>
                <a:gd name="connsiteX3" fmla="*/ 55984 w 1166675"/>
                <a:gd name="connsiteY3" fmla="*/ 317241 h 3256514"/>
                <a:gd name="connsiteX4" fmla="*/ 121298 w 1166675"/>
                <a:gd name="connsiteY4" fmla="*/ 391886 h 3256514"/>
                <a:gd name="connsiteX5" fmla="*/ 167952 w 1166675"/>
                <a:gd name="connsiteY5" fmla="*/ 485192 h 3256514"/>
                <a:gd name="connsiteX6" fmla="*/ 214605 w 1166675"/>
                <a:gd name="connsiteY6" fmla="*/ 541176 h 3256514"/>
                <a:gd name="connsiteX7" fmla="*/ 251927 w 1166675"/>
                <a:gd name="connsiteY7" fmla="*/ 606490 h 3256514"/>
                <a:gd name="connsiteX8" fmla="*/ 289249 w 1166675"/>
                <a:gd name="connsiteY8" fmla="*/ 643812 h 3256514"/>
                <a:gd name="connsiteX9" fmla="*/ 382556 w 1166675"/>
                <a:gd name="connsiteY9" fmla="*/ 746449 h 3256514"/>
                <a:gd name="connsiteX10" fmla="*/ 419878 w 1166675"/>
                <a:gd name="connsiteY10" fmla="*/ 774441 h 3256514"/>
                <a:gd name="connsiteX11" fmla="*/ 475862 w 1166675"/>
                <a:gd name="connsiteY11" fmla="*/ 830425 h 3256514"/>
                <a:gd name="connsiteX12" fmla="*/ 587829 w 1166675"/>
                <a:gd name="connsiteY12" fmla="*/ 895739 h 3256514"/>
                <a:gd name="connsiteX13" fmla="*/ 615821 w 1166675"/>
                <a:gd name="connsiteY13" fmla="*/ 914400 h 3256514"/>
                <a:gd name="connsiteX14" fmla="*/ 699796 w 1166675"/>
                <a:gd name="connsiteY14" fmla="*/ 933061 h 3256514"/>
                <a:gd name="connsiteX15" fmla="*/ 746449 w 1166675"/>
                <a:gd name="connsiteY15" fmla="*/ 951723 h 3256514"/>
                <a:gd name="connsiteX16" fmla="*/ 774441 w 1166675"/>
                <a:gd name="connsiteY16" fmla="*/ 961053 h 3256514"/>
                <a:gd name="connsiteX17" fmla="*/ 830425 w 1166675"/>
                <a:gd name="connsiteY17" fmla="*/ 1007706 h 3256514"/>
                <a:gd name="connsiteX18" fmla="*/ 877078 w 1166675"/>
                <a:gd name="connsiteY18" fmla="*/ 1035698 h 3256514"/>
                <a:gd name="connsiteX19" fmla="*/ 979715 w 1166675"/>
                <a:gd name="connsiteY19" fmla="*/ 1110343 h 3256514"/>
                <a:gd name="connsiteX20" fmla="*/ 1045029 w 1166675"/>
                <a:gd name="connsiteY20" fmla="*/ 1194319 h 3256514"/>
                <a:gd name="connsiteX21" fmla="*/ 1082352 w 1166675"/>
                <a:gd name="connsiteY21" fmla="*/ 1250302 h 3256514"/>
                <a:gd name="connsiteX22" fmla="*/ 1101013 w 1166675"/>
                <a:gd name="connsiteY22" fmla="*/ 1306286 h 3256514"/>
                <a:gd name="connsiteX23" fmla="*/ 1119674 w 1166675"/>
                <a:gd name="connsiteY23" fmla="*/ 1334278 h 3256514"/>
                <a:gd name="connsiteX24" fmla="*/ 1129005 w 1166675"/>
                <a:gd name="connsiteY24" fmla="*/ 1371600 h 3256514"/>
                <a:gd name="connsiteX25" fmla="*/ 1147666 w 1166675"/>
                <a:gd name="connsiteY25" fmla="*/ 1427584 h 3256514"/>
                <a:gd name="connsiteX26" fmla="*/ 1166327 w 1166675"/>
                <a:gd name="connsiteY26" fmla="*/ 1642188 h 3256514"/>
                <a:gd name="connsiteX27" fmla="*/ 1147666 w 1166675"/>
                <a:gd name="connsiteY27" fmla="*/ 1800808 h 3256514"/>
                <a:gd name="connsiteX28" fmla="*/ 1119674 w 1166675"/>
                <a:gd name="connsiteY28" fmla="*/ 1884784 h 3256514"/>
                <a:gd name="connsiteX29" fmla="*/ 1026368 w 1166675"/>
                <a:gd name="connsiteY29" fmla="*/ 2015412 h 3256514"/>
                <a:gd name="connsiteX30" fmla="*/ 989045 w 1166675"/>
                <a:gd name="connsiteY30" fmla="*/ 2080727 h 3256514"/>
                <a:gd name="connsiteX31" fmla="*/ 979715 w 1166675"/>
                <a:gd name="connsiteY31" fmla="*/ 2136710 h 3256514"/>
                <a:gd name="connsiteX32" fmla="*/ 961054 w 1166675"/>
                <a:gd name="connsiteY32" fmla="*/ 2174033 h 3256514"/>
                <a:gd name="connsiteX33" fmla="*/ 895739 w 1166675"/>
                <a:gd name="connsiteY33" fmla="*/ 2313992 h 3256514"/>
                <a:gd name="connsiteX34" fmla="*/ 858417 w 1166675"/>
                <a:gd name="connsiteY34" fmla="*/ 2397968 h 3256514"/>
                <a:gd name="connsiteX35" fmla="*/ 802433 w 1166675"/>
                <a:gd name="connsiteY35" fmla="*/ 2509935 h 3256514"/>
                <a:gd name="connsiteX36" fmla="*/ 746449 w 1166675"/>
                <a:gd name="connsiteY36" fmla="*/ 2584580 h 3256514"/>
                <a:gd name="connsiteX37" fmla="*/ 699796 w 1166675"/>
                <a:gd name="connsiteY37" fmla="*/ 2696547 h 3256514"/>
                <a:gd name="connsiteX38" fmla="*/ 671805 w 1166675"/>
                <a:gd name="connsiteY38" fmla="*/ 2733870 h 3256514"/>
                <a:gd name="connsiteX39" fmla="*/ 634482 w 1166675"/>
                <a:gd name="connsiteY39" fmla="*/ 2799184 h 3256514"/>
                <a:gd name="connsiteX40" fmla="*/ 550507 w 1166675"/>
                <a:gd name="connsiteY40" fmla="*/ 2939143 h 3256514"/>
                <a:gd name="connsiteX41" fmla="*/ 457200 w 1166675"/>
                <a:gd name="connsiteY41" fmla="*/ 3023119 h 3256514"/>
                <a:gd name="connsiteX42" fmla="*/ 410547 w 1166675"/>
                <a:gd name="connsiteY42" fmla="*/ 3097763 h 3256514"/>
                <a:gd name="connsiteX43" fmla="*/ 354564 w 1166675"/>
                <a:gd name="connsiteY43" fmla="*/ 3153747 h 3256514"/>
                <a:gd name="connsiteX44" fmla="*/ 307911 w 1166675"/>
                <a:gd name="connsiteY44" fmla="*/ 3200400 h 3256514"/>
                <a:gd name="connsiteX45" fmla="*/ 261258 w 1166675"/>
                <a:gd name="connsiteY45" fmla="*/ 3256384 h 325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6675" h="3256514">
                  <a:moveTo>
                    <a:pt x="0" y="0"/>
                  </a:moveTo>
                  <a:cubicBezTo>
                    <a:pt x="3110" y="77755"/>
                    <a:pt x="1041" y="155891"/>
                    <a:pt x="9331" y="233265"/>
                  </a:cubicBezTo>
                  <a:cubicBezTo>
                    <a:pt x="10526" y="244415"/>
                    <a:pt x="22546" y="251454"/>
                    <a:pt x="27992" y="261257"/>
                  </a:cubicBezTo>
                  <a:cubicBezTo>
                    <a:pt x="38124" y="279495"/>
                    <a:pt x="44019" y="300149"/>
                    <a:pt x="55984" y="317241"/>
                  </a:cubicBezTo>
                  <a:cubicBezTo>
                    <a:pt x="112205" y="397555"/>
                    <a:pt x="75767" y="312207"/>
                    <a:pt x="121298" y="391886"/>
                  </a:cubicBezTo>
                  <a:cubicBezTo>
                    <a:pt x="138550" y="422078"/>
                    <a:pt x="143364" y="460603"/>
                    <a:pt x="167952" y="485192"/>
                  </a:cubicBezTo>
                  <a:cubicBezTo>
                    <a:pt x="196227" y="513468"/>
                    <a:pt x="195121" y="508703"/>
                    <a:pt x="214605" y="541176"/>
                  </a:cubicBezTo>
                  <a:cubicBezTo>
                    <a:pt x="227506" y="562678"/>
                    <a:pt x="237179" y="586211"/>
                    <a:pt x="251927" y="606490"/>
                  </a:cubicBezTo>
                  <a:cubicBezTo>
                    <a:pt x="262275" y="620719"/>
                    <a:pt x="277560" y="630662"/>
                    <a:pt x="289249" y="643812"/>
                  </a:cubicBezTo>
                  <a:cubicBezTo>
                    <a:pt x="325746" y="684870"/>
                    <a:pt x="335433" y="711106"/>
                    <a:pt x="382556" y="746449"/>
                  </a:cubicBezTo>
                  <a:cubicBezTo>
                    <a:pt x="394997" y="755780"/>
                    <a:pt x="408319" y="764038"/>
                    <a:pt x="419878" y="774441"/>
                  </a:cubicBezTo>
                  <a:cubicBezTo>
                    <a:pt x="439494" y="792096"/>
                    <a:pt x="455588" y="813530"/>
                    <a:pt x="475862" y="830425"/>
                  </a:cubicBezTo>
                  <a:cubicBezTo>
                    <a:pt x="521547" y="868496"/>
                    <a:pt x="537515" y="867787"/>
                    <a:pt x="587829" y="895739"/>
                  </a:cubicBezTo>
                  <a:cubicBezTo>
                    <a:pt x="597632" y="901185"/>
                    <a:pt x="605791" y="909385"/>
                    <a:pt x="615821" y="914400"/>
                  </a:cubicBezTo>
                  <a:cubicBezTo>
                    <a:pt x="638793" y="925886"/>
                    <a:pt x="678289" y="929477"/>
                    <a:pt x="699796" y="933061"/>
                  </a:cubicBezTo>
                  <a:cubicBezTo>
                    <a:pt x="715347" y="939282"/>
                    <a:pt x="730766" y="945842"/>
                    <a:pt x="746449" y="951723"/>
                  </a:cubicBezTo>
                  <a:cubicBezTo>
                    <a:pt x="755658" y="955176"/>
                    <a:pt x="766257" y="955597"/>
                    <a:pt x="774441" y="961053"/>
                  </a:cubicBezTo>
                  <a:cubicBezTo>
                    <a:pt x="794653" y="974527"/>
                    <a:pt x="810780" y="993418"/>
                    <a:pt x="830425" y="1007706"/>
                  </a:cubicBezTo>
                  <a:cubicBezTo>
                    <a:pt x="845092" y="1018373"/>
                    <a:pt x="862134" y="1025424"/>
                    <a:pt x="877078" y="1035698"/>
                  </a:cubicBezTo>
                  <a:cubicBezTo>
                    <a:pt x="911938" y="1059664"/>
                    <a:pt x="979715" y="1110343"/>
                    <a:pt x="979715" y="1110343"/>
                  </a:cubicBezTo>
                  <a:cubicBezTo>
                    <a:pt x="1047769" y="1223766"/>
                    <a:pt x="964799" y="1094032"/>
                    <a:pt x="1045029" y="1194319"/>
                  </a:cubicBezTo>
                  <a:cubicBezTo>
                    <a:pt x="1059040" y="1211832"/>
                    <a:pt x="1069911" y="1231641"/>
                    <a:pt x="1082352" y="1250302"/>
                  </a:cubicBezTo>
                  <a:cubicBezTo>
                    <a:pt x="1088572" y="1268963"/>
                    <a:pt x="1093024" y="1288311"/>
                    <a:pt x="1101013" y="1306286"/>
                  </a:cubicBezTo>
                  <a:cubicBezTo>
                    <a:pt x="1105567" y="1316534"/>
                    <a:pt x="1115257" y="1323971"/>
                    <a:pt x="1119674" y="1334278"/>
                  </a:cubicBezTo>
                  <a:cubicBezTo>
                    <a:pt x="1124726" y="1346065"/>
                    <a:pt x="1125320" y="1359317"/>
                    <a:pt x="1129005" y="1371600"/>
                  </a:cubicBezTo>
                  <a:cubicBezTo>
                    <a:pt x="1134657" y="1390441"/>
                    <a:pt x="1141446" y="1408923"/>
                    <a:pt x="1147666" y="1427584"/>
                  </a:cubicBezTo>
                  <a:cubicBezTo>
                    <a:pt x="1158264" y="1501775"/>
                    <a:pt x="1168735" y="1562728"/>
                    <a:pt x="1166327" y="1642188"/>
                  </a:cubicBezTo>
                  <a:cubicBezTo>
                    <a:pt x="1164715" y="1695402"/>
                    <a:pt x="1155195" y="1748105"/>
                    <a:pt x="1147666" y="1800808"/>
                  </a:cubicBezTo>
                  <a:cubicBezTo>
                    <a:pt x="1144300" y="1824369"/>
                    <a:pt x="1130001" y="1865421"/>
                    <a:pt x="1119674" y="1884784"/>
                  </a:cubicBezTo>
                  <a:cubicBezTo>
                    <a:pt x="984374" y="2138472"/>
                    <a:pt x="1123420" y="1881965"/>
                    <a:pt x="1026368" y="2015412"/>
                  </a:cubicBezTo>
                  <a:cubicBezTo>
                    <a:pt x="1011619" y="2035692"/>
                    <a:pt x="1001486" y="2058955"/>
                    <a:pt x="989045" y="2080727"/>
                  </a:cubicBezTo>
                  <a:cubicBezTo>
                    <a:pt x="985935" y="2099388"/>
                    <a:pt x="985151" y="2118589"/>
                    <a:pt x="979715" y="2136710"/>
                  </a:cubicBezTo>
                  <a:cubicBezTo>
                    <a:pt x="975718" y="2150033"/>
                    <a:pt x="966810" y="2161370"/>
                    <a:pt x="961054" y="2174033"/>
                  </a:cubicBezTo>
                  <a:cubicBezTo>
                    <a:pt x="896148" y="2316828"/>
                    <a:pt x="974139" y="2157194"/>
                    <a:pt x="895739" y="2313992"/>
                  </a:cubicBezTo>
                  <a:cubicBezTo>
                    <a:pt x="877935" y="2385211"/>
                    <a:pt x="898770" y="2317261"/>
                    <a:pt x="858417" y="2397968"/>
                  </a:cubicBezTo>
                  <a:cubicBezTo>
                    <a:pt x="823191" y="2468419"/>
                    <a:pt x="842680" y="2451800"/>
                    <a:pt x="802433" y="2509935"/>
                  </a:cubicBezTo>
                  <a:cubicBezTo>
                    <a:pt x="784729" y="2535507"/>
                    <a:pt x="763268" y="2558418"/>
                    <a:pt x="746449" y="2584580"/>
                  </a:cubicBezTo>
                  <a:cubicBezTo>
                    <a:pt x="686180" y="2678332"/>
                    <a:pt x="747195" y="2601748"/>
                    <a:pt x="699796" y="2696547"/>
                  </a:cubicBezTo>
                  <a:cubicBezTo>
                    <a:pt x="692841" y="2710456"/>
                    <a:pt x="680154" y="2720750"/>
                    <a:pt x="671805" y="2733870"/>
                  </a:cubicBezTo>
                  <a:cubicBezTo>
                    <a:pt x="658343" y="2755025"/>
                    <a:pt x="646489" y="2777171"/>
                    <a:pt x="634482" y="2799184"/>
                  </a:cubicBezTo>
                  <a:cubicBezTo>
                    <a:pt x="611788" y="2840789"/>
                    <a:pt x="582172" y="2918033"/>
                    <a:pt x="550507" y="2939143"/>
                  </a:cubicBezTo>
                  <a:cubicBezTo>
                    <a:pt x="491502" y="2978479"/>
                    <a:pt x="496502" y="2966973"/>
                    <a:pt x="457200" y="3023119"/>
                  </a:cubicBezTo>
                  <a:cubicBezTo>
                    <a:pt x="454319" y="3027235"/>
                    <a:pt x="420175" y="3086932"/>
                    <a:pt x="410547" y="3097763"/>
                  </a:cubicBezTo>
                  <a:cubicBezTo>
                    <a:pt x="393014" y="3117488"/>
                    <a:pt x="373225" y="3135086"/>
                    <a:pt x="354564" y="3153747"/>
                  </a:cubicBezTo>
                  <a:cubicBezTo>
                    <a:pt x="339013" y="3169298"/>
                    <a:pt x="317746" y="3180729"/>
                    <a:pt x="307911" y="3200400"/>
                  </a:cubicBezTo>
                  <a:cubicBezTo>
                    <a:pt x="277137" y="3261948"/>
                    <a:pt x="300783" y="3256384"/>
                    <a:pt x="261258" y="325638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40DF09E-4D78-4FA0-9240-AF261A6E0752}"/>
                </a:ext>
              </a:extLst>
            </p:cNvPr>
            <p:cNvSpPr/>
            <p:nvPr/>
          </p:nvSpPr>
          <p:spPr>
            <a:xfrm>
              <a:off x="10319657" y="2939143"/>
              <a:ext cx="886408" cy="3704253"/>
            </a:xfrm>
            <a:custGeom>
              <a:avLst/>
              <a:gdLst>
                <a:gd name="connsiteX0" fmla="*/ 886408 w 886408"/>
                <a:gd name="connsiteY0" fmla="*/ 0 h 3704253"/>
                <a:gd name="connsiteX1" fmla="*/ 839755 w 886408"/>
                <a:gd name="connsiteY1" fmla="*/ 74645 h 3704253"/>
                <a:gd name="connsiteX2" fmla="*/ 802433 w 886408"/>
                <a:gd name="connsiteY2" fmla="*/ 130628 h 3704253"/>
                <a:gd name="connsiteX3" fmla="*/ 793102 w 886408"/>
                <a:gd name="connsiteY3" fmla="*/ 158620 h 3704253"/>
                <a:gd name="connsiteX4" fmla="*/ 755780 w 886408"/>
                <a:gd name="connsiteY4" fmla="*/ 279918 h 3704253"/>
                <a:gd name="connsiteX5" fmla="*/ 737119 w 886408"/>
                <a:gd name="connsiteY5" fmla="*/ 317241 h 3704253"/>
                <a:gd name="connsiteX6" fmla="*/ 718457 w 886408"/>
                <a:gd name="connsiteY6" fmla="*/ 401216 h 3704253"/>
                <a:gd name="connsiteX7" fmla="*/ 699796 w 886408"/>
                <a:gd name="connsiteY7" fmla="*/ 438539 h 3704253"/>
                <a:gd name="connsiteX8" fmla="*/ 690465 w 886408"/>
                <a:gd name="connsiteY8" fmla="*/ 475861 h 3704253"/>
                <a:gd name="connsiteX9" fmla="*/ 643812 w 886408"/>
                <a:gd name="connsiteY9" fmla="*/ 569167 h 3704253"/>
                <a:gd name="connsiteX10" fmla="*/ 615821 w 886408"/>
                <a:gd name="connsiteY10" fmla="*/ 699796 h 3704253"/>
                <a:gd name="connsiteX11" fmla="*/ 625151 w 886408"/>
                <a:gd name="connsiteY11" fmla="*/ 886408 h 3704253"/>
                <a:gd name="connsiteX12" fmla="*/ 643812 w 886408"/>
                <a:gd name="connsiteY12" fmla="*/ 933061 h 3704253"/>
                <a:gd name="connsiteX13" fmla="*/ 653143 w 886408"/>
                <a:gd name="connsiteY13" fmla="*/ 970384 h 3704253"/>
                <a:gd name="connsiteX14" fmla="*/ 643812 w 886408"/>
                <a:gd name="connsiteY14" fmla="*/ 1362269 h 3704253"/>
                <a:gd name="connsiteX15" fmla="*/ 634482 w 886408"/>
                <a:gd name="connsiteY15" fmla="*/ 1399592 h 3704253"/>
                <a:gd name="connsiteX16" fmla="*/ 615821 w 886408"/>
                <a:gd name="connsiteY16" fmla="*/ 1436914 h 3704253"/>
                <a:gd name="connsiteX17" fmla="*/ 606490 w 886408"/>
                <a:gd name="connsiteY17" fmla="*/ 1520890 h 3704253"/>
                <a:gd name="connsiteX18" fmla="*/ 550506 w 886408"/>
                <a:gd name="connsiteY18" fmla="*/ 1539551 h 3704253"/>
                <a:gd name="connsiteX19" fmla="*/ 457200 w 886408"/>
                <a:gd name="connsiteY19" fmla="*/ 1548881 h 3704253"/>
                <a:gd name="connsiteX20" fmla="*/ 354563 w 886408"/>
                <a:gd name="connsiteY20" fmla="*/ 1576873 h 3704253"/>
                <a:gd name="connsiteX21" fmla="*/ 223935 w 886408"/>
                <a:gd name="connsiteY21" fmla="*/ 1558212 h 3704253"/>
                <a:gd name="connsiteX22" fmla="*/ 130629 w 886408"/>
                <a:gd name="connsiteY22" fmla="*/ 1558212 h 3704253"/>
                <a:gd name="connsiteX23" fmla="*/ 121298 w 886408"/>
                <a:gd name="connsiteY23" fmla="*/ 1595535 h 3704253"/>
                <a:gd name="connsiteX24" fmla="*/ 102637 w 886408"/>
                <a:gd name="connsiteY24" fmla="*/ 1670179 h 3704253"/>
                <a:gd name="connsiteX25" fmla="*/ 93306 w 886408"/>
                <a:gd name="connsiteY25" fmla="*/ 1726163 h 3704253"/>
                <a:gd name="connsiteX26" fmla="*/ 74645 w 886408"/>
                <a:gd name="connsiteY26" fmla="*/ 1819469 h 3704253"/>
                <a:gd name="connsiteX27" fmla="*/ 55984 w 886408"/>
                <a:gd name="connsiteY27" fmla="*/ 1931437 h 3704253"/>
                <a:gd name="connsiteX28" fmla="*/ 37323 w 886408"/>
                <a:gd name="connsiteY28" fmla="*/ 1968759 h 3704253"/>
                <a:gd name="connsiteX29" fmla="*/ 37323 w 886408"/>
                <a:gd name="connsiteY29" fmla="*/ 2286000 h 3704253"/>
                <a:gd name="connsiteX30" fmla="*/ 46653 w 886408"/>
                <a:gd name="connsiteY30" fmla="*/ 2500604 h 3704253"/>
                <a:gd name="connsiteX31" fmla="*/ 65314 w 886408"/>
                <a:gd name="connsiteY31" fmla="*/ 2575249 h 3704253"/>
                <a:gd name="connsiteX32" fmla="*/ 74645 w 886408"/>
                <a:gd name="connsiteY32" fmla="*/ 2649894 h 3704253"/>
                <a:gd name="connsiteX33" fmla="*/ 83976 w 886408"/>
                <a:gd name="connsiteY33" fmla="*/ 2705877 h 3704253"/>
                <a:gd name="connsiteX34" fmla="*/ 102637 w 886408"/>
                <a:gd name="connsiteY34" fmla="*/ 3461657 h 3704253"/>
                <a:gd name="connsiteX35" fmla="*/ 27992 w 886408"/>
                <a:gd name="connsiteY35" fmla="*/ 3648269 h 3704253"/>
                <a:gd name="connsiteX36" fmla="*/ 18661 w 886408"/>
                <a:gd name="connsiteY36" fmla="*/ 3676261 h 3704253"/>
                <a:gd name="connsiteX37" fmla="*/ 0 w 886408"/>
                <a:gd name="connsiteY37" fmla="*/ 3704253 h 37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408" h="3704253">
                  <a:moveTo>
                    <a:pt x="886408" y="0"/>
                  </a:moveTo>
                  <a:cubicBezTo>
                    <a:pt x="870857" y="24882"/>
                    <a:pt x="855622" y="49963"/>
                    <a:pt x="839755" y="74645"/>
                  </a:cubicBezTo>
                  <a:cubicBezTo>
                    <a:pt x="827627" y="93511"/>
                    <a:pt x="809525" y="109351"/>
                    <a:pt x="802433" y="130628"/>
                  </a:cubicBezTo>
                  <a:cubicBezTo>
                    <a:pt x="799323" y="139959"/>
                    <a:pt x="795928" y="149199"/>
                    <a:pt x="793102" y="158620"/>
                  </a:cubicBezTo>
                  <a:cubicBezTo>
                    <a:pt x="782055" y="195442"/>
                    <a:pt x="770292" y="243638"/>
                    <a:pt x="755780" y="279918"/>
                  </a:cubicBezTo>
                  <a:cubicBezTo>
                    <a:pt x="750614" y="292833"/>
                    <a:pt x="742003" y="304217"/>
                    <a:pt x="737119" y="317241"/>
                  </a:cubicBezTo>
                  <a:cubicBezTo>
                    <a:pt x="719178" y="365084"/>
                    <a:pt x="736194" y="348005"/>
                    <a:pt x="718457" y="401216"/>
                  </a:cubicBezTo>
                  <a:cubicBezTo>
                    <a:pt x="714058" y="414412"/>
                    <a:pt x="704680" y="425515"/>
                    <a:pt x="699796" y="438539"/>
                  </a:cubicBezTo>
                  <a:cubicBezTo>
                    <a:pt x="695293" y="450546"/>
                    <a:pt x="695517" y="464074"/>
                    <a:pt x="690465" y="475861"/>
                  </a:cubicBezTo>
                  <a:cubicBezTo>
                    <a:pt x="676767" y="507822"/>
                    <a:pt x="643812" y="569167"/>
                    <a:pt x="643812" y="569167"/>
                  </a:cubicBezTo>
                  <a:cubicBezTo>
                    <a:pt x="620563" y="662166"/>
                    <a:pt x="629367" y="618513"/>
                    <a:pt x="615821" y="699796"/>
                  </a:cubicBezTo>
                  <a:cubicBezTo>
                    <a:pt x="618931" y="762000"/>
                    <a:pt x="617731" y="824570"/>
                    <a:pt x="625151" y="886408"/>
                  </a:cubicBezTo>
                  <a:cubicBezTo>
                    <a:pt x="627146" y="903038"/>
                    <a:pt x="638516" y="917172"/>
                    <a:pt x="643812" y="933061"/>
                  </a:cubicBezTo>
                  <a:cubicBezTo>
                    <a:pt x="647867" y="945227"/>
                    <a:pt x="650033" y="957943"/>
                    <a:pt x="653143" y="970384"/>
                  </a:cubicBezTo>
                  <a:cubicBezTo>
                    <a:pt x="650033" y="1101012"/>
                    <a:pt x="649488" y="1231727"/>
                    <a:pt x="643812" y="1362269"/>
                  </a:cubicBezTo>
                  <a:cubicBezTo>
                    <a:pt x="643255" y="1375081"/>
                    <a:pt x="638985" y="1387585"/>
                    <a:pt x="634482" y="1399592"/>
                  </a:cubicBezTo>
                  <a:cubicBezTo>
                    <a:pt x="629598" y="1412616"/>
                    <a:pt x="622041" y="1424473"/>
                    <a:pt x="615821" y="1436914"/>
                  </a:cubicBezTo>
                  <a:cubicBezTo>
                    <a:pt x="612711" y="1464906"/>
                    <a:pt x="621611" y="1497129"/>
                    <a:pt x="606490" y="1520890"/>
                  </a:cubicBezTo>
                  <a:cubicBezTo>
                    <a:pt x="595929" y="1537485"/>
                    <a:pt x="569840" y="1535926"/>
                    <a:pt x="550506" y="1539551"/>
                  </a:cubicBezTo>
                  <a:cubicBezTo>
                    <a:pt x="519784" y="1545311"/>
                    <a:pt x="488302" y="1545771"/>
                    <a:pt x="457200" y="1548881"/>
                  </a:cubicBezTo>
                  <a:cubicBezTo>
                    <a:pt x="439703" y="1554713"/>
                    <a:pt x="377346" y="1578072"/>
                    <a:pt x="354563" y="1576873"/>
                  </a:cubicBezTo>
                  <a:cubicBezTo>
                    <a:pt x="310639" y="1574561"/>
                    <a:pt x="267478" y="1564432"/>
                    <a:pt x="223935" y="1558212"/>
                  </a:cubicBezTo>
                  <a:cubicBezTo>
                    <a:pt x="187899" y="1540195"/>
                    <a:pt x="173107" y="1521802"/>
                    <a:pt x="130629" y="1558212"/>
                  </a:cubicBezTo>
                  <a:cubicBezTo>
                    <a:pt x="120892" y="1566558"/>
                    <a:pt x="124821" y="1583205"/>
                    <a:pt x="121298" y="1595535"/>
                  </a:cubicBezTo>
                  <a:cubicBezTo>
                    <a:pt x="105110" y="1652192"/>
                    <a:pt x="116866" y="1591919"/>
                    <a:pt x="102637" y="1670179"/>
                  </a:cubicBezTo>
                  <a:cubicBezTo>
                    <a:pt x="99253" y="1688793"/>
                    <a:pt x="97016" y="1707612"/>
                    <a:pt x="93306" y="1726163"/>
                  </a:cubicBezTo>
                  <a:cubicBezTo>
                    <a:pt x="72695" y="1829222"/>
                    <a:pt x="95959" y="1680935"/>
                    <a:pt x="74645" y="1819469"/>
                  </a:cubicBezTo>
                  <a:cubicBezTo>
                    <a:pt x="72231" y="1835160"/>
                    <a:pt x="63022" y="1910323"/>
                    <a:pt x="55984" y="1931437"/>
                  </a:cubicBezTo>
                  <a:cubicBezTo>
                    <a:pt x="51586" y="1944632"/>
                    <a:pt x="43543" y="1956318"/>
                    <a:pt x="37323" y="1968759"/>
                  </a:cubicBezTo>
                  <a:cubicBezTo>
                    <a:pt x="10460" y="2103069"/>
                    <a:pt x="26490" y="2004339"/>
                    <a:pt x="37323" y="2286000"/>
                  </a:cubicBezTo>
                  <a:cubicBezTo>
                    <a:pt x="40075" y="2357549"/>
                    <a:pt x="39756" y="2429335"/>
                    <a:pt x="46653" y="2500604"/>
                  </a:cubicBezTo>
                  <a:cubicBezTo>
                    <a:pt x="49123" y="2526132"/>
                    <a:pt x="60587" y="2550041"/>
                    <a:pt x="65314" y="2575249"/>
                  </a:cubicBezTo>
                  <a:cubicBezTo>
                    <a:pt x="69935" y="2599895"/>
                    <a:pt x="71099" y="2625071"/>
                    <a:pt x="74645" y="2649894"/>
                  </a:cubicBezTo>
                  <a:cubicBezTo>
                    <a:pt x="77321" y="2668622"/>
                    <a:pt x="80866" y="2687216"/>
                    <a:pt x="83976" y="2705877"/>
                  </a:cubicBezTo>
                  <a:cubicBezTo>
                    <a:pt x="94772" y="2986583"/>
                    <a:pt x="102637" y="3148437"/>
                    <a:pt x="102637" y="3461657"/>
                  </a:cubicBezTo>
                  <a:cubicBezTo>
                    <a:pt x="102637" y="3639327"/>
                    <a:pt x="137193" y="3601468"/>
                    <a:pt x="27992" y="3648269"/>
                  </a:cubicBezTo>
                  <a:cubicBezTo>
                    <a:pt x="24882" y="3657600"/>
                    <a:pt x="23060" y="3667464"/>
                    <a:pt x="18661" y="3676261"/>
                  </a:cubicBezTo>
                  <a:cubicBezTo>
                    <a:pt x="13646" y="3686291"/>
                    <a:pt x="0" y="3704253"/>
                    <a:pt x="0" y="370425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03CECB7-4FF8-4EFA-B8C2-0EDFC0B70052}"/>
              </a:ext>
            </a:extLst>
          </p:cNvPr>
          <p:cNvSpPr txBox="1"/>
          <p:nvPr/>
        </p:nvSpPr>
        <p:spPr>
          <a:xfrm>
            <a:off x="413140" y="3764845"/>
            <a:ext cx="113657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</a:rPr>
              <a:t>约瑟夫</a:t>
            </a:r>
            <a:r>
              <a:rPr lang="en-US" altLang="zh-CN" sz="2000" u="sng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</a:rPr>
              <a:t>哈格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绘制于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1805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通往中国的希腊商队路线图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是对丝绸之路早期和初步的直观性表现。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483545-7185-4853-A02C-B07FBC4F869B}"/>
              </a:ext>
            </a:extLst>
          </p:cNvPr>
          <p:cNvSpPr txBox="1"/>
          <p:nvPr/>
        </p:nvSpPr>
        <p:spPr>
          <a:xfrm>
            <a:off x="413140" y="4426565"/>
            <a:ext cx="113657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现代地理学奠基人之一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0" i="0" u="sng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李特尔</a:t>
            </a:r>
            <a:r>
              <a:rPr lang="zh-CN" altLang="en-US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地理学与自然和人类历史（</a:t>
            </a:r>
            <a:r>
              <a:rPr lang="en-US" altLang="zh-CN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1818</a:t>
            </a:r>
            <a:r>
              <a:rPr lang="zh-CN" altLang="en-US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r>
              <a:rPr lang="en-US" altLang="zh-CN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第二卷中提出费尔干纳盆地是通往丝国的重要通道。在</a:t>
            </a:r>
            <a:r>
              <a:rPr lang="en-US" altLang="zh-CN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1832</a:t>
            </a:r>
            <a:r>
              <a:rPr lang="zh-CN" altLang="en-US" sz="2000" b="0" i="0" dirty="0">
                <a:solidFill>
                  <a:srgbClr val="19191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版第二卷中明确提到了一条通向丝国的伟大贸易通道。</a:t>
            </a:r>
            <a:endParaRPr lang="en-US" altLang="zh-CN" sz="2000" b="0" i="0" dirty="0">
              <a:solidFill>
                <a:srgbClr val="191919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C5B9484-04DB-4FF8-8187-24DD4AF92604}"/>
              </a:ext>
            </a:extLst>
          </p:cNvPr>
          <p:cNvSpPr txBox="1"/>
          <p:nvPr/>
        </p:nvSpPr>
        <p:spPr>
          <a:xfrm>
            <a:off x="413140" y="5134451"/>
            <a:ext cx="113657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1877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u="sng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李希霍芬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中国：亲身旅行及基于旅行之研究成果</a:t>
            </a:r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中为“丝绸之路”提供了一个较为确切的定义</a:t>
            </a:r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将丝绸之路这一概念用单一术语固定下来</a:t>
            </a:r>
            <a:r>
              <a:rPr lang="en-US" altLang="zh-CN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并描述了此商陆的兴衰。</a:t>
            </a:r>
            <a:endParaRPr lang="en-US" altLang="zh-CN" sz="2000" dirty="0">
              <a:solidFill>
                <a:srgbClr val="19191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D7DEE37-9685-4AD3-AC2C-221219B5C1A5}"/>
              </a:ext>
            </a:extLst>
          </p:cNvPr>
          <p:cNvSpPr txBox="1"/>
          <p:nvPr/>
        </p:nvSpPr>
        <p:spPr>
          <a:xfrm>
            <a:off x="413140" y="5842337"/>
            <a:ext cx="113657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李希霍芬的学生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</a:rPr>
              <a:t>斯文赫定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他对李希霍芬提出的“丝绸之路”进行了更加具体、深入的研究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并将“丝绸之路”一词引入国际学术界。在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丝绸之路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一书第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章对李希霍芬提出的“丝绸之路”作了全面解题和阐述。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526CEB6-4197-410E-87DE-96A7171A40E1}"/>
              </a:ext>
            </a:extLst>
          </p:cNvPr>
          <p:cNvSpPr txBox="1"/>
          <p:nvPr/>
        </p:nvSpPr>
        <p:spPr>
          <a:xfrm>
            <a:off x="4160623" y="0"/>
            <a:ext cx="7630160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中国是世界上最早养蚕和制造丝绸的国家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丝绸很早就被辗转贩运到欧亚大陆其他地区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成为广受欢迎的珍贵商品。人类早期几个文明中心之间的交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往主要是沿着东西方向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经由中国西北和中亚连通欧洲的商陆进行的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401B93C-7717-46A5-AF3B-3DCD04594BE6}"/>
              </a:ext>
            </a:extLst>
          </p:cNvPr>
          <p:cNvSpPr txBox="1"/>
          <p:nvPr/>
        </p:nvSpPr>
        <p:spPr>
          <a:xfrm>
            <a:off x="0" y="0"/>
            <a:ext cx="3057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丝路学的开辟</a:t>
            </a:r>
            <a:r>
              <a:rPr lang="en-US" altLang="zh-CN" sz="2800" dirty="0"/>
              <a:t>】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95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B9CCBD4-A432-413E-AA5F-F9CC2E7C18C6}"/>
              </a:ext>
            </a:extLst>
          </p:cNvPr>
          <p:cNvSpPr txBox="1"/>
          <p:nvPr/>
        </p:nvSpPr>
        <p:spPr>
          <a:xfrm>
            <a:off x="243840" y="701548"/>
            <a:ext cx="57200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张骞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汉中人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建元中为郎。是时天子问匈奴降者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皆言匈奴破月氏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zhī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以其头为饮器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月氏遁逃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而常怨仇匈奴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无与共击之。汉方欲事灭胡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闻此言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因欲通使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道必更匈奴中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募能者。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《史记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大宛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yuān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列传》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DCB315B-3C46-4701-BD4E-C709E939EE61}"/>
              </a:ext>
            </a:extLst>
          </p:cNvPr>
          <p:cNvGrpSpPr/>
          <p:nvPr/>
        </p:nvGrpSpPr>
        <p:grpSpPr>
          <a:xfrm>
            <a:off x="6096000" y="136770"/>
            <a:ext cx="5852160" cy="4849935"/>
            <a:chOff x="6339840" y="-228"/>
            <a:chExt cx="5852160" cy="4849935"/>
          </a:xfrm>
        </p:grpSpPr>
        <p:pic>
          <p:nvPicPr>
            <p:cNvPr id="5" name="图片 4" descr="绘画里站着许多人&#10;&#10;中度可信度描述已自动生成">
              <a:extLst>
                <a:ext uri="{FF2B5EF4-FFF2-40B4-BE49-F238E27FC236}">
                  <a16:creationId xmlns:a16="http://schemas.microsoft.com/office/drawing/2014/main" id="{048A39EB-9289-427C-B962-7D170FEB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840" y="0"/>
              <a:ext cx="5852160" cy="484970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BACDBB4-4C1F-4888-B0AA-966ABBD89529}"/>
                </a:ext>
              </a:extLst>
            </p:cNvPr>
            <p:cNvSpPr txBox="1"/>
            <p:nvPr/>
          </p:nvSpPr>
          <p:spPr>
            <a:xfrm>
              <a:off x="6339840" y="-228"/>
              <a:ext cx="4734560" cy="40011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2000" dirty="0"/>
                <a:t>张骞出使西域图   莫高窟第</a:t>
              </a:r>
              <a:r>
                <a:rPr lang="en-US" altLang="zh-CN" sz="2000" dirty="0"/>
                <a:t>323</a:t>
              </a:r>
              <a:r>
                <a:rPr lang="zh-CN" altLang="en-US" sz="2000" dirty="0"/>
                <a:t>窟   初唐</a:t>
              </a: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9286F2D-3AAC-40F3-9478-12DC23F41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78720" y="1838960"/>
              <a:ext cx="1371600" cy="122936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360901C-E6C2-4D03-B322-334DD8967053}"/>
                </a:ext>
              </a:extLst>
            </p:cNvPr>
            <p:cNvSpPr txBox="1"/>
            <p:nvPr/>
          </p:nvSpPr>
          <p:spPr>
            <a:xfrm>
              <a:off x="6451600" y="564550"/>
              <a:ext cx="3535680" cy="13234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汉武帝将其部众讨匈奴</a:t>
              </a:r>
              <a:r>
                <a:rPr lang="en-US" altLang="zh-CN" sz="2000" b="0" i="0" dirty="0">
                  <a:solidFill>
                    <a:srgbClr val="191919"/>
                  </a:solidFill>
                  <a:effectLst/>
                  <a:latin typeface="PingFang SC"/>
                </a:rPr>
                <a:t>,</a:t>
              </a:r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并获得二金长丈余</a:t>
              </a:r>
              <a:r>
                <a:rPr lang="en-US" altLang="zh-CN" sz="2000" b="0" i="0" dirty="0">
                  <a:solidFill>
                    <a:srgbClr val="191919"/>
                  </a:solidFill>
                  <a:effectLst/>
                  <a:latin typeface="PingFang SC"/>
                </a:rPr>
                <a:t>,</a:t>
              </a:r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列之于甘泉宫。帝为大神</a:t>
              </a:r>
              <a:r>
                <a:rPr lang="en-US" altLang="zh-CN" sz="2000" b="0" i="0" dirty="0">
                  <a:solidFill>
                    <a:srgbClr val="191919"/>
                  </a:solidFill>
                  <a:effectLst/>
                  <a:latin typeface="PingFang SC"/>
                </a:rPr>
                <a:t>,</a:t>
              </a:r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常行拜谒时。</a:t>
              </a:r>
              <a:endParaRPr lang="en-US" altLang="zh-CN" sz="2000" b="0" i="0" dirty="0">
                <a:solidFill>
                  <a:srgbClr val="191919"/>
                </a:solidFill>
                <a:effectLst/>
                <a:latin typeface="PingFang SC"/>
              </a:endParaRPr>
            </a:p>
            <a:p>
              <a:r>
                <a:rPr lang="zh-CN" altLang="en-US" sz="2000" dirty="0">
                  <a:solidFill>
                    <a:srgbClr val="191919"/>
                  </a:solidFill>
                  <a:latin typeface="PingFang SC"/>
                </a:rPr>
                <a:t>（故事源于</a:t>
              </a:r>
              <a:r>
                <a:rPr lang="en-US" altLang="zh-CN" sz="2000" dirty="0">
                  <a:solidFill>
                    <a:srgbClr val="191919"/>
                  </a:solidFill>
                  <a:latin typeface="PingFang SC"/>
                </a:rPr>
                <a:t>《</a:t>
              </a:r>
              <a:r>
                <a:rPr lang="zh-CN" altLang="en-US" sz="2000" dirty="0">
                  <a:solidFill>
                    <a:srgbClr val="191919"/>
                  </a:solidFill>
                  <a:latin typeface="PingFang SC"/>
                </a:rPr>
                <a:t>魏书（北魏）</a:t>
              </a:r>
              <a:r>
                <a:rPr lang="en-US" altLang="zh-CN" sz="2000" dirty="0">
                  <a:solidFill>
                    <a:srgbClr val="191919"/>
                  </a:solidFill>
                  <a:latin typeface="PingFang SC"/>
                </a:rPr>
                <a:t>》</a:t>
              </a:r>
              <a:r>
                <a:rPr lang="zh-CN" altLang="en-US" sz="2000" dirty="0">
                  <a:solidFill>
                    <a:srgbClr val="191919"/>
                  </a:solidFill>
                  <a:latin typeface="PingFang SC"/>
                </a:rPr>
                <a:t>）</a:t>
              </a:r>
              <a:endParaRPr lang="zh-CN" altLang="en-US" sz="2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24EDBBD-FCD9-4F6C-B390-7A2D22B542DA}"/>
                </a:ext>
              </a:extLst>
            </p:cNvPr>
            <p:cNvSpPr txBox="1"/>
            <p:nvPr/>
          </p:nvSpPr>
          <p:spPr>
            <a:xfrm>
              <a:off x="6451600" y="2052657"/>
              <a:ext cx="3362960" cy="10156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前汉中宗（汉宣帝）既获金人莫知名号</a:t>
              </a:r>
              <a:r>
                <a:rPr lang="en-US" altLang="zh-CN" sz="2000" b="0" i="0" dirty="0">
                  <a:solidFill>
                    <a:srgbClr val="191919"/>
                  </a:solidFill>
                  <a:effectLst/>
                  <a:latin typeface="PingFang SC"/>
                </a:rPr>
                <a:t>,</a:t>
              </a:r>
              <a:r>
                <a:rPr lang="zh-CN" altLang="en-US" sz="2000" b="0" i="0" dirty="0">
                  <a:solidFill>
                    <a:srgbClr val="191919"/>
                  </a:solidFill>
                  <a:effectLst/>
                  <a:latin typeface="PingFang SC"/>
                </a:rPr>
                <a:t>乃使博望侯张骞往西域大夏国问名号时。</a:t>
              </a:r>
              <a:endParaRPr lang="zh-CN" altLang="en-US" sz="2000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0E7BF810-F47C-46E5-B7AD-DF6F008BE0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1360" y="3068320"/>
              <a:ext cx="0" cy="597747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AEBE2FF-99E7-4752-81EB-AC295BD5BA5F}"/>
              </a:ext>
            </a:extLst>
          </p:cNvPr>
          <p:cNvSpPr txBox="1"/>
          <p:nvPr/>
        </p:nvSpPr>
        <p:spPr>
          <a:xfrm>
            <a:off x="3474720" y="4657794"/>
            <a:ext cx="847344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191919"/>
                </a:solidFill>
                <a:effectLst/>
                <a:latin typeface="PingFang SC"/>
              </a:rPr>
              <a:t>    撰写</a:t>
            </a:r>
            <a:r>
              <a:rPr lang="en-US" altLang="zh-CN" sz="2400" b="0" i="0" dirty="0">
                <a:solidFill>
                  <a:srgbClr val="191919"/>
                </a:solidFill>
                <a:effectLst/>
                <a:latin typeface="PingFang SC"/>
              </a:rPr>
              <a:t>《</a:t>
            </a:r>
            <a:r>
              <a:rPr lang="zh-CN" altLang="en-US" sz="2400" b="0" i="0" dirty="0">
                <a:solidFill>
                  <a:srgbClr val="191919"/>
                </a:solidFill>
                <a:effectLst/>
                <a:latin typeface="PingFang SC"/>
              </a:rPr>
              <a:t>魏书</a:t>
            </a:r>
            <a:r>
              <a:rPr lang="en-US" altLang="zh-CN" sz="2400" b="0" i="0" dirty="0">
                <a:solidFill>
                  <a:srgbClr val="191919"/>
                </a:solidFill>
                <a:effectLst/>
                <a:latin typeface="PingFang SC"/>
              </a:rPr>
              <a:t>》</a:t>
            </a:r>
            <a:r>
              <a:rPr lang="zh-CN" altLang="en-US" sz="2400" b="0" i="0" dirty="0">
                <a:solidFill>
                  <a:srgbClr val="191919"/>
                </a:solidFill>
                <a:effectLst/>
                <a:latin typeface="PingFang SC"/>
              </a:rPr>
              <a:t>的魏收生活在佛教兴盛的北齐</a:t>
            </a:r>
            <a:r>
              <a:rPr lang="en-US" altLang="zh-CN" sz="2400" b="0" i="0" dirty="0">
                <a:solidFill>
                  <a:srgbClr val="191919"/>
                </a:solidFill>
                <a:effectLst/>
                <a:latin typeface="PingFang SC"/>
              </a:rPr>
              <a:t>,</a:t>
            </a:r>
            <a:r>
              <a:rPr lang="zh-CN" altLang="en-US" sz="2400" b="0" i="0" dirty="0">
                <a:solidFill>
                  <a:srgbClr val="191919"/>
                </a:solidFill>
                <a:effectLst/>
                <a:latin typeface="PingFang SC"/>
              </a:rPr>
              <a:t>显然接受了佛教信众改编后的说法。</a:t>
            </a:r>
            <a:endParaRPr lang="en-US" altLang="zh-CN" sz="2400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sz="2400" dirty="0"/>
              <a:t>    绘制张骞出使西域图的初唐时期</a:t>
            </a:r>
            <a:r>
              <a:rPr lang="en-US" altLang="zh-CN" sz="2400" dirty="0"/>
              <a:t>,</a:t>
            </a:r>
            <a:r>
              <a:rPr lang="zh-CN" altLang="en-US" sz="2400" dirty="0"/>
              <a:t>正是道居佛先、佛道之争不息的时代。佛教信众借张骞把佛教传入中国的时间提前两百多年</a:t>
            </a:r>
            <a:r>
              <a:rPr lang="en-US" altLang="zh-CN" sz="2400" dirty="0"/>
              <a:t>,</a:t>
            </a:r>
            <a:r>
              <a:rPr lang="zh-CN" altLang="en-US" sz="2400" dirty="0"/>
              <a:t>以此与道教的老子化胡说抗衡。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14DFA0-D0DF-43F6-8067-D1453D7F5B7F}"/>
              </a:ext>
            </a:extLst>
          </p:cNvPr>
          <p:cNvSpPr txBox="1"/>
          <p:nvPr/>
        </p:nvSpPr>
        <p:spPr>
          <a:xfrm>
            <a:off x="314961" y="3054874"/>
            <a:ext cx="5628639" cy="17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dirty="0"/>
              <a:t>    </a:t>
            </a:r>
            <a:r>
              <a:rPr lang="en-US" altLang="zh-CN" sz="2400" dirty="0"/>
              <a:t>1</a:t>
            </a:r>
            <a:r>
              <a:rPr lang="zh-CN" altLang="en-US" sz="2400" dirty="0"/>
              <a:t>）辨别壁画和文字史料的可信度</a:t>
            </a:r>
            <a:r>
              <a:rPr lang="en-US" altLang="zh-CN" sz="2400" dirty="0"/>
              <a:t>,</a:t>
            </a:r>
            <a:r>
              <a:rPr lang="zh-CN" altLang="en-US" sz="2400" dirty="0"/>
              <a:t>指出张骞出使西域的较可信的原因。</a:t>
            </a:r>
            <a:endParaRPr lang="en-US" altLang="zh-CN" sz="2400" dirty="0"/>
          </a:p>
          <a:p>
            <a:pPr>
              <a:lnSpc>
                <a:spcPct val="114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）对可信度较低的史料的形成过程予以合理解释。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C0A4A7-EE4F-443F-A9FB-B62CE9C08B95}"/>
              </a:ext>
            </a:extLst>
          </p:cNvPr>
          <p:cNvSpPr txBox="1"/>
          <p:nvPr/>
        </p:nvSpPr>
        <p:spPr>
          <a:xfrm>
            <a:off x="726439" y="4986705"/>
            <a:ext cx="22453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191919"/>
                </a:solidFill>
                <a:effectLst/>
                <a:latin typeface="PingFang SC"/>
              </a:rPr>
              <a:t>联合大月氏等政权共击匈奴。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C30F0-5D8B-4360-9820-681D8CD982AD}"/>
              </a:ext>
            </a:extLst>
          </p:cNvPr>
          <p:cNvSpPr txBox="1"/>
          <p:nvPr/>
        </p:nvSpPr>
        <p:spPr>
          <a:xfrm>
            <a:off x="0" y="0"/>
            <a:ext cx="25955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丝路“凿空”</a:t>
            </a:r>
            <a:r>
              <a:rPr lang="en-US" altLang="zh-CN" sz="2800" dirty="0"/>
              <a:t>】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954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FAB5BF-A13B-4B6D-A362-4F888C15A8A3}"/>
              </a:ext>
            </a:extLst>
          </p:cNvPr>
          <p:cNvSpPr txBox="1"/>
          <p:nvPr/>
        </p:nvSpPr>
        <p:spPr>
          <a:xfrm>
            <a:off x="0" y="0"/>
            <a:ext cx="25955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丝路“凿空”</a:t>
            </a:r>
            <a:r>
              <a:rPr lang="en-US" altLang="zh-CN" sz="2800" dirty="0"/>
              <a:t>】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A0CA58-4BEE-44E1-A315-8CFF5F20F64F}"/>
              </a:ext>
            </a:extLst>
          </p:cNvPr>
          <p:cNvSpPr txBox="1"/>
          <p:nvPr/>
        </p:nvSpPr>
        <p:spPr>
          <a:xfrm>
            <a:off x="650240" y="523220"/>
            <a:ext cx="10891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材料一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司马迁在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史记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中说：张骞通西域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“于是西北国始通于汉矣。然张骞凿空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其后使往者皆称博望侯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以为质（诚信）与国外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外国由此信之”。裴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史记集解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：“苏林曰：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开；空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通也。骞开通西域道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。”司马贞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史记索隐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曰：“案：谓西域险阨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[è],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本无道路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今凿空而通之也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材料二 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汉书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张骞传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记载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张骞从西域返回后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向汉武帝汇报说：“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臣在大夏时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见邛竹杖、蜀布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问安得此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大夏国人曰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:‘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吾贾人往市之身毒国。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42C297-ABA0-40F3-AFD5-4976EA84D137}"/>
              </a:ext>
            </a:extLst>
          </p:cNvPr>
          <p:cNvSpPr txBox="1"/>
          <p:nvPr/>
        </p:nvSpPr>
        <p:spPr>
          <a:xfrm>
            <a:off x="2712721" y="16446"/>
            <a:ext cx="9326879" cy="49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400" dirty="0"/>
              <a:t>你认可张骞出使西域被称为“凿空”的说法嘛？阐述你的理由。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699F69-81CC-4EC7-8D78-4F8A605E2D33}"/>
              </a:ext>
            </a:extLst>
          </p:cNvPr>
          <p:cNvSpPr txBox="1"/>
          <p:nvPr/>
        </p:nvSpPr>
        <p:spPr>
          <a:xfrm>
            <a:off x="763270" y="2752645"/>
            <a:ext cx="10665460" cy="4105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solidFill>
                  <a:srgbClr val="19191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不认可：</a:t>
            </a:r>
            <a:endParaRPr lang="en-US" altLang="zh-CN" sz="2400" b="0" i="0" dirty="0">
              <a:solidFill>
                <a:srgbClr val="19191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丝绸之路贸易在张骞出使西域之前就已存在</a:t>
            </a: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而非张骞开通。</a:t>
            </a:r>
            <a:endParaRPr lang="en-US" altLang="zh-CN" sz="2400" dirty="0">
              <a:solidFill>
                <a:srgbClr val="19191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认可：</a:t>
            </a:r>
            <a:endParaRPr lang="en-US" altLang="zh-CN" sz="2400" dirty="0">
              <a:solidFill>
                <a:srgbClr val="19191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一方面</a:t>
            </a: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经由中国西北和中亚的丝绸之路贸易在张骞通西域之前已存在</a:t>
            </a: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en-US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没有形成比较固定的路线</a:t>
            </a:r>
            <a:r>
              <a:rPr lang="en-US" altLang="zh-CN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而且断断续续</a:t>
            </a:r>
            <a:r>
              <a:rPr lang="en-US" altLang="zh-CN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不大为世人所知。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因此司马迁等中国古代学者会认为“西域险阸</a:t>
            </a: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本无道路”</a:t>
            </a:r>
            <a:r>
              <a:rPr lang="en-US" altLang="zh-CN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张骞通西域被视为开辟道路的创举</a:t>
            </a:r>
            <a:r>
              <a:rPr lang="en-US" altLang="zh-CN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称其为“凿空”</a:t>
            </a:r>
            <a:r>
              <a:rPr lang="zh-CN" altLang="en-US" sz="2400" dirty="0">
                <a:solidFill>
                  <a:srgbClr val="19191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另一方面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张骞通西域是丝绸之路发展史上的标志性事件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比之前丝绸之路上的交通和贸易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无论在规模、稳定性还是影响力等方面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都有极大提高。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所以“凿空”的提法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是有一定道理的。</a:t>
            </a:r>
          </a:p>
        </p:txBody>
      </p:sp>
    </p:spTree>
    <p:extLst>
      <p:ext uri="{BB962C8B-B14F-4D97-AF65-F5344CB8AC3E}">
        <p14:creationId xmlns:p14="http://schemas.microsoft.com/office/powerpoint/2010/main" val="1532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092A94-C83C-4E5F-BAE7-CB0F123B4D24}"/>
              </a:ext>
            </a:extLst>
          </p:cNvPr>
          <p:cNvSpPr txBox="1"/>
          <p:nvPr/>
        </p:nvSpPr>
        <p:spPr>
          <a:xfrm>
            <a:off x="0" y="0"/>
            <a:ext cx="23391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丝路扩展</a:t>
            </a:r>
            <a:r>
              <a:rPr lang="en-US" altLang="zh-CN" sz="2800" dirty="0"/>
              <a:t>】</a:t>
            </a:r>
            <a:endParaRPr lang="zh-CN" altLang="en-US" sz="2800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AB5ED8D8-C710-498C-A74E-B2A248D9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9" y="0"/>
            <a:ext cx="6914310" cy="48564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8A43E3-261C-4014-AAFE-DEFAE1026961}"/>
              </a:ext>
            </a:extLst>
          </p:cNvPr>
          <p:cNvSpPr txBox="1"/>
          <p:nvPr/>
        </p:nvSpPr>
        <p:spPr>
          <a:xfrm rot="20162696">
            <a:off x="6266854" y="3244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也门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01A058-F140-4094-B520-5B7EBE36FC66}"/>
              </a:ext>
            </a:extLst>
          </p:cNvPr>
          <p:cNvSpPr txBox="1"/>
          <p:nvPr/>
        </p:nvSpPr>
        <p:spPr>
          <a:xfrm>
            <a:off x="5682510" y="1931151"/>
            <a:ext cx="64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巴勒斯坦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6A3A94-4ADC-44CF-BCA2-DCC30832C90B}"/>
              </a:ext>
            </a:extLst>
          </p:cNvPr>
          <p:cNvSpPr txBox="1"/>
          <p:nvPr/>
        </p:nvSpPr>
        <p:spPr>
          <a:xfrm>
            <a:off x="5335635" y="703966"/>
            <a:ext cx="68563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草原丝绸之路</a:t>
            </a:r>
            <a:r>
              <a:rPr lang="en-US" altLang="zh-CN" sz="2800" dirty="0"/>
              <a:t>(</a:t>
            </a:r>
            <a:r>
              <a:rPr lang="zh-CN" altLang="en-US" sz="2800" dirty="0"/>
              <a:t>地位：游牧民族迁徙的通道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A43A17-AD8F-435D-9EA4-A9399B3EAA0C}"/>
              </a:ext>
            </a:extLst>
          </p:cNvPr>
          <p:cNvSpPr txBox="1"/>
          <p:nvPr/>
        </p:nvSpPr>
        <p:spPr>
          <a:xfrm>
            <a:off x="7553246" y="1345720"/>
            <a:ext cx="30572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沙漠绿洲丝绸之路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10A37A-5958-46BD-BBAA-7C06FAD8DAE6}"/>
              </a:ext>
            </a:extLst>
          </p:cNvPr>
          <p:cNvSpPr txBox="1"/>
          <p:nvPr/>
        </p:nvSpPr>
        <p:spPr>
          <a:xfrm>
            <a:off x="6454850" y="2492771"/>
            <a:ext cx="54200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西南丝绸之路</a:t>
            </a:r>
            <a:r>
              <a:rPr lang="en-US" altLang="zh-CN" sz="2800" dirty="0"/>
              <a:t>(</a:t>
            </a:r>
            <a:r>
              <a:rPr lang="zh-CN" altLang="en-US" sz="2800" dirty="0"/>
              <a:t>地位：沟通东南亚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47BA8E-6508-45E7-A30D-56F8515C827B}"/>
              </a:ext>
            </a:extLst>
          </p:cNvPr>
          <p:cNvSpPr txBox="1"/>
          <p:nvPr/>
        </p:nvSpPr>
        <p:spPr>
          <a:xfrm>
            <a:off x="5945096" y="3724533"/>
            <a:ext cx="54200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海上丝绸之路</a:t>
            </a:r>
            <a:r>
              <a:rPr lang="en-US" altLang="zh-CN" sz="2800" dirty="0"/>
              <a:t>(</a:t>
            </a:r>
            <a:r>
              <a:rPr lang="zh-CN" altLang="en-US" sz="2800" dirty="0"/>
              <a:t>地位：越来越重要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67756A-C00D-4FC6-A8BC-AB8775C0E51F}"/>
              </a:ext>
            </a:extLst>
          </p:cNvPr>
          <p:cNvSpPr txBox="1"/>
          <p:nvPr/>
        </p:nvSpPr>
        <p:spPr>
          <a:xfrm>
            <a:off x="159037" y="523220"/>
            <a:ext cx="51112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陆上丝绸之路沿途气候异常干燥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地形复杂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加之骆驼、马匹运载能力有限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更为严峻的是唐与吐蕃及西亚阿拉伯国家的冲突剧增。安史之乱后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国家用度”尽仰江淮。宋朝与辽、西夏、金等政权长期对峙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政府转而在广州、泉州等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处设市舶司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专司外商货物税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并利用先进技术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从泉州和广州等地南下海上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达东南亚和南亚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通今波斯湾、红海至欧洲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也可至非洲东海岸。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世纪初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葡萄牙人开辟了从大西洋越过非洲自西而东进入亚洲的新航线后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海上丝绸之路愈加发达。最终绿洲古路遭到遗弃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失去了传统价值。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据费正清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剑桥中国古代史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等整编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A464592-262F-42E0-B3AF-6D459D9B815E}"/>
              </a:ext>
            </a:extLst>
          </p:cNvPr>
          <p:cNvSpPr txBox="1"/>
          <p:nvPr/>
        </p:nvSpPr>
        <p:spPr>
          <a:xfrm>
            <a:off x="5530710" y="5155760"/>
            <a:ext cx="6408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根据史料并结合所学知识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指出丝绸之路“时空大挪移”的主要因素。（可以从政治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经济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文化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地理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政策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技术等方面思考）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F2C844-13E4-496B-B6FD-09BB387E733D}"/>
              </a:ext>
            </a:extLst>
          </p:cNvPr>
          <p:cNvSpPr txBox="1"/>
          <p:nvPr/>
        </p:nvSpPr>
        <p:spPr>
          <a:xfrm>
            <a:off x="5215604" y="4688370"/>
            <a:ext cx="678785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①陆上丝绸之路受气候、地形限制；②中原政权与少数民族政权、阿拉伯国家长期对峙；③经济重心南移，商品经济发展；④技术的进步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造船和指南针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；⑤统治者的对外开放政策；⑥新航路开辟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或地理大发现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的影响；⑦海运运载量更大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212425-979E-4AC2-B037-95FDD0FFDF02}"/>
              </a:ext>
            </a:extLst>
          </p:cNvPr>
          <p:cNvSpPr/>
          <p:nvPr/>
        </p:nvSpPr>
        <p:spPr>
          <a:xfrm>
            <a:off x="8734843" y="703966"/>
            <a:ext cx="32041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D3A732-A5DE-4CE8-9FAD-916456F39970}"/>
              </a:ext>
            </a:extLst>
          </p:cNvPr>
          <p:cNvSpPr/>
          <p:nvPr/>
        </p:nvSpPr>
        <p:spPr>
          <a:xfrm>
            <a:off x="9733966" y="2492771"/>
            <a:ext cx="1865026" cy="52322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A6B556B-AC7A-4DB4-B83F-4EDD583A37A6}"/>
              </a:ext>
            </a:extLst>
          </p:cNvPr>
          <p:cNvSpPr/>
          <p:nvPr/>
        </p:nvSpPr>
        <p:spPr>
          <a:xfrm>
            <a:off x="9261215" y="3724533"/>
            <a:ext cx="1865026" cy="52322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3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0DF834F-F8C1-4FB8-923B-65A5E25160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BCAC58-2108-4FAF-9075-BFD36EE48E1E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4472C4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8433634-DFED-4635-B041-4840FC19E1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6573" y="2867692"/>
            <a:ext cx="4574879" cy="86993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en-US" sz="5400" kern="1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互通有无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4DB64D-7204-480D-9C29-566F6F14D26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1828" y="1183630"/>
            <a:ext cx="11326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贰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D33C15-E3F7-4E65-B6C2-3FF5813CC169}"/>
              </a:ext>
            </a:extLst>
          </p:cNvPr>
          <p:cNvCxnSpPr>
            <a:cxnSpLocks/>
          </p:cNvCxnSpPr>
          <p:nvPr/>
        </p:nvCxnSpPr>
        <p:spPr>
          <a:xfrm>
            <a:off x="4216932" y="3862632"/>
            <a:ext cx="763571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或者 8">
            <a:extLst>
              <a:ext uri="{FF2B5EF4-FFF2-40B4-BE49-F238E27FC236}">
                <a16:creationId xmlns:a16="http://schemas.microsoft.com/office/drawing/2014/main" id="{6C9F2ED6-7C1E-4426-9FFD-3A40DAC03BFC}"/>
              </a:ext>
            </a:extLst>
          </p:cNvPr>
          <p:cNvSpPr/>
          <p:nvPr/>
        </p:nvSpPr>
        <p:spPr>
          <a:xfrm>
            <a:off x="4446573" y="4143350"/>
            <a:ext cx="216814" cy="216814"/>
          </a:xfrm>
          <a:prstGeom prst="flowChartOr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742942-B912-47D4-ABF7-43FD4C53AF26}"/>
              </a:ext>
            </a:extLst>
          </p:cNvPr>
          <p:cNvSpPr txBox="1"/>
          <p:nvPr/>
        </p:nvSpPr>
        <p:spPr>
          <a:xfrm>
            <a:off x="4756144" y="4063317"/>
            <a:ext cx="25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物质、技术交流</a:t>
            </a:r>
          </a:p>
        </p:txBody>
      </p:sp>
      <p:sp>
        <p:nvSpPr>
          <p:cNvPr id="11" name="流程图: 或者 10">
            <a:extLst>
              <a:ext uri="{FF2B5EF4-FFF2-40B4-BE49-F238E27FC236}">
                <a16:creationId xmlns:a16="http://schemas.microsoft.com/office/drawing/2014/main" id="{CE8E50B4-965C-4067-872B-C722E1CD4969}"/>
              </a:ext>
            </a:extLst>
          </p:cNvPr>
          <p:cNvSpPr/>
          <p:nvPr/>
        </p:nvSpPr>
        <p:spPr>
          <a:xfrm>
            <a:off x="4446573" y="4545981"/>
            <a:ext cx="216814" cy="216814"/>
          </a:xfrm>
          <a:prstGeom prst="flowChartOr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9A93B0-CBB4-4546-BE96-200F6F2B6FF0}"/>
              </a:ext>
            </a:extLst>
          </p:cNvPr>
          <p:cNvSpPr txBox="1"/>
          <p:nvPr/>
        </p:nvSpPr>
        <p:spPr>
          <a:xfrm>
            <a:off x="4756143" y="4465948"/>
            <a:ext cx="252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文化、艺术交流</a:t>
            </a:r>
          </a:p>
        </p:txBody>
      </p:sp>
    </p:spTree>
    <p:extLst>
      <p:ext uri="{BB962C8B-B14F-4D97-AF65-F5344CB8AC3E}">
        <p14:creationId xmlns:p14="http://schemas.microsoft.com/office/powerpoint/2010/main" val="78606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A078EFE-0DC9-4D98-ACA9-7419C95F4C3F}"/>
              </a:ext>
            </a:extLst>
          </p:cNvPr>
          <p:cNvSpPr txBox="1"/>
          <p:nvPr/>
        </p:nvSpPr>
        <p:spPr>
          <a:xfrm>
            <a:off x="0" y="0"/>
            <a:ext cx="110225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自主学习</a:t>
            </a:r>
            <a:r>
              <a:rPr lang="en-US" altLang="zh-CN" sz="2800" dirty="0"/>
              <a:t>】</a:t>
            </a:r>
            <a:r>
              <a:rPr lang="zh-CN" altLang="en-US" sz="2800" dirty="0"/>
              <a:t>阅读</a:t>
            </a:r>
            <a:r>
              <a:rPr lang="en-US" altLang="zh-CN" sz="2800" dirty="0"/>
              <a:t>p52-53</a:t>
            </a:r>
            <a:r>
              <a:rPr lang="zh-CN" altLang="en-US" sz="2800" dirty="0"/>
              <a:t>，了解丝绸之路上的物质、精神文化交流。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A1EFBB4F-46E3-4633-9E3D-66CBDB190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1076"/>
              </p:ext>
            </p:extLst>
          </p:nvPr>
        </p:nvGraphicFramePr>
        <p:xfrm>
          <a:off x="883920" y="2507826"/>
          <a:ext cx="10424160" cy="41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86185949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096463293"/>
                    </a:ext>
                  </a:extLst>
                </a:gridCol>
                <a:gridCol w="7325360">
                  <a:extLst>
                    <a:ext uri="{9D8B030D-6E8A-4147-A177-3AD203B41FA5}">
                      <a16:colId xmlns:a16="http://schemas.microsoft.com/office/drawing/2014/main" val="2146122781"/>
                    </a:ext>
                  </a:extLst>
                </a:gridCol>
              </a:tblGrid>
              <a:tr h="1001309">
                <a:tc rowSpan="3">
                  <a:txBody>
                    <a:bodyPr/>
                    <a:lstStyle/>
                    <a:p>
                      <a:r>
                        <a:rPr lang="zh-CN" altLang="en-US" sz="2400" dirty="0"/>
                        <a:t>物质、技术交流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技术交流之路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295633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贸易互惠之路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962479"/>
                  </a:ext>
                </a:extLst>
              </a:tr>
              <a:tr h="10013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物种传播之路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9476182"/>
                  </a:ext>
                </a:extLst>
              </a:tr>
              <a:tr h="1001309">
                <a:tc rowSpan="2">
                  <a:txBody>
                    <a:bodyPr/>
                    <a:lstStyle/>
                    <a:p>
                      <a:r>
                        <a:rPr lang="zh-CN" altLang="en-US" sz="2400" dirty="0"/>
                        <a:t>文化、艺术交流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宗教传播之路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715136"/>
                  </a:ext>
                </a:extLst>
              </a:tr>
              <a:tr h="5562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艺术融汇之路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07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725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  <p:tag name="KSO_WM_UNIT_PLACING_PICTURE_USER_VIEWPORT" val="{&quot;height&quot;:9941,&quot;width&quot;:153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3007</Words>
  <PresentationFormat>宽屏</PresentationFormat>
  <Paragraphs>206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PingFang SC</vt:lpstr>
      <vt:lpstr>黑体</vt:lpstr>
      <vt:lpstr>华文隶书</vt:lpstr>
      <vt:lpstr>宋体</vt:lpstr>
      <vt:lpstr>Arial</vt:lpstr>
      <vt:lpstr>Arial</vt:lpstr>
      <vt:lpstr>等线</vt:lpstr>
      <vt:lpstr>等线 Light</vt:lpstr>
      <vt:lpstr>楷体</vt:lpstr>
      <vt:lpstr>Office 主题​​</vt:lpstr>
      <vt:lpstr>学习目标：了解古代不同类型的商路,深入理解贸易活动在文化交流中扮演的重要角色。</vt:lpstr>
      <vt:lpstr>目   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2022-03-11T13:22:45Z</dcterms:created>
  <dcterms:modified xsi:type="dcterms:W3CDTF">2022-03-18T23:11:14Z</dcterms:modified>
</cp:coreProperties>
</file>