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heme/theme3.xml" ContentType="application/vnd.openxmlformats-officedocument.them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heme/theme4.xml" ContentType="application/vnd.openxmlformats-officedocument.them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1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notesSlides/notesSlide2.xml" ContentType="application/vnd.openxmlformats-officedocument.presentationml.notesSlide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7" r:id="rId1"/>
    <p:sldMasterId id="2147483714" r:id="rId2"/>
  </p:sldMasterIdLst>
  <p:notesMasterIdLst>
    <p:notesMasterId r:id="rId26"/>
  </p:notesMasterIdLst>
  <p:handoutMasterIdLst>
    <p:handoutMasterId r:id="rId27"/>
  </p:handoutMasterIdLst>
  <p:sldIdLst>
    <p:sldId id="1769" r:id="rId3"/>
    <p:sldId id="1763" r:id="rId4"/>
    <p:sldId id="1764" r:id="rId5"/>
    <p:sldId id="1770" r:id="rId6"/>
    <p:sldId id="1726" r:id="rId7"/>
    <p:sldId id="1728" r:id="rId8"/>
    <p:sldId id="1730" r:id="rId9"/>
    <p:sldId id="1731" r:id="rId10"/>
    <p:sldId id="1733" r:id="rId11"/>
    <p:sldId id="1734" r:id="rId12"/>
    <p:sldId id="1735" r:id="rId13"/>
    <p:sldId id="1767" r:id="rId14"/>
    <p:sldId id="1768" r:id="rId15"/>
    <p:sldId id="1736" r:id="rId16"/>
    <p:sldId id="1737" r:id="rId17"/>
    <p:sldId id="1738" r:id="rId18"/>
    <p:sldId id="1739" r:id="rId19"/>
    <p:sldId id="1740" r:id="rId20"/>
    <p:sldId id="1741" r:id="rId21"/>
    <p:sldId id="1742" r:id="rId22"/>
    <p:sldId id="1743" r:id="rId23"/>
    <p:sldId id="1744" r:id="rId24"/>
    <p:sldId id="1745" r:id="rId25"/>
  </p:sldIdLst>
  <p:sldSz cx="12192000" cy="6858000"/>
  <p:notesSz cx="6761163" cy="9942513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wenping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73" autoAdjust="0"/>
    <p:restoredTop sz="95244" autoAdjust="0"/>
  </p:normalViewPr>
  <p:slideViewPr>
    <p:cSldViewPr snapToGrid="0">
      <p:cViewPr>
        <p:scale>
          <a:sx n="74" d="100"/>
          <a:sy n="74" d="100"/>
        </p:scale>
        <p:origin x="-474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9CAF2-8892-41FC-82B8-C7C7C1375A11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50C38C-0C1F-47D9-85E0-1919F5374E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50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2" Type="http://schemas.openxmlformats.org/officeDocument/2006/relationships/tags" Target="../tags/tag22.xml"/><Relationship Id="rId1" Type="http://schemas.openxmlformats.org/officeDocument/2006/relationships/theme" Target="../theme/theme3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0401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4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notesMaster" Target="../notesMasters/notesMaster1.xm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4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  <p:custDataLst>
              <p:tags r:id="rId1"/>
            </p:custDataLst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/>
      </p:sp>
      <p:sp>
        <p:nvSpPr>
          <p:cNvPr id="34819" name="Rectangle 3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wrap="square" lIns="91440" tIns="45720" rIns="91440" bIns="45720" anchor="t" anchorCtr="0"/>
          <a:lstStyle/>
          <a:p>
            <a:pPr marL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200" u="none" baseline="0">
                <a:solidFill>
                  <a:schemeClr val="tx1"/>
                </a:solidFill>
                <a:effectLst/>
                <a:latin typeface="Arial"/>
                <a:ea typeface="宋体" panose="02010600030101010101" pitchFamily="2" charset="-122"/>
              </a:rPr>
              <a:t>世界上最小的洲和人口最少的洲，西欧航海家陆续经过这里，英国皇家海军军官、航海家、探险家和制图师，他曾经三度奉命出海前往太平洋，带领船员成为首批登陆澳洲东岸和夏威夷群岛的欧洲人，也创下首次有欧洲船只环绕新西兰航行的纪录。 1768年8月26日，詹姆斯-库克船长携带多位科学家，搭乘“奋进号”从英国普利茅斯出发，开始了漫长的航行探索 。并以英王乔治三世之名宣布该岛与整个新南威尔士为英国领土。 </a:t>
            </a:r>
          </a:p>
        </p:txBody>
      </p:sp>
    </p:spTree>
    <p:extLst>
      <p:ext uri="{BB962C8B-B14F-4D97-AF65-F5344CB8AC3E}">
        <p14:creationId xmlns:p14="http://schemas.microsoft.com/office/powerpoint/2010/main" val="3583360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9480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5975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1335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049866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B4612E-F097-4290-9AB1-5092EAC61AD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1C13F-B301-42A9-B349-D84414D920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967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B4612E-F097-4290-9AB1-5092EAC61AD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1C13F-B301-42A9-B349-D84414D920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1770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B4612E-F097-4290-9AB1-5092EAC61AD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1C13F-B301-42A9-B349-D84414D920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3985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B4612E-F097-4290-9AB1-5092EAC61AD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1C13F-B301-42A9-B349-D84414D920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965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22750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B4612E-F097-4290-9AB1-5092EAC61AD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1C13F-B301-42A9-B349-D84414D920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1675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B4612E-F097-4290-9AB1-5092EAC61AD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1C13F-B301-42A9-B349-D84414D920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42331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B4612E-F097-4290-9AB1-5092EAC61AD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1C13F-B301-42A9-B349-D84414D920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81463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B4612E-F097-4290-9AB1-5092EAC61AD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1C13F-B301-42A9-B349-D84414D920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27923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B4612E-F097-4290-9AB1-5092EAC61AD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1C13F-B301-42A9-B349-D84414D920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79043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B4612E-F097-4290-9AB1-5092EAC61AD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1C13F-B301-42A9-B349-D84414D920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83165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B4612E-F097-4290-9AB1-5092EAC61AD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1C13F-B301-42A9-B349-D84414D920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3706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 userDrawn="1">
            <p:custDataLst>
              <p:tags r:id="rId1"/>
            </p:custDataLst>
          </p:nvPr>
        </p:nvSpPr>
        <p:spPr>
          <a:xfrm>
            <a:off x="130629" y="815009"/>
            <a:ext cx="11895719" cy="5883966"/>
          </a:xfrm>
          <a:prstGeom prst="roundRect">
            <a:avLst>
              <a:gd name="adj" fmla="val 288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0" y="1"/>
            <a:ext cx="12192000" cy="703384"/>
          </a:xfrm>
          <a:prstGeom prst="rect">
            <a:avLst/>
          </a:prstGeom>
          <a:solidFill>
            <a:srgbClr val="532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7387031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3931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3558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550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17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695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2096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0918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2022/3/17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8248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56" r:id="rId12"/>
    <p:sldLayoutId id="2147483658" r:id="rId13"/>
    <p:sldLayoutId id="2147483659" r:id="rId14"/>
    <p:sldLayoutId id="214748371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B4612E-F097-4290-9AB1-5092EAC61ADC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91C13F-B301-42A9-B349-D84414D9209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1038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0.xml"/><Relationship Id="rId7" Type="http://schemas.openxmlformats.org/officeDocument/2006/relationships/image" Target="../media/image1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slideLayout" Target="../slideLayouts/slideLayout22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39.xml"/><Relationship Id="rId13" Type="http://schemas.openxmlformats.org/officeDocument/2006/relationships/image" Target="../media/image17.jpeg"/><Relationship Id="rId3" Type="http://schemas.openxmlformats.org/officeDocument/2006/relationships/tags" Target="../tags/tag134.xml"/><Relationship Id="rId7" Type="http://schemas.openxmlformats.org/officeDocument/2006/relationships/tags" Target="../tags/tag138.xml"/><Relationship Id="rId12" Type="http://schemas.openxmlformats.org/officeDocument/2006/relationships/image" Target="../media/image16.jpeg"/><Relationship Id="rId2" Type="http://schemas.openxmlformats.org/officeDocument/2006/relationships/tags" Target="../tags/tag133.xml"/><Relationship Id="rId16" Type="http://schemas.openxmlformats.org/officeDocument/2006/relationships/image" Target="../media/image20.jpeg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11" Type="http://schemas.openxmlformats.org/officeDocument/2006/relationships/slideLayout" Target="../slideLayouts/slideLayout22.xml"/><Relationship Id="rId5" Type="http://schemas.openxmlformats.org/officeDocument/2006/relationships/tags" Target="../tags/tag136.xml"/><Relationship Id="rId15" Type="http://schemas.openxmlformats.org/officeDocument/2006/relationships/image" Target="../media/image19.jpeg"/><Relationship Id="rId10" Type="http://schemas.openxmlformats.org/officeDocument/2006/relationships/tags" Target="../tags/tag141.xml"/><Relationship Id="rId4" Type="http://schemas.openxmlformats.org/officeDocument/2006/relationships/tags" Target="../tags/tag135.xml"/><Relationship Id="rId9" Type="http://schemas.openxmlformats.org/officeDocument/2006/relationships/tags" Target="../tags/tag140.xml"/><Relationship Id="rId1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23.jpe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../media/image22.png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1.png"/><Relationship Id="rId5" Type="http://schemas.openxmlformats.org/officeDocument/2006/relationships/tags" Target="../tags/tag146.xml"/><Relationship Id="rId15" Type="http://schemas.openxmlformats.org/officeDocument/2006/relationships/image" Target="../media/image25.jpeg"/><Relationship Id="rId10" Type="http://schemas.openxmlformats.org/officeDocument/2006/relationships/notesSlide" Target="../notesSlides/notesSlide2.xml"/><Relationship Id="rId4" Type="http://schemas.openxmlformats.org/officeDocument/2006/relationships/tags" Target="../tags/tag145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tags" Target="../tags/tag154.xml"/><Relationship Id="rId7" Type="http://schemas.openxmlformats.org/officeDocument/2006/relationships/tags" Target="../tags/tag158.xml"/><Relationship Id="rId12" Type="http://schemas.openxmlformats.org/officeDocument/2006/relationships/image" Target="../media/image24.jpeg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6" Type="http://schemas.openxmlformats.org/officeDocument/2006/relationships/tags" Target="../tags/tag157.xml"/><Relationship Id="rId11" Type="http://schemas.openxmlformats.org/officeDocument/2006/relationships/image" Target="../media/image25.jpeg"/><Relationship Id="rId5" Type="http://schemas.openxmlformats.org/officeDocument/2006/relationships/tags" Target="../tags/tag156.xml"/><Relationship Id="rId10" Type="http://schemas.openxmlformats.org/officeDocument/2006/relationships/image" Target="../media/image27.jpeg"/><Relationship Id="rId4" Type="http://schemas.openxmlformats.org/officeDocument/2006/relationships/tags" Target="../tags/tag155.xml"/><Relationship Id="rId9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5" Type="http://schemas.openxmlformats.org/officeDocument/2006/relationships/slideLayout" Target="../slideLayouts/slideLayout22.xml"/><Relationship Id="rId4" Type="http://schemas.openxmlformats.org/officeDocument/2006/relationships/tags" Target="../tags/tag16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70.xml"/><Relationship Id="rId3" Type="http://schemas.openxmlformats.org/officeDocument/2006/relationships/tags" Target="../tags/tag165.xml"/><Relationship Id="rId7" Type="http://schemas.openxmlformats.org/officeDocument/2006/relationships/tags" Target="../tags/tag169.xml"/><Relationship Id="rId12" Type="http://schemas.openxmlformats.org/officeDocument/2006/relationships/image" Target="../media/image29.jpeg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6" Type="http://schemas.openxmlformats.org/officeDocument/2006/relationships/tags" Target="../tags/tag168.xml"/><Relationship Id="rId11" Type="http://schemas.openxmlformats.org/officeDocument/2006/relationships/image" Target="../media/image28.jpeg"/><Relationship Id="rId5" Type="http://schemas.openxmlformats.org/officeDocument/2006/relationships/tags" Target="../tags/tag167.xml"/><Relationship Id="rId10" Type="http://schemas.openxmlformats.org/officeDocument/2006/relationships/slideLayout" Target="../slideLayouts/slideLayout22.xml"/><Relationship Id="rId4" Type="http://schemas.openxmlformats.org/officeDocument/2006/relationships/tags" Target="../tags/tag166.xml"/><Relationship Id="rId9" Type="http://schemas.openxmlformats.org/officeDocument/2006/relationships/tags" Target="../tags/tag17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79.xml"/><Relationship Id="rId3" Type="http://schemas.openxmlformats.org/officeDocument/2006/relationships/tags" Target="../tags/tag174.xml"/><Relationship Id="rId7" Type="http://schemas.openxmlformats.org/officeDocument/2006/relationships/tags" Target="../tags/tag178.xml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6" Type="http://schemas.openxmlformats.org/officeDocument/2006/relationships/tags" Target="../tags/tag177.xml"/><Relationship Id="rId5" Type="http://schemas.openxmlformats.org/officeDocument/2006/relationships/tags" Target="../tags/tag176.xml"/><Relationship Id="rId10" Type="http://schemas.openxmlformats.org/officeDocument/2006/relationships/image" Target="../media/image30.jpeg"/><Relationship Id="rId4" Type="http://schemas.openxmlformats.org/officeDocument/2006/relationships/tags" Target="../tags/tag175.xml"/><Relationship Id="rId9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tags" Target="../tags/tag182.xml"/><Relationship Id="rId7" Type="http://schemas.openxmlformats.org/officeDocument/2006/relationships/tags" Target="../tags/tag186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6" Type="http://schemas.openxmlformats.org/officeDocument/2006/relationships/tags" Target="../tags/tag185.xml"/><Relationship Id="rId11" Type="http://schemas.openxmlformats.org/officeDocument/2006/relationships/image" Target="../media/image33.jpeg"/><Relationship Id="rId5" Type="http://schemas.openxmlformats.org/officeDocument/2006/relationships/tags" Target="../tags/tag184.xml"/><Relationship Id="rId10" Type="http://schemas.openxmlformats.org/officeDocument/2006/relationships/image" Target="../media/image32.jpeg"/><Relationship Id="rId4" Type="http://schemas.openxmlformats.org/officeDocument/2006/relationships/tags" Target="../tags/tag183.xml"/><Relationship Id="rId9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94.xml"/><Relationship Id="rId3" Type="http://schemas.openxmlformats.org/officeDocument/2006/relationships/tags" Target="../tags/tag189.xml"/><Relationship Id="rId7" Type="http://schemas.openxmlformats.org/officeDocument/2006/relationships/tags" Target="../tags/tag193.xm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6" Type="http://schemas.openxmlformats.org/officeDocument/2006/relationships/tags" Target="../tags/tag192.xml"/><Relationship Id="rId11" Type="http://schemas.openxmlformats.org/officeDocument/2006/relationships/image" Target="../media/image35.jpeg"/><Relationship Id="rId5" Type="http://schemas.openxmlformats.org/officeDocument/2006/relationships/tags" Target="../tags/tag191.xml"/><Relationship Id="rId10" Type="http://schemas.openxmlformats.org/officeDocument/2006/relationships/image" Target="../media/image34.jpeg"/><Relationship Id="rId4" Type="http://schemas.openxmlformats.org/officeDocument/2006/relationships/tags" Target="../tags/tag190.xml"/><Relationship Id="rId9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tags" Target="../tags/tag197.xml"/><Relationship Id="rId7" Type="http://schemas.openxmlformats.org/officeDocument/2006/relationships/tags" Target="../tags/tag201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6" Type="http://schemas.openxmlformats.org/officeDocument/2006/relationships/tags" Target="../tags/tag200.xml"/><Relationship Id="rId5" Type="http://schemas.openxmlformats.org/officeDocument/2006/relationships/tags" Target="../tags/tag199.xml"/><Relationship Id="rId4" Type="http://schemas.openxmlformats.org/officeDocument/2006/relationships/tags" Target="../tags/tag198.xml"/><Relationship Id="rId9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45.xml"/><Relationship Id="rId18" Type="http://schemas.openxmlformats.org/officeDocument/2006/relationships/tags" Target="../tags/tag50.xml"/><Relationship Id="rId26" Type="http://schemas.openxmlformats.org/officeDocument/2006/relationships/tags" Target="../tags/tag58.xml"/><Relationship Id="rId3" Type="http://schemas.openxmlformats.org/officeDocument/2006/relationships/tags" Target="../tags/tag35.xml"/><Relationship Id="rId21" Type="http://schemas.openxmlformats.org/officeDocument/2006/relationships/tags" Target="../tags/tag53.xml"/><Relationship Id="rId34" Type="http://schemas.openxmlformats.org/officeDocument/2006/relationships/image" Target="../media/image5.jpeg"/><Relationship Id="rId7" Type="http://schemas.openxmlformats.org/officeDocument/2006/relationships/tags" Target="../tags/tag39.xml"/><Relationship Id="rId12" Type="http://schemas.openxmlformats.org/officeDocument/2006/relationships/tags" Target="../tags/tag44.xml"/><Relationship Id="rId17" Type="http://schemas.openxmlformats.org/officeDocument/2006/relationships/tags" Target="../tags/tag49.xml"/><Relationship Id="rId25" Type="http://schemas.openxmlformats.org/officeDocument/2006/relationships/tags" Target="../tags/tag57.xml"/><Relationship Id="rId33" Type="http://schemas.openxmlformats.org/officeDocument/2006/relationships/image" Target="../media/image4.jpeg"/><Relationship Id="rId2" Type="http://schemas.openxmlformats.org/officeDocument/2006/relationships/tags" Target="../tags/tag34.xml"/><Relationship Id="rId16" Type="http://schemas.openxmlformats.org/officeDocument/2006/relationships/tags" Target="../tags/tag48.xml"/><Relationship Id="rId20" Type="http://schemas.openxmlformats.org/officeDocument/2006/relationships/tags" Target="../tags/tag52.xml"/><Relationship Id="rId29" Type="http://schemas.openxmlformats.org/officeDocument/2006/relationships/tags" Target="../tags/tag61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tags" Target="../tags/tag43.xml"/><Relationship Id="rId24" Type="http://schemas.openxmlformats.org/officeDocument/2006/relationships/tags" Target="../tags/tag56.xml"/><Relationship Id="rId32" Type="http://schemas.openxmlformats.org/officeDocument/2006/relationships/slideLayout" Target="../slideLayouts/slideLayout27.xml"/><Relationship Id="rId5" Type="http://schemas.openxmlformats.org/officeDocument/2006/relationships/tags" Target="../tags/tag37.xml"/><Relationship Id="rId15" Type="http://schemas.openxmlformats.org/officeDocument/2006/relationships/tags" Target="../tags/tag47.xml"/><Relationship Id="rId23" Type="http://schemas.openxmlformats.org/officeDocument/2006/relationships/tags" Target="../tags/tag55.xml"/><Relationship Id="rId28" Type="http://schemas.openxmlformats.org/officeDocument/2006/relationships/tags" Target="../tags/tag60.xml"/><Relationship Id="rId36" Type="http://schemas.openxmlformats.org/officeDocument/2006/relationships/image" Target="../media/image7.jpeg"/><Relationship Id="rId10" Type="http://schemas.openxmlformats.org/officeDocument/2006/relationships/tags" Target="../tags/tag42.xml"/><Relationship Id="rId19" Type="http://schemas.openxmlformats.org/officeDocument/2006/relationships/tags" Target="../tags/tag51.xml"/><Relationship Id="rId31" Type="http://schemas.openxmlformats.org/officeDocument/2006/relationships/tags" Target="../tags/tag63.xml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tags" Target="../tags/tag46.xml"/><Relationship Id="rId22" Type="http://schemas.openxmlformats.org/officeDocument/2006/relationships/tags" Target="../tags/tag54.xml"/><Relationship Id="rId27" Type="http://schemas.openxmlformats.org/officeDocument/2006/relationships/tags" Target="../tags/tag59.xml"/><Relationship Id="rId30" Type="http://schemas.openxmlformats.org/officeDocument/2006/relationships/tags" Target="../tags/tag62.xml"/><Relationship Id="rId35" Type="http://schemas.openxmlformats.org/officeDocument/2006/relationships/image" Target="../media/image6.jpeg"/><Relationship Id="rId8" Type="http://schemas.openxmlformats.org/officeDocument/2006/relationships/tags" Target="../tags/tag4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tags" Target="../tags/tag204.xml"/><Relationship Id="rId7" Type="http://schemas.openxmlformats.org/officeDocument/2006/relationships/tags" Target="../tags/tag208.xml"/><Relationship Id="rId2" Type="http://schemas.openxmlformats.org/officeDocument/2006/relationships/tags" Target="../tags/tag203.xml"/><Relationship Id="rId1" Type="http://schemas.openxmlformats.org/officeDocument/2006/relationships/tags" Target="../tags/tag202.xml"/><Relationship Id="rId6" Type="http://schemas.openxmlformats.org/officeDocument/2006/relationships/tags" Target="../tags/tag207.xml"/><Relationship Id="rId5" Type="http://schemas.openxmlformats.org/officeDocument/2006/relationships/tags" Target="../tags/tag206.xml"/><Relationship Id="rId4" Type="http://schemas.openxmlformats.org/officeDocument/2006/relationships/tags" Target="../tags/tag205.xml"/><Relationship Id="rId9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tags" Target="../tags/tag211.xml"/><Relationship Id="rId7" Type="http://schemas.openxmlformats.org/officeDocument/2006/relationships/slideLayout" Target="../slideLayouts/slideLayout22.xml"/><Relationship Id="rId2" Type="http://schemas.openxmlformats.org/officeDocument/2006/relationships/tags" Target="../tags/tag210.xml"/><Relationship Id="rId1" Type="http://schemas.openxmlformats.org/officeDocument/2006/relationships/tags" Target="../tags/tag209.xml"/><Relationship Id="rId6" Type="http://schemas.openxmlformats.org/officeDocument/2006/relationships/tags" Target="../tags/tag214.xml"/><Relationship Id="rId5" Type="http://schemas.openxmlformats.org/officeDocument/2006/relationships/tags" Target="../tags/tag213.xml"/><Relationship Id="rId4" Type="http://schemas.openxmlformats.org/officeDocument/2006/relationships/tags" Target="../tags/tag2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217.xml"/><Relationship Id="rId7" Type="http://schemas.openxmlformats.org/officeDocument/2006/relationships/image" Target="../media/image39.jpeg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6" Type="http://schemas.openxmlformats.org/officeDocument/2006/relationships/slideLayout" Target="../slideLayouts/slideLayout22.xml"/><Relationship Id="rId5" Type="http://schemas.openxmlformats.org/officeDocument/2006/relationships/tags" Target="../tags/tag219.xml"/><Relationship Id="rId4" Type="http://schemas.openxmlformats.org/officeDocument/2006/relationships/tags" Target="../tags/tag21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27.xml"/><Relationship Id="rId13" Type="http://schemas.openxmlformats.org/officeDocument/2006/relationships/tags" Target="../tags/tag232.xml"/><Relationship Id="rId3" Type="http://schemas.openxmlformats.org/officeDocument/2006/relationships/tags" Target="../tags/tag222.xml"/><Relationship Id="rId7" Type="http://schemas.openxmlformats.org/officeDocument/2006/relationships/tags" Target="../tags/tag226.xml"/><Relationship Id="rId12" Type="http://schemas.openxmlformats.org/officeDocument/2006/relationships/tags" Target="../tags/tag231.xml"/><Relationship Id="rId2" Type="http://schemas.openxmlformats.org/officeDocument/2006/relationships/tags" Target="../tags/tag221.xml"/><Relationship Id="rId16" Type="http://schemas.openxmlformats.org/officeDocument/2006/relationships/slideLayout" Target="../slideLayouts/slideLayout22.xml"/><Relationship Id="rId1" Type="http://schemas.openxmlformats.org/officeDocument/2006/relationships/tags" Target="../tags/tag220.xml"/><Relationship Id="rId6" Type="http://schemas.openxmlformats.org/officeDocument/2006/relationships/tags" Target="../tags/tag225.xml"/><Relationship Id="rId11" Type="http://schemas.openxmlformats.org/officeDocument/2006/relationships/tags" Target="../tags/tag230.xml"/><Relationship Id="rId5" Type="http://schemas.openxmlformats.org/officeDocument/2006/relationships/tags" Target="../tags/tag224.xml"/><Relationship Id="rId15" Type="http://schemas.openxmlformats.org/officeDocument/2006/relationships/tags" Target="../tags/tag234.xml"/><Relationship Id="rId10" Type="http://schemas.openxmlformats.org/officeDocument/2006/relationships/tags" Target="../tags/tag229.xml"/><Relationship Id="rId4" Type="http://schemas.openxmlformats.org/officeDocument/2006/relationships/tags" Target="../tags/tag223.xml"/><Relationship Id="rId9" Type="http://schemas.openxmlformats.org/officeDocument/2006/relationships/tags" Target="../tags/tag228.xml"/><Relationship Id="rId14" Type="http://schemas.openxmlformats.org/officeDocument/2006/relationships/tags" Target="../tags/tag23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tags" Target="../tags/tag76.xml"/><Relationship Id="rId18" Type="http://schemas.openxmlformats.org/officeDocument/2006/relationships/slideLayout" Target="../slideLayouts/slideLayout27.xml"/><Relationship Id="rId3" Type="http://schemas.openxmlformats.org/officeDocument/2006/relationships/tags" Target="../tags/tag66.xml"/><Relationship Id="rId7" Type="http://schemas.openxmlformats.org/officeDocument/2006/relationships/tags" Target="../tags/tag70.xml"/><Relationship Id="rId12" Type="http://schemas.openxmlformats.org/officeDocument/2006/relationships/tags" Target="../tags/tag75.xml"/><Relationship Id="rId17" Type="http://schemas.openxmlformats.org/officeDocument/2006/relationships/tags" Target="../tags/tag80.xml"/><Relationship Id="rId2" Type="http://schemas.openxmlformats.org/officeDocument/2006/relationships/tags" Target="../tags/tag65.xml"/><Relationship Id="rId16" Type="http://schemas.openxmlformats.org/officeDocument/2006/relationships/tags" Target="../tags/tag79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tags" Target="../tags/tag74.xml"/><Relationship Id="rId5" Type="http://schemas.openxmlformats.org/officeDocument/2006/relationships/tags" Target="../tags/tag68.xml"/><Relationship Id="rId15" Type="http://schemas.openxmlformats.org/officeDocument/2006/relationships/tags" Target="../tags/tag78.xml"/><Relationship Id="rId10" Type="http://schemas.openxmlformats.org/officeDocument/2006/relationships/tags" Target="../tags/tag73.xml"/><Relationship Id="rId19" Type="http://schemas.openxmlformats.org/officeDocument/2006/relationships/notesSlide" Target="../notesSlides/notesSlide1.xml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tags" Target="../tags/tag7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87.xml"/><Relationship Id="rId7" Type="http://schemas.openxmlformats.org/officeDocument/2006/relationships/slideLayout" Target="../slideLayouts/slideLayout22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22.xml"/><Relationship Id="rId4" Type="http://schemas.openxmlformats.org/officeDocument/2006/relationships/tags" Target="../tags/tag9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7" Type="http://schemas.openxmlformats.org/officeDocument/2006/relationships/image" Target="../media/image12.jpeg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slideLayout" Target="../slideLayouts/slideLayout22.xml"/><Relationship Id="rId5" Type="http://schemas.openxmlformats.org/officeDocument/2006/relationships/tags" Target="../tags/tag99.xml"/><Relationship Id="rId4" Type="http://schemas.openxmlformats.org/officeDocument/2006/relationships/tags" Target="../tags/tag9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07.xml"/><Relationship Id="rId13" Type="http://schemas.openxmlformats.org/officeDocument/2006/relationships/tags" Target="../tags/tag112.xml"/><Relationship Id="rId18" Type="http://schemas.openxmlformats.org/officeDocument/2006/relationships/tags" Target="../tags/tag117.xml"/><Relationship Id="rId26" Type="http://schemas.openxmlformats.org/officeDocument/2006/relationships/tags" Target="../tags/tag125.xml"/><Relationship Id="rId3" Type="http://schemas.openxmlformats.org/officeDocument/2006/relationships/tags" Target="../tags/tag102.xml"/><Relationship Id="rId21" Type="http://schemas.openxmlformats.org/officeDocument/2006/relationships/tags" Target="../tags/tag120.xml"/><Relationship Id="rId7" Type="http://schemas.openxmlformats.org/officeDocument/2006/relationships/tags" Target="../tags/tag106.xml"/><Relationship Id="rId12" Type="http://schemas.openxmlformats.org/officeDocument/2006/relationships/tags" Target="../tags/tag111.xml"/><Relationship Id="rId17" Type="http://schemas.openxmlformats.org/officeDocument/2006/relationships/tags" Target="../tags/tag116.xml"/><Relationship Id="rId25" Type="http://schemas.openxmlformats.org/officeDocument/2006/relationships/tags" Target="../tags/tag124.xml"/><Relationship Id="rId2" Type="http://schemas.openxmlformats.org/officeDocument/2006/relationships/tags" Target="../tags/tag101.xml"/><Relationship Id="rId16" Type="http://schemas.openxmlformats.org/officeDocument/2006/relationships/tags" Target="../tags/tag115.xml"/><Relationship Id="rId20" Type="http://schemas.openxmlformats.org/officeDocument/2006/relationships/tags" Target="../tags/tag119.xml"/><Relationship Id="rId29" Type="http://schemas.openxmlformats.org/officeDocument/2006/relationships/tags" Target="../tags/tag128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tags" Target="../tags/tag110.xml"/><Relationship Id="rId24" Type="http://schemas.openxmlformats.org/officeDocument/2006/relationships/tags" Target="../tags/tag123.xml"/><Relationship Id="rId32" Type="http://schemas.openxmlformats.org/officeDocument/2006/relationships/image" Target="../media/image13.jpeg"/><Relationship Id="rId5" Type="http://schemas.openxmlformats.org/officeDocument/2006/relationships/tags" Target="../tags/tag104.xml"/><Relationship Id="rId15" Type="http://schemas.openxmlformats.org/officeDocument/2006/relationships/tags" Target="../tags/tag114.xml"/><Relationship Id="rId23" Type="http://schemas.openxmlformats.org/officeDocument/2006/relationships/tags" Target="../tags/tag122.xml"/><Relationship Id="rId28" Type="http://schemas.openxmlformats.org/officeDocument/2006/relationships/tags" Target="../tags/tag127.xml"/><Relationship Id="rId10" Type="http://schemas.openxmlformats.org/officeDocument/2006/relationships/tags" Target="../tags/tag109.xml"/><Relationship Id="rId19" Type="http://schemas.openxmlformats.org/officeDocument/2006/relationships/tags" Target="../tags/tag118.xml"/><Relationship Id="rId31" Type="http://schemas.openxmlformats.org/officeDocument/2006/relationships/slideLayout" Target="../slideLayouts/slideLayout22.xml"/><Relationship Id="rId4" Type="http://schemas.openxmlformats.org/officeDocument/2006/relationships/tags" Target="../tags/tag103.xml"/><Relationship Id="rId9" Type="http://schemas.openxmlformats.org/officeDocument/2006/relationships/tags" Target="../tags/tag108.xml"/><Relationship Id="rId14" Type="http://schemas.openxmlformats.org/officeDocument/2006/relationships/tags" Target="../tags/tag113.xml"/><Relationship Id="rId22" Type="http://schemas.openxmlformats.org/officeDocument/2006/relationships/tags" Target="../tags/tag121.xml"/><Relationship Id="rId27" Type="http://schemas.openxmlformats.org/officeDocument/2006/relationships/tags" Target="../tags/tag126.xml"/><Relationship Id="rId30" Type="http://schemas.openxmlformats.org/officeDocument/2006/relationships/tags" Target="../tags/tag1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69289117-A18A-4223-AC44-19FDB1CAF79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87942" y="3932116"/>
            <a:ext cx="6002028" cy="161721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DBDB55C-7DA5-4CF4-8EEE-86B52FD3924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rcRect l="44848" r="42497"/>
          <a:stretch>
            <a:fillRect/>
          </a:stretch>
        </p:blipFill>
        <p:spPr>
          <a:xfrm rot="16200000">
            <a:off x="5592883" y="-2163884"/>
            <a:ext cx="1006233" cy="12192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97E799B2-E467-4805-8CC8-460F4C22078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rcRect l="73054"/>
          <a:stretch>
            <a:fillRect/>
          </a:stretch>
        </p:blipFill>
        <p:spPr>
          <a:xfrm rot="16200000">
            <a:off x="4381500" y="-4674727"/>
            <a:ext cx="3429000" cy="12192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EDE95F20-65E9-48C9-A31F-F31B228180E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550737" y="5549329"/>
            <a:ext cx="8858596" cy="83099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学习目标：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微软雅黑" panose="020B0503020204020204" pitchFamily="34" charset="-122"/>
              </a:rPr>
              <a:t>通过了解近代历史上世界各地不同规模和类型的人口迁徙，认识人口迁徙对人类文化变迁的影响。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93840" y="205120"/>
            <a:ext cx="9804318" cy="457927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7F973B48-3899-4842-A392-F43ED1BB97E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371786" y="3782017"/>
            <a:ext cx="9636369" cy="152161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第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7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近代殖民活动和人口的跨地域转移</a:t>
            </a:r>
          </a:p>
        </p:txBody>
      </p:sp>
    </p:spTree>
    <p:extLst>
      <p:ext uri="{BB962C8B-B14F-4D97-AF65-F5344CB8AC3E}">
        <p14:creationId xmlns:p14="http://schemas.microsoft.com/office/powerpoint/2010/main" val="233153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A42EDD44-F509-42AE-ACF4-0066A87F2280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915700" y="1614089"/>
            <a:ext cx="5549224" cy="1323439"/>
          </a:xfrm>
          <a:prstGeom prst="rect">
            <a:avLst/>
          </a:prstGeom>
          <a:noFill/>
          <a:ln>
            <a:solidFill>
              <a:srgbClr val="7030A0"/>
            </a:solidFill>
            <a:prstDash val="dash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大洋洲：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由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一块大陆和分散在浩瀚海域中的无数岛屿组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成。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从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地理范围上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，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包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括澳大利亚、新西兰、新几内亚岛（伊里安岛）以及美拉尼西亚、密克罗尼西亚、波利尼西亚三大岛群。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</p:txBody>
      </p:sp>
      <p:pic>
        <p:nvPicPr>
          <p:cNvPr id="2" name="Picture 3"/>
          <p:cNvPicPr>
            <a:picLocks noChangeAspect="1"/>
          </p:cNvPicPr>
          <p:nvPr/>
        </p:nvPicPr>
        <p:blipFill>
          <a:blip r:embed="rId4"/>
          <a:srcRect r="5640"/>
          <a:stretch>
            <a:fillRect/>
          </a:stretch>
        </p:blipFill>
        <p:spPr>
          <a:xfrm>
            <a:off x="5915700" y="728981"/>
            <a:ext cx="6278528" cy="3334658"/>
          </a:xfrm>
          <a:prstGeom prst="rect">
            <a:avLst/>
          </a:prstGeom>
          <a:noFill/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10" y="728981"/>
            <a:ext cx="5876290" cy="366031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93DA8131-AC03-4429-81CA-5FBAFBCD74B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771650" y="58187"/>
            <a:ext cx="994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二、英国的殖民活动与大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洋洲人口结构的改变</a:t>
            </a: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10160" y="680057"/>
            <a:ext cx="9385254" cy="48923"/>
          </a:xfrm>
          <a:prstGeom prst="line">
            <a:avLst/>
          </a:prstGeom>
          <a:ln w="57150" cmpd="sng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3"/>
          <p:cNvSpPr txBox="1"/>
          <p:nvPr/>
        </p:nvSpPr>
        <p:spPr>
          <a:xfrm>
            <a:off x="200025" y="4882476"/>
            <a:ext cx="791366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1578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年，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英国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人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德雷克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到达美洲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南端一个岬角（</a:t>
            </a:r>
            <a:r>
              <a:rPr lang="zh-CN" altLang="en-US" sz="24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合</a:t>
            </a: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恩</a:t>
            </a:r>
            <a:r>
              <a:rPr lang="zh-CN" altLang="en-US" sz="24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角）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24341" y="4184318"/>
            <a:ext cx="3906427" cy="7190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德雷克</a:t>
            </a: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、塔斯曼南半球探索</a:t>
            </a:r>
          </a:p>
        </p:txBody>
      </p:sp>
      <p:sp>
        <p:nvSpPr>
          <p:cNvPr id="11" name="文本框 3"/>
          <p:cNvSpPr txBox="1"/>
          <p:nvPr/>
        </p:nvSpPr>
        <p:spPr>
          <a:xfrm>
            <a:off x="200026" y="5354579"/>
            <a:ext cx="661511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1642—1643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年，</a:t>
            </a:r>
            <a:r>
              <a: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荷兰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塔斯曼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环航</a:t>
            </a: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澳大利亚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时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  </a:t>
            </a:r>
            <a:endParaRPr lang="en-US" altLang="zh-CN" sz="24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      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到达</a:t>
            </a: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新西兰和塔</a:t>
            </a:r>
            <a:r>
              <a:rPr lang="zh-CN" altLang="en-US" sz="24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斯马尼亚岛。</a:t>
            </a:r>
            <a:endParaRPr lang="zh-CN" altLang="en-US" sz="2400" b="1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9540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93DA8131-AC03-4429-81CA-5FBAFBCD74BA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-22549" y="33726"/>
            <a:ext cx="9417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二、英国的殖民活动与大洋洲人口结构的改变</a:t>
            </a: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10160" y="680057"/>
            <a:ext cx="9385254" cy="48923"/>
          </a:xfrm>
          <a:prstGeom prst="line">
            <a:avLst/>
          </a:prstGeom>
          <a:ln w="57150" cmpd="sng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 descr="卡通人物&#10;&#10;中度可信度描述已自动生成">
            <a:extLst>
              <a:ext uri="{FF2B5EF4-FFF2-40B4-BE49-F238E27FC236}">
                <a16:creationId xmlns:a16="http://schemas.microsoft.com/office/drawing/2014/main" xmlns="" id="{E89905F9-E96B-4A49-B48F-6577CBE440B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79" y="1333354"/>
            <a:ext cx="6669722" cy="28584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CE1A8371-41EA-4500-8453-7DD902210DE3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7084552" y="1375311"/>
            <a:ext cx="4932359" cy="3584540"/>
            <a:chOff x="7079970" y="1182016"/>
            <a:chExt cx="4787007" cy="3534970"/>
          </a:xfrm>
        </p:grpSpPr>
        <p:pic>
          <p:nvPicPr>
            <p:cNvPr id="8" name="图片 7" descr="一群人站在河边&#10;&#10;描述已自动生成">
              <a:extLst>
                <a:ext uri="{FF2B5EF4-FFF2-40B4-BE49-F238E27FC236}">
                  <a16:creationId xmlns:a16="http://schemas.microsoft.com/office/drawing/2014/main" xmlns="" id="{FAFAC336-F726-475B-8A0A-5A79DDF92FE8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9970" y="1182016"/>
              <a:ext cx="4787007" cy="319303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7823B41D-EC5F-4C4A-A28B-D33898A0FC28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7079970" y="4316876"/>
              <a:ext cx="4787007" cy="400110"/>
            </a:xfrm>
            <a:prstGeom prst="rect">
              <a:avLst/>
            </a:prstGeom>
            <a:solidFill>
              <a:srgbClr val="0000CC"/>
            </a:solidFill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英国海军上将菲利普在悉尼港建立殖民地</a:t>
              </a: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24" y="1304666"/>
            <a:ext cx="4333238" cy="3466591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A676DD32-DB59-48EC-A959-79756DEF8D20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47024" y="4354075"/>
            <a:ext cx="4332162" cy="400110"/>
          </a:xfrm>
          <a:prstGeom prst="rect">
            <a:avLst/>
          </a:prstGeom>
          <a:solidFill>
            <a:srgbClr val="0000CC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000" b="1" i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澳大利亚成为了流放犯人的理想之地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5D5420C2-427F-4358-8ED5-7A7B9DF218A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45948" y="781446"/>
            <a:ext cx="4333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、背景：英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国的殖民活动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471" y="1843221"/>
            <a:ext cx="4267200" cy="3432048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AEA454E9-2392-45A6-B0FD-68D1B01DD5BE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465690" y="4567383"/>
            <a:ext cx="3335644" cy="707886"/>
          </a:xfrm>
          <a:prstGeom prst="rect">
            <a:avLst/>
          </a:prstGeom>
          <a:solidFill>
            <a:srgbClr val="0000CC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000" b="1" i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随着工业革命的开展，</a:t>
            </a:r>
            <a:endParaRPr kumimoji="0" lang="en-US" altLang="zh-CN" sz="20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英国在澳大利亚建立牧场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10" name="图片 9" descr="一群人在公园里&#10;&#10;描述已自动生成">
            <a:extLst>
              <a:ext uri="{FF2B5EF4-FFF2-40B4-BE49-F238E27FC236}">
                <a16:creationId xmlns:a16="http://schemas.microsoft.com/office/drawing/2014/main" xmlns="" id="{949ADA12-C8DD-453E-A62A-C2BD5A5A899A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50"/>
          <a:stretch>
            <a:fillRect/>
          </a:stretch>
        </p:blipFill>
        <p:spPr>
          <a:xfrm>
            <a:off x="5857124" y="2876819"/>
            <a:ext cx="6159787" cy="3788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AEA454E9-2392-45A6-B0FD-68D1B01DD5BE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6337274" y="6185520"/>
            <a:ext cx="5263888" cy="400110"/>
          </a:xfrm>
          <a:prstGeom prst="rect">
            <a:avLst/>
          </a:prstGeom>
          <a:solidFill>
            <a:srgbClr val="0000CC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000" b="1" i="0">
                <a:solidFill>
                  <a:schemeClr val="bg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金矿的开发，让澳大利亚吸引了大批淘金者</a:t>
            </a:r>
          </a:p>
        </p:txBody>
      </p:sp>
    </p:spTree>
    <p:extLst>
      <p:ext uri="{BB962C8B-B14F-4D97-AF65-F5344CB8AC3E}">
        <p14:creationId xmlns:p14="http://schemas.microsoft.com/office/powerpoint/2010/main" val="195914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 lIns="91440" tIns="45720" rIns="91440" bIns="45720" anchor="ctr" anchorCtr="0"/>
          <a:lstStyle/>
          <a:p>
            <a:endParaRPr/>
          </a:p>
        </p:txBody>
      </p:sp>
      <p:sp>
        <p:nvSpPr>
          <p:cNvPr id="13315" name="Rectangle 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wrap="square" lIns="91440" tIns="45720" rIns="91440" bIns="45720" anchor="t" anchorCtr="0"/>
          <a:lstStyle/>
          <a:p>
            <a:endParaRPr/>
          </a:p>
        </p:txBody>
      </p:sp>
      <p:sp>
        <p:nvSpPr>
          <p:cNvPr id="13316" name="AutoShape 10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1679575" y="46038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3317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849438" y="209550"/>
            <a:ext cx="8331200" cy="6048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Picture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494463" y="195263"/>
            <a:ext cx="3562350" cy="32146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9" name="Picture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70088" y="244475"/>
            <a:ext cx="3756025" cy="3165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0" name="Picture 1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/>
          <a:srcRect l="12495" t="21788" b="6458"/>
          <a:stretch>
            <a:fillRect/>
          </a:stretch>
        </p:blipFill>
        <p:spPr>
          <a:xfrm>
            <a:off x="2011363" y="3492500"/>
            <a:ext cx="3827462" cy="3067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1" name="Picture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6494463" y="3433763"/>
            <a:ext cx="2987675" cy="357822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54262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99363" y="2782754"/>
            <a:ext cx="3944603" cy="4525962"/>
          </a:xfrm>
        </p:spPr>
        <p:txBody>
          <a:bodyPr wrap="square" lIns="91440" tIns="45720" rIns="91440" bIns="45720" anchor="t" anchorCtr="0">
            <a:normAutofit/>
          </a:bodyPr>
          <a:lstStyle/>
          <a:p>
            <a:pPr marL="0" indent="0">
              <a:lnSpc>
                <a:spcPts val="2500"/>
              </a:lnSpc>
              <a:buNone/>
            </a:pPr>
            <a:r>
              <a:rPr lang="en-US" altLang="zh-CN" sz="2000" b="1" dirty="0" smtClean="0">
                <a:solidFill>
                  <a:schemeClr val="tx1"/>
                </a:solidFill>
              </a:rPr>
              <a:t>1770</a:t>
            </a:r>
            <a:r>
              <a:rPr lang="zh-CN" altLang="en-US" sz="2000" b="1" dirty="0">
                <a:solidFill>
                  <a:schemeClr val="tx1"/>
                </a:solidFill>
              </a:rPr>
              <a:t>年</a:t>
            </a:r>
            <a:r>
              <a:rPr lang="en-US" altLang="zh-CN" sz="2000" b="1" dirty="0">
                <a:solidFill>
                  <a:schemeClr val="tx1"/>
                </a:solidFill>
              </a:rPr>
              <a:t>4</a:t>
            </a:r>
            <a:r>
              <a:rPr lang="zh-CN" altLang="en-US" sz="2000" b="1" dirty="0">
                <a:solidFill>
                  <a:schemeClr val="tx1"/>
                </a:solidFill>
              </a:rPr>
              <a:t>月，英国航海家</a:t>
            </a:r>
            <a:r>
              <a:rPr lang="zh-CN" altLang="en-US" sz="2000" b="1" dirty="0" smtClean="0">
                <a:solidFill>
                  <a:schemeClr val="tx1"/>
                </a:solidFill>
              </a:rPr>
              <a:t>詹姆斯</a:t>
            </a:r>
            <a:r>
              <a:rPr lang="en-US" altLang="zh-CN" sz="2000" b="1" dirty="0">
                <a:solidFill>
                  <a:schemeClr val="tx1"/>
                </a:solidFill>
              </a:rPr>
              <a:t>·</a:t>
            </a:r>
            <a:r>
              <a:rPr lang="zh-CN" altLang="en-US" sz="2000" b="1" dirty="0">
                <a:solidFill>
                  <a:schemeClr val="tx1"/>
                </a:solidFill>
              </a:rPr>
              <a:t>库克“发现”了澳大利亚，宣布这一“无主”大陆为英国所有。经过长期考虑和选择，</a:t>
            </a:r>
            <a:r>
              <a:rPr lang="en-US" altLang="zh-CN" sz="2000" b="1" dirty="0">
                <a:solidFill>
                  <a:schemeClr val="tx1"/>
                </a:solidFill>
              </a:rPr>
              <a:t>1786</a:t>
            </a:r>
            <a:r>
              <a:rPr lang="zh-CN" altLang="en-US" sz="2000" b="1" dirty="0">
                <a:solidFill>
                  <a:schemeClr val="tx1"/>
                </a:solidFill>
              </a:rPr>
              <a:t>年，英国内务大臣悉尼勋爵宣布，将把罪犯流放到澳大利亚。</a:t>
            </a:r>
            <a:r>
              <a:rPr lang="en-US" altLang="zh-CN" sz="2000" b="1" dirty="0">
                <a:solidFill>
                  <a:schemeClr val="tx1"/>
                </a:solidFill>
              </a:rPr>
              <a:t>1788</a:t>
            </a:r>
            <a:r>
              <a:rPr lang="zh-CN" altLang="en-US" sz="2000" b="1" dirty="0">
                <a:solidFill>
                  <a:schemeClr val="tx1"/>
                </a:solidFill>
              </a:rPr>
              <a:t>年</a:t>
            </a:r>
            <a:r>
              <a:rPr lang="en-US" altLang="zh-CN" sz="2000" b="1" dirty="0">
                <a:solidFill>
                  <a:schemeClr val="tx1"/>
                </a:solidFill>
              </a:rPr>
              <a:t>1</a:t>
            </a:r>
            <a:r>
              <a:rPr lang="zh-CN" altLang="en-US" sz="2000" b="1" dirty="0">
                <a:solidFill>
                  <a:schemeClr val="tx1"/>
                </a:solidFill>
              </a:rPr>
              <a:t>月</a:t>
            </a:r>
            <a:r>
              <a:rPr lang="en-US" altLang="zh-CN" sz="2000" b="1" dirty="0">
                <a:solidFill>
                  <a:schemeClr val="tx1"/>
                </a:solidFill>
              </a:rPr>
              <a:t>26</a:t>
            </a:r>
            <a:r>
              <a:rPr lang="zh-CN" altLang="en-US" sz="2000" b="1" dirty="0">
                <a:solidFill>
                  <a:schemeClr val="tx1"/>
                </a:solidFill>
              </a:rPr>
              <a:t>日，首批英国罪犯被流放到澳大利亚东南部的新南威尔士。这一天，后来被称为“澳大利亚日”，至今仍作为国庆日加以庆祝，但是，对澳洲土著人来说，这一天意味着悲惨命运的开始。</a:t>
            </a:r>
            <a:r>
              <a:rPr lang="zh-CN" altLang="en-US" sz="20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4339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99364" y="39554"/>
            <a:ext cx="4283075" cy="2743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0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485470" y="82416"/>
            <a:ext cx="3987800" cy="2657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9119965" y="82416"/>
            <a:ext cx="2601912" cy="3805237"/>
          </a:xfrm>
          <a:prstGeom prst="rect">
            <a:avLst/>
          </a:prstGeom>
        </p:spPr>
      </p:pic>
      <p:pic>
        <p:nvPicPr>
          <p:cNvPr id="6" name="Picture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rcRect l="12495" t="21788" b="6458"/>
          <a:stretch>
            <a:fillRect/>
          </a:stretch>
        </p:blipFill>
        <p:spPr>
          <a:xfrm>
            <a:off x="8270093" y="3675041"/>
            <a:ext cx="3827462" cy="3067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 Box 5"/>
          <p:cNvSpPr/>
          <p:nvPr>
            <p:custDataLst>
              <p:tags r:id="rId6"/>
            </p:custDataLst>
          </p:nvPr>
        </p:nvSpPr>
        <p:spPr>
          <a:xfrm>
            <a:off x="4382439" y="2894437"/>
            <a:ext cx="3812146" cy="36317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en-US" altLang="zh-CN" sz="2000" b="1" dirty="0">
                <a:solidFill>
                  <a:srgbClr val="0000FF"/>
                </a:solidFill>
              </a:rPr>
              <a:t>   </a:t>
            </a:r>
            <a:r>
              <a:rPr lang="en-US" altLang="zh-CN" sz="2000" b="1" dirty="0" smtClean="0">
                <a:solidFill>
                  <a:srgbClr val="0000FF"/>
                </a:solidFill>
              </a:rPr>
              <a:t>1803</a:t>
            </a:r>
            <a:r>
              <a:rPr lang="zh-CN" altLang="en-US" sz="2000" b="1" dirty="0">
                <a:solidFill>
                  <a:srgbClr val="0000FF"/>
                </a:solidFill>
              </a:rPr>
              <a:t>年，这些罪犯登陆之后，象猎杀动物一样大肆屠杀当地人。几十年内绝大多数人被消灭</a:t>
            </a:r>
            <a:r>
              <a:rPr lang="zh-CN" altLang="en-US" sz="2000" b="1" dirty="0" smtClean="0">
                <a:solidFill>
                  <a:srgbClr val="0000FF"/>
                </a:solidFill>
              </a:rPr>
              <a:t>。</a:t>
            </a:r>
            <a:endParaRPr lang="en-US" altLang="zh-CN" sz="2000" b="1" dirty="0" smtClean="0">
              <a:solidFill>
                <a:srgbClr val="0000FF"/>
              </a:solidFill>
            </a:endParaRPr>
          </a:p>
          <a:p>
            <a:pPr>
              <a:lnSpc>
                <a:spcPts val="2300"/>
              </a:lnSpc>
            </a:pPr>
            <a:r>
              <a:rPr lang="zh-CN" altLang="en-US" sz="2000" b="1" dirty="0" smtClean="0">
                <a:solidFill>
                  <a:srgbClr val="0000FF"/>
                </a:solidFill>
              </a:rPr>
              <a:t>最后</a:t>
            </a:r>
            <a:r>
              <a:rPr lang="zh-CN" altLang="en-US" sz="2000" b="1" dirty="0">
                <a:solidFill>
                  <a:srgbClr val="0000FF"/>
                </a:solidFill>
              </a:rPr>
              <a:t>的一个男子死于</a:t>
            </a:r>
            <a:r>
              <a:rPr lang="en-US" altLang="zh-CN" sz="2000" b="1" dirty="0">
                <a:solidFill>
                  <a:srgbClr val="0000FF"/>
                </a:solidFill>
              </a:rPr>
              <a:t>1869</a:t>
            </a:r>
            <a:r>
              <a:rPr lang="zh-CN" altLang="en-US" sz="2000" b="1" dirty="0">
                <a:solidFill>
                  <a:srgbClr val="0000FF"/>
                </a:solidFill>
              </a:rPr>
              <a:t>年</a:t>
            </a:r>
            <a:r>
              <a:rPr lang="zh-CN" altLang="en-US" sz="2000" b="1" dirty="0" smtClean="0">
                <a:solidFill>
                  <a:srgbClr val="0000FF"/>
                </a:solidFill>
              </a:rPr>
              <a:t>，</a:t>
            </a:r>
            <a:endParaRPr lang="en-US" altLang="zh-CN" sz="2000" b="1" dirty="0" smtClean="0">
              <a:solidFill>
                <a:srgbClr val="0000FF"/>
              </a:solidFill>
            </a:endParaRPr>
          </a:p>
          <a:p>
            <a:pPr>
              <a:lnSpc>
                <a:spcPts val="2300"/>
              </a:lnSpc>
            </a:pPr>
            <a:r>
              <a:rPr lang="zh-CN" altLang="en-US" sz="2000" b="1" dirty="0" smtClean="0">
                <a:solidFill>
                  <a:srgbClr val="0000FF"/>
                </a:solidFill>
              </a:rPr>
              <a:t>最后</a:t>
            </a:r>
            <a:r>
              <a:rPr lang="zh-CN" altLang="en-US" sz="2000" b="1" dirty="0">
                <a:solidFill>
                  <a:srgbClr val="0000FF"/>
                </a:solidFill>
              </a:rPr>
              <a:t>的一个女子死于</a:t>
            </a:r>
            <a:r>
              <a:rPr lang="en-US" altLang="zh-CN" sz="2000" b="1" dirty="0">
                <a:solidFill>
                  <a:srgbClr val="0000FF"/>
                </a:solidFill>
              </a:rPr>
              <a:t>1876</a:t>
            </a:r>
            <a:r>
              <a:rPr lang="zh-CN" altLang="en-US" sz="2000" b="1" dirty="0">
                <a:solidFill>
                  <a:srgbClr val="0000FF"/>
                </a:solidFill>
              </a:rPr>
              <a:t>年</a:t>
            </a:r>
            <a:r>
              <a:rPr lang="zh-CN" altLang="en-US" sz="2000" b="1" dirty="0" smtClean="0">
                <a:solidFill>
                  <a:srgbClr val="0000FF"/>
                </a:solidFill>
              </a:rPr>
              <a:t>。</a:t>
            </a:r>
            <a:endParaRPr lang="en-US" altLang="zh-CN" sz="2000" b="1" dirty="0" smtClean="0">
              <a:solidFill>
                <a:srgbClr val="0000FF"/>
              </a:solidFill>
            </a:endParaRPr>
          </a:p>
          <a:p>
            <a:pPr>
              <a:lnSpc>
                <a:spcPts val="2300"/>
              </a:lnSpc>
            </a:pPr>
            <a:r>
              <a:rPr lang="zh-CN" altLang="en-US" sz="2000" b="1" dirty="0" smtClean="0">
                <a:solidFill>
                  <a:srgbClr val="0000FF"/>
                </a:solidFill>
              </a:rPr>
              <a:t>这</a:t>
            </a:r>
            <a:r>
              <a:rPr lang="zh-CN" altLang="en-US" sz="2000" b="1" dirty="0">
                <a:solidFill>
                  <a:srgbClr val="0000FF"/>
                </a:solidFill>
              </a:rPr>
              <a:t>位女子名叫特鲁加尼尼，生于</a:t>
            </a:r>
            <a:r>
              <a:rPr lang="en-US" altLang="zh-CN" sz="2000" b="1" dirty="0">
                <a:solidFill>
                  <a:srgbClr val="0000FF"/>
                </a:solidFill>
              </a:rPr>
              <a:t>1803</a:t>
            </a:r>
            <a:r>
              <a:rPr lang="zh-CN" altLang="en-US" sz="2000" b="1" dirty="0">
                <a:solidFill>
                  <a:srgbClr val="0000FF"/>
                </a:solidFill>
              </a:rPr>
              <a:t>年，即白人入侵塔斯马尼亚岛的第一年；因此，她的一生跨越了其民族被灭绝的整个时期。她恳求不要解剖她的尸体，但连这一可怜的请求也得不到满足，她的骨骼被陈列在霍巴特博物馆。 </a:t>
            </a:r>
          </a:p>
        </p:txBody>
      </p:sp>
      <p:sp>
        <p:nvSpPr>
          <p:cNvPr id="8" name="矩形 7"/>
          <p:cNvSpPr/>
          <p:nvPr>
            <p:custDataLst>
              <p:tags r:id="rId7"/>
            </p:custDataLst>
          </p:nvPr>
        </p:nvSpPr>
        <p:spPr>
          <a:xfrm>
            <a:off x="8185584" y="3673791"/>
            <a:ext cx="3996480" cy="20730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zh-CN" sz="2400" b="1" dirty="0" smtClean="0">
                <a:solidFill>
                  <a:schemeClr val="bg1"/>
                </a:solidFill>
                <a:latin typeface="Times New Roman" panose="02020603050405020304" charset="0"/>
                <a:ea typeface="仿宋" panose="02010609060101010101" pitchFamily="49" charset="-122"/>
                <a:cs typeface="Times New Roman" panose="02020603050405020304" charset="0"/>
              </a:rPr>
              <a:t>特鲁加尼尼</a:t>
            </a:r>
            <a:r>
              <a:rPr lang="zh-CN" altLang="zh-CN" sz="2400" b="1" dirty="0">
                <a:solidFill>
                  <a:schemeClr val="bg1"/>
                </a:solidFill>
                <a:latin typeface="Times New Roman" panose="02020603050405020304" charset="0"/>
                <a:ea typeface="仿宋" panose="02010609060101010101" pitchFamily="49" charset="-122"/>
                <a:cs typeface="Times New Roman" panose="02020603050405020304" charset="0"/>
              </a:rPr>
              <a:t>的悲惨命运</a:t>
            </a:r>
            <a:r>
              <a:rPr lang="zh-CN" altLang="en-US" sz="2400" b="1" dirty="0" smtClean="0">
                <a:solidFill>
                  <a:schemeClr val="bg1"/>
                </a:solidFill>
                <a:latin typeface="Times New Roman" panose="02020603050405020304" charset="0"/>
                <a:ea typeface="仿宋" panose="02010609060101010101" pitchFamily="49" charset="-122"/>
                <a:cs typeface="Times New Roman" panose="02020603050405020304" charset="0"/>
              </a:rPr>
              <a:t>见证</a:t>
            </a:r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charset="0"/>
                <a:ea typeface="仿宋" panose="02010609060101010101" pitchFamily="49" charset="-122"/>
                <a:cs typeface="Times New Roman" panose="02020603050405020304" charset="0"/>
              </a:rPr>
              <a:t>了</a:t>
            </a:r>
            <a:r>
              <a:rPr lang="zh-CN" altLang="zh-CN" sz="2400" b="1" dirty="0">
                <a:solidFill>
                  <a:schemeClr val="bg1"/>
                </a:solidFill>
                <a:latin typeface="Times New Roman" panose="02020603050405020304" charset="0"/>
                <a:ea typeface="仿宋" panose="02010609060101010101" pitchFamily="49" charset="-122"/>
                <a:cs typeface="Times New Roman" panose="02020603050405020304" charset="0"/>
              </a:rPr>
              <a:t>西方殖民者在塔斯马尼亚岛的殖民</a:t>
            </a:r>
            <a:r>
              <a:rPr lang="zh-CN" altLang="zh-CN" sz="2400" b="1" dirty="0" smtClean="0">
                <a:solidFill>
                  <a:schemeClr val="bg1"/>
                </a:solidFill>
                <a:latin typeface="Times New Roman" panose="02020603050405020304" charset="0"/>
                <a:ea typeface="仿宋" panose="02010609060101010101" pitchFamily="49" charset="-122"/>
                <a:cs typeface="Times New Roman" panose="02020603050405020304" charset="0"/>
              </a:rPr>
              <a:t>扩张</a:t>
            </a:r>
            <a:r>
              <a:rPr lang="zh-CN" altLang="en-US" sz="2400" b="1" dirty="0" smtClean="0">
                <a:solidFill>
                  <a:schemeClr val="bg1"/>
                </a:solidFill>
                <a:latin typeface="Times New Roman" panose="02020603050405020304" charset="0"/>
                <a:ea typeface="仿宋" panose="02010609060101010101" pitchFamily="49" charset="-122"/>
                <a:cs typeface="Times New Roman" panose="02020603050405020304" charset="0"/>
              </a:rPr>
              <a:t>，</a:t>
            </a:r>
            <a:r>
              <a:rPr lang="zh-CN" altLang="zh-CN" sz="2400" b="1" dirty="0" smtClean="0">
                <a:solidFill>
                  <a:schemeClr val="bg1"/>
                </a:solidFill>
                <a:latin typeface="Times New Roman" panose="02020603050405020304" charset="0"/>
                <a:ea typeface="仿宋" panose="02010609060101010101" pitchFamily="49" charset="-122"/>
                <a:cs typeface="Times New Roman" panose="02020603050405020304" charset="0"/>
              </a:rPr>
              <a:t>驱赶</a:t>
            </a:r>
            <a:r>
              <a:rPr lang="zh-CN" altLang="zh-CN" sz="2400" b="1" dirty="0">
                <a:solidFill>
                  <a:schemeClr val="bg1"/>
                </a:solidFill>
                <a:latin typeface="Times New Roman" panose="02020603050405020304" charset="0"/>
                <a:ea typeface="仿宋" panose="02010609060101010101" pitchFamily="49" charset="-122"/>
                <a:cs typeface="Times New Roman" panose="02020603050405020304" charset="0"/>
              </a:rPr>
              <a:t>和屠杀当地原住</a:t>
            </a:r>
            <a:r>
              <a:rPr lang="zh-CN" altLang="zh-CN" sz="2400" b="1" dirty="0" smtClean="0">
                <a:solidFill>
                  <a:schemeClr val="bg1"/>
                </a:solidFill>
                <a:latin typeface="Times New Roman" panose="02020603050405020304" charset="0"/>
                <a:ea typeface="仿宋" panose="02010609060101010101" pitchFamily="49" charset="-122"/>
                <a:cs typeface="Times New Roman" panose="02020603050405020304" charset="0"/>
              </a:rPr>
              <a:t>民</a:t>
            </a:r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，</a:t>
            </a:r>
            <a:r>
              <a:rPr lang="zh-CN" altLang="zh-CN" sz="2400" b="1" dirty="0" smtClean="0">
                <a:solidFill>
                  <a:schemeClr val="bg1"/>
                </a:solidFill>
                <a:latin typeface="Times New Roman" panose="02020603050405020304" charset="0"/>
                <a:ea typeface="仿宋" panose="02010609060101010101" pitchFamily="49" charset="-122"/>
                <a:cs typeface="Times New Roman" panose="02020603050405020304" charset="0"/>
              </a:rPr>
              <a:t>最终</a:t>
            </a:r>
            <a:r>
              <a:rPr lang="zh-CN" altLang="zh-CN" sz="2400" b="1" dirty="0">
                <a:solidFill>
                  <a:schemeClr val="bg1"/>
                </a:solidFill>
                <a:latin typeface="Times New Roman" panose="02020603050405020304" charset="0"/>
                <a:ea typeface="仿宋" panose="02010609060101010101" pitchFamily="49" charset="-122"/>
                <a:cs typeface="Times New Roman" panose="02020603050405020304" charset="0"/>
              </a:rPr>
              <a:t>当地原住民被灭绝的历史。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65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6E5DE6AC-8F68-48EC-88C1-6666F38EE1F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13267" y="1706618"/>
            <a:ext cx="11995274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defRPr sz="240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①流放罪犯：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18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世纪中后期，英国殖民者将澳大利亚作为流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放罪犯的场所。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②建立牧场：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19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世纪，英国殖民者掠夺原住民的土地，建立牧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场。</a:t>
            </a: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③开采金矿：</a:t>
            </a: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1851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年，澳大利亚发现金矿，采矿业迅速发展。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5D5420C2-427F-4358-8ED5-7A7B9DF218A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05611" y="956189"/>
            <a:ext cx="4333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、背景：英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国的殖民活动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93DA8131-AC03-4429-81CA-5FBAFBCD74B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-22549" y="33726"/>
            <a:ext cx="9417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二、英国的殖民活动与大洋洲人口结构的改变</a:t>
            </a:r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10160" y="680057"/>
            <a:ext cx="9385254" cy="48923"/>
          </a:xfrm>
          <a:prstGeom prst="line">
            <a:avLst/>
          </a:prstGeom>
          <a:ln w="57150" cmpd="sng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5D5420C2-427F-4358-8ED5-7A7B9DF218A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877230" y="944190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——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三步曲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14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CEB66BE5-036A-4F69-9E2A-AA78087874FA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22882" y="5358876"/>
            <a:ext cx="4185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spcAft>
                <a:spcPts val="3000"/>
              </a:spcAft>
              <a:defRPr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欧洲文化成为当地文化的主流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9A6771E1-038E-4DE5-9B46-921E22091B2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86106" y="3156209"/>
            <a:ext cx="7883282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spcAft>
                <a:spcPts val="3000"/>
              </a:spcAft>
              <a:defRPr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</a:t>
            </a: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）原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住民遭到驱赶和屠杀，人口数量锐减</a:t>
            </a: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endParaRPr kumimoji="0" lang="en-US" altLang="zh-CN" sz="2400" b="0" i="0" u="none" strike="noStrike" kern="1200" cap="none" spc="0" normalizeH="0" baseline="0" noProof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</a:t>
            </a: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</a:t>
            </a: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19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世纪中叶，白人已经成为当地的主要居民。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A305C540-BD6D-453A-996F-FC73D3DBFD8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02896" y="4603791"/>
            <a:ext cx="1819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3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、影响：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C541E5F1-8F4F-4C2B-90A6-4FA7061E28C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02896" y="2489624"/>
            <a:ext cx="1808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2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、变化：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" name="图片 1" descr="一群穿着军装的人的黑白照片&#10;&#10;描述已自动生成">
            <a:extLst>
              <a:ext uri="{FF2B5EF4-FFF2-40B4-BE49-F238E27FC236}">
                <a16:creationId xmlns:a16="http://schemas.microsoft.com/office/drawing/2014/main" xmlns="" id="{059DDEE8-5528-472E-B1CE-AB8BA8A1BCA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935" y="3426789"/>
            <a:ext cx="4936793" cy="2877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图片 4" descr="图表, 饼图&#10;&#10;描述已自动生成">
            <a:extLst>
              <a:ext uri="{FF2B5EF4-FFF2-40B4-BE49-F238E27FC236}">
                <a16:creationId xmlns:a16="http://schemas.microsoft.com/office/drawing/2014/main" xmlns="" id="{969CC4B2-1C6F-4F44-B30C-58EAE94A340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71"/>
          <a:stretch>
            <a:fillRect/>
          </a:stretch>
        </p:blipFill>
        <p:spPr>
          <a:xfrm>
            <a:off x="7294652" y="3331797"/>
            <a:ext cx="4201523" cy="29154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93DA8131-AC03-4429-81CA-5FBAFBCD74BA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-22549" y="33726"/>
            <a:ext cx="9417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二、英国的殖民活动与大洋洲人口结构的改变</a:t>
            </a:r>
          </a:p>
        </p:txBody>
      </p:sp>
      <p:cxnSp>
        <p:nvCxnSpPr>
          <p:cNvPr id="15" name="直接连接符 14"/>
          <p:cNvCxnSpPr/>
          <p:nvPr/>
        </p:nvCxnSpPr>
        <p:spPr>
          <a:xfrm flipV="1">
            <a:off x="10160" y="680057"/>
            <a:ext cx="9385254" cy="48923"/>
          </a:xfrm>
          <a:prstGeom prst="line">
            <a:avLst/>
          </a:prstGeom>
          <a:ln w="57150" cmpd="sng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15F7CE41-0FC9-43E0-8AC8-50540A1EC6F8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5432613" y="779538"/>
            <a:ext cx="6393628" cy="2308324"/>
          </a:xfrm>
          <a:prstGeom prst="rect">
            <a:avLst/>
          </a:prstGeom>
          <a:noFill/>
          <a:ln>
            <a:solidFill>
              <a:srgbClr val="7030A0"/>
            </a:solidFill>
            <a:prstDash val="lgDashDotDot"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 i="0">
                <a:effectLst/>
                <a:latin typeface="仿宋" panose="02010609060101010101" pitchFamily="49" charset="-122"/>
                <a:ea typeface="仿宋" panose="02010609060101010101" pitchFamily="49" charset="-122"/>
              </a:defRPr>
            </a:lvl1pPr>
            <a:lvl2pPr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600" b="0" i="0" u="none" baseline="0">
                <a:latin typeface="Calibri" pitchFamily="34" charset="0"/>
                <a:ea typeface="Helvetica" pitchFamily="34" charset="0"/>
              </a:defRPr>
            </a:lvl2pPr>
            <a:lvl3pPr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600" b="0" i="0" u="none" baseline="0">
                <a:latin typeface="Calibri" pitchFamily="34" charset="0"/>
                <a:ea typeface="Helvetica" pitchFamily="34" charset="0"/>
              </a:defRPr>
            </a:lvl3pPr>
            <a:lvl4pPr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600" b="0" i="0" u="none" baseline="0">
                <a:latin typeface="Calibri" pitchFamily="34" charset="0"/>
                <a:ea typeface="Helvetica" pitchFamily="34" charset="0"/>
              </a:defRPr>
            </a:lvl4pPr>
            <a:lvl5pPr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600" b="0" i="0" u="none" baseline="0">
                <a:latin typeface="Calibri" pitchFamily="34" charset="0"/>
                <a:ea typeface="Helvetica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    材料  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1830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年，世界上唯一的一次把整个人种彻底灭绝的是发生在塔斯马尼亚。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4000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多名土著被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5000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人组成的白人搜捕队四处追杀，最后只剩下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200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多人被押送到附近的弗林德斯岛，他们在恶劣的自然条件下不断死亡。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1847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年，残存的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40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人只剩下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16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人被送回塔斯马尼亚。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30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年后，塔斯马尼亚人在地球上绝种。</a:t>
            </a:r>
            <a:endParaRPr kumimoji="0" lang="en-US" altLang="zh-CN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——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刘晓燕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《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澳大利亚土著人：历史变迁与发展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》</a:t>
            </a: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7779B1BB-35FB-4F49-AED0-104DB09A3AAE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202896" y="847885"/>
            <a:ext cx="52297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★问题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：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根据材料并结合所学，说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明英国的殖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民活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动使大洋洲的人口结构发生哪些变化？对大洋洲的文化产生怎样的影响？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3" name="流程图: 联系 12"/>
          <p:cNvSpPr/>
          <p:nvPr/>
        </p:nvSpPr>
        <p:spPr>
          <a:xfrm>
            <a:off x="7459914" y="4603791"/>
            <a:ext cx="1935499" cy="748759"/>
          </a:xfrm>
          <a:prstGeom prst="flowChartConnector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596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9" grpId="0"/>
      <p:bldP spid="10" grpId="0"/>
      <p:bldP spid="1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A4235FA9-8A0C-4514-9038-09C1633F043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24609" y="93159"/>
            <a:ext cx="73661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三、华工与美洲、大洋洲的开发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03C35109-0903-4B15-98FA-945EA46AF49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48672" y="880979"/>
            <a:ext cx="11833412" cy="2977738"/>
          </a:xfrm>
          <a:prstGeom prst="rect">
            <a:avLst/>
          </a:prstGeom>
          <a:noFill/>
          <a:ln>
            <a:solidFill>
              <a:srgbClr val="7030A0"/>
            </a:solidFill>
            <a:prstDash val="lgDashDotDot"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 i="0">
                <a:effectLst/>
                <a:latin typeface="仿宋" panose="02010609060101010101" pitchFamily="49" charset="-122"/>
                <a:ea typeface="仿宋" panose="02010609060101010101" pitchFamily="49" charset="-122"/>
              </a:defRPr>
            </a:lvl1pPr>
            <a:lvl2pPr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600" b="0" i="0" u="none" baseline="0">
                <a:latin typeface="Calibri" pitchFamily="34" charset="0"/>
                <a:ea typeface="Helvetica" pitchFamily="34" charset="0"/>
              </a:defRPr>
            </a:lvl2pPr>
            <a:lvl3pPr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600" b="0" i="0" u="none" baseline="0">
                <a:latin typeface="Calibri" pitchFamily="34" charset="0"/>
                <a:ea typeface="Helvetica" pitchFamily="34" charset="0"/>
              </a:defRPr>
            </a:lvl3pPr>
            <a:lvl4pPr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600" b="0" i="0" u="none" baseline="0">
                <a:latin typeface="Calibri" pitchFamily="34" charset="0"/>
                <a:ea typeface="Helvetica" pitchFamily="34" charset="0"/>
              </a:defRPr>
            </a:lvl4pPr>
            <a:lvl5pPr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600" b="0" i="0" u="none" baseline="0">
                <a:latin typeface="Calibri" pitchFamily="34" charset="0"/>
                <a:ea typeface="Helvetica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材料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：从雍正二年到光绪十三年 ( 1724—1887) 的 163 年间，广东人口从 400 多万猛增到 2970 多万，增幅达近 6 倍之剧。庞大的人口压力在日益剧烈的土地兼并之下，不断地游离出过剩的贫困人口，西方工业品的涌入又打击了珠江三角洲的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手工业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…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…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——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姚远《清末民初广东、江苏海外移民比较研究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+mn-ea"/>
              </a:rPr>
              <a:t>》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材料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：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外国商人在各通商口岸设立代理机构</a:t>
            </a:r>
            <a:r>
              <a:rPr kumimoji="0" lang="zh-CN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和移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民公司，由自称的雇主或者投机商经营，提</a:t>
            </a:r>
            <a:r>
              <a:rPr kumimoji="0" lang="zh-CN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供所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需的劳工，他们在此中间抽取佣金。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……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不</a:t>
            </a:r>
            <a:r>
              <a:rPr kumimoji="0" lang="zh-CN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计其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数的中国人被拐骗至世界各地充当苦力。待</a:t>
            </a:r>
            <a:r>
              <a:rPr kumimoji="0" lang="zh-CN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第二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次鸦片战争之后华工出国被列强政府条约式的“合法化”后，这些人贩子对华工的掳掠则更加猖狂了。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</a:t>
            </a:r>
          </a:p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       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——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王富盛《论近代中国苦力贸易兴起之原因</a:t>
            </a:r>
            <a:r>
              <a:rPr kumimoji="0" lang="zh-CN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》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8670C1F9-CAAF-4C97-80E3-AE2D3239550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33314" y="4433639"/>
            <a:ext cx="817822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国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内因素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</a:t>
            </a:r>
            <a:endParaRPr kumimoji="0" lang="en-US" altLang="zh-CN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000" b="1" dirty="0" smtClean="0">
              <a:solidFill>
                <a:srgbClr val="0000FF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000" b="1" dirty="0">
              <a:solidFill>
                <a:srgbClr val="0000FF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国际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因素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</a:t>
            </a:r>
            <a:endParaRPr kumimoji="0" lang="zh-CN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E5EEC55A-F8B6-41D4-A6A2-3C5AE73B595A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0944" y="3393131"/>
            <a:ext cx="3954434" cy="34509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直接连接符 12"/>
          <p:cNvCxnSpPr/>
          <p:nvPr/>
        </p:nvCxnSpPr>
        <p:spPr>
          <a:xfrm flipV="1">
            <a:off x="148672" y="801045"/>
            <a:ext cx="7370923" cy="15539"/>
          </a:xfrm>
          <a:prstGeom prst="line">
            <a:avLst/>
          </a:prstGeom>
          <a:ln w="57150" cmpd="sng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7779B1BB-35FB-4F49-AED0-104DB09A3AA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43300" y="3957356"/>
            <a:ext cx="8068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★问题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：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根据材料并结合所学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，华工出国的原因有哪些？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" name="文本框 11">
            <a:extLst>
              <a:ext uri="{FF2B5EF4-FFF2-40B4-BE49-F238E27FC236}">
                <a16:creationId xmlns:a16="http://schemas.microsoft.com/office/drawing/2014/main" xmlns="" id="{8670C1F9-CAAF-4C97-80E3-AE2D32395506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406177" y="4433639"/>
            <a:ext cx="68032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①人口与土地压力以及列强在中国的商品输出和资本输出，使中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国小农经济逐渐解体，大批农业和手工业者破产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文本框 11">
            <a:extLst>
              <a:ext uri="{FF2B5EF4-FFF2-40B4-BE49-F238E27FC236}">
                <a16:creationId xmlns:a16="http://schemas.microsoft.com/office/drawing/2014/main" xmlns="" id="{8670C1F9-CAAF-4C97-80E3-AE2D32395506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367538" y="5141525"/>
            <a:ext cx="81782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②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清政府被迫允许列强招募华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工（华工出国合法化）。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" name="文本框 11">
            <a:extLst>
              <a:ext uri="{FF2B5EF4-FFF2-40B4-BE49-F238E27FC236}">
                <a16:creationId xmlns:a16="http://schemas.microsoft.com/office/drawing/2014/main" xmlns="" id="{8670C1F9-CAAF-4C97-80E3-AE2D32395506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365693" y="5690354"/>
            <a:ext cx="81782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黑奴贸易被限制，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美洲、大洋洲等地需要大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量新的廉价劳动力。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10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10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DD99AD20-C8D1-4CDB-9EE6-B7573890D9B6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030148" y="5564662"/>
            <a:ext cx="9661297" cy="88742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      鸦片战争后大多数是被西方殖民主义者拐掠、贩卖的契约华工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；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ts val="3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  <a:sym typeface="+mn-ea"/>
              </a:rPr>
              <a:t>     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从事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苦力劳动；死亡众多；受到不公正待遇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；遍及世界各地。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0733B386-1595-4983-9B04-E8CF93AC219C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178090" y="1380269"/>
            <a:ext cx="7521509" cy="1200329"/>
          </a:xfrm>
          <a:prstGeom prst="rect">
            <a:avLst/>
          </a:prstGeom>
          <a:noFill/>
          <a:ln>
            <a:solidFill>
              <a:srgbClr val="7030A0"/>
            </a:solidFill>
            <a:prstDash val="lgDashDotDot"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 i="0">
                <a:effectLst/>
                <a:latin typeface="仿宋" panose="02010609060101010101" pitchFamily="49" charset="-122"/>
                <a:ea typeface="仿宋" panose="02010609060101010101" pitchFamily="49" charset="-122"/>
              </a:defRPr>
            </a:lvl1pPr>
            <a:lvl2pPr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600" b="0" i="0" u="none" baseline="0">
                <a:latin typeface="Calibri" pitchFamily="34" charset="0"/>
                <a:ea typeface="Helvetica" pitchFamily="34" charset="0"/>
              </a:defRPr>
            </a:lvl2pPr>
            <a:lvl3pPr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600" b="0" i="0" u="none" baseline="0">
                <a:latin typeface="Calibri" pitchFamily="34" charset="0"/>
                <a:ea typeface="Helvetica" pitchFamily="34" charset="0"/>
              </a:defRPr>
            </a:lvl3pPr>
            <a:lvl4pPr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600" b="0" i="0" u="none" baseline="0">
                <a:latin typeface="Calibri" pitchFamily="34" charset="0"/>
                <a:ea typeface="Helvetica" pitchFamily="34" charset="0"/>
              </a:defRPr>
            </a:lvl4pPr>
            <a:lvl5pPr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600" b="0" i="0" u="none" baseline="0">
                <a:latin typeface="Calibri" pitchFamily="34" charset="0"/>
                <a:ea typeface="Helvetica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    材料：（苦力）数百人闭置一舱，昏闷而死者已三之一，抵埠以后饥饿疾病鞭棰而死者又三之一，仅延残喘者不及一成。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     ——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陈炽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《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续富国策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》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卷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4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6EFE58D3-BC81-4934-9DF0-7375867BEDAB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2646034"/>
            <a:ext cx="3664173" cy="2760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2E6F9B4E-D62A-4F1C-95F6-00DB5F17FB51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4172" y="2601109"/>
            <a:ext cx="4030856" cy="27851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xmlns="" id="{9FE848C9-8913-4A84-8560-709F16B900E3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8930" y="2673210"/>
            <a:ext cx="4373070" cy="2733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A4235FA9-8A0C-4514-9038-09C1633F0434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24609" y="93159"/>
            <a:ext cx="73661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三、华工与美洲、大洋洲的开发</a:t>
            </a: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148672" y="801045"/>
            <a:ext cx="7370923" cy="15539"/>
          </a:xfrm>
          <a:prstGeom prst="line">
            <a:avLst/>
          </a:prstGeom>
          <a:ln w="57150" cmpd="sng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7779B1BB-35FB-4F49-AED0-104DB09A3AAE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09266" y="918604"/>
            <a:ext cx="11558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★问题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：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根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据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以下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材料、教材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P42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历史纵横并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结合所学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，说说近代华工出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国与明清的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“下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南洋”相比有何特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点。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438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BA03D618-94AC-4C23-AEFC-C18522C928B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24610" y="1103596"/>
            <a:ext cx="112903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★小组合作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：结合材料和所学知识探究华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工对世界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发展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        和本国进步所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做出的的重大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贡献。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xmlns="" id="{A4235FA9-8A0C-4514-9038-09C1633F043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24609" y="93159"/>
            <a:ext cx="73661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三、华工与美洲、大洋洲的开发</a:t>
            </a:r>
          </a:p>
        </p:txBody>
      </p:sp>
      <p:cxnSp>
        <p:nvCxnSpPr>
          <p:cNvPr id="52" name="直接连接符 51"/>
          <p:cNvCxnSpPr/>
          <p:nvPr/>
        </p:nvCxnSpPr>
        <p:spPr>
          <a:xfrm flipV="1">
            <a:off x="148672" y="801045"/>
            <a:ext cx="7370923" cy="15539"/>
          </a:xfrm>
          <a:prstGeom prst="line">
            <a:avLst/>
          </a:prstGeom>
          <a:ln w="57150" cmpd="sng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组合 84">
            <a:extLst>
              <a:ext uri="{FF2B5EF4-FFF2-40B4-BE49-F238E27FC236}">
                <a16:creationId xmlns:a16="http://schemas.microsoft.com/office/drawing/2014/main" xmlns="" id="{5125B266-2308-44C0-8323-A070FA1BC6BB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203653" y="2199928"/>
            <a:ext cx="5711413" cy="3078403"/>
            <a:chOff x="3381228" y="286483"/>
            <a:chExt cx="5814340" cy="3721010"/>
          </a:xfrm>
        </p:grpSpPr>
        <p:pic>
          <p:nvPicPr>
            <p:cNvPr id="86" name="Picture 4">
              <a:extLst>
                <a:ext uri="{FF2B5EF4-FFF2-40B4-BE49-F238E27FC236}">
                  <a16:creationId xmlns:a16="http://schemas.microsoft.com/office/drawing/2014/main" xmlns="" id="{9CEC23BC-29A0-42F4-AC37-B96FF029AEE3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81228" y="286483"/>
              <a:ext cx="5814340" cy="327264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87" name="文本框 86">
              <a:extLst>
                <a:ext uri="{FF2B5EF4-FFF2-40B4-BE49-F238E27FC236}">
                  <a16:creationId xmlns:a16="http://schemas.microsoft.com/office/drawing/2014/main" xmlns="" id="{9B2D78C6-1CB1-4B47-B2B6-5EBDD99A71D3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3381228" y="3525212"/>
              <a:ext cx="5814340" cy="482281"/>
            </a:xfrm>
            <a:prstGeom prst="rect">
              <a:avLst/>
            </a:prstGeom>
            <a:solidFill>
              <a:srgbClr val="0000CC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华人在悉尼和墨尔本从事种菜业</a:t>
              </a: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88" name="文本框 87">
            <a:extLst>
              <a:ext uri="{FF2B5EF4-FFF2-40B4-BE49-F238E27FC236}">
                <a16:creationId xmlns:a16="http://schemas.microsoft.com/office/drawing/2014/main" xmlns="" id="{0D39E348-76FE-40B3-BFE9-D18EA74114F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969796" y="2360254"/>
            <a:ext cx="6276934" cy="2677656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  <a:prstDash val="lgDashDotDot"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 i="0">
                <a:effectLst/>
                <a:latin typeface="仿宋" panose="02010609060101010101" pitchFamily="49" charset="-122"/>
                <a:ea typeface="仿宋" panose="02010609060101010101" pitchFamily="49" charset="-122"/>
              </a:defRPr>
            </a:lvl1pPr>
            <a:lvl2pPr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600" b="0" i="0" u="none" baseline="0">
                <a:latin typeface="Calibri" pitchFamily="34" charset="0"/>
                <a:ea typeface="Helvetica" pitchFamily="34" charset="0"/>
              </a:defRPr>
            </a:lvl2pPr>
            <a:lvl3pPr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600" b="0" i="0" u="none" baseline="0">
                <a:latin typeface="Calibri" pitchFamily="34" charset="0"/>
                <a:ea typeface="Helvetica" pitchFamily="34" charset="0"/>
              </a:defRPr>
            </a:lvl3pPr>
            <a:lvl4pPr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600" b="0" i="0" u="none" baseline="0">
                <a:latin typeface="Calibri" pitchFamily="34" charset="0"/>
                <a:ea typeface="Helvetica" pitchFamily="34" charset="0"/>
              </a:defRPr>
            </a:lvl4pPr>
            <a:lvl5pPr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600" b="0" i="0" u="none" baseline="0">
                <a:latin typeface="Calibri" pitchFamily="34" charset="0"/>
                <a:ea typeface="Helvetica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    材料：中央太平洋铁路公司总裁利兰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·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斯坦福亦写道：“没有华工，这条重要的国家交通干线的西段，就不能在国会法案所要求的时限以内完工。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……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事实上，他们是筑路工头梦寐以求的理想工人。” 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   ---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陈翰笙主编：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《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华工出国史料汇编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》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第七辑，第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296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页 </a:t>
            </a:r>
          </a:p>
        </p:txBody>
      </p:sp>
      <p:pic>
        <p:nvPicPr>
          <p:cNvPr id="89" name="内容占位符 3" descr="2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300152" y="1971771"/>
            <a:ext cx="5369560" cy="4126230"/>
          </a:xfrm>
          <a:prstGeom prst="rect">
            <a:avLst/>
          </a:prstGeom>
        </p:spPr>
      </p:pic>
      <p:sp>
        <p:nvSpPr>
          <p:cNvPr id="90" name="文本框 89">
            <a:extLst>
              <a:ext uri="{FF2B5EF4-FFF2-40B4-BE49-F238E27FC236}">
                <a16:creationId xmlns:a16="http://schemas.microsoft.com/office/drawing/2014/main" xmlns="" id="{32034BB9-E655-4CAD-B7A8-147FAF6257BF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24608" y="5497836"/>
            <a:ext cx="655270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华</a:t>
            </a:r>
            <a:r>
              <a:rPr kumimoji="0" lang="zh-CN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为美洲和大洋洲的开发作出了重要贡献。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0" y="2105712"/>
            <a:ext cx="7347473" cy="3453253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1866年隆冬，大雪纷飞，工人们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……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雪棚下继续工作，结果发生雪崩，3000多名华工遇难。几个月后冰雪融化，人们发现尸首横陈，个个身着单衣，赤着双脚，后事无人料理，只能由新来的华工草草掩埋……仅铺设从洛杉矶至尤马的那段铁路，莫哈韦沙漠就夺去了上万名华工生命。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一节节铁轨，在华工的尸骨上筑成。</a:t>
            </a:r>
          </a:p>
        </p:txBody>
      </p:sp>
    </p:spTree>
    <p:extLst>
      <p:ext uri="{BB962C8B-B14F-4D97-AF65-F5344CB8AC3E}">
        <p14:creationId xmlns:p14="http://schemas.microsoft.com/office/powerpoint/2010/main" val="426976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6CE3A50E-9F05-43C8-B73E-071AB998448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6191" y="3123506"/>
            <a:ext cx="11867391" cy="1200329"/>
          </a:xfrm>
          <a:prstGeom prst="rect">
            <a:avLst/>
          </a:prstGeom>
          <a:noFill/>
          <a:ln>
            <a:solidFill>
              <a:srgbClr val="7030A0"/>
            </a:solidFill>
            <a:prstDash val="lgDashDotDot"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 i="0">
                <a:effectLst/>
                <a:latin typeface="仿宋" panose="02010609060101010101" pitchFamily="49" charset="-122"/>
                <a:ea typeface="仿宋" panose="02010609060101010101" pitchFamily="49" charset="-122"/>
              </a:defRPr>
            </a:lvl1pPr>
            <a:lvl2pPr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600" b="0" i="0" u="none" baseline="0">
                <a:latin typeface="Calibri" pitchFamily="34" charset="0"/>
                <a:ea typeface="Helvetica" pitchFamily="34" charset="0"/>
              </a:defRPr>
            </a:lvl2pPr>
            <a:lvl3pPr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600" b="0" i="0" u="none" baseline="0">
                <a:latin typeface="Calibri" pitchFamily="34" charset="0"/>
                <a:ea typeface="Helvetica" pitchFamily="34" charset="0"/>
              </a:defRPr>
            </a:lvl3pPr>
            <a:lvl4pPr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600" b="0" i="0" u="none" baseline="0">
                <a:latin typeface="Calibri" pitchFamily="34" charset="0"/>
                <a:ea typeface="Helvetica" pitchFamily="34" charset="0"/>
              </a:defRPr>
            </a:lvl4pPr>
            <a:lvl5pPr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600" b="0" i="0" u="none" baseline="0">
                <a:latin typeface="Calibri" pitchFamily="34" charset="0"/>
                <a:ea typeface="Helvetica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    材料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2  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唐人街是老华侨的温床、新华侨的聚会所，也是美国人眼里的小中国。也许我们应该把唐人街的英文原名直译过来，干脆称它为“中国城”，可能更恰当一定。   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——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李欧梵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《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美国的“中国城”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》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D74702D0-81B1-47F5-80AC-26C3E4DD7EC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48672" y="1830946"/>
            <a:ext cx="11673736" cy="1200329"/>
          </a:xfrm>
          <a:prstGeom prst="rect">
            <a:avLst/>
          </a:prstGeom>
          <a:noFill/>
          <a:ln>
            <a:solidFill>
              <a:srgbClr val="7030A0"/>
            </a:solidFill>
            <a:prstDash val="lgDashDotDot"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 i="0">
                <a:effectLst/>
                <a:latin typeface="仿宋" panose="02010609060101010101" pitchFamily="49" charset="-122"/>
                <a:ea typeface="仿宋" panose="02010609060101010101" pitchFamily="49" charset="-122"/>
              </a:defRPr>
            </a:lvl1pPr>
            <a:lvl2pPr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600" b="0" i="0" u="none" baseline="0">
                <a:latin typeface="Calibri" pitchFamily="34" charset="0"/>
                <a:ea typeface="Helvetica" pitchFamily="34" charset="0"/>
              </a:defRPr>
            </a:lvl2pPr>
            <a:lvl3pPr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600" b="0" i="0" u="none" baseline="0">
                <a:latin typeface="Calibri" pitchFamily="34" charset="0"/>
                <a:ea typeface="Helvetica" pitchFamily="34" charset="0"/>
              </a:defRPr>
            </a:lvl3pPr>
            <a:lvl4pPr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600" b="0" i="0" u="none" baseline="0">
                <a:latin typeface="Calibri" pitchFamily="34" charset="0"/>
                <a:ea typeface="Helvetica" pitchFamily="34" charset="0"/>
              </a:defRPr>
            </a:lvl4pPr>
            <a:lvl5pPr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600" b="0" i="0" u="none" baseline="0">
                <a:latin typeface="Calibri" pitchFamily="34" charset="0"/>
                <a:ea typeface="Helvetica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    材料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1  1872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年，志刚在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《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初使泰西记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》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中有：“金山为各国贸易总汇之区，中国广东人来此贸易者，不下数万。行店房宇，悉租自洋人，因而外国人呼之为‘唐人街’。建立会馆六处。”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xmlns="" id="{82337167-0C7F-4224-B11A-C38D6E891463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8317" y="4018631"/>
            <a:ext cx="5625400" cy="35422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718A1B32-D863-4DA5-BAF1-ACC5469686E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21839" y="4217348"/>
            <a:ext cx="3274441" cy="58105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A4235FA9-8A0C-4514-9038-09C1633F043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24609" y="93159"/>
            <a:ext cx="73661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三、华工与美洲、大洋洲的开发</a:t>
            </a:r>
          </a:p>
        </p:txBody>
      </p:sp>
      <p:cxnSp>
        <p:nvCxnSpPr>
          <p:cNvPr id="27" name="直接连接符 26"/>
          <p:cNvCxnSpPr/>
          <p:nvPr/>
        </p:nvCxnSpPr>
        <p:spPr>
          <a:xfrm flipV="1">
            <a:off x="148672" y="801045"/>
            <a:ext cx="7370923" cy="15539"/>
          </a:xfrm>
          <a:prstGeom prst="line">
            <a:avLst/>
          </a:prstGeom>
          <a:ln w="57150" cmpd="sng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32034BB9-E655-4CAD-B7A8-147FAF6257BF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99464" y="4845661"/>
            <a:ext cx="499218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传播了中华文化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促进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了中外经济、文化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交流和发展。 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BA03D618-94AC-4C23-AEFC-C18522C928BF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324610" y="871774"/>
            <a:ext cx="112903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★小组合作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：结合材料和所学知识探究华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工对世界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发展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        和本国进步所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做出的的重大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贡献。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390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5" descr="爵士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2426970" y="1247140"/>
            <a:ext cx="3890645" cy="2461260"/>
          </a:xfrm>
          <a:prstGeom prst="rect">
            <a:avLst/>
          </a:prstGeom>
        </p:spPr>
      </p:pic>
      <p:pic>
        <p:nvPicPr>
          <p:cNvPr id="16" name="图片 16" descr="墨西哥斗牛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4"/>
          <a:srcRect l="5942" r="3195" b="18091"/>
          <a:stretch>
            <a:fillRect/>
          </a:stretch>
        </p:blipFill>
        <p:spPr>
          <a:xfrm>
            <a:off x="2426970" y="3860800"/>
            <a:ext cx="3891280" cy="2498090"/>
          </a:xfrm>
          <a:prstGeom prst="rect">
            <a:avLst/>
          </a:prstGeom>
        </p:spPr>
      </p:pic>
      <p:pic>
        <p:nvPicPr>
          <p:cNvPr id="14" name="图片 14" descr="踢踏舞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5"/>
          <a:srcRect l="45462" t="-371" r="10177" b="371"/>
          <a:stretch>
            <a:fillRect/>
          </a:stretch>
        </p:blipFill>
        <p:spPr>
          <a:xfrm>
            <a:off x="608965" y="3860800"/>
            <a:ext cx="1666875" cy="2507615"/>
          </a:xfrm>
          <a:prstGeom prst="rect">
            <a:avLst/>
          </a:prstGeom>
        </p:spPr>
      </p:pic>
      <p:pic>
        <p:nvPicPr>
          <p:cNvPr id="13" name="图片 13" descr="桑巴舞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6"/>
          <a:stretch>
            <a:fillRect/>
          </a:stretch>
        </p:blipFill>
        <p:spPr>
          <a:xfrm>
            <a:off x="627380" y="1247140"/>
            <a:ext cx="1648460" cy="2474595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222885" y="57150"/>
            <a:ext cx="102616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>
                <a:solidFill>
                  <a:schemeClr val="bg1"/>
                </a:solidFill>
              </a:rPr>
              <a:t>【本课导入</a:t>
            </a:r>
            <a:r>
              <a:rPr lang="zh-CN" altLang="en-US" sz="3600">
                <a:solidFill>
                  <a:schemeClr val="bg1"/>
                </a:solidFill>
              </a:rPr>
              <a:t>】</a:t>
            </a:r>
          </a:p>
        </p:txBody>
      </p:sp>
      <p:sp>
        <p:nvSpPr>
          <p:cNvPr id="100" name="文本框 99"/>
          <p:cNvSpPr txBox="1"/>
          <p:nvPr>
            <p:custDataLst>
              <p:tags r:id="rId6"/>
            </p:custDataLst>
          </p:nvPr>
        </p:nvSpPr>
        <p:spPr>
          <a:xfrm>
            <a:off x="6468745" y="1247140"/>
            <a:ext cx="562419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/>
            <a:r>
              <a:rPr lang="zh-CN" altLang="en-US" sz="3200" b="1">
                <a:latin typeface="楷体" panose="02010609060101010101" charset="-122"/>
                <a:ea typeface="楷体" panose="02010609060101010101" charset="-122"/>
              </a:rPr>
              <a:t>同学们，你认识这四种艺术表现形式吗？它们分别是什么？</a:t>
            </a:r>
          </a:p>
        </p:txBody>
      </p:sp>
      <p:grpSp>
        <p:nvGrpSpPr>
          <p:cNvPr id="7" name="组合 6"/>
          <p:cNvGrpSpPr/>
          <p:nvPr>
            <p:custDataLst>
              <p:tags r:id="rId7"/>
            </p:custDataLst>
          </p:nvPr>
        </p:nvGrpSpPr>
        <p:grpSpPr>
          <a:xfrm>
            <a:off x="362585" y="1094740"/>
            <a:ext cx="610235" cy="610235"/>
            <a:chOff x="3142" y="2850"/>
            <a:chExt cx="1380" cy="1380"/>
          </a:xfrm>
        </p:grpSpPr>
        <p:sp>
          <p:nvSpPr>
            <p:cNvPr id="6" name="椭圆 5"/>
            <p:cNvSpPr/>
            <p:nvPr>
              <p:custDataLst>
                <p:tags r:id="rId30"/>
              </p:custDataLst>
            </p:nvPr>
          </p:nvSpPr>
          <p:spPr>
            <a:xfrm>
              <a:off x="3142" y="2850"/>
              <a:ext cx="1380" cy="1380"/>
            </a:xfrm>
            <a:prstGeom prst="ellipse">
              <a:avLst/>
            </a:prstGeom>
            <a:solidFill>
              <a:srgbClr val="53268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>
              <p:custDataLst>
                <p:tags r:id="rId31"/>
              </p:custDataLst>
            </p:nvPr>
          </p:nvSpPr>
          <p:spPr>
            <a:xfrm>
              <a:off x="3450" y="2949"/>
              <a:ext cx="765" cy="1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</a:rPr>
                <a:t>1</a:t>
              </a:r>
            </a:p>
          </p:txBody>
        </p:sp>
      </p:grpSp>
      <p:grpSp>
        <p:nvGrpSpPr>
          <p:cNvPr id="5" name="组合 4"/>
          <p:cNvGrpSpPr/>
          <p:nvPr>
            <p:custDataLst>
              <p:tags r:id="rId8"/>
            </p:custDataLst>
          </p:nvPr>
        </p:nvGrpSpPr>
        <p:grpSpPr>
          <a:xfrm>
            <a:off x="2350770" y="1138555"/>
            <a:ext cx="610235" cy="610235"/>
            <a:chOff x="3142" y="2850"/>
            <a:chExt cx="1380" cy="1380"/>
          </a:xfrm>
        </p:grpSpPr>
        <p:sp>
          <p:nvSpPr>
            <p:cNvPr id="9" name="椭圆 8"/>
            <p:cNvSpPr/>
            <p:nvPr>
              <p:custDataLst>
                <p:tags r:id="rId28"/>
              </p:custDataLst>
            </p:nvPr>
          </p:nvSpPr>
          <p:spPr>
            <a:xfrm>
              <a:off x="3142" y="2850"/>
              <a:ext cx="1380" cy="1380"/>
            </a:xfrm>
            <a:prstGeom prst="ellipse">
              <a:avLst/>
            </a:prstGeom>
            <a:solidFill>
              <a:srgbClr val="53268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>
              <p:custDataLst>
                <p:tags r:id="rId29"/>
              </p:custDataLst>
            </p:nvPr>
          </p:nvSpPr>
          <p:spPr>
            <a:xfrm>
              <a:off x="3450" y="2949"/>
              <a:ext cx="765" cy="1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</a:rPr>
                <a:t>2</a:t>
              </a:r>
            </a:p>
          </p:txBody>
        </p:sp>
      </p:grpSp>
      <p:grpSp>
        <p:nvGrpSpPr>
          <p:cNvPr id="11" name="组合 10"/>
          <p:cNvGrpSpPr/>
          <p:nvPr>
            <p:custDataLst>
              <p:tags r:id="rId9"/>
            </p:custDataLst>
          </p:nvPr>
        </p:nvGrpSpPr>
        <p:grpSpPr>
          <a:xfrm>
            <a:off x="362585" y="3803015"/>
            <a:ext cx="610235" cy="610235"/>
            <a:chOff x="3142" y="2850"/>
            <a:chExt cx="1380" cy="1380"/>
          </a:xfrm>
        </p:grpSpPr>
        <p:sp>
          <p:nvSpPr>
            <p:cNvPr id="12" name="椭圆 11"/>
            <p:cNvSpPr/>
            <p:nvPr>
              <p:custDataLst>
                <p:tags r:id="rId26"/>
              </p:custDataLst>
            </p:nvPr>
          </p:nvSpPr>
          <p:spPr>
            <a:xfrm>
              <a:off x="3142" y="2850"/>
              <a:ext cx="1380" cy="1380"/>
            </a:xfrm>
            <a:prstGeom prst="ellipse">
              <a:avLst/>
            </a:prstGeom>
            <a:solidFill>
              <a:srgbClr val="53268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27"/>
              </p:custDataLst>
            </p:nvPr>
          </p:nvSpPr>
          <p:spPr>
            <a:xfrm>
              <a:off x="3450" y="2949"/>
              <a:ext cx="765" cy="1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</a:rPr>
                <a:t>3</a:t>
              </a:r>
            </a:p>
          </p:txBody>
        </p:sp>
      </p:grpSp>
      <p:grpSp>
        <p:nvGrpSpPr>
          <p:cNvPr id="18" name="组合 17"/>
          <p:cNvGrpSpPr/>
          <p:nvPr>
            <p:custDataLst>
              <p:tags r:id="rId10"/>
            </p:custDataLst>
          </p:nvPr>
        </p:nvGrpSpPr>
        <p:grpSpPr>
          <a:xfrm>
            <a:off x="2350770" y="3802380"/>
            <a:ext cx="610235" cy="610235"/>
            <a:chOff x="3142" y="2850"/>
            <a:chExt cx="1380" cy="1380"/>
          </a:xfrm>
        </p:grpSpPr>
        <p:sp>
          <p:nvSpPr>
            <p:cNvPr id="19" name="椭圆 18"/>
            <p:cNvSpPr/>
            <p:nvPr>
              <p:custDataLst>
                <p:tags r:id="rId24"/>
              </p:custDataLst>
            </p:nvPr>
          </p:nvSpPr>
          <p:spPr>
            <a:xfrm>
              <a:off x="3142" y="2850"/>
              <a:ext cx="1380" cy="1380"/>
            </a:xfrm>
            <a:prstGeom prst="ellipse">
              <a:avLst/>
            </a:prstGeom>
            <a:solidFill>
              <a:srgbClr val="53268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25"/>
              </p:custDataLst>
            </p:nvPr>
          </p:nvSpPr>
          <p:spPr>
            <a:xfrm>
              <a:off x="3450" y="2949"/>
              <a:ext cx="765" cy="1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</a:rPr>
                <a:t>4</a:t>
              </a:r>
            </a:p>
          </p:txBody>
        </p:sp>
      </p:grpSp>
      <p:graphicFrame>
        <p:nvGraphicFramePr>
          <p:cNvPr id="22" name="表格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6590030" y="2393950"/>
          <a:ext cx="5274310" cy="3819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5185">
                  <a:extLst>
                    <a:ext uri="{9D8B030D-6E8A-4147-A177-3AD203B41FA5}">
                      <a16:col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20000"/>
                    </a:ext>
                  </a:extLst>
                </a:gridCol>
                <a:gridCol w="1437005">
                  <a:extLst>
                    <a:ext uri="{9D8B030D-6E8A-4147-A177-3AD203B41FA5}">
                      <a16:col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20001"/>
                    </a:ext>
                  </a:extLst>
                </a:gridCol>
                <a:gridCol w="1323340">
                  <a:extLst>
                    <a:ext uri="{9D8B030D-6E8A-4147-A177-3AD203B41FA5}">
                      <a16:col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20002"/>
                    </a:ext>
                  </a:extLst>
                </a:gridCol>
                <a:gridCol w="1668780">
                  <a:extLst>
                    <a:ext uri="{9D8B030D-6E8A-4147-A177-3AD203B41FA5}">
                      <a16:col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20003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序号</a:t>
                      </a: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艺术形式</a:t>
                      </a: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来自于哪国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根源于哪国文化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0000"/>
                  </a:ext>
                </a:extLst>
              </a:tr>
              <a:tr h="5391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3200">
                          <a:latin typeface="Times New Roman" panose="02020603050405020304" charset="0"/>
                          <a:cs typeface="Times New Roman" panose="0202060305040502030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DDC4F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rgbClr val="DDC4F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rgbClr val="DDC4F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rgbClr val="DDC4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0001"/>
                  </a:ext>
                </a:extLst>
              </a:tr>
              <a:tr h="7550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3200">
                          <a:latin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F4E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rgbClr val="F4E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rgbClr val="F4E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rgbClr val="F4E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0002"/>
                  </a:ext>
                </a:extLst>
              </a:tr>
              <a:tr h="7645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3200">
                          <a:latin typeface="Times New Roman" panose="02020603050405020304" charset="0"/>
                          <a:cs typeface="Times New Roman" panose="0202060305040502030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DDC4F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rgbClr val="DDC4F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rgbClr val="DDC4F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rgbClr val="DDC4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0003"/>
                  </a:ext>
                </a:extLst>
              </a:tr>
              <a:tr h="89789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3200">
                          <a:latin typeface="Times New Roman" panose="02020603050405020304" charset="0"/>
                          <a:cs typeface="Times New Roman" panose="02020603050405020304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F4E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rgbClr val="F4E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rgbClr val="F4E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rgbClr val="F4E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0004"/>
                  </a:ext>
                </a:extLst>
              </a:tr>
            </a:tbl>
          </a:graphicData>
        </a:graphic>
      </p:graphicFrame>
      <p:sp>
        <p:nvSpPr>
          <p:cNvPr id="23" name="文本框 22"/>
          <p:cNvSpPr txBox="1"/>
          <p:nvPr>
            <p:custDataLst>
              <p:tags r:id="rId12"/>
            </p:custDataLst>
          </p:nvPr>
        </p:nvSpPr>
        <p:spPr>
          <a:xfrm>
            <a:off x="7524115" y="3258185"/>
            <a:ext cx="125539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+mn-ea"/>
              </a:rPr>
              <a:t>桑巴舞</a:t>
            </a:r>
          </a:p>
        </p:txBody>
      </p:sp>
      <p:sp>
        <p:nvSpPr>
          <p:cNvPr id="24" name="文本框 23"/>
          <p:cNvSpPr txBox="1"/>
          <p:nvPr>
            <p:custDataLst>
              <p:tags r:id="rId13"/>
            </p:custDataLst>
          </p:nvPr>
        </p:nvSpPr>
        <p:spPr>
          <a:xfrm>
            <a:off x="7536815" y="3918585"/>
            <a:ext cx="125539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+mn-ea"/>
              </a:rPr>
              <a:t>爵士乐</a:t>
            </a:r>
          </a:p>
        </p:txBody>
      </p:sp>
      <p:sp>
        <p:nvSpPr>
          <p:cNvPr id="25" name="文本框 24"/>
          <p:cNvSpPr txBox="1"/>
          <p:nvPr>
            <p:custDataLst>
              <p:tags r:id="rId14"/>
            </p:custDataLst>
          </p:nvPr>
        </p:nvSpPr>
        <p:spPr>
          <a:xfrm>
            <a:off x="7533640" y="4676775"/>
            <a:ext cx="125539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+mn-ea"/>
              </a:rPr>
              <a:t>踢踏舞</a:t>
            </a:r>
          </a:p>
        </p:txBody>
      </p:sp>
      <p:sp>
        <p:nvSpPr>
          <p:cNvPr id="26" name="文本框 25"/>
          <p:cNvSpPr txBox="1"/>
          <p:nvPr>
            <p:custDataLst>
              <p:tags r:id="rId15"/>
            </p:custDataLst>
          </p:nvPr>
        </p:nvSpPr>
        <p:spPr>
          <a:xfrm>
            <a:off x="7317105" y="5549265"/>
            <a:ext cx="171323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sym typeface="+mn-ea"/>
              </a:rPr>
              <a:t>墨西哥斗牛</a:t>
            </a:r>
          </a:p>
        </p:txBody>
      </p:sp>
      <p:sp>
        <p:nvSpPr>
          <p:cNvPr id="27" name="文本框 26"/>
          <p:cNvSpPr txBox="1"/>
          <p:nvPr>
            <p:custDataLst>
              <p:tags r:id="rId16"/>
            </p:custDataLst>
          </p:nvPr>
        </p:nvSpPr>
        <p:spPr>
          <a:xfrm>
            <a:off x="9051290" y="3286125"/>
            <a:ext cx="89789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+mn-ea"/>
              </a:rPr>
              <a:t>巴西</a:t>
            </a:r>
          </a:p>
        </p:txBody>
      </p:sp>
      <p:sp>
        <p:nvSpPr>
          <p:cNvPr id="28" name="文本框 27"/>
          <p:cNvSpPr txBox="1"/>
          <p:nvPr>
            <p:custDataLst>
              <p:tags r:id="rId17"/>
            </p:custDataLst>
          </p:nvPr>
        </p:nvSpPr>
        <p:spPr>
          <a:xfrm>
            <a:off x="10187940" y="3277235"/>
            <a:ext cx="161290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+mn-ea"/>
              </a:rPr>
              <a:t>非洲舞蹈</a:t>
            </a:r>
          </a:p>
        </p:txBody>
      </p:sp>
      <p:sp>
        <p:nvSpPr>
          <p:cNvPr id="29" name="文本框 28"/>
          <p:cNvSpPr txBox="1"/>
          <p:nvPr>
            <p:custDataLst>
              <p:tags r:id="rId18"/>
            </p:custDataLst>
          </p:nvPr>
        </p:nvSpPr>
        <p:spPr>
          <a:xfrm>
            <a:off x="9073515" y="3918585"/>
            <a:ext cx="89789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+mn-ea"/>
              </a:rPr>
              <a:t>美国</a:t>
            </a:r>
          </a:p>
        </p:txBody>
      </p:sp>
      <p:sp>
        <p:nvSpPr>
          <p:cNvPr id="30" name="文本框 29"/>
          <p:cNvSpPr txBox="1"/>
          <p:nvPr>
            <p:custDataLst>
              <p:tags r:id="rId19"/>
            </p:custDataLst>
          </p:nvPr>
        </p:nvSpPr>
        <p:spPr>
          <a:xfrm>
            <a:off x="10300335" y="3767455"/>
            <a:ext cx="140716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sym typeface="+mn-ea"/>
              </a:rPr>
              <a:t>非洲音乐</a:t>
            </a:r>
          </a:p>
          <a:p>
            <a:pPr algn="ctr"/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sym typeface="+mn-ea"/>
              </a:rPr>
              <a:t>欧洲音乐</a:t>
            </a:r>
          </a:p>
        </p:txBody>
      </p:sp>
      <p:sp>
        <p:nvSpPr>
          <p:cNvPr id="31" name="文本框 30"/>
          <p:cNvSpPr txBox="1"/>
          <p:nvPr>
            <p:custDataLst>
              <p:tags r:id="rId20"/>
            </p:custDataLst>
          </p:nvPr>
        </p:nvSpPr>
        <p:spPr>
          <a:xfrm>
            <a:off x="9051290" y="4676775"/>
            <a:ext cx="89789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+mn-ea"/>
              </a:rPr>
              <a:t>美国</a:t>
            </a:r>
          </a:p>
        </p:txBody>
      </p:sp>
      <p:sp>
        <p:nvSpPr>
          <p:cNvPr id="32" name="文本框 31"/>
          <p:cNvSpPr txBox="1"/>
          <p:nvPr>
            <p:custDataLst>
              <p:tags r:id="rId21"/>
            </p:custDataLst>
          </p:nvPr>
        </p:nvSpPr>
        <p:spPr>
          <a:xfrm>
            <a:off x="10128250" y="4559300"/>
            <a:ext cx="171323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sym typeface="+mn-ea"/>
              </a:rPr>
              <a:t>爱尔兰舞蹈</a:t>
            </a:r>
          </a:p>
          <a:p>
            <a:pPr algn="ctr"/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sym typeface="+mn-ea"/>
              </a:rPr>
              <a:t>非洲舞蹈</a:t>
            </a:r>
          </a:p>
        </p:txBody>
      </p:sp>
      <p:sp>
        <p:nvSpPr>
          <p:cNvPr id="33" name="文本框 32"/>
          <p:cNvSpPr txBox="1"/>
          <p:nvPr>
            <p:custDataLst>
              <p:tags r:id="rId22"/>
            </p:custDataLst>
          </p:nvPr>
        </p:nvSpPr>
        <p:spPr>
          <a:xfrm>
            <a:off x="8930640" y="5518150"/>
            <a:ext cx="125539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+mn-ea"/>
              </a:rPr>
              <a:t>墨西哥</a:t>
            </a:r>
          </a:p>
        </p:txBody>
      </p:sp>
      <p:sp>
        <p:nvSpPr>
          <p:cNvPr id="34" name="文本框 33"/>
          <p:cNvSpPr txBox="1"/>
          <p:nvPr>
            <p:custDataLst>
              <p:tags r:id="rId23"/>
            </p:custDataLst>
          </p:nvPr>
        </p:nvSpPr>
        <p:spPr>
          <a:xfrm>
            <a:off x="10166350" y="5520690"/>
            <a:ext cx="171323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sym typeface="+mn-ea"/>
              </a:rPr>
              <a:t>西班牙斗牛</a:t>
            </a:r>
          </a:p>
        </p:txBody>
      </p:sp>
    </p:spTree>
    <p:extLst>
      <p:ext uri="{BB962C8B-B14F-4D97-AF65-F5344CB8AC3E}">
        <p14:creationId xmlns:p14="http://schemas.microsoft.com/office/powerpoint/2010/main" val="27824770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A80B927A-AB60-46C2-BD36-28E36790B23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22283" y="1778323"/>
            <a:ext cx="10913360" cy="1569660"/>
          </a:xfrm>
          <a:prstGeom prst="rect">
            <a:avLst/>
          </a:prstGeom>
          <a:noFill/>
          <a:ln>
            <a:solidFill>
              <a:srgbClr val="7030A0"/>
            </a:solidFill>
            <a:prstDash val="lgDashDotDot"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 i="0">
                <a:effectLst/>
                <a:latin typeface="仿宋" panose="02010609060101010101" pitchFamily="49" charset="-122"/>
                <a:ea typeface="仿宋" panose="02010609060101010101" pitchFamily="49" charset="-122"/>
              </a:defRPr>
            </a:lvl1pPr>
            <a:lvl2pPr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600" b="0" i="0" u="none" baseline="0">
                <a:latin typeface="Calibri" pitchFamily="34" charset="0"/>
                <a:ea typeface="Helvetica" pitchFamily="34" charset="0"/>
              </a:defRPr>
            </a:lvl2pPr>
            <a:lvl3pPr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600" b="0" i="0" u="none" baseline="0">
                <a:latin typeface="Calibri" pitchFamily="34" charset="0"/>
                <a:ea typeface="Helvetica" pitchFamily="34" charset="0"/>
              </a:defRPr>
            </a:lvl3pPr>
            <a:lvl4pPr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600" b="0" i="0" u="none" baseline="0">
                <a:latin typeface="Calibri" pitchFamily="34" charset="0"/>
                <a:ea typeface="Helvetica" pitchFamily="34" charset="0"/>
              </a:defRPr>
            </a:lvl4pPr>
            <a:lvl5pPr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600" b="0" i="0" u="none" baseline="0">
                <a:latin typeface="Calibri" pitchFamily="34" charset="0"/>
                <a:ea typeface="Helvetica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    材料：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近代中国海外移民的总数为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1500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万人左右，期中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90%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移往东南亚，移民与祖国保持着密切联系，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1862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——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1949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年，华侨投资国内企业有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25510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家，投资总额约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63271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万元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。</a:t>
            </a:r>
            <a:endParaRPr kumimoji="0" lang="zh-CN" altLang="zh-CN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——摘编自曹树基《中国移民史》（第六卷）等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58085738-C38E-4C2A-AEA5-FE2B28DEED67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5978963" y="3187752"/>
            <a:ext cx="5863780" cy="3670248"/>
            <a:chOff x="6427660" y="3429000"/>
            <a:chExt cx="5163761" cy="3245792"/>
          </a:xfrm>
        </p:grpSpPr>
        <p:pic>
          <p:nvPicPr>
            <p:cNvPr id="16386" name="Picture 2">
              <a:extLst>
                <a:ext uri="{FF2B5EF4-FFF2-40B4-BE49-F238E27FC236}">
                  <a16:creationId xmlns:a16="http://schemas.microsoft.com/office/drawing/2014/main" xmlns="" id="{F7A8C222-1211-4D80-81F8-6E6D0068D016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27660" y="3429000"/>
              <a:ext cx="5163761" cy="324579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="" id="{3763B024-A954-4E3C-BD00-799BCB34C855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6602079" y="6274682"/>
              <a:ext cx="4849765" cy="353838"/>
            </a:xfrm>
            <a:prstGeom prst="rect">
              <a:avLst/>
            </a:prstGeom>
            <a:solidFill>
              <a:srgbClr val="0000CC"/>
            </a:solidFill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defRPr sz="2000" b="1" i="0"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近代由华侨集资创办大型百货公司。</a:t>
              </a:r>
            </a:p>
          </p:txBody>
        </p:sp>
      </p:grpSp>
      <p:sp>
        <p:nvSpPr>
          <p:cNvPr id="30" name="文本框 29">
            <a:extLst>
              <a:ext uri="{FF2B5EF4-FFF2-40B4-BE49-F238E27FC236}">
                <a16:creationId xmlns:a16="http://schemas.microsoft.com/office/drawing/2014/main" xmlns="" id="{A4235FA9-8A0C-4514-9038-09C1633F043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24609" y="93159"/>
            <a:ext cx="73661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三、华工与美洲、大洋洲的开发</a:t>
            </a:r>
          </a:p>
        </p:txBody>
      </p:sp>
      <p:cxnSp>
        <p:nvCxnSpPr>
          <p:cNvPr id="31" name="直接连接符 30"/>
          <p:cNvCxnSpPr/>
          <p:nvPr/>
        </p:nvCxnSpPr>
        <p:spPr>
          <a:xfrm flipV="1">
            <a:off x="148672" y="801045"/>
            <a:ext cx="7370923" cy="15539"/>
          </a:xfrm>
          <a:prstGeom prst="line">
            <a:avLst/>
          </a:prstGeom>
          <a:ln w="57150" cmpd="sng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32034BB9-E655-4CAD-B7A8-147FAF6257B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137347" y="4072916"/>
            <a:ext cx="4452084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近代华侨投资办厂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，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促进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中国民族资本主义的发展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文本框 10">
            <a:extLst>
              <a:ext uri="{FF2B5EF4-FFF2-40B4-BE49-F238E27FC236}">
                <a16:creationId xmlns:a16="http://schemas.microsoft.com/office/drawing/2014/main" xmlns="" id="{BA03D618-94AC-4C23-AEFC-C18522C928BF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24610" y="871774"/>
            <a:ext cx="112903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★小组合作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：结合材料和所学知识探究华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工对世界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发展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        和本国进步所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做出的的重大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贡献。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229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29B3D6E3-6ACA-4835-8015-B48A55670FC8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48672" y="1610121"/>
            <a:ext cx="11736464" cy="830997"/>
          </a:xfrm>
          <a:prstGeom prst="rect">
            <a:avLst/>
          </a:prstGeom>
          <a:noFill/>
          <a:ln>
            <a:solidFill>
              <a:srgbClr val="7030A0"/>
            </a:solidFill>
            <a:prstDash val="lgDashDotDot"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 i="0">
                <a:effectLst/>
                <a:latin typeface="仿宋" panose="02010609060101010101" pitchFamily="49" charset="-122"/>
                <a:ea typeface="仿宋" panose="02010609060101010101" pitchFamily="49" charset="-122"/>
              </a:defRPr>
            </a:lvl1pPr>
            <a:lvl2pPr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600" b="0" i="0" u="none" baseline="0">
                <a:latin typeface="Calibri" pitchFamily="34" charset="0"/>
                <a:ea typeface="Helvetica" pitchFamily="34" charset="0"/>
              </a:defRPr>
            </a:lvl2pPr>
            <a:lvl3pPr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600" b="0" i="0" u="none" baseline="0">
                <a:latin typeface="Calibri" pitchFamily="34" charset="0"/>
                <a:ea typeface="Helvetica" pitchFamily="34" charset="0"/>
              </a:defRPr>
            </a:lvl3pPr>
            <a:lvl4pPr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600" b="0" i="0" u="none" baseline="0">
                <a:latin typeface="Calibri" pitchFamily="34" charset="0"/>
                <a:ea typeface="Helvetica" pitchFamily="34" charset="0"/>
              </a:defRPr>
            </a:lvl4pPr>
            <a:lvl5pPr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600" b="0" i="0" u="none" baseline="0">
                <a:latin typeface="Calibri" pitchFamily="34" charset="0"/>
                <a:ea typeface="Helvetica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    材料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1  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“此次推翻帝制，各埠华侨既捐巨资以为军费，而回国效命决死，以为党军模范者复踵相接” “华侨是革命之母” 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——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孙中山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《1916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年致海外革命同志书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》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D630A15F-1A61-48E6-8AFF-87CAC9A103B8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48672" y="2484630"/>
            <a:ext cx="11736464" cy="1200329"/>
          </a:xfrm>
          <a:prstGeom prst="rect">
            <a:avLst/>
          </a:prstGeom>
          <a:noFill/>
          <a:ln>
            <a:solidFill>
              <a:srgbClr val="7030A0"/>
            </a:solidFill>
            <a:prstDash val="lgDashDotDot"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 i="0">
                <a:effectLst/>
                <a:latin typeface="仿宋" panose="02010609060101010101" pitchFamily="49" charset="-122"/>
                <a:ea typeface="仿宋" panose="02010609060101010101" pitchFamily="49" charset="-122"/>
              </a:defRPr>
            </a:lvl1pPr>
            <a:lvl2pPr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600" b="0" i="0" u="none" baseline="0">
                <a:latin typeface="Calibri" pitchFamily="34" charset="0"/>
                <a:ea typeface="Helvetica" pitchFamily="34" charset="0"/>
              </a:defRPr>
            </a:lvl2pPr>
            <a:lvl3pPr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600" b="0" i="0" u="none" baseline="0">
                <a:latin typeface="Calibri" pitchFamily="34" charset="0"/>
                <a:ea typeface="Helvetica" pitchFamily="34" charset="0"/>
              </a:defRPr>
            </a:lvl3pPr>
            <a:lvl4pPr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600" b="0" i="0" u="none" baseline="0">
                <a:latin typeface="Calibri" pitchFamily="34" charset="0"/>
                <a:ea typeface="Helvetica" pitchFamily="34" charset="0"/>
              </a:defRPr>
            </a:lvl4pPr>
            <a:lvl5pPr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600" b="0" i="0" u="none" baseline="0">
                <a:latin typeface="Calibri" pitchFamily="34" charset="0"/>
                <a:ea typeface="Helvetica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    材料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2  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宋庆龄在抗日期间曾指出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:“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海外各地的华侨，在其居留地政府统治下，久已深切体会到被压迫民族之待遇与痛苦，所以，更加能够了解祖国之兴衰存亡，关系与华侨之福利更大，俱有国家观念，勇于抗战救国。”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C5239A05-59CE-424D-AF4C-EAC16ED22C90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0833" y="3684959"/>
            <a:ext cx="6750081" cy="32737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A4235FA9-8A0C-4514-9038-09C1633F043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24609" y="93159"/>
            <a:ext cx="73661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三、华工与美洲、大洋洲的开发</a:t>
            </a:r>
          </a:p>
        </p:txBody>
      </p:sp>
      <p:cxnSp>
        <p:nvCxnSpPr>
          <p:cNvPr id="21" name="直接连接符 20"/>
          <p:cNvCxnSpPr/>
          <p:nvPr/>
        </p:nvCxnSpPr>
        <p:spPr>
          <a:xfrm flipV="1">
            <a:off x="148672" y="801045"/>
            <a:ext cx="7370923" cy="15539"/>
          </a:xfrm>
          <a:prstGeom prst="line">
            <a:avLst/>
          </a:prstGeom>
          <a:ln w="57150" cmpd="sng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32034BB9-E655-4CAD-B7A8-147FAF6257BF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48671" y="4323655"/>
            <a:ext cx="4862161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一些华人华侨曾积极支持辛亥革命和中华民族抗日战争事业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10">
            <a:extLst>
              <a:ext uri="{FF2B5EF4-FFF2-40B4-BE49-F238E27FC236}">
                <a16:creationId xmlns:a16="http://schemas.microsoft.com/office/drawing/2014/main" xmlns="" id="{BA03D618-94AC-4C23-AEFC-C18522C928BF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24610" y="794500"/>
            <a:ext cx="112903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★小组合作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：结合材料和所学知识探究华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工对世界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发展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        和本国进步所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做出的的重大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贡献。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80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1D2BB67B-1936-4F91-B9A8-173E30448C6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14316" y="1993924"/>
            <a:ext cx="7575434" cy="2308324"/>
          </a:xfrm>
          <a:prstGeom prst="rect">
            <a:avLst/>
          </a:prstGeom>
          <a:noFill/>
          <a:ln>
            <a:solidFill>
              <a:srgbClr val="7030A0"/>
            </a:solidFill>
            <a:prstDash val="lgDashDotDot"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 i="0">
                <a:effectLst/>
                <a:latin typeface="仿宋" panose="02010609060101010101" pitchFamily="49" charset="-122"/>
                <a:ea typeface="仿宋" panose="02010609060101010101" pitchFamily="49" charset="-122"/>
              </a:defRPr>
            </a:lvl1pPr>
            <a:lvl2pPr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600" b="0" i="0" u="none" baseline="0">
                <a:latin typeface="Calibri" pitchFamily="34" charset="0"/>
                <a:ea typeface="Helvetica" pitchFamily="34" charset="0"/>
              </a:defRPr>
            </a:lvl2pPr>
            <a:lvl3pPr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600" b="0" i="0" u="none" baseline="0">
                <a:latin typeface="Calibri" pitchFamily="34" charset="0"/>
                <a:ea typeface="Helvetica" pitchFamily="34" charset="0"/>
              </a:defRPr>
            </a:lvl3pPr>
            <a:lvl4pPr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600" b="0" i="0" u="none" baseline="0">
                <a:latin typeface="Calibri" pitchFamily="34" charset="0"/>
                <a:ea typeface="Helvetica" pitchFamily="34" charset="0"/>
              </a:defRPr>
            </a:lvl4pPr>
            <a:lvl5pPr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600" b="0" i="0" u="none" baseline="0">
                <a:latin typeface="Calibri" pitchFamily="34" charset="0"/>
                <a:ea typeface="Helvetica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    材料：一战期间，中国派遣至英法的华工约有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14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万人之多。华工一到欧洲，就立即被划拨到各处，他们不仅在重工企业、港口码头等地从事最艰苦、最繁重的劳动，而且还身处战争前线，负责挖战壕、就伤病、送给养甚至直接参战，有近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2</a:t>
            </a: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万人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死于战火或疾病。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——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摘编自王平贞等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《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一战百年：华</a:t>
            </a: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工赴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欧启示录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rPr>
              <a:t>》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仿宋" panose="02010609060101010101" pitchFamily="49" charset="-122"/>
              <a:ea typeface="仿宋" panose="02010609060101010101" pitchFamily="49" charset="-122"/>
              <a:cs typeface="+mn-cs"/>
            </a:endParaRP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xmlns="" id="{FBA9C6F1-FAEB-4E95-BE20-8DE54D35A54E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29338" y="1993924"/>
            <a:ext cx="3366266" cy="4738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A4235FA9-8A0C-4514-9038-09C1633F043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24609" y="93159"/>
            <a:ext cx="73661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 b="1"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三、华工与美洲、大洋洲的开发</a:t>
            </a:r>
          </a:p>
        </p:txBody>
      </p:sp>
      <p:cxnSp>
        <p:nvCxnSpPr>
          <p:cNvPr id="27" name="直接连接符 26"/>
          <p:cNvCxnSpPr/>
          <p:nvPr/>
        </p:nvCxnSpPr>
        <p:spPr>
          <a:xfrm flipV="1">
            <a:off x="148672" y="801045"/>
            <a:ext cx="7370923" cy="15539"/>
          </a:xfrm>
          <a:prstGeom prst="line">
            <a:avLst/>
          </a:prstGeom>
          <a:ln w="57150" cmpd="sng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32034BB9-E655-4CAD-B7A8-147FAF6257B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66005" y="4366486"/>
            <a:ext cx="7692383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帮助协约国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取得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CN" altLang="en-US" sz="24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战的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胜利，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促进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中欧经济文化交流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有利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提高中国国际地位。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10">
            <a:extLst>
              <a:ext uri="{FF2B5EF4-FFF2-40B4-BE49-F238E27FC236}">
                <a16:creationId xmlns:a16="http://schemas.microsoft.com/office/drawing/2014/main" xmlns="" id="{BA03D618-94AC-4C23-AEFC-C18522C928BF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24610" y="923290"/>
            <a:ext cx="112903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0000CC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★小组合作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：结合材料和所学知识探究华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工对世界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发展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        和本国进步所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做出的的重大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贡献。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510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2">
            <a:extLst>
              <a:ext uri="{FF2B5EF4-FFF2-40B4-BE49-F238E27FC236}">
                <a16:creationId xmlns:a16="http://schemas.microsoft.com/office/drawing/2014/main" xmlns="" id="{14CA375F-D469-4235-B805-7219C03E4FD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467638" y="1885071"/>
            <a:ext cx="3138208" cy="31779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xmlns="" id="{CEF8936A-507C-4507-B682-AB99013D62F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43149" y="2053262"/>
            <a:ext cx="4201176" cy="274252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55ACFC5E-1F59-4666-9FAF-B4D8841F9A8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78301" y="492370"/>
            <a:ext cx="2799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【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课堂小结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】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465D5482-EC6E-43DC-9FC1-F82C3DA9D7F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611213" y="2103620"/>
            <a:ext cx="8856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近代人口迁徙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0A4416DC-7194-4C5C-BA7C-2A9A50F60BC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372310" y="2405579"/>
            <a:ext cx="1422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主动移民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6FF113C0-6667-4C2C-A27A-9C3985372A32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318903" y="3856500"/>
            <a:ext cx="173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黑人被贩卖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E66D88D8-D80D-439A-87FA-4F7377BAA89B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7359642" y="2685456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美洲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大洋洲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807BD54B-9918-4164-A1CC-D8C9887EB89A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590744" y="2379173"/>
            <a:ext cx="80021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欧洲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亚洲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非洲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88F04C19-A9F3-4F2D-A5CB-98832072A313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8995777" y="2194507"/>
            <a:ext cx="142218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族</a:t>
            </a:r>
            <a:r>
              <a:rPr lang="zh-CN" altLang="en-US" sz="2400" b="1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群变化</a:t>
            </a:r>
            <a:endParaRPr kumimoji="0" lang="en-US" altLang="zh-CN" sz="24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地区开发</a:t>
            </a:r>
            <a:endParaRPr kumimoji="0" lang="en-US" altLang="zh-CN" sz="24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贸易发展</a:t>
            </a:r>
            <a:endParaRPr kumimoji="0" lang="en-US" altLang="zh-CN" sz="24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文化交融</a:t>
            </a:r>
            <a:endParaRPr kumimoji="0" lang="en-US" altLang="zh-CN" sz="24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2C2A8842-74B9-45F9-88B5-CCEC2D1B1587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2341149" y="3142364"/>
            <a:ext cx="1422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华工被迫</a:t>
            </a:r>
          </a:p>
        </p:txBody>
      </p:sp>
      <p:sp>
        <p:nvSpPr>
          <p:cNvPr id="16" name="箭头: 左 15">
            <a:extLst>
              <a:ext uri="{FF2B5EF4-FFF2-40B4-BE49-F238E27FC236}">
                <a16:creationId xmlns:a16="http://schemas.microsoft.com/office/drawing/2014/main" xmlns="" id="{9257B6CA-A168-4FDA-A451-BD3DF1C9EB9F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 rot="10800000">
            <a:off x="1427890" y="2567162"/>
            <a:ext cx="873802" cy="1385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箭头: 左 16">
            <a:extLst>
              <a:ext uri="{FF2B5EF4-FFF2-40B4-BE49-F238E27FC236}">
                <a16:creationId xmlns:a16="http://schemas.microsoft.com/office/drawing/2014/main" xmlns="" id="{0D9AFBD7-535B-48CB-A344-09FB58BCD986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 rot="10800000">
            <a:off x="1390963" y="3303947"/>
            <a:ext cx="873802" cy="1385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箭头: 左 17">
            <a:extLst>
              <a:ext uri="{FF2B5EF4-FFF2-40B4-BE49-F238E27FC236}">
                <a16:creationId xmlns:a16="http://schemas.microsoft.com/office/drawing/2014/main" xmlns="" id="{21CFC237-1246-447D-BD84-19A0C9FCAD64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 rot="10800000">
            <a:off x="1390963" y="3997885"/>
            <a:ext cx="873802" cy="1385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左大括号 18">
            <a:extLst>
              <a:ext uri="{FF2B5EF4-FFF2-40B4-BE49-F238E27FC236}">
                <a16:creationId xmlns:a16="http://schemas.microsoft.com/office/drawing/2014/main" xmlns="" id="{E2D1BB9E-1760-4B56-94DB-10473CC54A26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8670990" y="2567162"/>
            <a:ext cx="314552" cy="156922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0A4416DC-7194-4C5C-BA7C-2A9A50F60BCE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580562" y="2966835"/>
            <a:ext cx="3272050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近</a:t>
            </a:r>
            <a:r>
              <a:rPr lang="zh-CN" altLang="en-US" sz="4000" b="1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代殖民活动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右箭头 4"/>
          <p:cNvSpPr/>
          <p:nvPr/>
        </p:nvSpPr>
        <p:spPr>
          <a:xfrm>
            <a:off x="4354507" y="3005413"/>
            <a:ext cx="1312711" cy="7355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右箭头 21"/>
          <p:cNvSpPr/>
          <p:nvPr/>
        </p:nvSpPr>
        <p:spPr>
          <a:xfrm>
            <a:off x="6125286" y="3006216"/>
            <a:ext cx="1312711" cy="7355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20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>
            <p:custDataLst>
              <p:tags r:id="rId1"/>
            </p:custDataLst>
          </p:nvPr>
        </p:nvSpPr>
        <p:spPr>
          <a:xfrm>
            <a:off x="372745" y="5788025"/>
            <a:ext cx="11183620" cy="953135"/>
          </a:xfrm>
          <a:prstGeom prst="rect">
            <a:avLst/>
          </a:prstGeom>
          <a:solidFill>
            <a:srgbClr val="BF9CE7"/>
          </a:solidFill>
        </p:spPr>
        <p:txBody>
          <a:bodyPr wrap="square" rtlCol="0" anchor="t">
            <a:spAutoFit/>
          </a:bodyPr>
          <a:lstStyle/>
          <a:p>
            <a:pPr algn="l"/>
            <a:r>
              <a:rPr 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  <a:sym typeface="+mn-ea"/>
              </a:rPr>
              <a:t>趋势：（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  <a:sym typeface="+mn-ea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  <a:sym typeface="+mn-ea"/>
              </a:rPr>
              <a:t>）</a:t>
            </a:r>
            <a:r>
              <a:rPr 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  <a:sym typeface="+mn-ea"/>
              </a:rPr>
              <a:t>主要是迁往美洲和大洋洲；（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  <a:sym typeface="+mn-ea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  <a:sym typeface="+mn-ea"/>
              </a:rPr>
              <a:t>）</a:t>
            </a:r>
            <a:r>
              <a:rPr 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  <a:sym typeface="+mn-ea"/>
              </a:rPr>
              <a:t>从旧大陆向新大陆迁移；（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  <a:sym typeface="+mn-ea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  <a:sym typeface="+mn-ea"/>
              </a:rPr>
              <a:t>）</a:t>
            </a:r>
            <a:r>
              <a:rPr 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  <a:sym typeface="+mn-ea"/>
              </a:rPr>
              <a:t>从宗主国向殖民地和附属地迁移。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55575" y="57150"/>
            <a:ext cx="1046289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/>
            <a:r>
              <a:rPr lang="zh-CN" sz="3200" b="1">
                <a:solidFill>
                  <a:schemeClr val="bg1"/>
                </a:solidFill>
                <a:ea typeface="宋体" panose="02010600030101010101" pitchFamily="2" charset="-122"/>
              </a:rPr>
              <a:t>一、跨国、跨洲、跨越</a:t>
            </a:r>
            <a:r>
              <a:rPr lang="zh-CN" sz="3200" b="1">
                <a:solidFill>
                  <a:schemeClr val="bg1"/>
                </a:solidFill>
                <a:ea typeface="宋体" panose="02010600030101010101" pitchFamily="2" charset="-122"/>
                <a:cs typeface="Times New Roman" panose="02020603050405020304" charset="0"/>
              </a:rPr>
              <a:t>——近代人口迁徙的</a:t>
            </a:r>
            <a:r>
              <a:rPr lang="zh-CN" sz="3200" b="1">
                <a:solidFill>
                  <a:schemeClr val="bg1"/>
                </a:solidFill>
                <a:ea typeface="宋体" panose="02010600030101010101" pitchFamily="2" charset="-122"/>
                <a:cs typeface="Times New Roman" panose="02020603050405020304" charset="0"/>
                <a:sym typeface="+mn-ea"/>
              </a:rPr>
              <a:t>形式和趋势</a:t>
            </a:r>
            <a:endParaRPr lang="zh-CN" sz="3200" b="1">
              <a:solidFill>
                <a:schemeClr val="bg1"/>
              </a:solidFill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00" name="文本框 99"/>
          <p:cNvSpPr txBox="1"/>
          <p:nvPr>
            <p:custDataLst>
              <p:tags r:id="rId3"/>
            </p:custDataLst>
          </p:nvPr>
        </p:nvSpPr>
        <p:spPr>
          <a:xfrm>
            <a:off x="355600" y="1003300"/>
            <a:ext cx="1136586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/>
            <a:r>
              <a:rPr lang="zh-CN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任务一：阅读教材P38-P41内容，提取相关信息，结合《中外历史纲要》（下）相关知识，完成下表。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422275" y="1979930"/>
          <a:ext cx="11134090" cy="32270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37665">
                  <a:extLst>
                    <a:ext uri="{9D8B030D-6E8A-4147-A177-3AD203B41FA5}">
                      <a16:col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20000"/>
                    </a:ext>
                  </a:extLst>
                </a:gridCol>
                <a:gridCol w="2301875">
                  <a:extLst>
                    <a:ext uri="{9D8B030D-6E8A-4147-A177-3AD203B41FA5}">
                      <a16:col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20001"/>
                    </a:ext>
                  </a:extLst>
                </a:gridCol>
                <a:gridCol w="2120265">
                  <a:extLst>
                    <a:ext uri="{9D8B030D-6E8A-4147-A177-3AD203B41FA5}">
                      <a16:col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20002"/>
                    </a:ext>
                  </a:extLst>
                </a:gridCol>
                <a:gridCol w="2069465">
                  <a:extLst>
                    <a:ext uri="{9D8B030D-6E8A-4147-A177-3AD203B41FA5}">
                      <a16:col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20003"/>
                    </a:ext>
                  </a:extLst>
                </a:gridCol>
                <a:gridCol w="3004820">
                  <a:extLst>
                    <a:ext uri="{9D8B030D-6E8A-4147-A177-3AD203B41FA5}">
                      <a16:col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20004"/>
                    </a:ext>
                  </a:extLst>
                </a:gridCol>
              </a:tblGrid>
              <a:tr h="2012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别类</a:t>
                      </a:r>
                      <a:endParaRPr lang="en-US" altLang="en-US" sz="2800" b="1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268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时间</a:t>
                      </a:r>
                      <a:endParaRPr lang="en-US" altLang="en-US" sz="2800" b="1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268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出发地</a:t>
                      </a:r>
                      <a:endParaRPr lang="en-US" altLang="en-US" sz="2800" b="1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268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目的地</a:t>
                      </a:r>
                      <a:endParaRPr lang="en-US" altLang="en-US" sz="2800" b="1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268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与什么事件有关</a:t>
                      </a:r>
                      <a:endParaRPr lang="en-US" altLang="en-US" sz="2800" b="1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26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0000"/>
                  </a:ext>
                </a:extLst>
              </a:tr>
              <a:tr h="10680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欧洲移民</a:t>
                      </a:r>
                      <a:endParaRPr lang="en-US" altLang="en-US" sz="2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4FD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4FD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0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4FD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0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4FD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0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C4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0001"/>
                  </a:ext>
                </a:extLst>
              </a:tr>
              <a:tr h="81978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非洲黑人</a:t>
                      </a:r>
                      <a:endParaRPr lang="en-US" altLang="en-US" sz="2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1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1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0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1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0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1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0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0002"/>
                  </a:ext>
                </a:extLst>
              </a:tr>
              <a:tr h="9124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华工</a:t>
                      </a:r>
                      <a:endParaRPr lang="en-US" altLang="en-US" sz="2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8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28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0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0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0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0003"/>
                  </a:ext>
                </a:extLst>
              </a:tr>
            </a:tbl>
          </a:graphicData>
        </a:graphic>
      </p:graphicFrame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422275" y="5281295"/>
            <a:ext cx="1129982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/>
            <a:r>
              <a:rPr lang="zh-CN" sz="2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问题1：通过上述表格，近代人口迁徙呈现什么趋势？</a:t>
            </a:r>
          </a:p>
          <a:p>
            <a:pPr indent="0" fontAlgn="auto"/>
            <a:r>
              <a:rPr lang="zh-CN" sz="2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问题2：近代人口迁徙与哪些事件有关？这些事件有什么共同性</a:t>
            </a:r>
            <a:r>
              <a:rPr lang="zh-CN" sz="2800" b="1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？</a:t>
            </a:r>
            <a:endParaRPr lang="en-US" altLang="zh-CN" sz="2800" b="1" dirty="0" smtClean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 fontAlgn="auto"/>
            <a:r>
              <a:rPr lang="en-US" altLang="zh-CN" sz="2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altLang="zh-CN" sz="2800" b="1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</a:t>
            </a:r>
            <a:r>
              <a:rPr lang="zh-CN" sz="2800" b="1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你</a:t>
            </a:r>
            <a:r>
              <a:rPr lang="zh-CN" sz="2800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是如何理解的？</a:t>
            </a:r>
            <a:endParaRPr lang="zh-CN" altLang="en-US" sz="2800" b="1" dirty="0">
              <a:solidFill>
                <a:srgbClr val="0000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3" name="文本框 22"/>
          <p:cNvSpPr txBox="1"/>
          <p:nvPr>
            <p:custDataLst>
              <p:tags r:id="rId6"/>
            </p:custDataLst>
          </p:nvPr>
        </p:nvSpPr>
        <p:spPr>
          <a:xfrm>
            <a:off x="1999615" y="2705735"/>
            <a:ext cx="232981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+mn-ea"/>
              </a:rPr>
              <a:t>16世纪初开始</a:t>
            </a:r>
          </a:p>
        </p:txBody>
      </p:sp>
      <p:sp>
        <p:nvSpPr>
          <p:cNvPr id="5" name="文本框 4"/>
          <p:cNvSpPr txBox="1"/>
          <p:nvPr>
            <p:custDataLst>
              <p:tags r:id="rId7"/>
            </p:custDataLst>
          </p:nvPr>
        </p:nvSpPr>
        <p:spPr>
          <a:xfrm>
            <a:off x="2164715" y="3556635"/>
            <a:ext cx="197231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+mn-ea"/>
              </a:rPr>
              <a:t>16世纪开始</a:t>
            </a:r>
          </a:p>
        </p:txBody>
      </p:sp>
      <p:sp>
        <p:nvSpPr>
          <p:cNvPr id="6" name="文本框 5"/>
          <p:cNvSpPr txBox="1"/>
          <p:nvPr>
            <p:custDataLst>
              <p:tags r:id="rId8"/>
            </p:custDataLst>
          </p:nvPr>
        </p:nvSpPr>
        <p:spPr>
          <a:xfrm>
            <a:off x="2164715" y="4418965"/>
            <a:ext cx="236474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19世纪中叶</a:t>
            </a:r>
          </a:p>
        </p:txBody>
      </p:sp>
      <p:sp>
        <p:nvSpPr>
          <p:cNvPr id="8" name="文本框 7"/>
          <p:cNvSpPr txBox="1"/>
          <p:nvPr>
            <p:custDataLst>
              <p:tags r:id="rId9"/>
            </p:custDataLst>
          </p:nvPr>
        </p:nvSpPr>
        <p:spPr>
          <a:xfrm>
            <a:off x="4932680" y="2667635"/>
            <a:ext cx="89789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0" algn="ctr">
              <a:buNone/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sym typeface="+mn-ea"/>
              </a:rPr>
              <a:t>欧洲</a:t>
            </a:r>
          </a:p>
        </p:txBody>
      </p:sp>
      <p:sp>
        <p:nvSpPr>
          <p:cNvPr id="9" name="文本框 8"/>
          <p:cNvSpPr txBox="1"/>
          <p:nvPr>
            <p:custDataLst>
              <p:tags r:id="rId10"/>
            </p:custDataLst>
          </p:nvPr>
        </p:nvSpPr>
        <p:spPr>
          <a:xfrm>
            <a:off x="4932680" y="3605530"/>
            <a:ext cx="89789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0" algn="ctr">
              <a:buNone/>
            </a:pPr>
            <a:r>
              <a:rPr 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非洲</a:t>
            </a:r>
            <a:endParaRPr lang="en-US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11"/>
            </p:custDataLst>
          </p:nvPr>
        </p:nvSpPr>
        <p:spPr>
          <a:xfrm>
            <a:off x="4952365" y="4443095"/>
            <a:ext cx="89789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0" algn="ctr">
              <a:buNone/>
            </a:pPr>
            <a:r>
              <a:rPr 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亚洲</a:t>
            </a:r>
            <a:endParaRPr lang="en-US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12"/>
            </p:custDataLst>
          </p:nvPr>
        </p:nvSpPr>
        <p:spPr>
          <a:xfrm>
            <a:off x="6879908" y="2447925"/>
            <a:ext cx="1255395" cy="9531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0" algn="ctr">
              <a:buNone/>
            </a:pPr>
            <a:r>
              <a:rPr 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美洲</a:t>
            </a:r>
          </a:p>
          <a:p>
            <a:pPr indent="0" algn="ctr">
              <a:buNone/>
            </a:pPr>
            <a:r>
              <a:rPr 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大洋洲</a:t>
            </a:r>
            <a:endParaRPr lang="en-US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3"/>
            </p:custDataLst>
          </p:nvPr>
        </p:nvSpPr>
        <p:spPr>
          <a:xfrm>
            <a:off x="7064375" y="3605530"/>
            <a:ext cx="89789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0" algn="ctr">
              <a:buNone/>
            </a:pPr>
            <a:r>
              <a:rPr 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美洲</a:t>
            </a:r>
            <a:endParaRPr lang="en-US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14"/>
            </p:custDataLst>
          </p:nvPr>
        </p:nvSpPr>
        <p:spPr>
          <a:xfrm>
            <a:off x="6884988" y="4298950"/>
            <a:ext cx="1255395" cy="9531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0" algn="ctr">
              <a:buNone/>
            </a:pPr>
            <a:r>
              <a:rPr 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美洲</a:t>
            </a:r>
          </a:p>
          <a:p>
            <a:pPr indent="0" algn="ctr">
              <a:buNone/>
            </a:pPr>
            <a:r>
              <a:rPr 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大洋洲</a:t>
            </a:r>
            <a:endParaRPr lang="en-US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15"/>
            </p:custDataLst>
          </p:nvPr>
        </p:nvSpPr>
        <p:spPr>
          <a:xfrm>
            <a:off x="8542020" y="2509520"/>
            <a:ext cx="303085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ctr">
              <a:buNone/>
            </a:pPr>
            <a:r>
              <a:rPr 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新航路开辟</a:t>
            </a:r>
          </a:p>
          <a:p>
            <a:pPr indent="0" algn="ctr">
              <a:buNone/>
            </a:pPr>
            <a:r>
              <a:rPr 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殖民扩张</a:t>
            </a:r>
            <a:endParaRPr lang="en-US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16"/>
            </p:custDataLst>
          </p:nvPr>
        </p:nvSpPr>
        <p:spPr>
          <a:xfrm>
            <a:off x="8542020" y="3636010"/>
            <a:ext cx="293751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0" algn="ctr">
              <a:buNone/>
            </a:pPr>
            <a:r>
              <a:rPr 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殖民扩张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、</a:t>
            </a:r>
            <a:r>
              <a:rPr 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三角贸易</a:t>
            </a:r>
            <a:endParaRPr lang="en-US" altLang="en-US" sz="24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17"/>
            </p:custDataLst>
          </p:nvPr>
        </p:nvSpPr>
        <p:spPr>
          <a:xfrm>
            <a:off x="8668068" y="4297045"/>
            <a:ext cx="2685415" cy="9531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0" algn="ctr">
              <a:buNone/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西方</a:t>
            </a:r>
            <a:r>
              <a:rPr 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工业革命</a:t>
            </a:r>
          </a:p>
          <a:p>
            <a:pPr indent="0" algn="ctr">
              <a:buNone/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黑奴贸易受限制</a:t>
            </a:r>
          </a:p>
        </p:txBody>
      </p:sp>
    </p:spTree>
    <p:extLst>
      <p:ext uri="{BB962C8B-B14F-4D97-AF65-F5344CB8AC3E}">
        <p14:creationId xmlns:p14="http://schemas.microsoft.com/office/powerpoint/2010/main" val="32576695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3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95263"/>
            <a:ext cx="11830050" cy="646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72454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DBDB55C-7DA5-4CF4-8EEE-86B52FD3924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l="44848" r="42497"/>
          <a:stretch>
            <a:fillRect/>
          </a:stretch>
        </p:blipFill>
        <p:spPr>
          <a:xfrm rot="16200000">
            <a:off x="5592883" y="-2163884"/>
            <a:ext cx="1006233" cy="12192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7F973B48-3899-4842-A392-F43ED1BB97E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139483" y="4010320"/>
            <a:ext cx="9636369" cy="1521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第</a:t>
            </a: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7</a:t>
            </a: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近代殖民活动和人口的跨地域转移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468" y="485659"/>
            <a:ext cx="10582091" cy="4942552"/>
          </a:xfrm>
          <a:prstGeom prst="rect">
            <a:avLst/>
          </a:prstGeom>
        </p:spPr>
      </p:pic>
      <p:sp>
        <p:nvSpPr>
          <p:cNvPr id="10" name="矩形 10"/>
          <p:cNvSpPr/>
          <p:nvPr/>
        </p:nvSpPr>
        <p:spPr>
          <a:xfrm>
            <a:off x="804952" y="5428211"/>
            <a:ext cx="10857121" cy="95410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    </a:t>
            </a:r>
            <a:r>
              <a:rPr kumimoji="0" lang="zh-CN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结合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地图</a:t>
            </a:r>
            <a:r>
              <a:rPr kumimoji="0" lang="zh-CN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，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指出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16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世纪以来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——20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世纪人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口迁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移的表现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,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与古代人口迁徙相比，有何变化？为什么会有这样的变化？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486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97E020D4-8EC3-4B1A-8BCC-C494CE92CCF8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002673" y="1036733"/>
            <a:ext cx="3430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美洲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族群变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化表现：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12" descr="表格&#10;&#10;描述已自动生成">
            <a:extLst>
              <a:ext uri="{FF2B5EF4-FFF2-40B4-BE49-F238E27FC236}">
                <a16:creationId xmlns:a16="http://schemas.microsoft.com/office/drawing/2014/main" xmlns="" id="{0B119A51-E6C2-4412-9DF6-BA05B22F8D1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307" y="960473"/>
            <a:ext cx="6058486" cy="200553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82272FF7-FB4E-4168-9F51-44113D5F353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rcRect r="3931"/>
          <a:stretch>
            <a:fillRect/>
          </a:stretch>
        </p:blipFill>
        <p:spPr>
          <a:xfrm>
            <a:off x="5905667" y="3166124"/>
            <a:ext cx="6223600" cy="220943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8D848800-EEDA-4C19-A555-0E1F59521B20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759787" y="1667953"/>
            <a:ext cx="5140726" cy="2197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①土著美洲（印第安人）急剧减少。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②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非洲黑人被贩卖到美洲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，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美洲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黑人数量增加超过土著。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③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欧洲人来到美洲，使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美洲白人数量大大增加，远超土著和黑人。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DA58DA5F-12B7-4ADD-9D80-4DC02927ABC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59787" y="3775084"/>
            <a:ext cx="5361980" cy="934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④白人、黑人和土著的混血后代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，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逐渐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成为美洲大陆的主要居民。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9380" y="104775"/>
            <a:ext cx="6647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一</a:t>
            </a:r>
            <a:r>
              <a:rPr kumimoji="0" lang="zh-CN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、</a:t>
            </a:r>
            <a:r>
              <a:rPr kumimoji="0" lang="zh-CN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殖民扩张与美洲族群的变化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10160" y="728980"/>
            <a:ext cx="6757194" cy="22126"/>
          </a:xfrm>
          <a:prstGeom prst="line">
            <a:avLst/>
          </a:prstGeom>
          <a:ln w="57150" cmpd="sng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97E020D4-8EC3-4B1A-8BCC-C494CE92CCF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299619" y="5272513"/>
            <a:ext cx="58923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★问题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：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结合上面材料指出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16-20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世纪美洲族群发生了哪些变化？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84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1《中外历史纲要》下 P42">
            <a:extLst>
              <a:ext uri="{FF2B5EF4-FFF2-40B4-BE49-F238E27FC236}">
                <a16:creationId xmlns:a16="http://schemas.microsoft.com/office/drawing/2014/main" xmlns="" id="{23FA2071-C3AE-4998-A749-1BDC5ADDB93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rcRect b="8402"/>
          <a:stretch>
            <a:fillRect/>
          </a:stretch>
        </p:blipFill>
        <p:spPr>
          <a:xfrm>
            <a:off x="7529513" y="3257566"/>
            <a:ext cx="4327516" cy="2611856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19380" y="104775"/>
            <a:ext cx="6647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一</a:t>
            </a:r>
            <a:r>
              <a:rPr kumimoji="0" lang="zh-CN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、</a:t>
            </a:r>
            <a:r>
              <a:rPr kumimoji="0" lang="zh-CN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殖民扩张与美洲族群的变化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10160" y="728980"/>
            <a:ext cx="6757194" cy="22126"/>
          </a:xfrm>
          <a:prstGeom prst="line">
            <a:avLst/>
          </a:prstGeom>
          <a:ln w="57150" cmpd="sng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45221" y="852965"/>
            <a:ext cx="11958357" cy="1938992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材料</a:t>
            </a: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1</a:t>
            </a: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：</a:t>
            </a:r>
            <a:r>
              <a:rPr kumimoji="0" lang="zh-CN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从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17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世纪起，英国步西班牙的后尘，开始在北美大陆建立殖民地</a:t>
            </a:r>
            <a:r>
              <a:rPr kumimoji="0" lang="zh-CN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。</a:t>
            </a: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……</a:t>
            </a:r>
            <a:r>
              <a:rPr kumimoji="0" lang="zh-CN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英</a:t>
            </a:r>
            <a:r>
              <a:rPr kumimoji="0" lang="zh-CN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属北美殖民地居民大多数来自英、法、德、荷等国，他们有的是为了逃避本国政府迫害和天灾人祸，有的是为了追求信仰自由和美好生活。移民凭借武器和物质上的优势，驱逐或屠杀印第安人，强夺其土地</a:t>
            </a:r>
            <a:r>
              <a: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。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 </a:t>
            </a:r>
            <a:endParaRPr kumimoji="0" lang="en-US" altLang="zh-CN" sz="24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                       </a:t>
            </a: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——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摘编自吴于廑、齐世荣主编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《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世界史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·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近代史编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》(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上卷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)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97E020D4-8EC3-4B1A-8BCC-C494CE92CCF8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22624" y="2795901"/>
            <a:ext cx="11142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★问题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：依据史料和课本内容分析美洲人口结构变化原因 ？移民的形式？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5221" y="3257566"/>
            <a:ext cx="8127230" cy="304698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1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）西欧国家的殖民扩张</a:t>
            </a:r>
            <a:r>
              <a:rPr kumimoji="0" lang="zh-CN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。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en-US" altLang="zh-CN" sz="2400" b="1" dirty="0" smtClean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    </a:t>
            </a:r>
            <a:r>
              <a:rPr kumimoji="0" lang="zh-CN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西欧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各国政府大力支持。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2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）西欧移民为了逃避政治迫害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等</a:t>
            </a:r>
            <a:r>
              <a:rPr kumimoji="0" lang="zh-CN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，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     </a:t>
            </a:r>
            <a:r>
              <a:rPr kumimoji="0" lang="zh-CN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逃亡到北美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，使美洲白人数量大增。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3</a:t>
            </a:r>
            <a:r>
              <a:rPr kumimoji="0" lang="zh-CN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）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屠杀、奴役以及传染病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，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en-US" altLang="zh-CN" sz="2400" b="1" dirty="0" smtClean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    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造成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美洲土著居民印第安人大量死亡 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4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）黑奴贸易把大批非洲黑人贩卖到美洲各个殖民地。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18" name="TextBox 7"/>
          <p:cNvSpPr txBox="1"/>
          <p:nvPr>
            <p:custDataLst>
              <p:tags r:id="rId3"/>
            </p:custDataLst>
          </p:nvPr>
        </p:nvSpPr>
        <p:spPr>
          <a:xfrm>
            <a:off x="9311208" y="1959298"/>
            <a:ext cx="1571625" cy="46037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自发移民</a:t>
            </a:r>
          </a:p>
        </p:txBody>
      </p:sp>
      <p:sp>
        <p:nvSpPr>
          <p:cNvPr id="19" name="TextBox 8"/>
          <p:cNvSpPr txBox="1"/>
          <p:nvPr>
            <p:custDataLst>
              <p:tags r:id="rId4"/>
            </p:custDataLst>
          </p:nvPr>
        </p:nvSpPr>
        <p:spPr>
          <a:xfrm>
            <a:off x="9889192" y="4550871"/>
            <a:ext cx="1500188" cy="46037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</a:rPr>
              <a:t>被迫移民</a:t>
            </a:r>
          </a:p>
        </p:txBody>
      </p:sp>
    </p:spTree>
    <p:extLst>
      <p:ext uri="{BB962C8B-B14F-4D97-AF65-F5344CB8AC3E}">
        <p14:creationId xmlns:p14="http://schemas.microsoft.com/office/powerpoint/2010/main" val="72408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7779B1BB-35FB-4F49-AED0-104DB09A3AA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7856113" y="2597872"/>
            <a:ext cx="40473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★问题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2000" b="1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根据</a:t>
            </a:r>
            <a:r>
              <a:rPr lang="en-US" altLang="zh-CN" sz="2000" b="1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P39</a:t>
            </a:r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学思之</a:t>
            </a:r>
            <a:r>
              <a:rPr lang="zh-CN" altLang="en-US" sz="2000" b="1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窗</a:t>
            </a:r>
            <a:r>
              <a:rPr lang="en-US" altLang="zh-CN" sz="2000" b="1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/</a:t>
            </a:r>
            <a:r>
              <a:rPr lang="zh-CN" altLang="en-US" sz="2000" b="1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三文</a:t>
            </a:r>
            <a:r>
              <a:rPr lang="zh-CN" altLang="en-US" sz="20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化</a:t>
            </a:r>
            <a:r>
              <a:rPr lang="zh-CN" altLang="en-US" sz="2000" b="1" dirty="0" smtClean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广场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说明欧洲侵略者的殖民活动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对美洲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文化的影响。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xmlns="" id="{D453031F-8ECF-45DC-90C2-0BEA5C6C4D98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99788" y="878823"/>
            <a:ext cx="10744317" cy="1631216"/>
          </a:xfrm>
          <a:prstGeom prst="rect">
            <a:avLst/>
          </a:prstGeom>
          <a:noFill/>
          <a:ln>
            <a:solidFill>
              <a:srgbClr val="7030A0"/>
            </a:solidFill>
            <a:prstDash val="lgDashDotDot"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 b="1" i="0">
                <a:effectLst/>
                <a:latin typeface="仿宋" panose="02010609060101010101" pitchFamily="49" charset="-122"/>
                <a:ea typeface="仿宋" panose="02010609060101010101" pitchFamily="49" charset="-122"/>
              </a:defRPr>
            </a:lvl1pPr>
            <a:lvl2pPr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600" b="0" i="0" u="none" baseline="0">
                <a:latin typeface="Calibri" pitchFamily="34" charset="0"/>
                <a:ea typeface="Helvetica" pitchFamily="34" charset="0"/>
              </a:defRPr>
            </a:lvl2pPr>
            <a:lvl3pPr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600" b="0" i="0" u="none" baseline="0">
                <a:latin typeface="Calibri" pitchFamily="34" charset="0"/>
                <a:ea typeface="Helvetica" pitchFamily="34" charset="0"/>
              </a:defRPr>
            </a:lvl3pPr>
            <a:lvl4pPr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600" b="0" i="0" u="none" baseline="0">
                <a:latin typeface="Calibri" pitchFamily="34" charset="0"/>
                <a:ea typeface="Helvetica" pitchFamily="34" charset="0"/>
              </a:defRPr>
            </a:lvl4pPr>
            <a:lvl5pPr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3600" b="0" i="0" u="none" baseline="0">
                <a:latin typeface="Calibri" pitchFamily="34" charset="0"/>
                <a:ea typeface="Helvetica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材料  西班牙人和葡萄牙人的政府带来了伊比利亚的文化概念，他们认为比土著文化优越。同样，他们也认为非洲宗教和文化比自己的低劣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……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印第安社会生存下来，并且在与西班牙人和葡萄牙人互动的时候，维持着相对的自治性。同样，奴隶们在学习应付他们的主人和适应新环境的同时，保持了非洲的宗教传统、信仰、习惯和语言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。</a:t>
            </a:r>
            <a:endParaRPr kumimoji="0" lang="en-US" altLang="zh-CN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>
                <a:solidFill>
                  <a:prstClr val="black"/>
                </a:solidFill>
              </a:rPr>
              <a:t> </a:t>
            </a:r>
            <a:r>
              <a:rPr lang="en-US" altLang="zh-CN" sz="2000" dirty="0" smtClean="0">
                <a:solidFill>
                  <a:prstClr val="black"/>
                </a:solidFill>
              </a:rPr>
              <a:t>   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——【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美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】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斯基德莫尔、史密斯、格林著，张森根等译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《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现代拉丁美洲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》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xmlns="" id="{08FEA290-580F-4BD0-B13C-6D5785562A4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062174" y="3613535"/>
            <a:ext cx="41298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defRPr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①打断了美洲文化的发展进程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，</a:t>
            </a:r>
            <a:endParaRPr kumimoji="0" lang="en-US" altLang="zh-CN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土著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文化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受到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破坏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。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9380" y="104775"/>
            <a:ext cx="6647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一</a:t>
            </a:r>
            <a:r>
              <a:rPr kumimoji="0" lang="zh-CN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、</a:t>
            </a:r>
            <a:r>
              <a:rPr kumimoji="0" lang="zh-CN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殖民扩张与美洲族群的变化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10160" y="728980"/>
            <a:ext cx="6757194" cy="22126"/>
          </a:xfrm>
          <a:prstGeom prst="line">
            <a:avLst/>
          </a:prstGeom>
          <a:ln w="57150" cmpd="sng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src=http___img1.vbooking.net_inf_201404_25_6dcd4083ace7563cd74c0d83f19c24b5e998caa8.jpg&amp;refer=http___img1.vbooking"/>
          <p:cNvPicPr>
            <a:picLocks noChangeAspect="1"/>
          </p:cNvPicPr>
          <p:nvPr/>
        </p:nvPicPr>
        <p:blipFill>
          <a:blip r:embed="rId7"/>
          <a:srcRect l="34220" t="7636" b="32933"/>
          <a:stretch>
            <a:fillRect/>
          </a:stretch>
        </p:blipFill>
        <p:spPr>
          <a:xfrm>
            <a:off x="3443367" y="2534965"/>
            <a:ext cx="4294707" cy="4015740"/>
          </a:xfrm>
          <a:prstGeom prst="rect">
            <a:avLst/>
          </a:prstGeom>
        </p:spPr>
      </p:pic>
      <p:sp>
        <p:nvSpPr>
          <p:cNvPr id="10" name="文本框 2"/>
          <p:cNvSpPr txBox="1"/>
          <p:nvPr/>
        </p:nvSpPr>
        <p:spPr>
          <a:xfrm>
            <a:off x="10160" y="2623816"/>
            <a:ext cx="3443367" cy="40318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+mn-ea"/>
              </a:rPr>
              <a:t>       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+mn-ea"/>
              </a:rPr>
              <a:t>   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+mn-ea"/>
              </a:rPr>
              <a:t>在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+mn-ea"/>
              </a:rPr>
              <a:t>广场上，有三组不同文化不同时代的建筑：代表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+mn-ea"/>
              </a:rPr>
              <a:t>阿兹特克文化的金字塔大祭坛遗址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+mn-ea"/>
              </a:rPr>
              <a:t>，代表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+mn-ea"/>
              </a:rPr>
              <a:t>欧洲文化的殖民时期的教堂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+mn-ea"/>
              </a:rPr>
              <a:t>，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+mn-ea"/>
              </a:rPr>
              <a:t>代表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+mn-ea"/>
              </a:rPr>
              <a:t>现代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+mn-ea"/>
              </a:rPr>
              <a:t>文化的墨西哥原外交部大楼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+mn-ea"/>
              </a:rPr>
              <a:t>。三者各具特色，对比鲜明，浓缩了墨西哥城600多年的沧桑历史与多彩文化，体现了墨西哥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+mn-ea"/>
              </a:rPr>
              <a:t>兼容并存的民族特征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+mn-ea"/>
              </a:rPr>
              <a:t>。</a:t>
            </a:r>
          </a:p>
          <a:p>
            <a:pPr marL="0" marR="0" lvl="0" indent="0" algn="just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11" name="文本框 3"/>
          <p:cNvSpPr txBox="1"/>
          <p:nvPr/>
        </p:nvSpPr>
        <p:spPr>
          <a:xfrm>
            <a:off x="4410521" y="6398913"/>
            <a:ext cx="2356833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墨西哥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三文化广场</a:t>
            </a:r>
          </a:p>
        </p:txBody>
      </p:sp>
      <p:sp>
        <p:nvSpPr>
          <p:cNvPr id="12" name="文本框 27">
            <a:extLst>
              <a:ext uri="{FF2B5EF4-FFF2-40B4-BE49-F238E27FC236}">
                <a16:creationId xmlns:a16="http://schemas.microsoft.com/office/drawing/2014/main" xmlns="" id="{08FEA290-580F-4BD0-B13C-6D5785562A4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8062174" y="4398035"/>
            <a:ext cx="41298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defRPr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②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逐渐形成了以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欧洲文化主导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、</a:t>
            </a:r>
            <a:endParaRPr kumimoji="0" lang="en-US" altLang="zh-CN" sz="2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融合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多种文化因素的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新的美洲文化</a:t>
            </a: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。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3" name="文本框 27">
            <a:extLst>
              <a:ext uri="{FF2B5EF4-FFF2-40B4-BE49-F238E27FC236}">
                <a16:creationId xmlns:a16="http://schemas.microsoft.com/office/drawing/2014/main" xmlns="" id="{08FEA290-580F-4BD0-B13C-6D5785562A4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8062174" y="5268229"/>
            <a:ext cx="4129826" cy="1193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defRPr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③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一定程度上保留了各个族群各具特色的文化，使美洲文化更加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多元化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53896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298D491E-4E8E-4963-8216-047534A1095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98195" y="1096404"/>
            <a:ext cx="4692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4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、现状：美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洲人口结构差</a:t>
            </a: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异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35507A00-771E-4FA5-B417-8E0332B7895E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6011657" y="669120"/>
            <a:ext cx="6180343" cy="6015918"/>
            <a:chOff x="5967048" y="254045"/>
            <a:chExt cx="6180343" cy="6493230"/>
          </a:xfrm>
        </p:grpSpPr>
        <p:pic>
          <p:nvPicPr>
            <p:cNvPr id="5" name="图片 4" descr="地图&#10;&#10;描述已自动生成">
              <a:extLst>
                <a:ext uri="{FF2B5EF4-FFF2-40B4-BE49-F238E27FC236}">
                  <a16:creationId xmlns:a16="http://schemas.microsoft.com/office/drawing/2014/main" xmlns="" id="{1580DE6B-F095-4680-A82E-7283F8C56449}"/>
                </a:ext>
              </a:extLst>
            </p:cNvPr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7048" y="1096404"/>
              <a:ext cx="4636623" cy="4498778"/>
            </a:xfrm>
            <a:prstGeom prst="rect">
              <a:avLst/>
            </a:prstGeom>
          </p:spPr>
        </p:pic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xmlns="" id="{3F9ED8E4-7659-45C0-BB3D-955EB6071A42}"/>
                </a:ext>
              </a:extLst>
            </p:cNvPr>
            <p:cNvGrpSpPr/>
            <p:nvPr>
              <p:custDataLst>
                <p:tags r:id="rId19"/>
              </p:custDataLst>
            </p:nvPr>
          </p:nvGrpSpPr>
          <p:grpSpPr>
            <a:xfrm>
              <a:off x="7444223" y="1384944"/>
              <a:ext cx="1481549" cy="1591518"/>
              <a:chOff x="7444223" y="1384944"/>
              <a:chExt cx="1481549" cy="1591518"/>
            </a:xfrm>
          </p:grpSpPr>
          <p:sp>
            <p:nvSpPr>
              <p:cNvPr id="16" name="流程图: 接点 15">
                <a:extLst>
                  <a:ext uri="{FF2B5EF4-FFF2-40B4-BE49-F238E27FC236}">
                    <a16:creationId xmlns:a16="http://schemas.microsoft.com/office/drawing/2014/main" xmlns="" id="{9D8E69CF-3540-43AC-A981-24ACD0ACBD2B}"/>
                  </a:ext>
                </a:extLst>
              </p:cNvPr>
              <p:cNvSpPr/>
              <p:nvPr>
                <p:custDataLst>
                  <p:tags r:id="rId29"/>
                </p:custDataLst>
              </p:nvPr>
            </p:nvSpPr>
            <p:spPr>
              <a:xfrm>
                <a:off x="7444223" y="1776133"/>
                <a:ext cx="1481549" cy="1200329"/>
              </a:xfrm>
              <a:prstGeom prst="flowChartConnector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箭头: 左 16">
                <a:extLst>
                  <a:ext uri="{FF2B5EF4-FFF2-40B4-BE49-F238E27FC236}">
                    <a16:creationId xmlns:a16="http://schemas.microsoft.com/office/drawing/2014/main" xmlns="" id="{B05578A7-8D2F-452B-BEB1-C10013EBFEA6}"/>
                  </a:ext>
                </a:extLst>
              </p:cNvPr>
              <p:cNvSpPr/>
              <p:nvPr>
                <p:custDataLst>
                  <p:tags r:id="rId30"/>
                </p:custDataLst>
              </p:nvPr>
            </p:nvSpPr>
            <p:spPr>
              <a:xfrm rot="5400000">
                <a:off x="7840307" y="1393701"/>
                <a:ext cx="442694" cy="425180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xmlns="" id="{6E6F0538-CC4A-47F1-B07A-A4968EC1826A}"/>
                </a:ext>
              </a:extLst>
            </p:cNvPr>
            <p:cNvGrpSpPr/>
            <p:nvPr>
              <p:custDataLst>
                <p:tags r:id="rId20"/>
              </p:custDataLst>
            </p:nvPr>
          </p:nvGrpSpPr>
          <p:grpSpPr>
            <a:xfrm>
              <a:off x="8171101" y="2864475"/>
              <a:ext cx="1644388" cy="716752"/>
              <a:chOff x="8171101" y="2864475"/>
              <a:chExt cx="1644388" cy="716752"/>
            </a:xfrm>
          </p:grpSpPr>
          <p:sp>
            <p:nvSpPr>
              <p:cNvPr id="14" name="流程图: 接点 13">
                <a:extLst>
                  <a:ext uri="{FF2B5EF4-FFF2-40B4-BE49-F238E27FC236}">
                    <a16:creationId xmlns:a16="http://schemas.microsoft.com/office/drawing/2014/main" xmlns="" id="{1C543B43-B711-46B6-8239-4722BEAA9255}"/>
                  </a:ext>
                </a:extLst>
              </p:cNvPr>
              <p:cNvSpPr/>
              <p:nvPr>
                <p:custDataLst>
                  <p:tags r:id="rId27"/>
                </p:custDataLst>
              </p:nvPr>
            </p:nvSpPr>
            <p:spPr>
              <a:xfrm>
                <a:off x="8171101" y="2864475"/>
                <a:ext cx="1191065" cy="716752"/>
              </a:xfrm>
              <a:prstGeom prst="flowChartConnector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箭头: 左 14">
                <a:extLst>
                  <a:ext uri="{FF2B5EF4-FFF2-40B4-BE49-F238E27FC236}">
                    <a16:creationId xmlns:a16="http://schemas.microsoft.com/office/drawing/2014/main" xmlns="" id="{909C845E-F672-43D4-BA41-D31F1A26B33A}"/>
                  </a:ext>
                </a:extLst>
              </p:cNvPr>
              <p:cNvSpPr/>
              <p:nvPr>
                <p:custDataLst>
                  <p:tags r:id="rId28"/>
                </p:custDataLst>
              </p:nvPr>
            </p:nvSpPr>
            <p:spPr>
              <a:xfrm rot="10800000">
                <a:off x="9340931" y="2919428"/>
                <a:ext cx="474558" cy="441844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xmlns="" id="{ABE6A7FB-B056-452F-93D9-98D4027B0D6E}"/>
                </a:ext>
              </a:extLst>
            </p:cNvPr>
            <p:cNvGrpSpPr/>
            <p:nvPr>
              <p:custDataLst>
                <p:tags r:id="rId21"/>
              </p:custDataLst>
            </p:nvPr>
          </p:nvGrpSpPr>
          <p:grpSpPr>
            <a:xfrm>
              <a:off x="8683065" y="3959703"/>
              <a:ext cx="1015808" cy="1415421"/>
              <a:chOff x="8683065" y="3959703"/>
              <a:chExt cx="1015808" cy="1415421"/>
            </a:xfrm>
          </p:grpSpPr>
          <p:sp>
            <p:nvSpPr>
              <p:cNvPr id="12" name="流程图: 接点 11">
                <a:extLst>
                  <a:ext uri="{FF2B5EF4-FFF2-40B4-BE49-F238E27FC236}">
                    <a16:creationId xmlns:a16="http://schemas.microsoft.com/office/drawing/2014/main" xmlns="" id="{3463F8AF-DF71-4AEF-826F-5E4E51B5F0E5}"/>
                  </a:ext>
                </a:extLst>
              </p:cNvPr>
              <p:cNvSpPr/>
              <p:nvPr>
                <p:custDataLst>
                  <p:tags r:id="rId25"/>
                </p:custDataLst>
              </p:nvPr>
            </p:nvSpPr>
            <p:spPr>
              <a:xfrm>
                <a:off x="8683065" y="3959703"/>
                <a:ext cx="1015808" cy="1257284"/>
              </a:xfrm>
              <a:prstGeom prst="flowChartConnector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箭头: 左 12">
                <a:extLst>
                  <a:ext uri="{FF2B5EF4-FFF2-40B4-BE49-F238E27FC236}">
                    <a16:creationId xmlns:a16="http://schemas.microsoft.com/office/drawing/2014/main" xmlns="" id="{406A2CB0-D70D-4E75-BA3B-954EEFB9F56C}"/>
                  </a:ext>
                </a:extLst>
              </p:cNvPr>
              <p:cNvSpPr/>
              <p:nvPr>
                <p:custDataLst>
                  <p:tags r:id="rId26"/>
                </p:custDataLst>
              </p:nvPr>
            </p:nvSpPr>
            <p:spPr>
              <a:xfrm rot="16200000">
                <a:off x="8971754" y="4974392"/>
                <a:ext cx="438429" cy="363036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7233F136-2B65-4325-A3A2-4619D710B1EA}"/>
                </a:ext>
              </a:extLst>
            </p:cNvPr>
            <p:cNvSpPr txBox="1"/>
            <p:nvPr>
              <p:custDataLst>
                <p:tags r:id="rId22"/>
              </p:custDataLst>
            </p:nvPr>
          </p:nvSpPr>
          <p:spPr>
            <a:xfrm>
              <a:off x="6639073" y="254045"/>
              <a:ext cx="2713713" cy="1096247"/>
            </a:xfrm>
            <a:prstGeom prst="rect">
              <a:avLst/>
            </a:prstGeom>
            <a:noFill/>
            <a:ln>
              <a:solidFill>
                <a:srgbClr val="7030A0"/>
              </a:solidFill>
              <a:prstDash val="dash"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美国：</a:t>
              </a: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76.7%</a:t>
              </a: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白人，</a:t>
              </a: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12.3%</a:t>
              </a: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黑人，</a:t>
              </a: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1.5%</a:t>
              </a: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印第安人。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xmlns="" id="{90A4937A-5FDB-4C57-87B9-5EC081D50AAD}"/>
                </a:ext>
              </a:extLst>
            </p:cNvPr>
            <p:cNvSpPr txBox="1"/>
            <p:nvPr>
              <p:custDataLst>
                <p:tags r:id="rId23"/>
              </p:custDataLst>
            </p:nvPr>
          </p:nvSpPr>
          <p:spPr>
            <a:xfrm>
              <a:off x="8655753" y="5318832"/>
              <a:ext cx="3451122" cy="1428443"/>
            </a:xfrm>
            <a:prstGeom prst="rect">
              <a:avLst/>
            </a:prstGeom>
            <a:noFill/>
            <a:ln>
              <a:solidFill>
                <a:srgbClr val="7030A0"/>
              </a:solidFill>
              <a:prstDash val="dash"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秘鲁：</a:t>
              </a: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36%</a:t>
              </a: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印欧混血，</a:t>
              </a: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19%</a:t>
              </a: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白人，</a:t>
              </a: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46%</a:t>
              </a: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印第安人。</a:t>
              </a:r>
              <a:endPara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玻利维亚，</a:t>
              </a: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34%</a:t>
              </a: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印欧混血，</a:t>
              </a: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15%</a:t>
              </a: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白人，</a:t>
              </a: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54%</a:t>
              </a: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印第安人。</a:t>
              </a:r>
              <a:endPara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xmlns="" id="{A42EDD44-F509-42AE-ACF4-0066A87F2280}"/>
                </a:ext>
              </a:extLst>
            </p:cNvPr>
            <p:cNvSpPr txBox="1"/>
            <p:nvPr>
              <p:custDataLst>
                <p:tags r:id="rId24"/>
              </p:custDataLst>
            </p:nvPr>
          </p:nvSpPr>
          <p:spPr>
            <a:xfrm>
              <a:off x="9817964" y="721997"/>
              <a:ext cx="2329427" cy="2092834"/>
            </a:xfrm>
            <a:prstGeom prst="rect">
              <a:avLst/>
            </a:prstGeom>
            <a:noFill/>
            <a:ln>
              <a:solidFill>
                <a:srgbClr val="7030A0"/>
              </a:solidFill>
              <a:prstDash val="dash"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牙买加：</a:t>
              </a: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77%</a:t>
              </a: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黑人，</a:t>
              </a: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3%</a:t>
              </a: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白人，</a:t>
              </a: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15%</a:t>
              </a: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黑白混血。</a:t>
              </a:r>
              <a:endPara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海地：</a:t>
              </a: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 95%</a:t>
              </a: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黑人，</a:t>
              </a: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1%</a:t>
              </a: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白人，</a:t>
              </a:r>
              <a:r>
                <a:rPr kumimoji="0" lang="en-US" altLang="zh-CN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4%</a:t>
              </a:r>
              <a:r>
                <a:rPr kumimoji="0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  <a:cs typeface="+mn-cs"/>
                </a:rPr>
                <a:t>黑白混血。</a:t>
              </a:r>
              <a:endPara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  <a:cs typeface="+mn-cs"/>
              </a:endParaRP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1C3961CF-EF72-49C0-A38A-5488CD40E19E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38036" y="3302763"/>
            <a:ext cx="6010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defRPr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2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）中美洲：黑人占人口多数。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E42AC175-9FCC-41F3-8041-77254B06123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34207" y="1628640"/>
            <a:ext cx="6639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defRPr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）北美：白人占据了人口的大多数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，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在美国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，幸存的印第安人被赶紧保留地生活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。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    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183F6653-60D8-42FB-A150-D2923A1B1EEC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34207" y="4370778"/>
            <a:ext cx="7598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00000"/>
              </a:lnSpc>
              <a:defRPr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（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3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）南美洲：混血人种成为最大族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群；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b="1" dirty="0" smtClean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印第安人相对较多（秘鲁等少数国家）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 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xmlns="" id="{9EC6E383-6460-4B7D-81DB-C2524DA83522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731129" y="2432366"/>
            <a:ext cx="885874" cy="636563"/>
            <a:chOff x="4234766" y="3428999"/>
            <a:chExt cx="885874" cy="636563"/>
          </a:xfrm>
          <a:solidFill>
            <a:srgbClr val="0000CC"/>
          </a:solidFill>
        </p:grpSpPr>
        <p:sp>
          <p:nvSpPr>
            <p:cNvPr id="24" name="箭头: 右 23">
              <a:extLst>
                <a:ext uri="{FF2B5EF4-FFF2-40B4-BE49-F238E27FC236}">
                  <a16:creationId xmlns:a16="http://schemas.microsoft.com/office/drawing/2014/main" xmlns="" id="{D6F5490E-9236-4853-B56B-340E651F1F15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234766" y="3428999"/>
              <a:ext cx="885874" cy="636563"/>
            </a:xfrm>
            <a:prstGeom prst="rightArrow">
              <a:avLst>
                <a:gd name="adj1" fmla="val 63910"/>
                <a:gd name="adj2" fmla="val 25862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xmlns="" id="{3488C75D-535C-48C2-B023-01DC84F80169}"/>
                </a:ext>
              </a:extLst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4234766" y="3509888"/>
              <a:ext cx="8002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原因</a:t>
              </a:r>
            </a:p>
          </p:txBody>
        </p:sp>
      </p:grpSp>
      <p:sp>
        <p:nvSpPr>
          <p:cNvPr id="33" name="文本框 32">
            <a:extLst>
              <a:ext uri="{FF2B5EF4-FFF2-40B4-BE49-F238E27FC236}">
                <a16:creationId xmlns:a16="http://schemas.microsoft.com/office/drawing/2014/main" xmlns="" id="{DF99672C-A24F-491B-B143-1B715741EE61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627639" y="2456040"/>
            <a:ext cx="58326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北美主要为英国的殖民地，经济发达，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大量欧洲人移民北美。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xmlns="" id="{6DCEFCBA-2183-44C6-94FE-53CA4E2A3AE8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588329" y="3845829"/>
            <a:ext cx="41090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中美洲气候炎热经济落后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。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xmlns="" id="{BA473FA9-C7DA-4EB1-B3BA-422D892795F5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615259" y="5217675"/>
            <a:ext cx="62319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</a:rPr>
              <a:t>西班牙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</a:rPr>
              <a:t>和葡萄牙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</a:rPr>
              <a:t>的殖民者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itchFamily="49" charset="-122"/>
              <a:ea typeface="黑体" pitchFamily="49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</a:rPr>
              <a:t>没有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</a:rPr>
              <a:t>禁止不同族群之间的通婚。</a:t>
            </a: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xmlns="" id="{19BD08E5-79C1-4CB6-9FE9-3A698B685744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741765" y="3764941"/>
            <a:ext cx="885874" cy="636563"/>
            <a:chOff x="4234766" y="3428999"/>
            <a:chExt cx="885874" cy="636563"/>
          </a:xfrm>
          <a:solidFill>
            <a:srgbClr val="0000CC"/>
          </a:solidFill>
        </p:grpSpPr>
        <p:sp>
          <p:nvSpPr>
            <p:cNvPr id="39" name="箭头: 右 38">
              <a:extLst>
                <a:ext uri="{FF2B5EF4-FFF2-40B4-BE49-F238E27FC236}">
                  <a16:creationId xmlns:a16="http://schemas.microsoft.com/office/drawing/2014/main" xmlns="" id="{C2AA6E48-AC90-4EF1-9EB2-719A7BF2FEBA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234766" y="3428999"/>
              <a:ext cx="885874" cy="636563"/>
            </a:xfrm>
            <a:prstGeom prst="rightArrow">
              <a:avLst>
                <a:gd name="adj1" fmla="val 63910"/>
                <a:gd name="adj2" fmla="val 25862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xmlns="" id="{06B96F67-7A43-45DC-8DA6-E3691A510D11}"/>
                </a:ext>
              </a:extLst>
            </p:cNvPr>
            <p:cNvSpPr txBox="1"/>
            <p:nvPr>
              <p:custDataLst>
                <p:tags r:id="rId15"/>
              </p:custDataLst>
            </p:nvPr>
          </p:nvSpPr>
          <p:spPr>
            <a:xfrm>
              <a:off x="4234766" y="3509888"/>
              <a:ext cx="8002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原因</a:t>
              </a: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xmlns="" id="{93EA87D1-0024-44BE-BADC-E7BAEA4E9D5E}"/>
              </a:ext>
            </a:extLst>
          </p:cNvPr>
          <p:cNvGrpSpPr/>
          <p:nvPr>
            <p:custDataLst>
              <p:tags r:id="rId11"/>
            </p:custDataLst>
          </p:nvPr>
        </p:nvGrpSpPr>
        <p:grpSpPr>
          <a:xfrm>
            <a:off x="741765" y="5210653"/>
            <a:ext cx="885874" cy="636563"/>
            <a:chOff x="4234766" y="3428999"/>
            <a:chExt cx="885874" cy="636563"/>
          </a:xfrm>
          <a:solidFill>
            <a:srgbClr val="0000CC"/>
          </a:solidFill>
        </p:grpSpPr>
        <p:sp>
          <p:nvSpPr>
            <p:cNvPr id="42" name="箭头: 右 41">
              <a:extLst>
                <a:ext uri="{FF2B5EF4-FFF2-40B4-BE49-F238E27FC236}">
                  <a16:creationId xmlns:a16="http://schemas.microsoft.com/office/drawing/2014/main" xmlns="" id="{35C7F291-233E-4E21-9D7E-A9FFFB3E345D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234766" y="3428999"/>
              <a:ext cx="885874" cy="636563"/>
            </a:xfrm>
            <a:prstGeom prst="rightArrow">
              <a:avLst>
                <a:gd name="adj1" fmla="val 63910"/>
                <a:gd name="adj2" fmla="val 25862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xmlns="" id="{105CFA31-8412-49EF-95DC-4F9DA60B18D9}"/>
                </a:ext>
              </a:extLst>
            </p:cNvPr>
            <p:cNvSpPr txBox="1"/>
            <p:nvPr>
              <p:custDataLst>
                <p:tags r:id="rId13"/>
              </p:custDataLst>
            </p:nvPr>
          </p:nvSpPr>
          <p:spPr>
            <a:xfrm>
              <a:off x="4234766" y="3509888"/>
              <a:ext cx="8002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原因</a:t>
              </a: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119380" y="104775"/>
            <a:ext cx="6647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一</a:t>
            </a:r>
            <a:r>
              <a:rPr kumimoji="0" lang="zh-CN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、</a:t>
            </a:r>
            <a:r>
              <a:rPr kumimoji="0" lang="zh-CN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殖民扩张与美洲族群的变化</a:t>
            </a:r>
          </a:p>
        </p:txBody>
      </p:sp>
      <p:cxnSp>
        <p:nvCxnSpPr>
          <p:cNvPr id="36" name="直接连接符 35"/>
          <p:cNvCxnSpPr/>
          <p:nvPr/>
        </p:nvCxnSpPr>
        <p:spPr>
          <a:xfrm>
            <a:off x="10160" y="728980"/>
            <a:ext cx="6757194" cy="22126"/>
          </a:xfrm>
          <a:prstGeom prst="line">
            <a:avLst/>
          </a:prstGeom>
          <a:ln w="57150" cmpd="sng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291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33" grpId="0"/>
      <p:bldP spid="35" grpId="0"/>
      <p:bldP spid="3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7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8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9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3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9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7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8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5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4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5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6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9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6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5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9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5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4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3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6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7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4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8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9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4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7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3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5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7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7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7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7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7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3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4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6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7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8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3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7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5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3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19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5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2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6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7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8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48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0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5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53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4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3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5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5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66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12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73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87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3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5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9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3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3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7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2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7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09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2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3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4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5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6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3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8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9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0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2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1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5"/>
  <p:tag name="KSO_WM_UNIT_PLACING_PICTURE_USER_VIEWPORT" val="{&quot;height&quot;:2718,&quot;width&quot;:4296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6"/>
  <p:tag name="KSO_WM_UNIT_PLACING_PICTURE_USER_VIEWPORT" val="{&quot;height&quot;:2738,&quot;width&quot;:4266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7"/>
  <p:tag name="KSO_WM_UNIT_PLACING_PICTURE_USER_VIEWPORT" val="{&quot;height&quot;:2749,&quot;width&quot;:1828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8"/>
  <p:tag name="KSO_WM_UNIT_PLACING_PICTURE_USER_VIEWPORT" val="{&quot;height&quot;:2728,&quot;width&quot;:1818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3"/>
  <p:tag name="KSO_WM_UNIT_TABLE_BEAUTIFY" val="smartTable{4cf389cf-9af2-47f7-b95c-eff34a1c42b1}"/>
  <p:tag name="TABLE_ENDDRAG_ORIGIN_RECT" val="408*312"/>
  <p:tag name="TABLE_ENDDRAG_RECT" val="518*188*408*31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2"/>
  <p:tag name="KSO_WM_UNIT_TABLE_BEAUTIFY" val="smartTable{85ce352c-4e40-45fc-87f2-7ccf8f93122a}"/>
  <p:tag name="TABLE_ENDDRAG_ORIGIN_RECT" val="855*258"/>
  <p:tag name="TABLE_ENDDRAG_RECT" val="55*164*855*25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7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9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7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7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8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9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9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9"/>
</p:tagLst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2441</TotalTime>
  <Words>3018</Words>
  <PresentationFormat>自定义</PresentationFormat>
  <Paragraphs>232</Paragraphs>
  <Slides>23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25" baseType="lpstr">
      <vt:lpstr>HDOfficeLightV0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2022-03-01T13:32:54Z</cp:lastPrinted>
  <dcterms:created xsi:type="dcterms:W3CDTF">2021-03-10T09:41:37Z</dcterms:created>
  <dcterms:modified xsi:type="dcterms:W3CDTF">2022-03-17T13:27:37Z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