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58" r:id="rId4"/>
    <p:sldId id="284" r:id="rId5"/>
    <p:sldId id="285" r:id="rId6"/>
    <p:sldId id="286" r:id="rId7"/>
    <p:sldId id="287" r:id="rId8"/>
    <p:sldId id="288" r:id="rId9"/>
    <p:sldId id="289" r:id="rId10"/>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257" r:id="rId27"/>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7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02" y="-144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52D7-37C7-4B7E-BB41-86D5B57F0E0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F094-A864-49B8-A335-02B1F339DA0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8041DF5-0047-43F7-9CDA-61D0F256290B}" type="slidenum">
              <a:rPr lang="zh-CN" altLang="en-US"/>
            </a:fld>
            <a:endParaRPr lang="zh-CN" altLang="en-US" sz="14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1C1CA5F-10A1-42FA-B65D-81C2825D57A5}" type="slidenum">
              <a:rPr lang="zh-CN" altLang="en-US"/>
            </a:fld>
            <a:endParaRPr lang="zh-CN" altLang="en-US" sz="14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4D70D04-1D75-4474-B61F-5198CD482D62}" type="slidenum">
              <a:rPr lang="zh-CN" altLang="en-US"/>
            </a:fld>
            <a:endParaRPr lang="zh-CN" altLang="en-US" sz="14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92BC738-3C58-4C83-AA02-38425C979098}" type="slidenum">
              <a:rPr lang="zh-CN" altLang="en-US"/>
            </a:fld>
            <a:endParaRPr lang="zh-CN" altLang="en-US" sz="14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2EC484B-9F8B-4DED-BF49-46792C5EC9C8}" type="slidenum">
              <a:rPr lang="zh-CN" altLang="en-US"/>
            </a:fld>
            <a:endParaRPr lang="zh-CN" altLang="en-US" sz="14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5B0AA2FA-5086-425E-87D0-A92AC5FEA78B}" type="slidenum">
              <a:rPr lang="zh-CN" altLang="en-US"/>
            </a:fld>
            <a:endParaRPr lang="zh-CN" altLang="en-US" sz="14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userDrawn="1"/>
        </p:nvSpPr>
        <p:spPr>
          <a:xfrm>
            <a:off x="6360504" y="3975220"/>
            <a:ext cx="775136" cy="246221"/>
          </a:xfrm>
          <a:prstGeom prst="rect">
            <a:avLst/>
          </a:prstGeom>
        </p:spPr>
        <p:txBody>
          <a:bodyPr wrap="square">
            <a:spAutoFit/>
          </a:bodyPr>
          <a:lstStyle/>
          <a:p>
            <a:pPr fontAlgn="auto">
              <a:spcBef>
                <a:spcPts val="0"/>
              </a:spcBef>
              <a:spcAft>
                <a:spcPts val="0"/>
              </a:spcAft>
              <a:buFontTx/>
              <a:buNone/>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buFontTx/>
              <a:buNone/>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buFontTx/>
              <a:buNone/>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buFontTx/>
              <a:buNone/>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buFontTx/>
              <a:buNone/>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buFontTx/>
              <a:buNone/>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buFontTx/>
              <a:buNone/>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buFontTx/>
              <a:buNone/>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buFontTx/>
              <a:buNone/>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buFontTx/>
              <a:buNone/>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BE0ED41A-DC69-4FB6-8802-B091AB971708}" type="slidenum">
              <a:rPr lang="zh-CN" altLang="en-US"/>
            </a:fld>
            <a:endParaRPr lang="zh-CN" altLang="en-US" sz="14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D5586B75-13C2-4541-847C-E4684802265F}" type="slidenum">
              <a:rPr lang="zh-CN" altLang="en-US"/>
            </a:fld>
            <a:endParaRPr lang="zh-CN" altLang="en-US" sz="14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EAA7D9D8-2F79-49CC-8215-262C686D35F0}" type="slidenum">
              <a:rPr lang="zh-CN" altLang="en-US"/>
            </a:fld>
            <a:endParaRPr lang="zh-CN" altLang="en-US" sz="14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CB3BB620-E753-4B10-87ED-9EA45797A8AE}" type="slidenum">
              <a:rPr lang="zh-CN" altLang="en-US"/>
            </a:fld>
            <a:endParaRPr lang="zh-CN" altLang="en-US" sz="14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91F423F7-8EC3-46E9-B63C-F168B82A0C07}" type="datetime1">
              <a:rPr lang="zh-CN" altLang="en-US"/>
            </a:fld>
            <a:endParaRPr lang="zh-CN" altLang="en-US" sz="14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4FFE65D-B6FE-4E71-ABAA-CA4873DF341A}" type="slidenum">
              <a:rPr lang="zh-CN" altLang="en-US"/>
            </a:fld>
            <a:endParaRPr lang="zh-CN" altLang="en-US" sz="14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smtClean="0">
                <a:sym typeface="Calibri Light" panose="020F0302020204030204" pitchFamily="34" charset="0"/>
              </a:rPr>
              <a:t>单击此处编辑母版标题样式</a:t>
            </a:r>
            <a:endParaRPr lang="zh-CN" smtClean="0">
              <a:sym typeface="Calibri Light" panose="020F0302020204030204" pitchFamily="34" charset="0"/>
            </a:endParaRPr>
          </a:p>
        </p:txBody>
      </p:sp>
      <p:sp>
        <p:nvSpPr>
          <p:cNvPr id="1027" name="文本占位符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smtClean="0">
                <a:sym typeface="Calibri" panose="020F0502020204030204" pitchFamily="34" charset="0"/>
              </a:rPr>
              <a:t>单击此处编辑母版文本样式</a:t>
            </a:r>
            <a:endParaRPr lang="zh-CN" smtClean="0">
              <a:sym typeface="Calibri" panose="020F0502020204030204" pitchFamily="34" charset="0"/>
            </a:endParaRPr>
          </a:p>
          <a:p>
            <a:pPr lvl="1"/>
            <a:r>
              <a:rPr lang="zh-CN" smtClean="0">
                <a:sym typeface="Calibri" panose="020F0502020204030204" pitchFamily="34" charset="0"/>
              </a:rPr>
              <a:t>第二级</a:t>
            </a:r>
            <a:endParaRPr lang="zh-CN" smtClean="0">
              <a:sym typeface="Calibri" panose="020F0502020204030204" pitchFamily="34" charset="0"/>
            </a:endParaRPr>
          </a:p>
          <a:p>
            <a:pPr lvl="2"/>
            <a:r>
              <a:rPr lang="zh-CN" smtClean="0">
                <a:sym typeface="Calibri" panose="020F0502020204030204" pitchFamily="34" charset="0"/>
              </a:rPr>
              <a:t>第三级</a:t>
            </a:r>
            <a:endParaRPr lang="zh-CN" smtClean="0">
              <a:sym typeface="Calibri" panose="020F0502020204030204" pitchFamily="34" charset="0"/>
            </a:endParaRPr>
          </a:p>
          <a:p>
            <a:pPr lvl="3"/>
            <a:r>
              <a:rPr lang="zh-CN" smtClean="0">
                <a:sym typeface="Calibri" panose="020F0502020204030204" pitchFamily="34" charset="0"/>
              </a:rPr>
              <a:t>第四级</a:t>
            </a:r>
            <a:endParaRPr lang="zh-CN" smtClean="0">
              <a:sym typeface="Calibri" panose="020F0502020204030204" pitchFamily="34" charset="0"/>
            </a:endParaRPr>
          </a:p>
          <a:p>
            <a:pPr lvl="4"/>
            <a:r>
              <a:rPr lang="zh-CN" smtClean="0">
                <a:sym typeface="Calibri" panose="020F0502020204030204" pitchFamily="34" charset="0"/>
              </a:rPr>
              <a:t>第五级</a:t>
            </a:r>
            <a:endParaRPr lang="zh-CN" smtClean="0">
              <a:sym typeface="Calibri" panose="020F0502020204030204" pitchFamily="34" charset="0"/>
            </a:endParaRPr>
          </a:p>
        </p:txBody>
      </p:sp>
      <p:sp>
        <p:nvSpPr>
          <p:cNvPr id="1028" name="日期占位符 3"/>
          <p:cNvSpPr>
            <a:spLocks noGrp="1" noChangeArrowheads="1"/>
          </p:cNvSpPr>
          <p:nvPr>
            <p:ph type="dt" sz="half" idx="2"/>
          </p:nvPr>
        </p:nvSpPr>
        <p:spPr bwMode="auto">
          <a:xfrm>
            <a:off x="6286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defRPr sz="900">
                <a:solidFill>
                  <a:srgbClr val="898989"/>
                </a:solidFill>
              </a:defRPr>
            </a:lvl1pPr>
          </a:lstStyle>
          <a:p>
            <a:fld id="{91F423F7-8EC3-46E9-B63C-F168B82A0C07}" type="datetime1">
              <a:rPr lang="zh-CN" altLang="en-US"/>
            </a:fld>
            <a:endParaRPr lang="zh-CN" altLang="en-US" sz="1400">
              <a:solidFill>
                <a:schemeClr val="tx1"/>
              </a:solidFill>
            </a:endParaRPr>
          </a:p>
        </p:txBody>
      </p:sp>
      <p:sp>
        <p:nvSpPr>
          <p:cNvPr id="1029" name="页脚占位符 4"/>
          <p:cNvSpPr>
            <a:spLocks noGrp="1" noChangeArrowheads="1"/>
          </p:cNvSpPr>
          <p:nvPr>
            <p:ph type="ftr" sz="quarter" idx="3"/>
          </p:nvPr>
        </p:nvSpPr>
        <p:spPr bwMode="auto">
          <a:xfrm>
            <a:off x="3028950" y="4767263"/>
            <a:ext cx="30861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a:defRPr sz="9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64579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a:defRPr sz="900">
                <a:solidFill>
                  <a:srgbClr val="898989"/>
                </a:solidFill>
              </a:defRPr>
            </a:lvl1pPr>
          </a:lstStyle>
          <a:p>
            <a:fld id="{A0CD2B8A-7B0A-4A31-81E5-55E72F85B137}" type="slidenum">
              <a:rPr lang="zh-CN" altLang="en-US"/>
            </a:fld>
            <a:endParaRPr lang="zh-CN" altLang="en-US" sz="14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685800" indent="-685800" algn="l" rtl="0" fontAlgn="base">
        <a:lnSpc>
          <a:spcPct val="90000"/>
        </a:lnSpc>
        <a:spcBef>
          <a:spcPct val="0"/>
        </a:spcBef>
        <a:spcAft>
          <a:spcPct val="0"/>
        </a:spcAft>
        <a:defRPr sz="3300">
          <a:solidFill>
            <a:schemeClr val="tx1"/>
          </a:solidFill>
          <a:latin typeface="+mj-lt"/>
          <a:ea typeface="+mj-ea"/>
          <a:cs typeface="+mj-cs"/>
          <a:sym typeface="Calibri Light" panose="020F0302020204030204" pitchFamily="34" charset="0"/>
        </a:defRPr>
      </a:lvl1pPr>
      <a:lvl2pPr marL="6858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6858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6858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6858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Calibri" panose="020F0502020204030204" pitchFamily="34" charset="0"/>
        </a:defRPr>
      </a:lvl1pPr>
      <a:lvl2pPr marL="514350" indent="-171450" algn="l" rtl="0" fontAlgn="base">
        <a:lnSpc>
          <a:spcPct val="90000"/>
        </a:lnSpc>
        <a:spcBef>
          <a:spcPts val="375"/>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2pPr>
      <a:lvl3pPr marL="857250" indent="-171450" algn="l" rtl="0" fontAlgn="base">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3pPr>
      <a:lvl4pPr marL="12001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15430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png"/><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1.png"/><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png"/><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4.png"/><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5.png"/><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6.png"/><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7.png"/><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pn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pn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5"/>
          <p:cNvPicPr>
            <a:picLocks noChangeAspect="1" noChangeArrowheads="1"/>
          </p:cNvPicPr>
          <p:nvPr/>
        </p:nvPicPr>
        <p:blipFill>
          <a:blip r:embed="rId2" cstate="email"/>
          <a:srcRect/>
          <a:stretch>
            <a:fillRect/>
          </a:stretch>
        </p:blipFill>
        <p:spPr bwMode="auto">
          <a:xfrm>
            <a:off x="-15478" y="3411141"/>
            <a:ext cx="918567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文本框 10"/>
          <p:cNvSpPr>
            <a:spLocks noChangeArrowheads="1"/>
          </p:cNvSpPr>
          <p:nvPr/>
        </p:nvSpPr>
        <p:spPr bwMode="auto">
          <a:xfrm>
            <a:off x="2207816" y="1375172"/>
            <a:ext cx="528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eaLnBrk="1" hangingPunct="1">
              <a:lnSpc>
                <a:spcPct val="150000"/>
              </a:lnSpc>
            </a:pPr>
            <a:r>
              <a:rPr lang="zh-CN" altLang="en-US" sz="2800" b="1" smtClean="0">
                <a:solidFill>
                  <a:srgbClr val="000000"/>
                </a:solidFill>
                <a:latin typeface="汉仪青云简" panose="00020600040101010101" charset="-122"/>
                <a:ea typeface="汉仪青云简" panose="00020600040101010101" charset="-122"/>
                <a:cs typeface="汉仪青云简" panose="00020600040101010101" charset="-122"/>
                <a:sym typeface="+mn-ea"/>
              </a:rPr>
              <a:t>第</a:t>
            </a:r>
            <a:r>
              <a:rPr lang="en-US" altLang="zh-CN" sz="2800" b="1">
                <a:solidFill>
                  <a:srgbClr val="000000"/>
                </a:solidFill>
                <a:latin typeface="汉仪青云简" panose="00020600040101010101" charset="-122"/>
                <a:ea typeface="汉仪青云简" panose="00020600040101010101" charset="-122"/>
                <a:cs typeface="汉仪青云简" panose="00020600040101010101" charset="-122"/>
                <a:sym typeface="+mn-ea"/>
              </a:rPr>
              <a:t>5</a:t>
            </a:r>
            <a:r>
              <a:rPr lang="zh-CN" altLang="en-US" sz="2800" b="1" smtClean="0">
                <a:solidFill>
                  <a:srgbClr val="000000"/>
                </a:solidFill>
                <a:latin typeface="汉仪青云简" panose="00020600040101010101" charset="-122"/>
                <a:ea typeface="汉仪青云简" panose="00020600040101010101" charset="-122"/>
                <a:cs typeface="汉仪青云简" panose="00020600040101010101" charset="-122"/>
                <a:sym typeface="+mn-ea"/>
              </a:rPr>
              <a:t>课</a:t>
            </a:r>
            <a:r>
              <a:rPr lang="zh-CN" altLang="en-US" sz="2800" b="1">
                <a:solidFill>
                  <a:srgbClr val="000000"/>
                </a:solidFill>
                <a:latin typeface="汉仪青云简" panose="00020600040101010101" charset="-122"/>
                <a:ea typeface="汉仪青云简" panose="00020600040101010101" charset="-122"/>
                <a:cs typeface="汉仪青云简" panose="00020600040101010101" charset="-122"/>
                <a:sym typeface="+mn-ea"/>
              </a:rPr>
              <a:t>　南亚、东亚与美洲的文化</a:t>
            </a:r>
            <a:endParaRPr lang="zh-CN" altLang="en-US" sz="2800" b="1">
              <a:solidFill>
                <a:srgbClr val="000000"/>
              </a:solidFill>
              <a:latin typeface="汉仪青云简" panose="00020600040101010101" charset="-122"/>
              <a:ea typeface="汉仪青云简" panose="00020600040101010101" charset="-122"/>
              <a:cs typeface="汉仪青云简" panose="00020600040101010101" charset="-122"/>
              <a:sym typeface="+mn-ea"/>
            </a:endParaRPr>
          </a:p>
        </p:txBody>
      </p:sp>
      <p:sp>
        <p:nvSpPr>
          <p:cNvPr id="3081" name="文本框 11"/>
          <p:cNvSpPr>
            <a:spLocks noChangeArrowheads="1"/>
          </p:cNvSpPr>
          <p:nvPr/>
        </p:nvSpPr>
        <p:spPr bwMode="auto">
          <a:xfrm>
            <a:off x="2551987" y="2137173"/>
            <a:ext cx="459486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atin typeface="汉仪青云简" panose="00020600040101010101" charset="-122"/>
                <a:ea typeface="汉仪青云简" panose="00020600040101010101" charset="-122"/>
                <a:cs typeface="汉仪青云简" panose="00020600040101010101" charset="-122"/>
              </a:rPr>
              <a:t>大祥区第一实验中学：周瑞 胡冰艳  杨凤梅</a:t>
            </a:r>
            <a:endParaRPr lang="zh-CN">
              <a:latin typeface="汉仪青云简" panose="00020600040101010101" charset="-122"/>
              <a:ea typeface="汉仪青云简" panose="00020600040101010101" charset="-122"/>
              <a:cs typeface="汉仪青云简" panose="00020600040101010101" charset="-122"/>
            </a:endParaRPr>
          </a:p>
        </p:txBody>
      </p:sp>
      <p:sp>
        <p:nvSpPr>
          <p:cNvPr id="3084" name="直接连接符 14"/>
          <p:cNvSpPr>
            <a:spLocks noChangeShapeType="1"/>
          </p:cNvSpPr>
          <p:nvPr/>
        </p:nvSpPr>
        <p:spPr bwMode="auto">
          <a:xfrm>
            <a:off x="2558654" y="2140744"/>
            <a:ext cx="4581525" cy="0"/>
          </a:xfrm>
          <a:prstGeom prst="line">
            <a:avLst/>
          </a:prstGeom>
          <a:noFill/>
          <a:ln w="6350" cap="flat" cmpd="sng">
            <a:solidFill>
              <a:schemeClr val="tx1"/>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pic>
        <p:nvPicPr>
          <p:cNvPr id="2" name="图片 1" descr="01263c4a1b0eb2e27c1f9ff3684dd99"/>
          <p:cNvPicPr>
            <a:picLocks noChangeAspect="1"/>
          </p:cNvPicPr>
          <p:nvPr/>
        </p:nvPicPr>
        <p:blipFill>
          <a:blip r:embed="rId3"/>
          <a:stretch>
            <a:fillRect/>
          </a:stretch>
        </p:blipFill>
        <p:spPr>
          <a:xfrm>
            <a:off x="193040" y="384175"/>
            <a:ext cx="1110615" cy="9912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15"/>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29"/>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古代朝鲜与日本文化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6" y="1027129"/>
            <a:ext cx="4394734" cy="383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en-US" altLang="zh-CN">
                <a:solidFill>
                  <a:srgbClr val="000000"/>
                </a:solidFill>
                <a:latin typeface="黑体" panose="02010609060101010101" pitchFamily="49" charset="-122"/>
                <a:ea typeface="黑体" panose="02010609060101010101" pitchFamily="49" charset="-122"/>
              </a:rPr>
              <a:t>1.</a:t>
            </a:r>
            <a:r>
              <a:rPr lang="zh-CN" altLang="en-US">
                <a:solidFill>
                  <a:srgbClr val="000000"/>
                </a:solidFill>
                <a:latin typeface="黑体" panose="02010609060101010101" pitchFamily="49" charset="-122"/>
                <a:ea typeface="黑体" panose="02010609060101010101" pitchFamily="49" charset="-122"/>
              </a:rPr>
              <a:t>古代朝鲜</a:t>
            </a:r>
            <a:r>
              <a:rPr lang="zh-CN" altLang="en-US" smtClean="0">
                <a:solidFill>
                  <a:srgbClr val="000000"/>
                </a:solidFill>
                <a:latin typeface="黑体" panose="02010609060101010101" pitchFamily="49" charset="-122"/>
                <a:ea typeface="黑体" panose="02010609060101010101" pitchFamily="49" charset="-122"/>
              </a:rPr>
              <a:t>文化：（</a:t>
            </a:r>
            <a:r>
              <a:rPr lang="en-US" altLang="zh-CN">
                <a:solidFill>
                  <a:srgbClr val="000000"/>
                </a:solidFill>
                <a:latin typeface="黑体" panose="02010609060101010101" pitchFamily="49" charset="-122"/>
                <a:ea typeface="黑体" panose="02010609060101010101" pitchFamily="49" charset="-122"/>
              </a:rPr>
              <a:t>1</a:t>
            </a:r>
            <a:r>
              <a:rPr lang="zh-CN" altLang="en-US">
                <a:solidFill>
                  <a:srgbClr val="000000"/>
                </a:solidFill>
                <a:latin typeface="黑体" panose="02010609060101010101" pitchFamily="49" charset="-122"/>
                <a:ea typeface="黑体" panose="02010609060101010101" pitchFamily="49" charset="-122"/>
              </a:rPr>
              <a:t>）文化成就：</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①经济：公元前</a:t>
            </a:r>
            <a:r>
              <a:rPr lang="en-US" altLang="zh-CN">
                <a:solidFill>
                  <a:srgbClr val="000000"/>
                </a:solidFill>
                <a:latin typeface="黑体" panose="02010609060101010101" pitchFamily="49" charset="-122"/>
                <a:ea typeface="黑体" panose="02010609060101010101" pitchFamily="49" charset="-122"/>
              </a:rPr>
              <a:t>5</a:t>
            </a:r>
            <a:r>
              <a:rPr lang="zh-CN" altLang="en-US">
                <a:solidFill>
                  <a:srgbClr val="000000"/>
                </a:solidFill>
                <a:latin typeface="黑体" panose="02010609060101010101" pitchFamily="49" charset="-122"/>
                <a:ea typeface="黑体" panose="02010609060101010101" pitchFamily="49" charset="-122"/>
              </a:rPr>
              <a:t>世纪前后</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朝鲜出现了青铜器</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稍后有了铁器。</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②天文：</a:t>
            </a:r>
            <a:r>
              <a:rPr lang="en-US" altLang="zh-CN">
                <a:solidFill>
                  <a:srgbClr val="000000"/>
                </a:solidFill>
                <a:latin typeface="黑体" panose="02010609060101010101" pitchFamily="49" charset="-122"/>
                <a:ea typeface="黑体" panose="02010609060101010101" pitchFamily="49" charset="-122"/>
              </a:rPr>
              <a:t>7</a:t>
            </a:r>
            <a:r>
              <a:rPr lang="zh-CN" altLang="en-US">
                <a:solidFill>
                  <a:srgbClr val="000000"/>
                </a:solidFill>
                <a:latin typeface="黑体" panose="02010609060101010101" pitchFamily="49" charset="-122"/>
                <a:ea typeface="黑体" panose="02010609060101010101" pitchFamily="49" charset="-122"/>
              </a:rPr>
              <a:t>世纪</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朝鲜半岛的居民修建了观测天象的瞻星台。</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③史学：</a:t>
            </a:r>
            <a:r>
              <a:rPr lang="en-US" altLang="zh-CN">
                <a:solidFill>
                  <a:srgbClr val="000000"/>
                </a:solidFill>
                <a:latin typeface="黑体" panose="02010609060101010101" pitchFamily="49" charset="-122"/>
                <a:ea typeface="黑体" panose="02010609060101010101" pitchFamily="49" charset="-122"/>
              </a:rPr>
              <a:t>12</a:t>
            </a:r>
            <a:r>
              <a:rPr lang="zh-CN" altLang="en-US">
                <a:solidFill>
                  <a:srgbClr val="000000"/>
                </a:solidFill>
                <a:latin typeface="黑体" panose="02010609060101010101" pitchFamily="49" charset="-122"/>
                <a:ea typeface="黑体" panose="02010609060101010101" pitchFamily="49" charset="-122"/>
              </a:rPr>
              <a:t>世纪完成的</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三国史记</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是朝鲜半岛现存最早的史书。</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④乐舞：朝鲜的音乐、舞蹈源远流长</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特色</a:t>
            </a:r>
            <a:r>
              <a:rPr lang="zh-CN" altLang="en-US" smtClean="0">
                <a:solidFill>
                  <a:srgbClr val="000000"/>
                </a:solidFill>
                <a:latin typeface="黑体" panose="02010609060101010101" pitchFamily="49" charset="-122"/>
                <a:ea typeface="黑体" panose="02010609060101010101" pitchFamily="49" charset="-122"/>
              </a:rPr>
              <a:t>鲜明。</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6222553" y="4236135"/>
            <a:ext cx="1385950"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a:solidFill>
                  <a:srgbClr val="FFFFFF"/>
                </a:solidFill>
                <a:latin typeface="黑体" panose="02010609060101010101" pitchFamily="49" charset="-122"/>
                <a:ea typeface="黑体" panose="02010609060101010101" pitchFamily="49" charset="-122"/>
              </a:rPr>
              <a:t>瞻星</a:t>
            </a:r>
            <a:r>
              <a:rPr lang="zh-CN" altLang="en-US" b="1" smtClean="0">
                <a:solidFill>
                  <a:srgbClr val="FFFFFF"/>
                </a:solidFill>
                <a:latin typeface="黑体" panose="02010609060101010101" pitchFamily="49" charset="-122"/>
                <a:ea typeface="黑体" panose="02010609060101010101" pitchFamily="49" charset="-122"/>
              </a:rPr>
              <a:t>台遗址</a:t>
            </a:r>
            <a:endParaRPr lang="zh-CN" altLang="en-US" b="1">
              <a:solidFill>
                <a:srgbClr val="FFFFFF"/>
              </a:solidFill>
              <a:latin typeface="黑体" panose="02010609060101010101" pitchFamily="49" charset="-122"/>
              <a:ea typeface="黑体" panose="02010609060101010101" pitchFamily="49" charset="-122"/>
            </a:endParaRPr>
          </a:p>
        </p:txBody>
      </p:sp>
      <p:pic>
        <p:nvPicPr>
          <p:cNvPr id="6146"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534845" y="1374629"/>
            <a:ext cx="2761367" cy="2688698"/>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15"/>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古代朝鲜与日本文化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5" y="1186664"/>
            <a:ext cx="4303900" cy="34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2</a:t>
            </a:r>
            <a:r>
              <a:rPr lang="zh-CN" altLang="en-US">
                <a:solidFill>
                  <a:srgbClr val="000000"/>
                </a:solidFill>
                <a:latin typeface="黑体" panose="02010609060101010101" pitchFamily="49" charset="-122"/>
                <a:ea typeface="黑体" panose="02010609060101010101" pitchFamily="49" charset="-122"/>
              </a:rPr>
              <a:t>）文化交流：</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①佛教、道教和儒学从中国传入朝鲜</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朝鲜的典章制度、文字、学术文化和风俗习惯都受到中国的影响</a:t>
            </a:r>
            <a:r>
              <a:rPr lang="zh-CN" altLang="en-US" smtClean="0">
                <a:solidFill>
                  <a:srgbClr val="000000"/>
                </a:solidFill>
                <a:latin typeface="黑体" panose="02010609060101010101" pitchFamily="49" charset="-122"/>
                <a:ea typeface="黑体" panose="02010609060101010101" pitchFamily="49" charset="-122"/>
              </a:rPr>
              <a:t>。在</a:t>
            </a:r>
            <a:r>
              <a:rPr lang="zh-CN" altLang="en-US">
                <a:solidFill>
                  <a:srgbClr val="000000"/>
                </a:solidFill>
                <a:latin typeface="黑体" panose="02010609060101010101" pitchFamily="49" charset="-122"/>
                <a:ea typeface="黑体" panose="02010609060101010101" pitchFamily="49" charset="-122"/>
              </a:rPr>
              <a:t>学习汉字的基础上</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朝鲜人创制了本民族文字。</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②朝鲜半岛的古代文化传入中国中原地区</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南北朝时期的中国宫廷中就已经有了朝鲜半岛的</a:t>
            </a:r>
            <a:r>
              <a:rPr lang="zh-CN" altLang="en-US" smtClean="0">
                <a:solidFill>
                  <a:srgbClr val="000000"/>
                </a:solidFill>
                <a:latin typeface="黑体" panose="02010609060101010101" pitchFamily="49" charset="-122"/>
                <a:ea typeface="黑体" panose="02010609060101010101" pitchFamily="49" charset="-122"/>
              </a:rPr>
              <a:t>乐舞。</a:t>
            </a:r>
            <a:endParaRPr lang="zh-CN" altLang="en-US" smtClean="0">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6002371" y="4210552"/>
            <a:ext cx="1835115"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a:solidFill>
                  <a:srgbClr val="FFFFFF"/>
                </a:solidFill>
                <a:latin typeface="黑体" panose="02010609060101010101" pitchFamily="49" charset="-122"/>
                <a:ea typeface="黑体" panose="02010609060101010101" pitchFamily="49" charset="-122"/>
              </a:rPr>
              <a:t>朝鲜半岛的乐舞</a:t>
            </a:r>
            <a:endParaRPr lang="zh-CN" altLang="en-US" b="1">
              <a:solidFill>
                <a:srgbClr val="FFFFFF"/>
              </a:solidFill>
              <a:latin typeface="黑体" panose="02010609060101010101" pitchFamily="49" charset="-122"/>
              <a:ea typeface="黑体" panose="02010609060101010101" pitchFamily="49" charset="-122"/>
            </a:endParaRPr>
          </a:p>
        </p:txBody>
      </p:sp>
      <p:pic>
        <p:nvPicPr>
          <p:cNvPr id="2"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480344" y="1568408"/>
            <a:ext cx="2870737" cy="2507029"/>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623888" y="2038352"/>
            <a:ext cx="390525" cy="1579563"/>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a:solidFill>
                  <a:prstClr val="white"/>
                </a:solidFill>
                <a:latin typeface="黑体" panose="02010609060101010101" pitchFamily="49" charset="-122"/>
                <a:ea typeface="黑体" panose="02010609060101010101" pitchFamily="49" charset="-122"/>
              </a:rPr>
              <a:t>问题情境</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609601" y="2041525"/>
            <a:ext cx="7931150" cy="1582738"/>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84997" name="文本框 8"/>
          <p:cNvSpPr txBox="1">
            <a:spLocks noChangeArrowheads="1"/>
          </p:cNvSpPr>
          <p:nvPr>
            <p:custDataLst>
              <p:tags r:id="rId4"/>
            </p:custDataLst>
          </p:nvPr>
        </p:nvSpPr>
        <p:spPr bwMode="auto">
          <a:xfrm>
            <a:off x="592154" y="1163654"/>
            <a:ext cx="58816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古代朝鲜与日本文化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8" name="矩形 7"/>
          <p:cNvSpPr/>
          <p:nvPr>
            <p:custDataLst>
              <p:tags r:id="rId5"/>
            </p:custDataLst>
          </p:nvPr>
        </p:nvSpPr>
        <p:spPr>
          <a:xfrm>
            <a:off x="1014413" y="2301853"/>
            <a:ext cx="6258399" cy="1052557"/>
          </a:xfrm>
          <a:prstGeom prst="rect">
            <a:avLst/>
          </a:prstGeom>
        </p:spPr>
        <p:txBody>
          <a:bodyPr wrap="square" lIns="91402" tIns="45701" rIns="91402" bIns="45701">
            <a:spAutoFit/>
          </a:bodyPr>
          <a:lstStyle/>
          <a:p>
            <a:pPr indent="557530" eaLnBrk="1" fontAlgn="auto" hangingPunct="1">
              <a:lnSpc>
                <a:spcPct val="130000"/>
              </a:lnSpc>
              <a:spcBef>
                <a:spcPct val="0"/>
              </a:spcBef>
              <a:spcAft>
                <a:spcPct val="0"/>
              </a:spcAft>
              <a:defRPr/>
            </a:pPr>
            <a:r>
              <a:rPr lang="zh-CN" altLang="en-US" sz="2400" kern="100">
                <a:solidFill>
                  <a:prstClr val="black"/>
                </a:solidFill>
                <a:latin typeface="黑体" panose="02010609060101010101" pitchFamily="49" charset="-122"/>
                <a:ea typeface="黑体" panose="02010609060101010101" pitchFamily="49" charset="-122"/>
                <a:cs typeface="Times New Roman" panose="02020603050405020304" pitchFamily="18" charset="0"/>
              </a:rPr>
              <a:t>请同学们结合教材内容及所学知识，指出古代日本文化有</a:t>
            </a:r>
            <a:r>
              <a:rPr lang="zh-CN" altLang="en-US" sz="2400" kern="10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何具体</a:t>
            </a:r>
            <a:r>
              <a:rPr lang="zh-CN" altLang="en-US" sz="2400" kern="100">
                <a:solidFill>
                  <a:prstClr val="black"/>
                </a:solidFill>
                <a:latin typeface="黑体" panose="02010609060101010101" pitchFamily="49" charset="-122"/>
                <a:ea typeface="黑体" panose="02010609060101010101" pitchFamily="49" charset="-122"/>
                <a:cs typeface="Times New Roman" panose="02020603050405020304" pitchFamily="18" charset="0"/>
              </a:rPr>
              <a:t>表现</a:t>
            </a:r>
            <a:r>
              <a:rPr lang="zh-CN" altLang="en-US" sz="2400" kern="10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？其特征如何？</a:t>
            </a:r>
            <a:endParaRPr lang="en-US" altLang="zh-CN" sz="2400" kern="100" smtClean="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999627"/>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999628"/>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古代朝鲜与日本文化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5" y="1399402"/>
            <a:ext cx="4249398" cy="293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en-US" altLang="zh-CN">
                <a:solidFill>
                  <a:srgbClr val="000000"/>
                </a:solidFill>
                <a:latin typeface="黑体" panose="02010609060101010101" pitchFamily="49" charset="-122"/>
                <a:ea typeface="黑体" panose="02010609060101010101" pitchFamily="49" charset="-122"/>
              </a:rPr>
              <a:t>2.</a:t>
            </a:r>
            <a:r>
              <a:rPr lang="zh-CN" altLang="en-US">
                <a:solidFill>
                  <a:srgbClr val="000000"/>
                </a:solidFill>
                <a:latin typeface="黑体" panose="02010609060101010101" pitchFamily="49" charset="-122"/>
                <a:ea typeface="黑体" panose="02010609060101010101" pitchFamily="49" charset="-122"/>
              </a:rPr>
              <a:t>古代日本</a:t>
            </a:r>
            <a:r>
              <a:rPr lang="zh-CN" altLang="en-US" smtClean="0">
                <a:solidFill>
                  <a:srgbClr val="000000"/>
                </a:solidFill>
                <a:latin typeface="黑体" panose="02010609060101010101" pitchFamily="49" charset="-122"/>
                <a:ea typeface="黑体" panose="02010609060101010101" pitchFamily="49" charset="-122"/>
              </a:rPr>
              <a:t>文化：</a:t>
            </a:r>
            <a:endParaRPr lang="en-US" altLang="zh-CN" smtClean="0">
              <a:solidFill>
                <a:srgbClr val="000000"/>
              </a:solidFill>
              <a:latin typeface="黑体" panose="02010609060101010101" pitchFamily="49" charset="-122"/>
              <a:ea typeface="黑体" panose="02010609060101010101" pitchFamily="49" charset="-122"/>
            </a:endParaRPr>
          </a:p>
          <a:p>
            <a:pPr>
              <a:lnSpc>
                <a:spcPct val="150000"/>
              </a:lnSpc>
            </a:pPr>
            <a:r>
              <a:rPr lang="zh-CN" altLang="en-US" smtClean="0">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1</a:t>
            </a:r>
            <a:r>
              <a:rPr lang="zh-CN" altLang="en-US">
                <a:solidFill>
                  <a:srgbClr val="000000"/>
                </a:solidFill>
                <a:latin typeface="黑体" panose="02010609060101010101" pitchFamily="49" charset="-122"/>
                <a:ea typeface="黑体" panose="02010609060101010101" pitchFamily="49" charset="-122"/>
              </a:rPr>
              <a:t>）表现</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①神道：古代日本人认为</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太阳、海、河、树、山、龟、蛇等都有神灵</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应该加以崇拜。神道逐渐发展起来。</a:t>
            </a:r>
            <a:r>
              <a:rPr lang="en-US" altLang="zh-CN">
                <a:solidFill>
                  <a:srgbClr val="000000"/>
                </a:solidFill>
                <a:latin typeface="黑体" panose="02010609060101010101" pitchFamily="49" charset="-122"/>
                <a:ea typeface="黑体" panose="02010609060101010101" pitchFamily="49" charset="-122"/>
              </a:rPr>
              <a:t>7</a:t>
            </a:r>
            <a:r>
              <a:rPr lang="zh-CN" altLang="en-US">
                <a:solidFill>
                  <a:srgbClr val="000000"/>
                </a:solidFill>
                <a:latin typeface="黑体" panose="02010609060101010101" pitchFamily="49" charset="-122"/>
                <a:ea typeface="黑体" panose="02010609060101010101" pitchFamily="49" charset="-122"/>
              </a:rPr>
              <a:t>世纪</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天皇制度形成。天皇为巩固权力</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自称是太阳神的后裔。</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6341496" y="4227280"/>
            <a:ext cx="1156865"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smtClean="0">
                <a:solidFill>
                  <a:srgbClr val="FFFFFF"/>
                </a:solidFill>
                <a:latin typeface="黑体" panose="02010609060101010101" pitchFamily="49" charset="-122"/>
                <a:ea typeface="黑体" panose="02010609060101010101" pitchFamily="49" charset="-122"/>
              </a:rPr>
              <a:t>日本神道</a:t>
            </a:r>
            <a:endParaRPr lang="zh-CN" altLang="en-US" b="1">
              <a:solidFill>
                <a:srgbClr val="FFFFFF"/>
              </a:solidFill>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455034" y="1356461"/>
            <a:ext cx="2929789" cy="27977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15"/>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古代朝鲜与日本文化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1059735" y="1394413"/>
            <a:ext cx="4142050" cy="300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zh-CN" altLang="en-US">
                <a:solidFill>
                  <a:srgbClr val="000000"/>
                </a:solidFill>
                <a:latin typeface="黑体" panose="02010609060101010101" pitchFamily="49" charset="-122"/>
                <a:ea typeface="黑体" panose="02010609060101010101" pitchFamily="49" charset="-122"/>
              </a:rPr>
              <a:t>②武士道：</a:t>
            </a:r>
            <a:r>
              <a:rPr lang="en-US" altLang="zh-CN">
                <a:solidFill>
                  <a:srgbClr val="000000"/>
                </a:solidFill>
                <a:latin typeface="黑体" panose="02010609060101010101" pitchFamily="49" charset="-122"/>
                <a:ea typeface="黑体" panose="02010609060101010101" pitchFamily="49" charset="-122"/>
              </a:rPr>
              <a:t>12</a:t>
            </a:r>
            <a:r>
              <a:rPr lang="zh-CN" altLang="en-US">
                <a:solidFill>
                  <a:srgbClr val="000000"/>
                </a:solidFill>
                <a:latin typeface="黑体" panose="02010609060101010101" pitchFamily="49" charset="-122"/>
                <a:ea typeface="黑体" panose="02010609060101010101" pitchFamily="49" charset="-122"/>
              </a:rPr>
              <a:t>世纪以后</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随着武士阶层的崛起</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神道融合了佛教等外来文化</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逐渐形成了武士道</a:t>
            </a:r>
            <a:r>
              <a:rPr lang="zh-CN" altLang="en-US" smtClean="0">
                <a:solidFill>
                  <a:srgbClr val="000000"/>
                </a:solidFill>
                <a:latin typeface="黑体" panose="02010609060101010101" pitchFamily="49" charset="-122"/>
                <a:ea typeface="黑体" panose="02010609060101010101" pitchFamily="49" charset="-122"/>
              </a:rPr>
              <a:t>。</a:t>
            </a:r>
            <a:endParaRPr lang="en-US" altLang="zh-CN" smtClean="0">
              <a:solidFill>
                <a:srgbClr val="000000"/>
              </a:solidFill>
              <a:latin typeface="黑体" panose="02010609060101010101" pitchFamily="49" charset="-122"/>
              <a:ea typeface="黑体" panose="02010609060101010101" pitchFamily="49" charset="-122"/>
            </a:endParaRPr>
          </a:p>
          <a:p>
            <a:pPr>
              <a:lnSpc>
                <a:spcPct val="150000"/>
              </a:lnSpc>
            </a:pPr>
            <a:r>
              <a:rPr lang="zh-CN" altLang="en-US" smtClean="0">
                <a:solidFill>
                  <a:srgbClr val="000000"/>
                </a:solidFill>
                <a:latin typeface="黑体" panose="02010609060101010101" pitchFamily="49" charset="-122"/>
                <a:ea typeface="黑体" panose="02010609060101010101" pitchFamily="49" charset="-122"/>
              </a:rPr>
              <a:t>③</a:t>
            </a:r>
            <a:r>
              <a:rPr lang="zh-CN" altLang="en-US">
                <a:solidFill>
                  <a:srgbClr val="000000"/>
                </a:solidFill>
                <a:latin typeface="黑体" panose="02010609060101010101" pitchFamily="49" charset="-122"/>
                <a:ea typeface="黑体" panose="02010609060101010101" pitchFamily="49" charset="-122"/>
              </a:rPr>
              <a:t>文艺建筑：诗歌集</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万叶集</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和小说</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源氏物语</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享誉世界文坛。法隆寺是日本古代建筑的代表。大和绘和浮世绘都是极具特色的日本绘画艺术。</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5878271" y="4239844"/>
            <a:ext cx="2026071"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en-US" altLang="zh-CN" b="1">
                <a:solidFill>
                  <a:srgbClr val="FFFFFF"/>
                </a:solidFill>
                <a:latin typeface="黑体" panose="02010609060101010101" pitchFamily="49" charset="-122"/>
                <a:ea typeface="黑体" panose="02010609060101010101" pitchFamily="49" charset="-122"/>
              </a:rPr>
              <a:t>《</a:t>
            </a:r>
            <a:r>
              <a:rPr lang="zh-CN" altLang="en-US" b="1">
                <a:solidFill>
                  <a:srgbClr val="FFFFFF"/>
                </a:solidFill>
                <a:latin typeface="黑体" panose="02010609060101010101" pitchFamily="49" charset="-122"/>
                <a:ea typeface="黑体" panose="02010609060101010101" pitchFamily="49" charset="-122"/>
              </a:rPr>
              <a:t>源氏物语</a:t>
            </a:r>
            <a:r>
              <a:rPr lang="en-US" altLang="zh-CN" b="1" smtClean="0">
                <a:solidFill>
                  <a:srgbClr val="FFFFFF"/>
                </a:solidFill>
                <a:latin typeface="黑体" panose="02010609060101010101" pitchFamily="49" charset="-122"/>
                <a:ea typeface="黑体" panose="02010609060101010101" pitchFamily="49" charset="-122"/>
              </a:rPr>
              <a:t>》</a:t>
            </a:r>
            <a:r>
              <a:rPr lang="zh-CN" altLang="en-US" b="1" smtClean="0">
                <a:solidFill>
                  <a:srgbClr val="FFFFFF"/>
                </a:solidFill>
                <a:latin typeface="黑体" panose="02010609060101010101" pitchFamily="49" charset="-122"/>
                <a:ea typeface="黑体" panose="02010609060101010101" pitchFamily="49" charset="-122"/>
              </a:rPr>
              <a:t>插画</a:t>
            </a:r>
            <a:endParaRPr lang="zh-CN" altLang="en-US" b="1">
              <a:solidFill>
                <a:srgbClr val="FFFFFF"/>
              </a:solidFill>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419789" y="1519963"/>
            <a:ext cx="2943036" cy="2488863"/>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15"/>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古代朝鲜与日本文化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5" y="1394413"/>
            <a:ext cx="4249399" cy="300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2</a:t>
            </a:r>
            <a:r>
              <a:rPr lang="zh-CN" altLang="en-US">
                <a:solidFill>
                  <a:srgbClr val="000000"/>
                </a:solidFill>
                <a:latin typeface="黑体" panose="02010609060101010101" pitchFamily="49" charset="-122"/>
                <a:ea typeface="黑体" panose="02010609060101010101" pitchFamily="49" charset="-122"/>
              </a:rPr>
              <a:t>）特征</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深受中华文化影响</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①文字</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日本人先是直接使用汉字</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后来根据日本语言的发音</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借用汉字的楷体笔画和草体</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分别创制了字母片假名和平假名。</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②其他</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来自中国的制度、儒学、佛教等深刻影响了日本文化的</a:t>
            </a:r>
            <a:r>
              <a:rPr lang="zh-CN" altLang="en-US" smtClean="0">
                <a:solidFill>
                  <a:srgbClr val="000000"/>
                </a:solidFill>
                <a:latin typeface="黑体" panose="02010609060101010101" pitchFamily="49" charset="-122"/>
                <a:ea typeface="黑体" panose="02010609060101010101" pitchFamily="49" charset="-122"/>
              </a:rPr>
              <a:t>发展。</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5786153" y="4210552"/>
            <a:ext cx="2083135"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a:solidFill>
                  <a:srgbClr val="FFFFFF"/>
                </a:solidFill>
                <a:latin typeface="黑体" panose="02010609060101010101" pitchFamily="49" charset="-122"/>
                <a:ea typeface="黑体" panose="02010609060101010101" pitchFamily="49" charset="-122"/>
              </a:rPr>
              <a:t>母片假名和平假名</a:t>
            </a:r>
            <a:endParaRPr lang="zh-CN" altLang="en-US" b="1">
              <a:solidFill>
                <a:srgbClr val="FFFFFF"/>
              </a:solidFill>
              <a:latin typeface="黑体" panose="02010609060101010101" pitchFamily="49" charset="-122"/>
              <a:ea typeface="黑体" panose="02010609060101010101" pitchFamily="49" charset="-122"/>
            </a:endParaRPr>
          </a:p>
        </p:txBody>
      </p:sp>
      <p:pic>
        <p:nvPicPr>
          <p:cNvPr id="3075" name="Picture 3"/>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468233" y="1538130"/>
            <a:ext cx="2718977" cy="2391973"/>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29"/>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合作探究</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古代朝鲜与日本文化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5" y="978915"/>
            <a:ext cx="7745412" cy="25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a:lnSpc>
                <a:spcPct val="150000"/>
              </a:lnSpc>
            </a:pPr>
            <a:r>
              <a:rPr lang="zh-CN" altLang="en-US" b="1">
                <a:solidFill>
                  <a:srgbClr val="FF0000"/>
                </a:solidFill>
                <a:latin typeface="黑体" panose="02010609060101010101" pitchFamily="49" charset="-122"/>
                <a:ea typeface="黑体" panose="02010609060101010101" pitchFamily="49" charset="-122"/>
              </a:rPr>
              <a:t>探究</a:t>
            </a:r>
            <a:r>
              <a:rPr lang="zh-CN" altLang="en-US" b="1" smtClean="0">
                <a:solidFill>
                  <a:srgbClr val="FF0000"/>
                </a:solidFill>
                <a:latin typeface="黑体" panose="02010609060101010101" pitchFamily="49" charset="-122"/>
                <a:ea typeface="黑体" panose="02010609060101010101" pitchFamily="49" charset="-122"/>
              </a:rPr>
              <a:t>二  古代</a:t>
            </a:r>
            <a:r>
              <a:rPr lang="zh-CN" altLang="en-US" b="1">
                <a:solidFill>
                  <a:srgbClr val="FF0000"/>
                </a:solidFill>
                <a:latin typeface="黑体" panose="02010609060101010101" pitchFamily="49" charset="-122"/>
                <a:ea typeface="黑体" panose="02010609060101010101" pitchFamily="49" charset="-122"/>
              </a:rPr>
              <a:t>日本文化的特点</a:t>
            </a:r>
            <a:endParaRPr lang="zh-CN" altLang="en-US" b="1">
              <a:solidFill>
                <a:srgbClr val="FF0000"/>
              </a:solidFill>
              <a:latin typeface="黑体" panose="02010609060101010101" pitchFamily="49" charset="-122"/>
              <a:ea typeface="黑体" panose="02010609060101010101" pitchFamily="49" charset="-122"/>
            </a:endParaRPr>
          </a:p>
          <a:p>
            <a:pPr>
              <a:lnSpc>
                <a:spcPct val="150000"/>
              </a:lnSpc>
            </a:pPr>
            <a:r>
              <a:rPr lang="zh-CN" altLang="en-US">
                <a:latin typeface="黑体" panose="02010609060101010101" pitchFamily="49" charset="-122"/>
                <a:ea typeface="黑体" panose="02010609060101010101" pitchFamily="49" charset="-122"/>
              </a:rPr>
              <a:t>材料　大化改新后的一段时期</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在日本文化史上称为“唐风时代”。日本文人以读唐诗作汉诗为荣</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书法和绘画也多取法唐代。国学中讲授的课程以儒家经典为主。</a:t>
            </a:r>
            <a:r>
              <a:rPr lang="en-US" altLang="zh-CN" smtClean="0">
                <a:latin typeface="黑体" panose="02010609060101010101" pitchFamily="49" charset="-122"/>
                <a:ea typeface="黑体" panose="02010609060101010101" pitchFamily="49" charset="-122"/>
              </a:rPr>
              <a:t>……</a:t>
            </a:r>
            <a:r>
              <a:rPr lang="zh-CN" altLang="en-US" smtClean="0">
                <a:latin typeface="黑体" panose="02010609060101010101" pitchFamily="49" charset="-122"/>
                <a:ea typeface="黑体" panose="02010609060101010101" pitchFamily="49" charset="-122"/>
              </a:rPr>
              <a:t>大</a:t>
            </a:r>
            <a:r>
              <a:rPr lang="zh-CN" altLang="en-US">
                <a:latin typeface="黑体" panose="02010609060101010101" pitchFamily="49" charset="-122"/>
                <a:ea typeface="黑体" panose="02010609060101010101" pitchFamily="49" charset="-122"/>
              </a:rPr>
              <a:t>化改新大量吸取了唐代的文化制度</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但是日本没有建立宦官制度</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也没有吸收中国传统的“易姓革命”的思想。</a:t>
            </a:r>
            <a:endParaRPr lang="zh-CN" altLang="en-US">
              <a:latin typeface="黑体" panose="02010609060101010101" pitchFamily="49" charset="-122"/>
              <a:ea typeface="黑体" panose="02010609060101010101" pitchFamily="49" charset="-122"/>
            </a:endParaRPr>
          </a:p>
          <a:p>
            <a:pPr>
              <a:lnSpc>
                <a:spcPct val="150000"/>
              </a:lnSpc>
            </a:pP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摘编自</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美</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赖肖尔</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当今日本人</a:t>
            </a:r>
            <a:r>
              <a:rPr lang="en-US" altLang="zh-CN">
                <a:latin typeface="黑体" panose="02010609060101010101" pitchFamily="49" charset="-122"/>
                <a:ea typeface="黑体" panose="02010609060101010101" pitchFamily="49" charset="-122"/>
              </a:rPr>
              <a:t>》</a:t>
            </a:r>
            <a:r>
              <a:rPr lang="zh-CN" altLang="en-US" smtClean="0">
                <a:latin typeface="黑体" panose="02010609060101010101" pitchFamily="49" charset="-122"/>
                <a:ea typeface="黑体" panose="02010609060101010101" pitchFamily="49" charset="-122"/>
              </a:rPr>
              <a:t>等</a:t>
            </a:r>
            <a:endParaRPr lang="zh-CN" altLang="en-US">
              <a:latin typeface="黑体" panose="02010609060101010101" pitchFamily="49" charset="-122"/>
              <a:ea typeface="黑体" panose="02010609060101010101" pitchFamily="49" charset="-122"/>
            </a:endParaRPr>
          </a:p>
        </p:txBody>
      </p:sp>
      <p:sp>
        <p:nvSpPr>
          <p:cNvPr id="2" name="矩形 1"/>
          <p:cNvSpPr/>
          <p:nvPr>
            <p:custDataLst>
              <p:tags r:id="rId6"/>
            </p:custDataLst>
          </p:nvPr>
        </p:nvSpPr>
        <p:spPr>
          <a:xfrm>
            <a:off x="966780" y="1555963"/>
            <a:ext cx="7729014" cy="923330"/>
          </a:xfrm>
          <a:prstGeom prst="rect">
            <a:avLst/>
          </a:prstGeom>
          <a:solidFill>
            <a:srgbClr val="793738"/>
          </a:solidFill>
        </p:spPr>
        <p:txBody>
          <a:bodyPr wrap="square">
            <a:spAutoFit/>
          </a:bodyPr>
          <a:lstStyle/>
          <a:p>
            <a:pPr>
              <a:lnSpc>
                <a:spcPct val="150000"/>
              </a:lnSpc>
            </a:pPr>
            <a:r>
              <a:rPr lang="zh-CN" altLang="en-US">
                <a:solidFill>
                  <a:srgbClr val="FFFF00"/>
                </a:solidFill>
                <a:latin typeface="黑体" panose="02010609060101010101" pitchFamily="49" charset="-122"/>
                <a:ea typeface="黑体" panose="02010609060101010101" pitchFamily="49" charset="-122"/>
              </a:rPr>
              <a:t>思考：上述材料中所提到的大化改新后的一段时期为什么称为“唐风时代”</a:t>
            </a:r>
            <a:r>
              <a:rPr lang="en-US" altLang="zh-CN">
                <a:solidFill>
                  <a:srgbClr val="FFFF00"/>
                </a:solidFill>
                <a:latin typeface="黑体" panose="02010609060101010101" pitchFamily="49" charset="-122"/>
                <a:ea typeface="黑体" panose="02010609060101010101" pitchFamily="49" charset="-122"/>
              </a:rPr>
              <a:t>?</a:t>
            </a:r>
            <a:r>
              <a:rPr lang="zh-CN" altLang="en-US">
                <a:solidFill>
                  <a:srgbClr val="FFFF00"/>
                </a:solidFill>
                <a:latin typeface="黑体" panose="02010609060101010101" pitchFamily="49" charset="-122"/>
                <a:ea typeface="黑体" panose="02010609060101010101" pitchFamily="49" charset="-122"/>
              </a:rPr>
              <a:t>材料反映了当时文化落后的日本对吸收先进的中国文化抱有什么态度</a:t>
            </a:r>
            <a:r>
              <a:rPr lang="en-US" altLang="zh-CN">
                <a:solidFill>
                  <a:srgbClr val="FFFF00"/>
                </a:solidFill>
                <a:latin typeface="黑体" panose="02010609060101010101" pitchFamily="49" charset="-122"/>
                <a:ea typeface="黑体" panose="02010609060101010101" pitchFamily="49" charset="-122"/>
              </a:rPr>
              <a:t>?</a:t>
            </a:r>
            <a:endParaRPr lang="zh-CN" altLang="en-US">
              <a:solidFill>
                <a:srgbClr val="FFFF00"/>
              </a:solidFill>
              <a:latin typeface="黑体" panose="02010609060101010101" pitchFamily="49" charset="-122"/>
              <a:ea typeface="黑体" panose="02010609060101010101" pitchFamily="49" charset="-122"/>
            </a:endParaRPr>
          </a:p>
        </p:txBody>
      </p:sp>
      <p:sp>
        <p:nvSpPr>
          <p:cNvPr id="8" name="矩形 7"/>
          <p:cNvSpPr/>
          <p:nvPr>
            <p:custDataLst>
              <p:tags r:id="rId7"/>
            </p:custDataLst>
          </p:nvPr>
        </p:nvSpPr>
        <p:spPr>
          <a:xfrm>
            <a:off x="977370" y="2479293"/>
            <a:ext cx="7718424" cy="2169825"/>
          </a:xfrm>
          <a:prstGeom prst="rect">
            <a:avLst/>
          </a:prstGeom>
          <a:solidFill>
            <a:srgbClr val="793738"/>
          </a:solidFill>
        </p:spPr>
        <p:txBody>
          <a:bodyPr wrap="square">
            <a:spAutoFit/>
          </a:bodyPr>
          <a:lstStyle/>
          <a:p>
            <a:pPr>
              <a:lnSpc>
                <a:spcPct val="150000"/>
              </a:lnSpc>
            </a:pPr>
            <a:r>
              <a:rPr lang="zh-CN" altLang="en-US" smtClean="0">
                <a:solidFill>
                  <a:prstClr val="white"/>
                </a:solidFill>
                <a:latin typeface="黑体" panose="02010609060101010101" pitchFamily="49" charset="-122"/>
                <a:ea typeface="黑体" panose="02010609060101010101" pitchFamily="49" charset="-122"/>
              </a:rPr>
              <a:t>提示</a:t>
            </a:r>
            <a:r>
              <a:rPr lang="zh-CN" altLang="en-US">
                <a:solidFill>
                  <a:prstClr val="white"/>
                </a:solidFill>
                <a:latin typeface="黑体" panose="02010609060101010101" pitchFamily="49" charset="-122"/>
                <a:ea typeface="黑体" panose="02010609060101010101" pitchFamily="49" charset="-122"/>
              </a:rPr>
              <a:t>：原因：大化改新期间</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日本对中国</a:t>
            </a:r>
            <a:r>
              <a:rPr lang="zh-CN" altLang="en-US" smtClean="0">
                <a:solidFill>
                  <a:prstClr val="white"/>
                </a:solidFill>
                <a:latin typeface="黑体" panose="02010609060101010101" pitchFamily="49" charset="-122"/>
                <a:ea typeface="黑体" panose="02010609060101010101" pitchFamily="49" charset="-122"/>
              </a:rPr>
              <a:t>文化的</a:t>
            </a:r>
            <a:r>
              <a:rPr lang="zh-CN" altLang="en-US">
                <a:solidFill>
                  <a:prstClr val="white"/>
                </a:solidFill>
                <a:latin typeface="黑体" panose="02010609060101010101" pitchFamily="49" charset="-122"/>
                <a:ea typeface="黑体" panose="02010609060101010101" pitchFamily="49" charset="-122"/>
              </a:rPr>
              <a:t>吸收</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范围更广</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规模更大</a:t>
            </a:r>
            <a:r>
              <a:rPr lang="en-US" altLang="zh-CN" smtClean="0">
                <a:solidFill>
                  <a:prstClr val="white"/>
                </a:solidFill>
                <a:latin typeface="黑体" panose="02010609060101010101" pitchFamily="49" charset="-122"/>
                <a:ea typeface="黑体" panose="02010609060101010101" pitchFamily="49" charset="-122"/>
              </a:rPr>
              <a:t>;</a:t>
            </a:r>
            <a:r>
              <a:rPr lang="zh-CN" altLang="en-US" smtClean="0">
                <a:solidFill>
                  <a:prstClr val="white"/>
                </a:solidFill>
                <a:latin typeface="黑体" panose="02010609060101010101" pitchFamily="49" charset="-122"/>
                <a:ea typeface="黑体" panose="02010609060101010101" pitchFamily="49" charset="-122"/>
              </a:rPr>
              <a:t> 也</a:t>
            </a:r>
            <a:r>
              <a:rPr lang="zh-CN" altLang="en-US">
                <a:solidFill>
                  <a:prstClr val="white"/>
                </a:solidFill>
                <a:latin typeface="黑体" panose="02010609060101010101" pitchFamily="49" charset="-122"/>
                <a:ea typeface="黑体" panose="02010609060101010101" pitchFamily="49" charset="-122"/>
              </a:rPr>
              <a:t>学习中国先进的生产工具、器物</a:t>
            </a:r>
            <a:r>
              <a:rPr lang="zh-CN" altLang="en-US" smtClean="0">
                <a:solidFill>
                  <a:prstClr val="white"/>
                </a:solidFill>
                <a:latin typeface="黑体" panose="02010609060101010101" pitchFamily="49" charset="-122"/>
                <a:ea typeface="黑体" panose="02010609060101010101" pitchFamily="49" charset="-122"/>
              </a:rPr>
              <a:t>、政治</a:t>
            </a:r>
            <a:r>
              <a:rPr lang="zh-CN" altLang="en-US">
                <a:solidFill>
                  <a:prstClr val="white"/>
                </a:solidFill>
                <a:latin typeface="黑体" panose="02010609060101010101" pitchFamily="49" charset="-122"/>
                <a:ea typeface="黑体" panose="02010609060101010101" pitchFamily="49" charset="-122"/>
              </a:rPr>
              <a:t>经济制度乃至价值观念。</a:t>
            </a:r>
            <a:endParaRPr lang="zh-CN" altLang="en-US">
              <a:solidFill>
                <a:prstClr val="white"/>
              </a:solidFill>
              <a:latin typeface="黑体" panose="02010609060101010101" pitchFamily="49" charset="-122"/>
              <a:ea typeface="黑体" panose="02010609060101010101" pitchFamily="49" charset="-122"/>
            </a:endParaRPr>
          </a:p>
          <a:p>
            <a:pPr>
              <a:lnSpc>
                <a:spcPct val="150000"/>
              </a:lnSpc>
            </a:pPr>
            <a:r>
              <a:rPr lang="zh-CN" altLang="en-US">
                <a:solidFill>
                  <a:prstClr val="white"/>
                </a:solidFill>
                <a:latin typeface="黑体" panose="02010609060101010101" pitchFamily="49" charset="-122"/>
                <a:ea typeface="黑体" panose="02010609060101010101" pitchFamily="49" charset="-122"/>
              </a:rPr>
              <a:t>态度：日本不是简单地复制唐朝文化</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而是始终遵循一条原则</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即维护日本的传统习俗和文化</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在此基础上</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对吸收的唐朝文化进行适合自己国情的改造和创新</a:t>
            </a:r>
            <a:r>
              <a:rPr lang="zh-CN" altLang="en-US" smtClean="0">
                <a:solidFill>
                  <a:prstClr val="white"/>
                </a:solidFill>
                <a:latin typeface="黑体" panose="02010609060101010101" pitchFamily="49" charset="-122"/>
                <a:ea typeface="黑体" panose="02010609060101010101" pitchFamily="49" charset="-122"/>
              </a:rPr>
              <a:t>。</a:t>
            </a:r>
            <a:endParaRPr lang="zh-CN" altLang="en-US">
              <a:solidFill>
                <a:prstClr val="white"/>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623888" y="2038352"/>
            <a:ext cx="390525" cy="1579563"/>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a:solidFill>
                  <a:prstClr val="white"/>
                </a:solidFill>
                <a:latin typeface="黑体" panose="02010609060101010101" pitchFamily="49" charset="-122"/>
                <a:ea typeface="黑体" panose="02010609060101010101" pitchFamily="49" charset="-122"/>
              </a:rPr>
              <a:t>问题情境</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609601" y="2041525"/>
            <a:ext cx="7931150" cy="1582738"/>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84997" name="文本框 8"/>
          <p:cNvSpPr txBox="1">
            <a:spLocks noChangeArrowheads="1"/>
          </p:cNvSpPr>
          <p:nvPr>
            <p:custDataLst>
              <p:tags r:id="rId4"/>
            </p:custDataLst>
          </p:nvPr>
        </p:nvSpPr>
        <p:spPr bwMode="auto">
          <a:xfrm>
            <a:off x="592154" y="1163654"/>
            <a:ext cx="58816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美洲印第安文化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8" name="矩形 7"/>
          <p:cNvSpPr/>
          <p:nvPr>
            <p:custDataLst>
              <p:tags r:id="rId5"/>
            </p:custDataLst>
          </p:nvPr>
        </p:nvSpPr>
        <p:spPr>
          <a:xfrm>
            <a:off x="1014412" y="2301853"/>
            <a:ext cx="6343177" cy="1052557"/>
          </a:xfrm>
          <a:prstGeom prst="rect">
            <a:avLst/>
          </a:prstGeom>
        </p:spPr>
        <p:txBody>
          <a:bodyPr wrap="square" lIns="91402" tIns="45701" rIns="91402" bIns="45701">
            <a:spAutoFit/>
          </a:bodyPr>
          <a:lstStyle/>
          <a:p>
            <a:pPr indent="557530" eaLnBrk="1" fontAlgn="auto" hangingPunct="1">
              <a:lnSpc>
                <a:spcPct val="130000"/>
              </a:lnSpc>
              <a:spcBef>
                <a:spcPct val="0"/>
              </a:spcBef>
              <a:spcAft>
                <a:spcPct val="0"/>
              </a:spcAft>
              <a:defRPr/>
            </a:pPr>
            <a:r>
              <a:rPr lang="zh-CN" altLang="en-US" sz="2400" kern="100">
                <a:solidFill>
                  <a:prstClr val="black"/>
                </a:solidFill>
                <a:latin typeface="黑体" panose="02010609060101010101" pitchFamily="49" charset="-122"/>
                <a:ea typeface="黑体" panose="02010609060101010101" pitchFamily="49" charset="-122"/>
                <a:cs typeface="Times New Roman" panose="02020603050405020304" pitchFamily="18" charset="0"/>
              </a:rPr>
              <a:t>请同学们结合教材内容及所学知识，指出美洲印第安</a:t>
            </a:r>
            <a:r>
              <a:rPr lang="zh-CN" altLang="en-US" sz="2400" kern="10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文化有何成就？又是如何毁灭的？</a:t>
            </a:r>
            <a:endParaRPr lang="zh-CN" altLang="en-US" sz="2400" kern="10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15"/>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美洲印第安文化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1036679" y="1185282"/>
            <a:ext cx="4050047" cy="34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en-US" altLang="zh-CN">
                <a:solidFill>
                  <a:srgbClr val="000000"/>
                </a:solidFill>
                <a:latin typeface="黑体" panose="02010609060101010101" pitchFamily="49" charset="-122"/>
                <a:ea typeface="黑体" panose="02010609060101010101" pitchFamily="49" charset="-122"/>
              </a:rPr>
              <a:t>1.</a:t>
            </a:r>
            <a:r>
              <a:rPr lang="zh-CN" altLang="en-US">
                <a:solidFill>
                  <a:srgbClr val="000000"/>
                </a:solidFill>
                <a:latin typeface="黑体" panose="02010609060101010101" pitchFamily="49" charset="-122"/>
                <a:ea typeface="黑体" panose="02010609060101010101" pitchFamily="49" charset="-122"/>
              </a:rPr>
              <a:t>成就</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1</a:t>
            </a:r>
            <a:r>
              <a:rPr lang="zh-CN" altLang="en-US">
                <a:solidFill>
                  <a:srgbClr val="000000"/>
                </a:solidFill>
                <a:latin typeface="黑体" panose="02010609060101010101" pitchFamily="49" charset="-122"/>
                <a:ea typeface="黑体" panose="02010609060101010101" pitchFamily="49" charset="-122"/>
              </a:rPr>
              <a:t>）宗教</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多神崇拜</a:t>
            </a:r>
            <a:r>
              <a:rPr lang="en-US" altLang="zh-CN">
                <a:solidFill>
                  <a:srgbClr val="000000"/>
                </a:solidFill>
                <a:latin typeface="黑体" panose="02010609060101010101" pitchFamily="49" charset="-122"/>
                <a:ea typeface="黑体" panose="02010609060101010101" pitchFamily="49" charset="-122"/>
              </a:rPr>
              <a:t>)</a:t>
            </a:r>
            <a:endParaRPr lang="en-US" altLang="zh-CN">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玛雅文化崇拜的大多是自然神。创造之神伊查姆</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纳是最重要的神</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他兼有其他神的本领。阿兹特克文化、印加</a:t>
            </a:r>
            <a:r>
              <a:rPr lang="zh-CN" altLang="en-US" smtClean="0">
                <a:solidFill>
                  <a:srgbClr val="000000"/>
                </a:solidFill>
                <a:latin typeface="黑体" panose="02010609060101010101" pitchFamily="49" charset="-122"/>
                <a:ea typeface="黑体" panose="02010609060101010101" pitchFamily="49" charset="-122"/>
              </a:rPr>
              <a:t>文化的太阳神</a:t>
            </a:r>
            <a:r>
              <a:rPr lang="zh-CN" altLang="en-US">
                <a:solidFill>
                  <a:srgbClr val="000000"/>
                </a:solidFill>
                <a:latin typeface="黑体" panose="02010609060101010101" pitchFamily="49" charset="-122"/>
                <a:ea typeface="黑体" panose="02010609060101010101" pitchFamily="49" charset="-122"/>
              </a:rPr>
              <a:t>占有特别重要的地位。</a:t>
            </a:r>
            <a:r>
              <a:rPr lang="zh-CN" altLang="en-US" smtClean="0">
                <a:solidFill>
                  <a:srgbClr val="000000"/>
                </a:solidFill>
                <a:latin typeface="黑体" panose="02010609060101010101" pitchFamily="49" charset="-122"/>
                <a:ea typeface="黑体" panose="02010609060101010101" pitchFamily="49" charset="-122"/>
              </a:rPr>
              <a:t>建造规模</a:t>
            </a:r>
            <a:r>
              <a:rPr lang="zh-CN" altLang="en-US">
                <a:solidFill>
                  <a:srgbClr val="000000"/>
                </a:solidFill>
                <a:latin typeface="黑体" panose="02010609060101010101" pitchFamily="49" charset="-122"/>
                <a:ea typeface="黑体" panose="02010609060101010101" pitchFamily="49" charset="-122"/>
              </a:rPr>
              <a:t>宏大的金字塔</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在塔顶建起祭祀神灵的神庙</a:t>
            </a:r>
            <a:r>
              <a:rPr lang="en-US" altLang="zh-CN">
                <a:solidFill>
                  <a:srgbClr val="000000"/>
                </a:solidFill>
                <a:latin typeface="黑体" panose="02010609060101010101" pitchFamily="49" charset="-122"/>
                <a:ea typeface="黑体" panose="02010609060101010101" pitchFamily="49" charset="-122"/>
              </a:rPr>
              <a:t>,</a:t>
            </a:r>
            <a:r>
              <a:rPr lang="zh-CN" altLang="en-US" smtClean="0">
                <a:solidFill>
                  <a:srgbClr val="000000"/>
                </a:solidFill>
                <a:latin typeface="黑体" panose="02010609060101010101" pitchFamily="49" charset="-122"/>
                <a:ea typeface="黑体" panose="02010609060101010101" pitchFamily="49" charset="-122"/>
              </a:rPr>
              <a:t>祭司在</a:t>
            </a:r>
            <a:r>
              <a:rPr lang="zh-CN" altLang="en-US">
                <a:solidFill>
                  <a:srgbClr val="000000"/>
                </a:solidFill>
                <a:latin typeface="黑体" panose="02010609060101010101" pitchFamily="49" charset="-122"/>
                <a:ea typeface="黑体" panose="02010609060101010101" pitchFamily="49" charset="-122"/>
              </a:rPr>
              <a:t>塔上观察</a:t>
            </a:r>
            <a:r>
              <a:rPr lang="zh-CN" altLang="en-US" smtClean="0">
                <a:solidFill>
                  <a:srgbClr val="000000"/>
                </a:solidFill>
                <a:latin typeface="黑体" panose="02010609060101010101" pitchFamily="49" charset="-122"/>
                <a:ea typeface="黑体" panose="02010609060101010101" pitchFamily="49" charset="-122"/>
              </a:rPr>
              <a:t>天象。</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6318120" y="4232270"/>
            <a:ext cx="898091"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a:solidFill>
                  <a:srgbClr val="FFFFFF"/>
                </a:solidFill>
                <a:latin typeface="黑体" panose="02010609060101010101" pitchFamily="49" charset="-122"/>
                <a:ea typeface="黑体" panose="02010609060101010101" pitchFamily="49" charset="-122"/>
              </a:rPr>
              <a:t>金字塔</a:t>
            </a:r>
            <a:endParaRPr lang="zh-CN" altLang="en-US" b="1">
              <a:solidFill>
                <a:srgbClr val="FFFFFF"/>
              </a:solidFill>
              <a:latin typeface="黑体" panose="02010609060101010101" pitchFamily="49" charset="-122"/>
              <a:ea typeface="黑体" panose="02010609060101010101" pitchFamily="49" charset="-122"/>
            </a:endParaRPr>
          </a:p>
        </p:txBody>
      </p:sp>
      <p:pic>
        <p:nvPicPr>
          <p:cNvPr id="4098"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238120" y="1453352"/>
            <a:ext cx="3058092" cy="265842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15"/>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美洲印第安文化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5" y="978915"/>
            <a:ext cx="4298327" cy="383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2</a:t>
            </a:r>
            <a:r>
              <a:rPr lang="zh-CN" altLang="en-US">
                <a:solidFill>
                  <a:srgbClr val="000000"/>
                </a:solidFill>
                <a:latin typeface="黑体" panose="02010609060101010101" pitchFamily="49" charset="-122"/>
                <a:ea typeface="黑体" panose="02010609060101010101" pitchFamily="49" charset="-122"/>
              </a:rPr>
              <a:t>）文字</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玛雅文化创造了独特的文字。阿兹特克文化使用图画文字记录重要事件。</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3</a:t>
            </a:r>
            <a:r>
              <a:rPr lang="zh-CN" altLang="en-US">
                <a:solidFill>
                  <a:srgbClr val="000000"/>
                </a:solidFill>
                <a:latin typeface="黑体" panose="02010609060101010101" pitchFamily="49" charset="-122"/>
                <a:ea typeface="黑体" panose="02010609060101010101" pitchFamily="49" charset="-122"/>
              </a:rPr>
              <a:t>）历法</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玛雅文化发明了“玛雅历”。以</a:t>
            </a:r>
            <a:r>
              <a:rPr lang="en-US" altLang="zh-CN">
                <a:solidFill>
                  <a:srgbClr val="000000"/>
                </a:solidFill>
                <a:latin typeface="黑体" panose="02010609060101010101" pitchFamily="49" charset="-122"/>
                <a:ea typeface="黑体" panose="02010609060101010101" pitchFamily="49" charset="-122"/>
              </a:rPr>
              <a:t>365</a:t>
            </a:r>
            <a:r>
              <a:rPr lang="zh-CN" altLang="en-US">
                <a:solidFill>
                  <a:srgbClr val="000000"/>
                </a:solidFill>
                <a:latin typeface="黑体" panose="02010609060101010101" pitchFamily="49" charset="-122"/>
                <a:ea typeface="黑体" panose="02010609060101010101" pitchFamily="49" charset="-122"/>
              </a:rPr>
              <a:t>天为一年</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一年</a:t>
            </a:r>
            <a:r>
              <a:rPr lang="en-US" altLang="zh-CN">
                <a:solidFill>
                  <a:srgbClr val="000000"/>
                </a:solidFill>
                <a:latin typeface="黑体" panose="02010609060101010101" pitchFamily="49" charset="-122"/>
                <a:ea typeface="黑体" panose="02010609060101010101" pitchFamily="49" charset="-122"/>
              </a:rPr>
              <a:t>18</a:t>
            </a:r>
            <a:r>
              <a:rPr lang="zh-CN" altLang="en-US">
                <a:solidFill>
                  <a:srgbClr val="000000"/>
                </a:solidFill>
                <a:latin typeface="黑体" panose="02010609060101010101" pitchFamily="49" charset="-122"/>
                <a:ea typeface="黑体" panose="02010609060101010101" pitchFamily="49" charset="-122"/>
              </a:rPr>
              <a:t>个月</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每个月</a:t>
            </a:r>
            <a:r>
              <a:rPr lang="en-US" altLang="zh-CN">
                <a:solidFill>
                  <a:srgbClr val="000000"/>
                </a:solidFill>
                <a:latin typeface="黑体" panose="02010609060101010101" pitchFamily="49" charset="-122"/>
                <a:ea typeface="黑体" panose="02010609060101010101" pitchFamily="49" charset="-122"/>
              </a:rPr>
              <a:t>20</a:t>
            </a:r>
            <a:r>
              <a:rPr lang="zh-CN" altLang="en-US">
                <a:solidFill>
                  <a:srgbClr val="000000"/>
                </a:solidFill>
                <a:latin typeface="黑体" panose="02010609060101010101" pitchFamily="49" charset="-122"/>
                <a:ea typeface="黑体" panose="02010609060101010101" pitchFamily="49" charset="-122"/>
              </a:rPr>
              <a:t>天</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剩下的</a:t>
            </a:r>
            <a:r>
              <a:rPr lang="en-US" altLang="zh-CN">
                <a:solidFill>
                  <a:srgbClr val="000000"/>
                </a:solidFill>
                <a:latin typeface="黑体" panose="02010609060101010101" pitchFamily="49" charset="-122"/>
                <a:ea typeface="黑体" panose="02010609060101010101" pitchFamily="49" charset="-122"/>
              </a:rPr>
              <a:t>5</a:t>
            </a:r>
            <a:r>
              <a:rPr lang="zh-CN" altLang="en-US">
                <a:solidFill>
                  <a:srgbClr val="000000"/>
                </a:solidFill>
                <a:latin typeface="黑体" panose="02010609060101010101" pitchFamily="49" charset="-122"/>
                <a:ea typeface="黑体" panose="02010609060101010101" pitchFamily="49" charset="-122"/>
              </a:rPr>
              <a:t>天是“禁忌日”。印加文化制定了太阳历和太阴历</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太阳历一年为</a:t>
            </a:r>
            <a:r>
              <a:rPr lang="en-US" altLang="zh-CN">
                <a:solidFill>
                  <a:srgbClr val="000000"/>
                </a:solidFill>
                <a:latin typeface="黑体" panose="02010609060101010101" pitchFamily="49" charset="-122"/>
                <a:ea typeface="黑体" panose="02010609060101010101" pitchFamily="49" charset="-122"/>
              </a:rPr>
              <a:t>365</a:t>
            </a:r>
            <a:r>
              <a:rPr lang="zh-CN" altLang="en-US">
                <a:solidFill>
                  <a:srgbClr val="000000"/>
                </a:solidFill>
                <a:latin typeface="黑体" panose="02010609060101010101" pitchFamily="49" charset="-122"/>
                <a:ea typeface="黑体" panose="02010609060101010101" pitchFamily="49" charset="-122"/>
              </a:rPr>
              <a:t>天</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太阴历一年为</a:t>
            </a:r>
            <a:r>
              <a:rPr lang="en-US" altLang="zh-CN">
                <a:solidFill>
                  <a:srgbClr val="000000"/>
                </a:solidFill>
                <a:latin typeface="黑体" panose="02010609060101010101" pitchFamily="49" charset="-122"/>
                <a:ea typeface="黑体" panose="02010609060101010101" pitchFamily="49" charset="-122"/>
              </a:rPr>
              <a:t>354</a:t>
            </a:r>
            <a:r>
              <a:rPr lang="zh-CN" altLang="en-US" smtClean="0">
                <a:solidFill>
                  <a:srgbClr val="000000"/>
                </a:solidFill>
                <a:latin typeface="黑体" panose="02010609060101010101" pitchFamily="49" charset="-122"/>
                <a:ea typeface="黑体" panose="02010609060101010101" pitchFamily="49" charset="-122"/>
              </a:rPr>
              <a:t>天。</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6459727" y="4237795"/>
            <a:ext cx="920403"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a:solidFill>
                  <a:srgbClr val="FFFFFF"/>
                </a:solidFill>
                <a:latin typeface="黑体" panose="02010609060101010101" pitchFamily="49" charset="-122"/>
                <a:ea typeface="黑体" panose="02010609060101010101" pitchFamily="49" charset="-122"/>
              </a:rPr>
              <a:t>玛雅历</a:t>
            </a:r>
            <a:endParaRPr lang="zh-CN" altLang="en-US" b="1">
              <a:solidFill>
                <a:srgbClr val="FFFFFF"/>
              </a:solidFill>
              <a:latin typeface="黑体" panose="02010609060101010101" pitchFamily="49" charset="-122"/>
              <a:ea typeface="黑体" panose="02010609060101010101" pitchFamily="49" charset="-122"/>
            </a:endParaRPr>
          </a:p>
        </p:txBody>
      </p:sp>
      <p:pic>
        <p:nvPicPr>
          <p:cNvPr id="5122"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427215" y="1329211"/>
            <a:ext cx="2985427" cy="2815868"/>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custDataLst>
              <p:tags r:id="rId2"/>
            </p:custDataLst>
          </p:nvPr>
        </p:nvSpPr>
        <p:spPr>
          <a:xfrm>
            <a:off x="440749" y="928932"/>
            <a:ext cx="8108950" cy="3735387"/>
          </a:xfrm>
          <a:prstGeom prst="rect">
            <a:avLst/>
          </a:prstGeom>
          <a:noFill/>
          <a:ln w="25400" cap="rnd">
            <a:solidFill>
              <a:srgbClr val="793738"/>
            </a:solidFill>
            <a:beve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 name="矩形 8"/>
          <p:cNvSpPr/>
          <p:nvPr>
            <p:custDataLst>
              <p:tags r:id="rId3"/>
            </p:custDataLst>
          </p:nvPr>
        </p:nvSpPr>
        <p:spPr>
          <a:xfrm>
            <a:off x="440749" y="919163"/>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图片导入</a:t>
            </a:r>
            <a:endParaRPr lang="zh-CN" altLang="en-US" sz="2400">
              <a:solidFill>
                <a:prstClr val="white"/>
              </a:solidFill>
              <a:latin typeface="黑体" panose="02010609060101010101" pitchFamily="49" charset="-122"/>
              <a:ea typeface="黑体" panose="02010609060101010101" pitchFamily="49" charset="-122"/>
            </a:endParaRPr>
          </a:p>
        </p:txBody>
      </p:sp>
      <p:sp>
        <p:nvSpPr>
          <p:cNvPr id="11" name="文本框 2"/>
          <p:cNvSpPr txBox="1">
            <a:spLocks noChangeArrowheads="1"/>
          </p:cNvSpPr>
          <p:nvPr>
            <p:custDataLst>
              <p:tags r:id="rId4"/>
            </p:custDataLst>
          </p:nvPr>
        </p:nvSpPr>
        <p:spPr bwMode="auto">
          <a:xfrm>
            <a:off x="926163" y="1350094"/>
            <a:ext cx="3809337" cy="289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000" smtClean="0">
                <a:latin typeface="黑体" panose="02010609060101010101" pitchFamily="49" charset="-122"/>
                <a:ea typeface="黑体" panose="02010609060101010101" pitchFamily="49" charset="-122"/>
              </a:rPr>
              <a:t>    请</a:t>
            </a:r>
            <a:r>
              <a:rPr lang="zh-CN" altLang="en-US" sz="2000">
                <a:latin typeface="黑体" panose="02010609060101010101" pitchFamily="49" charset="-122"/>
                <a:ea typeface="黑体" panose="02010609060101010101" pitchFamily="49" charset="-122"/>
              </a:rPr>
              <a:t>同学们</a:t>
            </a:r>
            <a:r>
              <a:rPr lang="zh-CN" altLang="en-US" sz="2000" smtClean="0">
                <a:latin typeface="黑体" panose="02010609060101010101" pitchFamily="49" charset="-122"/>
                <a:ea typeface="黑体" panose="02010609060101010101" pitchFamily="49" charset="-122"/>
              </a:rPr>
              <a:t>观察图片，这反映的是佛教</a:t>
            </a:r>
            <a:r>
              <a:rPr lang="zh-CN" altLang="en-US" sz="2000">
                <a:latin typeface="黑体" panose="02010609060101010101" pitchFamily="49" charset="-122"/>
                <a:ea typeface="黑体" panose="02010609060101010101" pitchFamily="49" charset="-122"/>
              </a:rPr>
              <a:t>创始人</a:t>
            </a:r>
            <a:r>
              <a:rPr lang="zh-CN" altLang="en-US" sz="2000" smtClean="0">
                <a:latin typeface="黑体" panose="02010609060101010101" pitchFamily="49" charset="-122"/>
                <a:ea typeface="黑体" panose="02010609060101010101" pitchFamily="49" charset="-122"/>
              </a:rPr>
              <a:t>释迦牟尼传教。大家</a:t>
            </a:r>
            <a:r>
              <a:rPr lang="zh-CN" altLang="en-US" sz="2000">
                <a:latin typeface="黑体" panose="02010609060101010101" pitchFamily="49" charset="-122"/>
                <a:ea typeface="黑体" panose="02010609060101010101" pitchFamily="49" charset="-122"/>
              </a:rPr>
              <a:t>思考一下，</a:t>
            </a:r>
            <a:r>
              <a:rPr lang="zh-CN" altLang="en-US" sz="2000" smtClean="0">
                <a:latin typeface="黑体" panose="02010609060101010101" pitchFamily="49" charset="-122"/>
                <a:ea typeface="黑体" panose="02010609060101010101" pitchFamily="49" charset="-122"/>
              </a:rPr>
              <a:t>佛教文化起源于哪个地区？对</a:t>
            </a:r>
            <a:r>
              <a:rPr lang="zh-CN" altLang="en-US" sz="2000">
                <a:latin typeface="黑体" panose="02010609060101010101" pitchFamily="49" charset="-122"/>
                <a:ea typeface="黑体" panose="02010609060101010101" pitchFamily="49" charset="-122"/>
              </a:rPr>
              <a:t>！古代南亚印度。那么，南亚、东亚与美洲的</a:t>
            </a:r>
            <a:r>
              <a:rPr lang="zh-CN" altLang="en-US" sz="2000" smtClean="0">
                <a:latin typeface="黑体" panose="02010609060101010101" pitchFamily="49" charset="-122"/>
                <a:ea typeface="黑体" panose="02010609060101010101" pitchFamily="49" charset="-122"/>
              </a:rPr>
              <a:t>文化是如何形成的？有何成就？这些</a:t>
            </a:r>
            <a:r>
              <a:rPr lang="zh-CN" altLang="en-US" sz="2000">
                <a:latin typeface="黑体" panose="02010609060101010101" pitchFamily="49" charset="-122"/>
                <a:ea typeface="黑体" panose="02010609060101010101" pitchFamily="49" charset="-122"/>
              </a:rPr>
              <a:t>正是我们这节课所要探讨的主题。</a:t>
            </a:r>
            <a:endParaRPr lang="zh-CN" altLang="en-US" sz="2000">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bwMode="auto">
          <a:xfrm>
            <a:off x="4857544" y="1406176"/>
            <a:ext cx="3167094" cy="2761367"/>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15"/>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美洲印第安文化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1025054" y="1394413"/>
            <a:ext cx="4231232" cy="300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4</a:t>
            </a:r>
            <a:r>
              <a:rPr lang="zh-CN" altLang="en-US">
                <a:solidFill>
                  <a:srgbClr val="000000"/>
                </a:solidFill>
                <a:latin typeface="黑体" panose="02010609060101010101" pitchFamily="49" charset="-122"/>
                <a:ea typeface="黑体" panose="02010609060101010101" pitchFamily="49" charset="-122"/>
              </a:rPr>
              <a:t>）数学</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玛雅文化知道“零”的概念</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以手和脚的</a:t>
            </a:r>
            <a:r>
              <a:rPr lang="en-US" altLang="zh-CN">
                <a:solidFill>
                  <a:srgbClr val="000000"/>
                </a:solidFill>
                <a:latin typeface="黑体" panose="02010609060101010101" pitchFamily="49" charset="-122"/>
                <a:ea typeface="黑体" panose="02010609060101010101" pitchFamily="49" charset="-122"/>
              </a:rPr>
              <a:t>20</a:t>
            </a:r>
            <a:r>
              <a:rPr lang="zh-CN" altLang="en-US">
                <a:solidFill>
                  <a:srgbClr val="000000"/>
                </a:solidFill>
                <a:latin typeface="黑体" panose="02010609060101010101" pitchFamily="49" charset="-122"/>
                <a:ea typeface="黑体" panose="02010609060101010101" pitchFamily="49" charset="-122"/>
              </a:rPr>
              <a:t>个指头作为</a:t>
            </a:r>
            <a:r>
              <a:rPr lang="zh-CN" altLang="en-US" smtClean="0">
                <a:solidFill>
                  <a:srgbClr val="000000"/>
                </a:solidFill>
                <a:latin typeface="黑体" panose="02010609060101010101" pitchFamily="49" charset="-122"/>
                <a:ea typeface="黑体" panose="02010609060101010101" pitchFamily="49" charset="-122"/>
              </a:rPr>
              <a:t>计算基础</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创造出</a:t>
            </a:r>
            <a:r>
              <a:rPr lang="en-US" altLang="zh-CN">
                <a:solidFill>
                  <a:srgbClr val="000000"/>
                </a:solidFill>
                <a:latin typeface="黑体" panose="02010609060101010101" pitchFamily="49" charset="-122"/>
                <a:ea typeface="黑体" panose="02010609060101010101" pitchFamily="49" charset="-122"/>
              </a:rPr>
              <a:t>20</a:t>
            </a:r>
            <a:r>
              <a:rPr lang="zh-CN" altLang="en-US">
                <a:solidFill>
                  <a:srgbClr val="000000"/>
                </a:solidFill>
                <a:latin typeface="黑体" panose="02010609060101010101" pitchFamily="49" charset="-122"/>
                <a:ea typeface="黑体" panose="02010609060101010101" pitchFamily="49" charset="-122"/>
              </a:rPr>
              <a:t>进制。</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5</a:t>
            </a:r>
            <a:r>
              <a:rPr lang="zh-CN" altLang="en-US">
                <a:solidFill>
                  <a:srgbClr val="000000"/>
                </a:solidFill>
                <a:latin typeface="黑体" panose="02010609060101010101" pitchFamily="49" charset="-122"/>
                <a:ea typeface="黑体" panose="02010609060101010101" pitchFamily="49" charset="-122"/>
              </a:rPr>
              <a:t>）艺术</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阿兹特克文化采用天然铜锻造铜器。制作的陶器、石雕、木刻和金银首饰都非常精美</a:t>
            </a:r>
            <a:r>
              <a:rPr lang="zh-CN" altLang="en-US" smtClean="0">
                <a:solidFill>
                  <a:srgbClr val="000000"/>
                </a:solidFill>
                <a:latin typeface="黑体" panose="02010609060101010101" pitchFamily="49" charset="-122"/>
                <a:ea typeface="黑体" panose="02010609060101010101" pitchFamily="49" charset="-122"/>
              </a:rPr>
              <a:t>。</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6108069" y="4236650"/>
            <a:ext cx="1386631"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smtClean="0">
                <a:solidFill>
                  <a:srgbClr val="FFFFFF"/>
                </a:solidFill>
                <a:latin typeface="黑体" panose="02010609060101010101" pitchFamily="49" charset="-122"/>
                <a:ea typeface="黑体" panose="02010609060101010101" pitchFamily="49" charset="-122"/>
              </a:rPr>
              <a:t>玛雅</a:t>
            </a:r>
            <a:r>
              <a:rPr lang="en-US" altLang="zh-CN" b="1" smtClean="0">
                <a:solidFill>
                  <a:srgbClr val="FFFFFF"/>
                </a:solidFill>
                <a:latin typeface="黑体" panose="02010609060101010101" pitchFamily="49" charset="-122"/>
                <a:ea typeface="黑体" panose="02010609060101010101" pitchFamily="49" charset="-122"/>
              </a:rPr>
              <a:t>20</a:t>
            </a:r>
            <a:r>
              <a:rPr lang="zh-CN" altLang="en-US" b="1">
                <a:solidFill>
                  <a:srgbClr val="FFFFFF"/>
                </a:solidFill>
                <a:latin typeface="黑体" panose="02010609060101010101" pitchFamily="49" charset="-122"/>
                <a:ea typeface="黑体" panose="02010609060101010101" pitchFamily="49" charset="-122"/>
              </a:rPr>
              <a:t>进制</a:t>
            </a:r>
            <a:endParaRPr lang="zh-CN" altLang="en-US" b="1">
              <a:solidFill>
                <a:srgbClr val="FFFFFF"/>
              </a:solidFill>
              <a:latin typeface="黑体" panose="02010609060101010101" pitchFamily="49" charset="-122"/>
              <a:ea typeface="黑体" panose="02010609060101010101" pitchFamily="49" charset="-122"/>
            </a:endParaRPr>
          </a:p>
        </p:txBody>
      </p:sp>
      <p:pic>
        <p:nvPicPr>
          <p:cNvPr id="6146"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256286" y="1394413"/>
            <a:ext cx="3090198" cy="2733113"/>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15"/>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美洲印第安文化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1103778" y="1602162"/>
            <a:ext cx="3928450" cy="25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6</a:t>
            </a:r>
            <a:r>
              <a:rPr lang="zh-CN" altLang="en-US">
                <a:solidFill>
                  <a:srgbClr val="000000"/>
                </a:solidFill>
                <a:latin typeface="黑体" panose="02010609060101010101" pitchFamily="49" charset="-122"/>
                <a:ea typeface="黑体" panose="02010609060101010101" pitchFamily="49" charset="-122"/>
              </a:rPr>
              <a:t>）建筑</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印加文化建造了长达数千千米的驿道和宏大的太阳庙。</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7</a:t>
            </a:r>
            <a:r>
              <a:rPr lang="zh-CN" altLang="en-US">
                <a:solidFill>
                  <a:srgbClr val="000000"/>
                </a:solidFill>
                <a:latin typeface="黑体" panose="02010609060101010101" pitchFamily="49" charset="-122"/>
                <a:ea typeface="黑体" panose="02010609060101010101" pitchFamily="49" charset="-122"/>
              </a:rPr>
              <a:t>）医学</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印加文化会使用麻醉剂</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能进行人体</a:t>
            </a:r>
            <a:r>
              <a:rPr lang="zh-CN" altLang="en-US" smtClean="0">
                <a:solidFill>
                  <a:srgbClr val="000000"/>
                </a:solidFill>
                <a:latin typeface="黑体" panose="02010609060101010101" pitchFamily="49" charset="-122"/>
                <a:ea typeface="黑体" panose="02010609060101010101" pitchFamily="49" charset="-122"/>
              </a:rPr>
              <a:t>解剖。</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6004972" y="4237795"/>
            <a:ext cx="1372996"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a:solidFill>
                  <a:srgbClr val="FFFFFF"/>
                </a:solidFill>
                <a:latin typeface="黑体" panose="02010609060101010101" pitchFamily="49" charset="-122"/>
                <a:ea typeface="黑体" panose="02010609060101010101" pitchFamily="49" charset="-122"/>
              </a:rPr>
              <a:t>印加太阳庙</a:t>
            </a:r>
            <a:endParaRPr lang="zh-CN" altLang="en-US" b="1">
              <a:solidFill>
                <a:srgbClr val="FFFFFF"/>
              </a:solidFill>
              <a:latin typeface="黑体" panose="02010609060101010101" pitchFamily="49" charset="-122"/>
              <a:ea typeface="黑体" panose="02010609060101010101" pitchFamily="49" charset="-122"/>
            </a:endParaRPr>
          </a:p>
        </p:txBody>
      </p:sp>
      <p:pic>
        <p:nvPicPr>
          <p:cNvPr id="2"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147285" y="1477574"/>
            <a:ext cx="3088371" cy="2600409"/>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15"/>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美洲印第安文化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1176444" y="2017661"/>
            <a:ext cx="3958729" cy="175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en-US" altLang="zh-CN">
                <a:solidFill>
                  <a:srgbClr val="000000"/>
                </a:solidFill>
                <a:latin typeface="黑体" panose="02010609060101010101" pitchFamily="49" charset="-122"/>
                <a:ea typeface="黑体" panose="02010609060101010101" pitchFamily="49" charset="-122"/>
              </a:rPr>
              <a:t>2.</a:t>
            </a:r>
            <a:r>
              <a:rPr lang="zh-CN" altLang="en-US">
                <a:solidFill>
                  <a:srgbClr val="000000"/>
                </a:solidFill>
                <a:latin typeface="黑体" panose="02010609060101010101" pitchFamily="49" charset="-122"/>
                <a:ea typeface="黑体" panose="02010609060101010101" pitchFamily="49" charset="-122"/>
              </a:rPr>
              <a:t>毁灭</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en-US" altLang="zh-CN">
                <a:solidFill>
                  <a:srgbClr val="000000"/>
                </a:solidFill>
                <a:latin typeface="黑体" panose="02010609060101010101" pitchFamily="49" charset="-122"/>
                <a:ea typeface="黑体" panose="02010609060101010101" pitchFamily="49" charset="-122"/>
              </a:rPr>
              <a:t>16</a:t>
            </a:r>
            <a:r>
              <a:rPr lang="zh-CN" altLang="en-US">
                <a:solidFill>
                  <a:srgbClr val="000000"/>
                </a:solidFill>
                <a:latin typeface="黑体" panose="02010609060101010101" pitchFamily="49" charset="-122"/>
                <a:ea typeface="黑体" panose="02010609060101010101" pitchFamily="49" charset="-122"/>
              </a:rPr>
              <a:t>世纪西班牙殖民者入侵后</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印第安人遭到了大肆屠杀</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独立发展的印第安文化毁灭</a:t>
            </a:r>
            <a:r>
              <a:rPr lang="zh-CN" altLang="en-US" smtClean="0">
                <a:solidFill>
                  <a:srgbClr val="000000"/>
                </a:solidFill>
                <a:latin typeface="黑体" panose="02010609060101010101" pitchFamily="49" charset="-122"/>
                <a:ea typeface="黑体" panose="02010609060101010101" pitchFamily="49" charset="-122"/>
              </a:rPr>
              <a:t>殆尽。</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5265369" y="4237795"/>
            <a:ext cx="2991479"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a:solidFill>
                  <a:srgbClr val="FFFFFF"/>
                </a:solidFill>
                <a:latin typeface="黑体" panose="02010609060101010101" pitchFamily="49" charset="-122"/>
                <a:ea typeface="黑体" panose="02010609060101010101" pitchFamily="49" charset="-122"/>
              </a:rPr>
              <a:t>西班牙</a:t>
            </a:r>
            <a:r>
              <a:rPr lang="zh-CN" altLang="en-US" b="1" smtClean="0">
                <a:solidFill>
                  <a:srgbClr val="FFFFFF"/>
                </a:solidFill>
                <a:latin typeface="黑体" panose="02010609060101010101" pitchFamily="49" charset="-122"/>
                <a:ea typeface="黑体" panose="02010609060101010101" pitchFamily="49" charset="-122"/>
              </a:rPr>
              <a:t>殖民者屠杀印第安人</a:t>
            </a:r>
            <a:endParaRPr lang="zh-CN" altLang="en-US" b="1">
              <a:solidFill>
                <a:srgbClr val="FFFFFF"/>
              </a:solidFill>
              <a:latin typeface="黑体" panose="02010609060101010101" pitchFamily="49" charset="-122"/>
              <a:ea typeface="黑体" panose="02010609060101010101" pitchFamily="49" charset="-122"/>
            </a:endParaRPr>
          </a:p>
        </p:txBody>
      </p:sp>
      <p:pic>
        <p:nvPicPr>
          <p:cNvPr id="8194"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232064" y="1604742"/>
            <a:ext cx="3058091" cy="2434363"/>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29"/>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合作探究</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a:solidFill>
                  <a:srgbClr val="990033"/>
                </a:solidFill>
                <a:latin typeface="黑体" panose="02010609060101010101" pitchFamily="49" charset="-122"/>
                <a:ea typeface="黑体" panose="02010609060101010101" pitchFamily="49" charset="-122"/>
              </a:rPr>
              <a:t>美洲印第安文化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5" y="978915"/>
            <a:ext cx="7745412" cy="252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a:lnSpc>
                <a:spcPct val="150000"/>
              </a:lnSpc>
            </a:pPr>
            <a:r>
              <a:rPr lang="zh-CN" altLang="en-US" b="1" smtClean="0">
                <a:solidFill>
                  <a:srgbClr val="FF0000"/>
                </a:solidFill>
                <a:latin typeface="黑体" panose="02010609060101010101" pitchFamily="49" charset="-122"/>
                <a:ea typeface="黑体" panose="02010609060101010101" pitchFamily="49" charset="-122"/>
              </a:rPr>
              <a:t>探究三  古代</a:t>
            </a:r>
            <a:r>
              <a:rPr lang="zh-CN" altLang="en-US" b="1">
                <a:solidFill>
                  <a:srgbClr val="FF0000"/>
                </a:solidFill>
                <a:latin typeface="黑体" panose="02010609060101010101" pitchFamily="49" charset="-122"/>
                <a:ea typeface="黑体" panose="02010609060101010101" pitchFamily="49" charset="-122"/>
              </a:rPr>
              <a:t>美洲文化的特点</a:t>
            </a:r>
            <a:endParaRPr lang="zh-CN" altLang="en-US" b="1">
              <a:solidFill>
                <a:srgbClr val="FF0000"/>
              </a:solidFill>
              <a:latin typeface="黑体" panose="02010609060101010101" pitchFamily="49" charset="-122"/>
              <a:ea typeface="黑体" panose="02010609060101010101" pitchFamily="49" charset="-122"/>
            </a:endParaRPr>
          </a:p>
          <a:p>
            <a:pPr>
              <a:lnSpc>
                <a:spcPct val="150000"/>
              </a:lnSpc>
            </a:pPr>
            <a:r>
              <a:rPr lang="zh-CN" altLang="en-US" smtClean="0">
                <a:latin typeface="黑体" panose="02010609060101010101" pitchFamily="49" charset="-122"/>
                <a:ea typeface="黑体" panose="02010609060101010101" pitchFamily="49" charset="-122"/>
              </a:rPr>
              <a:t>材料</a:t>
            </a:r>
            <a:r>
              <a:rPr lang="zh-CN" altLang="en-US">
                <a:latin typeface="黑体" panose="02010609060101010101" pitchFamily="49" charset="-122"/>
                <a:ea typeface="黑体" panose="02010609060101010101" pitchFamily="49" charset="-122"/>
              </a:rPr>
              <a:t>　玛雅文明历史悠久。</a:t>
            </a:r>
            <a:r>
              <a:rPr lang="en-US" altLang="zh-CN">
                <a:latin typeface="黑体" panose="02010609060101010101" pitchFamily="49" charset="-122"/>
                <a:ea typeface="黑体" panose="02010609060101010101" pitchFamily="49" charset="-122"/>
              </a:rPr>
              <a:t>1977</a:t>
            </a:r>
            <a:r>
              <a:rPr lang="zh-CN" altLang="en-US">
                <a:latin typeface="黑体" panose="02010609060101010101" pitchFamily="49" charset="-122"/>
                <a:ea typeface="黑体" panose="02010609060101010101" pitchFamily="49" charset="-122"/>
              </a:rPr>
              <a:t>年出版的墨西哥大百科全书把玛雅文明划分为三个时期：前古典时期，从公元前</a:t>
            </a:r>
            <a:r>
              <a:rPr lang="en-US" altLang="zh-CN">
                <a:latin typeface="黑体" panose="02010609060101010101" pitchFamily="49" charset="-122"/>
                <a:ea typeface="黑体" panose="02010609060101010101" pitchFamily="49" charset="-122"/>
              </a:rPr>
              <a:t>1500</a:t>
            </a:r>
            <a:r>
              <a:rPr lang="zh-CN" altLang="en-US">
                <a:latin typeface="黑体" panose="02010609060101010101" pitchFamily="49" charset="-122"/>
                <a:ea typeface="黑体" panose="02010609060101010101" pitchFamily="49" charset="-122"/>
              </a:rPr>
              <a:t>年到公元</a:t>
            </a:r>
            <a:r>
              <a:rPr lang="en-US" altLang="zh-CN">
                <a:latin typeface="黑体" panose="02010609060101010101" pitchFamily="49" charset="-122"/>
                <a:ea typeface="黑体" panose="02010609060101010101" pitchFamily="49" charset="-122"/>
              </a:rPr>
              <a:t>292</a:t>
            </a:r>
            <a:r>
              <a:rPr lang="zh-CN" altLang="en-US">
                <a:latin typeface="黑体" panose="02010609060101010101" pitchFamily="49" charset="-122"/>
                <a:ea typeface="黑体" panose="02010609060101010101" pitchFamily="49" charset="-122"/>
              </a:rPr>
              <a:t>年；古典时期，从公元</a:t>
            </a:r>
            <a:r>
              <a:rPr lang="en-US" altLang="zh-CN">
                <a:latin typeface="黑体" panose="02010609060101010101" pitchFamily="49" charset="-122"/>
                <a:ea typeface="黑体" panose="02010609060101010101" pitchFamily="49" charset="-122"/>
              </a:rPr>
              <a:t>292</a:t>
            </a:r>
            <a:r>
              <a:rPr lang="zh-CN" altLang="en-US">
                <a:latin typeface="黑体" panose="02010609060101010101" pitchFamily="49" charset="-122"/>
                <a:ea typeface="黑体" panose="02010609060101010101" pitchFamily="49" charset="-122"/>
              </a:rPr>
              <a:t>年到</a:t>
            </a:r>
            <a:r>
              <a:rPr lang="en-US" altLang="zh-CN">
                <a:latin typeface="黑体" panose="02010609060101010101" pitchFamily="49" charset="-122"/>
                <a:ea typeface="黑体" panose="02010609060101010101" pitchFamily="49" charset="-122"/>
              </a:rPr>
              <a:t>900</a:t>
            </a:r>
            <a:r>
              <a:rPr lang="zh-CN" altLang="en-US">
                <a:latin typeface="黑体" panose="02010609060101010101" pitchFamily="49" charset="-122"/>
                <a:ea typeface="黑体" panose="02010609060101010101" pitchFamily="49" charset="-122"/>
              </a:rPr>
              <a:t>年；后古典时期，从公元</a:t>
            </a:r>
            <a:r>
              <a:rPr lang="en-US" altLang="zh-CN">
                <a:latin typeface="黑体" panose="02010609060101010101" pitchFamily="49" charset="-122"/>
                <a:ea typeface="黑体" panose="02010609060101010101" pitchFamily="49" charset="-122"/>
              </a:rPr>
              <a:t>900</a:t>
            </a:r>
            <a:r>
              <a:rPr lang="zh-CN" altLang="en-US">
                <a:latin typeface="黑体" panose="02010609060101010101" pitchFamily="49" charset="-122"/>
                <a:ea typeface="黑体" panose="02010609060101010101" pitchFamily="49" charset="-122"/>
              </a:rPr>
              <a:t>年到</a:t>
            </a:r>
            <a:r>
              <a:rPr lang="en-US" altLang="zh-CN">
                <a:latin typeface="黑体" panose="02010609060101010101" pitchFamily="49" charset="-122"/>
                <a:ea typeface="黑体" panose="02010609060101010101" pitchFamily="49" charset="-122"/>
              </a:rPr>
              <a:t>1527</a:t>
            </a:r>
            <a:r>
              <a:rPr lang="zh-CN" altLang="en-US">
                <a:latin typeface="黑体" panose="02010609060101010101" pitchFamily="49" charset="-122"/>
                <a:ea typeface="黑体" panose="02010609060101010101" pitchFamily="49" charset="-122"/>
              </a:rPr>
              <a:t>年。玛雅人有“美洲的希腊人”之称。</a:t>
            </a:r>
            <a:endParaRPr lang="zh-CN" altLang="en-US">
              <a:latin typeface="黑体" panose="02010609060101010101" pitchFamily="49" charset="-122"/>
              <a:ea typeface="黑体" panose="02010609060101010101" pitchFamily="49" charset="-122"/>
            </a:endParaRPr>
          </a:p>
          <a:p>
            <a:pPr>
              <a:lnSpc>
                <a:spcPct val="150000"/>
              </a:lnSpc>
            </a:pPr>
            <a:endParaRPr lang="zh-CN" altLang="en-US">
              <a:latin typeface="黑体" panose="02010609060101010101" pitchFamily="49" charset="-122"/>
              <a:ea typeface="黑体" panose="02010609060101010101" pitchFamily="49" charset="-122"/>
            </a:endParaRPr>
          </a:p>
        </p:txBody>
      </p:sp>
      <p:sp>
        <p:nvSpPr>
          <p:cNvPr id="2" name="矩形 1"/>
          <p:cNvSpPr/>
          <p:nvPr>
            <p:custDataLst>
              <p:tags r:id="rId6"/>
            </p:custDataLst>
          </p:nvPr>
        </p:nvSpPr>
        <p:spPr>
          <a:xfrm>
            <a:off x="960451" y="3069997"/>
            <a:ext cx="7729014" cy="442878"/>
          </a:xfrm>
          <a:prstGeom prst="rect">
            <a:avLst/>
          </a:prstGeom>
          <a:solidFill>
            <a:srgbClr val="793738"/>
          </a:solidFill>
        </p:spPr>
        <p:txBody>
          <a:bodyPr wrap="square">
            <a:spAutoFit/>
          </a:bodyPr>
          <a:lstStyle/>
          <a:p>
            <a:pPr>
              <a:lnSpc>
                <a:spcPct val="150000"/>
              </a:lnSpc>
            </a:pPr>
            <a:r>
              <a:rPr lang="zh-CN" altLang="en-US">
                <a:solidFill>
                  <a:srgbClr val="FFFF00"/>
                </a:solidFill>
                <a:latin typeface="黑体" panose="02010609060101010101" pitchFamily="49" charset="-122"/>
                <a:ea typeface="黑体" panose="02010609060101010101" pitchFamily="49" charset="-122"/>
              </a:rPr>
              <a:t>思考：材料体现了玛雅文明的什么特征？如何理解“美洲的希腊人”？</a:t>
            </a:r>
            <a:endParaRPr lang="zh-CN" altLang="en-US">
              <a:solidFill>
                <a:srgbClr val="FFFF00"/>
              </a:solidFill>
              <a:latin typeface="黑体" panose="02010609060101010101" pitchFamily="49" charset="-122"/>
              <a:ea typeface="黑体" panose="02010609060101010101" pitchFamily="49" charset="-122"/>
            </a:endParaRPr>
          </a:p>
        </p:txBody>
      </p:sp>
      <p:sp>
        <p:nvSpPr>
          <p:cNvPr id="8" name="矩形 7"/>
          <p:cNvSpPr/>
          <p:nvPr>
            <p:custDataLst>
              <p:tags r:id="rId7"/>
            </p:custDataLst>
          </p:nvPr>
        </p:nvSpPr>
        <p:spPr>
          <a:xfrm>
            <a:off x="971041" y="3499253"/>
            <a:ext cx="7718424" cy="923330"/>
          </a:xfrm>
          <a:prstGeom prst="rect">
            <a:avLst/>
          </a:prstGeom>
          <a:solidFill>
            <a:srgbClr val="793738"/>
          </a:solidFill>
        </p:spPr>
        <p:txBody>
          <a:bodyPr wrap="square">
            <a:spAutoFit/>
          </a:bodyPr>
          <a:lstStyle/>
          <a:p>
            <a:pPr>
              <a:lnSpc>
                <a:spcPct val="150000"/>
              </a:lnSpc>
            </a:pPr>
            <a:r>
              <a:rPr lang="zh-CN" altLang="en-US" smtClean="0">
                <a:solidFill>
                  <a:prstClr val="white"/>
                </a:solidFill>
                <a:latin typeface="黑体" panose="02010609060101010101" pitchFamily="49" charset="-122"/>
                <a:ea typeface="黑体" panose="02010609060101010101" pitchFamily="49" charset="-122"/>
              </a:rPr>
              <a:t>提示</a:t>
            </a:r>
            <a:r>
              <a:rPr lang="zh-CN" altLang="en-US">
                <a:solidFill>
                  <a:prstClr val="white"/>
                </a:solidFill>
                <a:latin typeface="黑体" panose="02010609060101010101" pitchFamily="49" charset="-122"/>
                <a:ea typeface="黑体" panose="02010609060101010101" pitchFamily="49" charset="-122"/>
              </a:rPr>
              <a:t>：特征：有悠久的历史。理解：玛雅人创造了灿烂的文明，而且影响广泛深远。</a:t>
            </a:r>
            <a:endParaRPr lang="zh-CN" altLang="en-US">
              <a:solidFill>
                <a:prstClr val="white"/>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5"/>
          <p:cNvPicPr>
            <a:picLocks noChangeAspect="1" noChangeArrowheads="1"/>
          </p:cNvPicPr>
          <p:nvPr/>
        </p:nvPicPr>
        <p:blipFill>
          <a:blip r:embed="rId1" cstate="email"/>
          <a:srcRect/>
          <a:stretch>
            <a:fillRect/>
          </a:stretch>
        </p:blipFill>
        <p:spPr bwMode="auto">
          <a:xfrm>
            <a:off x="-11906" y="-17860"/>
            <a:ext cx="9165431" cy="51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图片 3"/>
          <p:cNvPicPr>
            <a:picLocks noChangeAspect="1" noChangeArrowheads="1"/>
          </p:cNvPicPr>
          <p:nvPr/>
        </p:nvPicPr>
        <p:blipFill>
          <a:blip r:embed="rId2" cstate="email"/>
          <a:srcRect/>
          <a:stretch>
            <a:fillRect/>
          </a:stretch>
        </p:blipFill>
        <p:spPr bwMode="auto">
          <a:xfrm>
            <a:off x="4556523" y="2995612"/>
            <a:ext cx="4683919"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4"/>
          <p:cNvPicPr>
            <a:picLocks noChangeAspect="1" noChangeArrowheads="1"/>
          </p:cNvPicPr>
          <p:nvPr/>
        </p:nvPicPr>
        <p:blipFill>
          <a:blip r:embed="rId2" cstate="email"/>
          <a:srcRect/>
          <a:stretch>
            <a:fillRect/>
          </a:stretch>
        </p:blipFill>
        <p:spPr bwMode="auto">
          <a:xfrm flipH="1">
            <a:off x="-98823" y="2995612"/>
            <a:ext cx="4682729"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文本框 6"/>
          <p:cNvSpPr>
            <a:spLocks noChangeArrowheads="1"/>
          </p:cNvSpPr>
          <p:nvPr/>
        </p:nvSpPr>
        <p:spPr bwMode="auto">
          <a:xfrm>
            <a:off x="3234929" y="1503760"/>
            <a:ext cx="2679700" cy="83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5000" b="1">
                <a:solidFill>
                  <a:srgbClr val="6F2F35"/>
                </a:solidFill>
                <a:latin typeface="汉仪青云简" panose="00020600040101010101" charset="-122"/>
                <a:ea typeface="汉仪青云简" panose="00020600040101010101" charset="-122"/>
                <a:sym typeface="叶根友毛笔行书2.0版" panose="02010601030101010101" pitchFamily="2" charset="-122"/>
              </a:rPr>
              <a:t>谢谢欣赏</a:t>
            </a:r>
            <a:endParaRPr lang="zh-CN" altLang="en-US">
              <a:latin typeface="汉仪青云简" panose="00020600040101010101" charset="-122"/>
              <a:ea typeface="汉仪青云简" panose="00020600040101010101" charset="-122"/>
            </a:endParaRPr>
          </a:p>
        </p:txBody>
      </p:sp>
      <p:sp>
        <p:nvSpPr>
          <p:cNvPr id="27654" name="文本框 16"/>
          <p:cNvSpPr>
            <a:spLocks noChangeArrowheads="1"/>
          </p:cNvSpPr>
          <p:nvPr/>
        </p:nvSpPr>
        <p:spPr bwMode="auto">
          <a:xfrm>
            <a:off x="2894481" y="2272904"/>
            <a:ext cx="335861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tLang="zh-CN">
                <a:solidFill>
                  <a:srgbClr val="6F2F35"/>
                </a:solidFill>
                <a:latin typeface="微软雅黑" panose="020B0503020204020204" pitchFamily="34" charset="-122"/>
                <a:ea typeface="微软雅黑" panose="020B0503020204020204" pitchFamily="34" charset="-122"/>
                <a:sym typeface="微软雅黑" panose="020B0503020204020204" pitchFamily="34" charset="-122"/>
              </a:rPr>
              <a:t>THANK YOU FOR WATCHING</a:t>
            </a:r>
            <a:endParaRPr lang="zh-CN" altLang="zh-CN">
              <a:solidFill>
                <a:srgbClr val="6F2F35"/>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623888" y="2038352"/>
            <a:ext cx="390525" cy="1579563"/>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a:solidFill>
                  <a:prstClr val="white"/>
                </a:solidFill>
                <a:latin typeface="黑体" panose="02010609060101010101" pitchFamily="49" charset="-122"/>
                <a:ea typeface="黑体" panose="02010609060101010101" pitchFamily="49" charset="-122"/>
              </a:rPr>
              <a:t>问题情境</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609601" y="2041525"/>
            <a:ext cx="7931150" cy="1582738"/>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84997" name="文本框 8"/>
          <p:cNvSpPr txBox="1">
            <a:spLocks noChangeArrowheads="1"/>
          </p:cNvSpPr>
          <p:nvPr>
            <p:custDataLst>
              <p:tags r:id="rId4"/>
            </p:custDataLst>
          </p:nvPr>
        </p:nvSpPr>
        <p:spPr bwMode="auto">
          <a:xfrm>
            <a:off x="592154" y="1163654"/>
            <a:ext cx="58816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古代印度文化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8" name="矩形 7"/>
          <p:cNvSpPr/>
          <p:nvPr>
            <p:custDataLst>
              <p:tags r:id="rId5"/>
            </p:custDataLst>
          </p:nvPr>
        </p:nvSpPr>
        <p:spPr>
          <a:xfrm>
            <a:off x="1056803" y="2061787"/>
            <a:ext cx="6318954" cy="1532689"/>
          </a:xfrm>
          <a:prstGeom prst="rect">
            <a:avLst/>
          </a:prstGeom>
        </p:spPr>
        <p:txBody>
          <a:bodyPr wrap="square" lIns="91402" tIns="45701" rIns="91402" bIns="45701">
            <a:spAutoFit/>
          </a:bodyPr>
          <a:lstStyle/>
          <a:p>
            <a:pPr indent="557530" eaLnBrk="1" fontAlgn="auto" hangingPunct="1">
              <a:lnSpc>
                <a:spcPct val="130000"/>
              </a:lnSpc>
              <a:spcBef>
                <a:spcPct val="0"/>
              </a:spcBef>
              <a:spcAft>
                <a:spcPct val="0"/>
              </a:spcAft>
              <a:defRPr/>
            </a:pPr>
            <a:r>
              <a:rPr lang="zh-CN" altLang="en-US" sz="2400" kern="100">
                <a:solidFill>
                  <a:prstClr val="black"/>
                </a:solidFill>
                <a:latin typeface="黑体" panose="02010609060101010101" pitchFamily="49" charset="-122"/>
                <a:ea typeface="黑体" panose="02010609060101010101" pitchFamily="49" charset="-122"/>
                <a:cs typeface="Times New Roman" panose="02020603050405020304" pitchFamily="18" charset="0"/>
              </a:rPr>
              <a:t>请同学们结合教材内容及所学知识</a:t>
            </a:r>
            <a:r>
              <a:rPr lang="zh-CN" altLang="en-US" sz="2400" kern="10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，概括</a:t>
            </a:r>
            <a:r>
              <a:rPr lang="zh-CN" altLang="en-US" sz="2400" kern="100">
                <a:solidFill>
                  <a:prstClr val="black"/>
                </a:solidFill>
                <a:latin typeface="黑体" panose="02010609060101010101" pitchFamily="49" charset="-122"/>
                <a:ea typeface="黑体" panose="02010609060101010101" pitchFamily="49" charset="-122"/>
                <a:cs typeface="Times New Roman" panose="02020603050405020304" pitchFamily="18" charset="0"/>
              </a:rPr>
              <a:t>指出古代印度</a:t>
            </a:r>
            <a:r>
              <a:rPr lang="zh-CN" altLang="en-US" sz="2400" kern="10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文化形成的背景如何？有哪些具体表现成就</a:t>
            </a:r>
            <a:r>
              <a:rPr lang="zh-CN" altLang="en-US" sz="2400" kern="100">
                <a:solidFill>
                  <a:prstClr val="black"/>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kern="10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对东南亚有何影响？</a:t>
            </a:r>
            <a:endParaRPr lang="zh-CN" altLang="en-US" sz="2400" kern="10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19472" y="1027129"/>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19472" y="1027129"/>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86020"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古代印度文化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64498" y="1394427"/>
            <a:ext cx="4158565" cy="300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en-US" altLang="zh-CN">
                <a:solidFill>
                  <a:srgbClr val="000000"/>
                </a:solidFill>
                <a:latin typeface="黑体" panose="02010609060101010101" pitchFamily="49" charset="-122"/>
                <a:ea typeface="黑体" panose="02010609060101010101" pitchFamily="49" charset="-122"/>
              </a:rPr>
              <a:t>1.</a:t>
            </a:r>
            <a:r>
              <a:rPr lang="zh-CN" altLang="en-US">
                <a:solidFill>
                  <a:srgbClr val="000000"/>
                </a:solidFill>
                <a:latin typeface="黑体" panose="02010609060101010101" pitchFamily="49" charset="-122"/>
                <a:ea typeface="黑体" panose="02010609060101010101" pitchFamily="49" charset="-122"/>
              </a:rPr>
              <a:t>背景</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1</a:t>
            </a:r>
            <a:r>
              <a:rPr lang="zh-CN" altLang="en-US">
                <a:solidFill>
                  <a:srgbClr val="000000"/>
                </a:solidFill>
                <a:latin typeface="黑体" panose="02010609060101010101" pitchFamily="49" charset="-122"/>
                <a:ea typeface="黑体" panose="02010609060101010101" pitchFamily="49" charset="-122"/>
              </a:rPr>
              <a:t>）涉及范围</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古代印度包括今天南亚次大陆的印度、巴基斯坦和孟加拉国等广大地区</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这里有着辉煌的古代文明。</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2</a:t>
            </a:r>
            <a:r>
              <a:rPr lang="zh-CN" altLang="en-US">
                <a:solidFill>
                  <a:srgbClr val="000000"/>
                </a:solidFill>
                <a:latin typeface="黑体" panose="02010609060101010101" pitchFamily="49" charset="-122"/>
                <a:ea typeface="黑体" panose="02010609060101010101" pitchFamily="49" charset="-122"/>
              </a:rPr>
              <a:t>）国家建立</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公元前</a:t>
            </a:r>
            <a:r>
              <a:rPr lang="en-US" altLang="zh-CN">
                <a:solidFill>
                  <a:srgbClr val="000000"/>
                </a:solidFill>
                <a:latin typeface="黑体" panose="02010609060101010101" pitchFamily="49" charset="-122"/>
                <a:ea typeface="黑体" panose="02010609060101010101" pitchFamily="49" charset="-122"/>
              </a:rPr>
              <a:t>1500</a:t>
            </a:r>
            <a:r>
              <a:rPr lang="zh-CN" altLang="en-US">
                <a:solidFill>
                  <a:srgbClr val="000000"/>
                </a:solidFill>
                <a:latin typeface="黑体" panose="02010609060101010101" pitchFamily="49" charset="-122"/>
                <a:ea typeface="黑体" panose="02010609060101010101" pitchFamily="49" charset="-122"/>
              </a:rPr>
              <a:t>年左右</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雅利安人进入南亚次大陆</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逐渐建立起一系列</a:t>
            </a:r>
            <a:r>
              <a:rPr lang="zh-CN" altLang="en-US" smtClean="0">
                <a:solidFill>
                  <a:srgbClr val="000000"/>
                </a:solidFill>
                <a:latin typeface="黑体" panose="02010609060101010101" pitchFamily="49" charset="-122"/>
                <a:ea typeface="黑体" panose="02010609060101010101" pitchFamily="49" charset="-122"/>
              </a:rPr>
              <a:t>国家。</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6156804" y="4211378"/>
            <a:ext cx="1110217"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a:solidFill>
                  <a:srgbClr val="FFFFFF"/>
                </a:solidFill>
                <a:latin typeface="黑体" panose="02010609060101010101" pitchFamily="49" charset="-122"/>
                <a:ea typeface="黑体" panose="02010609060101010101" pitchFamily="49" charset="-122"/>
              </a:rPr>
              <a:t>古代印度</a:t>
            </a:r>
            <a:endParaRPr lang="zh-CN" altLang="en-US" b="1">
              <a:solidFill>
                <a:srgbClr val="FFFFFF"/>
              </a:solidFill>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200281" y="1394427"/>
            <a:ext cx="3023264" cy="269580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29"/>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86020"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古代印度文化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4" y="974731"/>
            <a:ext cx="4309955" cy="383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en-US" altLang="zh-CN">
                <a:solidFill>
                  <a:srgbClr val="000000"/>
                </a:solidFill>
                <a:latin typeface="黑体" panose="02010609060101010101" pitchFamily="49" charset="-122"/>
                <a:ea typeface="黑体" panose="02010609060101010101" pitchFamily="49" charset="-122"/>
              </a:rPr>
              <a:t>2.</a:t>
            </a:r>
            <a:r>
              <a:rPr lang="zh-CN" altLang="en-US">
                <a:solidFill>
                  <a:srgbClr val="000000"/>
                </a:solidFill>
                <a:latin typeface="黑体" panose="02010609060101010101" pitchFamily="49" charset="-122"/>
                <a:ea typeface="黑体" panose="02010609060101010101" pitchFamily="49" charset="-122"/>
              </a:rPr>
              <a:t>表现</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1</a:t>
            </a:r>
            <a:r>
              <a:rPr lang="zh-CN" altLang="en-US">
                <a:solidFill>
                  <a:srgbClr val="000000"/>
                </a:solidFill>
                <a:latin typeface="黑体" panose="02010609060101010101" pitchFamily="49" charset="-122"/>
                <a:ea typeface="黑体" panose="02010609060101010101" pitchFamily="49" charset="-122"/>
              </a:rPr>
              <a:t>）宗教</a:t>
            </a:r>
            <a:r>
              <a:rPr lang="zh-CN" altLang="en-US" smtClean="0">
                <a:solidFill>
                  <a:srgbClr val="000000"/>
                </a:solidFill>
                <a:latin typeface="黑体" panose="02010609060101010101" pitchFamily="49" charset="-122"/>
                <a:ea typeface="黑体" panose="02010609060101010101" pitchFamily="49" charset="-122"/>
              </a:rPr>
              <a:t>：①</a:t>
            </a:r>
            <a:r>
              <a:rPr lang="zh-CN" altLang="en-US">
                <a:solidFill>
                  <a:srgbClr val="000000"/>
                </a:solidFill>
                <a:latin typeface="黑体" panose="02010609060101010101" pitchFamily="49" charset="-122"/>
                <a:ea typeface="黑体" panose="02010609060101010101" pitchFamily="49" charset="-122"/>
              </a:rPr>
              <a:t>婆罗门教：在</a:t>
            </a:r>
            <a:r>
              <a:rPr lang="zh-CN" altLang="en-US" smtClean="0">
                <a:solidFill>
                  <a:srgbClr val="000000"/>
                </a:solidFill>
                <a:latin typeface="黑体" panose="02010609060101010101" pitchFamily="49" charset="-122"/>
                <a:ea typeface="黑体" panose="02010609060101010101" pitchFamily="49" charset="-122"/>
              </a:rPr>
              <a:t>国家形成</a:t>
            </a:r>
            <a:r>
              <a:rPr lang="zh-CN" altLang="en-US">
                <a:solidFill>
                  <a:srgbClr val="000000"/>
                </a:solidFill>
                <a:latin typeface="黑体" panose="02010609060101010101" pitchFamily="49" charset="-122"/>
                <a:ea typeface="黑体" panose="02010609060101010101" pitchFamily="49" charset="-122"/>
              </a:rPr>
              <a:t>过程中</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印度出现了种姓制度和婆罗门教。</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②佛教：公元前</a:t>
            </a:r>
            <a:r>
              <a:rPr lang="en-US" altLang="zh-CN">
                <a:solidFill>
                  <a:srgbClr val="000000"/>
                </a:solidFill>
                <a:latin typeface="黑体" panose="02010609060101010101" pitchFamily="49" charset="-122"/>
                <a:ea typeface="黑体" panose="02010609060101010101" pitchFamily="49" charset="-122"/>
              </a:rPr>
              <a:t>6</a:t>
            </a:r>
            <a:r>
              <a:rPr lang="zh-CN" altLang="en-US">
                <a:solidFill>
                  <a:srgbClr val="000000"/>
                </a:solidFill>
                <a:latin typeface="黑体" panose="02010609060101010101" pitchFamily="49" charset="-122"/>
                <a:ea typeface="黑体" panose="02010609060101010101" pitchFamily="49" charset="-122"/>
              </a:rPr>
              <a:t>世纪</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印度社会矛盾尖锐</a:t>
            </a:r>
            <a:r>
              <a:rPr lang="en-US" altLang="zh-CN" smtClean="0">
                <a:solidFill>
                  <a:srgbClr val="000000"/>
                </a:solidFill>
                <a:latin typeface="黑体" panose="02010609060101010101" pitchFamily="49" charset="-122"/>
                <a:ea typeface="黑体" panose="02010609060101010101" pitchFamily="49" charset="-122"/>
              </a:rPr>
              <a:t>,</a:t>
            </a:r>
            <a:r>
              <a:rPr lang="zh-CN" altLang="en-US" smtClean="0">
                <a:solidFill>
                  <a:srgbClr val="000000"/>
                </a:solidFill>
                <a:latin typeface="黑体" panose="02010609060101010101" pitchFamily="49" charset="-122"/>
                <a:ea typeface="黑体" panose="02010609060101010101" pitchFamily="49" charset="-122"/>
              </a:rPr>
              <a:t>佛教</a:t>
            </a:r>
            <a:r>
              <a:rPr lang="zh-CN" altLang="en-US">
                <a:solidFill>
                  <a:srgbClr val="000000"/>
                </a:solidFill>
                <a:latin typeface="黑体" panose="02010609060101010101" pitchFamily="49" charset="-122"/>
                <a:ea typeface="黑体" panose="02010609060101010101" pitchFamily="49" charset="-122"/>
              </a:rPr>
              <a:t>产生了。佛教提倡“众生平等”和忍耐顺从</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得到了很多人的支持。</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③印度教：</a:t>
            </a:r>
            <a:r>
              <a:rPr lang="en-US" altLang="zh-CN">
                <a:solidFill>
                  <a:srgbClr val="000000"/>
                </a:solidFill>
                <a:latin typeface="黑体" panose="02010609060101010101" pitchFamily="49" charset="-122"/>
                <a:ea typeface="黑体" panose="02010609060101010101" pitchFamily="49" charset="-122"/>
              </a:rPr>
              <a:t>4</a:t>
            </a:r>
            <a:r>
              <a:rPr lang="zh-CN" altLang="en-US">
                <a:solidFill>
                  <a:srgbClr val="000000"/>
                </a:solidFill>
                <a:latin typeface="黑体" panose="02010609060101010101" pitchFamily="49" charset="-122"/>
                <a:ea typeface="黑体" panose="02010609060101010101" pitchFamily="49" charset="-122"/>
              </a:rPr>
              <a:t>世纪时</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在古代婆罗门教的基础上</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印度教开始兴起。后来</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印度教逐渐发展为印度的主要</a:t>
            </a:r>
            <a:r>
              <a:rPr lang="zh-CN" altLang="en-US" smtClean="0">
                <a:solidFill>
                  <a:srgbClr val="000000"/>
                </a:solidFill>
                <a:latin typeface="黑体" panose="02010609060101010101" pitchFamily="49" charset="-122"/>
                <a:ea typeface="黑体" panose="02010609060101010101" pitchFamily="49" charset="-122"/>
              </a:rPr>
              <a:t>宗教。</a:t>
            </a:r>
            <a:endParaRPr lang="zh-CN" altLang="en-US">
              <a:solidFill>
                <a:srgbClr val="000000"/>
              </a:solidFill>
              <a:latin typeface="黑体" panose="02010609060101010101" pitchFamily="49" charset="-122"/>
              <a:ea typeface="黑体" panose="02010609060101010101" pitchFamily="49" charset="-122"/>
            </a:endParaRPr>
          </a:p>
        </p:txBody>
      </p:sp>
      <p:sp>
        <p:nvSpPr>
          <p:cNvPr id="10" name="矩形 9"/>
          <p:cNvSpPr>
            <a:spLocks noChangeArrowheads="1"/>
          </p:cNvSpPr>
          <p:nvPr>
            <p:custDataLst>
              <p:tags r:id="rId6"/>
            </p:custDataLst>
          </p:nvPr>
        </p:nvSpPr>
        <p:spPr bwMode="auto">
          <a:xfrm>
            <a:off x="5477318" y="4220867"/>
            <a:ext cx="2773477"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smtClean="0">
                <a:solidFill>
                  <a:srgbClr val="FFFFFF"/>
                </a:solidFill>
                <a:latin typeface="黑体" panose="02010609060101010101" pitchFamily="49" charset="-122"/>
                <a:ea typeface="黑体" panose="02010609060101010101" pitchFamily="49" charset="-122"/>
              </a:rPr>
              <a:t>婆罗门教、佛教、印度教</a:t>
            </a:r>
            <a:endParaRPr lang="zh-CN" altLang="en-US" b="1">
              <a:solidFill>
                <a:srgbClr val="FFFFFF"/>
              </a:solidFill>
              <a:latin typeface="黑体" panose="02010609060101010101" pitchFamily="49" charset="-122"/>
              <a:ea typeface="黑体" panose="02010609060101010101" pitchFamily="49" charset="-122"/>
            </a:endParaRPr>
          </a:p>
        </p:txBody>
      </p:sp>
      <p:pic>
        <p:nvPicPr>
          <p:cNvPr id="3080" name="Picture 8"/>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477317" y="1423072"/>
            <a:ext cx="2773478" cy="2609977"/>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29"/>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611204"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86020"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古代印度文化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5" y="970533"/>
            <a:ext cx="4546124" cy="383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2</a:t>
            </a:r>
            <a:r>
              <a:rPr lang="zh-CN" altLang="en-US">
                <a:solidFill>
                  <a:srgbClr val="000000"/>
                </a:solidFill>
                <a:latin typeface="黑体" panose="02010609060101010101" pitchFamily="49" charset="-122"/>
                <a:ea typeface="黑体" panose="02010609060101010101" pitchFamily="49" charset="-122"/>
              </a:rPr>
              <a:t>）文学：</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①代表作：史诗</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摩诃婆罗多</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和</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罗摩衍那</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在古代印度文学中占有重要的</a:t>
            </a:r>
            <a:r>
              <a:rPr lang="zh-CN" altLang="en-US" smtClean="0">
                <a:solidFill>
                  <a:srgbClr val="000000"/>
                </a:solidFill>
                <a:latin typeface="黑体" panose="02010609060101010101" pitchFamily="49" charset="-122"/>
                <a:ea typeface="黑体" panose="02010609060101010101" pitchFamily="49" charset="-122"/>
              </a:rPr>
              <a:t>地位。</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②特征：两部史诗都源自民间口头创作</a:t>
            </a:r>
            <a:r>
              <a:rPr lang="en-US" altLang="zh-CN" smtClean="0">
                <a:solidFill>
                  <a:srgbClr val="000000"/>
                </a:solidFill>
                <a:latin typeface="黑体" panose="02010609060101010101" pitchFamily="49" charset="-122"/>
                <a:ea typeface="黑体" panose="02010609060101010101" pitchFamily="49" charset="-122"/>
              </a:rPr>
              <a:t>,</a:t>
            </a:r>
            <a:r>
              <a:rPr lang="zh-CN" altLang="en-US" smtClean="0">
                <a:solidFill>
                  <a:srgbClr val="000000"/>
                </a:solidFill>
                <a:latin typeface="黑体" panose="02010609060101010101" pitchFamily="49" charset="-122"/>
                <a:ea typeface="黑体" panose="02010609060101010101" pitchFamily="49" charset="-122"/>
              </a:rPr>
              <a:t>集中</a:t>
            </a:r>
            <a:r>
              <a:rPr lang="zh-CN" altLang="en-US">
                <a:solidFill>
                  <a:srgbClr val="000000"/>
                </a:solidFill>
                <a:latin typeface="黑体" panose="02010609060101010101" pitchFamily="49" charset="-122"/>
                <a:ea typeface="黑体" panose="02010609060101010101" pitchFamily="49" charset="-122"/>
              </a:rPr>
              <a:t>反映了古代印度人民的生活和文化成就。</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3</a:t>
            </a:r>
            <a:r>
              <a:rPr lang="zh-CN" altLang="en-US">
                <a:solidFill>
                  <a:srgbClr val="000000"/>
                </a:solidFill>
                <a:latin typeface="黑体" panose="02010609060101010101" pitchFamily="49" charset="-122"/>
                <a:ea typeface="黑体" panose="02010609060101010101" pitchFamily="49" charset="-122"/>
              </a:rPr>
              <a:t>）艺术：很多都与宗教有关</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佛塔、石柱和石窟是佛教艺术的代表。</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4</a:t>
            </a:r>
            <a:r>
              <a:rPr lang="zh-CN" altLang="en-US">
                <a:solidFill>
                  <a:srgbClr val="000000"/>
                </a:solidFill>
                <a:latin typeface="黑体" panose="02010609060101010101" pitchFamily="49" charset="-122"/>
                <a:ea typeface="黑体" panose="02010609060101010101" pitchFamily="49" charset="-122"/>
              </a:rPr>
              <a:t>）数学：古代印度人发明了包括“</a:t>
            </a:r>
            <a:r>
              <a:rPr lang="en-US" altLang="zh-CN">
                <a:solidFill>
                  <a:srgbClr val="000000"/>
                </a:solidFill>
                <a:latin typeface="黑体" panose="02010609060101010101" pitchFamily="49" charset="-122"/>
                <a:ea typeface="黑体" panose="02010609060101010101" pitchFamily="49" charset="-122"/>
              </a:rPr>
              <a:t>0”</a:t>
            </a:r>
            <a:r>
              <a:rPr lang="zh-CN" altLang="en-US">
                <a:solidFill>
                  <a:srgbClr val="000000"/>
                </a:solidFill>
                <a:latin typeface="黑体" panose="02010609060101010101" pitchFamily="49" charset="-122"/>
                <a:ea typeface="黑体" panose="02010609060101010101" pitchFamily="49" charset="-122"/>
              </a:rPr>
              <a:t>在内的十个</a:t>
            </a:r>
            <a:r>
              <a:rPr lang="zh-CN" altLang="en-US" smtClean="0">
                <a:solidFill>
                  <a:srgbClr val="000000"/>
                </a:solidFill>
                <a:latin typeface="黑体" panose="02010609060101010101" pitchFamily="49" charset="-122"/>
                <a:ea typeface="黑体" panose="02010609060101010101" pitchFamily="49" charset="-122"/>
              </a:rPr>
              <a:t>数字符号。</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5825685" y="4177308"/>
            <a:ext cx="2294742"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en-US" altLang="zh-CN" b="1">
                <a:solidFill>
                  <a:srgbClr val="FFFFFF"/>
                </a:solidFill>
                <a:latin typeface="黑体" panose="02010609060101010101" pitchFamily="49" charset="-122"/>
                <a:ea typeface="黑体" panose="02010609060101010101" pitchFamily="49" charset="-122"/>
              </a:rPr>
              <a:t>《</a:t>
            </a:r>
            <a:r>
              <a:rPr lang="zh-CN" altLang="en-US" b="1">
                <a:solidFill>
                  <a:srgbClr val="FFFFFF"/>
                </a:solidFill>
                <a:latin typeface="黑体" panose="02010609060101010101" pitchFamily="49" charset="-122"/>
                <a:ea typeface="黑体" panose="02010609060101010101" pitchFamily="49" charset="-122"/>
              </a:rPr>
              <a:t>摩诃婆罗多</a:t>
            </a:r>
            <a:r>
              <a:rPr lang="en-US" altLang="zh-CN" b="1" smtClean="0">
                <a:solidFill>
                  <a:srgbClr val="FFFFFF"/>
                </a:solidFill>
                <a:latin typeface="黑体" panose="02010609060101010101" pitchFamily="49" charset="-122"/>
                <a:ea typeface="黑体" panose="02010609060101010101" pitchFamily="49" charset="-122"/>
              </a:rPr>
              <a:t>》</a:t>
            </a:r>
            <a:r>
              <a:rPr lang="zh-CN" altLang="en-US" b="1" smtClean="0">
                <a:solidFill>
                  <a:srgbClr val="FFFFFF"/>
                </a:solidFill>
                <a:latin typeface="黑体" panose="02010609060101010101" pitchFamily="49" charset="-122"/>
                <a:ea typeface="黑体" panose="02010609060101010101" pitchFamily="49" charset="-122"/>
              </a:rPr>
              <a:t>插画</a:t>
            </a:r>
            <a:endParaRPr lang="zh-CN" altLang="en-US" b="1">
              <a:solidFill>
                <a:srgbClr val="FFFFFF"/>
              </a:solidFill>
              <a:latin typeface="黑体" panose="02010609060101010101" pitchFamily="49" charset="-122"/>
              <a:ea typeface="黑体" panose="02010609060101010101" pitchFamily="49" charset="-122"/>
            </a:endParaRPr>
          </a:p>
        </p:txBody>
      </p:sp>
      <p:pic>
        <p:nvPicPr>
          <p:cNvPr id="4098"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528789" y="1404938"/>
            <a:ext cx="2888535" cy="254333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592140" y="1027129"/>
            <a:ext cx="390525" cy="3735387"/>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学习探索</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92140" y="1027115"/>
            <a:ext cx="8108950" cy="3735387"/>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86020" name="文本框 8"/>
          <p:cNvSpPr txBox="1">
            <a:spLocks noChangeArrowheads="1"/>
          </p:cNvSpPr>
          <p:nvPr>
            <p:custDataLst>
              <p:tags r:id="rId4"/>
            </p:custDataLst>
          </p:nvPr>
        </p:nvSpPr>
        <p:spPr bwMode="auto">
          <a:xfrm>
            <a:off x="611204" y="53500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古代印度文化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982666" y="978929"/>
            <a:ext cx="4449234" cy="383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nSpc>
                <a:spcPct val="150000"/>
              </a:lnSpc>
            </a:pPr>
            <a:r>
              <a:rPr lang="en-US" altLang="zh-CN">
                <a:solidFill>
                  <a:srgbClr val="000000"/>
                </a:solidFill>
                <a:latin typeface="黑体" panose="02010609060101010101" pitchFamily="49" charset="-122"/>
                <a:ea typeface="黑体" panose="02010609060101010101" pitchFamily="49" charset="-122"/>
              </a:rPr>
              <a:t>3.</a:t>
            </a:r>
            <a:r>
              <a:rPr lang="zh-CN" altLang="en-US">
                <a:solidFill>
                  <a:srgbClr val="000000"/>
                </a:solidFill>
                <a:latin typeface="黑体" panose="02010609060101010101" pitchFamily="49" charset="-122"/>
                <a:ea typeface="黑体" panose="02010609060101010101" pitchFamily="49" charset="-122"/>
              </a:rPr>
              <a:t>对东南亚的影响</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1</a:t>
            </a:r>
            <a:r>
              <a:rPr lang="zh-CN" altLang="en-US">
                <a:solidFill>
                  <a:srgbClr val="000000"/>
                </a:solidFill>
                <a:latin typeface="黑体" panose="02010609060101010101" pitchFamily="49" charset="-122"/>
                <a:ea typeface="黑体" panose="02010609060101010101" pitchFamily="49" charset="-122"/>
              </a:rPr>
              <a:t>）公元前后</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古代印度文化开始传播到东南亚。</a:t>
            </a:r>
            <a:r>
              <a:rPr lang="en-US" altLang="zh-CN">
                <a:solidFill>
                  <a:srgbClr val="000000"/>
                </a:solidFill>
                <a:latin typeface="黑体" panose="02010609060101010101" pitchFamily="49" charset="-122"/>
                <a:ea typeface="黑体" panose="02010609060101010101" pitchFamily="49" charset="-122"/>
              </a:rPr>
              <a:t>5</a:t>
            </a:r>
            <a:r>
              <a:rPr lang="zh-CN" altLang="en-US">
                <a:solidFill>
                  <a:srgbClr val="000000"/>
                </a:solidFill>
                <a:latin typeface="黑体" panose="02010609060101010101" pitchFamily="49" charset="-122"/>
                <a:ea typeface="黑体" panose="02010609060101010101" pitchFamily="49" charset="-122"/>
              </a:rPr>
              <a:t>世纪时</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印度的语言、文字、艺术、思想、宗教以及风俗习惯等各个方面已经在东南亚产生了广泛影响。</a:t>
            </a:r>
            <a:endParaRPr lang="zh-CN" altLang="en-US">
              <a:solidFill>
                <a:srgbClr val="000000"/>
              </a:solidFill>
              <a:latin typeface="黑体" panose="02010609060101010101" pitchFamily="49" charset="-122"/>
              <a:ea typeface="黑体" panose="02010609060101010101" pitchFamily="49" charset="-122"/>
            </a:endParaRPr>
          </a:p>
          <a:p>
            <a:pPr>
              <a:lnSpc>
                <a:spcPct val="150000"/>
              </a:lnSpc>
            </a:pPr>
            <a:r>
              <a:rPr lang="zh-CN" altLang="en-US">
                <a:solidFill>
                  <a:srgbClr val="000000"/>
                </a:solidFill>
                <a:latin typeface="黑体" panose="02010609060101010101" pitchFamily="49" charset="-122"/>
                <a:ea typeface="黑体" panose="02010609060101010101" pitchFamily="49" charset="-122"/>
              </a:rPr>
              <a:t>（</a:t>
            </a:r>
            <a:r>
              <a:rPr lang="en-US" altLang="zh-CN">
                <a:solidFill>
                  <a:srgbClr val="000000"/>
                </a:solidFill>
                <a:latin typeface="黑体" panose="02010609060101010101" pitchFamily="49" charset="-122"/>
                <a:ea typeface="黑体" panose="02010609060101010101" pitchFamily="49" charset="-122"/>
              </a:rPr>
              <a:t>2</a:t>
            </a:r>
            <a:r>
              <a:rPr lang="zh-CN" altLang="en-US">
                <a:solidFill>
                  <a:srgbClr val="000000"/>
                </a:solidFill>
                <a:latin typeface="黑体" panose="02010609060101010101" pitchFamily="49" charset="-122"/>
                <a:ea typeface="黑体" panose="02010609060101010101" pitchFamily="49" charset="-122"/>
              </a:rPr>
              <a:t>）佛教文化渗入东南亚社会生活的各个方面。南传佛教的经典主要用古代印度的巴利文书写</a:t>
            </a:r>
            <a:r>
              <a:rPr lang="en-US" altLang="zh-CN">
                <a:solidFill>
                  <a:srgbClr val="000000"/>
                </a:solidFill>
                <a:latin typeface="黑体" panose="02010609060101010101" pitchFamily="49" charset="-122"/>
                <a:ea typeface="黑体" panose="02010609060101010101" pitchFamily="49" charset="-122"/>
              </a:rPr>
              <a:t>,</a:t>
            </a:r>
            <a:r>
              <a:rPr lang="zh-CN" altLang="en-US">
                <a:solidFill>
                  <a:srgbClr val="000000"/>
                </a:solidFill>
                <a:latin typeface="黑体" panose="02010609060101010101" pitchFamily="49" charset="-122"/>
                <a:ea typeface="黑体" panose="02010609060101010101" pitchFamily="49" charset="-122"/>
              </a:rPr>
              <a:t>其对东南亚国家的文字发展也产生了重要</a:t>
            </a:r>
            <a:r>
              <a:rPr lang="zh-CN" altLang="en-US" smtClean="0">
                <a:solidFill>
                  <a:srgbClr val="000000"/>
                </a:solidFill>
                <a:latin typeface="黑体" panose="02010609060101010101" pitchFamily="49" charset="-122"/>
                <a:ea typeface="黑体" panose="02010609060101010101" pitchFamily="49" charset="-122"/>
              </a:rPr>
              <a:t>影响。</a:t>
            </a:r>
            <a:endParaRPr lang="zh-CN" altLang="en-US">
              <a:solidFill>
                <a:srgbClr val="000000"/>
              </a:solidFill>
              <a:latin typeface="黑体" panose="02010609060101010101" pitchFamily="49" charset="-122"/>
              <a:ea typeface="黑体" panose="02010609060101010101" pitchFamily="49" charset="-122"/>
            </a:endParaRPr>
          </a:p>
        </p:txBody>
      </p:sp>
      <p:sp>
        <p:nvSpPr>
          <p:cNvPr id="8" name="矩形 7"/>
          <p:cNvSpPr>
            <a:spLocks noChangeArrowheads="1"/>
          </p:cNvSpPr>
          <p:nvPr>
            <p:custDataLst>
              <p:tags r:id="rId6"/>
            </p:custDataLst>
          </p:nvPr>
        </p:nvSpPr>
        <p:spPr bwMode="auto">
          <a:xfrm>
            <a:off x="5892127" y="4165197"/>
            <a:ext cx="2095248" cy="369300"/>
          </a:xfrm>
          <a:prstGeom prst="rect">
            <a:avLst/>
          </a:prstGeom>
          <a:solidFill>
            <a:srgbClr val="7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zh-CN" altLang="en-US" b="1">
                <a:solidFill>
                  <a:srgbClr val="FFFFFF"/>
                </a:solidFill>
                <a:latin typeface="黑体" panose="02010609060101010101" pitchFamily="49" charset="-122"/>
                <a:ea typeface="黑体" panose="02010609060101010101" pitchFamily="49" charset="-122"/>
              </a:rPr>
              <a:t>巴利文书</a:t>
            </a:r>
            <a:r>
              <a:rPr lang="zh-CN" altLang="en-US" b="1" smtClean="0">
                <a:solidFill>
                  <a:srgbClr val="FFFFFF"/>
                </a:solidFill>
                <a:latin typeface="黑体" panose="02010609060101010101" pitchFamily="49" charset="-122"/>
                <a:ea typeface="黑体" panose="02010609060101010101" pitchFamily="49" charset="-122"/>
              </a:rPr>
              <a:t>写的佛经</a:t>
            </a:r>
            <a:endParaRPr lang="zh-CN" altLang="en-US" b="1">
              <a:solidFill>
                <a:srgbClr val="FFFFFF"/>
              </a:solidFill>
              <a:latin typeface="黑体" panose="02010609060101010101" pitchFamily="49" charset="-122"/>
              <a:ea typeface="黑体" panose="02010609060101010101" pitchFamily="49" charset="-122"/>
            </a:endParaRPr>
          </a:p>
        </p:txBody>
      </p:sp>
      <p:pic>
        <p:nvPicPr>
          <p:cNvPr id="5122" name="Picture 2"/>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474289" y="1483629"/>
            <a:ext cx="2930924" cy="250097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258445" y="704215"/>
            <a:ext cx="390525" cy="4202430"/>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smtClean="0">
                <a:solidFill>
                  <a:prstClr val="white"/>
                </a:solidFill>
                <a:latin typeface="黑体" panose="02010609060101010101" pitchFamily="49" charset="-122"/>
                <a:ea typeface="黑体" panose="02010609060101010101" pitchFamily="49" charset="-122"/>
              </a:rPr>
              <a:t>合作探究</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556260" y="614045"/>
            <a:ext cx="8448040" cy="4061460"/>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97284" name="文本框 8"/>
          <p:cNvSpPr txBox="1">
            <a:spLocks noChangeArrowheads="1"/>
          </p:cNvSpPr>
          <p:nvPr>
            <p:custDataLst>
              <p:tags r:id="rId4"/>
            </p:custDataLst>
          </p:nvPr>
        </p:nvSpPr>
        <p:spPr bwMode="auto">
          <a:xfrm>
            <a:off x="70819" y="61294"/>
            <a:ext cx="6308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古代印度文化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3" name="矩形 2"/>
          <p:cNvSpPr>
            <a:spLocks noChangeArrowheads="1"/>
          </p:cNvSpPr>
          <p:nvPr>
            <p:custDataLst>
              <p:tags r:id="rId5"/>
            </p:custDataLst>
          </p:nvPr>
        </p:nvSpPr>
        <p:spPr bwMode="auto">
          <a:xfrm>
            <a:off x="648970" y="553720"/>
            <a:ext cx="8068310" cy="230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eaLnBrk="1" latinLnBrk="0" hangingPunct="1">
              <a:lnSpc>
                <a:spcPct val="100000"/>
              </a:lnSpc>
            </a:pPr>
            <a:r>
              <a:rPr lang="zh-CN" altLang="en-US" b="1" smtClean="0">
                <a:solidFill>
                  <a:srgbClr val="FF0000"/>
                </a:solidFill>
                <a:latin typeface="黑体" panose="02010609060101010101" pitchFamily="49" charset="-122"/>
                <a:ea typeface="黑体" panose="02010609060101010101" pitchFamily="49" charset="-122"/>
              </a:rPr>
              <a:t>探究一  印度</a:t>
            </a:r>
            <a:r>
              <a:rPr lang="zh-CN" altLang="en-US" b="1">
                <a:solidFill>
                  <a:srgbClr val="FF0000"/>
                </a:solidFill>
                <a:latin typeface="黑体" panose="02010609060101010101" pitchFamily="49" charset="-122"/>
                <a:ea typeface="黑体" panose="02010609060101010101" pitchFamily="49" charset="-122"/>
              </a:rPr>
              <a:t>文化对中国古代文化的影响</a:t>
            </a:r>
            <a:endParaRPr lang="zh-CN" altLang="en-US" b="1">
              <a:solidFill>
                <a:srgbClr val="FF0000"/>
              </a:solidFill>
              <a:latin typeface="黑体" panose="02010609060101010101" pitchFamily="49" charset="-122"/>
              <a:ea typeface="黑体" panose="02010609060101010101" pitchFamily="49" charset="-122"/>
            </a:endParaRPr>
          </a:p>
          <a:p>
            <a:pPr eaLnBrk="1" latinLnBrk="0" hangingPunct="1">
              <a:lnSpc>
                <a:spcPct val="100000"/>
              </a:lnSpc>
            </a:pPr>
            <a:r>
              <a:rPr lang="zh-CN" altLang="en-US">
                <a:latin typeface="黑体" panose="02010609060101010101" pitchFamily="49" charset="-122"/>
                <a:ea typeface="黑体" panose="02010609060101010101" pitchFamily="49" charset="-122"/>
              </a:rPr>
              <a:t>材料　佛教从印度传入中国</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到了东晋已有三百多年</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佛教得到了很大的发展</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寺院大量兴起</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佛教团体日益壮大</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对寺院管理便成了问题。此时佛教的发展</a:t>
            </a:r>
            <a:r>
              <a:rPr lang="en-US" altLang="zh-CN" smtClean="0">
                <a:latin typeface="黑体" panose="02010609060101010101" pitchFamily="49" charset="-122"/>
                <a:ea typeface="黑体" panose="02010609060101010101" pitchFamily="49" charset="-122"/>
              </a:rPr>
              <a:t>,</a:t>
            </a:r>
            <a:r>
              <a:rPr lang="zh-CN" altLang="en-US" smtClean="0">
                <a:latin typeface="黑体" panose="02010609060101010101" pitchFamily="49" charset="-122"/>
                <a:ea typeface="黑体" panose="02010609060101010101" pitchFamily="49" charset="-122"/>
              </a:rPr>
              <a:t>在</a:t>
            </a:r>
            <a:r>
              <a:rPr lang="zh-CN" altLang="en-US">
                <a:latin typeface="黑体" panose="02010609060101010101" pitchFamily="49" charset="-122"/>
                <a:ea typeface="黑体" panose="02010609060101010101" pitchFamily="49" charset="-122"/>
              </a:rPr>
              <a:t>所有这一些西行求法者中</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法显无疑是最突出的一个</a:t>
            </a:r>
            <a:r>
              <a:rPr lang="zh-CN" altLang="en-US" smtClean="0">
                <a:latin typeface="黑体" panose="02010609060101010101" pitchFamily="49" charset="-122"/>
                <a:ea typeface="黑体" panose="02010609060101010101" pitchFamily="49" charset="-122"/>
              </a:rPr>
              <a:t>。法</a:t>
            </a:r>
            <a:r>
              <a:rPr lang="zh-CN" altLang="en-US">
                <a:latin typeface="黑体" panose="02010609060101010101" pitchFamily="49" charset="-122"/>
                <a:ea typeface="黑体" panose="02010609060101010101" pitchFamily="49" charset="-122"/>
              </a:rPr>
              <a:t>显带回翻译的戒律</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对于中国当时的僧伽来说</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宛如及时的春雨。</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法显传</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对印度的影响重大</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研究印度古代史的学者</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包括印度学者在内</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都视之为瑰宝。有一位著名的印度史学家曾写信说</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如果没有法显、玄奘和马欢的著作</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重建印度历史是不可能的。”</a:t>
            </a:r>
            <a:endParaRPr lang="zh-CN" altLang="en-US">
              <a:latin typeface="黑体" panose="02010609060101010101" pitchFamily="49" charset="-122"/>
              <a:ea typeface="黑体" panose="02010609060101010101" pitchFamily="49" charset="-122"/>
            </a:endParaRPr>
          </a:p>
          <a:p>
            <a:pPr algn="r" eaLnBrk="1" latinLnBrk="0" hangingPunct="1">
              <a:lnSpc>
                <a:spcPct val="100000"/>
              </a:lnSpc>
            </a:pP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摘编自白寿彝</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中国通史</a:t>
            </a:r>
            <a:r>
              <a:rPr lang="en-US" altLang="zh-CN" smtClean="0">
                <a:latin typeface="黑体" panose="02010609060101010101" pitchFamily="49" charset="-122"/>
                <a:ea typeface="黑体" panose="02010609060101010101" pitchFamily="49" charset="-122"/>
              </a:rPr>
              <a:t>》</a:t>
            </a:r>
            <a:endParaRPr lang="en-US" altLang="zh-CN">
              <a:latin typeface="黑体" panose="02010609060101010101" pitchFamily="49" charset="-122"/>
              <a:ea typeface="黑体" panose="02010609060101010101" pitchFamily="49" charset="-122"/>
            </a:endParaRPr>
          </a:p>
        </p:txBody>
      </p:sp>
      <p:sp>
        <p:nvSpPr>
          <p:cNvPr id="2" name="矩形 1"/>
          <p:cNvSpPr/>
          <p:nvPr>
            <p:custDataLst>
              <p:tags r:id="rId6"/>
            </p:custDataLst>
          </p:nvPr>
        </p:nvSpPr>
        <p:spPr>
          <a:xfrm>
            <a:off x="648970" y="2784475"/>
            <a:ext cx="8395970" cy="645160"/>
          </a:xfrm>
          <a:prstGeom prst="rect">
            <a:avLst/>
          </a:prstGeom>
          <a:solidFill>
            <a:srgbClr val="793738"/>
          </a:solidFill>
        </p:spPr>
        <p:txBody>
          <a:bodyPr wrap="square">
            <a:spAutoFit/>
          </a:bodyPr>
          <a:lstStyle/>
          <a:p>
            <a:pPr eaLnBrk="1" latinLnBrk="0" hangingPunct="1">
              <a:lnSpc>
                <a:spcPct val="100000"/>
              </a:lnSpc>
            </a:pPr>
            <a:r>
              <a:rPr lang="zh-CN" altLang="en-US">
                <a:solidFill>
                  <a:srgbClr val="FFFF00"/>
                </a:solidFill>
                <a:latin typeface="黑体" panose="02010609060101010101" pitchFamily="49" charset="-122"/>
                <a:ea typeface="黑体" panose="02010609060101010101" pitchFamily="49" charset="-122"/>
              </a:rPr>
              <a:t>思考：根据材料并结合所学知识</a:t>
            </a:r>
            <a:r>
              <a:rPr lang="en-US" altLang="zh-CN">
                <a:solidFill>
                  <a:srgbClr val="FFFF00"/>
                </a:solidFill>
                <a:latin typeface="黑体" panose="02010609060101010101" pitchFamily="49" charset="-122"/>
                <a:ea typeface="黑体" panose="02010609060101010101" pitchFamily="49" charset="-122"/>
              </a:rPr>
              <a:t>,</a:t>
            </a:r>
            <a:r>
              <a:rPr lang="zh-CN" altLang="en-US">
                <a:solidFill>
                  <a:srgbClr val="FFFF00"/>
                </a:solidFill>
                <a:latin typeface="黑体" panose="02010609060101010101" pitchFamily="49" charset="-122"/>
                <a:ea typeface="黑体" panose="02010609060101010101" pitchFamily="49" charset="-122"/>
              </a:rPr>
              <a:t>简析法显赴印度求佛法的社会原因</a:t>
            </a:r>
            <a:r>
              <a:rPr lang="en-US" altLang="zh-CN">
                <a:solidFill>
                  <a:srgbClr val="FFFF00"/>
                </a:solidFill>
                <a:latin typeface="黑体" panose="02010609060101010101" pitchFamily="49" charset="-122"/>
                <a:ea typeface="黑体" panose="02010609060101010101" pitchFamily="49" charset="-122"/>
              </a:rPr>
              <a:t>,</a:t>
            </a:r>
            <a:r>
              <a:rPr lang="zh-CN" altLang="en-US">
                <a:solidFill>
                  <a:srgbClr val="FFFF00"/>
                </a:solidFill>
                <a:latin typeface="黑体" panose="02010609060101010101" pitchFamily="49" charset="-122"/>
                <a:ea typeface="黑体" panose="02010609060101010101" pitchFamily="49" charset="-122"/>
              </a:rPr>
              <a:t>并概括法显西行的历史意义。</a:t>
            </a:r>
            <a:endParaRPr lang="zh-CN" altLang="en-US">
              <a:solidFill>
                <a:srgbClr val="FFFF00"/>
              </a:solidFill>
              <a:latin typeface="黑体" panose="02010609060101010101" pitchFamily="49" charset="-122"/>
              <a:ea typeface="黑体" panose="02010609060101010101" pitchFamily="49" charset="-122"/>
            </a:endParaRPr>
          </a:p>
        </p:txBody>
      </p:sp>
      <p:sp>
        <p:nvSpPr>
          <p:cNvPr id="8" name="矩形 7"/>
          <p:cNvSpPr/>
          <p:nvPr>
            <p:custDataLst>
              <p:tags r:id="rId7"/>
            </p:custDataLst>
          </p:nvPr>
        </p:nvSpPr>
        <p:spPr>
          <a:xfrm>
            <a:off x="648970" y="3429635"/>
            <a:ext cx="8355330" cy="1476375"/>
          </a:xfrm>
          <a:prstGeom prst="rect">
            <a:avLst/>
          </a:prstGeom>
          <a:solidFill>
            <a:srgbClr val="793738"/>
          </a:solidFill>
        </p:spPr>
        <p:txBody>
          <a:bodyPr wrap="square">
            <a:spAutoFit/>
          </a:bodyPr>
          <a:lstStyle/>
          <a:p>
            <a:pPr eaLnBrk="1" latinLnBrk="0" hangingPunct="1">
              <a:lnSpc>
                <a:spcPct val="100000"/>
              </a:lnSpc>
            </a:pPr>
            <a:r>
              <a:rPr lang="zh-CN" altLang="en-US" smtClean="0">
                <a:solidFill>
                  <a:prstClr val="white"/>
                </a:solidFill>
                <a:latin typeface="黑体" panose="02010609060101010101" pitchFamily="49" charset="-122"/>
                <a:ea typeface="黑体" panose="02010609060101010101" pitchFamily="49" charset="-122"/>
              </a:rPr>
              <a:t>提示</a:t>
            </a:r>
            <a:r>
              <a:rPr lang="zh-CN" altLang="en-US">
                <a:solidFill>
                  <a:prstClr val="white"/>
                </a:solidFill>
                <a:latin typeface="黑体" panose="02010609060101010101" pitchFamily="49" charset="-122"/>
                <a:ea typeface="黑体" panose="02010609060101010101" pitchFamily="49" charset="-122"/>
              </a:rPr>
              <a:t>：原因</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社会动荡不安</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造成人们对宗教的渴求</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佛教传入中国</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并迅速发展</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寺院规模大</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管理出现问题</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统治者的支持。</a:t>
            </a:r>
            <a:endParaRPr lang="zh-CN" altLang="en-US">
              <a:solidFill>
                <a:prstClr val="white"/>
              </a:solidFill>
              <a:latin typeface="黑体" panose="02010609060101010101" pitchFamily="49" charset="-122"/>
              <a:ea typeface="黑体" panose="02010609060101010101" pitchFamily="49" charset="-122"/>
            </a:endParaRPr>
          </a:p>
          <a:p>
            <a:pPr eaLnBrk="1" latinLnBrk="0" hangingPunct="1">
              <a:lnSpc>
                <a:spcPct val="100000"/>
              </a:lnSpc>
            </a:pPr>
            <a:r>
              <a:rPr lang="zh-CN" altLang="en-US">
                <a:solidFill>
                  <a:prstClr val="white"/>
                </a:solidFill>
                <a:latin typeface="黑体" panose="02010609060101010101" pitchFamily="49" charset="-122"/>
                <a:ea typeface="黑体" panose="02010609060101010101" pitchFamily="49" charset="-122"/>
              </a:rPr>
              <a:t>历史意义</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促进了中国佛教的发展</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加强了中印交流</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保存研究印度的典籍资料</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法显传</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成为研究南亚、中亚、中南亚地区的重要资料</a:t>
            </a:r>
            <a:r>
              <a:rPr lang="en-US" altLang="zh-CN">
                <a:solidFill>
                  <a:prstClr val="white"/>
                </a:solidFill>
                <a:latin typeface="黑体" panose="02010609060101010101" pitchFamily="49" charset="-122"/>
                <a:ea typeface="黑体" panose="02010609060101010101" pitchFamily="49" charset="-122"/>
              </a:rPr>
              <a:t>;</a:t>
            </a:r>
            <a:r>
              <a:rPr lang="zh-CN" altLang="en-US">
                <a:solidFill>
                  <a:prstClr val="white"/>
                </a:solidFill>
                <a:latin typeface="黑体" panose="02010609060101010101" pitchFamily="49" charset="-122"/>
                <a:ea typeface="黑体" panose="02010609060101010101" pitchFamily="49" charset="-122"/>
              </a:rPr>
              <a:t>法显不畏艰险、意志坚定的求知求真的精神激励后人</a:t>
            </a:r>
            <a:r>
              <a:rPr lang="zh-CN" altLang="en-US" smtClean="0">
                <a:solidFill>
                  <a:prstClr val="white"/>
                </a:solidFill>
                <a:latin typeface="黑体" panose="02010609060101010101" pitchFamily="49" charset="-122"/>
                <a:ea typeface="黑体" panose="02010609060101010101" pitchFamily="49" charset="-122"/>
              </a:rPr>
              <a:t>。</a:t>
            </a:r>
            <a:endParaRPr lang="zh-CN" altLang="en-US">
              <a:solidFill>
                <a:prstClr val="white"/>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1" cstate="email"/>
          <a:srcRect/>
          <a:stretch>
            <a:fillRect/>
          </a:stretch>
        </p:blipFill>
        <p:spPr bwMode="auto">
          <a:xfrm>
            <a:off x="-7144" y="-8335"/>
            <a:ext cx="9160669" cy="51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2"/>
            </p:custDataLst>
          </p:nvPr>
        </p:nvSpPr>
        <p:spPr>
          <a:xfrm>
            <a:off x="623888" y="2038352"/>
            <a:ext cx="390525" cy="1579563"/>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2400">
                <a:solidFill>
                  <a:prstClr val="white"/>
                </a:solidFill>
                <a:latin typeface="黑体" panose="02010609060101010101" pitchFamily="49" charset="-122"/>
                <a:ea typeface="黑体" panose="02010609060101010101" pitchFamily="49" charset="-122"/>
              </a:rPr>
              <a:t>问题情境</a:t>
            </a:r>
            <a:endParaRPr lang="zh-CN" altLang="en-US" sz="2400">
              <a:solidFill>
                <a:prstClr val="white"/>
              </a:solidFill>
              <a:latin typeface="黑体" panose="02010609060101010101" pitchFamily="49" charset="-122"/>
              <a:ea typeface="黑体" panose="02010609060101010101" pitchFamily="49" charset="-122"/>
            </a:endParaRPr>
          </a:p>
        </p:txBody>
      </p:sp>
      <p:sp>
        <p:nvSpPr>
          <p:cNvPr id="7" name="矩形 6"/>
          <p:cNvSpPr/>
          <p:nvPr>
            <p:custDataLst>
              <p:tags r:id="rId3"/>
            </p:custDataLst>
          </p:nvPr>
        </p:nvSpPr>
        <p:spPr>
          <a:xfrm>
            <a:off x="609601" y="2041525"/>
            <a:ext cx="7931150" cy="1582738"/>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a:solidFill>
                <a:prstClr val="white"/>
              </a:solidFill>
              <a:latin typeface="微软雅黑" panose="020B0503020204020204" pitchFamily="34" charset="-122"/>
            </a:endParaRPr>
          </a:p>
        </p:txBody>
      </p:sp>
      <p:sp>
        <p:nvSpPr>
          <p:cNvPr id="84997" name="文本框 8"/>
          <p:cNvSpPr txBox="1">
            <a:spLocks noChangeArrowheads="1"/>
          </p:cNvSpPr>
          <p:nvPr>
            <p:custDataLst>
              <p:tags r:id="rId4"/>
            </p:custDataLst>
          </p:nvPr>
        </p:nvSpPr>
        <p:spPr bwMode="auto">
          <a:xfrm>
            <a:off x="592154" y="1163654"/>
            <a:ext cx="58816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smtClean="0">
                <a:solidFill>
                  <a:srgbClr val="990033"/>
                </a:solidFill>
                <a:latin typeface="黑体" panose="02010609060101010101" pitchFamily="49" charset="-122"/>
                <a:ea typeface="黑体" panose="02010609060101010101" pitchFamily="49" charset="-122"/>
              </a:rPr>
              <a:t>古代朝鲜与日本文化</a:t>
            </a:r>
            <a:endParaRPr lang="zh-CN" altLang="en-US" sz="2600">
              <a:solidFill>
                <a:srgbClr val="990033"/>
              </a:solidFill>
              <a:latin typeface="黑体" panose="02010609060101010101" pitchFamily="49" charset="-122"/>
              <a:ea typeface="黑体" panose="02010609060101010101" pitchFamily="49" charset="-122"/>
            </a:endParaRPr>
          </a:p>
        </p:txBody>
      </p:sp>
      <p:sp>
        <p:nvSpPr>
          <p:cNvPr id="8" name="矩形 7"/>
          <p:cNvSpPr/>
          <p:nvPr>
            <p:custDataLst>
              <p:tags r:id="rId5"/>
            </p:custDataLst>
          </p:nvPr>
        </p:nvSpPr>
        <p:spPr>
          <a:xfrm>
            <a:off x="1014412" y="2095835"/>
            <a:ext cx="6258399" cy="1532689"/>
          </a:xfrm>
          <a:prstGeom prst="rect">
            <a:avLst/>
          </a:prstGeom>
        </p:spPr>
        <p:txBody>
          <a:bodyPr wrap="square" lIns="91402" tIns="45701" rIns="91402" bIns="45701">
            <a:spAutoFit/>
          </a:bodyPr>
          <a:lstStyle/>
          <a:p>
            <a:pPr indent="557530" eaLnBrk="1" fontAlgn="auto" hangingPunct="1">
              <a:lnSpc>
                <a:spcPct val="130000"/>
              </a:lnSpc>
              <a:spcBef>
                <a:spcPct val="0"/>
              </a:spcBef>
              <a:spcAft>
                <a:spcPct val="0"/>
              </a:spcAft>
              <a:defRPr/>
            </a:pPr>
            <a:r>
              <a:rPr lang="zh-CN" altLang="en-US" sz="2400" kern="100">
                <a:solidFill>
                  <a:prstClr val="black"/>
                </a:solidFill>
                <a:latin typeface="黑体" panose="02010609060101010101" pitchFamily="49" charset="-122"/>
                <a:ea typeface="黑体" panose="02010609060101010101" pitchFamily="49" charset="-122"/>
                <a:cs typeface="Times New Roman" panose="02020603050405020304" pitchFamily="18" charset="0"/>
              </a:rPr>
              <a:t>请同学们结合教材内容及所学知识，</a:t>
            </a:r>
            <a:r>
              <a:rPr lang="zh-CN" altLang="en-US" sz="2400" kern="100" smtClean="0">
                <a:solidFill>
                  <a:prstClr val="black"/>
                </a:solidFill>
                <a:latin typeface="黑体" panose="02010609060101010101" pitchFamily="49" charset="-122"/>
                <a:ea typeface="黑体" panose="02010609060101010101" pitchFamily="49" charset="-122"/>
                <a:cs typeface="Times New Roman" panose="02020603050405020304" pitchFamily="18" charset="0"/>
              </a:rPr>
              <a:t>指出古代朝鲜文化有何具体成就？其文化交流概况如何？</a:t>
            </a:r>
            <a:endParaRPr lang="en-US" altLang="zh-CN" sz="2400" kern="100" smtClean="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p="http://schemas.openxmlformats.org/presentationml/2006/main">
  <p:tag name="AS_UNIQUEID" val="671"/>
</p:tagLst>
</file>

<file path=ppt/tags/tag10.xml><?xml version="1.0" encoding="utf-8"?>
<p:tagLst xmlns:p="http://schemas.openxmlformats.org/presentationml/2006/main">
  <p:tag name="AS_UNIQUEID" val="684"/>
</p:tagLst>
</file>

<file path=ppt/tags/tag100.xml><?xml version="1.0" encoding="utf-8"?>
<p:tagLst xmlns:p="http://schemas.openxmlformats.org/presentationml/2006/main">
  <p:tag name="AS_UNIQUEID" val="77"/>
</p:tagLst>
</file>

<file path=ppt/tags/tag101.xml><?xml version="1.0" encoding="utf-8"?>
<p:tagLst xmlns:p="http://schemas.openxmlformats.org/presentationml/2006/main">
  <p:tag name="AS_UNIQUEID" val="78"/>
</p:tagLst>
</file>

<file path=ppt/tags/tag102.xml><?xml version="1.0" encoding="utf-8"?>
<p:tagLst xmlns:p="http://schemas.openxmlformats.org/presentationml/2006/main">
  <p:tag name="AS_UNIQUEID" val="79"/>
</p:tagLst>
</file>

<file path=ppt/tags/tag103.xml><?xml version="1.0" encoding="utf-8"?>
<p:tagLst xmlns:p="http://schemas.openxmlformats.org/presentationml/2006/main">
  <p:tag name="AS_UNIQUEID" val="80"/>
</p:tagLst>
</file>

<file path=ppt/tags/tag104.xml><?xml version="1.0" encoding="utf-8"?>
<p:tagLst xmlns:p="http://schemas.openxmlformats.org/presentationml/2006/main">
  <p:tag name="AS_UNIQUEID" val="81"/>
</p:tagLst>
</file>

<file path=ppt/tags/tag105.xml><?xml version="1.0" encoding="utf-8"?>
<p:tagLst xmlns:p="http://schemas.openxmlformats.org/presentationml/2006/main">
  <p:tag name="AS_UNIQUEID" val="83"/>
</p:tagLst>
</file>

<file path=ppt/tags/tag106.xml><?xml version="1.0" encoding="utf-8"?>
<p:tagLst xmlns:p="http://schemas.openxmlformats.org/presentationml/2006/main">
  <p:tag name="AS_UNIQUEID" val="84"/>
</p:tagLst>
</file>

<file path=ppt/tags/tag107.xml><?xml version="1.0" encoding="utf-8"?>
<p:tagLst xmlns:p="http://schemas.openxmlformats.org/presentationml/2006/main">
  <p:tag name="AS_UNIQUEID" val="85"/>
</p:tagLst>
</file>

<file path=ppt/tags/tag108.xml><?xml version="1.0" encoding="utf-8"?>
<p:tagLst xmlns:p="http://schemas.openxmlformats.org/presentationml/2006/main">
  <p:tag name="AS_UNIQUEID" val="86"/>
</p:tagLst>
</file>

<file path=ppt/tags/tag109.xml><?xml version="1.0" encoding="utf-8"?>
<p:tagLst xmlns:p="http://schemas.openxmlformats.org/presentationml/2006/main">
  <p:tag name="AS_UNIQUEID" val="87"/>
</p:tagLst>
</file>

<file path=ppt/tags/tag11.xml><?xml version="1.0" encoding="utf-8"?>
<p:tagLst xmlns:p="http://schemas.openxmlformats.org/presentationml/2006/main">
  <p:tag name="AS_UNIQUEID" val="685"/>
</p:tagLst>
</file>

<file path=ppt/tags/tag110.xml><?xml version="1.0" encoding="utf-8"?>
<p:tagLst xmlns:p="http://schemas.openxmlformats.org/presentationml/2006/main">
  <p:tag name="AS_UNIQUEID" val="88"/>
</p:tagLst>
</file>

<file path=ppt/tags/tag111.xml><?xml version="1.0" encoding="utf-8"?>
<p:tagLst xmlns:p="http://schemas.openxmlformats.org/presentationml/2006/main">
  <p:tag name="AS_UNIQUEID" val="90"/>
</p:tagLst>
</file>

<file path=ppt/tags/tag112.xml><?xml version="1.0" encoding="utf-8"?>
<p:tagLst xmlns:p="http://schemas.openxmlformats.org/presentationml/2006/main">
  <p:tag name="AS_UNIQUEID" val="91"/>
</p:tagLst>
</file>

<file path=ppt/tags/tag113.xml><?xml version="1.0" encoding="utf-8"?>
<p:tagLst xmlns:p="http://schemas.openxmlformats.org/presentationml/2006/main">
  <p:tag name="AS_UNIQUEID" val="92"/>
</p:tagLst>
</file>

<file path=ppt/tags/tag114.xml><?xml version="1.0" encoding="utf-8"?>
<p:tagLst xmlns:p="http://schemas.openxmlformats.org/presentationml/2006/main">
  <p:tag name="AS_UNIQUEID" val="93"/>
</p:tagLst>
</file>

<file path=ppt/tags/tag115.xml><?xml version="1.0" encoding="utf-8"?>
<p:tagLst xmlns:p="http://schemas.openxmlformats.org/presentationml/2006/main">
  <p:tag name="AS_UNIQUEID" val="94"/>
</p:tagLst>
</file>

<file path=ppt/tags/tag116.xml><?xml version="1.0" encoding="utf-8"?>
<p:tagLst xmlns:p="http://schemas.openxmlformats.org/presentationml/2006/main">
  <p:tag name="AS_UNIQUEID" val="95"/>
</p:tagLst>
</file>

<file path=ppt/tags/tag117.xml><?xml version="1.0" encoding="utf-8"?>
<p:tagLst xmlns:p="http://schemas.openxmlformats.org/presentationml/2006/main">
  <p:tag name="AS_UNIQUEID" val="97"/>
</p:tagLst>
</file>

<file path=ppt/tags/tag118.xml><?xml version="1.0" encoding="utf-8"?>
<p:tagLst xmlns:p="http://schemas.openxmlformats.org/presentationml/2006/main">
  <p:tag name="AS_UNIQUEID" val="98"/>
</p:tagLst>
</file>

<file path=ppt/tags/tag119.xml><?xml version="1.0" encoding="utf-8"?>
<p:tagLst xmlns:p="http://schemas.openxmlformats.org/presentationml/2006/main">
  <p:tag name="AS_UNIQUEID" val="99"/>
</p:tagLst>
</file>

<file path=ppt/tags/tag12.xml><?xml version="1.0" encoding="utf-8"?>
<p:tagLst xmlns:p="http://schemas.openxmlformats.org/presentationml/2006/main">
  <p:tag name="AS_UNIQUEID" val="686"/>
</p:tagLst>
</file>

<file path=ppt/tags/tag120.xml><?xml version="1.0" encoding="utf-8"?>
<p:tagLst xmlns:p="http://schemas.openxmlformats.org/presentationml/2006/main">
  <p:tag name="AS_UNIQUEID" val="100"/>
</p:tagLst>
</file>

<file path=ppt/tags/tag121.xml><?xml version="1.0" encoding="utf-8"?>
<p:tagLst xmlns:p="http://schemas.openxmlformats.org/presentationml/2006/main">
  <p:tag name="AS_UNIQUEID" val="101"/>
</p:tagLst>
</file>

<file path=ppt/tags/tag122.xml><?xml version="1.0" encoding="utf-8"?>
<p:tagLst xmlns:p="http://schemas.openxmlformats.org/presentationml/2006/main">
  <p:tag name="AS_UNIQUEID" val="102"/>
</p:tagLst>
</file>

<file path=ppt/tags/tag13.xml><?xml version="1.0" encoding="utf-8"?>
<p:tagLst xmlns:p="http://schemas.openxmlformats.org/presentationml/2006/main">
  <p:tag name="AS_UNIQUEID" val="687"/>
</p:tagLst>
</file>

<file path=ppt/tags/tag14.xml><?xml version="1.0" encoding="utf-8"?>
<p:tagLst xmlns:p="http://schemas.openxmlformats.org/presentationml/2006/main">
  <p:tag name="AS_UNIQUEID" val="688"/>
</p:tagLst>
</file>

<file path=ppt/tags/tag15.xml><?xml version="1.0" encoding="utf-8"?>
<p:tagLst xmlns:p="http://schemas.openxmlformats.org/presentationml/2006/main">
  <p:tag name="AS_UNIQUEID" val="690"/>
</p:tagLst>
</file>

<file path=ppt/tags/tag16.xml><?xml version="1.0" encoding="utf-8"?>
<p:tagLst xmlns:p="http://schemas.openxmlformats.org/presentationml/2006/main">
  <p:tag name="AS_UNIQUEID" val="691"/>
</p:tagLst>
</file>

<file path=ppt/tags/tag17.xml><?xml version="1.0" encoding="utf-8"?>
<p:tagLst xmlns:p="http://schemas.openxmlformats.org/presentationml/2006/main">
  <p:tag name="AS_UNIQUEID" val="692"/>
</p:tagLst>
</file>

<file path=ppt/tags/tag18.xml><?xml version="1.0" encoding="utf-8"?>
<p:tagLst xmlns:p="http://schemas.openxmlformats.org/presentationml/2006/main">
  <p:tag name="AS_UNIQUEID" val="693"/>
</p:tagLst>
</file>

<file path=ppt/tags/tag19.xml><?xml version="1.0" encoding="utf-8"?>
<p:tagLst xmlns:p="http://schemas.openxmlformats.org/presentationml/2006/main">
  <p:tag name="AS_UNIQUEID" val="694"/>
</p:tagLst>
</file>

<file path=ppt/tags/tag2.xml><?xml version="1.0" encoding="utf-8"?>
<p:tagLst xmlns:p="http://schemas.openxmlformats.org/presentationml/2006/main">
  <p:tag name="AS_UNIQUEID" val="672"/>
</p:tagLst>
</file>

<file path=ppt/tags/tag20.xml><?xml version="1.0" encoding="utf-8"?>
<p:tagLst xmlns:p="http://schemas.openxmlformats.org/presentationml/2006/main">
  <p:tag name="AS_UNIQUEID" val="695"/>
</p:tagLst>
</file>

<file path=ppt/tags/tag21.xml><?xml version="1.0" encoding="utf-8"?>
<p:tagLst xmlns:p="http://schemas.openxmlformats.org/presentationml/2006/main">
  <p:tag name="AS_UNIQUEID" val="697"/>
</p:tagLst>
</file>

<file path=ppt/tags/tag22.xml><?xml version="1.0" encoding="utf-8"?>
<p:tagLst xmlns:p="http://schemas.openxmlformats.org/presentationml/2006/main">
  <p:tag name="AS_UNIQUEID" val="698"/>
</p:tagLst>
</file>

<file path=ppt/tags/tag23.xml><?xml version="1.0" encoding="utf-8"?>
<p:tagLst xmlns:p="http://schemas.openxmlformats.org/presentationml/2006/main">
  <p:tag name="AS_UNIQUEID" val="699"/>
</p:tagLst>
</file>

<file path=ppt/tags/tag24.xml><?xml version="1.0" encoding="utf-8"?>
<p:tagLst xmlns:p="http://schemas.openxmlformats.org/presentationml/2006/main">
  <p:tag name="AS_UNIQUEID" val="700"/>
</p:tagLst>
</file>

<file path=ppt/tags/tag25.xml><?xml version="1.0" encoding="utf-8"?>
<p:tagLst xmlns:p="http://schemas.openxmlformats.org/presentationml/2006/main">
  <p:tag name="AS_UNIQUEID" val="701"/>
</p:tagLst>
</file>

<file path=ppt/tags/tag26.xml><?xml version="1.0" encoding="utf-8"?>
<p:tagLst xmlns:p="http://schemas.openxmlformats.org/presentationml/2006/main">
  <p:tag name="AS_UNIQUEID" val="702"/>
</p:tagLst>
</file>

<file path=ppt/tags/tag27.xml><?xml version="1.0" encoding="utf-8"?>
<p:tagLst xmlns:p="http://schemas.openxmlformats.org/presentationml/2006/main">
  <p:tag name="AS_UNIQUEID" val="704"/>
</p:tagLst>
</file>

<file path=ppt/tags/tag28.xml><?xml version="1.0" encoding="utf-8"?>
<p:tagLst xmlns:p="http://schemas.openxmlformats.org/presentationml/2006/main">
  <p:tag name="AS_UNIQUEID" val="705"/>
</p:tagLst>
</file>

<file path=ppt/tags/tag29.xml><?xml version="1.0" encoding="utf-8"?>
<p:tagLst xmlns:p="http://schemas.openxmlformats.org/presentationml/2006/main">
  <p:tag name="AS_UNIQUEID" val="706"/>
</p:tagLst>
</file>

<file path=ppt/tags/tag3.xml><?xml version="1.0" encoding="utf-8"?>
<p:tagLst xmlns:p="http://schemas.openxmlformats.org/presentationml/2006/main">
  <p:tag name="AS_UNIQUEID" val="673"/>
</p:tagLst>
</file>

<file path=ppt/tags/tag30.xml><?xml version="1.0" encoding="utf-8"?>
<p:tagLst xmlns:p="http://schemas.openxmlformats.org/presentationml/2006/main">
  <p:tag name="AS_UNIQUEID" val="707"/>
</p:tagLst>
</file>

<file path=ppt/tags/tag31.xml><?xml version="1.0" encoding="utf-8"?>
<p:tagLst xmlns:p="http://schemas.openxmlformats.org/presentationml/2006/main">
  <p:tag name="AS_UNIQUEID" val="708"/>
</p:tagLst>
</file>

<file path=ppt/tags/tag32.xml><?xml version="1.0" encoding="utf-8"?>
<p:tagLst xmlns:p="http://schemas.openxmlformats.org/presentationml/2006/main">
  <p:tag name="AS_UNIQUEID" val="709"/>
</p:tagLst>
</file>

<file path=ppt/tags/tag33.xml><?xml version="1.0" encoding="utf-8"?>
<p:tagLst xmlns:p="http://schemas.openxmlformats.org/presentationml/2006/main">
  <p:tag name="AS_UNIQUEID" val="711"/>
</p:tagLst>
</file>

<file path=ppt/tags/tag34.xml><?xml version="1.0" encoding="utf-8"?>
<p:tagLst xmlns:p="http://schemas.openxmlformats.org/presentationml/2006/main">
  <p:tag name="AS_UNIQUEID" val="712"/>
</p:tagLst>
</file>

<file path=ppt/tags/tag35.xml><?xml version="1.0" encoding="utf-8"?>
<p:tagLst xmlns:p="http://schemas.openxmlformats.org/presentationml/2006/main">
  <p:tag name="AS_UNIQUEID" val="713"/>
</p:tagLst>
</file>

<file path=ppt/tags/tag36.xml><?xml version="1.0" encoding="utf-8"?>
<p:tagLst xmlns:p="http://schemas.openxmlformats.org/presentationml/2006/main">
  <p:tag name="AS_UNIQUEID" val="714"/>
</p:tagLst>
</file>

<file path=ppt/tags/tag37.xml><?xml version="1.0" encoding="utf-8"?>
<p:tagLst xmlns:p="http://schemas.openxmlformats.org/presentationml/2006/main">
  <p:tag name="AS_UNIQUEID" val="715"/>
</p:tagLst>
</file>

<file path=ppt/tags/tag38.xml><?xml version="1.0" encoding="utf-8"?>
<p:tagLst xmlns:p="http://schemas.openxmlformats.org/presentationml/2006/main">
  <p:tag name="AS_UNIQUEID" val="716"/>
</p:tagLst>
</file>

<file path=ppt/tags/tag39.xml><?xml version="1.0" encoding="utf-8"?>
<p:tagLst xmlns:p="http://schemas.openxmlformats.org/presentationml/2006/main">
  <p:tag name="AS_UNIQUEID" val="2"/>
</p:tagLst>
</file>

<file path=ppt/tags/tag4.xml><?xml version="1.0" encoding="utf-8"?>
<p:tagLst xmlns:p="http://schemas.openxmlformats.org/presentationml/2006/main">
  <p:tag name="AS_UNIQUEID" val="674"/>
</p:tagLst>
</file>

<file path=ppt/tags/tag40.xml><?xml version="1.0" encoding="utf-8"?>
<p:tagLst xmlns:p="http://schemas.openxmlformats.org/presentationml/2006/main">
  <p:tag name="AS_UNIQUEID" val="3"/>
</p:tagLst>
</file>

<file path=ppt/tags/tag41.xml><?xml version="1.0" encoding="utf-8"?>
<p:tagLst xmlns:p="http://schemas.openxmlformats.org/presentationml/2006/main">
  <p:tag name="AS_UNIQUEID" val="4"/>
</p:tagLst>
</file>

<file path=ppt/tags/tag42.xml><?xml version="1.0" encoding="utf-8"?>
<p:tagLst xmlns:p="http://schemas.openxmlformats.org/presentationml/2006/main">
  <p:tag name="AS_UNIQUEID" val="5"/>
</p:tagLst>
</file>

<file path=ppt/tags/tag43.xml><?xml version="1.0" encoding="utf-8"?>
<p:tagLst xmlns:p="http://schemas.openxmlformats.org/presentationml/2006/main">
  <p:tag name="AS_UNIQUEID" val="8"/>
</p:tagLst>
</file>

<file path=ppt/tags/tag44.xml><?xml version="1.0" encoding="utf-8"?>
<p:tagLst xmlns:p="http://schemas.openxmlformats.org/presentationml/2006/main">
  <p:tag name="AS_UNIQUEID" val="9"/>
</p:tagLst>
</file>

<file path=ppt/tags/tag45.xml><?xml version="1.0" encoding="utf-8"?>
<p:tagLst xmlns:p="http://schemas.openxmlformats.org/presentationml/2006/main">
  <p:tag name="AS_UNIQUEID" val="10"/>
</p:tagLst>
</file>

<file path=ppt/tags/tag46.xml><?xml version="1.0" encoding="utf-8"?>
<p:tagLst xmlns:p="http://schemas.openxmlformats.org/presentationml/2006/main">
  <p:tag name="AS_UNIQUEID" val="11"/>
</p:tagLst>
</file>

<file path=ppt/tags/tag47.xml><?xml version="1.0" encoding="utf-8"?>
<p:tagLst xmlns:p="http://schemas.openxmlformats.org/presentationml/2006/main">
  <p:tag name="AS_UNIQUEID" val="12"/>
</p:tagLst>
</file>

<file path=ppt/tags/tag48.xml><?xml version="1.0" encoding="utf-8"?>
<p:tagLst xmlns:p="http://schemas.openxmlformats.org/presentationml/2006/main">
  <p:tag name="AS_UNIQUEID" val="13"/>
</p:tagLst>
</file>

<file path=ppt/tags/tag49.xml><?xml version="1.0" encoding="utf-8"?>
<p:tagLst xmlns:p="http://schemas.openxmlformats.org/presentationml/2006/main">
  <p:tag name="AS_UNIQUEID" val="15"/>
</p:tagLst>
</file>

<file path=ppt/tags/tag5.xml><?xml version="1.0" encoding="utf-8"?>
<p:tagLst xmlns:p="http://schemas.openxmlformats.org/presentationml/2006/main">
  <p:tag name="AS_UNIQUEID" val="677"/>
</p:tagLst>
</file>

<file path=ppt/tags/tag50.xml><?xml version="1.0" encoding="utf-8"?>
<p:tagLst xmlns:p="http://schemas.openxmlformats.org/presentationml/2006/main">
  <p:tag name="AS_UNIQUEID" val="16"/>
</p:tagLst>
</file>

<file path=ppt/tags/tag51.xml><?xml version="1.0" encoding="utf-8"?>
<p:tagLst xmlns:p="http://schemas.openxmlformats.org/presentationml/2006/main">
  <p:tag name="AS_UNIQUEID" val="17"/>
</p:tagLst>
</file>

<file path=ppt/tags/tag52.xml><?xml version="1.0" encoding="utf-8"?>
<p:tagLst xmlns:p="http://schemas.openxmlformats.org/presentationml/2006/main">
  <p:tag name="AS_UNIQUEID" val="18"/>
</p:tagLst>
</file>

<file path=ppt/tags/tag53.xml><?xml version="1.0" encoding="utf-8"?>
<p:tagLst xmlns:p="http://schemas.openxmlformats.org/presentationml/2006/main">
  <p:tag name="AS_UNIQUEID" val="19"/>
</p:tagLst>
</file>

<file path=ppt/tags/tag54.xml><?xml version="1.0" encoding="utf-8"?>
<p:tagLst xmlns:p="http://schemas.openxmlformats.org/presentationml/2006/main">
  <p:tag name="AS_UNIQUEID" val="20"/>
</p:tagLst>
</file>

<file path=ppt/tags/tag55.xml><?xml version="1.0" encoding="utf-8"?>
<p:tagLst xmlns:p="http://schemas.openxmlformats.org/presentationml/2006/main">
  <p:tag name="AS_UNIQUEID" val="22"/>
</p:tagLst>
</file>

<file path=ppt/tags/tag56.xml><?xml version="1.0" encoding="utf-8"?>
<p:tagLst xmlns:p="http://schemas.openxmlformats.org/presentationml/2006/main">
  <p:tag name="AS_UNIQUEID" val="23"/>
</p:tagLst>
</file>

<file path=ppt/tags/tag57.xml><?xml version="1.0" encoding="utf-8"?>
<p:tagLst xmlns:p="http://schemas.openxmlformats.org/presentationml/2006/main">
  <p:tag name="AS_UNIQUEID" val="24"/>
</p:tagLst>
</file>

<file path=ppt/tags/tag58.xml><?xml version="1.0" encoding="utf-8"?>
<p:tagLst xmlns:p="http://schemas.openxmlformats.org/presentationml/2006/main">
  <p:tag name="AS_UNIQUEID" val="25"/>
</p:tagLst>
</file>

<file path=ppt/tags/tag59.xml><?xml version="1.0" encoding="utf-8"?>
<p:tagLst xmlns:p="http://schemas.openxmlformats.org/presentationml/2006/main">
  <p:tag name="AS_UNIQUEID" val="28"/>
</p:tagLst>
</file>

<file path=ppt/tags/tag6.xml><?xml version="1.0" encoding="utf-8"?>
<p:tagLst xmlns:p="http://schemas.openxmlformats.org/presentationml/2006/main">
  <p:tag name="AS_UNIQUEID" val="678"/>
</p:tagLst>
</file>

<file path=ppt/tags/tag60.xml><?xml version="1.0" encoding="utf-8"?>
<p:tagLst xmlns:p="http://schemas.openxmlformats.org/presentationml/2006/main">
  <p:tag name="AS_UNIQUEID" val="29"/>
</p:tagLst>
</file>

<file path=ppt/tags/tag61.xml><?xml version="1.0" encoding="utf-8"?>
<p:tagLst xmlns:p="http://schemas.openxmlformats.org/presentationml/2006/main">
  <p:tag name="AS_UNIQUEID" val="30"/>
</p:tagLst>
</file>

<file path=ppt/tags/tag62.xml><?xml version="1.0" encoding="utf-8"?>
<p:tagLst xmlns:p="http://schemas.openxmlformats.org/presentationml/2006/main">
  <p:tag name="AS_UNIQUEID" val="31"/>
</p:tagLst>
</file>

<file path=ppt/tags/tag63.xml><?xml version="1.0" encoding="utf-8"?>
<p:tagLst xmlns:p="http://schemas.openxmlformats.org/presentationml/2006/main">
  <p:tag name="AS_UNIQUEID" val="32"/>
</p:tagLst>
</file>

<file path=ppt/tags/tag64.xml><?xml version="1.0" encoding="utf-8"?>
<p:tagLst xmlns:p="http://schemas.openxmlformats.org/presentationml/2006/main">
  <p:tag name="AS_UNIQUEID" val="33"/>
</p:tagLst>
</file>

<file path=ppt/tags/tag65.xml><?xml version="1.0" encoding="utf-8"?>
<p:tagLst xmlns:p="http://schemas.openxmlformats.org/presentationml/2006/main">
  <p:tag name="AS_UNIQUEID" val="35"/>
</p:tagLst>
</file>

<file path=ppt/tags/tag66.xml><?xml version="1.0" encoding="utf-8"?>
<p:tagLst xmlns:p="http://schemas.openxmlformats.org/presentationml/2006/main">
  <p:tag name="AS_UNIQUEID" val="36"/>
</p:tagLst>
</file>

<file path=ppt/tags/tag67.xml><?xml version="1.0" encoding="utf-8"?>
<p:tagLst xmlns:p="http://schemas.openxmlformats.org/presentationml/2006/main">
  <p:tag name="AS_UNIQUEID" val="37"/>
</p:tagLst>
</file>

<file path=ppt/tags/tag68.xml><?xml version="1.0" encoding="utf-8"?>
<p:tagLst xmlns:p="http://schemas.openxmlformats.org/presentationml/2006/main">
  <p:tag name="AS_UNIQUEID" val="38"/>
</p:tagLst>
</file>

<file path=ppt/tags/tag69.xml><?xml version="1.0" encoding="utf-8"?>
<p:tagLst xmlns:p="http://schemas.openxmlformats.org/presentationml/2006/main">
  <p:tag name="AS_UNIQUEID" val="39"/>
</p:tagLst>
</file>

<file path=ppt/tags/tag7.xml><?xml version="1.0" encoding="utf-8"?>
<p:tagLst xmlns:p="http://schemas.openxmlformats.org/presentationml/2006/main">
  <p:tag name="AS_UNIQUEID" val="679"/>
</p:tagLst>
</file>

<file path=ppt/tags/tag70.xml><?xml version="1.0" encoding="utf-8"?>
<p:tagLst xmlns:p="http://schemas.openxmlformats.org/presentationml/2006/main">
  <p:tag name="AS_UNIQUEID" val="40"/>
</p:tagLst>
</file>

<file path=ppt/tags/tag71.xml><?xml version="1.0" encoding="utf-8"?>
<p:tagLst xmlns:p="http://schemas.openxmlformats.org/presentationml/2006/main">
  <p:tag name="AS_UNIQUEID" val="42"/>
</p:tagLst>
</file>

<file path=ppt/tags/tag72.xml><?xml version="1.0" encoding="utf-8"?>
<p:tagLst xmlns:p="http://schemas.openxmlformats.org/presentationml/2006/main">
  <p:tag name="AS_UNIQUEID" val="43"/>
</p:tagLst>
</file>

<file path=ppt/tags/tag73.xml><?xml version="1.0" encoding="utf-8"?>
<p:tagLst xmlns:p="http://schemas.openxmlformats.org/presentationml/2006/main">
  <p:tag name="AS_UNIQUEID" val="44"/>
</p:tagLst>
</file>

<file path=ppt/tags/tag74.xml><?xml version="1.0" encoding="utf-8"?>
<p:tagLst xmlns:p="http://schemas.openxmlformats.org/presentationml/2006/main">
  <p:tag name="AS_UNIQUEID" val="45"/>
</p:tagLst>
</file>

<file path=ppt/tags/tag75.xml><?xml version="1.0" encoding="utf-8"?>
<p:tagLst xmlns:p="http://schemas.openxmlformats.org/presentationml/2006/main">
  <p:tag name="AS_UNIQUEID" val="46"/>
</p:tagLst>
</file>

<file path=ppt/tags/tag76.xml><?xml version="1.0" encoding="utf-8"?>
<p:tagLst xmlns:p="http://schemas.openxmlformats.org/presentationml/2006/main">
  <p:tag name="AS_UNIQUEID" val="47"/>
</p:tagLst>
</file>

<file path=ppt/tags/tag77.xml><?xml version="1.0" encoding="utf-8"?>
<p:tagLst xmlns:p="http://schemas.openxmlformats.org/presentationml/2006/main">
  <p:tag name="AS_UNIQUEID" val="49"/>
</p:tagLst>
</file>

<file path=ppt/tags/tag78.xml><?xml version="1.0" encoding="utf-8"?>
<p:tagLst xmlns:p="http://schemas.openxmlformats.org/presentationml/2006/main">
  <p:tag name="AS_UNIQUEID" val="50"/>
</p:tagLst>
</file>

<file path=ppt/tags/tag79.xml><?xml version="1.0" encoding="utf-8"?>
<p:tagLst xmlns:p="http://schemas.openxmlformats.org/presentationml/2006/main">
  <p:tag name="AS_UNIQUEID" val="51"/>
</p:tagLst>
</file>

<file path=ppt/tags/tag8.xml><?xml version="1.0" encoding="utf-8"?>
<p:tagLst xmlns:p="http://schemas.openxmlformats.org/presentationml/2006/main">
  <p:tag name="AS_UNIQUEID" val="680"/>
</p:tagLst>
</file>

<file path=ppt/tags/tag80.xml><?xml version="1.0" encoding="utf-8"?>
<p:tagLst xmlns:p="http://schemas.openxmlformats.org/presentationml/2006/main">
  <p:tag name="AS_UNIQUEID" val="52"/>
</p:tagLst>
</file>

<file path=ppt/tags/tag81.xml><?xml version="1.0" encoding="utf-8"?>
<p:tagLst xmlns:p="http://schemas.openxmlformats.org/presentationml/2006/main">
  <p:tag name="AS_UNIQUEID" val="53"/>
</p:tagLst>
</file>

<file path=ppt/tags/tag82.xml><?xml version="1.0" encoding="utf-8"?>
<p:tagLst xmlns:p="http://schemas.openxmlformats.org/presentationml/2006/main">
  <p:tag name="AS_UNIQUEID" val="54"/>
</p:tagLst>
</file>

<file path=ppt/tags/tag83.xml><?xml version="1.0" encoding="utf-8"?>
<p:tagLst xmlns:p="http://schemas.openxmlformats.org/presentationml/2006/main">
  <p:tag name="AS_UNIQUEID" val="56"/>
</p:tagLst>
</file>

<file path=ppt/tags/tag84.xml><?xml version="1.0" encoding="utf-8"?>
<p:tagLst xmlns:p="http://schemas.openxmlformats.org/presentationml/2006/main">
  <p:tag name="AS_UNIQUEID" val="57"/>
</p:tagLst>
</file>

<file path=ppt/tags/tag85.xml><?xml version="1.0" encoding="utf-8"?>
<p:tagLst xmlns:p="http://schemas.openxmlformats.org/presentationml/2006/main">
  <p:tag name="AS_UNIQUEID" val="58"/>
</p:tagLst>
</file>

<file path=ppt/tags/tag86.xml><?xml version="1.0" encoding="utf-8"?>
<p:tagLst xmlns:p="http://schemas.openxmlformats.org/presentationml/2006/main">
  <p:tag name="AS_UNIQUEID" val="59"/>
</p:tagLst>
</file>

<file path=ppt/tags/tag87.xml><?xml version="1.0" encoding="utf-8"?>
<p:tagLst xmlns:p="http://schemas.openxmlformats.org/presentationml/2006/main">
  <p:tag name="AS_UNIQUEID" val="62"/>
</p:tagLst>
</file>

<file path=ppt/tags/tag88.xml><?xml version="1.0" encoding="utf-8"?>
<p:tagLst xmlns:p="http://schemas.openxmlformats.org/presentationml/2006/main">
  <p:tag name="AS_UNIQUEID" val="63"/>
</p:tagLst>
</file>

<file path=ppt/tags/tag89.xml><?xml version="1.0" encoding="utf-8"?>
<p:tagLst xmlns:p="http://schemas.openxmlformats.org/presentationml/2006/main">
  <p:tag name="AS_UNIQUEID" val="64"/>
</p:tagLst>
</file>

<file path=ppt/tags/tag9.xml><?xml version="1.0" encoding="utf-8"?>
<p:tagLst xmlns:p="http://schemas.openxmlformats.org/presentationml/2006/main">
  <p:tag name="AS_UNIQUEID" val="683"/>
</p:tagLst>
</file>

<file path=ppt/tags/tag90.xml><?xml version="1.0" encoding="utf-8"?>
<p:tagLst xmlns:p="http://schemas.openxmlformats.org/presentationml/2006/main">
  <p:tag name="AS_UNIQUEID" val="65"/>
</p:tagLst>
</file>

<file path=ppt/tags/tag91.xml><?xml version="1.0" encoding="utf-8"?>
<p:tagLst xmlns:p="http://schemas.openxmlformats.org/presentationml/2006/main">
  <p:tag name="AS_UNIQUEID" val="66"/>
</p:tagLst>
</file>

<file path=ppt/tags/tag92.xml><?xml version="1.0" encoding="utf-8"?>
<p:tagLst xmlns:p="http://schemas.openxmlformats.org/presentationml/2006/main">
  <p:tag name="AS_UNIQUEID" val="67"/>
</p:tagLst>
</file>

<file path=ppt/tags/tag93.xml><?xml version="1.0" encoding="utf-8"?>
<p:tagLst xmlns:p="http://schemas.openxmlformats.org/presentationml/2006/main">
  <p:tag name="AS_UNIQUEID" val="69"/>
</p:tagLst>
</file>

<file path=ppt/tags/tag94.xml><?xml version="1.0" encoding="utf-8"?>
<p:tagLst xmlns:p="http://schemas.openxmlformats.org/presentationml/2006/main">
  <p:tag name="AS_UNIQUEID" val="70"/>
</p:tagLst>
</file>

<file path=ppt/tags/tag95.xml><?xml version="1.0" encoding="utf-8"?>
<p:tagLst xmlns:p="http://schemas.openxmlformats.org/presentationml/2006/main">
  <p:tag name="AS_UNIQUEID" val="71"/>
</p:tagLst>
</file>

<file path=ppt/tags/tag96.xml><?xml version="1.0" encoding="utf-8"?>
<p:tagLst xmlns:p="http://schemas.openxmlformats.org/presentationml/2006/main">
  <p:tag name="AS_UNIQUEID" val="72"/>
</p:tagLst>
</file>

<file path=ppt/tags/tag97.xml><?xml version="1.0" encoding="utf-8"?>
<p:tagLst xmlns:p="http://schemas.openxmlformats.org/presentationml/2006/main">
  <p:tag name="AS_UNIQUEID" val="73"/>
</p:tagLst>
</file>

<file path=ppt/tags/tag98.xml><?xml version="1.0" encoding="utf-8"?>
<p:tagLst xmlns:p="http://schemas.openxmlformats.org/presentationml/2006/main">
  <p:tag name="AS_UNIQUEID" val="74"/>
</p:tagLst>
</file>

<file path=ppt/tags/tag99.xml><?xml version="1.0" encoding="utf-8"?>
<p:tagLst xmlns:p="http://schemas.openxmlformats.org/presentationml/2006/main">
  <p:tag name="AS_UNIQUEID" val="76"/>
</p:tagLst>
</file>

<file path=ppt/theme/theme1.xml><?xml version="1.0" encoding="utf-8"?>
<a:theme xmlns:a="http://schemas.openxmlformats.org/drawingml/2006/main" name="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3152</Words>
  <Application>WPS 演示</Application>
  <PresentationFormat>全屏显示(16:9)</PresentationFormat>
  <Paragraphs>220</Paragraphs>
  <Slides>24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Calibri Light</vt:lpstr>
      <vt:lpstr>Calibri</vt:lpstr>
      <vt:lpstr>Calibri</vt:lpstr>
      <vt:lpstr>微软雅黑</vt:lpstr>
      <vt:lpstr>叶根友毛笔行书2.0版</vt:lpstr>
      <vt:lpstr>Arial Unicode MS</vt:lpstr>
      <vt:lpstr>Impact</vt:lpstr>
      <vt:lpstr>黑体</vt:lpstr>
      <vt:lpstr>华文细黑</vt:lpstr>
      <vt:lpstr>Arial</vt:lpstr>
      <vt:lpstr>字魂27号-布丁体</vt:lpstr>
      <vt:lpstr>Segoe Print</vt:lpstr>
      <vt:lpstr>方正粗黑宋简体</vt:lpstr>
      <vt:lpstr>汉仪青云简</vt:lpstr>
      <vt:lpstr>Times New Roman</vt:lpstr>
      <vt:lpstr>仿宋</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古建筑</dc:title>
  <dc:creator>第一PPT</dc:creator>
  <cp:keywords>www.1ppt.com</cp:keywords>
  <cp:lastModifiedBy>神笔马良</cp:lastModifiedBy>
  <cp:revision>10</cp:revision>
  <dcterms:created xsi:type="dcterms:W3CDTF">2021-05-15T06:20:34Z</dcterms:created>
  <dcterms:modified xsi:type="dcterms:W3CDTF">2021-05-15T06:28:58Z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1197682921_btnclosed</vt:lpwstr>
  </property>
  <property fmtid="{D5CDD505-2E9C-101B-9397-08002B2CF9AE}" pid="3" name="KSOProductBuildVer">
    <vt:lpwstr>2052-11.1.0.10314</vt:lpwstr>
  </property>
</Properties>
</file>