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752" r:id="rId2"/>
    <p:sldId id="767" r:id="rId3"/>
    <p:sldId id="773" r:id="rId4"/>
    <p:sldId id="772" r:id="rId5"/>
    <p:sldId id="848" r:id="rId6"/>
    <p:sldId id="849" r:id="rId7"/>
    <p:sldId id="948" r:id="rId8"/>
    <p:sldId id="967" r:id="rId9"/>
    <p:sldId id="968" r:id="rId10"/>
    <p:sldId id="969" r:id="rId11"/>
    <p:sldId id="970" r:id="rId12"/>
    <p:sldId id="899" r:id="rId13"/>
    <p:sldId id="783" r:id="rId14"/>
    <p:sldId id="904" r:id="rId15"/>
    <p:sldId id="971" r:id="rId16"/>
    <p:sldId id="973" r:id="rId17"/>
    <p:sldId id="972" r:id="rId18"/>
    <p:sldId id="974" r:id="rId19"/>
    <p:sldId id="977" r:id="rId20"/>
    <p:sldId id="976" r:id="rId21"/>
    <p:sldId id="684" r:id="rId22"/>
    <p:sldId id="801" r:id="rId23"/>
    <p:sldId id="950" r:id="rId24"/>
    <p:sldId id="812" r:id="rId25"/>
    <p:sldId id="854" r:id="rId26"/>
    <p:sldId id="813" r:id="rId27"/>
    <p:sldId id="951" r:id="rId28"/>
    <p:sldId id="952" r:id="rId29"/>
    <p:sldId id="932" r:id="rId30"/>
    <p:sldId id="933" r:id="rId31"/>
    <p:sldId id="935" r:id="rId32"/>
    <p:sldId id="953" r:id="rId33"/>
    <p:sldId id="939" r:id="rId34"/>
    <p:sldId id="940" r:id="rId35"/>
    <p:sldId id="941" r:id="rId36"/>
    <p:sldId id="954" r:id="rId37"/>
    <p:sldId id="942" r:id="rId38"/>
    <p:sldId id="943" r:id="rId39"/>
    <p:sldId id="604" r:id="rId40"/>
    <p:sldId id="623" r:id="rId41"/>
    <p:sldId id="879" r:id="rId42"/>
    <p:sldId id="624" r:id="rId43"/>
    <p:sldId id="917" r:id="rId44"/>
    <p:sldId id="625" r:id="rId45"/>
    <p:sldId id="881" r:id="rId46"/>
    <p:sldId id="918" r:id="rId47"/>
    <p:sldId id="920" r:id="rId48"/>
    <p:sldId id="1000" r:id="rId49"/>
    <p:sldId id="605" r:id="rId50"/>
    <p:sldId id="627" r:id="rId51"/>
    <p:sldId id="956" r:id="rId52"/>
    <p:sldId id="628" r:id="rId53"/>
    <p:sldId id="629" r:id="rId54"/>
    <p:sldId id="630" r:id="rId55"/>
    <p:sldId id="631" r:id="rId56"/>
    <p:sldId id="632" r:id="rId57"/>
    <p:sldId id="958" r:id="rId58"/>
    <p:sldId id="633" r:id="rId59"/>
    <p:sldId id="984" r:id="rId60"/>
    <p:sldId id="888" r:id="rId61"/>
    <p:sldId id="634" r:id="rId62"/>
    <p:sldId id="985" r:id="rId63"/>
    <p:sldId id="978" r:id="rId64"/>
    <p:sldId id="980" r:id="rId65"/>
    <p:sldId id="986" r:id="rId66"/>
    <p:sldId id="981" r:id="rId67"/>
    <p:sldId id="987" r:id="rId68"/>
    <p:sldId id="982" r:id="rId69"/>
    <p:sldId id="989" r:id="rId70"/>
    <p:sldId id="990" r:id="rId71"/>
    <p:sldId id="991" r:id="rId72"/>
    <p:sldId id="992" r:id="rId73"/>
    <p:sldId id="983" r:id="rId74"/>
    <p:sldId id="994" r:id="rId75"/>
    <p:sldId id="995" r:id="rId76"/>
    <p:sldId id="997" r:id="rId77"/>
    <p:sldId id="996" r:id="rId78"/>
    <p:sldId id="998" r:id="rId79"/>
    <p:sldId id="999" r:id="rId80"/>
    <p:sldId id="777" r:id="rId8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B8696"/>
    <a:srgbClr val="595959"/>
    <a:srgbClr val="005EA4"/>
    <a:srgbClr val="C89800"/>
    <a:srgbClr val="D2A000"/>
    <a:srgbClr val="4F739F"/>
    <a:srgbClr val="567CAB"/>
    <a:srgbClr val="307BB3"/>
    <a:srgbClr val="2D4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6318" autoAdjust="0"/>
  </p:normalViewPr>
  <p:slideViewPr>
    <p:cSldViewPr showGuides="1">
      <p:cViewPr varScale="1">
        <p:scale>
          <a:sx n="113" d="100"/>
          <a:sy n="113" d="100"/>
        </p:scale>
        <p:origin x="366" y="84"/>
      </p:cViewPr>
      <p:guideLst>
        <p:guide orient="horz" pos="618"/>
        <p:guide pos="438"/>
      </p:guideLst>
    </p:cSldViewPr>
  </p:slideViewPr>
  <p:outlineViewPr>
    <p:cViewPr>
      <p:scale>
        <a:sx n="33" d="100"/>
        <a:sy n="33" d="100"/>
      </p:scale>
      <p:origin x="0" y="-15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0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60.emf"/><Relationship Id="rId4" Type="http://schemas.openxmlformats.org/officeDocument/2006/relationships/image" Target="../media/image67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CDE6-FEA2-46BB-8ABD-ECF77A4C3004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E56C-C3A4-4189-9343-1134C9305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4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>
            <a:extLst>
              <a:ext uri="{FF2B5EF4-FFF2-40B4-BE49-F238E27FC236}">
                <a16:creationId xmlns="" xmlns:a16="http://schemas.microsoft.com/office/drawing/2014/main" id="{42F66117-1422-E04E-93A0-A3423E0F05D2}"/>
              </a:ext>
            </a:extLst>
          </p:cNvPr>
          <p:cNvSpPr/>
          <p:nvPr userDrawn="1"/>
        </p:nvSpPr>
        <p:spPr>
          <a:xfrm>
            <a:off x="0" y="502237"/>
            <a:ext cx="12189600" cy="6368587"/>
          </a:xfrm>
          <a:prstGeom prst="roundRect">
            <a:avLst>
              <a:gd name="adj" fmla="val 130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A638AE13-E0C5-2A49-B6CA-01C499382262}"/>
              </a:ext>
            </a:extLst>
          </p:cNvPr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="" xmlns:a16="http://schemas.microsoft.com/office/drawing/2014/main" id="{91076FDB-C1E7-0F49-9161-07C3C3E0B6EE}"/>
              </a:ext>
            </a:extLst>
          </p:cNvPr>
          <p:cNvSpPr txBox="1">
            <a:spLocks/>
          </p:cNvSpPr>
          <p:nvPr userDrawn="1"/>
        </p:nvSpPr>
        <p:spPr>
          <a:xfrm>
            <a:off x="838200" y="173090"/>
            <a:ext cx="10515600" cy="6636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3316288" algn="l"/>
              </a:tabLst>
            </a:pPr>
            <a:r>
              <a:rPr lang="zh-CN" altLang="en-US" sz="3000" b="1" dirty="0" smtClean="0">
                <a:solidFill>
                  <a:schemeClr val="bg1"/>
                </a:solidFill>
              </a:rPr>
              <a:t>必备知识整合</a:t>
            </a:r>
            <a:endParaRPr lang="zh-CN" alt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0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617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extLst>
              <a:ext uri="{FF2B5EF4-FFF2-40B4-BE49-F238E27FC236}">
                <a16:creationId xmlns="" xmlns:a16="http://schemas.microsoft.com/office/drawing/2014/main" id="{E0486A5D-7556-7042-BA31-57DC3C31B7F0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oundRect">
            <a:avLst>
              <a:gd name="adj" fmla="val 0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02687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111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专项突破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7">
            <a:extLst>
              <a:ext uri="{FF2B5EF4-FFF2-40B4-BE49-F238E27FC236}">
                <a16:creationId xmlns="" xmlns:a16="http://schemas.microsoft.com/office/drawing/2014/main" id="{405F08B0-CCAB-A745-BBD9-7EAA0D3441D6}"/>
              </a:ext>
            </a:extLst>
          </p:cNvPr>
          <p:cNvSpPr/>
          <p:nvPr userDrawn="1"/>
        </p:nvSpPr>
        <p:spPr>
          <a:xfrm>
            <a:off x="0" y="0"/>
            <a:ext cx="3044109" cy="731452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45490" y="70451"/>
            <a:ext cx="18870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 smtClean="0"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关键能力提升</a:t>
            </a:r>
            <a:endParaRPr lang="zh-CN" altLang="en-US" sz="2200" b="1" dirty="0"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139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归纳总结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47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=""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易错辨析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5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=""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31187"/>
              <a:gd name="adj2" fmla="val 0"/>
            </a:avLst>
          </a:pr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15205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真题演练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2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侧圆角矩形 2">
            <a:extLst>
              <a:ext uri="{FF2B5EF4-FFF2-40B4-BE49-F238E27FC236}">
                <a16:creationId xmlns=""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36318"/>
              <a:gd name="adj2" fmla="val 0"/>
            </a:avLst>
          </a:prstGeom>
          <a:solidFill>
            <a:srgbClr val="00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03109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课时精练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48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7A53B-05DE-4759-9CA8-7D302AF8BA84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D0A99-BDC0-40B7-B0BC-D5614213BA6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21BF0DE-FBB4-944B-B9DB-66F2BA19B8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22" t="69" r="25422" b="69"/>
          <a:stretch/>
        </p:blipFill>
        <p:spPr>
          <a:xfrm>
            <a:off x="0" y="0"/>
            <a:ext cx="5063724" cy="6858000"/>
          </a:xfrm>
          <a:prstGeom prst="rect">
            <a:avLst/>
          </a:prstGeom>
        </p:spPr>
      </p:pic>
      <p:sp>
        <p:nvSpPr>
          <p:cNvPr id="7" name="任意形状 56">
            <a:extLst>
              <a:ext uri="{FF2B5EF4-FFF2-40B4-BE49-F238E27FC236}">
                <a16:creationId xmlns="" xmlns:a16="http://schemas.microsoft.com/office/drawing/2014/main" id="{BC248BB9-25AE-CF48-A809-D0CF2A574466}"/>
              </a:ext>
            </a:extLst>
          </p:cNvPr>
          <p:cNvSpPr/>
          <p:nvPr userDrawn="1"/>
        </p:nvSpPr>
        <p:spPr>
          <a:xfrm>
            <a:off x="4304899" y="0"/>
            <a:ext cx="7887101" cy="6858000"/>
          </a:xfrm>
          <a:custGeom>
            <a:avLst/>
            <a:gdLst>
              <a:gd name="connsiteX0" fmla="*/ 43048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04899 w 12192000"/>
              <a:gd name="connsiteY3" fmla="*/ 6858000 h 6858000"/>
              <a:gd name="connsiteX4" fmla="*/ 5005755 w 12192000"/>
              <a:gd name="connsiteY4" fmla="*/ 3429000 h 6858000"/>
              <a:gd name="connsiteX5" fmla="*/ 0 w 12192000"/>
              <a:gd name="connsiteY5" fmla="*/ 0 h 6858000"/>
              <a:gd name="connsiteX6" fmla="*/ 1 w 12192000"/>
              <a:gd name="connsiteY6" fmla="*/ 0 h 6858000"/>
              <a:gd name="connsiteX7" fmla="*/ 1 w 12192000"/>
              <a:gd name="connsiteY7" fmla="*/ 6858000 h 6858000"/>
              <a:gd name="connsiteX8" fmla="*/ 0 w 12192000"/>
              <a:gd name="connsiteY8" fmla="*/ 6858000 h 6858000"/>
              <a:gd name="connsiteX0" fmla="*/ 43048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04899 w 12192000"/>
              <a:gd name="connsiteY3" fmla="*/ 6858000 h 6858000"/>
              <a:gd name="connsiteX4" fmla="*/ 5005755 w 12192000"/>
              <a:gd name="connsiteY4" fmla="*/ 3429000 h 6858000"/>
              <a:gd name="connsiteX5" fmla="*/ 4304899 w 12192000"/>
              <a:gd name="connsiteY5" fmla="*/ 0 h 6858000"/>
              <a:gd name="connsiteX6" fmla="*/ 0 w 12192000"/>
              <a:gd name="connsiteY6" fmla="*/ 6858000 h 6858000"/>
              <a:gd name="connsiteX7" fmla="*/ 1 w 12192000"/>
              <a:gd name="connsiteY7" fmla="*/ 0 h 6858000"/>
              <a:gd name="connsiteX8" fmla="*/ 1 w 12192000"/>
              <a:gd name="connsiteY8" fmla="*/ 6858000 h 6858000"/>
              <a:gd name="connsiteX9" fmla="*/ 0 w 12192000"/>
              <a:gd name="connsiteY9" fmla="*/ 6858000 h 6858000"/>
              <a:gd name="connsiteX0" fmla="*/ 4304898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4304898 w 12191999"/>
              <a:gd name="connsiteY3" fmla="*/ 6858000 h 6858000"/>
              <a:gd name="connsiteX4" fmla="*/ 5005754 w 12191999"/>
              <a:gd name="connsiteY4" fmla="*/ 3429000 h 6858000"/>
              <a:gd name="connsiteX5" fmla="*/ 4304898 w 12191999"/>
              <a:gd name="connsiteY5" fmla="*/ 0 h 6858000"/>
              <a:gd name="connsiteX6" fmla="*/ 0 w 12191999"/>
              <a:gd name="connsiteY6" fmla="*/ 6858000 h 6858000"/>
              <a:gd name="connsiteX7" fmla="*/ 0 w 12191999"/>
              <a:gd name="connsiteY7" fmla="*/ 0 h 6858000"/>
              <a:gd name="connsiteX8" fmla="*/ 0 w 12191999"/>
              <a:gd name="connsiteY8" fmla="*/ 6858000 h 6858000"/>
              <a:gd name="connsiteX0" fmla="*/ 0 w 7887101"/>
              <a:gd name="connsiteY0" fmla="*/ 0 h 6858000"/>
              <a:gd name="connsiteX1" fmla="*/ 7887101 w 7887101"/>
              <a:gd name="connsiteY1" fmla="*/ 0 h 6858000"/>
              <a:gd name="connsiteX2" fmla="*/ 7887101 w 7887101"/>
              <a:gd name="connsiteY2" fmla="*/ 6858000 h 6858000"/>
              <a:gd name="connsiteX3" fmla="*/ 0 w 7887101"/>
              <a:gd name="connsiteY3" fmla="*/ 6858000 h 6858000"/>
              <a:gd name="connsiteX4" fmla="*/ 700856 w 7887101"/>
              <a:gd name="connsiteY4" fmla="*/ 3429000 h 6858000"/>
              <a:gd name="connsiteX5" fmla="*/ 0 w 788710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7101" h="6858000">
                <a:moveTo>
                  <a:pt x="0" y="0"/>
                </a:moveTo>
                <a:lnTo>
                  <a:pt x="7887101" y="0"/>
                </a:lnTo>
                <a:lnTo>
                  <a:pt x="7887101" y="6858000"/>
                </a:lnTo>
                <a:lnTo>
                  <a:pt x="0" y="6858000"/>
                </a:lnTo>
                <a:lnTo>
                  <a:pt x="700856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98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6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64" r:id="rId4"/>
    <p:sldLayoutId id="2147483665" r:id="rId5"/>
    <p:sldLayoutId id="2147483669" r:id="rId6"/>
    <p:sldLayoutId id="2147483663" r:id="rId7"/>
    <p:sldLayoutId id="2147483668" r:id="rId8"/>
    <p:sldLayoutId id="2147483666" r:id="rId9"/>
    <p:sldLayoutId id="2147483655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__2.docx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__3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__4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slide" Target="slide3.x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__5.docx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6.bin"/><Relationship Id="rId7" Type="http://schemas.openxmlformats.org/officeDocument/2006/relationships/package" Target="../embeddings/Microsoft_Word___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__6.docx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png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__8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4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29.xml"/><Relationship Id="rId4" Type="http://schemas.openxmlformats.org/officeDocument/2006/relationships/slide" Target="slide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__9.docx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__10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__11.docx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__12.doc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Word___13.docx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7" Type="http://schemas.openxmlformats.org/officeDocument/2006/relationships/image" Target="../media/image28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7.xml"/><Relationship Id="rId5" Type="http://schemas.openxmlformats.org/officeDocument/2006/relationships/slide" Target="slide46.xml"/><Relationship Id="rId4" Type="http://schemas.openxmlformats.org/officeDocument/2006/relationships/slide" Target="slide4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" Target="slide40.xml"/><Relationship Id="rId7" Type="http://schemas.openxmlformats.org/officeDocument/2006/relationships/slide" Target="slide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slide" Target="slide46.xml"/><Relationship Id="rId11" Type="http://schemas.openxmlformats.org/officeDocument/2006/relationships/image" Target="../media/image29.emf"/><Relationship Id="rId5" Type="http://schemas.openxmlformats.org/officeDocument/2006/relationships/slide" Target="slide44.xml"/><Relationship Id="rId10" Type="http://schemas.openxmlformats.org/officeDocument/2006/relationships/package" Target="../embeddings/Microsoft_Word___14.docx"/><Relationship Id="rId4" Type="http://schemas.openxmlformats.org/officeDocument/2006/relationships/slide" Target="slide42.xml"/><Relationship Id="rId9" Type="http://schemas.openxmlformats.org/officeDocument/2006/relationships/oleObject" Target="../embeddings/oleObject14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slide42.xml"/><Relationship Id="rId7" Type="http://schemas.openxmlformats.org/officeDocument/2006/relationships/image" Target="../media/image30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7.xml"/><Relationship Id="rId5" Type="http://schemas.openxmlformats.org/officeDocument/2006/relationships/slide" Target="slide46.xml"/><Relationship Id="rId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7" Type="http://schemas.openxmlformats.org/officeDocument/2006/relationships/image" Target="../media/image30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7.xml"/><Relationship Id="rId5" Type="http://schemas.openxmlformats.org/officeDocument/2006/relationships/slide" Target="slide46.xml"/><Relationship Id="rId4" Type="http://schemas.openxmlformats.org/officeDocument/2006/relationships/slide" Target="slide4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slide" Target="slide40.xml"/><Relationship Id="rId7" Type="http://schemas.openxmlformats.org/officeDocument/2006/relationships/slide" Target="slide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slide" Target="slide46.xml"/><Relationship Id="rId11" Type="http://schemas.openxmlformats.org/officeDocument/2006/relationships/image" Target="../media/image33.png"/><Relationship Id="rId5" Type="http://schemas.openxmlformats.org/officeDocument/2006/relationships/slide" Target="slide44.xml"/><Relationship Id="rId10" Type="http://schemas.openxmlformats.org/officeDocument/2006/relationships/image" Target="../media/image32.emf"/><Relationship Id="rId4" Type="http://schemas.openxmlformats.org/officeDocument/2006/relationships/slide" Target="slide42.xml"/><Relationship Id="rId9" Type="http://schemas.openxmlformats.org/officeDocument/2006/relationships/package" Target="../embeddings/Microsoft_Word___15.docx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7" Type="http://schemas.openxmlformats.org/officeDocument/2006/relationships/image" Target="../media/image33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7.xml"/><Relationship Id="rId5" Type="http://schemas.openxmlformats.org/officeDocument/2006/relationships/slide" Target="slide46.xml"/><Relationship Id="rId4" Type="http://schemas.openxmlformats.org/officeDocument/2006/relationships/slide" Target="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7" Type="http://schemas.openxmlformats.org/officeDocument/2006/relationships/image" Target="../media/image34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7.xml"/><Relationship Id="rId5" Type="http://schemas.openxmlformats.org/officeDocument/2006/relationships/slide" Target="slide46.xml"/><Relationship Id="rId4" Type="http://schemas.openxmlformats.org/officeDocument/2006/relationships/slide" Target="slide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7" Type="http://schemas.openxmlformats.org/officeDocument/2006/relationships/slide" Target="slide47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6.xml"/><Relationship Id="rId5" Type="http://schemas.openxmlformats.org/officeDocument/2006/relationships/slide" Target="slide44.xml"/><Relationship Id="rId4" Type="http://schemas.openxmlformats.org/officeDocument/2006/relationships/slide" Target="slide4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" Target="slide42.xml"/><Relationship Id="rId7" Type="http://schemas.openxmlformats.org/officeDocument/2006/relationships/image" Target="../media/image35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7.xml"/><Relationship Id="rId5" Type="http://schemas.openxmlformats.org/officeDocument/2006/relationships/slide" Target="slide46.xml"/><Relationship Id="rId4" Type="http://schemas.openxmlformats.org/officeDocument/2006/relationships/slide" Target="slide44.xml"/><Relationship Id="rId9" Type="http://schemas.openxmlformats.org/officeDocument/2006/relationships/slide" Target="slide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__1.docx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66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4.xml"/><Relationship Id="rId2" Type="http://schemas.openxmlformats.org/officeDocument/2006/relationships/slide" Target="slide50.xml"/><Relationship Id="rId16" Type="http://schemas.openxmlformats.org/officeDocument/2006/relationships/slide" Target="slide6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5.xml"/><Relationship Id="rId11" Type="http://schemas.openxmlformats.org/officeDocument/2006/relationships/image" Target="../media/image38.png"/><Relationship Id="rId5" Type="http://schemas.openxmlformats.org/officeDocument/2006/relationships/slide" Target="slide54.xml"/><Relationship Id="rId15" Type="http://schemas.openxmlformats.org/officeDocument/2006/relationships/slide" Target="slide73.xml"/><Relationship Id="rId10" Type="http://schemas.openxmlformats.org/officeDocument/2006/relationships/image" Target="../media/image37.png"/><Relationship Id="rId4" Type="http://schemas.openxmlformats.org/officeDocument/2006/relationships/slide" Target="slide53.xml"/><Relationship Id="rId9" Type="http://schemas.openxmlformats.org/officeDocument/2006/relationships/slide" Target="slide61.xml"/><Relationship Id="rId14" Type="http://schemas.openxmlformats.org/officeDocument/2006/relationships/slide" Target="slide68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66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4.xml"/><Relationship Id="rId2" Type="http://schemas.openxmlformats.org/officeDocument/2006/relationships/slide" Target="slide50.xml"/><Relationship Id="rId16" Type="http://schemas.openxmlformats.org/officeDocument/2006/relationships/slide" Target="slide6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5.xml"/><Relationship Id="rId11" Type="http://schemas.openxmlformats.org/officeDocument/2006/relationships/image" Target="../media/image38.png"/><Relationship Id="rId5" Type="http://schemas.openxmlformats.org/officeDocument/2006/relationships/slide" Target="slide54.xml"/><Relationship Id="rId15" Type="http://schemas.openxmlformats.org/officeDocument/2006/relationships/slide" Target="slide73.xml"/><Relationship Id="rId10" Type="http://schemas.openxmlformats.org/officeDocument/2006/relationships/image" Target="../media/image37.png"/><Relationship Id="rId4" Type="http://schemas.openxmlformats.org/officeDocument/2006/relationships/slide" Target="slide53.xml"/><Relationship Id="rId9" Type="http://schemas.openxmlformats.org/officeDocument/2006/relationships/slide" Target="slide61.xml"/><Relationship Id="rId14" Type="http://schemas.openxmlformats.org/officeDocument/2006/relationships/slide" Target="slide68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73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8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5.xml"/><Relationship Id="rId11" Type="http://schemas.openxmlformats.org/officeDocument/2006/relationships/slide" Target="slide66.xml"/><Relationship Id="rId5" Type="http://schemas.openxmlformats.org/officeDocument/2006/relationships/slide" Target="slide54.xml"/><Relationship Id="rId10" Type="http://schemas.openxmlformats.org/officeDocument/2006/relationships/slide" Target="slide64.xml"/><Relationship Id="rId4" Type="http://schemas.openxmlformats.org/officeDocument/2006/relationships/slide" Target="slide53.xml"/><Relationship Id="rId9" Type="http://schemas.openxmlformats.org/officeDocument/2006/relationships/slide" Target="slide61.xml"/><Relationship Id="rId14" Type="http://schemas.openxmlformats.org/officeDocument/2006/relationships/slide" Target="slide6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73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8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5.xml"/><Relationship Id="rId11" Type="http://schemas.openxmlformats.org/officeDocument/2006/relationships/slide" Target="slide66.xml"/><Relationship Id="rId5" Type="http://schemas.openxmlformats.org/officeDocument/2006/relationships/slide" Target="slide54.xml"/><Relationship Id="rId10" Type="http://schemas.openxmlformats.org/officeDocument/2006/relationships/slide" Target="slide64.xml"/><Relationship Id="rId4" Type="http://schemas.openxmlformats.org/officeDocument/2006/relationships/slide" Target="slide53.xml"/><Relationship Id="rId9" Type="http://schemas.openxmlformats.org/officeDocument/2006/relationships/slide" Target="slide61.xml"/><Relationship Id="rId14" Type="http://schemas.openxmlformats.org/officeDocument/2006/relationships/slide" Target="slide6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68.xml"/><Relationship Id="rId18" Type="http://schemas.openxmlformats.org/officeDocument/2006/relationships/image" Target="../media/image39.emf"/><Relationship Id="rId3" Type="http://schemas.openxmlformats.org/officeDocument/2006/relationships/slide" Target="slide50.xml"/><Relationship Id="rId7" Type="http://schemas.openxmlformats.org/officeDocument/2006/relationships/slide" Target="slide55.xml"/><Relationship Id="rId12" Type="http://schemas.openxmlformats.org/officeDocument/2006/relationships/slide" Target="slide66.xml"/><Relationship Id="rId17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15.vml"/><Relationship Id="rId6" Type="http://schemas.openxmlformats.org/officeDocument/2006/relationships/slide" Target="slide54.xml"/><Relationship Id="rId11" Type="http://schemas.openxmlformats.org/officeDocument/2006/relationships/slide" Target="slide64.xml"/><Relationship Id="rId5" Type="http://schemas.openxmlformats.org/officeDocument/2006/relationships/slide" Target="slide53.xml"/><Relationship Id="rId15" Type="http://schemas.openxmlformats.org/officeDocument/2006/relationships/slide" Target="slide63.xml"/><Relationship Id="rId10" Type="http://schemas.openxmlformats.org/officeDocument/2006/relationships/slide" Target="slide61.xml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7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68.xml"/><Relationship Id="rId18" Type="http://schemas.openxmlformats.org/officeDocument/2006/relationships/image" Target="../media/image40.emf"/><Relationship Id="rId3" Type="http://schemas.openxmlformats.org/officeDocument/2006/relationships/slide" Target="slide50.xml"/><Relationship Id="rId7" Type="http://schemas.openxmlformats.org/officeDocument/2006/relationships/slide" Target="slide55.xml"/><Relationship Id="rId12" Type="http://schemas.openxmlformats.org/officeDocument/2006/relationships/slide" Target="slide66.xml"/><Relationship Id="rId17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16.vml"/><Relationship Id="rId6" Type="http://schemas.openxmlformats.org/officeDocument/2006/relationships/slide" Target="slide54.xml"/><Relationship Id="rId11" Type="http://schemas.openxmlformats.org/officeDocument/2006/relationships/slide" Target="slide64.xml"/><Relationship Id="rId5" Type="http://schemas.openxmlformats.org/officeDocument/2006/relationships/slide" Target="slide53.xml"/><Relationship Id="rId15" Type="http://schemas.openxmlformats.org/officeDocument/2006/relationships/slide" Target="slide63.xml"/><Relationship Id="rId10" Type="http://schemas.openxmlformats.org/officeDocument/2006/relationships/slide" Target="slide61.xml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7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73.xml"/><Relationship Id="rId18" Type="http://schemas.openxmlformats.org/officeDocument/2006/relationships/image" Target="../media/image44.png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8.xml"/><Relationship Id="rId17" Type="http://schemas.openxmlformats.org/officeDocument/2006/relationships/image" Target="../media/image43.png"/><Relationship Id="rId2" Type="http://schemas.openxmlformats.org/officeDocument/2006/relationships/slide" Target="slide50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6" Type="http://schemas.openxmlformats.org/officeDocument/2006/relationships/slide" Target="slide55.xml"/><Relationship Id="rId11" Type="http://schemas.openxmlformats.org/officeDocument/2006/relationships/slide" Target="slide66.xml"/><Relationship Id="rId5" Type="http://schemas.openxmlformats.org/officeDocument/2006/relationships/slide" Target="slide54.xml"/><Relationship Id="rId15" Type="http://schemas.openxmlformats.org/officeDocument/2006/relationships/image" Target="../media/image41.png"/><Relationship Id="rId10" Type="http://schemas.openxmlformats.org/officeDocument/2006/relationships/slide" Target="slide64.xml"/><Relationship Id="rId19" Type="http://schemas.openxmlformats.org/officeDocument/2006/relationships/image" Target="../media/image45.png"/><Relationship Id="rId4" Type="http://schemas.openxmlformats.org/officeDocument/2006/relationships/slide" Target="slide53.xml"/><Relationship Id="rId9" Type="http://schemas.openxmlformats.org/officeDocument/2006/relationships/slide" Target="slide61.xml"/><Relationship Id="rId14" Type="http://schemas.openxmlformats.org/officeDocument/2006/relationships/slide" Target="slide6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73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8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5.xml"/><Relationship Id="rId11" Type="http://schemas.openxmlformats.org/officeDocument/2006/relationships/slide" Target="slide66.xml"/><Relationship Id="rId5" Type="http://schemas.openxmlformats.org/officeDocument/2006/relationships/slide" Target="slide54.xml"/><Relationship Id="rId10" Type="http://schemas.openxmlformats.org/officeDocument/2006/relationships/slide" Target="slide64.xml"/><Relationship Id="rId4" Type="http://schemas.openxmlformats.org/officeDocument/2006/relationships/slide" Target="slide53.xml"/><Relationship Id="rId9" Type="http://schemas.openxmlformats.org/officeDocument/2006/relationships/slide" Target="slide61.xml"/><Relationship Id="rId14" Type="http://schemas.openxmlformats.org/officeDocument/2006/relationships/slide" Target="slide6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73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8.xml"/><Relationship Id="rId2" Type="http://schemas.openxmlformats.org/officeDocument/2006/relationships/slide" Target="slide50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slide" Target="slide55.xml"/><Relationship Id="rId11" Type="http://schemas.openxmlformats.org/officeDocument/2006/relationships/slide" Target="slide66.xml"/><Relationship Id="rId5" Type="http://schemas.openxmlformats.org/officeDocument/2006/relationships/slide" Target="slide54.xml"/><Relationship Id="rId15" Type="http://schemas.openxmlformats.org/officeDocument/2006/relationships/image" Target="../media/image47.png"/><Relationship Id="rId10" Type="http://schemas.openxmlformats.org/officeDocument/2006/relationships/slide" Target="slide64.xml"/><Relationship Id="rId4" Type="http://schemas.openxmlformats.org/officeDocument/2006/relationships/slide" Target="slide53.xml"/><Relationship Id="rId9" Type="http://schemas.openxmlformats.org/officeDocument/2006/relationships/slide" Target="slide61.xml"/><Relationship Id="rId14" Type="http://schemas.openxmlformats.org/officeDocument/2006/relationships/slide" Target="slide6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73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8.xml"/><Relationship Id="rId2" Type="http://schemas.openxmlformats.org/officeDocument/2006/relationships/slide" Target="slide50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slide" Target="slide55.xml"/><Relationship Id="rId11" Type="http://schemas.openxmlformats.org/officeDocument/2006/relationships/slide" Target="slide66.xml"/><Relationship Id="rId5" Type="http://schemas.openxmlformats.org/officeDocument/2006/relationships/slide" Target="slide54.xml"/><Relationship Id="rId15" Type="http://schemas.openxmlformats.org/officeDocument/2006/relationships/image" Target="../media/image47.png"/><Relationship Id="rId10" Type="http://schemas.openxmlformats.org/officeDocument/2006/relationships/slide" Target="slide64.xml"/><Relationship Id="rId4" Type="http://schemas.openxmlformats.org/officeDocument/2006/relationships/slide" Target="slide53.xml"/><Relationship Id="rId9" Type="http://schemas.openxmlformats.org/officeDocument/2006/relationships/slide" Target="slide61.xml"/><Relationship Id="rId14" Type="http://schemas.openxmlformats.org/officeDocument/2006/relationships/slide" Target="slide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73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8.xml"/><Relationship Id="rId2" Type="http://schemas.openxmlformats.org/officeDocument/2006/relationships/slide" Target="slide50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slide" Target="slide55.xml"/><Relationship Id="rId11" Type="http://schemas.openxmlformats.org/officeDocument/2006/relationships/slide" Target="slide66.xml"/><Relationship Id="rId5" Type="http://schemas.openxmlformats.org/officeDocument/2006/relationships/slide" Target="slide54.xml"/><Relationship Id="rId15" Type="http://schemas.openxmlformats.org/officeDocument/2006/relationships/image" Target="../media/image47.png"/><Relationship Id="rId10" Type="http://schemas.openxmlformats.org/officeDocument/2006/relationships/slide" Target="slide64.xml"/><Relationship Id="rId4" Type="http://schemas.openxmlformats.org/officeDocument/2006/relationships/slide" Target="slide53.xml"/><Relationship Id="rId9" Type="http://schemas.openxmlformats.org/officeDocument/2006/relationships/slide" Target="slide61.xml"/><Relationship Id="rId14" Type="http://schemas.openxmlformats.org/officeDocument/2006/relationships/slide" Target="slide63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68.xml"/><Relationship Id="rId18" Type="http://schemas.openxmlformats.org/officeDocument/2006/relationships/image" Target="../media/image49.emf"/><Relationship Id="rId3" Type="http://schemas.openxmlformats.org/officeDocument/2006/relationships/slide" Target="slide50.xml"/><Relationship Id="rId21" Type="http://schemas.openxmlformats.org/officeDocument/2006/relationships/image" Target="../media/image50.emf"/><Relationship Id="rId7" Type="http://schemas.openxmlformats.org/officeDocument/2006/relationships/slide" Target="slide55.xml"/><Relationship Id="rId12" Type="http://schemas.openxmlformats.org/officeDocument/2006/relationships/slide" Target="slide66.xml"/><Relationship Id="rId17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18.bin"/><Relationship Id="rId20" Type="http://schemas.openxmlformats.org/officeDocument/2006/relationships/package" Target="../embeddings/Microsoft_Word___19.docx"/><Relationship Id="rId1" Type="http://schemas.openxmlformats.org/officeDocument/2006/relationships/vmlDrawing" Target="../drawings/vmlDrawing17.vml"/><Relationship Id="rId6" Type="http://schemas.openxmlformats.org/officeDocument/2006/relationships/slide" Target="slide54.xml"/><Relationship Id="rId11" Type="http://schemas.openxmlformats.org/officeDocument/2006/relationships/slide" Target="slide64.xml"/><Relationship Id="rId24" Type="http://schemas.openxmlformats.org/officeDocument/2006/relationships/image" Target="../media/image51.emf"/><Relationship Id="rId5" Type="http://schemas.openxmlformats.org/officeDocument/2006/relationships/slide" Target="slide53.xml"/><Relationship Id="rId15" Type="http://schemas.openxmlformats.org/officeDocument/2006/relationships/slide" Target="slide63.xml"/><Relationship Id="rId23" Type="http://schemas.openxmlformats.org/officeDocument/2006/relationships/package" Target="../embeddings/Microsoft_Word___20.docx"/><Relationship Id="rId10" Type="http://schemas.openxmlformats.org/officeDocument/2006/relationships/slide" Target="slide61.xml"/><Relationship Id="rId19" Type="http://schemas.openxmlformats.org/officeDocument/2006/relationships/oleObject" Target="../embeddings/oleObject19.bin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73.xml"/><Relationship Id="rId22" Type="http://schemas.openxmlformats.org/officeDocument/2006/relationships/oleObject" Target="../embeddings/oleObject20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73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8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5.xml"/><Relationship Id="rId11" Type="http://schemas.openxmlformats.org/officeDocument/2006/relationships/slide" Target="slide66.xml"/><Relationship Id="rId5" Type="http://schemas.openxmlformats.org/officeDocument/2006/relationships/slide" Target="slide54.xml"/><Relationship Id="rId10" Type="http://schemas.openxmlformats.org/officeDocument/2006/relationships/slide" Target="slide64.xml"/><Relationship Id="rId4" Type="http://schemas.openxmlformats.org/officeDocument/2006/relationships/slide" Target="slide53.xml"/><Relationship Id="rId9" Type="http://schemas.openxmlformats.org/officeDocument/2006/relationships/slide" Target="slide61.xml"/><Relationship Id="rId14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73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8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5.xml"/><Relationship Id="rId11" Type="http://schemas.openxmlformats.org/officeDocument/2006/relationships/slide" Target="slide66.xml"/><Relationship Id="rId5" Type="http://schemas.openxmlformats.org/officeDocument/2006/relationships/slide" Target="slide54.xml"/><Relationship Id="rId15" Type="http://schemas.openxmlformats.org/officeDocument/2006/relationships/image" Target="../media/image52.png"/><Relationship Id="rId10" Type="http://schemas.openxmlformats.org/officeDocument/2006/relationships/slide" Target="slide64.xml"/><Relationship Id="rId4" Type="http://schemas.openxmlformats.org/officeDocument/2006/relationships/slide" Target="slide53.xml"/><Relationship Id="rId9" Type="http://schemas.openxmlformats.org/officeDocument/2006/relationships/slide" Target="slide61.xml"/><Relationship Id="rId14" Type="http://schemas.openxmlformats.org/officeDocument/2006/relationships/slide" Target="slide6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73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8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5.xml"/><Relationship Id="rId11" Type="http://schemas.openxmlformats.org/officeDocument/2006/relationships/slide" Target="slide66.xml"/><Relationship Id="rId5" Type="http://schemas.openxmlformats.org/officeDocument/2006/relationships/slide" Target="slide54.xml"/><Relationship Id="rId15" Type="http://schemas.openxmlformats.org/officeDocument/2006/relationships/image" Target="../media/image53.png"/><Relationship Id="rId10" Type="http://schemas.openxmlformats.org/officeDocument/2006/relationships/slide" Target="slide64.xml"/><Relationship Id="rId4" Type="http://schemas.openxmlformats.org/officeDocument/2006/relationships/slide" Target="slide53.xml"/><Relationship Id="rId9" Type="http://schemas.openxmlformats.org/officeDocument/2006/relationships/slide" Target="slide61.xml"/><Relationship Id="rId14" Type="http://schemas.openxmlformats.org/officeDocument/2006/relationships/slide" Target="slide63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68.xml"/><Relationship Id="rId18" Type="http://schemas.openxmlformats.org/officeDocument/2006/relationships/package" Target="../embeddings/Microsoft_Word___21.docx"/><Relationship Id="rId3" Type="http://schemas.openxmlformats.org/officeDocument/2006/relationships/slide" Target="slide50.xml"/><Relationship Id="rId7" Type="http://schemas.openxmlformats.org/officeDocument/2006/relationships/slide" Target="slide55.xml"/><Relationship Id="rId12" Type="http://schemas.openxmlformats.org/officeDocument/2006/relationships/slide" Target="slide66.xml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53.png"/><Relationship Id="rId1" Type="http://schemas.openxmlformats.org/officeDocument/2006/relationships/vmlDrawing" Target="../drawings/vmlDrawing18.vml"/><Relationship Id="rId6" Type="http://schemas.openxmlformats.org/officeDocument/2006/relationships/slide" Target="slide54.xml"/><Relationship Id="rId11" Type="http://schemas.openxmlformats.org/officeDocument/2006/relationships/slide" Target="slide64.xml"/><Relationship Id="rId5" Type="http://schemas.openxmlformats.org/officeDocument/2006/relationships/slide" Target="slide53.xml"/><Relationship Id="rId15" Type="http://schemas.openxmlformats.org/officeDocument/2006/relationships/slide" Target="slide63.xml"/><Relationship Id="rId10" Type="http://schemas.openxmlformats.org/officeDocument/2006/relationships/slide" Target="slide61.xml"/><Relationship Id="rId19" Type="http://schemas.openxmlformats.org/officeDocument/2006/relationships/image" Target="../media/image54.emf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73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73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8.xml"/><Relationship Id="rId2" Type="http://schemas.openxmlformats.org/officeDocument/2006/relationships/slide" Target="slide50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8.xml"/><Relationship Id="rId6" Type="http://schemas.openxmlformats.org/officeDocument/2006/relationships/slide" Target="slide55.xml"/><Relationship Id="rId11" Type="http://schemas.openxmlformats.org/officeDocument/2006/relationships/slide" Target="slide66.xml"/><Relationship Id="rId5" Type="http://schemas.openxmlformats.org/officeDocument/2006/relationships/slide" Target="slide54.xml"/><Relationship Id="rId15" Type="http://schemas.openxmlformats.org/officeDocument/2006/relationships/image" Target="../media/image55.png"/><Relationship Id="rId10" Type="http://schemas.openxmlformats.org/officeDocument/2006/relationships/slide" Target="slide64.xml"/><Relationship Id="rId4" Type="http://schemas.openxmlformats.org/officeDocument/2006/relationships/slide" Target="slide53.xml"/><Relationship Id="rId9" Type="http://schemas.openxmlformats.org/officeDocument/2006/relationships/slide" Target="slide61.xml"/><Relationship Id="rId14" Type="http://schemas.openxmlformats.org/officeDocument/2006/relationships/slide" Target="slide63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73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8.xml"/><Relationship Id="rId2" Type="http://schemas.openxmlformats.org/officeDocument/2006/relationships/slide" Target="slide50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8.xml"/><Relationship Id="rId6" Type="http://schemas.openxmlformats.org/officeDocument/2006/relationships/slide" Target="slide55.xml"/><Relationship Id="rId11" Type="http://schemas.openxmlformats.org/officeDocument/2006/relationships/slide" Target="slide66.xml"/><Relationship Id="rId5" Type="http://schemas.openxmlformats.org/officeDocument/2006/relationships/slide" Target="slide54.xml"/><Relationship Id="rId15" Type="http://schemas.openxmlformats.org/officeDocument/2006/relationships/image" Target="../media/image55.png"/><Relationship Id="rId10" Type="http://schemas.openxmlformats.org/officeDocument/2006/relationships/slide" Target="slide64.xml"/><Relationship Id="rId4" Type="http://schemas.openxmlformats.org/officeDocument/2006/relationships/slide" Target="slide53.xml"/><Relationship Id="rId9" Type="http://schemas.openxmlformats.org/officeDocument/2006/relationships/slide" Target="slide61.xml"/><Relationship Id="rId14" Type="http://schemas.openxmlformats.org/officeDocument/2006/relationships/slide" Target="slide63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73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8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5.xml"/><Relationship Id="rId11" Type="http://schemas.openxmlformats.org/officeDocument/2006/relationships/slide" Target="slide66.xml"/><Relationship Id="rId5" Type="http://schemas.openxmlformats.org/officeDocument/2006/relationships/slide" Target="slide54.xml"/><Relationship Id="rId15" Type="http://schemas.openxmlformats.org/officeDocument/2006/relationships/image" Target="../media/image57.png"/><Relationship Id="rId10" Type="http://schemas.openxmlformats.org/officeDocument/2006/relationships/slide" Target="slide64.xml"/><Relationship Id="rId4" Type="http://schemas.openxmlformats.org/officeDocument/2006/relationships/slide" Target="slide53.xml"/><Relationship Id="rId9" Type="http://schemas.openxmlformats.org/officeDocument/2006/relationships/slide" Target="slide61.xml"/><Relationship Id="rId14" Type="http://schemas.openxmlformats.org/officeDocument/2006/relationships/slide" Target="slide63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68.xml"/><Relationship Id="rId18" Type="http://schemas.openxmlformats.org/officeDocument/2006/relationships/image" Target="../media/image58.emf"/><Relationship Id="rId3" Type="http://schemas.openxmlformats.org/officeDocument/2006/relationships/slide" Target="slide50.xml"/><Relationship Id="rId7" Type="http://schemas.openxmlformats.org/officeDocument/2006/relationships/slide" Target="slide55.xml"/><Relationship Id="rId12" Type="http://schemas.openxmlformats.org/officeDocument/2006/relationships/slide" Target="slide66.xml"/><Relationship Id="rId17" Type="http://schemas.openxmlformats.org/officeDocument/2006/relationships/package" Target="../embeddings/Microsoft_Word___22.docx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19.vml"/><Relationship Id="rId6" Type="http://schemas.openxmlformats.org/officeDocument/2006/relationships/slide" Target="slide54.xml"/><Relationship Id="rId11" Type="http://schemas.openxmlformats.org/officeDocument/2006/relationships/slide" Target="slide64.xml"/><Relationship Id="rId5" Type="http://schemas.openxmlformats.org/officeDocument/2006/relationships/slide" Target="slide53.xml"/><Relationship Id="rId15" Type="http://schemas.openxmlformats.org/officeDocument/2006/relationships/slide" Target="slide63.xml"/><Relationship Id="rId10" Type="http://schemas.openxmlformats.org/officeDocument/2006/relationships/slide" Target="slide61.xml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7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73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8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5.xml"/><Relationship Id="rId11" Type="http://schemas.openxmlformats.org/officeDocument/2006/relationships/slide" Target="slide66.xml"/><Relationship Id="rId5" Type="http://schemas.openxmlformats.org/officeDocument/2006/relationships/slide" Target="slide54.xml"/><Relationship Id="rId10" Type="http://schemas.openxmlformats.org/officeDocument/2006/relationships/slide" Target="slide64.xml"/><Relationship Id="rId4" Type="http://schemas.openxmlformats.org/officeDocument/2006/relationships/slide" Target="slide53.xml"/><Relationship Id="rId9" Type="http://schemas.openxmlformats.org/officeDocument/2006/relationships/slide" Target="slide61.xml"/><Relationship Id="rId14" Type="http://schemas.openxmlformats.org/officeDocument/2006/relationships/slide" Target="slide63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73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8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5.xml"/><Relationship Id="rId11" Type="http://schemas.openxmlformats.org/officeDocument/2006/relationships/slide" Target="slide66.xml"/><Relationship Id="rId5" Type="http://schemas.openxmlformats.org/officeDocument/2006/relationships/slide" Target="slide54.xml"/><Relationship Id="rId15" Type="http://schemas.openxmlformats.org/officeDocument/2006/relationships/image" Target="../media/image59.png"/><Relationship Id="rId10" Type="http://schemas.openxmlformats.org/officeDocument/2006/relationships/slide" Target="slide64.xml"/><Relationship Id="rId4" Type="http://schemas.openxmlformats.org/officeDocument/2006/relationships/slide" Target="slide53.xml"/><Relationship Id="rId9" Type="http://schemas.openxmlformats.org/officeDocument/2006/relationships/slide" Target="slide61.xml"/><Relationship Id="rId14" Type="http://schemas.openxmlformats.org/officeDocument/2006/relationships/slide" Target="slide63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73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8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5.xml"/><Relationship Id="rId11" Type="http://schemas.openxmlformats.org/officeDocument/2006/relationships/slide" Target="slide66.xml"/><Relationship Id="rId5" Type="http://schemas.openxmlformats.org/officeDocument/2006/relationships/slide" Target="slide54.xml"/><Relationship Id="rId10" Type="http://schemas.openxmlformats.org/officeDocument/2006/relationships/slide" Target="slide64.xml"/><Relationship Id="rId4" Type="http://schemas.openxmlformats.org/officeDocument/2006/relationships/slide" Target="slide53.xml"/><Relationship Id="rId9" Type="http://schemas.openxmlformats.org/officeDocument/2006/relationships/slide" Target="slide61.xml"/><Relationship Id="rId14" Type="http://schemas.openxmlformats.org/officeDocument/2006/relationships/slide" Target="slide63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73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8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5.xml"/><Relationship Id="rId11" Type="http://schemas.openxmlformats.org/officeDocument/2006/relationships/slide" Target="slide66.xml"/><Relationship Id="rId5" Type="http://schemas.openxmlformats.org/officeDocument/2006/relationships/slide" Target="slide54.xml"/><Relationship Id="rId10" Type="http://schemas.openxmlformats.org/officeDocument/2006/relationships/slide" Target="slide64.xml"/><Relationship Id="rId4" Type="http://schemas.openxmlformats.org/officeDocument/2006/relationships/slide" Target="slide53.xml"/><Relationship Id="rId9" Type="http://schemas.openxmlformats.org/officeDocument/2006/relationships/slide" Target="slide61.xml"/><Relationship Id="rId14" Type="http://schemas.openxmlformats.org/officeDocument/2006/relationships/slide" Target="slide63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68.xml"/><Relationship Id="rId18" Type="http://schemas.openxmlformats.org/officeDocument/2006/relationships/image" Target="../media/image60.emf"/><Relationship Id="rId3" Type="http://schemas.openxmlformats.org/officeDocument/2006/relationships/slide" Target="slide50.xml"/><Relationship Id="rId21" Type="http://schemas.openxmlformats.org/officeDocument/2006/relationships/image" Target="../media/image61.emf"/><Relationship Id="rId7" Type="http://schemas.openxmlformats.org/officeDocument/2006/relationships/slide" Target="slide55.xml"/><Relationship Id="rId12" Type="http://schemas.openxmlformats.org/officeDocument/2006/relationships/slide" Target="slide66.xml"/><Relationship Id="rId17" Type="http://schemas.openxmlformats.org/officeDocument/2006/relationships/package" Target="../embeddings/Microsoft_Word___23.docx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23.bin"/><Relationship Id="rId20" Type="http://schemas.openxmlformats.org/officeDocument/2006/relationships/package" Target="../embeddings/Microsoft_Word___24.docx"/><Relationship Id="rId1" Type="http://schemas.openxmlformats.org/officeDocument/2006/relationships/vmlDrawing" Target="../drawings/vmlDrawing20.vml"/><Relationship Id="rId6" Type="http://schemas.openxmlformats.org/officeDocument/2006/relationships/slide" Target="slide54.xml"/><Relationship Id="rId11" Type="http://schemas.openxmlformats.org/officeDocument/2006/relationships/slide" Target="slide64.xml"/><Relationship Id="rId24" Type="http://schemas.openxmlformats.org/officeDocument/2006/relationships/image" Target="../media/image62.emf"/><Relationship Id="rId5" Type="http://schemas.openxmlformats.org/officeDocument/2006/relationships/slide" Target="slide53.xml"/><Relationship Id="rId15" Type="http://schemas.openxmlformats.org/officeDocument/2006/relationships/slide" Target="slide63.xml"/><Relationship Id="rId23" Type="http://schemas.openxmlformats.org/officeDocument/2006/relationships/package" Target="../embeddings/Microsoft_Word___25.docx"/><Relationship Id="rId10" Type="http://schemas.openxmlformats.org/officeDocument/2006/relationships/slide" Target="slide61.xml"/><Relationship Id="rId19" Type="http://schemas.openxmlformats.org/officeDocument/2006/relationships/oleObject" Target="../embeddings/oleObject24.bin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73.xml"/><Relationship Id="rId22" Type="http://schemas.openxmlformats.org/officeDocument/2006/relationships/oleObject" Target="../embeddings/oleObject25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68.xml"/><Relationship Id="rId18" Type="http://schemas.openxmlformats.org/officeDocument/2006/relationships/image" Target="../media/image60.emf"/><Relationship Id="rId3" Type="http://schemas.openxmlformats.org/officeDocument/2006/relationships/slide" Target="slide50.xml"/><Relationship Id="rId21" Type="http://schemas.openxmlformats.org/officeDocument/2006/relationships/image" Target="../media/image63.emf"/><Relationship Id="rId7" Type="http://schemas.openxmlformats.org/officeDocument/2006/relationships/slide" Target="slide55.xml"/><Relationship Id="rId12" Type="http://schemas.openxmlformats.org/officeDocument/2006/relationships/slide" Target="slide66.xml"/><Relationship Id="rId17" Type="http://schemas.openxmlformats.org/officeDocument/2006/relationships/package" Target="../embeddings/Microsoft_Word___26.docx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26.bin"/><Relationship Id="rId20" Type="http://schemas.openxmlformats.org/officeDocument/2006/relationships/package" Target="../embeddings/Microsoft_Word___27.docx"/><Relationship Id="rId1" Type="http://schemas.openxmlformats.org/officeDocument/2006/relationships/vmlDrawing" Target="../drawings/vmlDrawing21.vml"/><Relationship Id="rId6" Type="http://schemas.openxmlformats.org/officeDocument/2006/relationships/slide" Target="slide54.xml"/><Relationship Id="rId11" Type="http://schemas.openxmlformats.org/officeDocument/2006/relationships/slide" Target="slide64.xml"/><Relationship Id="rId24" Type="http://schemas.openxmlformats.org/officeDocument/2006/relationships/image" Target="../media/image64.emf"/><Relationship Id="rId5" Type="http://schemas.openxmlformats.org/officeDocument/2006/relationships/slide" Target="slide53.xml"/><Relationship Id="rId15" Type="http://schemas.openxmlformats.org/officeDocument/2006/relationships/slide" Target="slide63.xml"/><Relationship Id="rId23" Type="http://schemas.openxmlformats.org/officeDocument/2006/relationships/package" Target="../embeddings/Microsoft_Word___28.docx"/><Relationship Id="rId10" Type="http://schemas.openxmlformats.org/officeDocument/2006/relationships/slide" Target="slide61.xml"/><Relationship Id="rId19" Type="http://schemas.openxmlformats.org/officeDocument/2006/relationships/oleObject" Target="../embeddings/oleObject27.bin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73.xml"/><Relationship Id="rId22" Type="http://schemas.openxmlformats.org/officeDocument/2006/relationships/oleObject" Target="../embeddings/oleObject28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68.xml"/><Relationship Id="rId18" Type="http://schemas.openxmlformats.org/officeDocument/2006/relationships/image" Target="../media/image60.emf"/><Relationship Id="rId26" Type="http://schemas.openxmlformats.org/officeDocument/2006/relationships/package" Target="../embeddings/Microsoft_Word___32.docx"/><Relationship Id="rId3" Type="http://schemas.openxmlformats.org/officeDocument/2006/relationships/slide" Target="slide50.xml"/><Relationship Id="rId21" Type="http://schemas.openxmlformats.org/officeDocument/2006/relationships/image" Target="../media/image65.emf"/><Relationship Id="rId7" Type="http://schemas.openxmlformats.org/officeDocument/2006/relationships/slide" Target="slide55.xml"/><Relationship Id="rId12" Type="http://schemas.openxmlformats.org/officeDocument/2006/relationships/slide" Target="slide66.xml"/><Relationship Id="rId17" Type="http://schemas.openxmlformats.org/officeDocument/2006/relationships/package" Target="../embeddings/Microsoft_Word___29.docx"/><Relationship Id="rId25" Type="http://schemas.openxmlformats.org/officeDocument/2006/relationships/oleObject" Target="../embeddings/oleObject32.bin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29.bin"/><Relationship Id="rId20" Type="http://schemas.openxmlformats.org/officeDocument/2006/relationships/package" Target="../embeddings/Microsoft_Word___30.docx"/><Relationship Id="rId1" Type="http://schemas.openxmlformats.org/officeDocument/2006/relationships/vmlDrawing" Target="../drawings/vmlDrawing22.vml"/><Relationship Id="rId6" Type="http://schemas.openxmlformats.org/officeDocument/2006/relationships/slide" Target="slide54.xml"/><Relationship Id="rId11" Type="http://schemas.openxmlformats.org/officeDocument/2006/relationships/slide" Target="slide64.xml"/><Relationship Id="rId24" Type="http://schemas.openxmlformats.org/officeDocument/2006/relationships/image" Target="../media/image66.emf"/><Relationship Id="rId5" Type="http://schemas.openxmlformats.org/officeDocument/2006/relationships/slide" Target="slide53.xml"/><Relationship Id="rId15" Type="http://schemas.openxmlformats.org/officeDocument/2006/relationships/slide" Target="slide63.xml"/><Relationship Id="rId23" Type="http://schemas.openxmlformats.org/officeDocument/2006/relationships/package" Target="../embeddings/Microsoft_Word___31.docx"/><Relationship Id="rId10" Type="http://schemas.openxmlformats.org/officeDocument/2006/relationships/slide" Target="slide61.xml"/><Relationship Id="rId19" Type="http://schemas.openxmlformats.org/officeDocument/2006/relationships/oleObject" Target="../embeddings/oleObject30.bin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73.xml"/><Relationship Id="rId22" Type="http://schemas.openxmlformats.org/officeDocument/2006/relationships/oleObject" Target="../embeddings/oleObject31.bin"/><Relationship Id="rId27" Type="http://schemas.openxmlformats.org/officeDocument/2006/relationships/image" Target="../media/image67.e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68.xml"/><Relationship Id="rId18" Type="http://schemas.openxmlformats.org/officeDocument/2006/relationships/image" Target="../media/image68.emf"/><Relationship Id="rId3" Type="http://schemas.openxmlformats.org/officeDocument/2006/relationships/slide" Target="slide50.xml"/><Relationship Id="rId21" Type="http://schemas.openxmlformats.org/officeDocument/2006/relationships/package" Target="../embeddings/Microsoft_Word___34.docx"/><Relationship Id="rId7" Type="http://schemas.openxmlformats.org/officeDocument/2006/relationships/slide" Target="slide55.xml"/><Relationship Id="rId12" Type="http://schemas.openxmlformats.org/officeDocument/2006/relationships/slide" Target="slide66.xml"/><Relationship Id="rId17" Type="http://schemas.openxmlformats.org/officeDocument/2006/relationships/package" Target="../embeddings/Microsoft_Word___33.docx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4.bin"/><Relationship Id="rId1" Type="http://schemas.openxmlformats.org/officeDocument/2006/relationships/vmlDrawing" Target="../drawings/vmlDrawing23.vml"/><Relationship Id="rId6" Type="http://schemas.openxmlformats.org/officeDocument/2006/relationships/slide" Target="slide54.xml"/><Relationship Id="rId11" Type="http://schemas.openxmlformats.org/officeDocument/2006/relationships/slide" Target="slide64.xml"/><Relationship Id="rId5" Type="http://schemas.openxmlformats.org/officeDocument/2006/relationships/slide" Target="slide53.xml"/><Relationship Id="rId15" Type="http://schemas.openxmlformats.org/officeDocument/2006/relationships/slide" Target="slide63.xml"/><Relationship Id="rId10" Type="http://schemas.openxmlformats.org/officeDocument/2006/relationships/slide" Target="slide61.xml"/><Relationship Id="rId19" Type="http://schemas.openxmlformats.org/officeDocument/2006/relationships/image" Target="../media/image70.png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73.xml"/><Relationship Id="rId22" Type="http://schemas.openxmlformats.org/officeDocument/2006/relationships/image" Target="../media/image69.e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73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8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5.xml"/><Relationship Id="rId11" Type="http://schemas.openxmlformats.org/officeDocument/2006/relationships/slide" Target="slide66.xml"/><Relationship Id="rId5" Type="http://schemas.openxmlformats.org/officeDocument/2006/relationships/slide" Target="slide54.xml"/><Relationship Id="rId15" Type="http://schemas.openxmlformats.org/officeDocument/2006/relationships/image" Target="../media/image70.png"/><Relationship Id="rId10" Type="http://schemas.openxmlformats.org/officeDocument/2006/relationships/slide" Target="slide64.xml"/><Relationship Id="rId4" Type="http://schemas.openxmlformats.org/officeDocument/2006/relationships/slide" Target="slide53.xml"/><Relationship Id="rId9" Type="http://schemas.openxmlformats.org/officeDocument/2006/relationships/slide" Target="slide61.xml"/><Relationship Id="rId14" Type="http://schemas.openxmlformats.org/officeDocument/2006/relationships/slide" Target="slide63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73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8.xml"/><Relationship Id="rId2" Type="http://schemas.openxmlformats.org/officeDocument/2006/relationships/slide" Target="slide50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5.xml"/><Relationship Id="rId11" Type="http://schemas.openxmlformats.org/officeDocument/2006/relationships/slide" Target="slide66.xml"/><Relationship Id="rId5" Type="http://schemas.openxmlformats.org/officeDocument/2006/relationships/slide" Target="slide54.xml"/><Relationship Id="rId15" Type="http://schemas.openxmlformats.org/officeDocument/2006/relationships/image" Target="../media/image70.png"/><Relationship Id="rId10" Type="http://schemas.openxmlformats.org/officeDocument/2006/relationships/slide" Target="slide64.xml"/><Relationship Id="rId4" Type="http://schemas.openxmlformats.org/officeDocument/2006/relationships/slide" Target="slide53.xml"/><Relationship Id="rId9" Type="http://schemas.openxmlformats.org/officeDocument/2006/relationships/slide" Target="slide61.xml"/><Relationship Id="rId14" Type="http://schemas.openxmlformats.org/officeDocument/2006/relationships/slide" Target="slide6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2"/>
          <a:stretch/>
        </p:blipFill>
        <p:spPr>
          <a:xfrm>
            <a:off x="2133600" y="0"/>
            <a:ext cx="10058400" cy="5081786"/>
          </a:xfrm>
          <a:prstGeom prst="rect">
            <a:avLst/>
          </a:prstGeom>
        </p:spPr>
      </p:pic>
      <p:sp>
        <p:nvSpPr>
          <p:cNvPr id="28" name="任意多边形 27"/>
          <p:cNvSpPr/>
          <p:nvPr/>
        </p:nvSpPr>
        <p:spPr>
          <a:xfrm>
            <a:off x="1589" y="0"/>
            <a:ext cx="12188825" cy="6858000"/>
          </a:xfrm>
          <a:custGeom>
            <a:avLst/>
            <a:gdLst>
              <a:gd name="connsiteX0" fmla="*/ 0 w 12216163"/>
              <a:gd name="connsiteY0" fmla="*/ 0 h 6858000"/>
              <a:gd name="connsiteX1" fmla="*/ 1152128 w 12216163"/>
              <a:gd name="connsiteY1" fmla="*/ 0 h 6858000"/>
              <a:gd name="connsiteX2" fmla="*/ 4888772 w 12216163"/>
              <a:gd name="connsiteY2" fmla="*/ 0 h 6858000"/>
              <a:gd name="connsiteX3" fmla="*/ 2409459 w 12216163"/>
              <a:gd name="connsiteY3" fmla="*/ 4032553 h 6858000"/>
              <a:gd name="connsiteX4" fmla="*/ 12216163 w 12216163"/>
              <a:gd name="connsiteY4" fmla="*/ 4032553 h 6858000"/>
              <a:gd name="connsiteX5" fmla="*/ 12216163 w 12216163"/>
              <a:gd name="connsiteY5" fmla="*/ 6858000 h 6858000"/>
              <a:gd name="connsiteX6" fmla="*/ 1211538 w 12216163"/>
              <a:gd name="connsiteY6" fmla="*/ 6858000 h 6858000"/>
              <a:gd name="connsiteX7" fmla="*/ 1152128 w 12216163"/>
              <a:gd name="connsiteY7" fmla="*/ 6858000 h 6858000"/>
              <a:gd name="connsiteX8" fmla="*/ 203425 w 12216163"/>
              <a:gd name="connsiteY8" fmla="*/ 6858000 h 6858000"/>
              <a:gd name="connsiteX9" fmla="*/ 13669 w 12216163"/>
              <a:gd name="connsiteY9" fmla="*/ 6858000 h 6858000"/>
              <a:gd name="connsiteX10" fmla="*/ 0 w 12216163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16163" h="6858000">
                <a:moveTo>
                  <a:pt x="0" y="0"/>
                </a:moveTo>
                <a:lnTo>
                  <a:pt x="1152128" y="0"/>
                </a:lnTo>
                <a:lnTo>
                  <a:pt x="4888772" y="0"/>
                </a:lnTo>
                <a:lnTo>
                  <a:pt x="2409459" y="4032553"/>
                </a:lnTo>
                <a:lnTo>
                  <a:pt x="12216163" y="4032553"/>
                </a:lnTo>
                <a:lnTo>
                  <a:pt x="12216163" y="6858000"/>
                </a:lnTo>
                <a:lnTo>
                  <a:pt x="1211538" y="6858000"/>
                </a:lnTo>
                <a:lnTo>
                  <a:pt x="1152128" y="6858000"/>
                </a:lnTo>
                <a:lnTo>
                  <a:pt x="203425" y="6858000"/>
                </a:lnTo>
                <a:lnTo>
                  <a:pt x="1366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1919536" y="4149080"/>
            <a:ext cx="1028454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任意多边形 25"/>
          <p:cNvSpPr/>
          <p:nvPr/>
        </p:nvSpPr>
        <p:spPr>
          <a:xfrm>
            <a:off x="1589" y="703173"/>
            <a:ext cx="2569393" cy="1656184"/>
          </a:xfrm>
          <a:custGeom>
            <a:avLst/>
            <a:gdLst>
              <a:gd name="connsiteX0" fmla="*/ 0 w 2569393"/>
              <a:gd name="connsiteY0" fmla="*/ 0 h 1656184"/>
              <a:gd name="connsiteX1" fmla="*/ 2561164 w 2569393"/>
              <a:gd name="connsiteY1" fmla="*/ 0 h 1656184"/>
              <a:gd name="connsiteX2" fmla="*/ 2569393 w 2569393"/>
              <a:gd name="connsiteY2" fmla="*/ 8229 h 1656184"/>
              <a:gd name="connsiteX3" fmla="*/ 1556189 w 2569393"/>
              <a:gd name="connsiteY3" fmla="*/ 1656184 h 1656184"/>
              <a:gd name="connsiteX4" fmla="*/ 0 w 2569393"/>
              <a:gd name="connsiteY4" fmla="*/ 1656184 h 16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9393" h="1656184">
                <a:moveTo>
                  <a:pt x="0" y="0"/>
                </a:moveTo>
                <a:lnTo>
                  <a:pt x="2561164" y="0"/>
                </a:lnTo>
                <a:lnTo>
                  <a:pt x="2569393" y="8229"/>
                </a:lnTo>
                <a:lnTo>
                  <a:pt x="1556189" y="1656184"/>
                </a:lnTo>
                <a:lnTo>
                  <a:pt x="0" y="1656184"/>
                </a:lnTo>
                <a:close/>
              </a:path>
            </a:pathLst>
          </a:custGeom>
          <a:solidFill>
            <a:srgbClr val="1F2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任意多边形 3">
            <a:extLst>
              <a:ext uri="{FF2B5EF4-FFF2-40B4-BE49-F238E27FC236}">
                <a16:creationId xmlns="" xmlns:a16="http://schemas.microsoft.com/office/drawing/2014/main" id="{DF63667A-3892-CB45-B675-4D73819EA44F}"/>
              </a:ext>
            </a:extLst>
          </p:cNvPr>
          <p:cNvSpPr/>
          <p:nvPr/>
        </p:nvSpPr>
        <p:spPr>
          <a:xfrm>
            <a:off x="427796" y="964697"/>
            <a:ext cx="858488" cy="1051581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zh-CN" altLang="en-US" sz="1799" kern="0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cxnSp>
        <p:nvCxnSpPr>
          <p:cNvPr id="48" name="直接连接符 47"/>
          <p:cNvCxnSpPr/>
          <p:nvPr/>
        </p:nvCxnSpPr>
        <p:spPr>
          <a:xfrm flipH="1">
            <a:off x="1919537" y="1"/>
            <a:ext cx="2529521" cy="40325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A439C5BC-78DD-0947-9E91-72FACC384131}"/>
              </a:ext>
            </a:extLst>
          </p:cNvPr>
          <p:cNvSpPr/>
          <p:nvPr/>
        </p:nvSpPr>
        <p:spPr>
          <a:xfrm>
            <a:off x="3214937" y="4314810"/>
            <a:ext cx="8672263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CN" altLang="en-US" sz="6000" b="1" dirty="0">
                <a:solidFill>
                  <a:schemeClr val="bg1"/>
                </a:solidFill>
                <a:latin typeface="+mn-ea"/>
              </a:rPr>
              <a:t>反应热的测量与计算</a:t>
            </a:r>
          </a:p>
        </p:txBody>
      </p:sp>
      <p:sp>
        <p:nvSpPr>
          <p:cNvPr id="10" name="矩形 9"/>
          <p:cNvSpPr/>
          <p:nvPr/>
        </p:nvSpPr>
        <p:spPr>
          <a:xfrm>
            <a:off x="1775520" y="4643385"/>
            <a:ext cx="15901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prstClr val="white">
                    <a:lumMod val="75000"/>
                  </a:prst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itchFamily="18" charset="0"/>
              </a:rPr>
              <a:t>第</a:t>
            </a:r>
            <a:r>
              <a:rPr lang="en-US" altLang="zh-CN" sz="2800" smtClean="0">
                <a:solidFill>
                  <a:prstClr val="white">
                    <a:lumMod val="75000"/>
                  </a:prstClr>
                </a:solidFill>
                <a:latin typeface="EU-F9X" panose="03000509000000000000" pitchFamily="65" charset="-122"/>
                <a:ea typeface="EU-F9X" panose="03000509000000000000" pitchFamily="65" charset="-122"/>
                <a:cs typeface="Times New Roman" pitchFamily="18" charset="0"/>
              </a:rPr>
              <a:t>37</a:t>
            </a:r>
            <a:r>
              <a:rPr lang="zh-CN" altLang="en-US" sz="2800" smtClean="0">
                <a:solidFill>
                  <a:prstClr val="white">
                    <a:lumMod val="75000"/>
                  </a:prst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itchFamily="18" charset="0"/>
              </a:rPr>
              <a:t>讲</a:t>
            </a:r>
            <a:endParaRPr lang="en-US" altLang="zh-CN" sz="2800" dirty="0">
              <a:solidFill>
                <a:prstClr val="white">
                  <a:lumMod val="75000"/>
                </a:prstClr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9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7813" y="928795"/>
            <a:ext cx="1107637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能源及利用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6914" name="Picture 2" descr="B33学生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484" y="1589270"/>
            <a:ext cx="7391033" cy="363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4024702" y="1412776"/>
            <a:ext cx="1107996" cy="17904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煤</a:t>
            </a:r>
            <a:endParaRPr lang="en-US" altLang="zh-CN" sz="2400" kern="100" dirty="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石油</a:t>
            </a:r>
            <a:endParaRPr lang="en-US" altLang="zh-CN" sz="2400" kern="100" dirty="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天然气</a:t>
            </a:r>
          </a:p>
        </p:txBody>
      </p:sp>
      <p:sp>
        <p:nvSpPr>
          <p:cNvPr id="14" name="矩形 13"/>
          <p:cNvSpPr/>
          <p:nvPr/>
        </p:nvSpPr>
        <p:spPr>
          <a:xfrm>
            <a:off x="7200508" y="216250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不可再生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228364" y="4301619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可再生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3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5" name="Picture 3" descr="B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804" y="1628800"/>
            <a:ext cx="6292392" cy="268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5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318CE0B2-849C-2B4D-B715-7B2A33B87A76}"/>
              </a:ext>
            </a:extLst>
          </p:cNvPr>
          <p:cNvSpPr/>
          <p:nvPr/>
        </p:nvSpPr>
        <p:spPr>
          <a:xfrm>
            <a:off x="390000" y="1225327"/>
            <a:ext cx="1141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煤油是可再生能源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燃烧过程中热能转化为化学能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化石燃料和植物燃料燃烧时放出的能量均来源于太阳能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开发利用各种新能源，减少对化石燃料的依赖，可以降低空气中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PM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2.5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的含量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aq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aq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O(l)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57.3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Ba(OH)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57.3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15680" y="123284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17112" y="238482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78557" y="177852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23792" y="400506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920536" y="285269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4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1639F706-5A08-E441-9E43-476613981402}"/>
              </a:ext>
            </a:extLst>
          </p:cNvPr>
          <p:cNvSpPr txBox="1"/>
          <p:nvPr/>
        </p:nvSpPr>
        <p:spPr>
          <a:xfrm>
            <a:off x="390000" y="1268760"/>
            <a:ext cx="11412000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BC5D22"/>
                </a:solidFill>
                <a:latin typeface="+mn-ea"/>
                <a:cs typeface="Times New Roman" panose="02020603050405020304" pitchFamily="18" charset="0"/>
              </a:rPr>
              <a:t>一、中和反应反应热测定实验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中和反应是放热反应，下列关于中和反应反应热测定的说法错误的是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等温条件下，试管中进行的中和反应，反应体系向空气中释放的热量就是反应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热效应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测定中和反应反应热时，需要快速的将两种溶液混合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测定中和反应反应热时，最重要的是要保证实验装置的隔热效果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不同的酸碱反应生成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液态水释放的热量可能不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03" y="0"/>
            <a:ext cx="12189600" cy="81579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003" y="158636"/>
            <a:ext cx="2421589" cy="521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2003" y="815791"/>
            <a:ext cx="12204018" cy="0"/>
          </a:xfrm>
          <a:prstGeom prst="line">
            <a:avLst/>
          </a:prstGeom>
          <a:ln w="12700">
            <a:solidFill>
              <a:srgbClr val="1B8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2018" y="689505"/>
            <a:ext cx="12189600" cy="12628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2423592" y="158635"/>
            <a:ext cx="2240760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700" dirty="0">
                <a:solidFill>
                  <a:schemeClr val="bg1">
                    <a:lumMod val="9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关键能力</a:t>
            </a:r>
            <a:endParaRPr lang="zh-CN" altLang="zh-CN" sz="2700" dirty="0">
              <a:solidFill>
                <a:schemeClr val="bg1">
                  <a:lumMod val="95000"/>
                </a:scheme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09079" y="12476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</a:rPr>
              <a:t>专项突破</a:t>
            </a:r>
            <a:endParaRPr lang="zh-CN" altLang="zh-CN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215968" y="244427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90375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168760"/>
            <a:ext cx="11160000" cy="3312367"/>
            <a:chOff x="792914" y="3925222"/>
            <a:chExt cx="11160000" cy="3312367"/>
          </a:xfrm>
        </p:grpSpPr>
        <p:sp>
          <p:nvSpPr>
            <p:cNvPr id="8" name="圆角矩形 7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199477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 useBgFill="1">
          <p:nvSpPr>
            <p:cNvPr id="9" name="矩形 8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749745" y="1472982"/>
            <a:ext cx="10692511" cy="27922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等温条件下，试管中进行的中和反应，反应体系向环境中释放的热量就是反应的热效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应，环境是指与体系相互影响的其他部分，如盛有溶液的试管和溶液之外的空气等，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spc="-1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spc="-1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kern="100" spc="-1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快速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混合，防止热量散失，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spc="-1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spc="-1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kern="100" spc="-1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用的是弱酸或弱碱，其电离需吸收一部分热量，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133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1639F706-5A08-E441-9E43-476613981402}"/>
              </a:ext>
            </a:extLst>
          </p:cNvPr>
          <p:cNvSpPr txBox="1"/>
          <p:nvPr/>
        </p:nvSpPr>
        <p:spPr>
          <a:xfrm>
            <a:off x="390000" y="188640"/>
            <a:ext cx="11412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某化学实验小组用简易量热计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装置如图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测量中和反应的反应热，实验采用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50 mL 0.5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50 mL 0.55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溶液反应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说法错误的是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采用稍过量的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溶液是为了保证盐酸完全被中和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仪器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的作用是搅拌，减小测量误差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溶液应迅速一次性倒入装有盐酸的内筒中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反应前测完盐酸温度的温度计应立即插入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溶液中测量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温度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215968" y="346508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pic>
        <p:nvPicPr>
          <p:cNvPr id="167938" name="Picture 2" descr="X7-2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1059718"/>
            <a:ext cx="2053018" cy="239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4346442"/>
            <a:ext cx="11160000" cy="1930442"/>
            <a:chOff x="792914" y="3925222"/>
            <a:chExt cx="11160000" cy="1930442"/>
          </a:xfrm>
        </p:grpSpPr>
        <p:sp>
          <p:nvSpPr>
            <p:cNvPr id="12" name="圆角矩形 11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1817551"/>
            </a:xfrm>
            <a:prstGeom prst="roundRect">
              <a:avLst>
                <a:gd name="adj" fmla="val 4607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 useBgFill="1">
          <p:nvSpPr>
            <p:cNvPr id="13" name="矩形 12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749745" y="4509120"/>
            <a:ext cx="10746855" cy="1667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若分多次倒入则热量损失大，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前测完盐酸温度的温度计应洗净、擦干后再插入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溶液中测量温度，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23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1639F706-5A08-E441-9E43-476613981402}"/>
              </a:ext>
            </a:extLst>
          </p:cNvPr>
          <p:cNvSpPr txBox="1"/>
          <p:nvPr/>
        </p:nvSpPr>
        <p:spPr>
          <a:xfrm>
            <a:off x="390000" y="764704"/>
            <a:ext cx="11412000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BC5D22"/>
                </a:solidFill>
                <a:latin typeface="+mn-ea"/>
                <a:cs typeface="Times New Roman" panose="02020603050405020304" pitchFamily="18" charset="0"/>
              </a:rPr>
              <a:t>二、标准燃烧热　能源利用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据某网报道，欧洲一集团公司拟在太空建立巨大的集光装置，把太阳光变成激光用于分解海水制氢，其反应可表示为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2H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。有下列几种说法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水分解反应是放热反应；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若用生成的氢气与空气中多余的二氧化碳反应生成甲醇储存起来，可改善生存条件；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使用氢气作燃料有助于控制温室效应；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氢气是一级能源。其中叙述正确的是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①②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	B.</a:t>
            </a: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③④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②③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	D.</a:t>
            </a: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①②③④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3901852" y="406655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080804"/>
              </p:ext>
            </p:extLst>
          </p:nvPr>
        </p:nvGraphicFramePr>
        <p:xfrm>
          <a:off x="5879976" y="1795782"/>
          <a:ext cx="1720850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50" name="文档" r:id="rId4" imgW="1721091" imgH="1296985" progId="Word.Document.12">
                  <p:embed/>
                </p:oleObj>
              </mc:Choice>
              <mc:Fallback>
                <p:oleObj name="文档" r:id="rId4" imgW="1721091" imgH="12969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79976" y="1795782"/>
                        <a:ext cx="1720850" cy="129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194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168760"/>
            <a:ext cx="11160000" cy="3312367"/>
            <a:chOff x="792914" y="3925222"/>
            <a:chExt cx="11160000" cy="3312367"/>
          </a:xfrm>
        </p:grpSpPr>
        <p:sp>
          <p:nvSpPr>
            <p:cNvPr id="8" name="圆角矩形 7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199477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 useBgFill="1">
          <p:nvSpPr>
            <p:cNvPr id="9" name="矩形 8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749745" y="1472982"/>
            <a:ext cx="10692511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水分解反应是吸热反应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若用生成的氢气与空气中多余的二氧化碳反应生成甲醇储存起来，可以减少二氧化碳的量，同时得到新能源甲醇，可改善生存条件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氢气燃烧只生成水，是洁净的能源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④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氢气是二级能源；故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②③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正确，答案选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022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1639F706-5A08-E441-9E43-476613981402}"/>
              </a:ext>
            </a:extLst>
          </p:cNvPr>
          <p:cNvSpPr txBox="1"/>
          <p:nvPr/>
        </p:nvSpPr>
        <p:spPr>
          <a:xfrm>
            <a:off x="390000" y="476672"/>
            <a:ext cx="11412000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燃料的热值是指单位质量某种燃料完全燃烧放出的热量，其常用单位为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kJ·kg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。已知下列物质的标准燃烧热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(25 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101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kPa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88555"/>
              </p:ext>
            </p:extLst>
          </p:nvPr>
        </p:nvGraphicFramePr>
        <p:xfrm>
          <a:off x="551383" y="1772816"/>
          <a:ext cx="10081121" cy="1097280"/>
        </p:xfrm>
        <a:graphic>
          <a:graphicData uri="http://schemas.openxmlformats.org/drawingml/2006/table">
            <a:tbl>
              <a:tblPr/>
              <a:tblGrid>
                <a:gridCol w="3406674"/>
                <a:gridCol w="1545104"/>
                <a:gridCol w="1545104"/>
                <a:gridCol w="1686870"/>
                <a:gridCol w="1897369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燃料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18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辛烷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标准燃烧热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/(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kJ·mol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285.8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283.0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890.3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5 518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1639F706-5A08-E441-9E43-476613981402}"/>
              </a:ext>
            </a:extLst>
          </p:cNvPr>
          <p:cNvSpPr txBox="1"/>
          <p:nvPr/>
        </p:nvSpPr>
        <p:spPr>
          <a:xfrm>
            <a:off x="390000" y="2996952"/>
            <a:ext cx="11412000" cy="2550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据上表数据回答下列问题：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105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试写出表示辛烷标准燃烧热的热化学方程式：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(2)CH</a:t>
            </a:r>
            <a:r>
              <a:rPr lang="en-US" altLang="zh-CN" sz="24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的热值约</a:t>
            </a:r>
            <a:r>
              <a:rPr lang="zh-CN" altLang="zh-CN" sz="24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_________________(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保留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位有效数字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514563"/>
              </p:ext>
            </p:extLst>
          </p:nvPr>
        </p:nvGraphicFramePr>
        <p:xfrm>
          <a:off x="7150100" y="3573016"/>
          <a:ext cx="50419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72" name="文档" r:id="rId4" imgW="5044503" imgH="928118" progId="Word.Document.12">
                  <p:embed/>
                </p:oleObj>
              </mc:Choice>
              <mc:Fallback>
                <p:oleObj name="文档" r:id="rId4" imgW="5044503" imgH="9281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50100" y="3573016"/>
                        <a:ext cx="5041900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76075" y="4365104"/>
            <a:ext cx="4511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9H</a:t>
            </a:r>
            <a:r>
              <a:rPr lang="en-US" altLang="zh-CN" sz="2400" kern="1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O(l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Δ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5 518 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kJ·mol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881040" y="4941168"/>
            <a:ext cx="2430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5.56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kJ·kg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742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168760"/>
            <a:ext cx="11160000" cy="3312367"/>
            <a:chOff x="792914" y="3925222"/>
            <a:chExt cx="11160000" cy="3312367"/>
          </a:xfrm>
        </p:grpSpPr>
        <p:sp>
          <p:nvSpPr>
            <p:cNvPr id="8" name="圆角矩形 7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199477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 useBgFill="1">
          <p:nvSpPr>
            <p:cNvPr id="9" name="矩形 8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310487"/>
              </p:ext>
            </p:extLst>
          </p:nvPr>
        </p:nvGraphicFramePr>
        <p:xfrm>
          <a:off x="767407" y="1616596"/>
          <a:ext cx="10081121" cy="1097280"/>
        </p:xfrm>
        <a:graphic>
          <a:graphicData uri="http://schemas.openxmlformats.org/drawingml/2006/table">
            <a:tbl>
              <a:tblPr/>
              <a:tblGrid>
                <a:gridCol w="3406674"/>
                <a:gridCol w="1545104"/>
                <a:gridCol w="1545104"/>
                <a:gridCol w="1686870"/>
                <a:gridCol w="1897369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燃料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18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辛烷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标准燃烧热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/(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kJ·mol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285.8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283.0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890.3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5 518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71603"/>
              </p:ext>
            </p:extLst>
          </p:nvPr>
        </p:nvGraphicFramePr>
        <p:xfrm>
          <a:off x="839416" y="2836912"/>
          <a:ext cx="10414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44" name="文档" r:id="rId4" imgW="10425240" imgH="1597325" progId="Word.Document.12">
                  <p:embed/>
                </p:oleObj>
              </mc:Choice>
              <mc:Fallback>
                <p:oleObj name="文档" r:id="rId4" imgW="10425240" imgH="15973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9416" y="2836912"/>
                        <a:ext cx="1041400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146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07368" y="1916833"/>
            <a:ext cx="11449273" cy="223224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t="19882" b="32724"/>
          <a:stretch/>
        </p:blipFill>
        <p:spPr>
          <a:xfrm>
            <a:off x="0" y="0"/>
            <a:ext cx="12192000" cy="191683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" y="0"/>
            <a:ext cx="12192000" cy="1916832"/>
          </a:xfrm>
          <a:prstGeom prst="rect">
            <a:avLst/>
          </a:prstGeom>
          <a:solidFill>
            <a:srgbClr val="005EA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48872" y="2245221"/>
            <a:ext cx="10694257" cy="16158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了解标准燃烧热的概念及能源利用的意义</a:t>
            </a:r>
            <a:r>
              <a:rPr lang="zh-CN" altLang="zh-CN" sz="22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200" kern="1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2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了解中和反应反应热测量的方法</a:t>
            </a:r>
            <a:r>
              <a:rPr lang="zh-CN" altLang="zh-CN" sz="22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200" kern="1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2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掌握盖斯定律的内容及意义，并能进行有关反应热的计算。</a:t>
            </a:r>
          </a:p>
        </p:txBody>
      </p:sp>
      <p:sp>
        <p:nvSpPr>
          <p:cNvPr id="5" name="矩形 4"/>
          <p:cNvSpPr/>
          <p:nvPr/>
        </p:nvSpPr>
        <p:spPr>
          <a:xfrm>
            <a:off x="399481" y="0"/>
            <a:ext cx="2177950" cy="191683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 flipH="1">
            <a:off x="743613" y="1253949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复习目标</a:t>
            </a:r>
            <a:endParaRPr kumimoji="0" lang="en-US" altLang="zh-CN" sz="8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72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780709"/>
              </p:ext>
            </p:extLst>
          </p:nvPr>
        </p:nvGraphicFramePr>
        <p:xfrm>
          <a:off x="551383" y="795412"/>
          <a:ext cx="10081121" cy="1097280"/>
        </p:xfrm>
        <a:graphic>
          <a:graphicData uri="http://schemas.openxmlformats.org/drawingml/2006/table">
            <a:tbl>
              <a:tblPr/>
              <a:tblGrid>
                <a:gridCol w="3406674"/>
                <a:gridCol w="1545104"/>
                <a:gridCol w="1545104"/>
                <a:gridCol w="1686870"/>
                <a:gridCol w="1897369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燃料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18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辛烷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标准燃烧热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/(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kJ·mol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285.8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283.0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890.3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5 518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1639F706-5A08-E441-9E43-476613981402}"/>
              </a:ext>
            </a:extLst>
          </p:cNvPr>
          <p:cNvSpPr txBox="1"/>
          <p:nvPr/>
        </p:nvSpPr>
        <p:spPr>
          <a:xfrm>
            <a:off x="390000" y="2165305"/>
            <a:ext cx="1141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上表所列燃料的热值最大的是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_____(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填化学式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84564" y="2244937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027660"/>
            <a:ext cx="11160000" cy="2448272"/>
            <a:chOff x="792914" y="3925222"/>
            <a:chExt cx="11160000" cy="2448272"/>
          </a:xfrm>
        </p:grpSpPr>
        <p:sp>
          <p:nvSpPr>
            <p:cNvPr id="8" name="圆角矩形 7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2335381"/>
            </a:xfrm>
            <a:prstGeom prst="roundRect">
              <a:avLst>
                <a:gd name="adj" fmla="val 4607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 useBgFill="1">
          <p:nvSpPr>
            <p:cNvPr id="9" name="矩形 8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177135"/>
              </p:ext>
            </p:extLst>
          </p:nvPr>
        </p:nvGraphicFramePr>
        <p:xfrm>
          <a:off x="755650" y="3299048"/>
          <a:ext cx="106807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8" name="文档" r:id="rId4" imgW="10685628" imgH="2370826" progId="Word.Document.12">
                  <p:embed/>
                </p:oleObj>
              </mc:Choice>
              <mc:Fallback>
                <p:oleObj name="文档" r:id="rId4" imgW="10685628" imgH="23708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650" y="3299048"/>
                        <a:ext cx="1068070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>
            <a:hlinkClick r:id="rId6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2430780" algn="l"/>
              </a:tabLst>
            </a:pPr>
            <a:r>
              <a:rPr lang="zh-CN" altLang="en-US" kern="100" dirty="0" smtClean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  <a:endParaRPr lang="zh-CN" altLang="en-US" kern="100" dirty="0">
              <a:solidFill>
                <a:schemeClr val="bg1"/>
              </a:solidFill>
              <a:latin typeface="+mj-ea"/>
              <a:ea typeface="+mj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0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" y="0"/>
            <a:ext cx="12193524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1772816"/>
            <a:ext cx="10769912" cy="29523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90628" y="2753047"/>
            <a:ext cx="10498576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盖斯定律及其应用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8C829374-D590-8149-8BB5-B124E3F9341E}"/>
              </a:ext>
            </a:extLst>
          </p:cNvPr>
          <p:cNvSpPr txBox="1"/>
          <p:nvPr/>
        </p:nvSpPr>
        <p:spPr>
          <a:xfrm>
            <a:off x="5807968" y="218545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&gt;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72467164-16F2-4A4D-B46C-22BE743484D1}"/>
              </a:ext>
            </a:extLst>
          </p:cNvPr>
          <p:cNvSpPr txBox="1"/>
          <p:nvPr/>
        </p:nvSpPr>
        <p:spPr>
          <a:xfrm>
            <a:off x="4523746" y="218545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&lt;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70F59A29-C0E7-AF44-BD4E-AA2B31736E23}"/>
              </a:ext>
            </a:extLst>
          </p:cNvPr>
          <p:cNvSpPr txBox="1"/>
          <p:nvPr/>
        </p:nvSpPr>
        <p:spPr>
          <a:xfrm>
            <a:off x="4918365" y="2262339"/>
            <a:ext cx="872185" cy="215570"/>
          </a:xfrm>
          <a:custGeom>
            <a:avLst/>
            <a:gdLst/>
            <a:ahLst/>
            <a:cxnLst/>
            <a:rect l="l" t="t" r="r" b="b"/>
            <a:pathLst>
              <a:path w="872185" h="215570">
                <a:moveTo>
                  <a:pt x="607009" y="187909"/>
                </a:moveTo>
                <a:lnTo>
                  <a:pt x="860755" y="187909"/>
                </a:lnTo>
                <a:lnTo>
                  <a:pt x="858469" y="205740"/>
                </a:lnTo>
                <a:cubicBezTo>
                  <a:pt x="858012" y="208483"/>
                  <a:pt x="856754" y="210769"/>
                  <a:pt x="854697" y="212598"/>
                </a:cubicBezTo>
                <a:cubicBezTo>
                  <a:pt x="852639" y="214427"/>
                  <a:pt x="850239" y="215341"/>
                  <a:pt x="847496" y="215341"/>
                </a:cubicBezTo>
                <a:lnTo>
                  <a:pt x="593521" y="215341"/>
                </a:lnTo>
                <a:lnTo>
                  <a:pt x="596036" y="197739"/>
                </a:lnTo>
                <a:cubicBezTo>
                  <a:pt x="596493" y="194844"/>
                  <a:pt x="597751" y="192481"/>
                  <a:pt x="599808" y="190653"/>
                </a:cubicBezTo>
                <a:cubicBezTo>
                  <a:pt x="601865" y="188824"/>
                  <a:pt x="604266" y="187909"/>
                  <a:pt x="607009" y="187909"/>
                </a:cubicBezTo>
                <a:close/>
                <a:moveTo>
                  <a:pt x="509473" y="155905"/>
                </a:moveTo>
                <a:lnTo>
                  <a:pt x="540334" y="155905"/>
                </a:lnTo>
                <a:cubicBezTo>
                  <a:pt x="544449" y="155905"/>
                  <a:pt x="547878" y="157048"/>
                  <a:pt x="550621" y="159334"/>
                </a:cubicBezTo>
                <a:cubicBezTo>
                  <a:pt x="553364" y="161620"/>
                  <a:pt x="554812" y="164668"/>
                  <a:pt x="554964" y="168478"/>
                </a:cubicBezTo>
                <a:lnTo>
                  <a:pt x="556336" y="215113"/>
                </a:lnTo>
                <a:lnTo>
                  <a:pt x="510844" y="215113"/>
                </a:lnTo>
                <a:close/>
                <a:moveTo>
                  <a:pt x="443179" y="155905"/>
                </a:moveTo>
                <a:lnTo>
                  <a:pt x="471297" y="155905"/>
                </a:lnTo>
                <a:cubicBezTo>
                  <a:pt x="476173" y="155905"/>
                  <a:pt x="480212" y="157277"/>
                  <a:pt x="483412" y="160020"/>
                </a:cubicBezTo>
                <a:cubicBezTo>
                  <a:pt x="486613" y="162763"/>
                  <a:pt x="488365" y="166345"/>
                  <a:pt x="488670" y="170764"/>
                </a:cubicBezTo>
                <a:lnTo>
                  <a:pt x="490042" y="215113"/>
                </a:lnTo>
                <a:lnTo>
                  <a:pt x="444550" y="215113"/>
                </a:lnTo>
                <a:close/>
                <a:moveTo>
                  <a:pt x="375056" y="155905"/>
                </a:moveTo>
                <a:lnTo>
                  <a:pt x="403631" y="155905"/>
                </a:lnTo>
                <a:cubicBezTo>
                  <a:pt x="408508" y="155905"/>
                  <a:pt x="412546" y="157277"/>
                  <a:pt x="415747" y="160020"/>
                </a:cubicBezTo>
                <a:cubicBezTo>
                  <a:pt x="418947" y="162763"/>
                  <a:pt x="420700" y="166345"/>
                  <a:pt x="421005" y="170764"/>
                </a:cubicBezTo>
                <a:lnTo>
                  <a:pt x="421919" y="215113"/>
                </a:lnTo>
                <a:lnTo>
                  <a:pt x="376885" y="215113"/>
                </a:lnTo>
                <a:close/>
                <a:moveTo>
                  <a:pt x="311734" y="155905"/>
                </a:moveTo>
                <a:lnTo>
                  <a:pt x="356768" y="155905"/>
                </a:lnTo>
                <a:lnTo>
                  <a:pt x="344652" y="195225"/>
                </a:lnTo>
                <a:cubicBezTo>
                  <a:pt x="342671" y="201168"/>
                  <a:pt x="339013" y="205969"/>
                  <a:pt x="333679" y="209626"/>
                </a:cubicBezTo>
                <a:cubicBezTo>
                  <a:pt x="328345" y="213284"/>
                  <a:pt x="322478" y="215113"/>
                  <a:pt x="316077" y="215113"/>
                </a:cubicBezTo>
                <a:lnTo>
                  <a:pt x="292989" y="215113"/>
                </a:lnTo>
                <a:close/>
                <a:moveTo>
                  <a:pt x="641756" y="10059"/>
                </a:moveTo>
                <a:lnTo>
                  <a:pt x="872185" y="10059"/>
                </a:lnTo>
                <a:lnTo>
                  <a:pt x="869899" y="27889"/>
                </a:lnTo>
                <a:cubicBezTo>
                  <a:pt x="869442" y="30785"/>
                  <a:pt x="868184" y="33147"/>
                  <a:pt x="866127" y="34976"/>
                </a:cubicBezTo>
                <a:cubicBezTo>
                  <a:pt x="864069" y="36805"/>
                  <a:pt x="861593" y="37719"/>
                  <a:pt x="858697" y="37719"/>
                </a:cubicBezTo>
                <a:lnTo>
                  <a:pt x="628269" y="37719"/>
                </a:lnTo>
                <a:lnTo>
                  <a:pt x="630555" y="19888"/>
                </a:lnTo>
                <a:cubicBezTo>
                  <a:pt x="631012" y="16993"/>
                  <a:pt x="632269" y="14631"/>
                  <a:pt x="634327" y="12802"/>
                </a:cubicBezTo>
                <a:cubicBezTo>
                  <a:pt x="636384" y="10973"/>
                  <a:pt x="638860" y="10059"/>
                  <a:pt x="641756" y="10059"/>
                </a:cubicBezTo>
                <a:close/>
                <a:moveTo>
                  <a:pt x="433120" y="0"/>
                </a:moveTo>
                <a:lnTo>
                  <a:pt x="471754" y="0"/>
                </a:lnTo>
                <a:lnTo>
                  <a:pt x="470154" y="13488"/>
                </a:lnTo>
                <a:lnTo>
                  <a:pt x="581710" y="13488"/>
                </a:lnTo>
                <a:lnTo>
                  <a:pt x="580110" y="27661"/>
                </a:lnTo>
                <a:cubicBezTo>
                  <a:pt x="579805" y="29337"/>
                  <a:pt x="579081" y="30747"/>
                  <a:pt x="577939" y="31890"/>
                </a:cubicBezTo>
                <a:cubicBezTo>
                  <a:pt x="576795" y="33033"/>
                  <a:pt x="575538" y="33604"/>
                  <a:pt x="574167" y="33604"/>
                </a:cubicBezTo>
                <a:lnTo>
                  <a:pt x="467639" y="33604"/>
                </a:lnTo>
                <a:lnTo>
                  <a:pt x="465353" y="52121"/>
                </a:lnTo>
                <a:lnTo>
                  <a:pt x="573024" y="52121"/>
                </a:lnTo>
                <a:lnTo>
                  <a:pt x="563880" y="126416"/>
                </a:lnTo>
                <a:cubicBezTo>
                  <a:pt x="563270" y="132360"/>
                  <a:pt x="560908" y="137465"/>
                  <a:pt x="556793" y="141732"/>
                </a:cubicBezTo>
                <a:cubicBezTo>
                  <a:pt x="552831" y="145999"/>
                  <a:pt x="548259" y="148133"/>
                  <a:pt x="543077" y="148133"/>
                </a:cubicBezTo>
                <a:lnTo>
                  <a:pt x="325678" y="148133"/>
                </a:lnTo>
                <a:cubicBezTo>
                  <a:pt x="320649" y="148133"/>
                  <a:pt x="316458" y="145999"/>
                  <a:pt x="313105" y="141732"/>
                </a:cubicBezTo>
                <a:cubicBezTo>
                  <a:pt x="310057" y="137465"/>
                  <a:pt x="308838" y="132360"/>
                  <a:pt x="309448" y="126416"/>
                </a:cubicBezTo>
                <a:lnTo>
                  <a:pt x="318592" y="52121"/>
                </a:lnTo>
                <a:lnTo>
                  <a:pt x="363626" y="52121"/>
                </a:lnTo>
                <a:lnTo>
                  <a:pt x="361340" y="69952"/>
                </a:lnTo>
                <a:lnTo>
                  <a:pt x="361340" y="70638"/>
                </a:lnTo>
                <a:lnTo>
                  <a:pt x="360654" y="76581"/>
                </a:lnTo>
                <a:lnTo>
                  <a:pt x="360426" y="77267"/>
                </a:lnTo>
                <a:lnTo>
                  <a:pt x="355396" y="119787"/>
                </a:lnTo>
                <a:cubicBezTo>
                  <a:pt x="355244" y="121311"/>
                  <a:pt x="355625" y="122682"/>
                  <a:pt x="356539" y="123901"/>
                </a:cubicBezTo>
                <a:cubicBezTo>
                  <a:pt x="357606" y="125121"/>
                  <a:pt x="358825" y="125730"/>
                  <a:pt x="360197" y="125730"/>
                </a:cubicBezTo>
                <a:lnTo>
                  <a:pt x="514502" y="125730"/>
                </a:lnTo>
                <a:cubicBezTo>
                  <a:pt x="515874" y="125730"/>
                  <a:pt x="517017" y="125121"/>
                  <a:pt x="517931" y="123901"/>
                </a:cubicBezTo>
                <a:cubicBezTo>
                  <a:pt x="518998" y="122682"/>
                  <a:pt x="519607" y="121311"/>
                  <a:pt x="519760" y="119787"/>
                </a:cubicBezTo>
                <a:lnTo>
                  <a:pt x="525246" y="74295"/>
                </a:lnTo>
                <a:lnTo>
                  <a:pt x="366598" y="74295"/>
                </a:lnTo>
                <a:lnTo>
                  <a:pt x="369341" y="52121"/>
                </a:lnTo>
                <a:lnTo>
                  <a:pt x="420319" y="52121"/>
                </a:lnTo>
                <a:lnTo>
                  <a:pt x="425805" y="7315"/>
                </a:lnTo>
                <a:cubicBezTo>
                  <a:pt x="426110" y="5182"/>
                  <a:pt x="426948" y="3429"/>
                  <a:pt x="428320" y="2058"/>
                </a:cubicBezTo>
                <a:cubicBezTo>
                  <a:pt x="429691" y="686"/>
                  <a:pt x="431292" y="0"/>
                  <a:pt x="433120" y="0"/>
                </a:cubicBezTo>
                <a:close/>
                <a:moveTo>
                  <a:pt x="136017" y="0"/>
                </a:moveTo>
                <a:lnTo>
                  <a:pt x="175336" y="0"/>
                </a:lnTo>
                <a:lnTo>
                  <a:pt x="174193" y="8230"/>
                </a:lnTo>
                <a:lnTo>
                  <a:pt x="279806" y="8230"/>
                </a:lnTo>
                <a:lnTo>
                  <a:pt x="279577" y="10059"/>
                </a:lnTo>
                <a:cubicBezTo>
                  <a:pt x="278815" y="14935"/>
                  <a:pt x="276644" y="18898"/>
                  <a:pt x="273062" y="21946"/>
                </a:cubicBezTo>
                <a:cubicBezTo>
                  <a:pt x="269481" y="24994"/>
                  <a:pt x="265328" y="26518"/>
                  <a:pt x="260604" y="26518"/>
                </a:cubicBezTo>
                <a:lnTo>
                  <a:pt x="171678" y="26518"/>
                </a:lnTo>
                <a:lnTo>
                  <a:pt x="166649" y="61265"/>
                </a:lnTo>
                <a:lnTo>
                  <a:pt x="211683" y="61265"/>
                </a:lnTo>
                <a:lnTo>
                  <a:pt x="226085" y="37262"/>
                </a:lnTo>
                <a:cubicBezTo>
                  <a:pt x="228828" y="33300"/>
                  <a:pt x="232333" y="31318"/>
                  <a:pt x="236601" y="31318"/>
                </a:cubicBezTo>
                <a:lnTo>
                  <a:pt x="275691" y="31318"/>
                </a:lnTo>
                <a:lnTo>
                  <a:pt x="257860" y="61265"/>
                </a:lnTo>
                <a:lnTo>
                  <a:pt x="283692" y="61265"/>
                </a:lnTo>
                <a:lnTo>
                  <a:pt x="283235" y="64008"/>
                </a:lnTo>
                <a:cubicBezTo>
                  <a:pt x="282473" y="68580"/>
                  <a:pt x="280454" y="72276"/>
                  <a:pt x="277177" y="75095"/>
                </a:cubicBezTo>
                <a:cubicBezTo>
                  <a:pt x="273901" y="77915"/>
                  <a:pt x="269976" y="79324"/>
                  <a:pt x="265404" y="79324"/>
                </a:cubicBezTo>
                <a:lnTo>
                  <a:pt x="84582" y="79324"/>
                </a:lnTo>
                <a:lnTo>
                  <a:pt x="70866" y="99441"/>
                </a:lnTo>
                <a:lnTo>
                  <a:pt x="274548" y="99441"/>
                </a:lnTo>
                <a:lnTo>
                  <a:pt x="274548" y="100584"/>
                </a:lnTo>
                <a:cubicBezTo>
                  <a:pt x="273634" y="105613"/>
                  <a:pt x="271348" y="109728"/>
                  <a:pt x="267690" y="112929"/>
                </a:cubicBezTo>
                <a:cubicBezTo>
                  <a:pt x="264033" y="116129"/>
                  <a:pt x="259765" y="117729"/>
                  <a:pt x="254889" y="117729"/>
                </a:cubicBezTo>
                <a:lnTo>
                  <a:pt x="76352" y="117729"/>
                </a:lnTo>
                <a:lnTo>
                  <a:pt x="73837" y="135560"/>
                </a:lnTo>
                <a:lnTo>
                  <a:pt x="249402" y="135560"/>
                </a:lnTo>
                <a:cubicBezTo>
                  <a:pt x="251841" y="135560"/>
                  <a:pt x="253860" y="136513"/>
                  <a:pt x="255460" y="138418"/>
                </a:cubicBezTo>
                <a:cubicBezTo>
                  <a:pt x="257060" y="140323"/>
                  <a:pt x="257784" y="142570"/>
                  <a:pt x="257632" y="145161"/>
                </a:cubicBezTo>
                <a:lnTo>
                  <a:pt x="251231" y="190195"/>
                </a:lnTo>
                <a:cubicBezTo>
                  <a:pt x="250164" y="197053"/>
                  <a:pt x="246888" y="202997"/>
                  <a:pt x="241401" y="208026"/>
                </a:cubicBezTo>
                <a:cubicBezTo>
                  <a:pt x="235762" y="213055"/>
                  <a:pt x="229438" y="215570"/>
                  <a:pt x="222427" y="215570"/>
                </a:cubicBezTo>
                <a:lnTo>
                  <a:pt x="77495" y="215570"/>
                </a:lnTo>
                <a:cubicBezTo>
                  <a:pt x="78409" y="210084"/>
                  <a:pt x="80848" y="205664"/>
                  <a:pt x="84810" y="202311"/>
                </a:cubicBezTo>
                <a:cubicBezTo>
                  <a:pt x="88773" y="198958"/>
                  <a:pt x="93345" y="197282"/>
                  <a:pt x="98526" y="197282"/>
                </a:cubicBezTo>
                <a:lnTo>
                  <a:pt x="192938" y="197282"/>
                </a:lnTo>
                <a:cubicBezTo>
                  <a:pt x="196138" y="197282"/>
                  <a:pt x="198653" y="196139"/>
                  <a:pt x="200482" y="193853"/>
                </a:cubicBezTo>
                <a:cubicBezTo>
                  <a:pt x="202311" y="191719"/>
                  <a:pt x="203454" y="189052"/>
                  <a:pt x="203911" y="185852"/>
                </a:cubicBezTo>
                <a:lnTo>
                  <a:pt x="208483" y="153848"/>
                </a:lnTo>
                <a:lnTo>
                  <a:pt x="23545" y="153848"/>
                </a:lnTo>
                <a:lnTo>
                  <a:pt x="27889" y="123901"/>
                </a:lnTo>
                <a:lnTo>
                  <a:pt x="0" y="123901"/>
                </a:lnTo>
                <a:lnTo>
                  <a:pt x="33147" y="79324"/>
                </a:lnTo>
                <a:lnTo>
                  <a:pt x="3429" y="79324"/>
                </a:lnTo>
                <a:lnTo>
                  <a:pt x="3886" y="76581"/>
                </a:lnTo>
                <a:cubicBezTo>
                  <a:pt x="4495" y="72009"/>
                  <a:pt x="6477" y="68314"/>
                  <a:pt x="9829" y="65494"/>
                </a:cubicBezTo>
                <a:cubicBezTo>
                  <a:pt x="13182" y="62675"/>
                  <a:pt x="17068" y="61265"/>
                  <a:pt x="21488" y="61265"/>
                </a:cubicBezTo>
                <a:lnTo>
                  <a:pt x="118872" y="61265"/>
                </a:lnTo>
                <a:lnTo>
                  <a:pt x="123901" y="26518"/>
                </a:lnTo>
                <a:lnTo>
                  <a:pt x="24231" y="26518"/>
                </a:lnTo>
                <a:lnTo>
                  <a:pt x="24460" y="24918"/>
                </a:lnTo>
                <a:cubicBezTo>
                  <a:pt x="25374" y="20041"/>
                  <a:pt x="27584" y="16040"/>
                  <a:pt x="31089" y="12916"/>
                </a:cubicBezTo>
                <a:cubicBezTo>
                  <a:pt x="34594" y="9792"/>
                  <a:pt x="38785" y="8230"/>
                  <a:pt x="43662" y="8230"/>
                </a:cubicBezTo>
                <a:lnTo>
                  <a:pt x="126415" y="8230"/>
                </a:lnTo>
                <a:cubicBezTo>
                  <a:pt x="126720" y="5791"/>
                  <a:pt x="127787" y="3810"/>
                  <a:pt x="129616" y="2286"/>
                </a:cubicBezTo>
                <a:cubicBezTo>
                  <a:pt x="131445" y="762"/>
                  <a:pt x="133578" y="0"/>
                  <a:pt x="13601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dirty="0">
              <a:solidFill>
                <a:schemeClr val="bg1">
                  <a:lumMod val="65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742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2003" y="0"/>
            <a:ext cx="12189600" cy="81579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390000" y="1124744"/>
            <a:ext cx="11412000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400" b="1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内容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一个化学反应，不管是一步完成的还是分几步完成的，其反应热是相同的。即化学反应的反应热只与反应体系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有关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，而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无关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400" b="1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意义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间接计算某些反应的反应热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003" y="158636"/>
            <a:ext cx="2421589" cy="521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2003" y="815791"/>
            <a:ext cx="12204018" cy="0"/>
          </a:xfrm>
          <a:prstGeom prst="line">
            <a:avLst/>
          </a:prstGeom>
          <a:ln w="12700">
            <a:solidFill>
              <a:srgbClr val="1B8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2018" y="689505"/>
            <a:ext cx="12189600" cy="12628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423592" y="158635"/>
            <a:ext cx="2240760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700" dirty="0" smtClean="0">
                <a:solidFill>
                  <a:schemeClr val="bg1">
                    <a:lumMod val="9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必备知识</a:t>
            </a:r>
            <a:endParaRPr lang="zh-CN" altLang="zh-CN" sz="2700" dirty="0">
              <a:solidFill>
                <a:schemeClr val="bg1">
                  <a:lumMod val="95000"/>
                </a:scheme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9079" y="12476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归纳整合</a:t>
            </a:r>
            <a:endParaRPr lang="zh-CN" altLang="zh-CN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53791" y="2276872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始态和终态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824192" y="2276872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反应的途径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0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147336"/>
              </p:ext>
            </p:extLst>
          </p:nvPr>
        </p:nvGraphicFramePr>
        <p:xfrm>
          <a:off x="479376" y="1459431"/>
          <a:ext cx="10585176" cy="4248472"/>
        </p:xfrm>
        <a:graphic>
          <a:graphicData uri="http://schemas.openxmlformats.org/drawingml/2006/table">
            <a:tbl>
              <a:tblPr/>
              <a:tblGrid>
                <a:gridCol w="6002692"/>
                <a:gridCol w="4582484"/>
              </a:tblGrid>
              <a:tr h="5913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转化关系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反应热间的关系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6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Δ</a:t>
                      </a: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2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Δ</a:t>
                      </a: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Δ</a:t>
                      </a: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__________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390000" y="558010"/>
            <a:ext cx="11412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kern="100" dirty="0">
                <a:latin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zh-CN" sz="2400" b="1" kern="100" dirty="0">
                <a:ea typeface="微软雅黑" panose="020B0503020204020204" pitchFamily="34" charset="-122"/>
                <a:cs typeface="Times New Roman" panose="02020603050405020304" pitchFamily="18" charset="0"/>
              </a:rPr>
              <a:t>应用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34943" y="2324250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669626" y="3456992"/>
            <a:ext cx="1015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372263" y="4729771"/>
            <a:ext cx="1537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354328"/>
              </p:ext>
            </p:extLst>
          </p:nvPr>
        </p:nvGraphicFramePr>
        <p:xfrm>
          <a:off x="1991544" y="2239082"/>
          <a:ext cx="3663950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47" name="文档" r:id="rId4" imgW="3663527" imgH="1678833" progId="Word.Document.12">
                  <p:embed/>
                </p:oleObj>
              </mc:Choice>
              <mc:Fallback>
                <p:oleObj name="文档" r:id="rId4" imgW="3663527" imgH="16788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1544" y="2239082"/>
                        <a:ext cx="3663950" cy="167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154637"/>
              </p:ext>
            </p:extLst>
          </p:nvPr>
        </p:nvGraphicFramePr>
        <p:xfrm>
          <a:off x="2999656" y="3356992"/>
          <a:ext cx="198755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48" name="文档" r:id="rId7" imgW="1987785" imgH="966339" progId="Word.Document.12">
                  <p:embed/>
                </p:oleObj>
              </mc:Choice>
              <mc:Fallback>
                <p:oleObj name="文档" r:id="rId7" imgW="1987785" imgH="9663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99656" y="3356992"/>
                        <a:ext cx="1987550" cy="966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4280" name="Picture 136" descr="x7-2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42" y="4437112"/>
            <a:ext cx="1605853" cy="111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00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1639F706-5A08-E441-9E43-476613981402}"/>
              </a:ext>
            </a:extLst>
          </p:cNvPr>
          <p:cNvSpPr txBox="1"/>
          <p:nvPr/>
        </p:nvSpPr>
        <p:spPr>
          <a:xfrm>
            <a:off x="390000" y="1428016"/>
            <a:ext cx="1141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(2022·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北京丰台模拟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依据图示关系，下列说法不正确的是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S(g)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完全燃烧释放的能量小于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2 968 kJ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D.16 g S(s)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完全燃烧释放的能量为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1 484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03" y="0"/>
            <a:ext cx="12189600" cy="81579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003" y="158636"/>
            <a:ext cx="2421589" cy="521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2003" y="815791"/>
            <a:ext cx="12204018" cy="0"/>
          </a:xfrm>
          <a:prstGeom prst="line">
            <a:avLst/>
          </a:prstGeom>
          <a:ln w="12700">
            <a:solidFill>
              <a:srgbClr val="1B8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2018" y="689505"/>
            <a:ext cx="12189600" cy="12628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2423592" y="158635"/>
            <a:ext cx="2240760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700" dirty="0">
                <a:solidFill>
                  <a:schemeClr val="bg1">
                    <a:lumMod val="9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关键能力</a:t>
            </a:r>
            <a:endParaRPr lang="zh-CN" altLang="zh-CN" sz="2700" dirty="0">
              <a:solidFill>
                <a:schemeClr val="bg1">
                  <a:lumMod val="95000"/>
                </a:scheme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09079" y="12476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</a:rPr>
              <a:t>专项突破</a:t>
            </a:r>
            <a:endParaRPr lang="zh-CN" altLang="zh-CN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191344" y="254282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pic>
        <p:nvPicPr>
          <p:cNvPr id="175106" name="Picture 2" descr="X7-2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277" y="2491392"/>
            <a:ext cx="4770315" cy="16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54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548680"/>
            <a:ext cx="11160000" cy="5231230"/>
            <a:chOff x="792914" y="3925222"/>
            <a:chExt cx="11160000" cy="5231230"/>
          </a:xfrm>
        </p:grpSpPr>
        <p:sp>
          <p:nvSpPr>
            <p:cNvPr id="11" name="圆角矩形 1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5118341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 useBgFill="1">
          <p:nvSpPr>
            <p:cNvPr id="13" name="矩形 12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96000" y="2589475"/>
            <a:ext cx="10800000" cy="1684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硫固体转化为硫蒸气的过程为吸热过程，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4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硫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蒸气的能量高于硫固体，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4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盖斯定律可知，焓变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，则焓变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608334"/>
              </p:ext>
            </p:extLst>
          </p:nvPr>
        </p:nvGraphicFramePr>
        <p:xfrm>
          <a:off x="800100" y="4368800"/>
          <a:ext cx="106807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20" name="文档" r:id="rId4" imgW="10690670" imgH="1559225" progId="Word.Document.12">
                  <p:embed/>
                </p:oleObj>
              </mc:Choice>
              <mc:Fallback>
                <p:oleObj name="文档" r:id="rId4" imgW="10690670" imgH="15592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0100" y="4368800"/>
                        <a:ext cx="10680700" cy="15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X7-2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843" y="836712"/>
            <a:ext cx="4770315" cy="16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59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90000" y="706636"/>
            <a:ext cx="1141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(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g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spc="-8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          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100.3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			</a:t>
            </a: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=2HI(g)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11.0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					</a:t>
            </a: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对于反应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(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2HI(g)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55132" y="2379475"/>
            <a:ext cx="72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89.3</a:t>
            </a:r>
            <a:endParaRPr lang="zh-CN" altLang="en-US" dirty="0"/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335667"/>
            <a:ext cx="11160000" cy="1533493"/>
            <a:chOff x="792914" y="3925222"/>
            <a:chExt cx="11160000" cy="1533493"/>
          </a:xfrm>
        </p:grpSpPr>
        <p:sp>
          <p:nvSpPr>
            <p:cNvPr id="16" name="圆角矩形 1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1420602"/>
            </a:xfrm>
            <a:prstGeom prst="roundRect">
              <a:avLst>
                <a:gd name="adj" fmla="val 475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 useBgFill="1">
          <p:nvSpPr>
            <p:cNvPr id="18" name="矩形 17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718876" y="3607312"/>
            <a:ext cx="10754248" cy="11302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根据盖斯定律，将反应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＋反应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得到目标反应，则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[100.3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11.0)]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89.3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6130" name="Picture 2" descr="X7-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17" y="908720"/>
            <a:ext cx="542221" cy="54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1" name="Picture 3" descr="X7-2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491" y="908720"/>
            <a:ext cx="542221" cy="54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2" name="Picture 4" descr="X7-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379475"/>
            <a:ext cx="542221" cy="54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3" name="Picture 5" descr="X7-2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2379475"/>
            <a:ext cx="542221" cy="54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82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90000" y="295332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火箭的第一、二级发动机中，所用的燃料为偏二甲肼和四氧化二氮，偏二甲肼可用肼来制备。用肼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作燃料，四氧化二氮作氧化剂，二者反应生成氮气和气态水。已知：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10.7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543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写出气态肼和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反应的热化学方程式：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48672" y="3103644"/>
            <a:ext cx="5303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2N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=3N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1384" y="3684634"/>
            <a:ext cx="3382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1 096.7 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4450471"/>
            <a:ext cx="11160000" cy="2109557"/>
            <a:chOff x="792914" y="3925222"/>
            <a:chExt cx="11160000" cy="2109557"/>
          </a:xfrm>
        </p:grpSpPr>
        <p:sp>
          <p:nvSpPr>
            <p:cNvPr id="14" name="圆角矩形 13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1996666"/>
            </a:xfrm>
            <a:prstGeom prst="roundRect">
              <a:avLst>
                <a:gd name="adj" fmla="val 475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 useBgFill="1">
          <p:nvSpPr>
            <p:cNvPr id="15" name="矩形 14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718876" y="4703454"/>
            <a:ext cx="10754248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根据盖斯定律，由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得：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(g)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=3N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O(g)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543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10.7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1 096.7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2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0DCDCD44-E3EB-9548-9802-BEDCDBF3492C}"/>
              </a:ext>
            </a:extLst>
          </p:cNvPr>
          <p:cNvSpPr/>
          <p:nvPr/>
        </p:nvSpPr>
        <p:spPr>
          <a:xfrm>
            <a:off x="0" y="0"/>
            <a:ext cx="12190413" cy="1727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任意形状 14">
            <a:extLst>
              <a:ext uri="{FF2B5EF4-FFF2-40B4-BE49-F238E27FC236}">
                <a16:creationId xmlns:a16="http://schemas.microsoft.com/office/drawing/2014/main" xmlns="" id="{41EB2DB9-BAB3-5944-9893-6049A12712F8}"/>
              </a:ext>
            </a:extLst>
          </p:cNvPr>
          <p:cNvSpPr/>
          <p:nvPr/>
        </p:nvSpPr>
        <p:spPr>
          <a:xfrm>
            <a:off x="1" y="1501770"/>
            <a:ext cx="12190412" cy="1501295"/>
          </a:xfrm>
          <a:custGeom>
            <a:avLst/>
            <a:gdLst>
              <a:gd name="connsiteX0" fmla="*/ 0 w 12191999"/>
              <a:gd name="connsiteY0" fmla="*/ 0 h 1500947"/>
              <a:gd name="connsiteX1" fmla="*/ 12191999 w 12191999"/>
              <a:gd name="connsiteY1" fmla="*/ 0 h 1500947"/>
              <a:gd name="connsiteX2" fmla="*/ 12191999 w 12191999"/>
              <a:gd name="connsiteY2" fmla="*/ 669131 h 1500947"/>
              <a:gd name="connsiteX3" fmla="*/ 11750290 w 12191999"/>
              <a:gd name="connsiteY3" fmla="*/ 788658 h 1500947"/>
              <a:gd name="connsiteX4" fmla="*/ 6096001 w 12191999"/>
              <a:gd name="connsiteY4" fmla="*/ 1500947 h 1500947"/>
              <a:gd name="connsiteX5" fmla="*/ 441709 w 12191999"/>
              <a:gd name="connsiteY5" fmla="*/ 788658 h 1500947"/>
              <a:gd name="connsiteX6" fmla="*/ 0 w 12191999"/>
              <a:gd name="connsiteY6" fmla="*/ 669130 h 150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1500947">
                <a:moveTo>
                  <a:pt x="0" y="0"/>
                </a:moveTo>
                <a:lnTo>
                  <a:pt x="12191999" y="0"/>
                </a:lnTo>
                <a:lnTo>
                  <a:pt x="12191999" y="669131"/>
                </a:lnTo>
                <a:lnTo>
                  <a:pt x="11750290" y="788658"/>
                </a:lnTo>
                <a:cubicBezTo>
                  <a:pt x="9943031" y="1253646"/>
                  <a:pt x="8048396" y="1500947"/>
                  <a:pt x="6096001" y="1500947"/>
                </a:cubicBezTo>
                <a:cubicBezTo>
                  <a:pt x="4143604" y="1500947"/>
                  <a:pt x="2248969" y="1253646"/>
                  <a:pt x="441709" y="788658"/>
                </a:cubicBezTo>
                <a:lnTo>
                  <a:pt x="0" y="66913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xmlns="" id="{42F66117-1422-E04E-93A0-A3423E0F05D2}"/>
              </a:ext>
            </a:extLst>
          </p:cNvPr>
          <p:cNvSpPr/>
          <p:nvPr/>
        </p:nvSpPr>
        <p:spPr>
          <a:xfrm>
            <a:off x="540816" y="1556793"/>
            <a:ext cx="11110368" cy="4680519"/>
          </a:xfrm>
          <a:prstGeom prst="roundRect">
            <a:avLst>
              <a:gd name="adj" fmla="val 1925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639F706-5A08-E441-9E43-476613981402}"/>
              </a:ext>
            </a:extLst>
          </p:cNvPr>
          <p:cNvSpPr txBox="1"/>
          <p:nvPr/>
        </p:nvSpPr>
        <p:spPr>
          <a:xfrm>
            <a:off x="3047082" y="520053"/>
            <a:ext cx="6097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en-US" altLang="zh-CN" sz="3200" kern="1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32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三步</a:t>
            </a:r>
            <a:r>
              <a:rPr lang="en-US" altLang="zh-CN" sz="3200" kern="1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32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确定热化学方程式或</a:t>
            </a:r>
            <a:r>
              <a:rPr lang="en-US" altLang="zh-CN" sz="32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Δ</a:t>
            </a:r>
            <a:r>
              <a:rPr lang="en-US" altLang="zh-CN" sz="3200" b="1" i="1" kern="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endParaRPr lang="zh-CN" altLang="zh-CN" sz="3200" b="1" kern="100" dirty="0">
              <a:solidFill>
                <a:schemeClr val="bg1"/>
              </a:solidFill>
              <a:latin typeface="微软雅黑"/>
              <a:cs typeface="Times New Roman" panose="02020603050405020304" pitchFamily="18" charset="0"/>
            </a:endParaRPr>
          </a:p>
        </p:txBody>
      </p:sp>
      <p:sp>
        <p:nvSpPr>
          <p:cNvPr id="14" name="任意形状 21">
            <a:extLst>
              <a:ext uri="{FF2B5EF4-FFF2-40B4-BE49-F238E27FC236}">
                <a16:creationId xmlns:a16="http://schemas.microsoft.com/office/drawing/2014/main" xmlns="" id="{9BBE2139-40A7-AB42-86C0-7CEFA6F05077}"/>
              </a:ext>
            </a:extLst>
          </p:cNvPr>
          <p:cNvSpPr/>
          <p:nvPr/>
        </p:nvSpPr>
        <p:spPr>
          <a:xfrm>
            <a:off x="0" y="0"/>
            <a:ext cx="838090" cy="707886"/>
          </a:xfrm>
          <a:custGeom>
            <a:avLst/>
            <a:gdLst>
              <a:gd name="connsiteX0" fmla="*/ 0 w 670093"/>
              <a:gd name="connsiteY0" fmla="*/ 0 h 425685"/>
              <a:gd name="connsiteX1" fmla="*/ 670093 w 670093"/>
              <a:gd name="connsiteY1" fmla="*/ 0 h 425685"/>
              <a:gd name="connsiteX2" fmla="*/ 664674 w 670093"/>
              <a:gd name="connsiteY2" fmla="*/ 53757 h 425685"/>
              <a:gd name="connsiteX3" fmla="*/ 208333 w 670093"/>
              <a:gd name="connsiteY3" fmla="*/ 425685 h 425685"/>
              <a:gd name="connsiteX4" fmla="*/ 27021 w 670093"/>
              <a:gd name="connsiteY4" fmla="*/ 389080 h 425685"/>
              <a:gd name="connsiteX5" fmla="*/ 0 w 670093"/>
              <a:gd name="connsiteY5" fmla="*/ 374413 h 42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093" h="425685">
                <a:moveTo>
                  <a:pt x="0" y="0"/>
                </a:moveTo>
                <a:lnTo>
                  <a:pt x="670093" y="0"/>
                </a:lnTo>
                <a:lnTo>
                  <a:pt x="664674" y="53757"/>
                </a:lnTo>
                <a:cubicBezTo>
                  <a:pt x="621239" y="266015"/>
                  <a:pt x="433432" y="425685"/>
                  <a:pt x="208333" y="425685"/>
                </a:cubicBezTo>
                <a:cubicBezTo>
                  <a:pt x="144019" y="425685"/>
                  <a:pt x="82749" y="412651"/>
                  <a:pt x="27021" y="389080"/>
                </a:cubicBezTo>
                <a:lnTo>
                  <a:pt x="0" y="374413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-49007" y="0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i="1" dirty="0" smtClean="0">
                <a:solidFill>
                  <a:prstClr val="black"/>
                </a:solidFill>
              </a:rPr>
              <a:t>思维建模</a:t>
            </a:r>
            <a:endParaRPr lang="zh-CN" altLang="en-US" sz="2000" i="1" dirty="0">
              <a:solidFill>
                <a:prstClr val="black"/>
              </a:solidFill>
            </a:endParaRPr>
          </a:p>
        </p:txBody>
      </p:sp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2430780" algn="l"/>
              </a:tabLst>
            </a:pPr>
            <a:r>
              <a:rPr lang="zh-CN" altLang="en-US" kern="100" dirty="0" smtClean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  <a:endParaRPr lang="zh-CN" altLang="en-US" kern="100" dirty="0">
              <a:solidFill>
                <a:schemeClr val="bg1"/>
              </a:solidFill>
              <a:latin typeface="+mj-ea"/>
              <a:ea typeface="+mj-ea"/>
              <a:cs typeface="Courier New" panose="02070309020205020404" pitchFamily="49" charset="0"/>
            </a:endParaRPr>
          </a:p>
        </p:txBody>
      </p:sp>
      <p:pic>
        <p:nvPicPr>
          <p:cNvPr id="177154" name="Picture 2" descr="X7-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637" y="1756304"/>
            <a:ext cx="6926727" cy="423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01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" y="0"/>
            <a:ext cx="12193524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1772816"/>
            <a:ext cx="10769912" cy="29523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90628" y="2753047"/>
            <a:ext cx="10498576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反应热大小的比较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8C829374-D590-8149-8BB5-B124E3F9341E}"/>
              </a:ext>
            </a:extLst>
          </p:cNvPr>
          <p:cNvSpPr txBox="1"/>
          <p:nvPr/>
        </p:nvSpPr>
        <p:spPr>
          <a:xfrm>
            <a:off x="5807968" y="218545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&gt;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72467164-16F2-4A4D-B46C-22BE743484D1}"/>
              </a:ext>
            </a:extLst>
          </p:cNvPr>
          <p:cNvSpPr txBox="1"/>
          <p:nvPr/>
        </p:nvSpPr>
        <p:spPr>
          <a:xfrm>
            <a:off x="4523746" y="218545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&lt;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36697CF7-FB47-444A-88FC-52B1B18DAD65}"/>
              </a:ext>
            </a:extLst>
          </p:cNvPr>
          <p:cNvSpPr txBox="1"/>
          <p:nvPr/>
        </p:nvSpPr>
        <p:spPr>
          <a:xfrm>
            <a:off x="4932126" y="2279766"/>
            <a:ext cx="875842" cy="215570"/>
          </a:xfrm>
          <a:custGeom>
            <a:avLst/>
            <a:gdLst/>
            <a:ahLst/>
            <a:cxnLst/>
            <a:rect l="l" t="t" r="r" b="b"/>
            <a:pathLst>
              <a:path w="875842" h="215570">
                <a:moveTo>
                  <a:pt x="605180" y="185166"/>
                </a:moveTo>
                <a:lnTo>
                  <a:pt x="859612" y="185166"/>
                </a:lnTo>
                <a:lnTo>
                  <a:pt x="857554" y="201397"/>
                </a:lnTo>
                <a:cubicBezTo>
                  <a:pt x="856945" y="205359"/>
                  <a:pt x="855230" y="208674"/>
                  <a:pt x="852411" y="211341"/>
                </a:cubicBezTo>
                <a:cubicBezTo>
                  <a:pt x="849591" y="214008"/>
                  <a:pt x="846353" y="215342"/>
                  <a:pt x="842695" y="215342"/>
                </a:cubicBezTo>
                <a:lnTo>
                  <a:pt x="589407" y="215342"/>
                </a:lnTo>
                <a:lnTo>
                  <a:pt x="591693" y="197968"/>
                </a:lnTo>
                <a:cubicBezTo>
                  <a:pt x="592150" y="194310"/>
                  <a:pt x="593712" y="191262"/>
                  <a:pt x="596379" y="188824"/>
                </a:cubicBezTo>
                <a:cubicBezTo>
                  <a:pt x="599046" y="186385"/>
                  <a:pt x="601980" y="185166"/>
                  <a:pt x="605180" y="185166"/>
                </a:cubicBezTo>
                <a:close/>
                <a:moveTo>
                  <a:pt x="509473" y="155905"/>
                </a:moveTo>
                <a:lnTo>
                  <a:pt x="540334" y="155905"/>
                </a:lnTo>
                <a:cubicBezTo>
                  <a:pt x="544449" y="155905"/>
                  <a:pt x="547878" y="157048"/>
                  <a:pt x="550621" y="159334"/>
                </a:cubicBezTo>
                <a:cubicBezTo>
                  <a:pt x="553364" y="161620"/>
                  <a:pt x="554812" y="164668"/>
                  <a:pt x="554964" y="168478"/>
                </a:cubicBezTo>
                <a:lnTo>
                  <a:pt x="556336" y="215113"/>
                </a:lnTo>
                <a:lnTo>
                  <a:pt x="510844" y="215113"/>
                </a:lnTo>
                <a:close/>
                <a:moveTo>
                  <a:pt x="443179" y="155905"/>
                </a:moveTo>
                <a:lnTo>
                  <a:pt x="471297" y="155905"/>
                </a:lnTo>
                <a:cubicBezTo>
                  <a:pt x="476173" y="155905"/>
                  <a:pt x="480212" y="157277"/>
                  <a:pt x="483412" y="160020"/>
                </a:cubicBezTo>
                <a:cubicBezTo>
                  <a:pt x="486613" y="162763"/>
                  <a:pt x="488365" y="166345"/>
                  <a:pt x="488670" y="170764"/>
                </a:cubicBezTo>
                <a:lnTo>
                  <a:pt x="490042" y="215113"/>
                </a:lnTo>
                <a:lnTo>
                  <a:pt x="444550" y="215113"/>
                </a:lnTo>
                <a:close/>
                <a:moveTo>
                  <a:pt x="375056" y="155905"/>
                </a:moveTo>
                <a:lnTo>
                  <a:pt x="403631" y="155905"/>
                </a:lnTo>
                <a:cubicBezTo>
                  <a:pt x="408508" y="155905"/>
                  <a:pt x="412546" y="157277"/>
                  <a:pt x="415747" y="160020"/>
                </a:cubicBezTo>
                <a:cubicBezTo>
                  <a:pt x="418947" y="162763"/>
                  <a:pt x="420700" y="166345"/>
                  <a:pt x="421005" y="170764"/>
                </a:cubicBezTo>
                <a:lnTo>
                  <a:pt x="421919" y="215113"/>
                </a:lnTo>
                <a:lnTo>
                  <a:pt x="376885" y="215113"/>
                </a:lnTo>
                <a:close/>
                <a:moveTo>
                  <a:pt x="311734" y="155905"/>
                </a:moveTo>
                <a:lnTo>
                  <a:pt x="356768" y="155905"/>
                </a:lnTo>
                <a:lnTo>
                  <a:pt x="344652" y="195225"/>
                </a:lnTo>
                <a:cubicBezTo>
                  <a:pt x="342671" y="201168"/>
                  <a:pt x="339013" y="205969"/>
                  <a:pt x="333679" y="209627"/>
                </a:cubicBezTo>
                <a:cubicBezTo>
                  <a:pt x="328345" y="213284"/>
                  <a:pt x="322478" y="215113"/>
                  <a:pt x="316077" y="215113"/>
                </a:cubicBezTo>
                <a:lnTo>
                  <a:pt x="292989" y="215113"/>
                </a:lnTo>
                <a:close/>
                <a:moveTo>
                  <a:pt x="634212" y="85725"/>
                </a:moveTo>
                <a:lnTo>
                  <a:pt x="858469" y="85725"/>
                </a:lnTo>
                <a:lnTo>
                  <a:pt x="856869" y="98070"/>
                </a:lnTo>
                <a:cubicBezTo>
                  <a:pt x="856259" y="102489"/>
                  <a:pt x="854354" y="106185"/>
                  <a:pt x="851154" y="109157"/>
                </a:cubicBezTo>
                <a:cubicBezTo>
                  <a:pt x="847953" y="112129"/>
                  <a:pt x="844296" y="113614"/>
                  <a:pt x="840181" y="113614"/>
                </a:cubicBezTo>
                <a:lnTo>
                  <a:pt x="617067" y="113614"/>
                </a:lnTo>
                <a:lnTo>
                  <a:pt x="618896" y="100127"/>
                </a:lnTo>
                <a:cubicBezTo>
                  <a:pt x="619506" y="96012"/>
                  <a:pt x="621296" y="92583"/>
                  <a:pt x="624268" y="89840"/>
                </a:cubicBezTo>
                <a:cubicBezTo>
                  <a:pt x="627240" y="87097"/>
                  <a:pt x="630555" y="85725"/>
                  <a:pt x="634212" y="85725"/>
                </a:cubicBezTo>
                <a:close/>
                <a:moveTo>
                  <a:pt x="633755" y="915"/>
                </a:moveTo>
                <a:lnTo>
                  <a:pt x="875842" y="915"/>
                </a:lnTo>
                <a:lnTo>
                  <a:pt x="874014" y="14859"/>
                </a:lnTo>
                <a:cubicBezTo>
                  <a:pt x="873404" y="18822"/>
                  <a:pt x="871689" y="22136"/>
                  <a:pt x="868870" y="24803"/>
                </a:cubicBezTo>
                <a:cubicBezTo>
                  <a:pt x="866051" y="27470"/>
                  <a:pt x="862812" y="28804"/>
                  <a:pt x="859155" y="28804"/>
                </a:cubicBezTo>
                <a:lnTo>
                  <a:pt x="617067" y="28804"/>
                </a:lnTo>
                <a:lnTo>
                  <a:pt x="618896" y="14631"/>
                </a:lnTo>
                <a:cubicBezTo>
                  <a:pt x="619506" y="10821"/>
                  <a:pt x="621220" y="7582"/>
                  <a:pt x="624039" y="4915"/>
                </a:cubicBezTo>
                <a:cubicBezTo>
                  <a:pt x="626859" y="2248"/>
                  <a:pt x="630097" y="915"/>
                  <a:pt x="633755" y="915"/>
                </a:cubicBezTo>
                <a:close/>
                <a:moveTo>
                  <a:pt x="433120" y="0"/>
                </a:moveTo>
                <a:lnTo>
                  <a:pt x="471754" y="0"/>
                </a:lnTo>
                <a:lnTo>
                  <a:pt x="470154" y="13488"/>
                </a:lnTo>
                <a:lnTo>
                  <a:pt x="581710" y="13488"/>
                </a:lnTo>
                <a:lnTo>
                  <a:pt x="580110" y="27661"/>
                </a:lnTo>
                <a:cubicBezTo>
                  <a:pt x="579805" y="29337"/>
                  <a:pt x="579081" y="30747"/>
                  <a:pt x="577939" y="31890"/>
                </a:cubicBezTo>
                <a:cubicBezTo>
                  <a:pt x="576795" y="33033"/>
                  <a:pt x="575538" y="33604"/>
                  <a:pt x="574167" y="33604"/>
                </a:cubicBezTo>
                <a:lnTo>
                  <a:pt x="467639" y="33604"/>
                </a:lnTo>
                <a:lnTo>
                  <a:pt x="465353" y="52121"/>
                </a:lnTo>
                <a:lnTo>
                  <a:pt x="573024" y="52121"/>
                </a:lnTo>
                <a:lnTo>
                  <a:pt x="563880" y="126416"/>
                </a:lnTo>
                <a:cubicBezTo>
                  <a:pt x="563270" y="132360"/>
                  <a:pt x="560908" y="137465"/>
                  <a:pt x="556793" y="141732"/>
                </a:cubicBezTo>
                <a:cubicBezTo>
                  <a:pt x="552831" y="145999"/>
                  <a:pt x="548259" y="148133"/>
                  <a:pt x="543077" y="148133"/>
                </a:cubicBezTo>
                <a:lnTo>
                  <a:pt x="325678" y="148133"/>
                </a:lnTo>
                <a:cubicBezTo>
                  <a:pt x="320649" y="148133"/>
                  <a:pt x="316458" y="145999"/>
                  <a:pt x="313105" y="141732"/>
                </a:cubicBezTo>
                <a:cubicBezTo>
                  <a:pt x="310057" y="137465"/>
                  <a:pt x="308838" y="132360"/>
                  <a:pt x="309448" y="126416"/>
                </a:cubicBezTo>
                <a:lnTo>
                  <a:pt x="318592" y="52121"/>
                </a:lnTo>
                <a:lnTo>
                  <a:pt x="363626" y="52121"/>
                </a:lnTo>
                <a:lnTo>
                  <a:pt x="361340" y="69952"/>
                </a:lnTo>
                <a:lnTo>
                  <a:pt x="361340" y="70638"/>
                </a:lnTo>
                <a:lnTo>
                  <a:pt x="360654" y="76581"/>
                </a:lnTo>
                <a:lnTo>
                  <a:pt x="360426" y="77267"/>
                </a:lnTo>
                <a:lnTo>
                  <a:pt x="355396" y="119787"/>
                </a:lnTo>
                <a:cubicBezTo>
                  <a:pt x="355244" y="121311"/>
                  <a:pt x="355625" y="122682"/>
                  <a:pt x="356539" y="123901"/>
                </a:cubicBezTo>
                <a:cubicBezTo>
                  <a:pt x="357606" y="125121"/>
                  <a:pt x="358825" y="125730"/>
                  <a:pt x="360197" y="125730"/>
                </a:cubicBezTo>
                <a:lnTo>
                  <a:pt x="514502" y="125730"/>
                </a:lnTo>
                <a:cubicBezTo>
                  <a:pt x="515874" y="125730"/>
                  <a:pt x="517017" y="125121"/>
                  <a:pt x="517931" y="123901"/>
                </a:cubicBezTo>
                <a:cubicBezTo>
                  <a:pt x="518998" y="122682"/>
                  <a:pt x="519607" y="121311"/>
                  <a:pt x="519760" y="119787"/>
                </a:cubicBezTo>
                <a:lnTo>
                  <a:pt x="525246" y="74295"/>
                </a:lnTo>
                <a:lnTo>
                  <a:pt x="366598" y="74295"/>
                </a:lnTo>
                <a:lnTo>
                  <a:pt x="369341" y="52121"/>
                </a:lnTo>
                <a:lnTo>
                  <a:pt x="420319" y="52121"/>
                </a:lnTo>
                <a:lnTo>
                  <a:pt x="425805" y="7315"/>
                </a:lnTo>
                <a:cubicBezTo>
                  <a:pt x="426110" y="5182"/>
                  <a:pt x="426948" y="3429"/>
                  <a:pt x="428320" y="2058"/>
                </a:cubicBezTo>
                <a:cubicBezTo>
                  <a:pt x="429691" y="686"/>
                  <a:pt x="431292" y="0"/>
                  <a:pt x="433120" y="0"/>
                </a:cubicBezTo>
                <a:close/>
                <a:moveTo>
                  <a:pt x="136017" y="0"/>
                </a:moveTo>
                <a:lnTo>
                  <a:pt x="175336" y="0"/>
                </a:lnTo>
                <a:lnTo>
                  <a:pt x="174193" y="8230"/>
                </a:lnTo>
                <a:lnTo>
                  <a:pt x="279806" y="8230"/>
                </a:lnTo>
                <a:lnTo>
                  <a:pt x="279577" y="10059"/>
                </a:lnTo>
                <a:cubicBezTo>
                  <a:pt x="278815" y="14935"/>
                  <a:pt x="276644" y="18898"/>
                  <a:pt x="273062" y="21946"/>
                </a:cubicBezTo>
                <a:cubicBezTo>
                  <a:pt x="269481" y="24994"/>
                  <a:pt x="265328" y="26518"/>
                  <a:pt x="260604" y="26518"/>
                </a:cubicBezTo>
                <a:lnTo>
                  <a:pt x="171678" y="26518"/>
                </a:lnTo>
                <a:lnTo>
                  <a:pt x="166649" y="61265"/>
                </a:lnTo>
                <a:lnTo>
                  <a:pt x="211683" y="61265"/>
                </a:lnTo>
                <a:lnTo>
                  <a:pt x="226085" y="37262"/>
                </a:lnTo>
                <a:cubicBezTo>
                  <a:pt x="228828" y="33300"/>
                  <a:pt x="232333" y="31318"/>
                  <a:pt x="236601" y="31318"/>
                </a:cubicBezTo>
                <a:lnTo>
                  <a:pt x="275691" y="31318"/>
                </a:lnTo>
                <a:lnTo>
                  <a:pt x="257860" y="61265"/>
                </a:lnTo>
                <a:lnTo>
                  <a:pt x="283692" y="61265"/>
                </a:lnTo>
                <a:lnTo>
                  <a:pt x="283235" y="64008"/>
                </a:lnTo>
                <a:cubicBezTo>
                  <a:pt x="282473" y="68580"/>
                  <a:pt x="280454" y="72276"/>
                  <a:pt x="277177" y="75095"/>
                </a:cubicBezTo>
                <a:cubicBezTo>
                  <a:pt x="273901" y="77915"/>
                  <a:pt x="269976" y="79324"/>
                  <a:pt x="265404" y="79324"/>
                </a:cubicBezTo>
                <a:lnTo>
                  <a:pt x="84582" y="79324"/>
                </a:lnTo>
                <a:lnTo>
                  <a:pt x="70866" y="99441"/>
                </a:lnTo>
                <a:lnTo>
                  <a:pt x="274548" y="99441"/>
                </a:lnTo>
                <a:lnTo>
                  <a:pt x="274548" y="100584"/>
                </a:lnTo>
                <a:cubicBezTo>
                  <a:pt x="273634" y="105613"/>
                  <a:pt x="271348" y="109728"/>
                  <a:pt x="267690" y="112929"/>
                </a:cubicBezTo>
                <a:cubicBezTo>
                  <a:pt x="264033" y="116129"/>
                  <a:pt x="259765" y="117729"/>
                  <a:pt x="254889" y="117729"/>
                </a:cubicBezTo>
                <a:lnTo>
                  <a:pt x="76352" y="117729"/>
                </a:lnTo>
                <a:lnTo>
                  <a:pt x="73837" y="135560"/>
                </a:lnTo>
                <a:lnTo>
                  <a:pt x="249402" y="135560"/>
                </a:lnTo>
                <a:cubicBezTo>
                  <a:pt x="251841" y="135560"/>
                  <a:pt x="253860" y="136513"/>
                  <a:pt x="255460" y="138418"/>
                </a:cubicBezTo>
                <a:cubicBezTo>
                  <a:pt x="257060" y="140323"/>
                  <a:pt x="257784" y="142570"/>
                  <a:pt x="257632" y="145161"/>
                </a:cubicBezTo>
                <a:lnTo>
                  <a:pt x="251231" y="190195"/>
                </a:lnTo>
                <a:cubicBezTo>
                  <a:pt x="250164" y="197054"/>
                  <a:pt x="246888" y="202997"/>
                  <a:pt x="241401" y="208026"/>
                </a:cubicBezTo>
                <a:cubicBezTo>
                  <a:pt x="235762" y="213056"/>
                  <a:pt x="229438" y="215570"/>
                  <a:pt x="222427" y="215570"/>
                </a:cubicBezTo>
                <a:lnTo>
                  <a:pt x="77495" y="215570"/>
                </a:lnTo>
                <a:cubicBezTo>
                  <a:pt x="78409" y="210084"/>
                  <a:pt x="80848" y="205664"/>
                  <a:pt x="84810" y="202311"/>
                </a:cubicBezTo>
                <a:cubicBezTo>
                  <a:pt x="88773" y="198959"/>
                  <a:pt x="93345" y="197282"/>
                  <a:pt x="98526" y="197282"/>
                </a:cubicBezTo>
                <a:lnTo>
                  <a:pt x="192938" y="197282"/>
                </a:lnTo>
                <a:cubicBezTo>
                  <a:pt x="196138" y="197282"/>
                  <a:pt x="198653" y="196139"/>
                  <a:pt x="200482" y="193853"/>
                </a:cubicBezTo>
                <a:cubicBezTo>
                  <a:pt x="202311" y="191719"/>
                  <a:pt x="203454" y="189052"/>
                  <a:pt x="203911" y="185852"/>
                </a:cubicBezTo>
                <a:lnTo>
                  <a:pt x="208483" y="153848"/>
                </a:lnTo>
                <a:lnTo>
                  <a:pt x="23545" y="153848"/>
                </a:lnTo>
                <a:lnTo>
                  <a:pt x="27889" y="123901"/>
                </a:lnTo>
                <a:lnTo>
                  <a:pt x="0" y="123901"/>
                </a:lnTo>
                <a:lnTo>
                  <a:pt x="33147" y="79324"/>
                </a:lnTo>
                <a:lnTo>
                  <a:pt x="3429" y="79324"/>
                </a:lnTo>
                <a:lnTo>
                  <a:pt x="3886" y="76581"/>
                </a:lnTo>
                <a:cubicBezTo>
                  <a:pt x="4495" y="72009"/>
                  <a:pt x="6477" y="68314"/>
                  <a:pt x="9829" y="65494"/>
                </a:cubicBezTo>
                <a:cubicBezTo>
                  <a:pt x="13182" y="62675"/>
                  <a:pt x="17068" y="61265"/>
                  <a:pt x="21488" y="61265"/>
                </a:cubicBezTo>
                <a:lnTo>
                  <a:pt x="118872" y="61265"/>
                </a:lnTo>
                <a:lnTo>
                  <a:pt x="123901" y="26518"/>
                </a:lnTo>
                <a:lnTo>
                  <a:pt x="24231" y="26518"/>
                </a:lnTo>
                <a:lnTo>
                  <a:pt x="24460" y="24918"/>
                </a:lnTo>
                <a:cubicBezTo>
                  <a:pt x="25374" y="20041"/>
                  <a:pt x="27584" y="16040"/>
                  <a:pt x="31089" y="12916"/>
                </a:cubicBezTo>
                <a:cubicBezTo>
                  <a:pt x="34594" y="9792"/>
                  <a:pt x="38785" y="8230"/>
                  <a:pt x="43662" y="8230"/>
                </a:cubicBezTo>
                <a:lnTo>
                  <a:pt x="126415" y="8230"/>
                </a:lnTo>
                <a:cubicBezTo>
                  <a:pt x="126720" y="5791"/>
                  <a:pt x="127787" y="3810"/>
                  <a:pt x="129616" y="2286"/>
                </a:cubicBezTo>
                <a:cubicBezTo>
                  <a:pt x="131445" y="762"/>
                  <a:pt x="133578" y="0"/>
                  <a:pt x="13601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dirty="0">
              <a:solidFill>
                <a:schemeClr val="bg1">
                  <a:lumMod val="65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607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07368" y="1916832"/>
            <a:ext cx="11449273" cy="494116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/>
          <a:srcRect t="19882" b="32724"/>
          <a:stretch/>
        </p:blipFill>
        <p:spPr>
          <a:xfrm>
            <a:off x="0" y="0"/>
            <a:ext cx="12192000" cy="1916832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" y="0"/>
            <a:ext cx="12192000" cy="1916832"/>
          </a:xfrm>
          <a:prstGeom prst="rect">
            <a:avLst/>
          </a:prstGeom>
          <a:solidFill>
            <a:srgbClr val="005EA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99481" y="0"/>
            <a:ext cx="2177950" cy="191683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 flipH="1">
            <a:off x="743613" y="1253949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内容索引</a:t>
            </a:r>
            <a:endParaRPr kumimoji="0" lang="en-US" altLang="zh-CN" sz="8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>
            <a:hlinkClick r:id="rId3" action="ppaction://hlinksldjump"/>
          </p:cNvPr>
          <p:cNvSpPr txBox="1"/>
          <p:nvPr/>
        </p:nvSpPr>
        <p:spPr>
          <a:xfrm>
            <a:off x="2927648" y="2426268"/>
            <a:ext cx="6862456" cy="492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599" kern="100" dirty="0">
                <a:solidFill>
                  <a:prstClr val="black"/>
                </a:solidFill>
                <a:latin typeface="微软雅黑"/>
                <a:cs typeface="Times New Roman" panose="02020603050405020304" pitchFamily="18" charset="0"/>
              </a:rPr>
              <a:t>考点</a:t>
            </a:r>
            <a:r>
              <a:rPr lang="zh-CN" altLang="zh-CN" sz="2599" kern="100" dirty="0" smtClean="0">
                <a:solidFill>
                  <a:prstClr val="black"/>
                </a:solidFill>
                <a:latin typeface="微软雅黑"/>
                <a:cs typeface="Times New Roman" panose="02020603050405020304" pitchFamily="18" charset="0"/>
              </a:rPr>
              <a:t>一</a:t>
            </a:r>
            <a:r>
              <a:rPr lang="en-US" altLang="zh-CN" sz="2599" kern="100" dirty="0" smtClean="0">
                <a:solidFill>
                  <a:prstClr val="black"/>
                </a:solidFill>
                <a:latin typeface="微软雅黑"/>
                <a:cs typeface="Times New Roman" panose="02020603050405020304" pitchFamily="18" charset="0"/>
              </a:rPr>
              <a:t>       </a:t>
            </a:r>
            <a:r>
              <a:rPr lang="zh-CN" altLang="zh-CN" sz="2599" kern="100" dirty="0" smtClean="0">
                <a:solidFill>
                  <a:prstClr val="black"/>
                </a:solidFill>
                <a:latin typeface="微软雅黑"/>
                <a:cs typeface="Times New Roman" panose="02020603050405020304" pitchFamily="18" charset="0"/>
              </a:rPr>
              <a:t>反应热</a:t>
            </a:r>
            <a:r>
              <a:rPr lang="zh-CN" altLang="zh-CN" sz="2599" kern="100" dirty="0">
                <a:solidFill>
                  <a:prstClr val="black"/>
                </a:solidFill>
                <a:latin typeface="微软雅黑"/>
                <a:cs typeface="Times New Roman" panose="02020603050405020304" pitchFamily="18" charset="0"/>
              </a:rPr>
              <a:t>的测量　标准燃烧热　能源</a:t>
            </a:r>
          </a:p>
        </p:txBody>
      </p:sp>
      <p:sp>
        <p:nvSpPr>
          <p:cNvPr id="12" name="文本框 11">
            <a:hlinkClick r:id="rId4" action="ppaction://hlinksldjump"/>
          </p:cNvPr>
          <p:cNvSpPr txBox="1"/>
          <p:nvPr/>
        </p:nvSpPr>
        <p:spPr>
          <a:xfrm>
            <a:off x="2927648" y="3227613"/>
            <a:ext cx="4939937" cy="492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599" kern="100" dirty="0">
                <a:solidFill>
                  <a:prstClr val="black"/>
                </a:solidFill>
                <a:latin typeface="微软雅黑"/>
                <a:cs typeface="Times New Roman" panose="02020603050405020304" pitchFamily="18" charset="0"/>
              </a:rPr>
              <a:t>考点</a:t>
            </a:r>
            <a:r>
              <a:rPr lang="zh-CN" altLang="zh-CN" sz="2599" kern="100" dirty="0" smtClean="0">
                <a:solidFill>
                  <a:prstClr val="black"/>
                </a:solidFill>
                <a:latin typeface="微软雅黑"/>
                <a:cs typeface="Times New Roman" panose="02020603050405020304" pitchFamily="18" charset="0"/>
              </a:rPr>
              <a:t>二</a:t>
            </a:r>
            <a:r>
              <a:rPr lang="en-US" altLang="zh-CN" sz="2599" kern="100" dirty="0" smtClean="0">
                <a:solidFill>
                  <a:prstClr val="black"/>
                </a:solidFill>
                <a:latin typeface="微软雅黑"/>
                <a:cs typeface="Times New Roman" panose="02020603050405020304" pitchFamily="18" charset="0"/>
              </a:rPr>
              <a:t>       </a:t>
            </a:r>
            <a:r>
              <a:rPr lang="zh-CN" altLang="zh-CN" sz="2599" kern="100" dirty="0" smtClean="0">
                <a:solidFill>
                  <a:prstClr val="black"/>
                </a:solidFill>
                <a:latin typeface="微软雅黑"/>
                <a:cs typeface="Times New Roman" panose="02020603050405020304" pitchFamily="18" charset="0"/>
              </a:rPr>
              <a:t>盖</a:t>
            </a:r>
            <a:r>
              <a:rPr lang="zh-CN" altLang="zh-CN" sz="2599" kern="100" dirty="0">
                <a:solidFill>
                  <a:prstClr val="black"/>
                </a:solidFill>
                <a:latin typeface="微软雅黑"/>
                <a:cs typeface="Times New Roman" panose="02020603050405020304" pitchFamily="18" charset="0"/>
              </a:rPr>
              <a:t>斯定律及其应用</a:t>
            </a:r>
          </a:p>
        </p:txBody>
      </p:sp>
      <p:sp>
        <p:nvSpPr>
          <p:cNvPr id="13" name="文本框 12">
            <a:hlinkClick r:id="rId5" action="ppaction://hlinksldjump"/>
          </p:cNvPr>
          <p:cNvSpPr txBox="1"/>
          <p:nvPr/>
        </p:nvSpPr>
        <p:spPr>
          <a:xfrm>
            <a:off x="2927648" y="4028958"/>
            <a:ext cx="4939937" cy="492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599" kern="100" dirty="0">
                <a:solidFill>
                  <a:prstClr val="black"/>
                </a:solidFill>
                <a:latin typeface="微软雅黑"/>
                <a:cs typeface="Times New Roman" panose="02020603050405020304" pitchFamily="18" charset="0"/>
              </a:rPr>
              <a:t>考点</a:t>
            </a:r>
            <a:r>
              <a:rPr lang="zh-CN" altLang="zh-CN" sz="2599" kern="100" dirty="0" smtClean="0">
                <a:solidFill>
                  <a:prstClr val="black"/>
                </a:solidFill>
                <a:latin typeface="微软雅黑"/>
                <a:cs typeface="Times New Roman" panose="02020603050405020304" pitchFamily="18" charset="0"/>
              </a:rPr>
              <a:t>三</a:t>
            </a:r>
            <a:r>
              <a:rPr lang="en-US" altLang="zh-CN" sz="2599" kern="100" dirty="0" smtClean="0">
                <a:solidFill>
                  <a:prstClr val="black"/>
                </a:solidFill>
                <a:latin typeface="微软雅黑"/>
                <a:cs typeface="Times New Roman" panose="02020603050405020304" pitchFamily="18" charset="0"/>
              </a:rPr>
              <a:t>       </a:t>
            </a:r>
            <a:r>
              <a:rPr lang="zh-CN" altLang="zh-CN" sz="2599" kern="100" dirty="0" smtClean="0">
                <a:solidFill>
                  <a:prstClr val="black"/>
                </a:solidFill>
                <a:latin typeface="微软雅黑"/>
                <a:cs typeface="Times New Roman" panose="02020603050405020304" pitchFamily="18" charset="0"/>
              </a:rPr>
              <a:t>反应热</a:t>
            </a:r>
            <a:r>
              <a:rPr lang="zh-CN" altLang="zh-CN" sz="2599" kern="100" dirty="0">
                <a:solidFill>
                  <a:prstClr val="black"/>
                </a:solidFill>
                <a:latin typeface="微软雅黑"/>
                <a:cs typeface="Times New Roman" panose="02020603050405020304" pitchFamily="18" charset="0"/>
              </a:rPr>
              <a:t>大小的比较</a:t>
            </a:r>
          </a:p>
        </p:txBody>
      </p:sp>
      <p:sp>
        <p:nvSpPr>
          <p:cNvPr id="14" name="文本框 13">
            <a:hlinkClick r:id="rId6" action="ppaction://hlinksldjump"/>
          </p:cNvPr>
          <p:cNvSpPr txBox="1"/>
          <p:nvPr/>
        </p:nvSpPr>
        <p:spPr>
          <a:xfrm>
            <a:off x="2927648" y="4830302"/>
            <a:ext cx="4939938" cy="492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103">
              <a:spcBef>
                <a:spcPct val="0"/>
              </a:spcBef>
            </a:pPr>
            <a:r>
              <a:rPr lang="zh-CN" altLang="en-US" sz="2599" kern="100" dirty="0">
                <a:solidFill>
                  <a:prstClr val="black"/>
                </a:solidFill>
                <a:latin typeface="微软雅黑"/>
                <a:cs typeface="Times New Roman" panose="02020603050405020304" pitchFamily="18" charset="0"/>
              </a:rPr>
              <a:t>真题</a:t>
            </a:r>
            <a:r>
              <a:rPr lang="zh-CN" altLang="en-US" sz="2599" kern="100" dirty="0" smtClean="0">
                <a:solidFill>
                  <a:prstClr val="black"/>
                </a:solidFill>
                <a:latin typeface="微软雅黑"/>
                <a:cs typeface="Times New Roman" panose="02020603050405020304" pitchFamily="18" charset="0"/>
              </a:rPr>
              <a:t>演练    明确</a:t>
            </a:r>
            <a:r>
              <a:rPr lang="zh-CN" altLang="en-US" sz="2599" kern="100" dirty="0">
                <a:solidFill>
                  <a:prstClr val="black"/>
                </a:solidFill>
                <a:latin typeface="微软雅黑"/>
                <a:cs typeface="Times New Roman" panose="02020603050405020304" pitchFamily="18" charset="0"/>
              </a:rPr>
              <a:t>考向</a:t>
            </a:r>
          </a:p>
        </p:txBody>
      </p:sp>
      <p:sp>
        <p:nvSpPr>
          <p:cNvPr id="24" name="文本框 23">
            <a:hlinkClick r:id="rId7" action="ppaction://hlinksldjump"/>
          </p:cNvPr>
          <p:cNvSpPr txBox="1"/>
          <p:nvPr/>
        </p:nvSpPr>
        <p:spPr>
          <a:xfrm>
            <a:off x="2927648" y="5631631"/>
            <a:ext cx="491947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103">
              <a:spcBef>
                <a:spcPct val="0"/>
              </a:spcBef>
            </a:pPr>
            <a:r>
              <a:rPr lang="zh-CN" altLang="en-US" sz="2400" dirty="0">
                <a:ln>
                  <a:solidFill>
                    <a:srgbClr val="0E59EE"/>
                  </a:solidFill>
                </a:ln>
                <a:solidFill>
                  <a:srgbClr val="818E5B"/>
                </a:solidFill>
                <a:latin typeface="微软雅黑" panose="020B0503020204020204" pitchFamily="34" charset="-122"/>
              </a:rPr>
              <a:t>课时精练</a:t>
            </a:r>
          </a:p>
        </p:txBody>
      </p:sp>
    </p:spTree>
    <p:extLst>
      <p:ext uri="{BB962C8B-B14F-4D97-AF65-F5344CB8AC3E}">
        <p14:creationId xmlns:p14="http://schemas.microsoft.com/office/powerpoint/2010/main" val="207365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214890"/>
              </p:ext>
            </p:extLst>
          </p:nvPr>
        </p:nvGraphicFramePr>
        <p:xfrm>
          <a:off x="457200" y="1054100"/>
          <a:ext cx="11277600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52" name="文档" r:id="rId4" imgW="11282756" imgH="5515514" progId="Word.Document.12">
                  <p:embed/>
                </p:oleObj>
              </mc:Choice>
              <mc:Fallback>
                <p:oleObj name="文档" r:id="rId4" imgW="11282756" imgH="55155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054100"/>
                        <a:ext cx="11277600" cy="552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矩形 43"/>
          <p:cNvSpPr/>
          <p:nvPr/>
        </p:nvSpPr>
        <p:spPr>
          <a:xfrm>
            <a:off x="2003" y="0"/>
            <a:ext cx="12189600" cy="81579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2003" y="158636"/>
            <a:ext cx="2421589" cy="521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2003" y="815791"/>
            <a:ext cx="12204018" cy="0"/>
          </a:xfrm>
          <a:prstGeom prst="line">
            <a:avLst/>
          </a:prstGeom>
          <a:ln w="12700">
            <a:solidFill>
              <a:srgbClr val="1B8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2018" y="689505"/>
            <a:ext cx="12189600" cy="12628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423592" y="158635"/>
            <a:ext cx="2240760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700" dirty="0" smtClean="0">
                <a:solidFill>
                  <a:schemeClr val="bg1">
                    <a:lumMod val="9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必备知识</a:t>
            </a:r>
            <a:endParaRPr lang="zh-CN" altLang="zh-CN" sz="2700" dirty="0">
              <a:solidFill>
                <a:schemeClr val="bg1">
                  <a:lumMod val="95000"/>
                </a:scheme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9079" y="12476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归纳整合</a:t>
            </a:r>
            <a:endParaRPr lang="zh-CN" altLang="zh-CN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07104" y="3085951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585896" y="5669731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42524" y="565614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多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09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90000" y="683171"/>
            <a:ext cx="11412000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400" b="1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根据反应物或生成物的状态比较反应焓变的大小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⑤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S(s)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方法一：图像法，画出上述两反应能量随反应过程的变化曲线。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由图像可知：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|Δ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|&gt;|Δ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|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，但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方法二：通过盖斯定律构造新的热化学方程式。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由反应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⑤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－反应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⑥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可得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S(g)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=S(s)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76852" y="2971552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57704" y="4072855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pic>
        <p:nvPicPr>
          <p:cNvPr id="178178" name="Picture 2" descr="X7-3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1287840"/>
            <a:ext cx="3072858" cy="269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72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252528"/>
              </p:ext>
            </p:extLst>
          </p:nvPr>
        </p:nvGraphicFramePr>
        <p:xfrm>
          <a:off x="508000" y="762620"/>
          <a:ext cx="1117600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29" name="文档" r:id="rId4" imgW="11187676" imgH="3740270" progId="Word.Document.12">
                  <p:embed/>
                </p:oleObj>
              </mc:Choice>
              <mc:Fallback>
                <p:oleObj name="文档" r:id="rId4" imgW="11187676" imgH="37402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762620"/>
                        <a:ext cx="11176000" cy="374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2088952" y="354761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+mj-ea"/>
                <a:ea typeface="+mj-ea"/>
                <a:cs typeface="Courier New" panose="02070309020205020404" pitchFamily="49" charset="0"/>
              </a:rPr>
              <a:t>放热反应</a:t>
            </a:r>
            <a:endParaRPr lang="zh-CN" altLang="en-US" sz="2400" kern="100" dirty="0">
              <a:solidFill>
                <a:srgbClr val="C00000"/>
              </a:solidFill>
              <a:latin typeface="+mj-ea"/>
              <a:ea typeface="+mj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9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1639F706-5A08-E441-9E43-476613981402}"/>
              </a:ext>
            </a:extLst>
          </p:cNvPr>
          <p:cNvSpPr txBox="1"/>
          <p:nvPr/>
        </p:nvSpPr>
        <p:spPr>
          <a:xfrm>
            <a:off x="390000" y="3986660"/>
            <a:ext cx="1141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下列有关判断正确的是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&lt;0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B.Δ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&lt;Δ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D.Δ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&gt;Δ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1639F706-5A08-E441-9E43-476613981402}"/>
              </a:ext>
            </a:extLst>
          </p:cNvPr>
          <p:cNvSpPr txBox="1"/>
          <p:nvPr/>
        </p:nvSpPr>
        <p:spPr>
          <a:xfrm>
            <a:off x="390000" y="980728"/>
            <a:ext cx="1141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(2022·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石家庄模拟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已知几种离子反应的热化学方程式如下：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aq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aq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O(l)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03" y="0"/>
            <a:ext cx="12189600" cy="81579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003" y="158636"/>
            <a:ext cx="2421589" cy="521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2003" y="815791"/>
            <a:ext cx="12204018" cy="0"/>
          </a:xfrm>
          <a:prstGeom prst="line">
            <a:avLst/>
          </a:prstGeom>
          <a:ln w="12700">
            <a:solidFill>
              <a:srgbClr val="1B8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2018" y="689505"/>
            <a:ext cx="12189600" cy="12628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2423592" y="158635"/>
            <a:ext cx="2240760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700" dirty="0">
                <a:solidFill>
                  <a:schemeClr val="bg1">
                    <a:lumMod val="9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关键能力</a:t>
            </a:r>
            <a:endParaRPr lang="zh-CN" altLang="zh-CN" sz="2700" dirty="0">
              <a:solidFill>
                <a:schemeClr val="bg1">
                  <a:lumMod val="95000"/>
                </a:scheme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09079" y="12476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</a:rPr>
              <a:t>专项突破</a:t>
            </a:r>
            <a:endParaRPr lang="zh-CN" altLang="zh-CN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219919" y="504926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466470"/>
              </p:ext>
            </p:extLst>
          </p:nvPr>
        </p:nvGraphicFramePr>
        <p:xfrm>
          <a:off x="469900" y="2197100"/>
          <a:ext cx="106680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94" name="文档" r:id="rId4" imgW="10680226" imgH="2228491" progId="Word.Document.12">
                  <p:embed/>
                </p:oleObj>
              </mc:Choice>
              <mc:Fallback>
                <p:oleObj name="文档" r:id="rId4" imgW="10680226" imgH="22284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900" y="2197100"/>
                        <a:ext cx="10668000" cy="223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50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692696"/>
            <a:ext cx="11160000" cy="5040560"/>
            <a:chOff x="792914" y="3925222"/>
            <a:chExt cx="11160000" cy="5040560"/>
          </a:xfrm>
        </p:grpSpPr>
        <p:sp>
          <p:nvSpPr>
            <p:cNvPr id="11" name="圆角矩形 1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927670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 useBgFill="1">
          <p:nvSpPr>
            <p:cNvPr id="13" name="矩形 12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96000" y="961678"/>
            <a:ext cx="10800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BaSO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沉淀，为放热反应，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&lt;0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，反应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·H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与强酸发生的中和反应，为放热反应，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&lt;0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④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除了生成沉淀放热，还有中和反应放热，放出的热量大于反应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，即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&lt;Δ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盖斯定律可知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，已知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&lt;0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&lt;0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&lt;Δ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可表示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·H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与强酸发生的中和反应，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·H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为弱碱，电离需吸收能量，故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&gt;Δ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5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90000" y="854710"/>
            <a:ext cx="1141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室温下，将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spc="-6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CuSO</a:t>
            </a:r>
            <a:r>
              <a:rPr lang="en-US" altLang="zh-CN" sz="2400" kern="100" spc="-6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·5H</a:t>
            </a:r>
            <a:r>
              <a:rPr lang="en-US" altLang="zh-CN" sz="2400" kern="100" spc="-6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O(s)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溶于水会使溶液温度降低，热效应为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spc="-6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spc="-6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</a:t>
            </a:r>
            <a:r>
              <a:rPr lang="en-US" altLang="zh-CN" sz="2400" kern="100" spc="-6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spc="-6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(s)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溶于水会使溶液温度升高，热效应为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·5H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受热分解的化学方程式为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·5H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O(s)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=CuSO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(s)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O(l)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，热效应为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。下列判断正确的是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	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		B.Δ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	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	D.Δ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3752" y="251089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57251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592695"/>
            <a:ext cx="11160000" cy="5472608"/>
            <a:chOff x="792914" y="3925222"/>
            <a:chExt cx="11160000" cy="5472608"/>
          </a:xfrm>
        </p:grpSpPr>
        <p:sp>
          <p:nvSpPr>
            <p:cNvPr id="11" name="圆角矩形 1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359718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 useBgFill="1">
          <p:nvSpPr>
            <p:cNvPr id="13" name="矩形 12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906742"/>
              </p:ext>
            </p:extLst>
          </p:nvPr>
        </p:nvGraphicFramePr>
        <p:xfrm>
          <a:off x="863600" y="965200"/>
          <a:ext cx="10477500" cy="521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13" name="文档" r:id="rId4" imgW="10485746" imgH="5211074" progId="Word.Document.12">
                  <p:embed/>
                </p:oleObj>
              </mc:Choice>
              <mc:Fallback>
                <p:oleObj name="文档" r:id="rId4" imgW="10485746" imgH="52110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3600" y="965200"/>
                        <a:ext cx="10477500" cy="521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487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214388"/>
              </p:ext>
            </p:extLst>
          </p:nvPr>
        </p:nvGraphicFramePr>
        <p:xfrm>
          <a:off x="501650" y="723900"/>
          <a:ext cx="11188700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34" name="文档" r:id="rId4" imgW="11197040" imgH="4640292" progId="Word.Document.12">
                  <p:embed/>
                </p:oleObj>
              </mc:Choice>
              <mc:Fallback>
                <p:oleObj name="文档" r:id="rId4" imgW="11197040" imgH="46402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650" y="723900"/>
                        <a:ext cx="11188700" cy="463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99124" y="321297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12667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124744"/>
            <a:ext cx="11160000" cy="2304256"/>
            <a:chOff x="792914" y="3925222"/>
            <a:chExt cx="11160000" cy="2304256"/>
          </a:xfrm>
        </p:grpSpPr>
        <p:sp>
          <p:nvSpPr>
            <p:cNvPr id="19" name="圆角矩形 18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191366"/>
            </a:xfrm>
            <a:prstGeom prst="roundRect">
              <a:avLst>
                <a:gd name="adj" fmla="val 356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 useBgFill="1">
          <p:nvSpPr>
            <p:cNvPr id="20" name="矩形 19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96000" y="1441351"/>
            <a:ext cx="10800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对于反应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，升高温度平衡都向右移动，故二者均为吸热反应，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&gt;0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&gt;0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。由盖斯定律知反应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＝反应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－反应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&gt;0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，推知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&gt;Δ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；反应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＝反应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&gt;0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，推知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&gt;2Δ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>
            <a:hlinkClick r:id="rId2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2430780" algn="l"/>
              </a:tabLst>
            </a:pPr>
            <a:r>
              <a:rPr lang="zh-CN" altLang="en-US" kern="100" dirty="0" smtClean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  <a:endParaRPr lang="zh-CN" altLang="en-US" kern="100" dirty="0">
              <a:solidFill>
                <a:schemeClr val="bg1"/>
              </a:solidFill>
              <a:latin typeface="+mj-ea"/>
              <a:ea typeface="+mj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86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" y="0"/>
            <a:ext cx="12193524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1772816"/>
            <a:ext cx="10771200" cy="29523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1703512" y="2636912"/>
            <a:ext cx="784887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真题演练  明确考向</a:t>
            </a:r>
            <a:endParaRPr lang="zh-CN" altLang="zh-CN" sz="6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020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" y="0"/>
            <a:ext cx="12193524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1772816"/>
            <a:ext cx="10769912" cy="29523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128401" y="2385462"/>
            <a:ext cx="10648119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反应热的测量　</a:t>
            </a:r>
            <a:r>
              <a:rPr lang="zh-CN" altLang="zh-CN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标准燃烧热　能源</a:t>
            </a:r>
            <a:endParaRPr lang="en-US" altLang="zh-CN" sz="6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8C829374-D590-8149-8BB5-B124E3F9341E}"/>
              </a:ext>
            </a:extLst>
          </p:cNvPr>
          <p:cNvSpPr txBox="1"/>
          <p:nvPr/>
        </p:nvSpPr>
        <p:spPr>
          <a:xfrm>
            <a:off x="5807968" y="198884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&gt;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72467164-16F2-4A4D-B46C-22BE743484D1}"/>
              </a:ext>
            </a:extLst>
          </p:cNvPr>
          <p:cNvSpPr txBox="1"/>
          <p:nvPr/>
        </p:nvSpPr>
        <p:spPr>
          <a:xfrm>
            <a:off x="4523746" y="198884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&lt;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BB9F8ED9-2331-FD4B-ADA0-471E1F90BF32}"/>
              </a:ext>
            </a:extLst>
          </p:cNvPr>
          <p:cNvSpPr txBox="1"/>
          <p:nvPr/>
        </p:nvSpPr>
        <p:spPr>
          <a:xfrm>
            <a:off x="4901424" y="2065721"/>
            <a:ext cx="876985" cy="215570"/>
          </a:xfrm>
          <a:custGeom>
            <a:avLst/>
            <a:gdLst/>
            <a:ahLst/>
            <a:cxnLst/>
            <a:rect l="l" t="t" r="r" b="b"/>
            <a:pathLst>
              <a:path w="876985" h="215570">
                <a:moveTo>
                  <a:pt x="509473" y="155905"/>
                </a:moveTo>
                <a:lnTo>
                  <a:pt x="540334" y="155905"/>
                </a:lnTo>
                <a:cubicBezTo>
                  <a:pt x="544449" y="155905"/>
                  <a:pt x="547878" y="157048"/>
                  <a:pt x="550621" y="159334"/>
                </a:cubicBezTo>
                <a:cubicBezTo>
                  <a:pt x="553364" y="161620"/>
                  <a:pt x="554812" y="164668"/>
                  <a:pt x="554964" y="168478"/>
                </a:cubicBezTo>
                <a:lnTo>
                  <a:pt x="556336" y="215113"/>
                </a:lnTo>
                <a:lnTo>
                  <a:pt x="510844" y="215113"/>
                </a:lnTo>
                <a:close/>
                <a:moveTo>
                  <a:pt x="443179" y="155905"/>
                </a:moveTo>
                <a:lnTo>
                  <a:pt x="471297" y="155905"/>
                </a:lnTo>
                <a:cubicBezTo>
                  <a:pt x="476173" y="155905"/>
                  <a:pt x="480212" y="157277"/>
                  <a:pt x="483412" y="160020"/>
                </a:cubicBezTo>
                <a:cubicBezTo>
                  <a:pt x="486613" y="162763"/>
                  <a:pt x="488365" y="166345"/>
                  <a:pt x="488670" y="170764"/>
                </a:cubicBezTo>
                <a:lnTo>
                  <a:pt x="490042" y="215113"/>
                </a:lnTo>
                <a:lnTo>
                  <a:pt x="444550" y="215113"/>
                </a:lnTo>
                <a:close/>
                <a:moveTo>
                  <a:pt x="375056" y="155905"/>
                </a:moveTo>
                <a:lnTo>
                  <a:pt x="403631" y="155905"/>
                </a:lnTo>
                <a:cubicBezTo>
                  <a:pt x="408508" y="155905"/>
                  <a:pt x="412546" y="157277"/>
                  <a:pt x="415747" y="160020"/>
                </a:cubicBezTo>
                <a:cubicBezTo>
                  <a:pt x="418947" y="162763"/>
                  <a:pt x="420700" y="166345"/>
                  <a:pt x="421005" y="170764"/>
                </a:cubicBezTo>
                <a:lnTo>
                  <a:pt x="421919" y="215113"/>
                </a:lnTo>
                <a:lnTo>
                  <a:pt x="376885" y="215113"/>
                </a:lnTo>
                <a:close/>
                <a:moveTo>
                  <a:pt x="311734" y="155905"/>
                </a:moveTo>
                <a:lnTo>
                  <a:pt x="356768" y="155905"/>
                </a:lnTo>
                <a:lnTo>
                  <a:pt x="344652" y="195225"/>
                </a:lnTo>
                <a:cubicBezTo>
                  <a:pt x="342671" y="201168"/>
                  <a:pt x="339013" y="205969"/>
                  <a:pt x="333679" y="209626"/>
                </a:cubicBezTo>
                <a:cubicBezTo>
                  <a:pt x="328345" y="213284"/>
                  <a:pt x="322478" y="215113"/>
                  <a:pt x="316077" y="215113"/>
                </a:cubicBezTo>
                <a:lnTo>
                  <a:pt x="292989" y="215113"/>
                </a:lnTo>
                <a:close/>
                <a:moveTo>
                  <a:pt x="618896" y="82296"/>
                </a:moveTo>
                <a:lnTo>
                  <a:pt x="876985" y="82296"/>
                </a:lnTo>
                <a:lnTo>
                  <a:pt x="875157" y="95555"/>
                </a:lnTo>
                <a:cubicBezTo>
                  <a:pt x="874090" y="103023"/>
                  <a:pt x="870813" y="109042"/>
                  <a:pt x="865327" y="113614"/>
                </a:cubicBezTo>
                <a:cubicBezTo>
                  <a:pt x="859993" y="118339"/>
                  <a:pt x="853668" y="120701"/>
                  <a:pt x="846353" y="120701"/>
                </a:cubicBezTo>
                <a:lnTo>
                  <a:pt x="588264" y="120701"/>
                </a:lnTo>
                <a:lnTo>
                  <a:pt x="590321" y="107214"/>
                </a:lnTo>
                <a:cubicBezTo>
                  <a:pt x="591388" y="100051"/>
                  <a:pt x="594588" y="94107"/>
                  <a:pt x="599922" y="89383"/>
                </a:cubicBezTo>
                <a:cubicBezTo>
                  <a:pt x="605409" y="84658"/>
                  <a:pt x="611733" y="82296"/>
                  <a:pt x="618896" y="82296"/>
                </a:cubicBezTo>
                <a:close/>
                <a:moveTo>
                  <a:pt x="433120" y="0"/>
                </a:moveTo>
                <a:lnTo>
                  <a:pt x="471754" y="0"/>
                </a:lnTo>
                <a:lnTo>
                  <a:pt x="470154" y="13488"/>
                </a:lnTo>
                <a:lnTo>
                  <a:pt x="581710" y="13488"/>
                </a:lnTo>
                <a:lnTo>
                  <a:pt x="580110" y="27661"/>
                </a:lnTo>
                <a:cubicBezTo>
                  <a:pt x="579805" y="29337"/>
                  <a:pt x="579081" y="30747"/>
                  <a:pt x="577939" y="31890"/>
                </a:cubicBezTo>
                <a:cubicBezTo>
                  <a:pt x="576795" y="33033"/>
                  <a:pt x="575538" y="33604"/>
                  <a:pt x="574167" y="33604"/>
                </a:cubicBezTo>
                <a:lnTo>
                  <a:pt x="467639" y="33604"/>
                </a:lnTo>
                <a:lnTo>
                  <a:pt x="465353" y="52121"/>
                </a:lnTo>
                <a:lnTo>
                  <a:pt x="573024" y="52121"/>
                </a:lnTo>
                <a:lnTo>
                  <a:pt x="563880" y="126416"/>
                </a:lnTo>
                <a:cubicBezTo>
                  <a:pt x="563270" y="132360"/>
                  <a:pt x="560908" y="137465"/>
                  <a:pt x="556793" y="141732"/>
                </a:cubicBezTo>
                <a:cubicBezTo>
                  <a:pt x="552831" y="145999"/>
                  <a:pt x="548259" y="148133"/>
                  <a:pt x="543077" y="148133"/>
                </a:cubicBezTo>
                <a:lnTo>
                  <a:pt x="325678" y="148133"/>
                </a:lnTo>
                <a:cubicBezTo>
                  <a:pt x="320649" y="148133"/>
                  <a:pt x="316458" y="145999"/>
                  <a:pt x="313105" y="141732"/>
                </a:cubicBezTo>
                <a:cubicBezTo>
                  <a:pt x="310057" y="137465"/>
                  <a:pt x="308838" y="132360"/>
                  <a:pt x="309448" y="126416"/>
                </a:cubicBezTo>
                <a:lnTo>
                  <a:pt x="318592" y="52121"/>
                </a:lnTo>
                <a:lnTo>
                  <a:pt x="363626" y="52121"/>
                </a:lnTo>
                <a:lnTo>
                  <a:pt x="361340" y="69952"/>
                </a:lnTo>
                <a:lnTo>
                  <a:pt x="361340" y="70638"/>
                </a:lnTo>
                <a:lnTo>
                  <a:pt x="360654" y="76581"/>
                </a:lnTo>
                <a:lnTo>
                  <a:pt x="360426" y="77267"/>
                </a:lnTo>
                <a:lnTo>
                  <a:pt x="355396" y="119787"/>
                </a:lnTo>
                <a:cubicBezTo>
                  <a:pt x="355244" y="121311"/>
                  <a:pt x="355625" y="122682"/>
                  <a:pt x="356539" y="123901"/>
                </a:cubicBezTo>
                <a:cubicBezTo>
                  <a:pt x="357606" y="125121"/>
                  <a:pt x="358825" y="125730"/>
                  <a:pt x="360197" y="125730"/>
                </a:cubicBezTo>
                <a:lnTo>
                  <a:pt x="514502" y="125730"/>
                </a:lnTo>
                <a:cubicBezTo>
                  <a:pt x="515874" y="125730"/>
                  <a:pt x="517017" y="125121"/>
                  <a:pt x="517931" y="123901"/>
                </a:cubicBezTo>
                <a:cubicBezTo>
                  <a:pt x="518998" y="122682"/>
                  <a:pt x="519607" y="121311"/>
                  <a:pt x="519760" y="119787"/>
                </a:cubicBezTo>
                <a:lnTo>
                  <a:pt x="525246" y="74295"/>
                </a:lnTo>
                <a:lnTo>
                  <a:pt x="366598" y="74295"/>
                </a:lnTo>
                <a:lnTo>
                  <a:pt x="369341" y="52121"/>
                </a:lnTo>
                <a:lnTo>
                  <a:pt x="420319" y="52121"/>
                </a:lnTo>
                <a:lnTo>
                  <a:pt x="425805" y="7315"/>
                </a:lnTo>
                <a:cubicBezTo>
                  <a:pt x="426110" y="5182"/>
                  <a:pt x="426948" y="3429"/>
                  <a:pt x="428320" y="2058"/>
                </a:cubicBezTo>
                <a:cubicBezTo>
                  <a:pt x="429691" y="686"/>
                  <a:pt x="431292" y="0"/>
                  <a:pt x="433120" y="0"/>
                </a:cubicBezTo>
                <a:close/>
                <a:moveTo>
                  <a:pt x="136017" y="0"/>
                </a:moveTo>
                <a:lnTo>
                  <a:pt x="175336" y="0"/>
                </a:lnTo>
                <a:lnTo>
                  <a:pt x="174193" y="8230"/>
                </a:lnTo>
                <a:lnTo>
                  <a:pt x="279806" y="8230"/>
                </a:lnTo>
                <a:lnTo>
                  <a:pt x="279577" y="10059"/>
                </a:lnTo>
                <a:cubicBezTo>
                  <a:pt x="278815" y="14935"/>
                  <a:pt x="276644" y="18898"/>
                  <a:pt x="273062" y="21946"/>
                </a:cubicBezTo>
                <a:cubicBezTo>
                  <a:pt x="269481" y="24994"/>
                  <a:pt x="265328" y="26518"/>
                  <a:pt x="260604" y="26518"/>
                </a:cubicBezTo>
                <a:lnTo>
                  <a:pt x="171678" y="26518"/>
                </a:lnTo>
                <a:lnTo>
                  <a:pt x="166649" y="61265"/>
                </a:lnTo>
                <a:lnTo>
                  <a:pt x="211683" y="61265"/>
                </a:lnTo>
                <a:lnTo>
                  <a:pt x="226085" y="37262"/>
                </a:lnTo>
                <a:cubicBezTo>
                  <a:pt x="228828" y="33300"/>
                  <a:pt x="232333" y="31318"/>
                  <a:pt x="236601" y="31318"/>
                </a:cubicBezTo>
                <a:lnTo>
                  <a:pt x="275691" y="31318"/>
                </a:lnTo>
                <a:lnTo>
                  <a:pt x="257860" y="61265"/>
                </a:lnTo>
                <a:lnTo>
                  <a:pt x="283692" y="61265"/>
                </a:lnTo>
                <a:lnTo>
                  <a:pt x="283235" y="64008"/>
                </a:lnTo>
                <a:cubicBezTo>
                  <a:pt x="282473" y="68580"/>
                  <a:pt x="280454" y="72276"/>
                  <a:pt x="277177" y="75095"/>
                </a:cubicBezTo>
                <a:cubicBezTo>
                  <a:pt x="273901" y="77915"/>
                  <a:pt x="269976" y="79324"/>
                  <a:pt x="265404" y="79324"/>
                </a:cubicBezTo>
                <a:lnTo>
                  <a:pt x="84582" y="79324"/>
                </a:lnTo>
                <a:lnTo>
                  <a:pt x="70866" y="99441"/>
                </a:lnTo>
                <a:lnTo>
                  <a:pt x="274548" y="99441"/>
                </a:lnTo>
                <a:lnTo>
                  <a:pt x="274548" y="100584"/>
                </a:lnTo>
                <a:cubicBezTo>
                  <a:pt x="273634" y="105613"/>
                  <a:pt x="271348" y="109728"/>
                  <a:pt x="267690" y="112929"/>
                </a:cubicBezTo>
                <a:cubicBezTo>
                  <a:pt x="264033" y="116129"/>
                  <a:pt x="259765" y="117729"/>
                  <a:pt x="254889" y="117729"/>
                </a:cubicBezTo>
                <a:lnTo>
                  <a:pt x="76352" y="117729"/>
                </a:lnTo>
                <a:lnTo>
                  <a:pt x="73837" y="135560"/>
                </a:lnTo>
                <a:lnTo>
                  <a:pt x="249402" y="135560"/>
                </a:lnTo>
                <a:cubicBezTo>
                  <a:pt x="251841" y="135560"/>
                  <a:pt x="253860" y="136513"/>
                  <a:pt x="255460" y="138418"/>
                </a:cubicBezTo>
                <a:cubicBezTo>
                  <a:pt x="257060" y="140323"/>
                  <a:pt x="257784" y="142570"/>
                  <a:pt x="257632" y="145161"/>
                </a:cubicBezTo>
                <a:lnTo>
                  <a:pt x="251231" y="190195"/>
                </a:lnTo>
                <a:cubicBezTo>
                  <a:pt x="250164" y="197053"/>
                  <a:pt x="246888" y="202997"/>
                  <a:pt x="241401" y="208026"/>
                </a:cubicBezTo>
                <a:cubicBezTo>
                  <a:pt x="235762" y="213055"/>
                  <a:pt x="229438" y="215570"/>
                  <a:pt x="222427" y="215570"/>
                </a:cubicBezTo>
                <a:lnTo>
                  <a:pt x="77495" y="215570"/>
                </a:lnTo>
                <a:cubicBezTo>
                  <a:pt x="78409" y="210084"/>
                  <a:pt x="80848" y="205664"/>
                  <a:pt x="84810" y="202311"/>
                </a:cubicBezTo>
                <a:cubicBezTo>
                  <a:pt x="88773" y="198958"/>
                  <a:pt x="93345" y="197282"/>
                  <a:pt x="98526" y="197282"/>
                </a:cubicBezTo>
                <a:lnTo>
                  <a:pt x="192938" y="197282"/>
                </a:lnTo>
                <a:cubicBezTo>
                  <a:pt x="196138" y="197282"/>
                  <a:pt x="198653" y="196139"/>
                  <a:pt x="200482" y="193853"/>
                </a:cubicBezTo>
                <a:cubicBezTo>
                  <a:pt x="202311" y="191719"/>
                  <a:pt x="203454" y="189052"/>
                  <a:pt x="203911" y="185852"/>
                </a:cubicBezTo>
                <a:lnTo>
                  <a:pt x="208483" y="153848"/>
                </a:lnTo>
                <a:lnTo>
                  <a:pt x="23545" y="153848"/>
                </a:lnTo>
                <a:lnTo>
                  <a:pt x="27889" y="123901"/>
                </a:lnTo>
                <a:lnTo>
                  <a:pt x="0" y="123901"/>
                </a:lnTo>
                <a:lnTo>
                  <a:pt x="33147" y="79324"/>
                </a:lnTo>
                <a:lnTo>
                  <a:pt x="3429" y="79324"/>
                </a:lnTo>
                <a:lnTo>
                  <a:pt x="3886" y="76581"/>
                </a:lnTo>
                <a:cubicBezTo>
                  <a:pt x="4495" y="72009"/>
                  <a:pt x="6477" y="68314"/>
                  <a:pt x="9829" y="65494"/>
                </a:cubicBezTo>
                <a:cubicBezTo>
                  <a:pt x="13182" y="62675"/>
                  <a:pt x="17068" y="61265"/>
                  <a:pt x="21488" y="61265"/>
                </a:cubicBezTo>
                <a:lnTo>
                  <a:pt x="118872" y="61265"/>
                </a:lnTo>
                <a:lnTo>
                  <a:pt x="123901" y="26518"/>
                </a:lnTo>
                <a:lnTo>
                  <a:pt x="24231" y="26518"/>
                </a:lnTo>
                <a:lnTo>
                  <a:pt x="24460" y="24918"/>
                </a:lnTo>
                <a:cubicBezTo>
                  <a:pt x="25374" y="20041"/>
                  <a:pt x="27584" y="16040"/>
                  <a:pt x="31089" y="12916"/>
                </a:cubicBezTo>
                <a:cubicBezTo>
                  <a:pt x="34594" y="9792"/>
                  <a:pt x="38785" y="8230"/>
                  <a:pt x="43662" y="8230"/>
                </a:cubicBezTo>
                <a:lnTo>
                  <a:pt x="126415" y="8230"/>
                </a:lnTo>
                <a:cubicBezTo>
                  <a:pt x="126720" y="5791"/>
                  <a:pt x="127787" y="3810"/>
                  <a:pt x="129616" y="2286"/>
                </a:cubicBezTo>
                <a:cubicBezTo>
                  <a:pt x="131445" y="762"/>
                  <a:pt x="133578" y="0"/>
                  <a:pt x="13601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dirty="0">
              <a:latin typeface="DOUYU Font" pitchFamily="2" charset="-122"/>
              <a:ea typeface="DOUYU Fon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76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B9872406-72F5-594F-A16E-02C2617B58AB}"/>
              </a:ext>
            </a:extLst>
          </p:cNvPr>
          <p:cNvSpPr/>
          <p:nvPr/>
        </p:nvSpPr>
        <p:spPr>
          <a:xfrm>
            <a:off x="390000" y="989073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(202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北京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依据图示关系，下列说法不正确的是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石墨燃烧是放热反应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石墨，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CO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分别在足量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燃烧，全部转化为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，前者放热多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C.C(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石墨，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=2CO(g)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化学反应的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，只与反应体系的始态和终态有关，与反应途径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无关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圆角矩形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圆角矩形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250652" y="314822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" name="圆角矩形 1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6" name="圆角矩形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pic>
        <p:nvPicPr>
          <p:cNvPr id="175106" name="Picture 2" descr="X7-3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232" y="1853586"/>
            <a:ext cx="4916376" cy="222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01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圆角矩形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836712"/>
            <a:ext cx="11160000" cy="5923899"/>
            <a:chOff x="792914" y="3925222"/>
            <a:chExt cx="11160000" cy="5714101"/>
          </a:xfrm>
        </p:grpSpPr>
        <p:sp>
          <p:nvSpPr>
            <p:cNvPr id="15" name="圆角矩形 14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5601212"/>
            </a:xfrm>
            <a:prstGeom prst="roundRect">
              <a:avLst>
                <a:gd name="adj" fmla="val 22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 useBgFill="1">
          <p:nvSpPr>
            <p:cNvPr id="16" name="矩形 15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695999" y="1118829"/>
            <a:ext cx="58688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由题图知，石墨燃烧的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393.5 kJ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kern="100" dirty="0" err="1" smtClean="0">
                <a:latin typeface="Times New Roman" panose="02020603050405020304" pitchFamily="18" charset="0"/>
                <a:ea typeface="宋体" panose="02010600030101010101" pitchFamily="2" charset="-122"/>
              </a:rPr>
              <a:t>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，为放热反应，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图示，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石墨完全燃烧转化为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，放出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393.5 kJ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热量，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CO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完全燃烧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转化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圆角矩形 12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7" name="圆角矩形 1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96000" y="3344292"/>
            <a:ext cx="10872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，放出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283.0 kJ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热量，故石墨放热多，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项正确；</a:t>
            </a:r>
            <a:endParaRPr lang="en-US" altLang="zh-CN" sz="2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-5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zh-CN" altLang="zh-CN" sz="2400" kern="100" spc="-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题图知，</a:t>
            </a:r>
            <a:r>
              <a:rPr lang="en-US" altLang="zh-CN" sz="2400" kern="100" spc="-5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C(</a:t>
            </a:r>
            <a:r>
              <a:rPr lang="zh-CN" altLang="zh-CN" sz="2400" kern="100" spc="-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石墨，</a:t>
            </a:r>
            <a:r>
              <a:rPr lang="en-US" altLang="zh-CN" sz="2400" kern="100" spc="-5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s)</a:t>
            </a:r>
            <a:r>
              <a:rPr lang="zh-CN" altLang="zh-CN" sz="2400" kern="100" spc="-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5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spc="-5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5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(g)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CO(g)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盖斯定律，由第一个反应－第二个反应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，可得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C(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石墨，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spc="-8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 2CO(g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盖斯定律，化学反应的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取决于反应物和生成物的总能量的相对大小，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2" name="Picture 2" descr="X7-3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696" y="1196752"/>
            <a:ext cx="4631449" cy="209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502973"/>
              </p:ext>
            </p:extLst>
          </p:nvPr>
        </p:nvGraphicFramePr>
        <p:xfrm>
          <a:off x="8351986" y="3873748"/>
          <a:ext cx="76835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98" name="文档" r:id="rId10" imgW="768768" imgH="1017180" progId="Word.Document.12">
                  <p:embed/>
                </p:oleObj>
              </mc:Choice>
              <mc:Fallback>
                <p:oleObj name="文档" r:id="rId10" imgW="768768" imgH="10171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51986" y="3873748"/>
                        <a:ext cx="768350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888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A329BE5-FA48-1445-847B-16C3FB060719}"/>
              </a:ext>
            </a:extLst>
          </p:cNvPr>
          <p:cNvSpPr/>
          <p:nvPr/>
        </p:nvSpPr>
        <p:spPr>
          <a:xfrm>
            <a:off x="390000" y="1124744"/>
            <a:ext cx="11610656" cy="49244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(2022·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浙江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月选考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18)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相关有机物分别与氢气发生加成反应生成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环己烷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的能量变化如图所示：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下列推理不正确的是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A.2Δ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≈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，说明碳碳双键加氢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出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的热量与分子内碳碳双键数目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成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，说明单双键交替的两个碳碳双键间存在相互作用，有利于物质稳定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C.3Δ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，说明苯分子中不存在三个完全独立的碳碳双键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D.Δ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&lt;0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&gt;0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，说明苯分子具有特殊稳定性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圆角矩形 13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圆角矩形 15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54844" y="277314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0" name="圆角矩形 19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1" name="圆角矩形 20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pic>
        <p:nvPicPr>
          <p:cNvPr id="144449" name="Picture 65" descr="X7-3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288" y="2150221"/>
            <a:ext cx="5586651" cy="200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70468" y="1134264"/>
            <a:ext cx="536761" cy="78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圆角矩形 15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33400" y="1052736"/>
            <a:ext cx="11142600" cy="4944169"/>
            <a:chOff x="810314" y="3925222"/>
            <a:chExt cx="11142600" cy="4769070"/>
          </a:xfrm>
        </p:grpSpPr>
        <p:sp>
          <p:nvSpPr>
            <p:cNvPr id="10" name="圆角矩形 9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810314" y="4035809"/>
              <a:ext cx="11142600" cy="4658483"/>
            </a:xfrm>
            <a:prstGeom prst="roundRect">
              <a:avLst>
                <a:gd name="adj" fmla="val 3190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 useBgFill="1">
          <p:nvSpPr>
            <p:cNvPr id="11" name="矩形 10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2" name="圆角矩形 21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49466" y="1344378"/>
            <a:ext cx="10693069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≈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，说明碳碳双键加氢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放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出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的热量与分子内碳碳双键数目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成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正比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，但不能是存在相互作用的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两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碳碳双键，故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，即单双键交替的物质能量低，更稳定，说明单双键交替的两个碳碳双键间存在相互作用，有利于物质稳定，故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3Δ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，说明苯分子中不存在三个完全独立的碳碳双键，故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，说明苯分子具有特殊稳定性，故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7" name="Picture 65" descr="X7-3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1460401"/>
            <a:ext cx="5586651" cy="200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68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8FEF50E-5279-AC48-99A0-C8947064D50F}"/>
              </a:ext>
            </a:extLst>
          </p:cNvPr>
          <p:cNvSpPr/>
          <p:nvPr/>
        </p:nvSpPr>
        <p:spPr>
          <a:xfrm>
            <a:off x="390000" y="987280"/>
            <a:ext cx="11412000" cy="379332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[2020·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全国卷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Ⅰ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28(1)]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硫酸是一种重要的基本化工产品，接触法制硫酸生产中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7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关键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工序是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的催化氧化：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SO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98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8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钒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催化剂参与反应的能量变化如图所示，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(s)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spc="-3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spc="-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反应生成</a:t>
            </a:r>
            <a:r>
              <a:rPr lang="en-US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VOSO</a:t>
            </a:r>
            <a:r>
              <a:rPr lang="en-US" altLang="zh-CN" kern="100" spc="-3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(s)</a:t>
            </a:r>
            <a:r>
              <a:rPr lang="zh-CN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spc="-3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spc="-3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(s)</a:t>
            </a:r>
            <a:r>
              <a:rPr lang="zh-CN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的热化学方程式为</a:t>
            </a:r>
            <a:endParaRPr lang="zh-CN" altLang="zh-CN" sz="1050" kern="100" spc="-3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圆角矩形 1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圆角矩形 1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8" name="圆角矩形 27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607045"/>
              </p:ext>
            </p:extLst>
          </p:nvPr>
        </p:nvGraphicFramePr>
        <p:xfrm>
          <a:off x="5519936" y="1510184"/>
          <a:ext cx="3067050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18" name="文档" r:id="rId9" imgW="3066796" imgH="1259125" progId="Word.Document.12">
                  <p:embed/>
                </p:oleObj>
              </mc:Choice>
              <mc:Fallback>
                <p:oleObj name="文档" r:id="rId9" imgW="3066796" imgH="12591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19936" y="1510184"/>
                        <a:ext cx="3067050" cy="125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7157" name="Picture 5" descr="X7-3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487" y="2492896"/>
            <a:ext cx="3693746" cy="28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542327" y="3475608"/>
            <a:ext cx="6993833" cy="1134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2V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(s)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2SO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(g)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=2VOSO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(s)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V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(s)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Δ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351 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kJ·mol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13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圆角矩形 13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243405"/>
            <a:ext cx="11160000" cy="4489851"/>
            <a:chOff x="792914" y="3925222"/>
            <a:chExt cx="11160000" cy="4489851"/>
          </a:xfrm>
        </p:grpSpPr>
        <p:sp>
          <p:nvSpPr>
            <p:cNvPr id="17" name="圆角矩形 16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4376960"/>
            </a:xfrm>
            <a:prstGeom prst="roundRect">
              <a:avLst>
                <a:gd name="adj" fmla="val 2009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 useBgFill="1">
          <p:nvSpPr>
            <p:cNvPr id="18" name="矩形 17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749466" y="1544766"/>
            <a:ext cx="10693069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据图写出热化学方程式：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(s)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8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2VOSO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(s)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399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(s)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(g)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=V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(s)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-3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盖斯定律由</a:t>
            </a:r>
            <a:r>
              <a:rPr lang="en-US" altLang="zh-CN" sz="2400" kern="100" spc="-3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3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spc="-3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可得：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2V</a:t>
            </a:r>
            <a:r>
              <a:rPr lang="en-US" altLang="zh-CN" sz="2400" kern="100" spc="-3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spc="-3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(s)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2SO</a:t>
            </a:r>
            <a:r>
              <a:rPr lang="en-US" altLang="zh-CN" sz="2400" kern="100" spc="-3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spc="-3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8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2VOSO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(s)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(s)</a:t>
            </a:r>
            <a:r>
              <a:rPr lang="zh-CN" altLang="en-US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　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399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24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351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圆角矩形 15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1" name="圆角矩形 20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pic>
        <p:nvPicPr>
          <p:cNvPr id="22" name="Picture 5" descr="X7-3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613520"/>
            <a:ext cx="3693746" cy="28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06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8FEF50E-5279-AC48-99A0-C8947064D50F}"/>
              </a:ext>
            </a:extLst>
          </p:cNvPr>
          <p:cNvSpPr/>
          <p:nvPr/>
        </p:nvSpPr>
        <p:spPr>
          <a:xfrm>
            <a:off x="390000" y="1283880"/>
            <a:ext cx="6858128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[2022·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广东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19(1)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]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Cr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催化丙烷脱氢过程中，部分反应历程如图，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X(g)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Y(g)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过程的焓变为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列式表示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圆角矩形 12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圆角矩形 13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5" name="圆角矩形 24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008" y="2462270"/>
            <a:ext cx="3406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Δ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endParaRPr lang="zh-CN" altLang="en-US" dirty="0"/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789040"/>
            <a:ext cx="11160000" cy="2232248"/>
            <a:chOff x="792914" y="3925222"/>
            <a:chExt cx="11160000" cy="2232248"/>
          </a:xfrm>
        </p:grpSpPr>
        <p:sp>
          <p:nvSpPr>
            <p:cNvPr id="22" name="圆角矩形 21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2119357"/>
            </a:xfrm>
            <a:prstGeom prst="roundRect">
              <a:avLst>
                <a:gd name="adj" fmla="val 634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 useBgFill="1">
          <p:nvSpPr>
            <p:cNvPr id="23" name="矩形 22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749466" y="4100314"/>
            <a:ext cx="10693069" cy="1684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设反应过程中第一步的产物为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，第二步的产物为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，根据盖斯定律可知，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X(g)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Y(g)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的焓变为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78178" name="Picture 2" descr="X7-3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343" y="891032"/>
            <a:ext cx="3189209" cy="278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88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8FEF50E-5279-AC48-99A0-C8947064D50F}"/>
              </a:ext>
            </a:extLst>
          </p:cNvPr>
          <p:cNvSpPr/>
          <p:nvPr/>
        </p:nvSpPr>
        <p:spPr>
          <a:xfrm>
            <a:off x="390000" y="638998"/>
            <a:ext cx="11412000" cy="48782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[2021·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江苏，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18(2)]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甲烷是重要的资源，通过下列过程可实现由甲烷到氢气的转化。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0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100" kern="100" dirty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2)CH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重整的主要反应的热化学方程式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endParaRPr lang="en-US" altLang="zh-CN" sz="36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=2CO(g)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246.5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=CO(g)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41.2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Ⅲ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2CO(g)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C(s)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172.5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重整体系中通入适量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，可减少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C(s)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的生成，反应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O(g)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=4CO(g)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71332" y="4771751"/>
            <a:ext cx="2116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657.1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kJ·mol</a:t>
            </a:r>
            <a:r>
              <a:rPr lang="zh-CN" altLang="zh-CN" sz="24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dirty="0"/>
          </a:p>
        </p:txBody>
      </p:sp>
      <p:pic>
        <p:nvPicPr>
          <p:cNvPr id="105742" name="Picture 270" descr="Y17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926" y="1268760"/>
            <a:ext cx="6704148" cy="6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圆角矩形 1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圆角矩形 1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7" name="圆角矩形 26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8" name="圆角矩形 27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5369016"/>
            <a:ext cx="11160000" cy="1363885"/>
            <a:chOff x="792914" y="3925222"/>
            <a:chExt cx="11160000" cy="1363885"/>
          </a:xfrm>
        </p:grpSpPr>
        <p:sp>
          <p:nvSpPr>
            <p:cNvPr id="12" name="圆角矩形 11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4"/>
              <a:ext cx="11160000" cy="1250993"/>
            </a:xfrm>
            <a:prstGeom prst="roundRect">
              <a:avLst>
                <a:gd name="adj" fmla="val 634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 useBgFill="1">
          <p:nvSpPr>
            <p:cNvPr id="16" name="矩形 15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802402" y="5581672"/>
            <a:ext cx="10587197" cy="10656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依据盖斯定律可知反应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Ⅰ×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－反应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Ⅱ×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即得到反应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3CH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(g)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CO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(g)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2H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O(g)</a:t>
            </a:r>
            <a:r>
              <a:rPr lang="en-US" altLang="zh-CN" sz="2400" spc="-80" dirty="0">
                <a:latin typeface="Times New Roman" panose="02020603050405020304" pitchFamily="18" charset="0"/>
                <a:ea typeface="宋体" panose="02010600030101010101" pitchFamily="2" charset="-122"/>
              </a:rPr>
              <a:t>==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=4CO(g)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8H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(g)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657.1 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kJ·mol</a:t>
            </a:r>
            <a:r>
              <a:rPr lang="zh-CN" altLang="zh-CN" sz="24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89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8FEF50E-5279-AC48-99A0-C8947064D50F}"/>
              </a:ext>
            </a:extLst>
          </p:cNvPr>
          <p:cNvSpPr/>
          <p:nvPr/>
        </p:nvSpPr>
        <p:spPr>
          <a:xfrm>
            <a:off x="390000" y="1412776"/>
            <a:ext cx="8730336" cy="368252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Aft>
                <a:spcPts val="0"/>
              </a:spcAft>
            </a:pPr>
            <a:r>
              <a:rPr lang="en-US" altLang="zh-CN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1.01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Pa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下，将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zh-CN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起始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zh-CN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起始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的混合气体置于密闭容器中，不同温度下重整体系中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的平衡转化率如图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所示。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800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平衡转化率远大于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600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平衡转化率，其原因是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4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________________________________________________________________________________________________________________________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圆角矩形 12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圆角矩形 13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7" name="圆角矩形 26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8" name="圆角矩形 27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05742" name="Picture 270" descr="Y17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926" y="751911"/>
            <a:ext cx="6704148" cy="6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4" name="Picture 2" descr="Y1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211" y="1562886"/>
            <a:ext cx="2556429" cy="287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18FEF50E-5279-AC48-99A0-C8947064D50F}"/>
              </a:ext>
            </a:extLst>
          </p:cNvPr>
          <p:cNvSpPr/>
          <p:nvPr/>
        </p:nvSpPr>
        <p:spPr>
          <a:xfrm>
            <a:off x="476011" y="2915756"/>
            <a:ext cx="8558314" cy="213132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Aft>
                <a:spcPts val="0"/>
              </a:spcAft>
            </a:pP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</a:t>
            </a:r>
            <a:r>
              <a:rPr lang="zh-CN" altLang="zh-CN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zh-CN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和反应</a:t>
            </a:r>
            <a:r>
              <a:rPr lang="en-US" altLang="zh-CN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zh-CN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Δ</a:t>
            </a:r>
            <a:r>
              <a:rPr lang="en-US" altLang="zh-CN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zh-CN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</a:t>
            </a:r>
            <a:r>
              <a:rPr lang="zh-CN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，高温下反应的平衡常数大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反应正向进行程度大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</a:t>
            </a:r>
            <a:r>
              <a:rPr lang="en-US" altLang="zh-CN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的消耗量大，反应</a:t>
            </a:r>
            <a:r>
              <a:rPr lang="en-US" altLang="zh-CN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Ⅲ</a:t>
            </a:r>
            <a:r>
              <a:rPr lang="zh-CN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Δ</a:t>
            </a:r>
            <a:r>
              <a:rPr lang="en-US" altLang="zh-CN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zh-CN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</a:t>
            </a:r>
            <a:r>
              <a:rPr lang="zh-CN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，高温下反应的平衡常数小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反应正向进行程度小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</a:t>
            </a:r>
            <a:r>
              <a:rPr lang="en-US" altLang="zh-CN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的生成量小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矩形 19">
            <a:hlinkClick r:id="rId9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2430780" algn="l"/>
              </a:tabLst>
            </a:pPr>
            <a:r>
              <a:rPr lang="zh-CN" altLang="en-US" kern="100" dirty="0" smtClean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  <a:endParaRPr lang="zh-CN" altLang="en-US" kern="100" dirty="0">
              <a:solidFill>
                <a:schemeClr val="bg1"/>
              </a:solidFill>
              <a:latin typeface="+mj-ea"/>
              <a:ea typeface="+mj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94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" y="0"/>
            <a:ext cx="12193524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772816"/>
            <a:ext cx="10771200" cy="29523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1703512" y="2636912"/>
            <a:ext cx="784887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课时精练</a:t>
            </a:r>
            <a:endParaRPr lang="en-US" altLang="zh-CN" sz="6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391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2003" y="0"/>
            <a:ext cx="12189600" cy="81579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390000" y="980728"/>
            <a:ext cx="1141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400" b="1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中和反应反应热及其测量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中和反应反应热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在稀溶液中，强酸和强碱发生中和反应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生成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所放出的热量。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测定原理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003" y="158636"/>
            <a:ext cx="2421589" cy="521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2003" y="815791"/>
            <a:ext cx="12204018" cy="0"/>
          </a:xfrm>
          <a:prstGeom prst="line">
            <a:avLst/>
          </a:prstGeom>
          <a:ln w="12700">
            <a:solidFill>
              <a:srgbClr val="1B8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2018" y="689505"/>
            <a:ext cx="12189600" cy="12628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423592" y="158635"/>
            <a:ext cx="2240760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700" dirty="0" smtClean="0">
                <a:solidFill>
                  <a:schemeClr val="bg1">
                    <a:lumMod val="9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必备知识</a:t>
            </a:r>
            <a:endParaRPr lang="zh-CN" altLang="zh-CN" sz="2700" dirty="0">
              <a:solidFill>
                <a:schemeClr val="bg1">
                  <a:lumMod val="95000"/>
                </a:scheme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9079" y="12476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归纳整合</a:t>
            </a:r>
            <a:endParaRPr lang="zh-CN" altLang="zh-CN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0000" y="4365104"/>
            <a:ext cx="11412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ρ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ρ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4.18 J·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114373"/>
              </p:ext>
            </p:extLst>
          </p:nvPr>
        </p:nvGraphicFramePr>
        <p:xfrm>
          <a:off x="499046" y="3339256"/>
          <a:ext cx="5668962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63" name="文档" r:id="rId4" imgW="5669156" imgH="1385456" progId="Word.Document.12">
                  <p:embed/>
                </p:oleObj>
              </mc:Choice>
              <mc:Fallback>
                <p:oleObj name="文档" r:id="rId4" imgW="5669156" imgH="13854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9046" y="3339256"/>
                        <a:ext cx="5668962" cy="1385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6375724" y="2120156"/>
            <a:ext cx="180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O(l)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5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圆角矩形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834072"/>
            <a:ext cx="11412000" cy="590543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kern="10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(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2023·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无锡模拟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同学设计如图所示实验，探究反应中的能量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endParaRPr lang="en-US" altLang="zh-CN" kern="100" dirty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下列判断正确的是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由实验可知，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(b)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所涉及的反应都是放热反应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将实验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中的铝片更换为等质量的铝粉后释放出的热量有所增加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中将玻璃搅拌器改为铁质搅拌器对实验结果没有影响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若用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固体测定中和反应反应热，则测定结果偏高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6" name="TextBox 9"/>
          <p:cNvSpPr txBox="1"/>
          <p:nvPr/>
        </p:nvSpPr>
        <p:spPr>
          <a:xfrm>
            <a:off x="244690" y="5995479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552645" y="1534460"/>
            <a:ext cx="7086711" cy="2266745"/>
            <a:chOff x="2033625" y="1534460"/>
            <a:chExt cx="7086711" cy="2266745"/>
          </a:xfrm>
        </p:grpSpPr>
        <p:pic>
          <p:nvPicPr>
            <p:cNvPr id="179202" name="Picture 2" descr="X7-36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625" y="2113569"/>
              <a:ext cx="4437709" cy="167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203" name="Picture 3" descr="X7-37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8184" y="1534460"/>
              <a:ext cx="2522152" cy="226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圆角矩形 1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圆角矩形 1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圆角矩形 19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2351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圆角矩形 20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2959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2" name="圆角矩形 21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圆角矩形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091215"/>
            <a:ext cx="11160000" cy="5146098"/>
            <a:chOff x="792914" y="3925222"/>
            <a:chExt cx="11160000" cy="5146098"/>
          </a:xfrm>
        </p:grpSpPr>
        <p:sp>
          <p:nvSpPr>
            <p:cNvPr id="18" name="圆角矩形 17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033208"/>
            </a:xfrm>
            <a:prstGeom prst="roundRect">
              <a:avLst>
                <a:gd name="adj" fmla="val 239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9" name="矩形 18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2914" y="6623047"/>
              <a:ext cx="10800000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Ba(OH)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·8H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NH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的反应属于吸热反应，错误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项，铝片更换为铝粉，没有改变反应的本质，放出的热量不变，错误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项，铁质搅拌器导热性好，热量损失较大，错误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项，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</a:rPr>
                <a:t>NaOH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固体溶于水时放热，使测定结果偏高，正确。</a:t>
              </a:r>
              <a:endParaRPr lang="zh-CN" altLang="zh-CN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52645" y="1340768"/>
            <a:ext cx="7086711" cy="2266745"/>
            <a:chOff x="2033625" y="1340768"/>
            <a:chExt cx="7086711" cy="2266745"/>
          </a:xfrm>
        </p:grpSpPr>
        <p:pic>
          <p:nvPicPr>
            <p:cNvPr id="25" name="Picture 2" descr="X7-36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625" y="1919877"/>
              <a:ext cx="4437709" cy="167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" descr="X7-37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8184" y="1340768"/>
              <a:ext cx="2522152" cy="226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圆角矩形 2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8" name="圆角矩形 2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9" name="圆角矩形 2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2351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0" name="圆角矩形 29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2959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1" name="圆角矩形 30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908720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下列关于热化学反应的描述正确的是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aq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aq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O(l)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57.3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，用含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 g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的稀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液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与稀盐酸反应测出的中和反应反应热为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28.65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B.CO(g)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的标准燃烧热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283.0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，则反应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=2CO(g)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283.0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甲烷燃烧生成气态水和二氧化碳的反应热是甲烷的标准燃烧热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稀醋酸与稀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溶液反应生成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水，放出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57.3 kJ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热量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246482" y="257820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2" name="圆角矩形 1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圆角矩形 1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圆角矩形 1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2351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圆角矩形 1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2959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圆角矩形 1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16000" y="5035242"/>
            <a:ext cx="11160000" cy="1418094"/>
            <a:chOff x="516000" y="1268760"/>
            <a:chExt cx="11160000" cy="1728192"/>
          </a:xfrm>
        </p:grpSpPr>
        <p:sp>
          <p:nvSpPr>
            <p:cNvPr id="18" name="圆角矩形 17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516000" y="1381650"/>
              <a:ext cx="11160000" cy="1615302"/>
            </a:xfrm>
            <a:prstGeom prst="roundRect">
              <a:avLst>
                <a:gd name="adj" fmla="val 3869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9" name="矩形 18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728106" y="1268760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818418" y="126876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E38EBCDC-ABCA-E945-AC9F-C9807C462968}"/>
              </a:ext>
            </a:extLst>
          </p:cNvPr>
          <p:cNvSpPr txBox="1"/>
          <p:nvPr/>
        </p:nvSpPr>
        <p:spPr>
          <a:xfrm>
            <a:off x="696000" y="5213166"/>
            <a:ext cx="10800000" cy="113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中和反应反应热是以生成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O(l)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作为标准的，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不正确；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稀醋酸是弱酸，电离过程需要吸热，放出的热量要小于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57.3 kJ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60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908720"/>
            <a:ext cx="11412000" cy="455506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实验测得：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kPa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完全燃烧生成液态水，放出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285.8 kJ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的热量；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完全燃烧生成液态水和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，放出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890.3 kJ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的热量。下列热化学方程式的书写正确的是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O(l)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890.3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O(l)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890.3 kJ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890.3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O(l)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571.6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仅有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②④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	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仅有</a:t>
            </a:r>
            <a:r>
              <a:rPr lang="en-US" altLang="zh-CN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	          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仅有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②③④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	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D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全部符合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要求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8" name="圆角矩形 37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圆角矩形 40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2669969" y="471555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3" name="圆角矩形 2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" name="圆角矩形 2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5" name="圆角矩形 2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2351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圆角矩形 2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2959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圆角矩形 26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16000" y="5539296"/>
            <a:ext cx="11160000" cy="842029"/>
            <a:chOff x="516000" y="1268760"/>
            <a:chExt cx="11160000" cy="1026159"/>
          </a:xfrm>
        </p:grpSpPr>
        <p:sp>
          <p:nvSpPr>
            <p:cNvPr id="29" name="圆角矩形 28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516000" y="1381651"/>
              <a:ext cx="11160000" cy="913268"/>
            </a:xfrm>
            <a:prstGeom prst="roundRect">
              <a:avLst>
                <a:gd name="adj" fmla="val 1149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0" name="矩形 29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728106" y="1268760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818418" y="126876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E38EBCDC-ABCA-E945-AC9F-C9807C462968}"/>
              </a:ext>
            </a:extLst>
          </p:cNvPr>
          <p:cNvSpPr txBox="1"/>
          <p:nvPr/>
        </p:nvSpPr>
        <p:spPr>
          <a:xfrm>
            <a:off x="696000" y="5717222"/>
            <a:ext cx="10800000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890.3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焓变的单位不正确，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水的状态不正确。</a:t>
            </a:r>
            <a:endParaRPr lang="zh-CN" altLang="zh-CN" sz="12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1153363"/>
            <a:ext cx="11412000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油酸甘油酯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相对分子质量为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884)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在体内代谢时可发生如下反应：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57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(s)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80O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=57CO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O(l)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已知燃烧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kg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该化合物释放出热量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3.8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kJ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，油酸甘油酯的标准燃烧热为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A.3.8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3.8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C.3.4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3.4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8" name="圆角矩形 37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2" name="圆角矩形 41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5107142" y="334429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3" name="圆角矩形 1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圆角矩形 1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圆角矩形 1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2351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圆角矩形 1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2959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圆角矩形 1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16000" y="4293096"/>
            <a:ext cx="11160000" cy="1347512"/>
            <a:chOff x="516000" y="1268760"/>
            <a:chExt cx="11160000" cy="1642178"/>
          </a:xfrm>
        </p:grpSpPr>
        <p:sp>
          <p:nvSpPr>
            <p:cNvPr id="20" name="圆角矩形 19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516000" y="1381651"/>
              <a:ext cx="11160000" cy="1529287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1" name="矩形 20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728106" y="1268760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818418" y="126876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28645"/>
              </p:ext>
            </p:extLst>
          </p:nvPr>
        </p:nvGraphicFramePr>
        <p:xfrm>
          <a:off x="749300" y="4607148"/>
          <a:ext cx="10693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47" name="文档" r:id="rId17" imgW="10701475" imgH="1052423" progId="Word.Document.12">
                  <p:embed/>
                </p:oleObj>
              </mc:Choice>
              <mc:Fallback>
                <p:oleObj name="文档" r:id="rId17" imgW="10701475" imgH="10524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49300" y="4607148"/>
                        <a:ext cx="106934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91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1124432"/>
            <a:ext cx="11412000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分别向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L 0.5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Ba(OH)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溶液中加入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浓硫酸；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稀硫酸；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稀硝酸，恰好完全反应时的热效应分别为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，下列关系正确的是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	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	B.Δ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&lt;Δ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&lt;Δ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	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	D.Δ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&lt;Δ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5109633" y="219276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607526"/>
            <a:ext cx="11160000" cy="2197738"/>
            <a:chOff x="792914" y="3925222"/>
            <a:chExt cx="11160000" cy="2197738"/>
          </a:xfrm>
        </p:grpSpPr>
        <p:sp>
          <p:nvSpPr>
            <p:cNvPr id="16" name="圆角矩形 1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084848"/>
            </a:xfrm>
            <a:prstGeom prst="roundRect">
              <a:avLst>
                <a:gd name="adj" fmla="val 4129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7" name="矩形 1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96000" y="3834914"/>
            <a:ext cx="10800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混合时浓硫酸在被稀释的过程中放热；浓、稀硫酸在与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Ba(OH)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反应时还会形成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BaSO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沉淀，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Ba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之间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形成化学键的过程中也会放出热量。因放热反应的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取负值，故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&lt;Δ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&lt;Δ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圆角矩形 1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圆角矩形 2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2" name="圆角矩形 2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2351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圆角矩形 2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2959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" name="圆角矩形 23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50486"/>
              </p:ext>
            </p:extLst>
          </p:nvPr>
        </p:nvGraphicFramePr>
        <p:xfrm>
          <a:off x="3453261" y="4460677"/>
          <a:ext cx="133985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63" name="文档" r:id="rId17" imgW="1340306" imgH="750355" progId="Word.Document.12">
                  <p:embed/>
                </p:oleObj>
              </mc:Choice>
              <mc:Fallback>
                <p:oleObj name="文档" r:id="rId17" imgW="1340306" imgH="7503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453261" y="4460677"/>
                        <a:ext cx="1339850" cy="750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46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圆角矩形 37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0" name="圆角矩形 49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0000" y="1124744"/>
            <a:ext cx="11412000" cy="53783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6.(2021·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浙江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月选考，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21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相同温度和压强下，关于反应的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，下列判断正确的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altLang="zh-CN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sz="2400" kern="100" spc="-6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―</a:t>
            </a: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  </a:t>
            </a: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Courier New" panose="02070309020205020404" pitchFamily="49" charset="0"/>
              </a:rPr>
              <a:t>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152400" algn="just">
              <a:lnSpc>
                <a:spcPct val="150000"/>
              </a:lnSpc>
              <a:spcAft>
                <a:spcPts val="0"/>
              </a:spcAft>
            </a:pPr>
            <a:endParaRPr lang="en-US" altLang="zh-CN" sz="1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indent="1524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(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sz="2400" kern="100" spc="-6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―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Courier New" panose="02070309020205020404" pitchFamily="49" charset="0"/>
              </a:rPr>
              <a:t>  </a:t>
            </a: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Courier New" panose="02070309020205020404" pitchFamily="49" charset="0"/>
              </a:rPr>
              <a:t>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1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sz="2400" kern="100" spc="-6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―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 </a:t>
            </a: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sz="2400" kern="100" spc="-6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―</a:t>
            </a: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  </a:t>
            </a: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Courier New" panose="02070309020205020404" pitchFamily="49" charset="0"/>
              </a:rPr>
              <a:t>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A.Δ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&gt;0</a:t>
            </a:r>
            <a:r>
              <a:rPr lang="en-US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B.Δ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&gt;Δ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D.Δ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TextBox 9"/>
          <p:cNvSpPr txBox="1"/>
          <p:nvPr/>
        </p:nvSpPr>
        <p:spPr>
          <a:xfrm>
            <a:off x="252832" y="567808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3" name="圆角矩形 1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圆角矩形 1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圆角矩形 1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2351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圆角矩形 1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2959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圆角矩形 16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81250" name="图片 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772816"/>
            <a:ext cx="485695" cy="7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033" y="1772816"/>
            <a:ext cx="485695" cy="69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612870"/>
            <a:ext cx="485695" cy="7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49" y="2612870"/>
            <a:ext cx="485695" cy="69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4" name="Picture 6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3452924"/>
            <a:ext cx="439292" cy="7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5" name="Picture 7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041" y="3452924"/>
            <a:ext cx="485695" cy="69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6" name="Picture 8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4299003"/>
            <a:ext cx="485695" cy="69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7" name="Picture 9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56" y="4299003"/>
            <a:ext cx="485695" cy="7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69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圆角矩形 37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0" name="圆角矩形 49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052736"/>
            <a:ext cx="11160000" cy="5350322"/>
            <a:chOff x="792914" y="3925222"/>
            <a:chExt cx="11160000" cy="5350322"/>
          </a:xfrm>
        </p:grpSpPr>
        <p:sp>
          <p:nvSpPr>
            <p:cNvPr id="20" name="圆角矩形 19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5237433"/>
            </a:xfrm>
            <a:prstGeom prst="roundRect">
              <a:avLst>
                <a:gd name="adj" fmla="val 2499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1" name="矩形 20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2914" y="4141246"/>
              <a:ext cx="10800000" cy="50783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tabLst>
                  <a:tab pos="2250440" algn="l"/>
                </a:tabLs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环己烯、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1,3-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环己二烯分别与氢气发生的加成反应均为放热反应，因此，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Δ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＜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Δ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＜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不正确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  <a:tabLst>
                  <a:tab pos="2250440" algn="l"/>
                </a:tabLs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苯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分子中没有碳碳双键，其中的碳碳键是介于单键和双键之间的特殊的共价键，因此，其与氢气完全加成的反应热不等于环己烯、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1,3-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环己二烯分别与氢气发生的加成反应的反应热之和，即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Δ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en-US" altLang="zh-CN" sz="2400" kern="100" dirty="0">
                  <a:latin typeface="宋体" panose="02010600030101010101" pitchFamily="2" charset="-122"/>
                  <a:cs typeface="Times New Roman" panose="02020603050405020304" pitchFamily="18" charset="0"/>
                </a:rPr>
                <a:t>≠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Δ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Δ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不正确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  <a:tabLst>
                  <a:tab pos="2250440" algn="l"/>
                </a:tabLs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</a:rPr>
                <a:t>mol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1,3-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环己二烯与氢气完全加成后消耗的氢气是等量环己烯的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倍，故其放出的热量更多，则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Δ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&gt;Δ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；苯与氢气发生加成反应生成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1,3-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环己二烯的反应为吸热反应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(Δ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&gt;0)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，根据盖斯定律可知，苯与氢气完全加成的反应热：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Δ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Δ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Δ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，因此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Δ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&gt;Δ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Δ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Δ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Δ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不正确。</a:t>
              </a:r>
              <a:endParaRPr lang="zh-CN" altLang="zh-CN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26" name="圆角矩形 2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圆角矩形 2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8" name="圆角矩形 27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2351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9" name="圆角矩形 28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2959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0" name="圆角矩形 2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7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075" y="799388"/>
            <a:ext cx="1141585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多相催化反应是在催化剂表面通过吸附、解吸过程进行的。如图所示，我国学者发现在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时，甲醇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在铜催化剂上的反应机理如下：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OH(g)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=CO(g)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en-US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　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O(g)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&gt;0)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总反应：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O(g)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圆角矩形 1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圆角矩形 1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2351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圆角矩形 1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2959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圆角矩形 18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82274" name="Picture 2" descr="x7-3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109" y="3704931"/>
            <a:ext cx="5267783" cy="82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5" name="Picture 3" descr="X7-39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808" y="4653136"/>
            <a:ext cx="3836384" cy="212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5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075" y="1042858"/>
            <a:ext cx="1141585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下列有关说法正确的是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是放热反应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的总能量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大于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的总能量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&gt;0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优良的催化剂降低了反应的活化能，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并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了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，节约了能源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16744" y="318757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5" name="圆角矩形 1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圆角矩形 1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圆角矩形 1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2351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圆角矩形 1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2959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圆角矩形 18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20" name="Picture 2" descr="x7-3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142" y="1224198"/>
            <a:ext cx="5267783" cy="82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X7-39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841" y="2313192"/>
            <a:ext cx="3836384" cy="212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48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90000" y="763687"/>
            <a:ext cx="11412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装置如图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2818" name="Picture 2" descr="B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116" y="1164528"/>
            <a:ext cx="2041769" cy="248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90000" y="3573016"/>
            <a:ext cx="11412000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实验步骤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绝热装置组装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量取一定体积酸、碱稀溶液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→③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测反应前酸、碱液温度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→④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混合酸、碱液测反应时最高温度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→⑤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次实验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→⑥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求平均温度差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t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终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t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→⑦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计算中和反应反应热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16000" y="1222105"/>
            <a:ext cx="11160000" cy="3863079"/>
            <a:chOff x="516000" y="1268760"/>
            <a:chExt cx="11160000" cy="3863079"/>
          </a:xfrm>
        </p:grpSpPr>
        <p:sp>
          <p:nvSpPr>
            <p:cNvPr id="20" name="圆角矩形 19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516000" y="1381650"/>
              <a:ext cx="11160000" cy="3750189"/>
            </a:xfrm>
            <a:prstGeom prst="roundRect">
              <a:avLst>
                <a:gd name="adj" fmla="val 2220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1" name="矩形 20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728106" y="1268760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818418" y="126876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E38EBCDC-ABCA-E945-AC9F-C9807C462968}"/>
              </a:ext>
            </a:extLst>
          </p:cNvPr>
          <p:cNvSpPr txBox="1"/>
          <p:nvPr/>
        </p:nvSpPr>
        <p:spPr>
          <a:xfrm>
            <a:off x="764342" y="1484784"/>
            <a:ext cx="5395530" cy="113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根据图像可知总反应生成物的总能量大于反应物的总能量，因此为吸热反应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圆角矩形 1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圆角矩形 1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圆角矩形 17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2351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" name="圆角矩形 2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2959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5" name="圆角矩形 2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26" name="Picture 2" descr="x7-3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45" y="1568340"/>
            <a:ext cx="5267783" cy="82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X7-39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444" y="2657334"/>
            <a:ext cx="3836384" cy="212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E38EBCDC-ABCA-E945-AC9F-C9807C462968}"/>
              </a:ext>
            </a:extLst>
          </p:cNvPr>
          <p:cNvSpPr txBox="1"/>
          <p:nvPr/>
        </p:nvSpPr>
        <p:spPr>
          <a:xfrm>
            <a:off x="764343" y="2636912"/>
            <a:ext cx="68269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&gt;0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，反应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也为吸热反应，故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优良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的催化剂降低了反应的活化能，但焓变不变，故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错误。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9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32940" y="993090"/>
            <a:ext cx="11526120" cy="510906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8.(2022·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内蒙古包钢一中模拟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已知：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2Na(s)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kern="100" spc="-6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spc="-6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(s)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Δ</a:t>
            </a:r>
            <a:r>
              <a:rPr lang="en-US" altLang="zh-CN" i="1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spc="-6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i="1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spc="-6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spc="-6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6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kern="100" spc="-6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石墨，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s)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2Na(s)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石墨，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s)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(s)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(s)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(s)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下列说法不正确的是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石墨的标准燃烧热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B.C(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石墨，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s)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=CO(g)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若将反应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设计成原电池，则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32 g 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在正极反应转移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电子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圆角矩形 18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圆角矩形 1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圆角矩形 2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2351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2" name="圆角矩形 21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2959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596369"/>
              </p:ext>
            </p:extLst>
          </p:nvPr>
        </p:nvGraphicFramePr>
        <p:xfrm>
          <a:off x="3663111" y="2060848"/>
          <a:ext cx="95885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5" name="文档" r:id="rId17" imgW="959161" imgH="991579" progId="Word.Document.12">
                  <p:embed/>
                </p:oleObj>
              </mc:Choice>
              <mc:Fallback>
                <p:oleObj name="文档" r:id="rId17" imgW="959161" imgH="9915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663111" y="2060848"/>
                        <a:ext cx="958850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855628"/>
              </p:ext>
            </p:extLst>
          </p:nvPr>
        </p:nvGraphicFramePr>
        <p:xfrm>
          <a:off x="5161411" y="2643461"/>
          <a:ext cx="8318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6" name="文档" r:id="rId20" imgW="832113" imgH="793624" progId="Word.Document.12">
                  <p:embed/>
                </p:oleObj>
              </mc:Choice>
              <mc:Fallback>
                <p:oleObj name="文档" r:id="rId20" imgW="832113" imgH="7936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161411" y="2643461"/>
                        <a:ext cx="831850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828309"/>
              </p:ext>
            </p:extLst>
          </p:nvPr>
        </p:nvGraphicFramePr>
        <p:xfrm>
          <a:off x="2495600" y="4249712"/>
          <a:ext cx="80645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7" name="文档" r:id="rId23" imgW="806919" imgH="991579" progId="Word.Document.12">
                  <p:embed/>
                </p:oleObj>
              </mc:Choice>
              <mc:Fallback>
                <p:oleObj name="文档" r:id="rId23" imgW="806919" imgH="9915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495600" y="4249712"/>
                        <a:ext cx="806450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9"/>
          <p:cNvSpPr txBox="1"/>
          <p:nvPr/>
        </p:nvSpPr>
        <p:spPr>
          <a:xfrm>
            <a:off x="204044" y="477393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93785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圆角矩形 1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圆角矩形 1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圆角矩形 20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2351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2" name="圆角矩形 2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2959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圆角矩形 2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16000" y="1654153"/>
            <a:ext cx="11160000" cy="1054767"/>
            <a:chOff x="516000" y="1268760"/>
            <a:chExt cx="11160000" cy="1054767"/>
          </a:xfrm>
        </p:grpSpPr>
        <p:sp>
          <p:nvSpPr>
            <p:cNvPr id="25" name="圆角矩形 24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516000" y="1381650"/>
              <a:ext cx="11160000" cy="941877"/>
            </a:xfrm>
            <a:prstGeom prst="roundRect">
              <a:avLst>
                <a:gd name="adj" fmla="val 626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6" name="矩形 25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728106" y="1268760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818418" y="126876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E38EBCDC-ABCA-E945-AC9F-C9807C462968}"/>
              </a:ext>
            </a:extLst>
          </p:cNvPr>
          <p:cNvSpPr txBox="1"/>
          <p:nvPr/>
        </p:nvSpPr>
        <p:spPr>
          <a:xfrm>
            <a:off x="764342" y="1916832"/>
            <a:ext cx="10588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由盖斯定律，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得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④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说法错误。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92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908720"/>
            <a:ext cx="11412000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9.Li/Li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体系的能量循环如图所示。下列说法正确的是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&lt;0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圆角矩形 2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8" name="圆角矩形 2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0" name="圆角矩形 2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2351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1" name="圆角矩形 3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2959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0" name="圆角矩形 3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83298" name="Picture 2" descr="X7-40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875" y="1727418"/>
            <a:ext cx="3402948" cy="196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933056"/>
            <a:ext cx="11160000" cy="2592288"/>
            <a:chOff x="792914" y="3925222"/>
            <a:chExt cx="11160000" cy="2592288"/>
          </a:xfrm>
        </p:grpSpPr>
        <p:sp>
          <p:nvSpPr>
            <p:cNvPr id="42" name="圆角矩形 41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479398"/>
            </a:xfrm>
            <a:prstGeom prst="roundRect">
              <a:avLst>
                <a:gd name="adj" fmla="val 156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43" name="矩形 42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696000" y="4160444"/>
            <a:ext cx="10800000" cy="22217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的气态分子变为气态原子，需要断裂分子中的化学键，因此要吸收能量，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&gt;0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</a:t>
            </a:r>
            <a:r>
              <a:rPr lang="zh-CN" altLang="zh-CN" sz="24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zh-CN" altLang="zh-CN" sz="24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物质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含有的能量只与物质的始态与终态有关，与反应途径无关，根据物质转化关系可知，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两项错误。</a:t>
            </a:r>
            <a:endParaRPr lang="zh-CN" altLang="zh-CN" sz="240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7" name="TextBox 9"/>
          <p:cNvSpPr txBox="1"/>
          <p:nvPr/>
        </p:nvSpPr>
        <p:spPr>
          <a:xfrm>
            <a:off x="250652" y="252680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36123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980728"/>
            <a:ext cx="11412000" cy="510906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发射运载火箭使用的是以液氢为燃料、液氧为氧化剂的高能低温推进剂，已知：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(l)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0.92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(l)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6.84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反应生成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483.6 kJ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氢气的标准燃烧热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241.8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火箭中液氢燃烧的热化学方程式为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(l)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(l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spc="-8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==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474.92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O(g)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O(l)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88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圆角矩形 1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/>
                </a:solidFill>
              </a:rPr>
              <a:t>10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20" name="圆角矩形 1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圆角矩形 20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2351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2" name="圆角矩形 2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2959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圆角矩形 2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85346" name="Picture 2" descr="X7-4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810" y="2060848"/>
            <a:ext cx="4334120" cy="274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9"/>
          <p:cNvSpPr txBox="1"/>
          <p:nvPr/>
        </p:nvSpPr>
        <p:spPr>
          <a:xfrm>
            <a:off x="265532" y="423972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2431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/>
                </a:solidFill>
              </a:rPr>
              <a:t>10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20" name="圆角矩形 1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圆角矩形 2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2351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2" name="圆角矩形 21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2959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85346" name="Picture 2" descr="X7-4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19" y="1243407"/>
            <a:ext cx="4334120" cy="274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8"/>
          <p:cNvGrpSpPr/>
          <p:nvPr/>
        </p:nvGrpSpPr>
        <p:grpSpPr>
          <a:xfrm>
            <a:off x="516000" y="980728"/>
            <a:ext cx="11160000" cy="5184576"/>
            <a:chOff x="516000" y="1268760"/>
            <a:chExt cx="11160000" cy="5184576"/>
          </a:xfrm>
        </p:grpSpPr>
        <p:sp>
          <p:nvSpPr>
            <p:cNvPr id="24" name="圆角矩形 23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516000" y="1381650"/>
              <a:ext cx="11160000" cy="5071686"/>
            </a:xfrm>
            <a:prstGeom prst="roundRect">
              <a:avLst>
                <a:gd name="adj" fmla="val 1257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5" name="矩形 24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728106" y="1268760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818418" y="126876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E38EBCDC-ABCA-E945-AC9F-C9807C462968}"/>
              </a:ext>
            </a:extLst>
          </p:cNvPr>
          <p:cNvSpPr txBox="1"/>
          <p:nvPr/>
        </p:nvSpPr>
        <p:spPr>
          <a:xfrm>
            <a:off x="764342" y="1243407"/>
            <a:ext cx="62686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由题图可知，每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O(g)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放热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483.6 kJ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，选项中未指明反应物的物质的量，故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409016"/>
              </p:ext>
            </p:extLst>
          </p:nvPr>
        </p:nvGraphicFramePr>
        <p:xfrm>
          <a:off x="852116" y="2852936"/>
          <a:ext cx="61976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00" name="文档" r:id="rId18" imgW="6196018" imgH="1995648" progId="Word.Document.12">
                  <p:embed/>
                </p:oleObj>
              </mc:Choice>
              <mc:Fallback>
                <p:oleObj name="文档" r:id="rId18" imgW="6196018" imgH="19956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52116" y="2852936"/>
                        <a:ext cx="6197600" cy="199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E38EBCDC-ABCA-E945-AC9F-C9807C462968}"/>
              </a:ext>
            </a:extLst>
          </p:cNvPr>
          <p:cNvSpPr txBox="1"/>
          <p:nvPr/>
        </p:nvSpPr>
        <p:spPr>
          <a:xfrm>
            <a:off x="764342" y="4293096"/>
            <a:ext cx="10660250" cy="168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由盖斯定律可知，火箭中液氢燃烧的热化学方程式为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(l)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(l)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=2H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O(g)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＝－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</a:rPr>
              <a:t>483.6 </a:t>
            </a:r>
            <a:r>
              <a:rPr lang="en-US" altLang="zh-CN" sz="2400" kern="100" spc="-6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kJ·mol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</a:rPr>
              <a:t>0.92</a:t>
            </a:r>
            <a:r>
              <a:rPr lang="en-US" altLang="zh-CN" sz="2400" kern="100" spc="-6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</a:rPr>
              <a:t>6.84)</a:t>
            </a:r>
            <a:r>
              <a:rPr lang="en-US" altLang="zh-CN" sz="2400" kern="100" spc="-6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kJ·mol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＝－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</a:rPr>
              <a:t>474.92 </a:t>
            </a:r>
            <a:r>
              <a:rPr lang="en-US" altLang="zh-CN" sz="2400" kern="100" spc="-6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kJ·mol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spc="-6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spc="-6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题图可知，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O(g)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=H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O(l)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44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错误。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862112"/>
            <a:ext cx="11412000" cy="58477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下列示意图表示正确的是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kern="100" dirty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32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甲图表示反应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O(g)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=CO(g)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205.9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的能量变化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乙图表示碳的标准燃烧热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丙图表示实验的环境温度为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，将物质的量浓度相等、体积分别为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kern="100" spc="-6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spc="-6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spc="-6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spc="-6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spc="-6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溶液混合，混合液的最高温度随</a:t>
            </a:r>
            <a:r>
              <a:rPr lang="en-US" altLang="zh-CN" i="1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spc="-6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的变化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</a:t>
            </a:r>
            <a:r>
              <a:rPr lang="en-US" altLang="zh-CN" i="1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spc="-6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spc="-6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60 mL)</a:t>
            </a:r>
            <a:endParaRPr lang="zh-CN" altLang="zh-CN" sz="1050" kern="100" spc="-6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已知稳定性顺序：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B&lt;A&lt;C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，该反应由两步反应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构成，反应过程中的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能量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曲线如丁图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圆角矩形 1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/>
                </a:solidFill>
              </a:rPr>
              <a:t>11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13" name="圆角矩形 1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2351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圆角矩形 1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2959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圆角矩形 1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87394" name="Picture 2" descr="X7-4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75" y="1576049"/>
            <a:ext cx="4116263" cy="175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5" name="Picture 3" descr="X7-4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559" y="1366168"/>
            <a:ext cx="4116263" cy="195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9"/>
          <p:cNvSpPr txBox="1"/>
          <p:nvPr/>
        </p:nvSpPr>
        <p:spPr>
          <a:xfrm>
            <a:off x="227432" y="541982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14242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圆角矩形 1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/>
                </a:solidFill>
              </a:rPr>
              <a:t>11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13" name="圆角矩形 1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2351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圆角矩形 1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2959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圆角矩形 1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87394" name="Picture 2" descr="X7-4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29" y="1437297"/>
            <a:ext cx="4116263" cy="175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8"/>
          <p:cNvGrpSpPr/>
          <p:nvPr/>
        </p:nvGrpSpPr>
        <p:grpSpPr>
          <a:xfrm>
            <a:off x="516000" y="980728"/>
            <a:ext cx="11160000" cy="5616624"/>
            <a:chOff x="516000" y="1268760"/>
            <a:chExt cx="11160000" cy="5616624"/>
          </a:xfrm>
        </p:grpSpPr>
        <p:sp>
          <p:nvSpPr>
            <p:cNvPr id="20" name="圆角矩形 19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516000" y="1381650"/>
              <a:ext cx="11160000" cy="5503734"/>
            </a:xfrm>
            <a:prstGeom prst="roundRect">
              <a:avLst>
                <a:gd name="adj" fmla="val 1257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1" name="矩形 20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728106" y="1268760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818418" y="126876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E38EBCDC-ABCA-E945-AC9F-C9807C462968}"/>
              </a:ext>
            </a:extLst>
          </p:cNvPr>
          <p:cNvSpPr txBox="1"/>
          <p:nvPr/>
        </p:nvSpPr>
        <p:spPr>
          <a:xfrm>
            <a:off x="764342" y="1196752"/>
            <a:ext cx="106602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甲图中反应物能量高于生成物能量，是放热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应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选项中的热化学方程式是吸热反应，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乙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图体现的是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转化成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CO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的能量变化，而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碳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的标准燃烧热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全部转化成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的反应热，故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E38EBCDC-ABCA-E945-AC9F-C9807C462968}"/>
              </a:ext>
            </a:extLst>
          </p:cNvPr>
          <p:cNvSpPr txBox="1"/>
          <p:nvPr/>
        </p:nvSpPr>
        <p:spPr>
          <a:xfrm>
            <a:off x="764342" y="4005064"/>
            <a:ext cx="106602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丙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20 mL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时，温度最高，说明此时酸碱反应完全，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又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因为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实验中始终保持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60 mL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40 mL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，由酸碱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反应关系式：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可知，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浓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度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不同，和题干不符，故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错误。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" name="Picture 3" descr="X7-42"/>
          <p:cNvPicPr>
            <a:picLocks noChangeAspect="1" noChangeArrowheads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35"/>
          <a:stretch/>
        </p:blipFill>
        <p:spPr bwMode="auto">
          <a:xfrm>
            <a:off x="9336360" y="4136269"/>
            <a:ext cx="2163713" cy="195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05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980728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12.(1)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在催化剂作用下，用还原剂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如肼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)]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选择性地与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NO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反应生成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i.3N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=N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32.9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ii.N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=2NH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41.8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kern="100" dirty="0" smtClean="0">
              <a:latin typeface="宋体" panose="02010600030101010101" pitchFamily="2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写出肼的电子式：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时，肼分解成氮气和氢气的热化学方程式为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圆角矩形 1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圆角矩形 1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2351" y="388929"/>
            <a:ext cx="342073" cy="301044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/>
                </a:solidFill>
              </a:rPr>
              <a:t>12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14" name="圆角矩形 1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2959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圆角矩形 1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902" y="2753744"/>
            <a:ext cx="1463266" cy="87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392144" y="3763640"/>
            <a:ext cx="4265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(g)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=N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(g)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(g)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Δ</a:t>
            </a:r>
            <a:r>
              <a:rPr lang="en-US" altLang="zh-CN" sz="2400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13459" y="4377804"/>
            <a:ext cx="2270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50.7 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kJ·mol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5013176"/>
            <a:ext cx="11160000" cy="1584176"/>
            <a:chOff x="792914" y="3925222"/>
            <a:chExt cx="11160000" cy="1584176"/>
          </a:xfrm>
        </p:grpSpPr>
        <p:sp>
          <p:nvSpPr>
            <p:cNvPr id="22" name="圆角矩形 21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471286"/>
            </a:xfrm>
            <a:prstGeom prst="roundRect">
              <a:avLst>
                <a:gd name="adj" fmla="val 415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3" name="矩形 22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96000" y="5322257"/>
            <a:ext cx="10800000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根据盖斯定律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ii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得肼分解成氮气和氢气的热化学方程式：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(g)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=N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32.9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41.8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50.7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4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980728"/>
            <a:ext cx="11412000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研究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的利用对促进低碳社会的构建具有重要意义。工业上利用废气中的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合成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，主要有以下反应：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圆角矩形 1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圆角矩形 1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圆角矩形 1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2351" y="388929"/>
            <a:ext cx="342073" cy="301044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/>
                </a:solidFill>
              </a:rPr>
              <a:t>12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14" name="圆角矩形 1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2959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圆角矩形 1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23784"/>
              </p:ext>
            </p:extLst>
          </p:nvPr>
        </p:nvGraphicFramePr>
        <p:xfrm>
          <a:off x="483692" y="2204864"/>
          <a:ext cx="10602912" cy="327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44" name="文档" r:id="rId17" imgW="10603154" imgH="3271208" progId="Word.Document.12">
                  <p:embed/>
                </p:oleObj>
              </mc:Choice>
              <mc:Fallback>
                <p:oleObj name="文档" r:id="rId17" imgW="10603154" imgH="32712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3692" y="2204864"/>
                        <a:ext cx="10602912" cy="3271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047697"/>
              </p:ext>
            </p:extLst>
          </p:nvPr>
        </p:nvGraphicFramePr>
        <p:xfrm>
          <a:off x="483692" y="4653136"/>
          <a:ext cx="7268491" cy="1210102"/>
        </p:xfrm>
        <a:graphic>
          <a:graphicData uri="http://schemas.openxmlformats.org/drawingml/2006/table">
            <a:tbl>
              <a:tblPr/>
              <a:tblGrid>
                <a:gridCol w="2973087"/>
                <a:gridCol w="1478049"/>
                <a:gridCol w="1271349"/>
                <a:gridCol w="1546006"/>
              </a:tblGrid>
              <a:tr h="6050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化学键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spc="-8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=O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C—O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O—H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0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键能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/(kJ·mol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750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343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465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51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0000" y="920909"/>
            <a:ext cx="1141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思考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在中和反应反应热的测定实验中，使用弱酸或弱碱会使测得的中和反应反应热数值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偏高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偏低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，其原因是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有两组实验：</a:t>
            </a:r>
            <a:r>
              <a:rPr lang="en-US" altLang="zh-CN" sz="2400" kern="100" spc="-6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50 mL 0.50 </a:t>
            </a:r>
            <a:r>
              <a:rPr lang="en-US" altLang="zh-CN" sz="2400" kern="100" spc="-6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6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盐酸和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50 mL 0.55 </a:t>
            </a:r>
            <a:r>
              <a:rPr lang="en-US" altLang="zh-CN" sz="2400" kern="100" spc="-6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6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</a:t>
            </a:r>
            <a:r>
              <a:rPr lang="en-US" altLang="zh-CN" sz="2400" kern="100" spc="-6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60 mL 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0.50 </a:t>
            </a:r>
            <a:r>
              <a:rPr lang="en-US" altLang="zh-CN" sz="2400" kern="100" spc="-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3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3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盐酸和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50 mL 0.55 </a:t>
            </a:r>
            <a:r>
              <a:rPr lang="en-US" altLang="zh-CN" sz="2400" kern="100" spc="-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3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3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溶液。实验</a:t>
            </a:r>
            <a:r>
              <a:rPr lang="en-US" altLang="zh-CN" sz="2400" kern="100" spc="-3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①②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反应放出的</a:t>
            </a:r>
            <a:r>
              <a:rPr lang="zh-CN" altLang="zh-CN" sz="2400" kern="100" spc="-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热量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相等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不相等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，下同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，测得的中和反应反应热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，原因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2431" y="1988840"/>
            <a:ext cx="11187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偏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低　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                    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弱酸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或弱碱在水溶液中部分电离，在反应过程中，分子会继续电离，而电离是吸热的过程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460612" y="3729732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不相等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8328248" y="427786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相等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0460612" y="427786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中和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479611" y="4856477"/>
            <a:ext cx="8648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应反应热是以生成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 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mol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液态水为标准的，与反应物的用量无关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371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1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2627208"/>
            <a:ext cx="11412000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氢气中的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H—H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键比甲醇中的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C—H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键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强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弱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。用盖斯定律计算反应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圆角矩形 1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圆角矩形 1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2351" y="388929"/>
            <a:ext cx="342073" cy="301044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/>
                </a:solidFill>
              </a:rPr>
              <a:t>12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14" name="圆角矩形 1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2959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圆角矩形 1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969507"/>
              </p:ext>
            </p:extLst>
          </p:nvPr>
        </p:nvGraphicFramePr>
        <p:xfrm>
          <a:off x="483692" y="1268760"/>
          <a:ext cx="7268491" cy="1210102"/>
        </p:xfrm>
        <a:graphic>
          <a:graphicData uri="http://schemas.openxmlformats.org/drawingml/2006/table">
            <a:tbl>
              <a:tblPr/>
              <a:tblGrid>
                <a:gridCol w="2973087"/>
                <a:gridCol w="1478049"/>
                <a:gridCol w="1271349"/>
                <a:gridCol w="1546006"/>
              </a:tblGrid>
              <a:tr h="6050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化学键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spc="-8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=O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C—O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O—H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0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键能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/(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kJ·mol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750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343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465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5435652" y="273375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强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187456" y="3284984"/>
            <a:ext cx="1184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121.4</a:t>
            </a:r>
            <a:endParaRPr lang="zh-CN" altLang="en-US" dirty="0"/>
          </a:p>
        </p:txBody>
      </p: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4005064"/>
            <a:ext cx="11160000" cy="2592288"/>
            <a:chOff x="792914" y="3925222"/>
            <a:chExt cx="11160000" cy="2592288"/>
          </a:xfrm>
        </p:grpSpPr>
        <p:sp>
          <p:nvSpPr>
            <p:cNvPr id="23" name="圆角矩形 22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479398"/>
            </a:xfrm>
            <a:prstGeom prst="roundRect">
              <a:avLst>
                <a:gd name="adj" fmla="val 415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4" name="矩形 23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96000" y="4232452"/>
            <a:ext cx="10800000" cy="22382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＝反应物的总键能－生成物的总键能，根据反应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H—H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(3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C—H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O—H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，代入题表数据可得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H—H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C—H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63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&gt;0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，故氢气中的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H—H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键比甲醇中的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C—H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键强。根据盖斯定律可知，反应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＝反应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－反应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Ⅲ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121.4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1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1161930"/>
            <a:ext cx="6084659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Al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载氮体的碳基化学链合成氨技术示意图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zh-CN" altLang="en-US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总反应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3C(s)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N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O(l)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=3CO(g)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_______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圆角矩形 1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圆角矩形 1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2351" y="388929"/>
            <a:ext cx="342073" cy="301044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/>
                </a:solidFill>
              </a:rPr>
              <a:t>12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14" name="圆角矩形 1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2959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圆角矩形 1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96610" name="Picture 2" descr="X7-4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980728"/>
            <a:ext cx="5152627" cy="280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698557" y="2899544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434.0</a:t>
            </a:r>
            <a:endParaRPr lang="zh-CN" altLang="en-US" dirty="0"/>
          </a:p>
        </p:txBody>
      </p: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4005064"/>
            <a:ext cx="11160000" cy="1584176"/>
            <a:chOff x="792914" y="3925222"/>
            <a:chExt cx="11160000" cy="1584176"/>
          </a:xfrm>
        </p:grpSpPr>
        <p:sp>
          <p:nvSpPr>
            <p:cNvPr id="23" name="圆角矩形 22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471286"/>
            </a:xfrm>
            <a:prstGeom prst="roundRect">
              <a:avLst>
                <a:gd name="adj" fmla="val 415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4" name="矩形 23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96000" y="4232452"/>
            <a:ext cx="10800000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将反应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和反应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相加，即可得到总反应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3C(s)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3H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O(l)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=3CO(g)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708.1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274.1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434.0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zh-CN" sz="240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836712"/>
            <a:ext cx="11412000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(4)[2021·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全国乙卷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28(4)]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Kistiakowsky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曾研究了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NOCl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光化学分解反应，在一定频率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ν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光的照射下机理为：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NOCl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hν</a:t>
            </a:r>
            <a:r>
              <a:rPr lang="en-US" altLang="zh-CN" kern="100" spc="-6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―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NOCl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*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NOCl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NOCl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*</a:t>
            </a:r>
            <a:r>
              <a:rPr lang="en-US" altLang="zh-CN" kern="100" spc="-6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―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2NO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其中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hν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表示一个光子能量，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NOCl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*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NOCl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的激发态。可知，分解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mol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NOCl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需要吸收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_____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mol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的光子。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圆角矩形 1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圆角矩形 1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2351" y="388929"/>
            <a:ext cx="342073" cy="301044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/>
                </a:solidFill>
              </a:rPr>
              <a:t>12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14" name="圆角矩形 1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2959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圆角矩形 1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87488" y="3680863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0.5</a:t>
            </a:r>
            <a:endParaRPr lang="zh-CN" altLang="en-US" dirty="0"/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4293096"/>
            <a:ext cx="11160000" cy="2376264"/>
            <a:chOff x="792914" y="3925222"/>
            <a:chExt cx="11160000" cy="2376264"/>
          </a:xfrm>
        </p:grpSpPr>
        <p:sp>
          <p:nvSpPr>
            <p:cNvPr id="20" name="圆角矩形 19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263374"/>
            </a:xfrm>
            <a:prstGeom prst="roundRect">
              <a:avLst>
                <a:gd name="adj" fmla="val 415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1" name="矩形 20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696000" y="4424412"/>
            <a:ext cx="10800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.NOCl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hν</a:t>
            </a:r>
            <a:r>
              <a:rPr lang="en-US" altLang="zh-CN" sz="2400" kern="100" spc="-6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―</a:t>
            </a: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NOCl</a:t>
            </a:r>
            <a:r>
              <a:rPr lang="en-US" altLang="zh-CN" sz="2400" kern="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*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.NOCl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NOCl</a:t>
            </a:r>
            <a:r>
              <a:rPr lang="en-US" altLang="zh-CN" sz="2400" kern="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*</a:t>
            </a:r>
            <a:r>
              <a:rPr lang="en-US" altLang="zh-CN" sz="2400" kern="100" spc="-6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―</a:t>
            </a: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2NO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spc="-6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spc="-6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6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lang="zh-CN" altLang="zh-CN" sz="2400" kern="100" spc="-6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得总反应为</a:t>
            </a:r>
            <a:r>
              <a:rPr lang="en-US" altLang="zh-CN" sz="2400" kern="100" spc="-6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2NOCl</a:t>
            </a:r>
            <a:r>
              <a:rPr lang="zh-CN" altLang="zh-CN" sz="2400" kern="100" spc="-6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60" dirty="0" err="1" smtClean="0">
                <a:latin typeface="Times New Roman" panose="02020603050405020304" pitchFamily="18" charset="0"/>
                <a:ea typeface="宋体" panose="02010600030101010101" pitchFamily="2" charset="-122"/>
              </a:rPr>
              <a:t>hν</a:t>
            </a:r>
            <a:r>
              <a:rPr lang="en-US" altLang="zh-CN" sz="2400" kern="100" spc="-6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―</a:t>
            </a:r>
            <a:r>
              <a:rPr lang="en-US" altLang="zh-CN" sz="2400" kern="100" spc="-6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sz="2400" kern="100" spc="-6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2NO</a:t>
            </a:r>
            <a:r>
              <a:rPr lang="zh-CN" altLang="zh-CN" sz="2400" kern="100" spc="-6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6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Cl</a:t>
            </a:r>
            <a:r>
              <a:rPr lang="en-US" altLang="zh-CN" sz="2400" kern="100" spc="-60" baseline="-250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 spc="-6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，因此分解</a:t>
            </a:r>
            <a:r>
              <a:rPr lang="en-US" altLang="zh-CN" sz="2400" kern="100" spc="-6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lang="en-US" altLang="zh-CN" sz="2400" kern="100" spc="-60" dirty="0" err="1" smtClean="0">
                <a:latin typeface="Times New Roman" panose="02020603050405020304" pitchFamily="18" charset="0"/>
                <a:ea typeface="宋体" panose="02010600030101010101" pitchFamily="2" charset="-122"/>
              </a:rPr>
              <a:t>mol</a:t>
            </a:r>
            <a:r>
              <a:rPr lang="en-US" altLang="zh-CN" sz="2400" kern="100" spc="-6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kern="100" spc="-60" dirty="0" err="1" smtClean="0">
                <a:latin typeface="Times New Roman" panose="02020603050405020304" pitchFamily="18" charset="0"/>
                <a:ea typeface="宋体" panose="02010600030101010101" pitchFamily="2" charset="-122"/>
              </a:rPr>
              <a:t>NOCl</a:t>
            </a:r>
            <a:r>
              <a:rPr lang="zh-CN" altLang="zh-CN" sz="2400" kern="100" spc="-6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需要吸收</a:t>
            </a:r>
            <a:r>
              <a:rPr lang="en-US" altLang="zh-CN" sz="2400" kern="100" spc="-6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1 </a:t>
            </a:r>
            <a:r>
              <a:rPr lang="en-US" altLang="zh-CN" sz="2400" kern="100" spc="-60" dirty="0" err="1" smtClean="0">
                <a:latin typeface="Times New Roman" panose="02020603050405020304" pitchFamily="18" charset="0"/>
                <a:ea typeface="宋体" panose="02010600030101010101" pitchFamily="2" charset="-122"/>
              </a:rPr>
              <a:t>mol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光子能量，则分解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1 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宋体" panose="02010600030101010101" pitchFamily="2" charset="-122"/>
              </a:rPr>
              <a:t>mol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宋体" panose="02010600030101010101" pitchFamily="2" charset="-122"/>
              </a:rPr>
              <a:t>NOCl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需要吸收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0.5 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宋体" panose="02010600030101010101" pitchFamily="2" charset="-122"/>
              </a:rPr>
              <a:t>mol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的光子。</a:t>
            </a:r>
            <a:endParaRPr lang="zh-CN" altLang="zh-CN" sz="240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47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980728"/>
            <a:ext cx="11412000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氯及其化合物在生产、生活中应用广泛。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已知：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2NaOH(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aq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aq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NaClO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aq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O(l)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101.1 kJ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3NaClO(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aq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=NaClO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aq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2NaCl(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aq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112.2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则反应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6NaOH(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aq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=5NaCl(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aq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aq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O(l)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圆角矩形 1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圆角矩形 1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2351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圆角矩形 1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2959" y="388929"/>
            <a:ext cx="342073" cy="301044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/>
                </a:solidFill>
              </a:rPr>
              <a:t>13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15" name="圆角矩形 1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95636" y="3272284"/>
            <a:ext cx="1184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415.5</a:t>
            </a:r>
            <a:endParaRPr lang="zh-CN" altLang="en-US" dirty="0"/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4509120"/>
            <a:ext cx="11160000" cy="2016224"/>
            <a:chOff x="792914" y="3925222"/>
            <a:chExt cx="11160000" cy="2016224"/>
          </a:xfrm>
        </p:grpSpPr>
        <p:sp>
          <p:nvSpPr>
            <p:cNvPr id="20" name="圆角矩形 19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903334"/>
            </a:xfrm>
            <a:prstGeom prst="roundRect">
              <a:avLst>
                <a:gd name="adj" fmla="val 415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1" name="矩形 20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696000" y="4768259"/>
            <a:ext cx="10800000" cy="1684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分析题给热化学方程式，根据盖斯定律，由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3Cl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6NaOH(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aq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  <a:r>
              <a:rPr lang="en-US" altLang="zh-CN" sz="2400" kern="100" spc="-8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==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</a:rPr>
              <a:t>5NaCl(</a:t>
            </a:r>
            <a:r>
              <a:rPr lang="en-US" altLang="zh-CN" sz="2400" kern="100" spc="-6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aq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</a:rPr>
              <a:t>NaClO</a:t>
            </a:r>
            <a:r>
              <a:rPr lang="en-US" altLang="zh-CN" sz="2400" kern="100" spc="-6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400" kern="100" spc="-6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aq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</a:rPr>
              <a:t>3H</a:t>
            </a:r>
            <a:r>
              <a:rPr lang="en-US" altLang="zh-CN" sz="2400" kern="100" spc="-6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</a:rPr>
              <a:t>O(l)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</a:rPr>
              <a:t>3Δ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spc="-6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spc="-6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</a:rPr>
              <a:t>101.1 </a:t>
            </a:r>
            <a:r>
              <a:rPr lang="en-US" altLang="zh-CN" sz="2400" kern="100" spc="-60" smtClean="0">
                <a:latin typeface="Times New Roman" panose="02020603050405020304" pitchFamily="18" charset="0"/>
                <a:ea typeface="宋体" panose="02010600030101010101" pitchFamily="2" charset="-122"/>
              </a:rPr>
              <a:t>kJ·</a:t>
            </a:r>
            <a:r>
              <a:rPr lang="en-US" altLang="zh-CN" sz="2400" kern="100" smtClean="0">
                <a:latin typeface="Times New Roman" panose="02020603050405020304" pitchFamily="18" charset="0"/>
                <a:ea typeface="宋体" panose="02010600030101010101" pitchFamily="2" charset="-122"/>
              </a:rPr>
              <a:t>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112.2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415.5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2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980728"/>
            <a:ext cx="11412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几种含氯离子的相对能量如下表所示：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圆角矩形 1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圆角矩形 1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圆角矩形 1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2351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圆角矩形 1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2959" y="388929"/>
            <a:ext cx="342073" cy="301044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/>
                </a:solidFill>
              </a:rPr>
              <a:t>13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15" name="圆角矩形 1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039143"/>
              </p:ext>
            </p:extLst>
          </p:nvPr>
        </p:nvGraphicFramePr>
        <p:xfrm>
          <a:off x="551384" y="1760116"/>
          <a:ext cx="10983912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17" name="文档" r:id="rId17" imgW="10984192" imgH="1381664" progId="Word.Document.12">
                  <p:embed/>
                </p:oleObj>
              </mc:Choice>
              <mc:Fallback>
                <p:oleObj name="文档" r:id="rId17" imgW="10984192" imgH="13816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1384" y="1760116"/>
                        <a:ext cx="10983912" cy="138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3008878"/>
            <a:ext cx="11412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在上述五种离子中，最不稳定的离子是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填离子符号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286962"/>
              </p:ext>
            </p:extLst>
          </p:nvPr>
        </p:nvGraphicFramePr>
        <p:xfrm>
          <a:off x="6168008" y="2996952"/>
          <a:ext cx="144145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18" name="文档" r:id="rId20" imgW="1441801" imgH="890258" progId="Word.Document.12">
                  <p:embed/>
                </p:oleObj>
              </mc:Choice>
              <mc:Fallback>
                <p:oleObj name="文档" r:id="rId20" imgW="1441801" imgH="8902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168008" y="2996952"/>
                        <a:ext cx="1441450" cy="890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903612"/>
            <a:ext cx="11160000" cy="1076434"/>
            <a:chOff x="792914" y="3925222"/>
            <a:chExt cx="11160000" cy="1076434"/>
          </a:xfrm>
        </p:grpSpPr>
        <p:sp>
          <p:nvSpPr>
            <p:cNvPr id="21" name="圆角矩形 2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963544"/>
            </a:xfrm>
            <a:prstGeom prst="roundRect">
              <a:avLst>
                <a:gd name="adj" fmla="val 415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2" name="矩形 21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861204"/>
              </p:ext>
            </p:extLst>
          </p:nvPr>
        </p:nvGraphicFramePr>
        <p:xfrm>
          <a:off x="809517" y="4265587"/>
          <a:ext cx="999331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19" name="文档" r:id="rId23" imgW="9993421" imgH="963283" progId="Word.Document.12">
                  <p:embed/>
                </p:oleObj>
              </mc:Choice>
              <mc:Fallback>
                <p:oleObj name="文档" r:id="rId23" imgW="9993421" imgH="9632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09517" y="4265587"/>
                        <a:ext cx="9993312" cy="96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269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圆角矩形 1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圆角矩形 1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2351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圆角矩形 1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2959" y="388929"/>
            <a:ext cx="342073" cy="301044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/>
                </a:solidFill>
              </a:rPr>
              <a:t>13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15" name="圆角矩形 1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307611"/>
              </p:ext>
            </p:extLst>
          </p:nvPr>
        </p:nvGraphicFramePr>
        <p:xfrm>
          <a:off x="551384" y="1040036"/>
          <a:ext cx="10983912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67" name="文档" r:id="rId17" imgW="10984192" imgH="1381664" progId="Word.Document.12">
                  <p:embed/>
                </p:oleObj>
              </mc:Choice>
              <mc:Fallback>
                <p:oleObj name="文档" r:id="rId17" imgW="10984192" imgH="13816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1384" y="1040036"/>
                        <a:ext cx="10983912" cy="138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642368"/>
              </p:ext>
            </p:extLst>
          </p:nvPr>
        </p:nvGraphicFramePr>
        <p:xfrm>
          <a:off x="546100" y="2384995"/>
          <a:ext cx="10171112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68" name="文档" r:id="rId20" imgW="10171335" imgH="1115683" progId="Word.Document.12">
                  <p:embed/>
                </p:oleObj>
              </mc:Choice>
              <mc:Fallback>
                <p:oleObj name="文档" r:id="rId20" imgW="10171335" imgH="11156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46100" y="2384995"/>
                        <a:ext cx="10171112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7032959" y="2385119"/>
            <a:ext cx="2181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117 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kJ·mol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dirty="0"/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162920"/>
            <a:ext cx="11160000" cy="1584179"/>
            <a:chOff x="792914" y="3925222"/>
            <a:chExt cx="11160000" cy="1584179"/>
          </a:xfrm>
        </p:grpSpPr>
        <p:sp>
          <p:nvSpPr>
            <p:cNvPr id="22" name="圆角矩形 21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471289"/>
            </a:xfrm>
            <a:prstGeom prst="roundRect">
              <a:avLst>
                <a:gd name="adj" fmla="val 415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3" name="矩形 22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280166"/>
              </p:ext>
            </p:extLst>
          </p:nvPr>
        </p:nvGraphicFramePr>
        <p:xfrm>
          <a:off x="800100" y="3522960"/>
          <a:ext cx="105918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69" name="文档" r:id="rId23" imgW="10596671" imgH="1343564" progId="Word.Document.12">
                  <p:embed/>
                </p:oleObj>
              </mc:Choice>
              <mc:Fallback>
                <p:oleObj name="文档" r:id="rId23" imgW="10596671" imgH="13435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00100" y="3522960"/>
                        <a:ext cx="105918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070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圆角矩形 1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圆角矩形 1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2351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圆角矩形 1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2959" y="388929"/>
            <a:ext cx="342073" cy="301044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/>
                </a:solidFill>
              </a:rPr>
              <a:t>13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15" name="圆角矩形 1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307611"/>
              </p:ext>
            </p:extLst>
          </p:nvPr>
        </p:nvGraphicFramePr>
        <p:xfrm>
          <a:off x="551384" y="1040036"/>
          <a:ext cx="10983912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11" name="文档" r:id="rId17" imgW="10984192" imgH="1381664" progId="Word.Document.12">
                  <p:embed/>
                </p:oleObj>
              </mc:Choice>
              <mc:Fallback>
                <p:oleObj name="文档" r:id="rId17" imgW="10984192" imgH="13816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1384" y="1040036"/>
                        <a:ext cx="10983912" cy="138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286088"/>
              </p:ext>
            </p:extLst>
          </p:nvPr>
        </p:nvGraphicFramePr>
        <p:xfrm>
          <a:off x="546100" y="2387600"/>
          <a:ext cx="107950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12" name="文档" r:id="rId20" imgW="10803397" imgH="1495964" progId="Word.Document.12">
                  <p:embed/>
                </p:oleObj>
              </mc:Choice>
              <mc:Fallback>
                <p:oleObj name="文档" r:id="rId20" imgW="10803397" imgH="14959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46100" y="2387600"/>
                        <a:ext cx="10795000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744877"/>
              </p:ext>
            </p:extLst>
          </p:nvPr>
        </p:nvGraphicFramePr>
        <p:xfrm>
          <a:off x="7823200" y="2260600"/>
          <a:ext cx="4178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13" name="文档" r:id="rId23" imgW="4177839" imgH="826436" progId="Word.Document.12">
                  <p:embed/>
                </p:oleObj>
              </mc:Choice>
              <mc:Fallback>
                <p:oleObj name="文档" r:id="rId23" imgW="4177839" imgH="8264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823200" y="2260600"/>
                        <a:ext cx="41783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560687" y="2878336"/>
            <a:ext cx="4527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Cl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aq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Δ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138 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kJ·mol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dirty="0"/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645024"/>
            <a:ext cx="11160000" cy="1512168"/>
            <a:chOff x="792914" y="3925222"/>
            <a:chExt cx="11160000" cy="1512168"/>
          </a:xfrm>
        </p:grpSpPr>
        <p:sp>
          <p:nvSpPr>
            <p:cNvPr id="21" name="圆角矩形 2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399278"/>
            </a:xfrm>
            <a:prstGeom prst="roundRect">
              <a:avLst>
                <a:gd name="adj" fmla="val 415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2" name="矩形 21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033740"/>
              </p:ext>
            </p:extLst>
          </p:nvPr>
        </p:nvGraphicFramePr>
        <p:xfrm>
          <a:off x="834256" y="4005064"/>
          <a:ext cx="10374312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14" name="文档" r:id="rId26" imgW="10374459" imgH="1343564" progId="Word.Document.12">
                  <p:embed/>
                </p:oleObj>
              </mc:Choice>
              <mc:Fallback>
                <p:oleObj name="文档" r:id="rId26" imgW="10374459" imgH="13435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34256" y="4005064"/>
                        <a:ext cx="10374312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33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836712"/>
            <a:ext cx="11412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为原料，用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氧化制取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，可提高效益，减少污染，反应如下：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圆角矩形 1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圆角矩形 1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圆角矩形 1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2351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圆角矩形 1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2959" y="388929"/>
            <a:ext cx="342073" cy="301044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/>
                </a:solidFill>
              </a:rPr>
              <a:t>13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15" name="圆角矩形 1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841956"/>
              </p:ext>
            </p:extLst>
          </p:nvPr>
        </p:nvGraphicFramePr>
        <p:xfrm>
          <a:off x="546100" y="1459384"/>
          <a:ext cx="108585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27" name="文档" r:id="rId17" imgW="10870025" imgH="1052423" progId="Word.Document.12">
                  <p:embed/>
                </p:oleObj>
              </mc:Choice>
              <mc:Fallback>
                <p:oleObj name="文档" r:id="rId17" imgW="10870025" imgH="10524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6100" y="1459384"/>
                        <a:ext cx="108585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2179464"/>
            <a:ext cx="11412000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上述反应在同一反应器中，通过控制合适条件，分两步循环进行，可使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转化率接近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100%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。其基本原理如图所示：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99682" name="Picture 2" descr="X7-45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568" y="3356992"/>
            <a:ext cx="4506864" cy="2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363728"/>
              </p:ext>
            </p:extLst>
          </p:nvPr>
        </p:nvGraphicFramePr>
        <p:xfrm>
          <a:off x="546100" y="5664200"/>
          <a:ext cx="110617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28" name="文档" r:id="rId21" imgW="11073149" imgH="1090163" progId="Word.Document.12">
                  <p:embed/>
                </p:oleObj>
              </mc:Choice>
              <mc:Fallback>
                <p:oleObj name="文档" r:id="rId21" imgW="11073149" imgH="10901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46100" y="5664200"/>
                        <a:ext cx="110617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35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1039981"/>
            <a:ext cx="6786120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过程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反应的热化学方程式为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圆角矩形 1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圆角矩形 1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2351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圆角矩形 1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2959" y="388929"/>
            <a:ext cx="342073" cy="301044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/>
                </a:solidFill>
              </a:rPr>
              <a:t>13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15" name="圆角矩形 1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99682" name="Picture 2" descr="X7-4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136" y="1116382"/>
            <a:ext cx="4506864" cy="2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456857" y="980728"/>
            <a:ext cx="6652407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                                                2CuCl</a:t>
            </a:r>
            <a:r>
              <a:rPr lang="en-US" altLang="zh-CN" kern="1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(s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(g</a:t>
            </a:r>
            <a:r>
              <a:rPr lang="en-US" altLang="zh-CN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8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2CuO(s)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2Cl</a:t>
            </a:r>
            <a:r>
              <a:rPr lang="en-US" altLang="zh-CN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(g)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Δ</a:t>
            </a:r>
            <a:r>
              <a:rPr lang="en-US" altLang="zh-CN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125.4 </a:t>
            </a:r>
            <a:r>
              <a:rPr lang="en-US" altLang="zh-CN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kJ·mol</a:t>
            </a:r>
            <a:r>
              <a:rPr lang="zh-CN" altLang="zh-CN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429000"/>
            <a:ext cx="11160000" cy="2736304"/>
            <a:chOff x="792914" y="3925222"/>
            <a:chExt cx="11160000" cy="2736304"/>
          </a:xfrm>
        </p:grpSpPr>
        <p:sp>
          <p:nvSpPr>
            <p:cNvPr id="22" name="圆角矩形 21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623414"/>
            </a:xfrm>
            <a:prstGeom prst="roundRect">
              <a:avLst>
                <a:gd name="adj" fmla="val 415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3" name="矩形 22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96000" y="3688139"/>
            <a:ext cx="10800000" cy="22390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由图可知，过程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氧化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发生的反应为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2CuCl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(s)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(g)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=2CuO(s)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，将题给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氧化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HCl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的热化学方程式编号为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，将过程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反应的热化学方程式编号为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，根据盖斯定律，由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2CuCl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(s)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(g)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=2CuO(s)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115.4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120.4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125.4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31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1039981"/>
            <a:ext cx="6786120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过程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流出的气体通过稀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含少量酚酞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进行检测，氯化初期主要为不含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的气体，判断氯化结束时溶液的现象为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圆角矩形 1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圆角矩形 1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2351" y="388929"/>
            <a:ext cx="342073" cy="3010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9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圆角矩形 1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2959" y="388929"/>
            <a:ext cx="342073" cy="301044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prstClr val="white"/>
                </a:solidFill>
              </a:rPr>
              <a:t>13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15" name="圆角矩形 1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99682" name="Picture 2" descr="X7-4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136" y="1116382"/>
            <a:ext cx="4506864" cy="2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479376" y="2088386"/>
            <a:ext cx="6456761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zh-CN" altLang="zh-CN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由红色变为无色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或溶液红色变浅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>
            <a:hlinkClick r:id="rId16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2430780" algn="l"/>
              </a:tabLst>
            </a:pPr>
            <a:r>
              <a:rPr lang="zh-CN" altLang="en-US" kern="100" dirty="0" smtClean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  <a:endParaRPr lang="zh-CN" altLang="en-US" kern="100" dirty="0">
              <a:solidFill>
                <a:schemeClr val="bg1"/>
              </a:solidFill>
              <a:latin typeface="+mj-ea"/>
              <a:ea typeface="+mj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0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7813" y="476672"/>
            <a:ext cx="11076375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400" b="1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标准燃烧热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标准燃烧热与热值的比较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145795"/>
              </p:ext>
            </p:extLst>
          </p:nvPr>
        </p:nvGraphicFramePr>
        <p:xfrm>
          <a:off x="623392" y="1803387"/>
          <a:ext cx="10801200" cy="2134200"/>
        </p:xfrm>
        <a:graphic>
          <a:graphicData uri="http://schemas.openxmlformats.org/drawingml/2006/table">
            <a:tbl>
              <a:tblPr/>
              <a:tblGrid>
                <a:gridCol w="1728192"/>
                <a:gridCol w="4568375"/>
                <a:gridCol w="4504633"/>
              </a:tblGrid>
              <a:tr h="535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标准燃烧热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热值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研究条件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101 </a:t>
                      </a:r>
                      <a:r>
                        <a:rPr lang="en-US" sz="2400" kern="100" baseline="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kPa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35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含义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u="sng" kern="100" baseline="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                                   </a:t>
                      </a:r>
                      <a:r>
                        <a:rPr lang="zh-CN" sz="2400" kern="100" baseline="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反应热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u="sng" kern="100" baseline="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                               </a:t>
                      </a:r>
                      <a:r>
                        <a:rPr lang="zh-CN" sz="2400" kern="100" baseline="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反应热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意义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衡量燃料燃烧时放出热量的多少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639616" y="2840747"/>
            <a:ext cx="2816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 </a:t>
            </a:r>
            <a:r>
              <a:rPr lang="en-US" altLang="zh-CN" sz="2400" kern="1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mol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物质完全燃烧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52362" y="2828046"/>
            <a:ext cx="2416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 g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物质完全燃烧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7813" y="4136891"/>
            <a:ext cx="1107637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</a:rPr>
              <a:t>(2)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对完全燃烧的理解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52817"/>
              </p:ext>
            </p:extLst>
          </p:nvPr>
        </p:nvGraphicFramePr>
        <p:xfrm>
          <a:off x="613157" y="4919260"/>
          <a:ext cx="9155251" cy="1246044"/>
        </p:xfrm>
        <a:graphic>
          <a:graphicData uri="http://schemas.openxmlformats.org/drawingml/2006/table">
            <a:tbl>
              <a:tblPr/>
              <a:tblGrid>
                <a:gridCol w="2549714"/>
                <a:gridCol w="1689927"/>
                <a:gridCol w="1353423"/>
                <a:gridCol w="1867813"/>
                <a:gridCol w="1694374"/>
              </a:tblGrid>
              <a:tr h="6230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燃烧元素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S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0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稳定产物及状态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(g)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O(l)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SO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(g)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(g)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16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2"/>
          <a:stretch/>
        </p:blipFill>
        <p:spPr>
          <a:xfrm>
            <a:off x="2133600" y="0"/>
            <a:ext cx="10058400" cy="5081786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>
          <a:xfrm>
            <a:off x="1589" y="0"/>
            <a:ext cx="12188825" cy="6858000"/>
          </a:xfrm>
          <a:custGeom>
            <a:avLst/>
            <a:gdLst>
              <a:gd name="connsiteX0" fmla="*/ 0 w 12216163"/>
              <a:gd name="connsiteY0" fmla="*/ 0 h 6858000"/>
              <a:gd name="connsiteX1" fmla="*/ 1152128 w 12216163"/>
              <a:gd name="connsiteY1" fmla="*/ 0 h 6858000"/>
              <a:gd name="connsiteX2" fmla="*/ 4888772 w 12216163"/>
              <a:gd name="connsiteY2" fmla="*/ 0 h 6858000"/>
              <a:gd name="connsiteX3" fmla="*/ 2409459 w 12216163"/>
              <a:gd name="connsiteY3" fmla="*/ 4032553 h 6858000"/>
              <a:gd name="connsiteX4" fmla="*/ 12216163 w 12216163"/>
              <a:gd name="connsiteY4" fmla="*/ 4032553 h 6858000"/>
              <a:gd name="connsiteX5" fmla="*/ 12216163 w 12216163"/>
              <a:gd name="connsiteY5" fmla="*/ 6858000 h 6858000"/>
              <a:gd name="connsiteX6" fmla="*/ 1211538 w 12216163"/>
              <a:gd name="connsiteY6" fmla="*/ 6858000 h 6858000"/>
              <a:gd name="connsiteX7" fmla="*/ 1152128 w 12216163"/>
              <a:gd name="connsiteY7" fmla="*/ 6858000 h 6858000"/>
              <a:gd name="connsiteX8" fmla="*/ 203425 w 12216163"/>
              <a:gd name="connsiteY8" fmla="*/ 6858000 h 6858000"/>
              <a:gd name="connsiteX9" fmla="*/ 13669 w 12216163"/>
              <a:gd name="connsiteY9" fmla="*/ 6858000 h 6858000"/>
              <a:gd name="connsiteX10" fmla="*/ 0 w 12216163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16163" h="6858000">
                <a:moveTo>
                  <a:pt x="0" y="0"/>
                </a:moveTo>
                <a:lnTo>
                  <a:pt x="1152128" y="0"/>
                </a:lnTo>
                <a:lnTo>
                  <a:pt x="4888772" y="0"/>
                </a:lnTo>
                <a:lnTo>
                  <a:pt x="2409459" y="4032553"/>
                </a:lnTo>
                <a:lnTo>
                  <a:pt x="12216163" y="4032553"/>
                </a:lnTo>
                <a:lnTo>
                  <a:pt x="12216163" y="6858000"/>
                </a:lnTo>
                <a:lnTo>
                  <a:pt x="1211538" y="6858000"/>
                </a:lnTo>
                <a:lnTo>
                  <a:pt x="1152128" y="6858000"/>
                </a:lnTo>
                <a:lnTo>
                  <a:pt x="203425" y="6858000"/>
                </a:lnTo>
                <a:lnTo>
                  <a:pt x="1366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1919536" y="4149080"/>
            <a:ext cx="1028454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5"/>
          <p:cNvSpPr/>
          <p:nvPr/>
        </p:nvSpPr>
        <p:spPr>
          <a:xfrm>
            <a:off x="1589" y="703173"/>
            <a:ext cx="2569393" cy="1656184"/>
          </a:xfrm>
          <a:custGeom>
            <a:avLst/>
            <a:gdLst>
              <a:gd name="connsiteX0" fmla="*/ 0 w 2569393"/>
              <a:gd name="connsiteY0" fmla="*/ 0 h 1656184"/>
              <a:gd name="connsiteX1" fmla="*/ 2561164 w 2569393"/>
              <a:gd name="connsiteY1" fmla="*/ 0 h 1656184"/>
              <a:gd name="connsiteX2" fmla="*/ 2569393 w 2569393"/>
              <a:gd name="connsiteY2" fmla="*/ 8229 h 1656184"/>
              <a:gd name="connsiteX3" fmla="*/ 1556189 w 2569393"/>
              <a:gd name="connsiteY3" fmla="*/ 1656184 h 1656184"/>
              <a:gd name="connsiteX4" fmla="*/ 0 w 2569393"/>
              <a:gd name="connsiteY4" fmla="*/ 1656184 h 16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9393" h="1656184">
                <a:moveTo>
                  <a:pt x="0" y="0"/>
                </a:moveTo>
                <a:lnTo>
                  <a:pt x="2561164" y="0"/>
                </a:lnTo>
                <a:lnTo>
                  <a:pt x="2569393" y="8229"/>
                </a:lnTo>
                <a:lnTo>
                  <a:pt x="1556189" y="1656184"/>
                </a:lnTo>
                <a:lnTo>
                  <a:pt x="0" y="1656184"/>
                </a:lnTo>
                <a:close/>
              </a:path>
            </a:pathLst>
          </a:custGeom>
          <a:solidFill>
            <a:srgbClr val="1F2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任意多边形 3">
            <a:extLst>
              <a:ext uri="{FF2B5EF4-FFF2-40B4-BE49-F238E27FC236}">
                <a16:creationId xmlns="" xmlns:a16="http://schemas.microsoft.com/office/drawing/2014/main" id="{DF63667A-3892-CB45-B675-4D73819EA44F}"/>
              </a:ext>
            </a:extLst>
          </p:cNvPr>
          <p:cNvSpPr/>
          <p:nvPr/>
        </p:nvSpPr>
        <p:spPr>
          <a:xfrm>
            <a:off x="427796" y="964697"/>
            <a:ext cx="858488" cy="1051581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zh-CN" altLang="en-US" sz="1799" kern="0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1919537" y="1"/>
            <a:ext cx="2529521" cy="40325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903757" y="4244330"/>
            <a:ext cx="4648455" cy="88674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 defTabSz="914400">
              <a:lnSpc>
                <a:spcPct val="130000"/>
              </a:lnSpc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微软雅黑" pitchFamily="34" charset="-122"/>
                <a:ea typeface="微软雅黑"/>
              </a:rPr>
              <a:t>本课结束</a:t>
            </a: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2495330" y="5108233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/>
              </a:rPr>
              <a:t>更多精彩内容请登录：</a:t>
            </a:r>
            <a:r>
              <a:rPr lang="en-US" altLang="zh-CN" sz="2700" b="1" dirty="0" smtClean="0">
                <a:solidFill>
                  <a:schemeClr val="bg1"/>
                </a:solidFill>
                <a:latin typeface="微软雅黑" pitchFamily="34" charset="-122"/>
                <a:ea typeface="微软雅黑"/>
              </a:rPr>
              <a:t>www.xinjiaoyu.com</a:t>
            </a:r>
            <a:endParaRPr lang="zh-CN" altLang="en-US" sz="2700" b="1" dirty="0">
              <a:solidFill>
                <a:schemeClr val="bg1"/>
              </a:solidFill>
              <a:latin typeface="微软雅黑" pitchFamily="34" charset="-122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10684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7813" y="1052736"/>
            <a:ext cx="11076375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400" b="1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燃料的选择　能源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燃料的选择原则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737519" y="2682786"/>
            <a:ext cx="245913" cy="1224136"/>
          </a:xfrm>
          <a:prstGeom prst="leftBrace">
            <a:avLst>
              <a:gd name="adj1" fmla="val 33025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89860" y="2394754"/>
            <a:ext cx="105067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首先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其次：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其他：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15932" y="249627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保护环境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15932" y="302838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热值大小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15932" y="3551866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稳定性、来源、价格、运输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42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主题​​">
  <a:themeElements>
    <a:clrScheme name="金榜苑-蓝绿">
      <a:dk1>
        <a:sysClr val="windowText" lastClr="000000"/>
      </a:dk1>
      <a:lt1>
        <a:sysClr val="window" lastClr="FFFFFF"/>
      </a:lt1>
      <a:dk2>
        <a:srgbClr val="2D3967"/>
      </a:dk2>
      <a:lt2>
        <a:srgbClr val="ECB594"/>
      </a:lt2>
      <a:accent1>
        <a:srgbClr val="376698"/>
      </a:accent1>
      <a:accent2>
        <a:srgbClr val="4893CF"/>
      </a:accent2>
      <a:accent3>
        <a:srgbClr val="7AD9E7"/>
      </a:accent3>
      <a:accent4>
        <a:srgbClr val="8BBB96"/>
      </a:accent4>
      <a:accent5>
        <a:srgbClr val="659677"/>
      </a:accent5>
      <a:accent6>
        <a:srgbClr val="FF5050"/>
      </a:accent6>
      <a:hlink>
        <a:srgbClr val="0563C1"/>
      </a:hlink>
      <a:folHlink>
        <a:srgbClr val="954F72"/>
      </a:folHlink>
    </a:clrScheme>
    <a:fontScheme name="chaoqin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93839E16-1218-4D33-878B-398FF0D34803}" vid="{3150DE73-8EBB-4C95-9D95-914E3E908A2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10988</TotalTime>
  <Words>5038</Words>
  <Application>Microsoft Office PowerPoint</Application>
  <PresentationFormat>宽屏</PresentationFormat>
  <Paragraphs>943</Paragraphs>
  <Slides>80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80</vt:i4>
      </vt:variant>
    </vt:vector>
  </HeadingPairs>
  <TitlesOfParts>
    <vt:vector size="96" baseType="lpstr">
      <vt:lpstr>Adobe 黑体 Std R</vt:lpstr>
      <vt:lpstr>Adobe 楷体 Std R</vt:lpstr>
      <vt:lpstr>DOUYU Font</vt:lpstr>
      <vt:lpstr>EU-F9X</vt:lpstr>
      <vt:lpstr>方正粗圆简体</vt:lpstr>
      <vt:lpstr>华文细黑</vt:lpstr>
      <vt:lpstr>楷体</vt:lpstr>
      <vt:lpstr>楷体_GB2312</vt:lpstr>
      <vt:lpstr>宋体</vt:lpstr>
      <vt:lpstr>微软雅黑</vt:lpstr>
      <vt:lpstr>Arial</vt:lpstr>
      <vt:lpstr>Calibri</vt:lpstr>
      <vt:lpstr>Courier New</vt:lpstr>
      <vt:lpstr>Times New Roman</vt:lpstr>
      <vt:lpstr>Office 主题​​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国雄 范</dc:creator>
  <cp:lastModifiedBy>Administrator</cp:lastModifiedBy>
  <cp:revision>800</cp:revision>
  <dcterms:created xsi:type="dcterms:W3CDTF">2021-11-07T03:17:42Z</dcterms:created>
  <dcterms:modified xsi:type="dcterms:W3CDTF">2023-03-13T06:41:55Z</dcterms:modified>
</cp:coreProperties>
</file>