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708" r:id="rId2"/>
    <p:sldId id="683" r:id="rId3"/>
    <p:sldId id="680" r:id="rId4"/>
    <p:sldId id="592" r:id="rId5"/>
    <p:sldId id="713" r:id="rId6"/>
    <p:sldId id="689" r:id="rId7"/>
    <p:sldId id="709" r:id="rId8"/>
    <p:sldId id="710" r:id="rId9"/>
    <p:sldId id="711" r:id="rId10"/>
    <p:sldId id="597" r:id="rId11"/>
    <p:sldId id="716" r:id="rId12"/>
    <p:sldId id="691" r:id="rId13"/>
    <p:sldId id="717" r:id="rId14"/>
    <p:sldId id="714" r:id="rId15"/>
    <p:sldId id="718" r:id="rId16"/>
    <p:sldId id="719" r:id="rId17"/>
    <p:sldId id="684" r:id="rId18"/>
    <p:sldId id="651" r:id="rId19"/>
    <p:sldId id="652" r:id="rId20"/>
    <p:sldId id="720" r:id="rId21"/>
    <p:sldId id="611" r:id="rId22"/>
    <p:sldId id="656" r:id="rId23"/>
    <p:sldId id="722" r:id="rId24"/>
    <p:sldId id="612" r:id="rId25"/>
    <p:sldId id="723" r:id="rId26"/>
    <p:sldId id="724" r:id="rId27"/>
    <p:sldId id="658" r:id="rId28"/>
    <p:sldId id="698" r:id="rId29"/>
    <p:sldId id="725" r:id="rId30"/>
    <p:sldId id="685" r:id="rId31"/>
    <p:sldId id="661" r:id="rId32"/>
    <p:sldId id="617" r:id="rId33"/>
    <p:sldId id="621" r:id="rId34"/>
    <p:sldId id="727" r:id="rId35"/>
    <p:sldId id="731" r:id="rId36"/>
    <p:sldId id="726" r:id="rId37"/>
    <p:sldId id="728" r:id="rId38"/>
    <p:sldId id="729" r:id="rId39"/>
    <p:sldId id="730" r:id="rId40"/>
    <p:sldId id="732" r:id="rId41"/>
    <p:sldId id="733" r:id="rId42"/>
    <p:sldId id="734" r:id="rId43"/>
    <p:sldId id="735" r:id="rId44"/>
    <p:sldId id="736" r:id="rId45"/>
    <p:sldId id="737" r:id="rId46"/>
    <p:sldId id="604" r:id="rId47"/>
    <p:sldId id="623" r:id="rId48"/>
    <p:sldId id="738" r:id="rId49"/>
    <p:sldId id="739" r:id="rId50"/>
    <p:sldId id="624" r:id="rId51"/>
    <p:sldId id="740" r:id="rId52"/>
    <p:sldId id="741" r:id="rId53"/>
    <p:sldId id="625" r:id="rId54"/>
    <p:sldId id="664" r:id="rId55"/>
    <p:sldId id="665" r:id="rId56"/>
    <p:sldId id="605" r:id="rId57"/>
    <p:sldId id="627" r:id="rId58"/>
    <p:sldId id="700" r:id="rId59"/>
    <p:sldId id="743" r:id="rId60"/>
    <p:sldId id="628" r:id="rId61"/>
    <p:sldId id="744" r:id="rId62"/>
    <p:sldId id="745" r:id="rId63"/>
    <p:sldId id="629" r:id="rId64"/>
    <p:sldId id="746" r:id="rId65"/>
    <p:sldId id="747" r:id="rId66"/>
    <p:sldId id="630" r:id="rId67"/>
    <p:sldId id="748" r:id="rId68"/>
    <p:sldId id="631" r:id="rId69"/>
    <p:sldId id="701" r:id="rId70"/>
    <p:sldId id="749" r:id="rId71"/>
    <p:sldId id="632" r:id="rId72"/>
    <p:sldId id="702" r:id="rId73"/>
    <p:sldId id="750" r:id="rId74"/>
    <p:sldId id="633" r:id="rId75"/>
    <p:sldId id="751" r:id="rId76"/>
    <p:sldId id="752" r:id="rId77"/>
    <p:sldId id="634" r:id="rId78"/>
    <p:sldId id="668" r:id="rId79"/>
    <p:sldId id="753" r:id="rId80"/>
    <p:sldId id="635" r:id="rId81"/>
    <p:sldId id="670" r:id="rId82"/>
    <p:sldId id="754" r:id="rId83"/>
    <p:sldId id="636" r:id="rId84"/>
    <p:sldId id="671" r:id="rId85"/>
    <p:sldId id="755" r:id="rId86"/>
    <p:sldId id="756" r:id="rId87"/>
    <p:sldId id="757" r:id="rId88"/>
    <p:sldId id="637" r:id="rId89"/>
    <p:sldId id="672" r:id="rId90"/>
    <p:sldId id="758" r:id="rId91"/>
    <p:sldId id="590" r:id="rId9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642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3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1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7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image" Target="../media/image12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08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课时精练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=""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63" r:id="rId7"/>
    <p:sldLayoutId id="2147483668" r:id="rId8"/>
    <p:sldLayoutId id="2147483666" r:id="rId9"/>
    <p:sldLayoutId id="2147483655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package" Target="../embeddings/Microsoft_Word___2.docx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8.emf"/><Relationship Id="rId18" Type="http://schemas.openxmlformats.org/officeDocument/2006/relationships/package" Target="../embeddings/Microsoft_Word___8.docx"/><Relationship Id="rId3" Type="http://schemas.openxmlformats.org/officeDocument/2006/relationships/image" Target="../media/image20.png"/><Relationship Id="rId7" Type="http://schemas.openxmlformats.org/officeDocument/2006/relationships/image" Target="../media/image16.emf"/><Relationship Id="rId12" Type="http://schemas.openxmlformats.org/officeDocument/2006/relationships/package" Target="../embeddings/Microsoft_Word___6.docx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4.docx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5" Type="http://schemas.openxmlformats.org/officeDocument/2006/relationships/package" Target="../embeddings/Microsoft_Word___7.docx"/><Relationship Id="rId10" Type="http://schemas.openxmlformats.org/officeDocument/2006/relationships/image" Target="../media/image17.emf"/><Relationship Id="rId4" Type="http://schemas.openxmlformats.org/officeDocument/2006/relationships/image" Target="../media/image21.png"/><Relationship Id="rId9" Type="http://schemas.openxmlformats.org/officeDocument/2006/relationships/package" Target="../embeddings/Microsoft_Word___5.docx"/><Relationship Id="rId1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package" Target="../embeddings/Microsoft_Word___12.docx"/><Relationship Id="rId3" Type="http://schemas.openxmlformats.org/officeDocument/2006/relationships/image" Target="../media/image20.png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9.docx"/><Relationship Id="rId11" Type="http://schemas.openxmlformats.org/officeDocument/2006/relationships/package" Target="../embeddings/Microsoft_Word___11.docx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1.png"/><Relationship Id="rId9" Type="http://schemas.openxmlformats.org/officeDocument/2006/relationships/package" Target="../embeddings/Microsoft_Word___10.docx"/><Relationship Id="rId1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13.docx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5.docx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4.docx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16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17.docx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__18.docx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" Target="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__19.docx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19.bin"/><Relationship Id="rId9" Type="http://schemas.openxmlformats.org/officeDocument/2006/relationships/package" Target="../embeddings/Microsoft_Word___20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17.xml"/><Relationship Id="rId5" Type="http://schemas.openxmlformats.org/officeDocument/2006/relationships/slide" Target="slide30.xml"/><Relationship Id="rId4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package" Target="../embeddings/Microsoft_Word___24.docx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__22.docx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6.emf"/><Relationship Id="rId5" Type="http://schemas.openxmlformats.org/officeDocument/2006/relationships/image" Target="../media/image34.emf"/><Relationship Id="rId10" Type="http://schemas.openxmlformats.org/officeDocument/2006/relationships/package" Target="../embeddings/Microsoft_Word___23.docx"/><Relationship Id="rId4" Type="http://schemas.openxmlformats.org/officeDocument/2006/relationships/package" Target="../embeddings/Microsoft_Word___21.docx"/><Relationship Id="rId9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__25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26.docx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package" Target="../embeddings/Microsoft_Word___31.docx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__28.docx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11" Type="http://schemas.openxmlformats.org/officeDocument/2006/relationships/package" Target="../embeddings/Microsoft_Word___30.docx"/><Relationship Id="rId5" Type="http://schemas.openxmlformats.org/officeDocument/2006/relationships/image" Target="../media/image32.emf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30.bin"/><Relationship Id="rId4" Type="http://schemas.openxmlformats.org/officeDocument/2006/relationships/package" Target="../embeddings/Microsoft_Word___27.docx"/><Relationship Id="rId9" Type="http://schemas.openxmlformats.org/officeDocument/2006/relationships/package" Target="../embeddings/Microsoft_Word___29.docx"/><Relationship Id="rId1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__32.docx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4.docx"/><Relationship Id="rId3" Type="http://schemas.openxmlformats.org/officeDocument/2006/relationships/image" Target="../media/image41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emf"/><Relationship Id="rId5" Type="http://schemas.openxmlformats.org/officeDocument/2006/relationships/package" Target="../embeddings/Microsoft_Word___33.docx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__35.docx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png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__36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png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__37.docx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__38.docx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__40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__42.docx"/><Relationship Id="rId9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slide" Target="slide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slide" Target="slide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slide" Target="slide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4.docx"/><Relationship Id="rId3" Type="http://schemas.openxmlformats.org/officeDocument/2006/relationships/slide" Target="slide47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7.png"/><Relationship Id="rId11" Type="http://schemas.openxmlformats.org/officeDocument/2006/relationships/package" Target="../embeddings/Microsoft_Word___45.docx"/><Relationship Id="rId5" Type="http://schemas.openxmlformats.org/officeDocument/2006/relationships/slide" Target="slide53.xml"/><Relationship Id="rId10" Type="http://schemas.openxmlformats.org/officeDocument/2006/relationships/oleObject" Target="../embeddings/oleObject45.bin"/><Relationship Id="rId4" Type="http://schemas.openxmlformats.org/officeDocument/2006/relationships/slide" Target="slide50.xml"/><Relationship Id="rId9" Type="http://schemas.openxmlformats.org/officeDocument/2006/relationships/image" Target="../media/image5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slide" Target="slide47.xml"/><Relationship Id="rId7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slide" Target="slide53.xml"/><Relationship Id="rId4" Type="http://schemas.openxmlformats.org/officeDocument/2006/relationships/slide" Target="slide50.xml"/><Relationship Id="rId9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slide" Target="slide47.xml"/><Relationship Id="rId7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7.bin"/><Relationship Id="rId5" Type="http://schemas.openxmlformats.org/officeDocument/2006/relationships/slide" Target="slide53.xml"/><Relationship Id="rId4" Type="http://schemas.openxmlformats.org/officeDocument/2006/relationships/slide" Target="slide50.xml"/><Relationship Id="rId9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8.docx"/><Relationship Id="rId13" Type="http://schemas.openxmlformats.org/officeDocument/2006/relationships/oleObject" Target="../embeddings/oleObject50.bin"/><Relationship Id="rId3" Type="http://schemas.openxmlformats.org/officeDocument/2006/relationships/slide" Target="slide47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3.png"/><Relationship Id="rId11" Type="http://schemas.openxmlformats.org/officeDocument/2006/relationships/package" Target="../embeddings/Microsoft_Word___49.docx"/><Relationship Id="rId5" Type="http://schemas.openxmlformats.org/officeDocument/2006/relationships/slide" Target="slide53.xml"/><Relationship Id="rId15" Type="http://schemas.openxmlformats.org/officeDocument/2006/relationships/image" Target="../media/image62.emf"/><Relationship Id="rId10" Type="http://schemas.openxmlformats.org/officeDocument/2006/relationships/oleObject" Target="../embeddings/oleObject49.bin"/><Relationship Id="rId4" Type="http://schemas.openxmlformats.org/officeDocument/2006/relationships/slide" Target="slide50.xml"/><Relationship Id="rId9" Type="http://schemas.openxmlformats.org/officeDocument/2006/relationships/image" Target="../media/image60.emf"/><Relationship Id="rId14" Type="http://schemas.openxmlformats.org/officeDocument/2006/relationships/package" Target="../embeddings/Microsoft_Word___50.docx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slide" Target="slide47.xml"/><Relationship Id="rId7" Type="http://schemas.openxmlformats.org/officeDocument/2006/relationships/package" Target="../embeddings/Microsoft_Word___5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1.bin"/><Relationship Id="rId5" Type="http://schemas.openxmlformats.org/officeDocument/2006/relationships/slide" Target="slide53.xml"/><Relationship Id="rId4" Type="http://schemas.openxmlformats.org/officeDocument/2006/relationships/slide" Target="slide50.xml"/><Relationship Id="rId9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slide" Target="slide53.xml"/><Relationship Id="rId4" Type="http://schemas.openxmlformats.org/officeDocument/2006/relationships/slide" Target="slide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53.bin"/><Relationship Id="rId26" Type="http://schemas.openxmlformats.org/officeDocument/2006/relationships/image" Target="../media/image69.emf"/><Relationship Id="rId3" Type="http://schemas.openxmlformats.org/officeDocument/2006/relationships/slide" Target="slide57.xml"/><Relationship Id="rId21" Type="http://schemas.openxmlformats.org/officeDocument/2006/relationships/oleObject" Target="../embeddings/oleObject54.bin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66.emf"/><Relationship Id="rId25" Type="http://schemas.openxmlformats.org/officeDocument/2006/relationships/package" Target="../embeddings/Microsoft_Word___55.docx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52.docx"/><Relationship Id="rId20" Type="http://schemas.openxmlformats.org/officeDocument/2006/relationships/image" Target="../media/image67.emf"/><Relationship Id="rId1" Type="http://schemas.openxmlformats.org/officeDocument/2006/relationships/vmlDrawing" Target="../drawings/vmlDrawing28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24" Type="http://schemas.openxmlformats.org/officeDocument/2006/relationships/oleObject" Target="../embeddings/oleObject55.bin"/><Relationship Id="rId5" Type="http://schemas.openxmlformats.org/officeDocument/2006/relationships/slide" Target="slide63.xml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68.emf"/><Relationship Id="rId10" Type="http://schemas.openxmlformats.org/officeDocument/2006/relationships/slide" Target="slide77.xml"/><Relationship Id="rId19" Type="http://schemas.openxmlformats.org/officeDocument/2006/relationships/package" Target="../embeddings/Microsoft_Word___53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70.png"/><Relationship Id="rId22" Type="http://schemas.openxmlformats.org/officeDocument/2006/relationships/package" Target="../embeddings/Microsoft_Word___54.docx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1.emf"/><Relationship Id="rId1" Type="http://schemas.openxmlformats.org/officeDocument/2006/relationships/vmlDrawing" Target="../drawings/vmlDrawing29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package" Target="../embeddings/Microsoft_Word___56.docx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oleObject" Target="../embeddings/oleObject56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2.emf"/><Relationship Id="rId1" Type="http://schemas.openxmlformats.org/officeDocument/2006/relationships/vmlDrawing" Target="../drawings/vmlDrawing30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package" Target="../embeddings/Microsoft_Word___57.docx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oleObject" Target="../embeddings/oleObject5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59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58.docx"/><Relationship Id="rId20" Type="http://schemas.openxmlformats.org/officeDocument/2006/relationships/image" Target="../media/image74.emf"/><Relationship Id="rId1" Type="http://schemas.openxmlformats.org/officeDocument/2006/relationships/vmlDrawing" Target="../drawings/vmlDrawing31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58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59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61.bin"/><Relationship Id="rId3" Type="http://schemas.openxmlformats.org/officeDocument/2006/relationships/slide" Target="slide57.xml"/><Relationship Id="rId21" Type="http://schemas.openxmlformats.org/officeDocument/2006/relationships/package" Target="../embeddings/Microsoft_Word___62.docx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60.docx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32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60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61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64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63.docx"/><Relationship Id="rId20" Type="http://schemas.openxmlformats.org/officeDocument/2006/relationships/image" Target="../media/image77.emf"/><Relationship Id="rId1" Type="http://schemas.openxmlformats.org/officeDocument/2006/relationships/vmlDrawing" Target="../drawings/vmlDrawing33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63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64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image" Target="../media/image78.png"/><Relationship Id="rId3" Type="http://schemas.openxmlformats.org/officeDocument/2006/relationships/slide" Target="slide60.xml"/><Relationship Id="rId7" Type="http://schemas.openxmlformats.org/officeDocument/2006/relationships/slide" Target="slide71.xml"/><Relationship Id="rId12" Type="http://schemas.openxmlformats.org/officeDocument/2006/relationships/slide" Target="slide8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8.xml"/><Relationship Id="rId11" Type="http://schemas.openxmlformats.org/officeDocument/2006/relationships/slide" Target="slide83.xml"/><Relationship Id="rId5" Type="http://schemas.openxmlformats.org/officeDocument/2006/relationships/slide" Target="slide66.xml"/><Relationship Id="rId10" Type="http://schemas.openxmlformats.org/officeDocument/2006/relationships/slide" Target="slide80.xml"/><Relationship Id="rId4" Type="http://schemas.openxmlformats.org/officeDocument/2006/relationships/slide" Target="slide63.xml"/><Relationship Id="rId9" Type="http://schemas.openxmlformats.org/officeDocument/2006/relationships/slide" Target="slide7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image" Target="../media/image78.png"/><Relationship Id="rId3" Type="http://schemas.openxmlformats.org/officeDocument/2006/relationships/slide" Target="slide60.xml"/><Relationship Id="rId7" Type="http://schemas.openxmlformats.org/officeDocument/2006/relationships/slide" Target="slide71.xml"/><Relationship Id="rId12" Type="http://schemas.openxmlformats.org/officeDocument/2006/relationships/slide" Target="slide8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8.xml"/><Relationship Id="rId11" Type="http://schemas.openxmlformats.org/officeDocument/2006/relationships/slide" Target="slide83.xml"/><Relationship Id="rId5" Type="http://schemas.openxmlformats.org/officeDocument/2006/relationships/slide" Target="slide66.xml"/><Relationship Id="rId10" Type="http://schemas.openxmlformats.org/officeDocument/2006/relationships/slide" Target="slide80.xml"/><Relationship Id="rId4" Type="http://schemas.openxmlformats.org/officeDocument/2006/relationships/slide" Target="slide63.xml"/><Relationship Id="rId9" Type="http://schemas.openxmlformats.org/officeDocument/2006/relationships/slide" Target="slide7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66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79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65.docx"/><Relationship Id="rId20" Type="http://schemas.openxmlformats.org/officeDocument/2006/relationships/image" Target="../media/image80.emf"/><Relationship Id="rId1" Type="http://schemas.openxmlformats.org/officeDocument/2006/relationships/vmlDrawing" Target="../drawings/vmlDrawing34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65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66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81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67.docx"/><Relationship Id="rId1" Type="http://schemas.openxmlformats.org/officeDocument/2006/relationships/vmlDrawing" Target="../drawings/vmlDrawing35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67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69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81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68.docx"/><Relationship Id="rId20" Type="http://schemas.openxmlformats.org/officeDocument/2006/relationships/image" Target="../media/image83.emf"/><Relationship Id="rId1" Type="http://schemas.openxmlformats.org/officeDocument/2006/relationships/vmlDrawing" Target="../drawings/vmlDrawing36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68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69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71.bin"/><Relationship Id="rId3" Type="http://schemas.openxmlformats.org/officeDocument/2006/relationships/slide" Target="slide57.xml"/><Relationship Id="rId21" Type="http://schemas.openxmlformats.org/officeDocument/2006/relationships/oleObject" Target="../embeddings/oleObject72.bin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84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70.docx"/><Relationship Id="rId20" Type="http://schemas.openxmlformats.org/officeDocument/2006/relationships/image" Target="../media/image85.emf"/><Relationship Id="rId1" Type="http://schemas.openxmlformats.org/officeDocument/2006/relationships/vmlDrawing" Target="../drawings/vmlDrawing37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70.bin"/><Relationship Id="rId23" Type="http://schemas.openxmlformats.org/officeDocument/2006/relationships/image" Target="../media/image86.emf"/><Relationship Id="rId10" Type="http://schemas.openxmlformats.org/officeDocument/2006/relationships/slide" Target="slide77.xml"/><Relationship Id="rId19" Type="http://schemas.openxmlformats.org/officeDocument/2006/relationships/package" Target="../embeddings/Microsoft_Word___71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87.png"/><Relationship Id="rId22" Type="http://schemas.openxmlformats.org/officeDocument/2006/relationships/package" Target="../embeddings/Microsoft_Word___72.docx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88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73.docx"/><Relationship Id="rId1" Type="http://schemas.openxmlformats.org/officeDocument/2006/relationships/vmlDrawing" Target="../drawings/vmlDrawing38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73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89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74.docx"/><Relationship Id="rId1" Type="http://schemas.openxmlformats.org/officeDocument/2006/relationships/vmlDrawing" Target="../drawings/vmlDrawing39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74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8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76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90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75.docx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40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75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76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9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78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93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77.docx"/><Relationship Id="rId20" Type="http://schemas.openxmlformats.org/officeDocument/2006/relationships/image" Target="../media/image94.emf"/><Relationship Id="rId1" Type="http://schemas.openxmlformats.org/officeDocument/2006/relationships/vmlDrawing" Target="../drawings/vmlDrawing41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77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78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9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80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95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79.docx"/><Relationship Id="rId20" Type="http://schemas.openxmlformats.org/officeDocument/2006/relationships/image" Target="../media/image96.emf"/><Relationship Id="rId1" Type="http://schemas.openxmlformats.org/officeDocument/2006/relationships/vmlDrawing" Target="../drawings/vmlDrawing42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79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80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9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82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97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81.docx"/><Relationship Id="rId20" Type="http://schemas.openxmlformats.org/officeDocument/2006/relationships/image" Target="../media/image98.emf"/><Relationship Id="rId1" Type="http://schemas.openxmlformats.org/officeDocument/2006/relationships/vmlDrawing" Target="../drawings/vmlDrawing43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81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82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84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00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83.docx"/><Relationship Id="rId20" Type="http://schemas.openxmlformats.org/officeDocument/2006/relationships/image" Target="../media/image101.emf"/><Relationship Id="rId1" Type="http://schemas.openxmlformats.org/officeDocument/2006/relationships/vmlDrawing" Target="../drawings/vmlDrawing44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83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84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9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86.bin"/><Relationship Id="rId3" Type="http://schemas.openxmlformats.org/officeDocument/2006/relationships/slide" Target="slide57.xml"/><Relationship Id="rId21" Type="http://schemas.openxmlformats.org/officeDocument/2006/relationships/package" Target="../embeddings/Microsoft_Word___87.docx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97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85.docx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45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85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86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9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89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02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88.docx"/><Relationship Id="rId20" Type="http://schemas.openxmlformats.org/officeDocument/2006/relationships/image" Target="../media/image103.emf"/><Relationship Id="rId1" Type="http://schemas.openxmlformats.org/officeDocument/2006/relationships/vmlDrawing" Target="../drawings/vmlDrawing46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88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89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02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90.docx"/><Relationship Id="rId1" Type="http://schemas.openxmlformats.org/officeDocument/2006/relationships/vmlDrawing" Target="../drawings/vmlDrawing47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90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0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92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05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91.docx"/><Relationship Id="rId20" Type="http://schemas.openxmlformats.org/officeDocument/2006/relationships/image" Target="../media/image106.emf"/><Relationship Id="rId1" Type="http://schemas.openxmlformats.org/officeDocument/2006/relationships/vmlDrawing" Target="../drawings/vmlDrawing48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91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92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07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93.docx"/><Relationship Id="rId1" Type="http://schemas.openxmlformats.org/officeDocument/2006/relationships/vmlDrawing" Target="../drawings/vmlDrawing49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93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10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9.emf"/><Relationship Id="rId1" Type="http://schemas.openxmlformats.org/officeDocument/2006/relationships/vmlDrawing" Target="../drawings/vmlDrawing50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package" Target="../embeddings/Microsoft_Word___94.docx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oleObject" Target="../embeddings/oleObject94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image" Target="../media/image110.png"/><Relationship Id="rId3" Type="http://schemas.openxmlformats.org/officeDocument/2006/relationships/slide" Target="slide60.xml"/><Relationship Id="rId7" Type="http://schemas.openxmlformats.org/officeDocument/2006/relationships/slide" Target="slide71.xml"/><Relationship Id="rId12" Type="http://schemas.openxmlformats.org/officeDocument/2006/relationships/slide" Target="slide8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8.xml"/><Relationship Id="rId11" Type="http://schemas.openxmlformats.org/officeDocument/2006/relationships/slide" Target="slide83.xml"/><Relationship Id="rId5" Type="http://schemas.openxmlformats.org/officeDocument/2006/relationships/slide" Target="slide66.xml"/><Relationship Id="rId10" Type="http://schemas.openxmlformats.org/officeDocument/2006/relationships/slide" Target="slide80.xml"/><Relationship Id="rId4" Type="http://schemas.openxmlformats.org/officeDocument/2006/relationships/slide" Target="slide63.xml"/><Relationship Id="rId9" Type="http://schemas.openxmlformats.org/officeDocument/2006/relationships/slide" Target="slide7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96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11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95.docx"/><Relationship Id="rId20" Type="http://schemas.openxmlformats.org/officeDocument/2006/relationships/image" Target="../media/image112.emf"/><Relationship Id="rId1" Type="http://schemas.openxmlformats.org/officeDocument/2006/relationships/vmlDrawing" Target="../drawings/vmlDrawing51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95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96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1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14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97.docx"/><Relationship Id="rId1" Type="http://schemas.openxmlformats.org/officeDocument/2006/relationships/vmlDrawing" Target="../drawings/vmlDrawing52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97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1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16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98.docx"/><Relationship Id="rId1" Type="http://schemas.openxmlformats.org/officeDocument/2006/relationships/vmlDrawing" Target="../drawings/vmlDrawing53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98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1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17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99.docx"/><Relationship Id="rId1" Type="http://schemas.openxmlformats.org/officeDocument/2006/relationships/vmlDrawing" Target="../drawings/vmlDrawing54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99.bin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1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image" Target="../media/image115.png"/><Relationship Id="rId3" Type="http://schemas.openxmlformats.org/officeDocument/2006/relationships/slide" Target="slide60.xml"/><Relationship Id="rId7" Type="http://schemas.openxmlformats.org/officeDocument/2006/relationships/slide" Target="slide71.xml"/><Relationship Id="rId12" Type="http://schemas.openxmlformats.org/officeDocument/2006/relationships/slide" Target="slide88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8.xml"/><Relationship Id="rId11" Type="http://schemas.openxmlformats.org/officeDocument/2006/relationships/slide" Target="slide83.xml"/><Relationship Id="rId5" Type="http://schemas.openxmlformats.org/officeDocument/2006/relationships/slide" Target="slide66.xml"/><Relationship Id="rId10" Type="http://schemas.openxmlformats.org/officeDocument/2006/relationships/slide" Target="slide80.xml"/><Relationship Id="rId4" Type="http://schemas.openxmlformats.org/officeDocument/2006/relationships/slide" Target="slide63.xml"/><Relationship Id="rId9" Type="http://schemas.openxmlformats.org/officeDocument/2006/relationships/slide" Target="slide7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101.bin"/><Relationship Id="rId3" Type="http://schemas.openxmlformats.org/officeDocument/2006/relationships/slide" Target="slide57.xml"/><Relationship Id="rId21" Type="http://schemas.openxmlformats.org/officeDocument/2006/relationships/oleObject" Target="../embeddings/oleObject102.bin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18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100.docx"/><Relationship Id="rId20" Type="http://schemas.openxmlformats.org/officeDocument/2006/relationships/image" Target="../media/image119.emf"/><Relationship Id="rId1" Type="http://schemas.openxmlformats.org/officeDocument/2006/relationships/vmlDrawing" Target="../drawings/vmlDrawing55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100.bin"/><Relationship Id="rId23" Type="http://schemas.openxmlformats.org/officeDocument/2006/relationships/image" Target="../media/image120.emf"/><Relationship Id="rId10" Type="http://schemas.openxmlformats.org/officeDocument/2006/relationships/slide" Target="slide77.xml"/><Relationship Id="rId19" Type="http://schemas.openxmlformats.org/officeDocument/2006/relationships/package" Target="../embeddings/Microsoft_Word___101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21.png"/><Relationship Id="rId22" Type="http://schemas.openxmlformats.org/officeDocument/2006/relationships/package" Target="../embeddings/Microsoft_Word___102.docx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oleObject" Target="../embeddings/oleObject104.bin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22.emf"/><Relationship Id="rId2" Type="http://schemas.openxmlformats.org/officeDocument/2006/relationships/slideLayout" Target="../slideLayouts/slideLayout8.xml"/><Relationship Id="rId16" Type="http://schemas.openxmlformats.org/officeDocument/2006/relationships/package" Target="../embeddings/Microsoft_Word___103.docx"/><Relationship Id="rId20" Type="http://schemas.openxmlformats.org/officeDocument/2006/relationships/image" Target="../media/image123.emf"/><Relationship Id="rId1" Type="http://schemas.openxmlformats.org/officeDocument/2006/relationships/vmlDrawing" Target="../drawings/vmlDrawing56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oleObject" Target="../embeddings/oleObject103.bin"/><Relationship Id="rId10" Type="http://schemas.openxmlformats.org/officeDocument/2006/relationships/slide" Target="slide77.xml"/><Relationship Id="rId19" Type="http://schemas.openxmlformats.org/officeDocument/2006/relationships/package" Target="../embeddings/Microsoft_Word___104.docx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8.xml"/><Relationship Id="rId18" Type="http://schemas.openxmlformats.org/officeDocument/2006/relationships/slide" Target="slide3.xml"/><Relationship Id="rId3" Type="http://schemas.openxmlformats.org/officeDocument/2006/relationships/slide" Target="slide57.xml"/><Relationship Id="rId7" Type="http://schemas.openxmlformats.org/officeDocument/2006/relationships/slide" Target="slide68.xml"/><Relationship Id="rId12" Type="http://schemas.openxmlformats.org/officeDocument/2006/relationships/slide" Target="slide83.xml"/><Relationship Id="rId17" Type="http://schemas.openxmlformats.org/officeDocument/2006/relationships/image" Target="../media/image124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25.emf"/><Relationship Id="rId1" Type="http://schemas.openxmlformats.org/officeDocument/2006/relationships/vmlDrawing" Target="../drawings/vmlDrawing57.vml"/><Relationship Id="rId6" Type="http://schemas.openxmlformats.org/officeDocument/2006/relationships/slide" Target="slide66.xml"/><Relationship Id="rId11" Type="http://schemas.openxmlformats.org/officeDocument/2006/relationships/slide" Target="slide80.xml"/><Relationship Id="rId5" Type="http://schemas.openxmlformats.org/officeDocument/2006/relationships/slide" Target="slide63.xml"/><Relationship Id="rId15" Type="http://schemas.openxmlformats.org/officeDocument/2006/relationships/package" Target="../embeddings/Microsoft_Word___105.docx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oleObject" Target="../embeddings/oleObject105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" y="1460728"/>
            <a:ext cx="12184655" cy="3791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439C5BC-78DD-0947-9E91-72FACC384131}"/>
              </a:ext>
            </a:extLst>
          </p:cNvPr>
          <p:cNvSpPr/>
          <p:nvPr/>
        </p:nvSpPr>
        <p:spPr>
          <a:xfrm>
            <a:off x="923221" y="2339589"/>
            <a:ext cx="10246731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zh-CN" altLang="zh-CN" sz="6000" b="1" dirty="0">
                <a:solidFill>
                  <a:schemeClr val="bg1"/>
                </a:solidFill>
                <a:latin typeface="+mn-ea"/>
              </a:rPr>
              <a:t>反应过程溶液粒子浓度变化的图像</a:t>
            </a:r>
            <a:r>
              <a:rPr lang="zh-CN" altLang="zh-CN" sz="6000" b="1" dirty="0" smtClean="0">
                <a:solidFill>
                  <a:schemeClr val="bg1"/>
                </a:solidFill>
                <a:latin typeface="+mn-ea"/>
              </a:rPr>
              <a:t>分析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159896" y="1231072"/>
            <a:ext cx="1773382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</a:t>
            </a:r>
            <a:endParaRPr lang="zh-CN" altLang="en-US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xmlns="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xmlns="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205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1021799"/>
            <a:ext cx="11178608" cy="5109067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溶液所得滴定曲线如图所示。下列说法正确的是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(HCN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所示溶液中都有：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866" name="Picture 2" descr="8-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564904"/>
            <a:ext cx="3316328" cy="331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261680" y="36723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3640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188640"/>
            <a:ext cx="11160000" cy="6463259"/>
            <a:chOff x="631969" y="3925222"/>
            <a:chExt cx="11160000" cy="6463259"/>
          </a:xfrm>
        </p:grpSpPr>
        <p:sp>
          <p:nvSpPr>
            <p:cNvPr id="3" name="圆角矩形 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6350369"/>
            </a:xfrm>
            <a:prstGeom prst="roundRect">
              <a:avLst>
                <a:gd name="adj" fmla="val 151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D8797527-9DDB-1D4B-B647-202471E1320B}"/>
                </a:ext>
              </a:extLst>
            </p:cNvPr>
            <p:cNvSpPr txBox="1"/>
            <p:nvPr/>
          </p:nvSpPr>
          <p:spPr>
            <a:xfrm>
              <a:off x="787280" y="4202172"/>
              <a:ext cx="10825289" cy="618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项，点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的溶液中存在电荷守恒为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(CN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，而且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，点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所示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液</a:t>
              </a:r>
              <a:r>
                <a:rPr lang="zh-CN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中的电荷守恒为</a:t>
              </a:r>
              <a:r>
                <a:rPr lang="en-US" altLang="zh-CN" sz="2400" i="1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6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spc="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endParaRPr lang="en-US" altLang="zh-CN" sz="2400" kern="100" spc="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，而且</a:t>
              </a:r>
              <a:r>
                <a:rPr lang="en-US" altLang="zh-CN" sz="2400" i="1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i="1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，二者中钠离子浓度</a:t>
              </a:r>
              <a:r>
                <a:rPr lang="zh-CN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</a:t>
              </a:r>
              <a:endParaRPr lang="en-US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(CN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项，点</a:t>
              </a:r>
              <a:r>
                <a:rPr lang="en-US" altLang="zh-CN" sz="2400" kern="100" spc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③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，则点</a:t>
              </a:r>
              <a:r>
                <a:rPr lang="en-US" altLang="zh-CN" sz="2400" kern="100" spc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③</a:t>
              </a:r>
              <a:r>
                <a:rPr lang="zh-CN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endParaRPr lang="en-US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项，点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的溶液中存在物料守恒：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(HCN)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(CN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，点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所示溶液中的物料守恒：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，二者中钠离子浓度相同，则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(HCN)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(CN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(CN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(HCN)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8" name="Picture 2" descr="8-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008" y="791080"/>
            <a:ext cx="3316328" cy="331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65206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溶液分别滴定同浓度的三种稀酸溶液，滴定曲线如图所示。下列判断不正确的是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同浓度的稀酸中：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(D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时，三种溶液中：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(D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当中和百分数达到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100%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时，将三种溶液混合后</a:t>
            </a:r>
            <a:r>
              <a:rPr lang="zh-CN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spc="-2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(HB)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(HD)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890" name="Picture 2" descr="8-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772816"/>
            <a:ext cx="2648113" cy="25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254560" y="330256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6364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460984"/>
            <a:ext cx="11160000" cy="5992352"/>
            <a:chOff x="631969" y="3925222"/>
            <a:chExt cx="11160000" cy="5992352"/>
          </a:xfrm>
        </p:grpSpPr>
        <p:sp>
          <p:nvSpPr>
            <p:cNvPr id="3" name="圆角矩形 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5879462"/>
            </a:xfrm>
            <a:prstGeom prst="roundRect">
              <a:avLst>
                <a:gd name="adj" fmla="val 151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D8797527-9DDB-1D4B-B647-202471E1320B}"/>
                </a:ext>
              </a:extLst>
            </p:cNvPr>
            <p:cNvSpPr txBox="1"/>
            <p:nvPr/>
          </p:nvSpPr>
          <p:spPr>
            <a:xfrm>
              <a:off x="787280" y="4285262"/>
              <a:ext cx="10825289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项，根据图像可知，三种酸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HD)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起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最小，酸性最强，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最大，酸性最弱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酸性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越强，酸根离子的浓度越大，正确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项，滴定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点时，溶质为等物质的量浓度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，溶液显酸性，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的电离程度大于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程度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，因此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(HB)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时，根据三种溶液中阴离子的水解程度可知，三种溶液中：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(D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项，混合溶液的质子守恒关系式为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(HB)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(HD)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9" name="Picture 2" descr="8-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162681"/>
            <a:ext cx="2648113" cy="25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746139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溶液的过程中，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溶液中由水电离出的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与加入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溶液体积的关系如图所示。下列说法正确的是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点的纵坐标为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点所示溶液的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点所示溶液中，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滴定过程中，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逐渐增大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914" name="Picture 2" descr="8-9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402652"/>
            <a:ext cx="4546337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263352" y="286239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3926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965040"/>
            <a:ext cx="11160000" cy="4984240"/>
            <a:chOff x="631969" y="3925222"/>
            <a:chExt cx="11160000" cy="4984240"/>
          </a:xfrm>
        </p:grpSpPr>
        <p:sp>
          <p:nvSpPr>
            <p:cNvPr id="3" name="圆角矩形 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4871350"/>
            </a:xfrm>
            <a:prstGeom prst="roundRect">
              <a:avLst>
                <a:gd name="adj" fmla="val 151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D8797527-9DDB-1D4B-B647-202471E1320B}"/>
                </a:ext>
              </a:extLst>
            </p:cNvPr>
            <p:cNvSpPr txBox="1"/>
            <p:nvPr/>
          </p:nvSpPr>
          <p:spPr>
            <a:xfrm>
              <a:off x="787280" y="4285262"/>
              <a:ext cx="10825289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水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项不正确；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点溶液中溶质为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点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溶液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中溶质为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不会相等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项不正确；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依据物料守恒，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点溶液中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浓度是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浓度之和的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倍，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8" name="Picture 2" descr="8-9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03" y="1556792"/>
            <a:ext cx="4546337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965040"/>
            <a:ext cx="11160000" cy="3616088"/>
            <a:chOff x="631969" y="3925222"/>
            <a:chExt cx="11160000" cy="3616088"/>
          </a:xfrm>
        </p:grpSpPr>
        <p:sp>
          <p:nvSpPr>
            <p:cNvPr id="3" name="圆角矩形 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3503198"/>
            </a:xfrm>
            <a:prstGeom prst="roundRect">
              <a:avLst>
                <a:gd name="adj" fmla="val 301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8" name="Picture 2" descr="8-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88" y="1668161"/>
            <a:ext cx="3757304" cy="222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85200"/>
              </p:ext>
            </p:extLst>
          </p:nvPr>
        </p:nvGraphicFramePr>
        <p:xfrm>
          <a:off x="660232" y="1680395"/>
          <a:ext cx="717708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文档" r:id="rId5" imgW="7169939" imgH="2445935" progId="Word.Document.12">
                  <p:embed/>
                </p:oleObj>
              </mc:Choice>
              <mc:Fallback>
                <p:oleObj name="文档" r:id="rId5" imgW="7169939" imgH="2445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232" y="1680395"/>
                        <a:ext cx="7177087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hlinkClick r:id="rId7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2728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分布系数曲线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8386" t="6788" r="6377" b="35596"/>
          <a:stretch/>
        </p:blipFill>
        <p:spPr>
          <a:xfrm>
            <a:off x="4826623" y="2230665"/>
            <a:ext cx="100811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1170618"/>
            <a:ext cx="1141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tabLst>
                <a:tab pos="3316288" algn="l"/>
              </a:tabLst>
            </a:pPr>
            <a:r>
              <a:rPr lang="en-US" altLang="zh-CN" sz="2400" b="1" dirty="0">
                <a:latin typeface="+mj-ea"/>
                <a:ea typeface="+mj-ea"/>
              </a:rPr>
              <a:t>1.</a:t>
            </a:r>
            <a:r>
              <a:rPr lang="zh-CN" altLang="zh-CN" sz="2400" b="1" dirty="0">
                <a:latin typeface="+mj-ea"/>
                <a:ea typeface="+mj-ea"/>
              </a:rPr>
              <a:t>透析分布曲线　遵定思维方向</a:t>
            </a: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分布曲线是指以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为横坐标、分布系数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即组分的平衡浓度占总浓度的分数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为纵坐标的关系曲线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57440"/>
              </p:ext>
            </p:extLst>
          </p:nvPr>
        </p:nvGraphicFramePr>
        <p:xfrm>
          <a:off x="10143356" y="4730477"/>
          <a:ext cx="10652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文档" r:id="rId4" imgW="1065540" imgH="406099" progId="Word.Document.12">
                  <p:embed/>
                </p:oleObj>
              </mc:Choice>
              <mc:Fallback>
                <p:oleObj name="文档" r:id="rId4" imgW="1065540" imgH="406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43356" y="4730477"/>
                        <a:ext cx="106521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39608"/>
              </p:ext>
            </p:extLst>
          </p:nvPr>
        </p:nvGraphicFramePr>
        <p:xfrm>
          <a:off x="8025358" y="5307841"/>
          <a:ext cx="10779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name="文档" r:id="rId7" imgW="1077194" imgH="424427" progId="Word.Document.12">
                  <p:embed/>
                </p:oleObj>
              </mc:Choice>
              <mc:Fallback>
                <p:oleObj name="文档" r:id="rId7" imgW="1077194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5358" y="5307841"/>
                        <a:ext cx="1077913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78347"/>
              </p:ext>
            </p:extLst>
          </p:nvPr>
        </p:nvGraphicFramePr>
        <p:xfrm>
          <a:off x="372000" y="692696"/>
          <a:ext cx="11448000" cy="5256584"/>
        </p:xfrm>
        <a:graphic>
          <a:graphicData uri="http://schemas.openxmlformats.org/drawingml/2006/table">
            <a:tbl>
              <a:tblPr/>
              <a:tblGrid>
                <a:gridCol w="5724000"/>
                <a:gridCol w="5724000"/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一元弱酸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二元酸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4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400" i="1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为电离常数的负对数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分布系数，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分布系数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8-9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01" y="1442015"/>
            <a:ext cx="2879850" cy="22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8-9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70" y="1628800"/>
            <a:ext cx="2542367" cy="22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3262" y="-12546"/>
            <a:ext cx="1961180" cy="4149081"/>
          </a:xfrm>
          <a:prstGeom prst="rect">
            <a:avLst/>
          </a:prstGeom>
          <a:solidFill>
            <a:srgbClr val="1E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814512" y="824289"/>
            <a:ext cx="1393956" cy="4000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599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复习目标</a:t>
            </a:r>
            <a:endParaRPr lang="zh-CN" altLang="en-US" sz="259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663" y="1413243"/>
            <a:ext cx="11122661" cy="287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8778" y="1269260"/>
            <a:ext cx="11122546" cy="31678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CC371D3-A076-C14C-81A0-460D628CCC61}"/>
              </a:ext>
            </a:extLst>
          </p:cNvPr>
          <p:cNvSpPr txBox="1"/>
          <p:nvPr/>
        </p:nvSpPr>
        <p:spPr>
          <a:xfrm>
            <a:off x="767408" y="1916832"/>
            <a:ext cx="9721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能正确识别图像，能从图像中找到曲线指代、趋势、关键点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利用溶液中的平衡关系，学会分析不同类型图像中各粒子浓度之间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endParaRPr lang="en-US" altLang="zh-CN" sz="24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1196752"/>
            <a:ext cx="114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tabLst>
                <a:tab pos="3316288" algn="l"/>
              </a:tabLst>
            </a:pPr>
            <a:r>
              <a:rPr lang="en-US" altLang="zh-CN" sz="2400" b="1" dirty="0">
                <a:latin typeface="+mj-ea"/>
                <a:ea typeface="+mj-ea"/>
              </a:rPr>
              <a:t>2.</a:t>
            </a:r>
            <a:r>
              <a:rPr lang="zh-CN" altLang="zh-CN" sz="2400" b="1" dirty="0">
                <a:latin typeface="+mj-ea"/>
                <a:ea typeface="+mj-ea"/>
              </a:rPr>
              <a:t>明确解题要领　快速准确作答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每条曲线所代表的粒子及变化趋势；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读浓度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通过横坐标的垂线，可读出某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时的粒子浓度；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用交点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交点是某两种粒子浓度相等的点，可计算电粒常数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可替换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根据溶液中的物料守恒进行替换，分析得出结论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89999" y="1052736"/>
            <a:ext cx="8259225" cy="54783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1.LiH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是制备电池的重要原料。室温下，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LiH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初始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 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分布分数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的变化如图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LiH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溶液中存在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个平衡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元素的粒子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初始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   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明显变小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用浓度大于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溶液溶解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4.66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几乎全部转化为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LiH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3250" name="Picture 2" descr="8-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20" y="829592"/>
            <a:ext cx="3593513" cy="29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8-97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25" y="3877300"/>
            <a:ext cx="3375725" cy="2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250535"/>
              </p:ext>
            </p:extLst>
          </p:nvPr>
        </p:nvGraphicFramePr>
        <p:xfrm>
          <a:off x="2128440" y="1783616"/>
          <a:ext cx="10906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" name="文档" r:id="rId6" imgW="1090697" imgH="443115" progId="Word.Document.12">
                  <p:embed/>
                </p:oleObj>
              </mc:Choice>
              <mc:Fallback>
                <p:oleObj name="文档" r:id="rId6" imgW="1090697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8440" y="1783616"/>
                        <a:ext cx="10906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43110"/>
              </p:ext>
            </p:extLst>
          </p:nvPr>
        </p:nvGraphicFramePr>
        <p:xfrm>
          <a:off x="7407791" y="1783615"/>
          <a:ext cx="10906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" name="文档" r:id="rId9" imgW="1090697" imgH="443115" progId="Word.Document.12">
                  <p:embed/>
                </p:oleObj>
              </mc:Choice>
              <mc:Fallback>
                <p:oleObj name="文档" r:id="rId9" imgW="1090697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07791" y="1783615"/>
                        <a:ext cx="10906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9224"/>
              </p:ext>
            </p:extLst>
          </p:nvPr>
        </p:nvGraphicFramePr>
        <p:xfrm>
          <a:off x="4961290" y="2194400"/>
          <a:ext cx="34702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7" name="文档" r:id="rId12" imgW="3470504" imgH="1061247" progId="Word.Document.12">
                  <p:embed/>
                </p:oleObj>
              </mc:Choice>
              <mc:Fallback>
                <p:oleObj name="文档" r:id="rId12" imgW="3470504" imgH="1061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61290" y="2194400"/>
                        <a:ext cx="3470275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018991"/>
              </p:ext>
            </p:extLst>
          </p:nvPr>
        </p:nvGraphicFramePr>
        <p:xfrm>
          <a:off x="3163081" y="4257928"/>
          <a:ext cx="31797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" name="文档" r:id="rId15" imgW="3179584" imgH="821182" progId="Word.Document.12">
                  <p:embed/>
                </p:oleObj>
              </mc:Choice>
              <mc:Fallback>
                <p:oleObj name="文档" r:id="rId15" imgW="3179584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63081" y="4257928"/>
                        <a:ext cx="3179762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40445"/>
              </p:ext>
            </p:extLst>
          </p:nvPr>
        </p:nvGraphicFramePr>
        <p:xfrm>
          <a:off x="1782100" y="4914792"/>
          <a:ext cx="10906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9" name="文档" r:id="rId18" imgW="1090697" imgH="443115" progId="Word.Document.12">
                  <p:embed/>
                </p:oleObj>
              </mc:Choice>
              <mc:Fallback>
                <p:oleObj name="文档" r:id="rId18" imgW="1090697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2100" y="4914792"/>
                        <a:ext cx="10906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9"/>
          <p:cNvSpPr txBox="1"/>
          <p:nvPr/>
        </p:nvSpPr>
        <p:spPr>
          <a:xfrm>
            <a:off x="263352" y="516857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332656"/>
            <a:ext cx="11160000" cy="5904656"/>
            <a:chOff x="631969" y="3925222"/>
            <a:chExt cx="11160000" cy="5904656"/>
          </a:xfrm>
        </p:grpSpPr>
        <p:sp>
          <p:nvSpPr>
            <p:cNvPr id="3" name="圆角矩形 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5791766"/>
            </a:xfrm>
            <a:prstGeom prst="roundRect">
              <a:avLst>
                <a:gd name="adj" fmla="val 160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D8797527-9DDB-1D4B-B647-202471E1320B}"/>
                </a:ext>
              </a:extLst>
            </p:cNvPr>
            <p:cNvSpPr txBox="1"/>
            <p:nvPr/>
          </p:nvSpPr>
          <p:spPr>
            <a:xfrm>
              <a:off x="787280" y="7309598"/>
              <a:ext cx="1082528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根据图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可知：当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LiH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的浓度大于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4.66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，根据图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可知，当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4.66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分布分数达到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0.994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几乎全部转化为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LiH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LiH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存在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电离平衡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电离平衡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水解平衡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的电离平衡等至少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个平衡，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7" name="Picture 2" descr="8-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35" y="745113"/>
            <a:ext cx="3593513" cy="29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8-97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9" y="826784"/>
            <a:ext cx="3375725" cy="2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42535"/>
              </p:ext>
            </p:extLst>
          </p:nvPr>
        </p:nvGraphicFramePr>
        <p:xfrm>
          <a:off x="2277904" y="4422719"/>
          <a:ext cx="10906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6" name="文档" r:id="rId6" imgW="1090697" imgH="443115" progId="Word.Document.12">
                  <p:embed/>
                </p:oleObj>
              </mc:Choice>
              <mc:Fallback>
                <p:oleObj name="文档" r:id="rId6" imgW="1090697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7904" y="4422719"/>
                        <a:ext cx="10906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86930"/>
              </p:ext>
            </p:extLst>
          </p:nvPr>
        </p:nvGraphicFramePr>
        <p:xfrm>
          <a:off x="3403684" y="4960938"/>
          <a:ext cx="10906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7" name="文档" r:id="rId9" imgW="1090697" imgH="443115" progId="Word.Document.12">
                  <p:embed/>
                </p:oleObj>
              </mc:Choice>
              <mc:Fallback>
                <p:oleObj name="文档" r:id="rId9" imgW="1090697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3684" y="4960938"/>
                        <a:ext cx="10906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29669"/>
              </p:ext>
            </p:extLst>
          </p:nvPr>
        </p:nvGraphicFramePr>
        <p:xfrm>
          <a:off x="8614580" y="4969177"/>
          <a:ext cx="10906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8" name="文档" r:id="rId11" imgW="1090697" imgH="443115" progId="Word.Document.12">
                  <p:embed/>
                </p:oleObj>
              </mc:Choice>
              <mc:Fallback>
                <p:oleObj name="文档" r:id="rId11" imgW="1090697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14580" y="4969177"/>
                        <a:ext cx="10906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59983"/>
              </p:ext>
            </p:extLst>
          </p:nvPr>
        </p:nvGraphicFramePr>
        <p:xfrm>
          <a:off x="5985452" y="4979503"/>
          <a:ext cx="1090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9" name="文档" r:id="rId13" imgW="1090697" imgH="406099" progId="Word.Document.12">
                  <p:embed/>
                </p:oleObj>
              </mc:Choice>
              <mc:Fallback>
                <p:oleObj name="文档" r:id="rId13" imgW="1090697" imgH="406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85452" y="4979503"/>
                        <a:ext cx="109061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7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692696"/>
            <a:ext cx="11160000" cy="5328592"/>
            <a:chOff x="631969" y="3925222"/>
            <a:chExt cx="11160000" cy="5328592"/>
          </a:xfrm>
        </p:grpSpPr>
        <p:sp>
          <p:nvSpPr>
            <p:cNvPr id="3" name="圆角矩形 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5215702"/>
            </a:xfrm>
            <a:prstGeom prst="roundRect">
              <a:avLst>
                <a:gd name="adj" fmla="val 160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7" name="Picture 2" descr="8-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35" y="1078776"/>
            <a:ext cx="3593513" cy="29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8-97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9" y="1160447"/>
            <a:ext cx="3375725" cy="2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67223"/>
              </p:ext>
            </p:extLst>
          </p:nvPr>
        </p:nvGraphicFramePr>
        <p:xfrm>
          <a:off x="758031" y="4227289"/>
          <a:ext cx="10675938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文档" r:id="rId6" imgW="10675496" imgH="1578394" progId="Word.Document.12">
                  <p:embed/>
                </p:oleObj>
              </mc:Choice>
              <mc:Fallback>
                <p:oleObj name="文档" r:id="rId6" imgW="10675496" imgH="1578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031" y="4227289"/>
                        <a:ext cx="10675938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2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225480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常温下，将盐酸滴加到联氨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的水溶液中，混合溶液中的微粒的物质的量分数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变化的关系如图所示。下列叙述错误的是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溶液中存在：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3352" y="127862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56322" name="Picture 2" descr="8-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46451"/>
            <a:ext cx="4954690" cy="25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160338"/>
              </p:ext>
            </p:extLst>
          </p:nvPr>
        </p:nvGraphicFramePr>
        <p:xfrm>
          <a:off x="1478696" y="1489252"/>
          <a:ext cx="32845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2" name="文档" r:id="rId5" imgW="3284223" imgH="433411" progId="Word.Document.12">
                  <p:embed/>
                </p:oleObj>
              </mc:Choice>
              <mc:Fallback>
                <p:oleObj name="文档" r:id="rId5" imgW="3284223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8696" y="1489252"/>
                        <a:ext cx="3284537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36689"/>
              </p:ext>
            </p:extLst>
          </p:nvPr>
        </p:nvGraphicFramePr>
        <p:xfrm>
          <a:off x="793784" y="3112347"/>
          <a:ext cx="2863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文档" r:id="rId8" imgW="2864001" imgH="443115" progId="Word.Document.12">
                  <p:embed/>
                </p:oleObj>
              </mc:Choice>
              <mc:Fallback>
                <p:oleObj name="文档" r:id="rId8" imgW="2864001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784" y="3112347"/>
                        <a:ext cx="28638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9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116632"/>
            <a:ext cx="11160000" cy="6623074"/>
            <a:chOff x="631969" y="3925222"/>
            <a:chExt cx="11160000" cy="6623074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6510185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3854"/>
              </p:ext>
            </p:extLst>
          </p:nvPr>
        </p:nvGraphicFramePr>
        <p:xfrm>
          <a:off x="669925" y="2924944"/>
          <a:ext cx="10852150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文档" r:id="rId4" imgW="10835171" imgH="3812295" progId="Word.Document.12">
                  <p:embed/>
                </p:oleObj>
              </mc:Choice>
              <mc:Fallback>
                <p:oleObj name="文档" r:id="rId4" imgW="10835171" imgH="3812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925" y="2924944"/>
                        <a:ext cx="10852150" cy="381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8-9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8" y="476672"/>
            <a:ext cx="4504264" cy="23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1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980728"/>
            <a:ext cx="11160000" cy="4824536"/>
            <a:chOff x="631969" y="3925222"/>
            <a:chExt cx="11160000" cy="4824536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4711647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5" name="Picture 2" descr="8-9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8" y="1411104"/>
            <a:ext cx="4504264" cy="23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8439"/>
              </p:ext>
            </p:extLst>
          </p:nvPr>
        </p:nvGraphicFramePr>
        <p:xfrm>
          <a:off x="766763" y="3960986"/>
          <a:ext cx="10658475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文档" r:id="rId5" imgW="10657930" imgH="1661410" progId="Word.Document.12">
                  <p:embed/>
                </p:oleObj>
              </mc:Choice>
              <mc:Fallback>
                <p:oleObj name="文档" r:id="rId5" imgW="10657930" imgH="1661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763" y="3960986"/>
                        <a:ext cx="10658475" cy="166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3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332656"/>
            <a:ext cx="11412000" cy="53675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kern="100" spc="-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</a:t>
            </a:r>
            <a:r>
              <a:rPr lang="en-US" altLang="zh-CN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以酚酞为指示剂，用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未知浓度的二元酸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溶液。溶液中，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、分布系数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随滴加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关系如图所示。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的分布系数：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，曲线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滴定终点时，溶液中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792" name="Picture 216" descr="8-9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446360"/>
            <a:ext cx="4306276" cy="309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178"/>
              </p:ext>
            </p:extLst>
          </p:nvPr>
        </p:nvGraphicFramePr>
        <p:xfrm>
          <a:off x="7176120" y="1430360"/>
          <a:ext cx="34702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9" name="文档" r:id="rId5" imgW="3470504" imgH="1015246" progId="Word.Document.12">
                  <p:embed/>
                </p:oleObj>
              </mc:Choice>
              <mc:Fallback>
                <p:oleObj name="文档" r:id="rId5" imgW="3470504" imgH="1015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6120" y="1430360"/>
                        <a:ext cx="347027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9"/>
          <p:cNvSpPr txBox="1"/>
          <p:nvPr/>
        </p:nvSpPr>
        <p:spPr>
          <a:xfrm>
            <a:off x="263352" y="378828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375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768000" y="1309831"/>
            <a:ext cx="6624144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根据图像可知，滴定终点消耗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 mL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是二元酸，可知酸的浓度是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项错误；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起点溶液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1.0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，可知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第一步电离是完全的，溶液中没有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，所以曲线</a:t>
            </a:r>
            <a:r>
              <a:rPr lang="zh-CN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代表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，曲线</a:t>
            </a:r>
            <a:r>
              <a:rPr lang="zh-CN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代表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项错误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980728"/>
            <a:ext cx="11160000" cy="4536504"/>
            <a:chOff x="631969" y="3925222"/>
            <a:chExt cx="11160000" cy="4536504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4423615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6" name="Picture 216" descr="8-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27" y="1556792"/>
            <a:ext cx="3914796" cy="28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768000" y="1309831"/>
            <a:ext cx="10656000" cy="363173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由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图可知，当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2.0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HA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A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1.0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项正确；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滴定终点时，根据电荷守恒：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i="1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kern="100" spc="-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，以酚酞为指示剂，说明滴定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终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点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时溶液呈碱性，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，所以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980728"/>
            <a:ext cx="11160000" cy="4320480"/>
            <a:chOff x="631969" y="3925222"/>
            <a:chExt cx="11160000" cy="4320480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4207591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00356"/>
              </p:ext>
            </p:extLst>
          </p:nvPr>
        </p:nvGraphicFramePr>
        <p:xfrm>
          <a:off x="1262455" y="2373234"/>
          <a:ext cx="18875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6" name="文档" r:id="rId5" imgW="1887621" imgH="996559" progId="Word.Document.12">
                  <p:embed/>
                </p:oleObj>
              </mc:Choice>
              <mc:Fallback>
                <p:oleObj name="文档" r:id="rId5" imgW="1887621" imgH="996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2455" y="2373234"/>
                        <a:ext cx="188753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16" descr="8-9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95" y="1461010"/>
            <a:ext cx="3558905" cy="25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89875"/>
              </p:ext>
            </p:extLst>
          </p:nvPr>
        </p:nvGraphicFramePr>
        <p:xfrm>
          <a:off x="4529408" y="2009542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7" name="文档" r:id="rId9" imgW="967513" imgH="429383" progId="Word.Document.12">
                  <p:embed/>
                </p:oleObj>
              </mc:Choice>
              <mc:Fallback>
                <p:oleObj name="文档" r:id="rId9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9408" y="2009542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右箭头 26">
            <a:extLst>
              <a:ext uri="{FF2B5EF4-FFF2-40B4-BE49-F238E27FC236}">
                <a16:creationId xmlns:a16="http://schemas.microsoft.com/office/drawing/2014/main" xmlns="" id="{2A6AC19E-00AE-F04F-A6A1-03D164D4EEB2}"/>
              </a:ext>
            </a:extLst>
          </p:cNvPr>
          <p:cNvSpPr/>
          <p:nvPr/>
        </p:nvSpPr>
        <p:spPr>
          <a:xfrm>
            <a:off x="0" y="2269067"/>
            <a:ext cx="12192000" cy="2319868"/>
          </a:xfrm>
          <a:prstGeom prst="rightArrow">
            <a:avLst>
              <a:gd name="adj1" fmla="val 85280"/>
              <a:gd name="adj2" fmla="val 363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43686" y="2854335"/>
            <a:ext cx="2154326" cy="1222738"/>
            <a:chOff x="9143686" y="2854335"/>
            <a:chExt cx="2154326" cy="1222738"/>
          </a:xfrm>
        </p:grpSpPr>
        <p:sp>
          <p:nvSpPr>
            <p:cNvPr id="49" name="平行四边形 48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9143686" y="2854335"/>
              <a:ext cx="2154326" cy="1222738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文本框 50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9541094" y="3250261"/>
              <a:ext cx="1359510" cy="4308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lvl="0" algn="ctr">
                <a:spcBef>
                  <a:spcPts val="1200"/>
                </a:spcBef>
                <a:defRPr/>
              </a:pPr>
              <a:r>
                <a:rPr lang="zh-CN" altLang="en-US" sz="2200" b="1" kern="0" dirty="0">
                  <a:solidFill>
                    <a:prstClr val="white"/>
                  </a:solidFill>
                  <a:latin typeface="Verdana" panose="020B0604030504040204"/>
                  <a:ea typeface="微软雅黑" panose="020B0503020204020204" pitchFamily="34" charset="-122"/>
                </a:rPr>
                <a:t>课时</a:t>
              </a:r>
              <a:r>
                <a:rPr lang="zh-CN" altLang="en-US" sz="2200" b="1" kern="0" dirty="0" smtClean="0">
                  <a:solidFill>
                    <a:prstClr val="white"/>
                  </a:solidFill>
                  <a:latin typeface="Verdana" panose="020B0604030504040204"/>
                  <a:ea typeface="微软雅黑" panose="020B0503020204020204" pitchFamily="34" charset="-122"/>
                </a:rPr>
                <a:t>精练</a:t>
              </a:r>
              <a:endParaRPr lang="en-US" altLang="zh-CN" sz="2200" b="1" kern="0" dirty="0" smtClean="0">
                <a:solidFill>
                  <a:prstClr val="white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204884" y="375106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1" lang="zh-CN" altLang="en-US" b="1" i="1" kern="0" dirty="0">
                <a:solidFill>
                  <a:srgbClr val="2FC4DA"/>
                </a:solidFill>
                <a:latin typeface="DOUYU Font" pitchFamily="2" charset="-122"/>
                <a:ea typeface="DOUYU Font" pitchFamily="2" charset="-122"/>
              </a:rPr>
              <a:t>内容索引</a:t>
            </a:r>
            <a:endParaRPr kumimoji="1" lang="en-US" altLang="zh-CN" b="1" i="1" kern="0" dirty="0">
              <a:solidFill>
                <a:srgbClr val="2FC4DA"/>
              </a:solidFill>
              <a:latin typeface="DOUYU Font" pitchFamily="2" charset="-122"/>
              <a:ea typeface="DOUYU Font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00502" y="2854335"/>
            <a:ext cx="2147137" cy="1222737"/>
            <a:chOff x="7200502" y="2854335"/>
            <a:chExt cx="2147137" cy="1222737"/>
          </a:xfrm>
        </p:grpSpPr>
        <p:sp>
          <p:nvSpPr>
            <p:cNvPr id="55" name="平行四边形 5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7200502" y="2854335"/>
              <a:ext cx="2147137" cy="1222737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6" name="文本框 55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7648229" y="3123780"/>
              <a:ext cx="1328091" cy="760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真题演练</a:t>
              </a:r>
              <a:endParaRPr lang="en-US" altLang="zh-CN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明确考向</a:t>
              </a:r>
              <a:endParaRPr lang="en-US" altLang="zh-CN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平行四边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D58877-D481-1A43-BA10-35071D65CEC4}"/>
              </a:ext>
            </a:extLst>
          </p:cNvPr>
          <p:cNvSpPr/>
          <p:nvPr/>
        </p:nvSpPr>
        <p:spPr>
          <a:xfrm>
            <a:off x="5250130" y="2846860"/>
            <a:ext cx="2154326" cy="1222738"/>
          </a:xfrm>
          <a:prstGeom prst="parallelogram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平行四边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E5D58877-D481-1A43-BA10-35071D65CEC4}"/>
              </a:ext>
            </a:extLst>
          </p:cNvPr>
          <p:cNvSpPr/>
          <p:nvPr/>
        </p:nvSpPr>
        <p:spPr>
          <a:xfrm>
            <a:off x="3299758" y="2837936"/>
            <a:ext cx="2154326" cy="1222738"/>
          </a:xfrm>
          <a:prstGeom prst="parallelogram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平行四边形 32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D58877-D481-1A43-BA10-35071D65CEC4}"/>
              </a:ext>
            </a:extLst>
          </p:cNvPr>
          <p:cNvSpPr/>
          <p:nvPr/>
        </p:nvSpPr>
        <p:spPr>
          <a:xfrm>
            <a:off x="1349386" y="2837936"/>
            <a:ext cx="2154326" cy="1222738"/>
          </a:xfrm>
          <a:prstGeom prst="parallelogram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6AC70600-4115-C54C-ACAE-9E5A30E27804}"/>
              </a:ext>
            </a:extLst>
          </p:cNvPr>
          <p:cNvSpPr txBox="1"/>
          <p:nvPr/>
        </p:nvSpPr>
        <p:spPr>
          <a:xfrm>
            <a:off x="1855607" y="2996952"/>
            <a:ext cx="11253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dist">
              <a:spcBef>
                <a:spcPts val="1200"/>
              </a:spcBef>
              <a:defRPr/>
            </a:pPr>
            <a:r>
              <a:rPr lang="zh-CN" altLang="en-US" sz="24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类型一</a:t>
            </a:r>
            <a:endParaRPr lang="en-US" altLang="zh-CN" sz="2400" b="1" kern="0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hlinkClick r:id="rId7" action="ppaction://hlinksldjump"/>
          </p:cNvPr>
          <p:cNvSpPr/>
          <p:nvPr/>
        </p:nvSpPr>
        <p:spPr>
          <a:xfrm>
            <a:off x="1638556" y="3500952"/>
            <a:ext cx="147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spc="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滴定图像中的粒子浓度关系</a:t>
            </a:r>
            <a:endParaRPr lang="zh-CN" altLang="en-US" sz="1200" spc="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5" name="矩形 24">
            <a:hlinkClick r:id="rId6" action="ppaction://hlinksldjump"/>
          </p:cNvPr>
          <p:cNvSpPr/>
          <p:nvPr/>
        </p:nvSpPr>
        <p:spPr>
          <a:xfrm>
            <a:off x="3548704" y="3500952"/>
            <a:ext cx="1534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spc="1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分布系数曲线</a:t>
            </a:r>
            <a:endParaRPr lang="zh-CN" altLang="en-US" sz="1200" spc="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6" name="文本框 25">
            <a:hlinkClick r:id="rId6" action="ppaction://hlinksldjump"/>
            <a:extLst>
              <a:ext uri="{FF2B5EF4-FFF2-40B4-BE49-F238E27FC236}">
                <a16:creationId xmlns="" xmlns:a16="http://schemas.microsoft.com/office/drawing/2014/main" id="{6AC70600-4115-C54C-ACAE-9E5A30E27804}"/>
              </a:ext>
            </a:extLst>
          </p:cNvPr>
          <p:cNvSpPr txBox="1"/>
          <p:nvPr/>
        </p:nvSpPr>
        <p:spPr>
          <a:xfrm>
            <a:off x="3775338" y="2996952"/>
            <a:ext cx="11253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dist">
              <a:spcBef>
                <a:spcPts val="1200"/>
              </a:spcBef>
              <a:defRPr/>
            </a:pPr>
            <a:r>
              <a:rPr lang="zh-CN" altLang="en-US" sz="24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类型二</a:t>
            </a:r>
            <a:endParaRPr lang="en-US" altLang="zh-CN" sz="2400" b="1" kern="0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6AC70600-4115-C54C-ACAE-9E5A30E27804}"/>
              </a:ext>
            </a:extLst>
          </p:cNvPr>
          <p:cNvSpPr txBox="1"/>
          <p:nvPr/>
        </p:nvSpPr>
        <p:spPr>
          <a:xfrm>
            <a:off x="5690697" y="2996952"/>
            <a:ext cx="11253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dist">
              <a:spcBef>
                <a:spcPts val="1200"/>
              </a:spcBef>
              <a:defRPr/>
            </a:pPr>
            <a:r>
              <a:rPr lang="zh-CN" altLang="en-US" sz="24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类型三</a:t>
            </a:r>
            <a:endParaRPr lang="en-US" altLang="zh-CN" sz="2400" b="1" kern="0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hlinkClick r:id="rId5" action="ppaction://hlinksldjump"/>
            <a:extLst>
              <a:ext uri="{FF2B5EF4-FFF2-40B4-BE49-F238E27FC236}">
                <a16:creationId xmlns="" xmlns:a16="http://schemas.microsoft.com/office/drawing/2014/main" id="{6AC70600-4115-C54C-ACAE-9E5A30E27804}"/>
              </a:ext>
            </a:extLst>
          </p:cNvPr>
          <p:cNvSpPr txBox="1"/>
          <p:nvPr/>
        </p:nvSpPr>
        <p:spPr>
          <a:xfrm>
            <a:off x="5523950" y="3500952"/>
            <a:ext cx="14276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zh-CN" altLang="zh-CN" sz="1200" kern="0" dirty="0">
                <a:solidFill>
                  <a:schemeClr val="bg1">
                    <a:lumMod val="95000"/>
                  </a:schemeClr>
                </a:solidFill>
                <a:latin typeface="Verdana" panose="020B0604030504040204"/>
                <a:ea typeface="微软雅黑" panose="020B0503020204020204" pitchFamily="34" charset="-122"/>
              </a:rPr>
              <a:t>对数图像中的粒子浓度关系</a:t>
            </a:r>
          </a:p>
        </p:txBody>
      </p:sp>
    </p:spTree>
    <p:extLst>
      <p:ext uri="{BB962C8B-B14F-4D97-AF65-F5344CB8AC3E}">
        <p14:creationId xmlns:p14="http://schemas.microsoft.com/office/powerpoint/2010/main" val="29861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633072" y="2799217"/>
            <a:ext cx="95050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对数图像中的粒子浓度关系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48690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7382" t="-3371" r="7382" b="31349"/>
          <a:stretch/>
        </p:blipFill>
        <p:spPr>
          <a:xfrm>
            <a:off x="4835859" y="2185458"/>
            <a:ext cx="1008113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979711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将溶液中某一微粒的浓度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或某些微粒浓度的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比值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常用对数，即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的粒子浓度对数图像。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破解对数图像的数据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运算法则：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运算突破点：如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的点有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(D)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的点有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(D)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04266"/>
              </p:ext>
            </p:extLst>
          </p:nvPr>
        </p:nvGraphicFramePr>
        <p:xfrm>
          <a:off x="8022632" y="1067519"/>
          <a:ext cx="8175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7" name="文档" r:id="rId4" imgW="817709" imgH="849213" progId="Word.Document.12">
                  <p:embed/>
                </p:oleObj>
              </mc:Choice>
              <mc:Fallback>
                <p:oleObj name="文档" r:id="rId4" imgW="817709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2632" y="1067519"/>
                        <a:ext cx="8175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66977"/>
              </p:ext>
            </p:extLst>
          </p:nvPr>
        </p:nvGraphicFramePr>
        <p:xfrm>
          <a:off x="1164288" y="1755232"/>
          <a:ext cx="8175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8" name="文档" r:id="rId7" imgW="817709" imgH="849213" progId="Word.Document.12">
                  <p:embed/>
                </p:oleObj>
              </mc:Choice>
              <mc:Fallback>
                <p:oleObj name="文档" r:id="rId7" imgW="817709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4288" y="1755232"/>
                        <a:ext cx="8175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4751"/>
              </p:ext>
            </p:extLst>
          </p:nvPr>
        </p:nvGraphicFramePr>
        <p:xfrm>
          <a:off x="5214320" y="2935408"/>
          <a:ext cx="331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9" name="文档" r:id="rId10" imgW="331253" imgH="790994" progId="Word.Document.12">
                  <p:embed/>
                </p:oleObj>
              </mc:Choice>
              <mc:Fallback>
                <p:oleObj name="文档" r:id="rId10" imgW="331253" imgH="790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14320" y="2935408"/>
                        <a:ext cx="331788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06236"/>
              </p:ext>
            </p:extLst>
          </p:nvPr>
        </p:nvGraphicFramePr>
        <p:xfrm>
          <a:off x="3357938" y="3627440"/>
          <a:ext cx="8175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0" name="文档" r:id="rId13" imgW="817709" imgH="849213" progId="Word.Document.12">
                  <p:embed/>
                </p:oleObj>
              </mc:Choice>
              <mc:Fallback>
                <p:oleObj name="文档" r:id="rId13" imgW="817709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7938" y="3627440"/>
                        <a:ext cx="8175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0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0000" y="736243"/>
            <a:ext cx="1141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latin typeface="+mn-ea"/>
                <a:cs typeface="Times New Roman" panose="02020603050405020304" pitchFamily="18" charset="0"/>
              </a:rPr>
              <a:t>破解对数图像的步骤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识图像：观察横坐标、纵坐标的含义，看清每条曲线代表的粒子种类以及曲线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趋势，计算电离常数时应利用两种粒子浓度相等的点，如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找联系：根据图像中的坐标含义和曲线的交点，分析所给电解质的电离平衡常数或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与纵、横坐标之间的联系。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想原理：涉及电离平衡常数，写出平衡常数表达式，在识图像、想原理的基础上，将图像与原理结合起来思考。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用公式：运用对数计算公式分析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30772"/>
              </p:ext>
            </p:extLst>
          </p:nvPr>
        </p:nvGraphicFramePr>
        <p:xfrm>
          <a:off x="9068486" y="1895491"/>
          <a:ext cx="8175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文档" r:id="rId4" imgW="817709" imgH="849213" progId="Word.Document.12">
                  <p:embed/>
                </p:oleObj>
              </mc:Choice>
              <mc:Fallback>
                <p:oleObj name="文档" r:id="rId4" imgW="817709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68486" y="1895491"/>
                        <a:ext cx="8175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6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976825"/>
            <a:ext cx="1141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某浓度的二元弱酸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溶液在不同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下，测得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变化如图所示，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由图像数据可以计算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增大的过程中，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(HB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三者浓度和先减小后增大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33" name="Picture 141" descr="8-1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564904"/>
            <a:ext cx="4655233" cy="21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32357"/>
              </p:ext>
            </p:extLst>
          </p:nvPr>
        </p:nvGraphicFramePr>
        <p:xfrm>
          <a:off x="3909384" y="3134074"/>
          <a:ext cx="191928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文档" r:id="rId5" imgW="1918963" imgH="1024231" progId="Word.Document.12">
                  <p:embed/>
                </p:oleObj>
              </mc:Choice>
              <mc:Fallback>
                <p:oleObj name="文档" r:id="rId5" imgW="1918963" imgH="1024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9384" y="3134074"/>
                        <a:ext cx="1919288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9"/>
          <p:cNvSpPr txBox="1"/>
          <p:nvPr/>
        </p:nvSpPr>
        <p:spPr>
          <a:xfrm>
            <a:off x="235304" y="317742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7232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768000" y="633481"/>
            <a:ext cx="10656000" cy="58477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为二元弱酸，其电离方程式为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  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baseline="30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增加促进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正向移动，所以由图可知：曲线</a:t>
            </a:r>
            <a:r>
              <a:rPr lang="en-US" altLang="zh-CN" kern="1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负对数，曲线</a:t>
            </a:r>
            <a:r>
              <a:rPr lang="en-US" altLang="zh-CN" kern="1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的负对数，曲线</a:t>
            </a:r>
            <a:r>
              <a:rPr lang="en-US" altLang="zh-CN" kern="1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kern="100" spc="-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en-US" altLang="zh-CN" kern="100" spc="-4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的负对数，故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kern="100" spc="-4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图可知，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时，此时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kern="100" spc="-4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B)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en-US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kern="100" spc="-4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pC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spc="-4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4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点可知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 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1.9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Z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点可知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7.1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5.2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332656"/>
            <a:ext cx="11160000" cy="6192688"/>
            <a:chOff x="631969" y="3925222"/>
            <a:chExt cx="11160000" cy="6192688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6079799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16711"/>
              </p:ext>
            </p:extLst>
          </p:nvPr>
        </p:nvGraphicFramePr>
        <p:xfrm>
          <a:off x="5943192" y="790850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2" name="文档" r:id="rId4" imgW="967513" imgH="429383" progId="Word.Document.12">
                  <p:embed/>
                </p:oleObj>
              </mc:Choice>
              <mc:Fallback>
                <p:oleObj name="文档" r:id="rId4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3192" y="790850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04823"/>
              </p:ext>
            </p:extLst>
          </p:nvPr>
        </p:nvGraphicFramePr>
        <p:xfrm>
          <a:off x="2750136" y="1347498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3" name="文档" r:id="rId7" imgW="967513" imgH="429383" progId="Word.Document.12">
                  <p:embed/>
                </p:oleObj>
              </mc:Choice>
              <mc:Fallback>
                <p:oleObj name="文档" r:id="rId7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0136" y="1347498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84921"/>
              </p:ext>
            </p:extLst>
          </p:nvPr>
        </p:nvGraphicFramePr>
        <p:xfrm>
          <a:off x="2855640" y="464434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4" name="文档" r:id="rId9" imgW="967513" imgH="429383" progId="Word.Document.12">
                  <p:embed/>
                </p:oleObj>
              </mc:Choice>
              <mc:Fallback>
                <p:oleObj name="文档" r:id="rId9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5640" y="464434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722588"/>
              </p:ext>
            </p:extLst>
          </p:nvPr>
        </p:nvGraphicFramePr>
        <p:xfrm>
          <a:off x="4258960" y="5338048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5" name="文档" r:id="rId11" imgW="967513" imgH="429383" progId="Word.Document.12">
                  <p:embed/>
                </p:oleObj>
              </mc:Choice>
              <mc:Fallback>
                <p:oleObj name="文档" r:id="rId11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8960" y="5338048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85209"/>
              </p:ext>
            </p:extLst>
          </p:nvPr>
        </p:nvGraphicFramePr>
        <p:xfrm>
          <a:off x="8765404" y="5022074"/>
          <a:ext cx="2767012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6" name="文档" r:id="rId13" imgW="2766886" imgH="1042559" progId="Word.Document.12">
                  <p:embed/>
                </p:oleObj>
              </mc:Choice>
              <mc:Fallback>
                <p:oleObj name="文档" r:id="rId13" imgW="2766886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65404" y="5022074"/>
                        <a:ext cx="2767012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41" descr="8-10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70" y="1029534"/>
            <a:ext cx="4232030" cy="19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5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768000" y="2075968"/>
            <a:ext cx="617197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调节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的过程中，随着溶液体积的增大，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总物质的量之和不变，浓度之和逐渐减小，故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1556792"/>
            <a:ext cx="11160000" cy="3168352"/>
            <a:chOff x="631969" y="3925222"/>
            <a:chExt cx="11160000" cy="3168352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3055463"/>
            </a:xfrm>
            <a:prstGeom prst="roundRect">
              <a:avLst>
                <a:gd name="adj" fmla="val 326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6" name="Picture 141" descr="8-1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70" y="2253670"/>
            <a:ext cx="4232030" cy="19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580057"/>
            <a:ext cx="11412000" cy="47397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时，某混合溶液中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变化的关系如图所示。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该体系中，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的变化过程中，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程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度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始终增大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4514" name="Picture 2" descr="8-1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60" y="2225433"/>
            <a:ext cx="3860799" cy="23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07805"/>
              </p:ext>
            </p:extLst>
          </p:nvPr>
        </p:nvGraphicFramePr>
        <p:xfrm>
          <a:off x="4339760" y="3306724"/>
          <a:ext cx="16256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文档" r:id="rId5" imgW="1625161" imgH="1033575" progId="Word.Document.12">
                  <p:embed/>
                </p:oleObj>
              </mc:Choice>
              <mc:Fallback>
                <p:oleObj name="文档" r:id="rId5" imgW="1625161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9760" y="3306724"/>
                        <a:ext cx="1625600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9"/>
          <p:cNvSpPr txBox="1"/>
          <p:nvPr/>
        </p:nvSpPr>
        <p:spPr>
          <a:xfrm>
            <a:off x="254560" y="337624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080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768000" y="661759"/>
            <a:ext cx="10656000" cy="56630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随着溶液碱性的增强，</a:t>
            </a:r>
            <a:r>
              <a:rPr lang="en-US" altLang="zh-CN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spc="-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线表示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NP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OP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点时，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相等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的电离平衡常数推导可知</a:t>
            </a:r>
            <a:r>
              <a:rPr lang="en-US" altLang="zh-CN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增大，碱性增强，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的水解程度减小，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332656"/>
            <a:ext cx="11160000" cy="6120680"/>
            <a:chOff x="631969" y="3925222"/>
            <a:chExt cx="11160000" cy="6120680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6007791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8" name="Picture 2" descr="8-1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99" y="1194950"/>
            <a:ext cx="3860799" cy="23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979448"/>
              </p:ext>
            </p:extLst>
          </p:nvPr>
        </p:nvGraphicFramePr>
        <p:xfrm>
          <a:off x="6581150" y="4029769"/>
          <a:ext cx="32607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5" name="文档" r:id="rId5" imgW="3289711" imgH="894854" progId="Word.Document.12">
                  <p:embed/>
                </p:oleObj>
              </mc:Choice>
              <mc:Fallback>
                <p:oleObj name="文档" r:id="rId5" imgW="3289711" imgH="894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1150" y="4029769"/>
                        <a:ext cx="32607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53461"/>
              </p:ext>
            </p:extLst>
          </p:nvPr>
        </p:nvGraphicFramePr>
        <p:xfrm>
          <a:off x="952401" y="4734228"/>
          <a:ext cx="773588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6" name="文档" r:id="rId8" imgW="7735831" imgH="1042559" progId="Word.Document.12">
                  <p:embed/>
                </p:oleObj>
              </mc:Choice>
              <mc:Fallback>
                <p:oleObj name="文档" r:id="rId8" imgW="7735831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2401" y="4734228"/>
                        <a:ext cx="7735887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777497"/>
            <a:ext cx="11412000" cy="47397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常温下，二元弱酸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溶液，所得混合溶液的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与离子浓度变化的关系如图所示，下列说法错误的是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 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变化关系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(HY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(K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(HY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6562" name="Picture 2" descr="8-1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374225"/>
            <a:ext cx="5417492" cy="18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92360"/>
              </p:ext>
            </p:extLst>
          </p:nvPr>
        </p:nvGraphicFramePr>
        <p:xfrm>
          <a:off x="3361368" y="1954331"/>
          <a:ext cx="12525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文档" r:id="rId5" imgW="1251889" imgH="839510" progId="Word.Document.12">
                  <p:embed/>
                </p:oleObj>
              </mc:Choice>
              <mc:Fallback>
                <p:oleObj name="文档" r:id="rId5" imgW="1251889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1368" y="1954331"/>
                        <a:ext cx="1252538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9"/>
          <p:cNvSpPr txBox="1"/>
          <p:nvPr/>
        </p:nvSpPr>
        <p:spPr>
          <a:xfrm>
            <a:off x="254560" y="416020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101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260648"/>
            <a:ext cx="11160000" cy="6408712"/>
            <a:chOff x="631969" y="3925222"/>
            <a:chExt cx="11160000" cy="6408712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6295823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06484"/>
              </p:ext>
            </p:extLst>
          </p:nvPr>
        </p:nvGraphicFramePr>
        <p:xfrm>
          <a:off x="780256" y="2487883"/>
          <a:ext cx="10631488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文档" r:id="rId4" imgW="10631412" imgH="4200065" progId="Word.Document.12">
                  <p:embed/>
                </p:oleObj>
              </mc:Choice>
              <mc:Fallback>
                <p:oleObj name="文档" r:id="rId4" imgW="10631412" imgH="4200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256" y="2487883"/>
                        <a:ext cx="10631488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8-1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54" y="510171"/>
            <a:ext cx="5417492" cy="18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201024" y="2818624"/>
            <a:ext cx="103691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滴定图像中的粒子浓度关系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5807968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23746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5524" t="6254" r="9239" b="35418"/>
          <a:stretch/>
        </p:blipFill>
        <p:spPr>
          <a:xfrm>
            <a:off x="4793624" y="2250496"/>
            <a:ext cx="100811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E2DE2DB-9635-7343-9324-24E879D1A803}"/>
              </a:ext>
            </a:extLst>
          </p:cNvPr>
          <p:cNvGrpSpPr/>
          <p:nvPr/>
        </p:nvGrpSpPr>
        <p:grpSpPr>
          <a:xfrm>
            <a:off x="516000" y="764704"/>
            <a:ext cx="11160000" cy="5184576"/>
            <a:chOff x="631969" y="3925222"/>
            <a:chExt cx="11160000" cy="5184576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631969" y="4038111"/>
              <a:ext cx="11160000" cy="5071687"/>
            </a:xfrm>
            <a:prstGeom prst="roundRect">
              <a:avLst>
                <a:gd name="adj" fmla="val 18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07979"/>
              </p:ext>
            </p:extLst>
          </p:nvPr>
        </p:nvGraphicFramePr>
        <p:xfrm>
          <a:off x="776288" y="3274789"/>
          <a:ext cx="10621962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文档" r:id="rId4" imgW="10631412" imgH="2528952" progId="Word.Document.12">
                  <p:embed/>
                </p:oleObj>
              </mc:Choice>
              <mc:Fallback>
                <p:oleObj name="文档" r:id="rId4" imgW="10631412" imgH="25289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288" y="3274789"/>
                        <a:ext cx="10621962" cy="253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8-1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54" y="1190533"/>
            <a:ext cx="5417492" cy="18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4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968551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常考对数图像关系的含义与变化规律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74285"/>
              </p:ext>
            </p:extLst>
          </p:nvPr>
        </p:nvGraphicFramePr>
        <p:xfrm>
          <a:off x="875420" y="1844824"/>
          <a:ext cx="10441158" cy="4464496"/>
        </p:xfrm>
        <a:graphic>
          <a:graphicData uri="http://schemas.openxmlformats.org/drawingml/2006/table">
            <a:tbl>
              <a:tblPr/>
              <a:tblGrid>
                <a:gridCol w="2268252"/>
                <a:gridCol w="1656184"/>
                <a:gridCol w="1728192"/>
                <a:gridCol w="4788530"/>
              </a:tblGrid>
              <a:tr h="576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变化规律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解题策略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8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lg 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氢离子浓度的常用对数负值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越大，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越小，溶液的碱性越强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先弄清是对数还是负对数；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弄清楚是什么的对数，如浓度对数、浓度比对数、体积比对数等；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弄清楚对数变化所表示的意义；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利用特殊点，如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pH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 err="1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lg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、交点等，根据特殊点判断离子浓度的大小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968551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常考对数图像关系的含义与变化规律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81941"/>
              </p:ext>
            </p:extLst>
          </p:nvPr>
        </p:nvGraphicFramePr>
        <p:xfrm>
          <a:off x="875420" y="1844824"/>
          <a:ext cx="10441158" cy="4464496"/>
        </p:xfrm>
        <a:graphic>
          <a:graphicData uri="http://schemas.openxmlformats.org/drawingml/2006/table">
            <a:tbl>
              <a:tblPr/>
              <a:tblGrid>
                <a:gridCol w="2268252"/>
                <a:gridCol w="1656184"/>
                <a:gridCol w="1728192"/>
                <a:gridCol w="4788530"/>
              </a:tblGrid>
              <a:tr h="576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变化规律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解题策略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8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pC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lg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(C)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离子浓度的常用对数负值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pC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越大，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(C)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越小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先弄清是对数还是负对数；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弄清楚是什么的对数，如浓度对数、浓度比对数、体积比对数等；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弄清楚对数变化所表示的意义；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利用特殊点，如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pH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 err="1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lg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、交点等，根据特殊点判断离子浓度的大小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6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968551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常考对数图像关系的含义与变化规律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49213"/>
              </p:ext>
            </p:extLst>
          </p:nvPr>
        </p:nvGraphicFramePr>
        <p:xfrm>
          <a:off x="875420" y="1844824"/>
          <a:ext cx="10441158" cy="4464496"/>
        </p:xfrm>
        <a:graphic>
          <a:graphicData uri="http://schemas.openxmlformats.org/drawingml/2006/table">
            <a:tbl>
              <a:tblPr/>
              <a:tblGrid>
                <a:gridCol w="2052228"/>
                <a:gridCol w="1872208"/>
                <a:gridCol w="1728192"/>
                <a:gridCol w="4788530"/>
              </a:tblGrid>
              <a:tr h="576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变化规律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解题策略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84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2400" kern="100" dirty="0" err="1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lg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生成物与反应物粒子浓度比的常用对数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lg</a:t>
                      </a: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越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大，反应向正反应方向进行的程度越大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先弄清是对数还是负对数；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弄清楚是什么的对数，如浓度对数、浓度比对数、体积比对数等；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弄清楚对数变化所表示的意义；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利用特殊点，如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pH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 err="1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lg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、交点等，根据特殊点判断离子浓度的大小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45576"/>
              </p:ext>
            </p:extLst>
          </p:nvPr>
        </p:nvGraphicFramePr>
        <p:xfrm>
          <a:off x="1629863" y="4069449"/>
          <a:ext cx="12398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7" name="文档" r:id="rId4" imgW="1240370" imgH="849213" progId="Word.Document.12">
                  <p:embed/>
                </p:oleObj>
              </mc:Choice>
              <mc:Fallback>
                <p:oleObj name="文档" r:id="rId4" imgW="1240370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9863" y="4069449"/>
                        <a:ext cx="123983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424923"/>
              </p:ext>
            </p:extLst>
          </p:nvPr>
        </p:nvGraphicFramePr>
        <p:xfrm>
          <a:off x="5303912" y="2594624"/>
          <a:ext cx="12398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8" name="文档" r:id="rId7" imgW="1240370" imgH="849213" progId="Word.Document.12">
                  <p:embed/>
                </p:oleObj>
              </mc:Choice>
              <mc:Fallback>
                <p:oleObj name="文档" r:id="rId7" imgW="1240370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3912" y="2594624"/>
                        <a:ext cx="123983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7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968551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常考对数图像关系的含义与变化规律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80591"/>
              </p:ext>
            </p:extLst>
          </p:nvPr>
        </p:nvGraphicFramePr>
        <p:xfrm>
          <a:off x="875420" y="1844824"/>
          <a:ext cx="10441158" cy="4464496"/>
        </p:xfrm>
        <a:graphic>
          <a:graphicData uri="http://schemas.openxmlformats.org/drawingml/2006/table">
            <a:tbl>
              <a:tblPr/>
              <a:tblGrid>
                <a:gridCol w="2268252"/>
                <a:gridCol w="1656184"/>
                <a:gridCol w="1728192"/>
                <a:gridCol w="4788530"/>
              </a:tblGrid>
              <a:tr h="576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变化规律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解题策略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8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稀释后与稀释前体积比的常用对数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越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大，稀释程度越大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先弄清是对数还是负对数；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弄清楚是什么的对数，如浓度对数、浓度比对数、体积比对数等；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弄清楚对数变化所表示的意义；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利用特殊点，如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pH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 err="1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lg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、交点等，根据特殊点判断离子浓度的大小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724906"/>
              </p:ext>
            </p:extLst>
          </p:nvPr>
        </p:nvGraphicFramePr>
        <p:xfrm>
          <a:off x="1649088" y="3852256"/>
          <a:ext cx="8302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9" name="文档" r:id="rId4" imgW="829656" imgH="839510" progId="Word.Document.12">
                  <p:embed/>
                </p:oleObj>
              </mc:Choice>
              <mc:Fallback>
                <p:oleObj name="文档" r:id="rId4" imgW="829656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9088" y="3852256"/>
                        <a:ext cx="830263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4583"/>
              </p:ext>
            </p:extLst>
          </p:nvPr>
        </p:nvGraphicFramePr>
        <p:xfrm>
          <a:off x="4960788" y="3429000"/>
          <a:ext cx="8302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文档" r:id="rId7" imgW="829656" imgH="839510" progId="Word.Document.12">
                  <p:embed/>
                </p:oleObj>
              </mc:Choice>
              <mc:Fallback>
                <p:oleObj name="文档" r:id="rId7" imgW="829656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60788" y="3429000"/>
                        <a:ext cx="830263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968551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常考对数图像关系的含义与变化规律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20409"/>
              </p:ext>
            </p:extLst>
          </p:nvPr>
        </p:nvGraphicFramePr>
        <p:xfrm>
          <a:off x="875420" y="1844824"/>
          <a:ext cx="10441158" cy="4464496"/>
        </p:xfrm>
        <a:graphic>
          <a:graphicData uri="http://schemas.openxmlformats.org/drawingml/2006/table">
            <a:tbl>
              <a:tblPr/>
              <a:tblGrid>
                <a:gridCol w="2268252"/>
                <a:gridCol w="1368152"/>
                <a:gridCol w="2016224"/>
                <a:gridCol w="4788530"/>
              </a:tblGrid>
              <a:tr h="576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变化规律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解题策略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84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AG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lg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氢离子与氢氧根离子浓度比的常用对数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越大，酸性越强，中性时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720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先弄清是对数还是负对数；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弄清楚是什么的对数，如浓度对数、浓度比对数、体积比对数等；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弄清楚对数变化所表示的意义；</a:t>
                      </a:r>
                      <a:endParaRPr lang="zh-CN" altLang="zh-CN" sz="105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利用特殊点，如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pH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 err="1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lg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、交点等，根据特殊点判断离子浓度的大小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542002" y="297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364134"/>
              </p:ext>
            </p:extLst>
          </p:nvPr>
        </p:nvGraphicFramePr>
        <p:xfrm>
          <a:off x="2091600" y="3924264"/>
          <a:ext cx="11652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3" name="文档" r:id="rId4" imgW="1164466" imgH="1033575" progId="Word.Document.12">
                  <p:embed/>
                </p:oleObj>
              </mc:Choice>
              <mc:Fallback>
                <p:oleObj name="文档" r:id="rId4" imgW="1164466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1600" y="3924264"/>
                        <a:ext cx="116522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87953"/>
              </p:ext>
            </p:extLst>
          </p:nvPr>
        </p:nvGraphicFramePr>
        <p:xfrm>
          <a:off x="5504678" y="4195737"/>
          <a:ext cx="11652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4" name="文档" r:id="rId7" imgW="1164466" imgH="1033575" progId="Word.Document.12">
                  <p:embed/>
                </p:oleObj>
              </mc:Choice>
              <mc:Fallback>
                <p:oleObj name="文档" r:id="rId7" imgW="1164466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4678" y="4195737"/>
                        <a:ext cx="116522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hlinkClick r:id="rId9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真题演练  明确考向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872AB8A-14DD-9C40-A732-56BC6020FD9F}"/>
              </a:ext>
            </a:extLst>
          </p:cNvPr>
          <p:cNvSpPr txBox="1"/>
          <p:nvPr/>
        </p:nvSpPr>
        <p:spPr>
          <a:xfrm>
            <a:off x="4965024" y="2353753"/>
            <a:ext cx="1172946" cy="215570"/>
          </a:xfrm>
          <a:custGeom>
            <a:avLst/>
            <a:gdLst/>
            <a:ahLst/>
            <a:cxnLst/>
            <a:rect l="l" t="t" r="r" b="b"/>
            <a:pathLst>
              <a:path w="1172946" h="215570">
                <a:moveTo>
                  <a:pt x="32918" y="162992"/>
                </a:moveTo>
                <a:lnTo>
                  <a:pt x="73152" y="162992"/>
                </a:lnTo>
                <a:lnTo>
                  <a:pt x="54178" y="199339"/>
                </a:lnTo>
                <a:cubicBezTo>
                  <a:pt x="47777" y="210160"/>
                  <a:pt x="39547" y="215570"/>
                  <a:pt x="29489" y="215570"/>
                </a:cubicBezTo>
                <a:lnTo>
                  <a:pt x="0" y="215570"/>
                </a:lnTo>
                <a:lnTo>
                  <a:pt x="25603" y="167793"/>
                </a:lnTo>
                <a:cubicBezTo>
                  <a:pt x="27584" y="164592"/>
                  <a:pt x="30022" y="162992"/>
                  <a:pt x="32918" y="162992"/>
                </a:cubicBezTo>
                <a:close/>
                <a:moveTo>
                  <a:pt x="59893" y="114300"/>
                </a:moveTo>
                <a:lnTo>
                  <a:pt x="57150" y="133960"/>
                </a:lnTo>
                <a:cubicBezTo>
                  <a:pt x="56997" y="135484"/>
                  <a:pt x="57378" y="136779"/>
                  <a:pt x="58293" y="137846"/>
                </a:cubicBezTo>
                <a:cubicBezTo>
                  <a:pt x="59207" y="138760"/>
                  <a:pt x="60350" y="139218"/>
                  <a:pt x="61722" y="139218"/>
                </a:cubicBezTo>
                <a:lnTo>
                  <a:pt x="117957" y="139218"/>
                </a:lnTo>
                <a:lnTo>
                  <a:pt x="121386" y="114300"/>
                </a:lnTo>
                <a:close/>
                <a:moveTo>
                  <a:pt x="603580" y="96012"/>
                </a:moveTo>
                <a:lnTo>
                  <a:pt x="650214" y="96012"/>
                </a:lnTo>
                <a:lnTo>
                  <a:pt x="637641" y="189738"/>
                </a:lnTo>
                <a:cubicBezTo>
                  <a:pt x="637336" y="191872"/>
                  <a:pt x="637794" y="193701"/>
                  <a:pt x="639013" y="195225"/>
                </a:cubicBezTo>
                <a:cubicBezTo>
                  <a:pt x="640080" y="196749"/>
                  <a:pt x="641756" y="197511"/>
                  <a:pt x="644042" y="197511"/>
                </a:cubicBezTo>
                <a:lnTo>
                  <a:pt x="674903" y="197511"/>
                </a:lnTo>
                <a:cubicBezTo>
                  <a:pt x="677037" y="197511"/>
                  <a:pt x="679018" y="196749"/>
                  <a:pt x="680847" y="195225"/>
                </a:cubicBezTo>
                <a:cubicBezTo>
                  <a:pt x="682828" y="193701"/>
                  <a:pt x="683971" y="191872"/>
                  <a:pt x="684276" y="189738"/>
                </a:cubicBezTo>
                <a:lnTo>
                  <a:pt x="694563" y="114072"/>
                </a:lnTo>
                <a:lnTo>
                  <a:pt x="654786" y="114072"/>
                </a:lnTo>
                <a:lnTo>
                  <a:pt x="657301" y="96012"/>
                </a:lnTo>
                <a:lnTo>
                  <a:pt x="741883" y="96012"/>
                </a:lnTo>
                <a:lnTo>
                  <a:pt x="728853" y="191338"/>
                </a:lnTo>
                <a:cubicBezTo>
                  <a:pt x="728091" y="198044"/>
                  <a:pt x="725043" y="203759"/>
                  <a:pt x="719709" y="208483"/>
                </a:cubicBezTo>
                <a:cubicBezTo>
                  <a:pt x="714527" y="213208"/>
                  <a:pt x="708583" y="215570"/>
                  <a:pt x="701878" y="215570"/>
                </a:cubicBezTo>
                <a:lnTo>
                  <a:pt x="612495" y="215570"/>
                </a:lnTo>
                <a:cubicBezTo>
                  <a:pt x="605790" y="215570"/>
                  <a:pt x="600303" y="213208"/>
                  <a:pt x="596036" y="208483"/>
                </a:cubicBezTo>
                <a:cubicBezTo>
                  <a:pt x="591769" y="203759"/>
                  <a:pt x="590016" y="198044"/>
                  <a:pt x="590778" y="191338"/>
                </a:cubicBezTo>
                <a:close/>
                <a:moveTo>
                  <a:pt x="913257" y="77038"/>
                </a:moveTo>
                <a:lnTo>
                  <a:pt x="1148714" y="77038"/>
                </a:lnTo>
                <a:cubicBezTo>
                  <a:pt x="1150696" y="77038"/>
                  <a:pt x="1152296" y="77762"/>
                  <a:pt x="1153515" y="79210"/>
                </a:cubicBezTo>
                <a:cubicBezTo>
                  <a:pt x="1154734" y="80658"/>
                  <a:pt x="1155191" y="82372"/>
                  <a:pt x="1154887" y="84354"/>
                </a:cubicBezTo>
                <a:lnTo>
                  <a:pt x="1140256" y="190424"/>
                </a:lnTo>
                <a:cubicBezTo>
                  <a:pt x="1139342" y="197282"/>
                  <a:pt x="1136142" y="203149"/>
                  <a:pt x="1130655" y="208026"/>
                </a:cubicBezTo>
                <a:cubicBezTo>
                  <a:pt x="1125321" y="213055"/>
                  <a:pt x="1119149" y="215570"/>
                  <a:pt x="1112138" y="215570"/>
                </a:cubicBezTo>
                <a:lnTo>
                  <a:pt x="1035786" y="215570"/>
                </a:lnTo>
                <a:lnTo>
                  <a:pt x="1036472" y="210541"/>
                </a:lnTo>
                <a:cubicBezTo>
                  <a:pt x="1037386" y="205664"/>
                  <a:pt x="1039672" y="201549"/>
                  <a:pt x="1043330" y="198196"/>
                </a:cubicBezTo>
                <a:cubicBezTo>
                  <a:pt x="1046987" y="194844"/>
                  <a:pt x="1051178" y="193167"/>
                  <a:pt x="1055903" y="193167"/>
                </a:cubicBezTo>
                <a:lnTo>
                  <a:pt x="1085392" y="193167"/>
                </a:lnTo>
                <a:cubicBezTo>
                  <a:pt x="1087526" y="193167"/>
                  <a:pt x="1089507" y="192405"/>
                  <a:pt x="1091336" y="190881"/>
                </a:cubicBezTo>
                <a:cubicBezTo>
                  <a:pt x="1093165" y="189357"/>
                  <a:pt x="1094308" y="187376"/>
                  <a:pt x="1094765" y="184938"/>
                </a:cubicBezTo>
                <a:lnTo>
                  <a:pt x="1106423" y="99441"/>
                </a:lnTo>
                <a:lnTo>
                  <a:pt x="1005839" y="99441"/>
                </a:lnTo>
                <a:lnTo>
                  <a:pt x="962863" y="172822"/>
                </a:lnTo>
                <a:cubicBezTo>
                  <a:pt x="943965" y="201321"/>
                  <a:pt x="920572" y="215570"/>
                  <a:pt x="892683" y="215570"/>
                </a:cubicBezTo>
                <a:lnTo>
                  <a:pt x="889025" y="215570"/>
                </a:lnTo>
                <a:lnTo>
                  <a:pt x="957148" y="99441"/>
                </a:lnTo>
                <a:lnTo>
                  <a:pt x="905256" y="99441"/>
                </a:lnTo>
                <a:lnTo>
                  <a:pt x="907770" y="82068"/>
                </a:lnTo>
                <a:cubicBezTo>
                  <a:pt x="907923" y="80696"/>
                  <a:pt x="908532" y="79515"/>
                  <a:pt x="909599" y="78524"/>
                </a:cubicBezTo>
                <a:cubicBezTo>
                  <a:pt x="910666" y="77534"/>
                  <a:pt x="911885" y="77038"/>
                  <a:pt x="913257" y="77038"/>
                </a:cubicBezTo>
                <a:close/>
                <a:moveTo>
                  <a:pt x="173050" y="68809"/>
                </a:moveTo>
                <a:lnTo>
                  <a:pt x="169392" y="96012"/>
                </a:lnTo>
                <a:lnTo>
                  <a:pt x="226771" y="96012"/>
                </a:lnTo>
                <a:cubicBezTo>
                  <a:pt x="227990" y="96012"/>
                  <a:pt x="229209" y="95479"/>
                  <a:pt x="230428" y="94412"/>
                </a:cubicBezTo>
                <a:cubicBezTo>
                  <a:pt x="231648" y="93193"/>
                  <a:pt x="232333" y="91897"/>
                  <a:pt x="232486" y="90526"/>
                </a:cubicBezTo>
                <a:lnTo>
                  <a:pt x="235458" y="68809"/>
                </a:lnTo>
                <a:close/>
                <a:moveTo>
                  <a:pt x="29946" y="50292"/>
                </a:moveTo>
                <a:lnTo>
                  <a:pt x="283464" y="50292"/>
                </a:lnTo>
                <a:lnTo>
                  <a:pt x="277520" y="94412"/>
                </a:lnTo>
                <a:cubicBezTo>
                  <a:pt x="276758" y="99898"/>
                  <a:pt x="274243" y="104623"/>
                  <a:pt x="269976" y="108585"/>
                </a:cubicBezTo>
                <a:cubicBezTo>
                  <a:pt x="266014" y="112395"/>
                  <a:pt x="261442" y="114300"/>
                  <a:pt x="256260" y="114300"/>
                </a:cubicBezTo>
                <a:lnTo>
                  <a:pt x="166878" y="114300"/>
                </a:lnTo>
                <a:lnTo>
                  <a:pt x="163449" y="139218"/>
                </a:lnTo>
                <a:lnTo>
                  <a:pt x="271348" y="139218"/>
                </a:lnTo>
                <a:lnTo>
                  <a:pt x="264947" y="189281"/>
                </a:lnTo>
                <a:cubicBezTo>
                  <a:pt x="264033" y="196444"/>
                  <a:pt x="260832" y="202387"/>
                  <a:pt x="255346" y="207112"/>
                </a:cubicBezTo>
                <a:cubicBezTo>
                  <a:pt x="250012" y="211989"/>
                  <a:pt x="243992" y="214427"/>
                  <a:pt x="237286" y="214427"/>
                </a:cubicBezTo>
                <a:lnTo>
                  <a:pt x="182194" y="214427"/>
                </a:lnTo>
                <a:lnTo>
                  <a:pt x="183108" y="208026"/>
                </a:lnTo>
                <a:cubicBezTo>
                  <a:pt x="183565" y="204673"/>
                  <a:pt x="185013" y="201892"/>
                  <a:pt x="187452" y="199682"/>
                </a:cubicBezTo>
                <a:cubicBezTo>
                  <a:pt x="189890" y="197473"/>
                  <a:pt x="192633" y="196368"/>
                  <a:pt x="195681" y="196368"/>
                </a:cubicBezTo>
                <a:lnTo>
                  <a:pt x="207797" y="196368"/>
                </a:lnTo>
                <a:cubicBezTo>
                  <a:pt x="210845" y="196368"/>
                  <a:pt x="213512" y="195225"/>
                  <a:pt x="215798" y="192939"/>
                </a:cubicBezTo>
                <a:cubicBezTo>
                  <a:pt x="218236" y="190805"/>
                  <a:pt x="219684" y="188214"/>
                  <a:pt x="220141" y="185166"/>
                </a:cubicBezTo>
                <a:lnTo>
                  <a:pt x="223799" y="157506"/>
                </a:lnTo>
                <a:lnTo>
                  <a:pt x="161163" y="157506"/>
                </a:lnTo>
                <a:lnTo>
                  <a:pt x="153847" y="210998"/>
                </a:lnTo>
                <a:cubicBezTo>
                  <a:pt x="153695" y="212370"/>
                  <a:pt x="153124" y="213475"/>
                  <a:pt x="152133" y="214313"/>
                </a:cubicBezTo>
                <a:cubicBezTo>
                  <a:pt x="151142" y="215151"/>
                  <a:pt x="150037" y="215570"/>
                  <a:pt x="148818" y="215570"/>
                </a:cubicBezTo>
                <a:lnTo>
                  <a:pt x="107899" y="215570"/>
                </a:lnTo>
                <a:lnTo>
                  <a:pt x="115671" y="157506"/>
                </a:lnTo>
                <a:lnTo>
                  <a:pt x="27203" y="157506"/>
                </a:lnTo>
                <a:cubicBezTo>
                  <a:pt x="22021" y="157506"/>
                  <a:pt x="17907" y="155601"/>
                  <a:pt x="14859" y="151791"/>
                </a:cubicBezTo>
                <a:cubicBezTo>
                  <a:pt x="11658" y="147981"/>
                  <a:pt x="10439" y="143332"/>
                  <a:pt x="11201" y="137846"/>
                </a:cubicBezTo>
                <a:lnTo>
                  <a:pt x="16687" y="96012"/>
                </a:lnTo>
                <a:lnTo>
                  <a:pt x="123901" y="96012"/>
                </a:lnTo>
                <a:lnTo>
                  <a:pt x="127558" y="68809"/>
                </a:lnTo>
                <a:lnTo>
                  <a:pt x="20345" y="68809"/>
                </a:lnTo>
                <a:lnTo>
                  <a:pt x="21717" y="58065"/>
                </a:lnTo>
                <a:cubicBezTo>
                  <a:pt x="22021" y="55931"/>
                  <a:pt x="22974" y="54102"/>
                  <a:pt x="24574" y="52578"/>
                </a:cubicBezTo>
                <a:cubicBezTo>
                  <a:pt x="26174" y="51054"/>
                  <a:pt x="27965" y="50292"/>
                  <a:pt x="29946" y="50292"/>
                </a:cubicBezTo>
                <a:close/>
                <a:moveTo>
                  <a:pt x="616381" y="34290"/>
                </a:moveTo>
                <a:lnTo>
                  <a:pt x="649757" y="34290"/>
                </a:lnTo>
                <a:cubicBezTo>
                  <a:pt x="652348" y="34290"/>
                  <a:pt x="654481" y="35128"/>
                  <a:pt x="656158" y="36805"/>
                </a:cubicBezTo>
                <a:cubicBezTo>
                  <a:pt x="657834" y="38481"/>
                  <a:pt x="658749" y="40615"/>
                  <a:pt x="658901" y="43206"/>
                </a:cubicBezTo>
                <a:lnTo>
                  <a:pt x="659358" y="70638"/>
                </a:lnTo>
                <a:lnTo>
                  <a:pt x="692277" y="70638"/>
                </a:lnTo>
                <a:lnTo>
                  <a:pt x="700506" y="44349"/>
                </a:lnTo>
                <a:cubicBezTo>
                  <a:pt x="701421" y="41453"/>
                  <a:pt x="703097" y="39053"/>
                  <a:pt x="705535" y="37148"/>
                </a:cubicBezTo>
                <a:cubicBezTo>
                  <a:pt x="707974" y="35243"/>
                  <a:pt x="710565" y="34290"/>
                  <a:pt x="713308" y="34290"/>
                </a:cubicBezTo>
                <a:lnTo>
                  <a:pt x="745540" y="34290"/>
                </a:lnTo>
                <a:lnTo>
                  <a:pt x="734339" y="70638"/>
                </a:lnTo>
                <a:lnTo>
                  <a:pt x="750798" y="70638"/>
                </a:lnTo>
                <a:lnTo>
                  <a:pt x="749198" y="82753"/>
                </a:lnTo>
                <a:cubicBezTo>
                  <a:pt x="748893" y="84430"/>
                  <a:pt x="748055" y="85840"/>
                  <a:pt x="746683" y="86983"/>
                </a:cubicBezTo>
                <a:cubicBezTo>
                  <a:pt x="745312" y="88126"/>
                  <a:pt x="743864" y="88697"/>
                  <a:pt x="742340" y="88697"/>
                </a:cubicBezTo>
                <a:lnTo>
                  <a:pt x="601522" y="88697"/>
                </a:lnTo>
                <a:lnTo>
                  <a:pt x="603123" y="76353"/>
                </a:lnTo>
                <a:cubicBezTo>
                  <a:pt x="603427" y="74676"/>
                  <a:pt x="604151" y="73305"/>
                  <a:pt x="605294" y="72238"/>
                </a:cubicBezTo>
                <a:cubicBezTo>
                  <a:pt x="606437" y="71171"/>
                  <a:pt x="607771" y="70638"/>
                  <a:pt x="609295" y="70638"/>
                </a:cubicBezTo>
                <a:lnTo>
                  <a:pt x="617753" y="70638"/>
                </a:lnTo>
                <a:close/>
                <a:moveTo>
                  <a:pt x="786917" y="30633"/>
                </a:moveTo>
                <a:lnTo>
                  <a:pt x="812292" y="30633"/>
                </a:lnTo>
                <a:lnTo>
                  <a:pt x="785774" y="215570"/>
                </a:lnTo>
                <a:lnTo>
                  <a:pt x="742569" y="215570"/>
                </a:lnTo>
                <a:lnTo>
                  <a:pt x="766572" y="48692"/>
                </a:lnTo>
                <a:cubicBezTo>
                  <a:pt x="767486" y="43510"/>
                  <a:pt x="769772" y="39243"/>
                  <a:pt x="773430" y="35890"/>
                </a:cubicBezTo>
                <a:cubicBezTo>
                  <a:pt x="777392" y="32385"/>
                  <a:pt x="781888" y="30633"/>
                  <a:pt x="786917" y="30633"/>
                </a:cubicBezTo>
                <a:close/>
                <a:moveTo>
                  <a:pt x="780516" y="1829"/>
                </a:moveTo>
                <a:lnTo>
                  <a:pt x="879271" y="1829"/>
                </a:lnTo>
                <a:lnTo>
                  <a:pt x="876300" y="21489"/>
                </a:lnTo>
                <a:lnTo>
                  <a:pt x="857783" y="77953"/>
                </a:lnTo>
                <a:lnTo>
                  <a:pt x="868070" y="77953"/>
                </a:lnTo>
                <a:lnTo>
                  <a:pt x="852982" y="184023"/>
                </a:lnTo>
                <a:cubicBezTo>
                  <a:pt x="851915" y="192405"/>
                  <a:pt x="849630" y="198273"/>
                  <a:pt x="846124" y="201625"/>
                </a:cubicBezTo>
                <a:cubicBezTo>
                  <a:pt x="842467" y="204826"/>
                  <a:pt x="836523" y="206426"/>
                  <a:pt x="828294" y="206426"/>
                </a:cubicBezTo>
                <a:lnTo>
                  <a:pt x="802690" y="206426"/>
                </a:lnTo>
                <a:lnTo>
                  <a:pt x="820978" y="77953"/>
                </a:lnTo>
                <a:lnTo>
                  <a:pt x="810463" y="77953"/>
                </a:lnTo>
                <a:lnTo>
                  <a:pt x="828979" y="21717"/>
                </a:lnTo>
                <a:lnTo>
                  <a:pt x="816635" y="21717"/>
                </a:lnTo>
                <a:lnTo>
                  <a:pt x="816406" y="21717"/>
                </a:lnTo>
                <a:lnTo>
                  <a:pt x="812977" y="21717"/>
                </a:lnTo>
                <a:lnTo>
                  <a:pt x="769543" y="21717"/>
                </a:lnTo>
                <a:lnTo>
                  <a:pt x="771601" y="9601"/>
                </a:lnTo>
                <a:cubicBezTo>
                  <a:pt x="772058" y="7315"/>
                  <a:pt x="773049" y="5487"/>
                  <a:pt x="774573" y="4115"/>
                </a:cubicBezTo>
                <a:cubicBezTo>
                  <a:pt x="776401" y="2591"/>
                  <a:pt x="778383" y="1829"/>
                  <a:pt x="780516" y="1829"/>
                </a:cubicBezTo>
                <a:close/>
                <a:moveTo>
                  <a:pt x="1101394" y="686"/>
                </a:moveTo>
                <a:lnTo>
                  <a:pt x="1140714" y="686"/>
                </a:lnTo>
                <a:cubicBezTo>
                  <a:pt x="1146962" y="686"/>
                  <a:pt x="1151534" y="3658"/>
                  <a:pt x="1154430" y="9601"/>
                </a:cubicBezTo>
                <a:lnTo>
                  <a:pt x="1172946" y="66751"/>
                </a:lnTo>
                <a:lnTo>
                  <a:pt x="1131569" y="66751"/>
                </a:lnTo>
                <a:cubicBezTo>
                  <a:pt x="1126693" y="66751"/>
                  <a:pt x="1123111" y="64465"/>
                  <a:pt x="1120825" y="59893"/>
                </a:cubicBezTo>
                <a:close/>
                <a:moveTo>
                  <a:pt x="956005" y="686"/>
                </a:moveTo>
                <a:lnTo>
                  <a:pt x="997839" y="686"/>
                </a:lnTo>
                <a:lnTo>
                  <a:pt x="978408" y="32461"/>
                </a:lnTo>
                <a:cubicBezTo>
                  <a:pt x="962253" y="55321"/>
                  <a:pt x="942670" y="66751"/>
                  <a:pt x="919657" y="66751"/>
                </a:cubicBezTo>
                <a:lnTo>
                  <a:pt x="907999" y="66751"/>
                </a:lnTo>
                <a:lnTo>
                  <a:pt x="943889" y="7315"/>
                </a:lnTo>
                <a:cubicBezTo>
                  <a:pt x="947242" y="2896"/>
                  <a:pt x="951280" y="686"/>
                  <a:pt x="956005" y="686"/>
                </a:cubicBezTo>
                <a:close/>
                <a:moveTo>
                  <a:pt x="663244" y="0"/>
                </a:moveTo>
                <a:lnTo>
                  <a:pt x="701649" y="0"/>
                </a:lnTo>
                <a:cubicBezTo>
                  <a:pt x="703478" y="0"/>
                  <a:pt x="704888" y="838"/>
                  <a:pt x="705878" y="2515"/>
                </a:cubicBezTo>
                <a:cubicBezTo>
                  <a:pt x="706869" y="4191"/>
                  <a:pt x="707212" y="6096"/>
                  <a:pt x="706907" y="8230"/>
                </a:cubicBezTo>
                <a:lnTo>
                  <a:pt x="706907" y="8916"/>
                </a:lnTo>
                <a:lnTo>
                  <a:pt x="755142" y="8916"/>
                </a:lnTo>
                <a:lnTo>
                  <a:pt x="753541" y="20346"/>
                </a:lnTo>
                <a:cubicBezTo>
                  <a:pt x="753237" y="22327"/>
                  <a:pt x="752398" y="23927"/>
                  <a:pt x="751027" y="25146"/>
                </a:cubicBezTo>
                <a:cubicBezTo>
                  <a:pt x="749655" y="26365"/>
                  <a:pt x="748055" y="26975"/>
                  <a:pt x="746226" y="26975"/>
                </a:cubicBezTo>
                <a:lnTo>
                  <a:pt x="610895" y="26975"/>
                </a:lnTo>
                <a:lnTo>
                  <a:pt x="612724" y="15774"/>
                </a:lnTo>
                <a:cubicBezTo>
                  <a:pt x="613029" y="13945"/>
                  <a:pt x="613943" y="12345"/>
                  <a:pt x="615467" y="10973"/>
                </a:cubicBezTo>
                <a:cubicBezTo>
                  <a:pt x="616991" y="9601"/>
                  <a:pt x="618591" y="8916"/>
                  <a:pt x="620268" y="8916"/>
                </a:cubicBezTo>
                <a:lnTo>
                  <a:pt x="661873" y="8916"/>
                </a:lnTo>
                <a:close/>
                <a:moveTo>
                  <a:pt x="321564" y="0"/>
                </a:moveTo>
                <a:lnTo>
                  <a:pt x="369570" y="0"/>
                </a:lnTo>
                <a:lnTo>
                  <a:pt x="344881" y="182652"/>
                </a:lnTo>
                <a:cubicBezTo>
                  <a:pt x="344728" y="183109"/>
                  <a:pt x="344652" y="183490"/>
                  <a:pt x="344652" y="183795"/>
                </a:cubicBezTo>
                <a:cubicBezTo>
                  <a:pt x="344652" y="185928"/>
                  <a:pt x="345262" y="187681"/>
                  <a:pt x="346481" y="189052"/>
                </a:cubicBezTo>
                <a:cubicBezTo>
                  <a:pt x="348005" y="190729"/>
                  <a:pt x="349834" y="191567"/>
                  <a:pt x="351967" y="191567"/>
                </a:cubicBezTo>
                <a:lnTo>
                  <a:pt x="503529" y="191567"/>
                </a:lnTo>
                <a:cubicBezTo>
                  <a:pt x="505815" y="191567"/>
                  <a:pt x="507796" y="190729"/>
                  <a:pt x="509473" y="189052"/>
                </a:cubicBezTo>
                <a:cubicBezTo>
                  <a:pt x="510082" y="188443"/>
                  <a:pt x="510616" y="187757"/>
                  <a:pt x="511073" y="186995"/>
                </a:cubicBezTo>
                <a:cubicBezTo>
                  <a:pt x="511835" y="185776"/>
                  <a:pt x="512292" y="184328"/>
                  <a:pt x="512445" y="182652"/>
                </a:cubicBezTo>
                <a:lnTo>
                  <a:pt x="532790" y="25146"/>
                </a:lnTo>
                <a:lnTo>
                  <a:pt x="507644" y="25146"/>
                </a:lnTo>
                <a:lnTo>
                  <a:pt x="493242" y="141961"/>
                </a:lnTo>
                <a:cubicBezTo>
                  <a:pt x="492937" y="143942"/>
                  <a:pt x="493395" y="145618"/>
                  <a:pt x="494614" y="146990"/>
                </a:cubicBezTo>
                <a:cubicBezTo>
                  <a:pt x="495833" y="148362"/>
                  <a:pt x="497509" y="149047"/>
                  <a:pt x="499643" y="149047"/>
                </a:cubicBezTo>
                <a:lnTo>
                  <a:pt x="511073" y="149047"/>
                </a:lnTo>
                <a:lnTo>
                  <a:pt x="507187" y="174422"/>
                </a:lnTo>
                <a:lnTo>
                  <a:pt x="470839" y="174422"/>
                </a:lnTo>
                <a:cubicBezTo>
                  <a:pt x="464591" y="174422"/>
                  <a:pt x="459562" y="172212"/>
                  <a:pt x="455752" y="167793"/>
                </a:cubicBezTo>
                <a:cubicBezTo>
                  <a:pt x="453618" y="164897"/>
                  <a:pt x="452247" y="161773"/>
                  <a:pt x="451637" y="158420"/>
                </a:cubicBezTo>
                <a:cubicBezTo>
                  <a:pt x="451485" y="157506"/>
                  <a:pt x="451408" y="156667"/>
                  <a:pt x="451408" y="155905"/>
                </a:cubicBezTo>
                <a:cubicBezTo>
                  <a:pt x="451408" y="154534"/>
                  <a:pt x="451485" y="153010"/>
                  <a:pt x="451637" y="151333"/>
                </a:cubicBezTo>
                <a:lnTo>
                  <a:pt x="467639" y="25146"/>
                </a:lnTo>
                <a:lnTo>
                  <a:pt x="436778" y="25146"/>
                </a:lnTo>
                <a:lnTo>
                  <a:pt x="419862" y="151333"/>
                </a:lnTo>
                <a:cubicBezTo>
                  <a:pt x="419557" y="153772"/>
                  <a:pt x="418947" y="156134"/>
                  <a:pt x="418033" y="158420"/>
                </a:cubicBezTo>
                <a:cubicBezTo>
                  <a:pt x="416661" y="161773"/>
                  <a:pt x="414528" y="164897"/>
                  <a:pt x="411632" y="167793"/>
                </a:cubicBezTo>
                <a:cubicBezTo>
                  <a:pt x="406755" y="172212"/>
                  <a:pt x="401269" y="174422"/>
                  <a:pt x="395173" y="174422"/>
                </a:cubicBezTo>
                <a:lnTo>
                  <a:pt x="351510" y="174422"/>
                </a:lnTo>
                <a:lnTo>
                  <a:pt x="355168" y="149047"/>
                </a:lnTo>
                <a:lnTo>
                  <a:pt x="369798" y="149047"/>
                </a:lnTo>
                <a:cubicBezTo>
                  <a:pt x="371932" y="149047"/>
                  <a:pt x="373684" y="148362"/>
                  <a:pt x="375056" y="146990"/>
                </a:cubicBezTo>
                <a:cubicBezTo>
                  <a:pt x="376428" y="145771"/>
                  <a:pt x="377266" y="144094"/>
                  <a:pt x="377571" y="141961"/>
                </a:cubicBezTo>
                <a:lnTo>
                  <a:pt x="394487" y="25146"/>
                </a:lnTo>
                <a:lnTo>
                  <a:pt x="372313" y="25146"/>
                </a:lnTo>
                <a:lnTo>
                  <a:pt x="375742" y="0"/>
                </a:lnTo>
                <a:lnTo>
                  <a:pt x="583996" y="0"/>
                </a:lnTo>
                <a:lnTo>
                  <a:pt x="559079" y="191567"/>
                </a:lnTo>
                <a:cubicBezTo>
                  <a:pt x="558317" y="198120"/>
                  <a:pt x="555421" y="203683"/>
                  <a:pt x="550392" y="208255"/>
                </a:cubicBezTo>
                <a:cubicBezTo>
                  <a:pt x="545515" y="213132"/>
                  <a:pt x="540029" y="215570"/>
                  <a:pt x="533933" y="215570"/>
                </a:cubicBezTo>
                <a:lnTo>
                  <a:pt x="315163" y="215570"/>
                </a:lnTo>
                <a:cubicBezTo>
                  <a:pt x="309067" y="215570"/>
                  <a:pt x="304114" y="213132"/>
                  <a:pt x="300304" y="208255"/>
                </a:cubicBezTo>
                <a:cubicBezTo>
                  <a:pt x="296494" y="203683"/>
                  <a:pt x="294970" y="198120"/>
                  <a:pt x="295732" y="191567"/>
                </a:cubicBezTo>
                <a:close/>
                <a:moveTo>
                  <a:pt x="175793" y="0"/>
                </a:moveTo>
                <a:lnTo>
                  <a:pt x="218313" y="0"/>
                </a:lnTo>
                <a:lnTo>
                  <a:pt x="215341" y="5487"/>
                </a:lnTo>
                <a:lnTo>
                  <a:pt x="288721" y="5487"/>
                </a:lnTo>
                <a:lnTo>
                  <a:pt x="286664" y="20803"/>
                </a:lnTo>
                <a:cubicBezTo>
                  <a:pt x="286359" y="22022"/>
                  <a:pt x="285711" y="23089"/>
                  <a:pt x="284721" y="24003"/>
                </a:cubicBezTo>
                <a:cubicBezTo>
                  <a:pt x="283730" y="24918"/>
                  <a:pt x="282625" y="25375"/>
                  <a:pt x="281406" y="25375"/>
                </a:cubicBezTo>
                <a:lnTo>
                  <a:pt x="270662" y="25375"/>
                </a:lnTo>
                <a:lnTo>
                  <a:pt x="273177" y="44806"/>
                </a:lnTo>
                <a:lnTo>
                  <a:pt x="236143" y="44806"/>
                </a:lnTo>
                <a:cubicBezTo>
                  <a:pt x="234010" y="44806"/>
                  <a:pt x="232638" y="43587"/>
                  <a:pt x="232029" y="41148"/>
                </a:cubicBezTo>
                <a:lnTo>
                  <a:pt x="229971" y="25375"/>
                </a:lnTo>
                <a:lnTo>
                  <a:pt x="205511" y="25375"/>
                </a:lnTo>
                <a:lnTo>
                  <a:pt x="204139" y="28575"/>
                </a:lnTo>
                <a:cubicBezTo>
                  <a:pt x="198043" y="39396"/>
                  <a:pt x="190195" y="44806"/>
                  <a:pt x="180594" y="44806"/>
                </a:cubicBezTo>
                <a:lnTo>
                  <a:pt x="151333" y="44806"/>
                </a:lnTo>
                <a:lnTo>
                  <a:pt x="171450" y="2972"/>
                </a:lnTo>
                <a:cubicBezTo>
                  <a:pt x="172516" y="991"/>
                  <a:pt x="173964" y="0"/>
                  <a:pt x="175793" y="0"/>
                </a:cubicBezTo>
                <a:close/>
                <a:moveTo>
                  <a:pt x="44348" y="0"/>
                </a:moveTo>
                <a:lnTo>
                  <a:pt x="86182" y="0"/>
                </a:lnTo>
                <a:lnTo>
                  <a:pt x="83439" y="5487"/>
                </a:lnTo>
                <a:lnTo>
                  <a:pt x="156591" y="5487"/>
                </a:lnTo>
                <a:lnTo>
                  <a:pt x="154533" y="21031"/>
                </a:lnTo>
                <a:cubicBezTo>
                  <a:pt x="154228" y="22251"/>
                  <a:pt x="153619" y="23279"/>
                  <a:pt x="152704" y="24118"/>
                </a:cubicBezTo>
                <a:cubicBezTo>
                  <a:pt x="151790" y="24956"/>
                  <a:pt x="150799" y="25375"/>
                  <a:pt x="149733" y="25375"/>
                </a:cubicBezTo>
                <a:lnTo>
                  <a:pt x="135559" y="25375"/>
                </a:lnTo>
                <a:lnTo>
                  <a:pt x="138074" y="44806"/>
                </a:lnTo>
                <a:lnTo>
                  <a:pt x="100355" y="44806"/>
                </a:lnTo>
                <a:cubicBezTo>
                  <a:pt x="97612" y="44806"/>
                  <a:pt x="95859" y="43282"/>
                  <a:pt x="95097" y="40234"/>
                </a:cubicBezTo>
                <a:lnTo>
                  <a:pt x="93268" y="25375"/>
                </a:lnTo>
                <a:lnTo>
                  <a:pt x="73380" y="25375"/>
                </a:lnTo>
                <a:cubicBezTo>
                  <a:pt x="66217" y="38329"/>
                  <a:pt x="56845" y="44806"/>
                  <a:pt x="45262" y="44806"/>
                </a:cubicBezTo>
                <a:lnTo>
                  <a:pt x="19431" y="44806"/>
                </a:lnTo>
                <a:lnTo>
                  <a:pt x="39090" y="3658"/>
                </a:lnTo>
                <a:cubicBezTo>
                  <a:pt x="40462" y="1219"/>
                  <a:pt x="42214" y="0"/>
                  <a:pt x="443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B9872406-72F5-594F-A16E-02C2617B58AB}"/>
              </a:ext>
            </a:extLst>
          </p:cNvPr>
          <p:cNvSpPr/>
          <p:nvPr/>
        </p:nvSpPr>
        <p:spPr>
          <a:xfrm>
            <a:off x="390000" y="1124744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月适应性考试，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的盐酸分别滴定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的三种一元弱酸的钠盐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NaZ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溶液，滴定曲线如图所示。下列判断错误的是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三种一元弱酸的电离常数：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(HX)&gt;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(HY)&gt;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(HZ)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时，三种溶液中：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(Z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盐酸后，再将三种溶液混合：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(Z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2706" name="Picture 2" descr="8-1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780928"/>
            <a:ext cx="2545407" cy="22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271411" y="378996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5544616"/>
            <a:chOff x="792914" y="3925222"/>
            <a:chExt cx="11160000" cy="5544616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431726"/>
            </a:xfrm>
            <a:prstGeom prst="roundRect">
              <a:avLst>
                <a:gd name="adj" fmla="val 193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10730353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为强碱弱酸盐，在溶液中水解使溶液呈碱性，则溶液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离子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浓度的大小顺序为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(X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弱酸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的酸性越弱，电离常数越小，由分析可知，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HY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HZ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三种一元弱酸的酸性依次减弱，则三种一元弱酸的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常数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的大小顺序为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(HX)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(HY)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(HZ)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时，酸越弱，向盐溶液中加入盐酸的体积越大，酸根离子的浓度越小，则三种盐溶液中酸根离子的浓度大小顺序为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(X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(Y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(Z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6" name="Picture 2" descr="8-1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837573"/>
            <a:ext cx="2545407" cy="22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20027"/>
            <a:ext cx="11160000" cy="3521141"/>
            <a:chOff x="792914" y="3925222"/>
            <a:chExt cx="11160000" cy="3521141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408251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3" name="矩形 1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4275737"/>
              <a:ext cx="806605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三种盐溶液中分别滴加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20.00 mL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盐酸，三种盐都完全反应，溶液中钠离子浓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度等于氯离子浓度，将三种溶液混合后溶液中存在电荷守恒关系：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(X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(Y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(Z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可得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(X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(Y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(Z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6" name="Picture 2" descr="8-1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837573"/>
            <a:ext cx="2545407" cy="22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724543"/>
            <a:ext cx="11412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滴定过程中，粒子浓度动态分析</a:t>
            </a:r>
            <a:endParaRPr lang="en-US" altLang="zh-CN" sz="2400" b="1" dirty="0" smtClean="0">
              <a:latin typeface="微软雅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1402"/>
              </p:ext>
            </p:extLst>
          </p:nvPr>
        </p:nvGraphicFramePr>
        <p:xfrm>
          <a:off x="390000" y="1366899"/>
          <a:ext cx="11412000" cy="5374469"/>
        </p:xfrm>
        <a:graphic>
          <a:graphicData uri="http://schemas.openxmlformats.org/drawingml/2006/table">
            <a:tbl>
              <a:tblPr/>
              <a:tblGrid>
                <a:gridCol w="3905800"/>
                <a:gridCol w="1728192"/>
                <a:gridCol w="5778008"/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关键点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溶液中溶质成分及粒子浓度大小关系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8469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常温下，用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溶液滴定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 mL 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0(0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溶质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粒子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浓度大小关系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2" name="Picture 2" descr="8-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1" y="4352969"/>
            <a:ext cx="2994594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942512" y="3421880"/>
            <a:ext cx="1661352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lvl="0"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sz="24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1984" y="39594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3730" name="Picture 2" descr="8-10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933056"/>
            <a:ext cx="3419821" cy="25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799280"/>
              </p:ext>
            </p:extLst>
          </p:nvPr>
        </p:nvGraphicFramePr>
        <p:xfrm>
          <a:off x="331788" y="766763"/>
          <a:ext cx="1151890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name="文档" r:id="rId8" imgW="11523274" imgH="3323180" progId="Word.Document.12">
                  <p:embed/>
                </p:oleObj>
              </mc:Choice>
              <mc:Fallback>
                <p:oleObj name="文档" r:id="rId8" imgW="11523274" imgH="3323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788" y="766763"/>
                        <a:ext cx="11518900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242960"/>
              </p:ext>
            </p:extLst>
          </p:nvPr>
        </p:nvGraphicFramePr>
        <p:xfrm>
          <a:off x="368240" y="4017963"/>
          <a:ext cx="8118475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4" name="文档" r:id="rId11" imgW="8127031" imgH="2778361" progId="Word.Document.12">
                  <p:embed/>
                </p:oleObj>
              </mc:Choice>
              <mc:Fallback>
                <p:oleObj name="文档" r:id="rId11" imgW="8127031" imgH="2778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240" y="4017963"/>
                        <a:ext cx="8118475" cy="277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9"/>
          <p:cNvSpPr txBox="1"/>
          <p:nvPr/>
        </p:nvSpPr>
        <p:spPr>
          <a:xfrm>
            <a:off x="118352" y="53106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1"/>
            <a:ext cx="11160000" cy="4896545"/>
            <a:chOff x="792914" y="3925222"/>
            <a:chExt cx="11160000" cy="4896545"/>
          </a:xfrm>
        </p:grpSpPr>
        <p:sp>
          <p:nvSpPr>
            <p:cNvPr id="24" name="圆角矩形 2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783654"/>
            </a:xfrm>
            <a:prstGeom prst="roundRect">
              <a:avLst>
                <a:gd name="adj" fmla="val 23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044914" y="5797431"/>
              <a:ext cx="684016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点存在电荷守恒：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(R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，此时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，因此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(R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767495"/>
              </p:ext>
            </p:extLst>
          </p:nvPr>
        </p:nvGraphicFramePr>
        <p:xfrm>
          <a:off x="881310" y="1556792"/>
          <a:ext cx="102711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文档" r:id="rId7" imgW="10271400" imgH="1762755" progId="Word.Document.12">
                  <p:embed/>
                </p:oleObj>
              </mc:Choice>
              <mc:Fallback>
                <p:oleObj name="文档" r:id="rId7" imgW="10271400" imgH="1762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1310" y="1556792"/>
                        <a:ext cx="1027112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8-10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81" y="3053400"/>
            <a:ext cx="3761803" cy="27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1"/>
            <a:ext cx="11160000" cy="5112569"/>
            <a:chOff x="792914" y="3925222"/>
            <a:chExt cx="11160000" cy="5112569"/>
          </a:xfrm>
        </p:grpSpPr>
        <p:sp>
          <p:nvSpPr>
            <p:cNvPr id="24" name="圆角矩形 2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999678"/>
            </a:xfrm>
            <a:prstGeom prst="roundRect">
              <a:avLst>
                <a:gd name="adj" fmla="val 23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044913" y="5865371"/>
              <a:ext cx="6841365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点溶质为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NaR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，此时溶液呈碱性，因此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，溶质浓度大于水解和电离所产生的微粒浓度，因此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18167"/>
              </p:ext>
            </p:extLst>
          </p:nvPr>
        </p:nvGraphicFramePr>
        <p:xfrm>
          <a:off x="877888" y="1560513"/>
          <a:ext cx="101695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文档" r:id="rId7" imgW="10271400" imgH="1759161" progId="Word.Document.12">
                  <p:embed/>
                </p:oleObj>
              </mc:Choice>
              <mc:Fallback>
                <p:oleObj name="文档" r:id="rId7" imgW="10271400" imgH="17591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7888" y="1560513"/>
                        <a:ext cx="10169525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8-10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81" y="3296692"/>
            <a:ext cx="3761803" cy="27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390000" y="98072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海南，</a:t>
            </a:r>
            <a:r>
              <a:rPr lang="en-US" altLang="zh-CN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</a:t>
            </a:r>
            <a:r>
              <a:rPr lang="zh-CN" altLang="zh-CN" kern="100" spc="-5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 spc="-5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spc="-5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时，向</a:t>
            </a:r>
            <a:r>
              <a:rPr lang="en-US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 0.100 0 </a:t>
            </a:r>
            <a:r>
              <a:rPr lang="en-US" altLang="zh-CN" kern="100" spc="-5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5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5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spc="-5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</a:t>
            </a:r>
            <a:r>
              <a:rPr lang="zh-CN" altLang="zh-CN" kern="100" spc="-5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endParaRPr lang="en-US" altLang="zh-CN" kern="100" spc="-5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5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</a:t>
            </a:r>
            <a:r>
              <a:rPr lang="en-US" altLang="zh-CN" kern="100" spc="-5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 </a:t>
            </a:r>
            <a:r>
              <a:rPr lang="en-US" altLang="zh-CN" kern="100" spc="-5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5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5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随加入的盐酸的体积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变化如图所示。下列有关说法正确的是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程度大于电离程度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点，溶液中的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来自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圆角矩形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76802" name="Picture 2" descr="8-9加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34" y="2276872"/>
            <a:ext cx="4001866" cy="242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644417"/>
              </p:ext>
            </p:extLst>
          </p:nvPr>
        </p:nvGraphicFramePr>
        <p:xfrm>
          <a:off x="3946224" y="2782886"/>
          <a:ext cx="9779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文档" r:id="rId8" imgW="978189" imgH="415083" progId="Word.Document.12">
                  <p:embed/>
                </p:oleObj>
              </mc:Choice>
              <mc:Fallback>
                <p:oleObj name="文档" r:id="rId8" imgW="978189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46224" y="2782886"/>
                        <a:ext cx="9779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215514"/>
              </p:ext>
            </p:extLst>
          </p:nvPr>
        </p:nvGraphicFramePr>
        <p:xfrm>
          <a:off x="2749375" y="3331909"/>
          <a:ext cx="26400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1" name="文档" r:id="rId11" imgW="2640485" imgH="470427" progId="Word.Document.12">
                  <p:embed/>
                </p:oleObj>
              </mc:Choice>
              <mc:Fallback>
                <p:oleObj name="文档" r:id="rId11" imgW="2640485" imgH="47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9375" y="3331909"/>
                        <a:ext cx="26400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44093"/>
              </p:ext>
            </p:extLst>
          </p:nvPr>
        </p:nvGraphicFramePr>
        <p:xfrm>
          <a:off x="4400006" y="3891536"/>
          <a:ext cx="9779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文档" r:id="rId14" imgW="978189" imgH="415083" progId="Word.Document.12">
                  <p:embed/>
                </p:oleObj>
              </mc:Choice>
              <mc:Fallback>
                <p:oleObj name="文档" r:id="rId14" imgW="978189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00006" y="3891536"/>
                        <a:ext cx="9779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9"/>
          <p:cNvSpPr txBox="1"/>
          <p:nvPr/>
        </p:nvSpPr>
        <p:spPr>
          <a:xfrm>
            <a:off x="262114" y="25570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7979"/>
            <a:ext cx="11160000" cy="5177325"/>
            <a:chOff x="792914" y="3925222"/>
            <a:chExt cx="11160000" cy="5177325"/>
          </a:xfrm>
        </p:grpSpPr>
        <p:sp>
          <p:nvSpPr>
            <p:cNvPr id="10" name="圆角矩形 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64435"/>
            </a:xfrm>
            <a:prstGeom prst="roundRect">
              <a:avLst>
                <a:gd name="adj" fmla="val 180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13071"/>
              </p:ext>
            </p:extLst>
          </p:nvPr>
        </p:nvGraphicFramePr>
        <p:xfrm>
          <a:off x="807884" y="3826792"/>
          <a:ext cx="10493375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文档" r:id="rId7" imgW="10492783" imgH="2122853" progId="Word.Document.12">
                  <p:embed/>
                </p:oleObj>
              </mc:Choice>
              <mc:Fallback>
                <p:oleObj name="文档" r:id="rId7" imgW="10492783" imgH="2122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7884" y="3826792"/>
                        <a:ext cx="10493375" cy="212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8-9加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67" y="1294133"/>
            <a:ext cx="4001866" cy="242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20027"/>
            <a:ext cx="11160000" cy="3233109"/>
            <a:chOff x="792914" y="3925222"/>
            <a:chExt cx="11160000" cy="3233109"/>
          </a:xfrm>
        </p:grpSpPr>
        <p:sp>
          <p:nvSpPr>
            <p:cNvPr id="10" name="圆角矩形 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021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489967"/>
              <a:ext cx="655388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点，溶质为碳酸氢钠、氯化钠、碳酸，溶液中的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主要来自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点，碳酸氢钠和盐酸恰好反应，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0.050 0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8" name="矩形 17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8-9加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01" y="1893336"/>
            <a:ext cx="4001866" cy="242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b="27983"/>
          <a:stretch/>
        </p:blipFill>
        <p:spPr>
          <a:xfrm>
            <a:off x="4806985" y="2277684"/>
            <a:ext cx="1481456" cy="3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052736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联氨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是一种二元弱碱，有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7.6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的联氨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水溶液。滴定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过程中溶液的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变化如图所示，且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7(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3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0.48)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，则下列判断正确的是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滴定起点的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时，则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点含氮微粒的大小关系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图中各点对应的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8850" name="Picture 2" descr="8-10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22" y="3931114"/>
            <a:ext cx="3167835" cy="21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07347"/>
              </p:ext>
            </p:extLst>
          </p:nvPr>
        </p:nvGraphicFramePr>
        <p:xfrm>
          <a:off x="2062137" y="1771144"/>
          <a:ext cx="13747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1" name="文档" r:id="rId16" imgW="1374728" imgH="415083" progId="Word.Document.12">
                  <p:embed/>
                </p:oleObj>
              </mc:Choice>
              <mc:Fallback>
                <p:oleObj name="文档" r:id="rId16" imgW="1374728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62137" y="1771144"/>
                        <a:ext cx="137477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22147"/>
              </p:ext>
            </p:extLst>
          </p:nvPr>
        </p:nvGraphicFramePr>
        <p:xfrm>
          <a:off x="506022" y="2298267"/>
          <a:ext cx="30067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2" name="文档" r:id="rId19" imgW="3007387" imgH="415083" progId="Word.Document.12">
                  <p:embed/>
                </p:oleObj>
              </mc:Choice>
              <mc:Fallback>
                <p:oleObj name="文档" r:id="rId19" imgW="3007387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6022" y="2298267"/>
                        <a:ext cx="300672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45400"/>
              </p:ext>
            </p:extLst>
          </p:nvPr>
        </p:nvGraphicFramePr>
        <p:xfrm>
          <a:off x="3977238" y="4491536"/>
          <a:ext cx="1227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3" name="文档" r:id="rId22" imgW="1226532" imgH="406099" progId="Word.Document.12">
                  <p:embed/>
                </p:oleObj>
              </mc:Choice>
              <mc:Fallback>
                <p:oleObj name="文档" r:id="rId22" imgW="1226532" imgH="406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77238" y="4491536"/>
                        <a:ext cx="122713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320876"/>
              </p:ext>
            </p:extLst>
          </p:nvPr>
        </p:nvGraphicFramePr>
        <p:xfrm>
          <a:off x="4396317" y="4955644"/>
          <a:ext cx="39004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4" name="文档" r:id="rId25" imgW="3901232" imgH="664492" progId="Word.Document.12">
                  <p:embed/>
                </p:oleObj>
              </mc:Choice>
              <mc:Fallback>
                <p:oleObj name="文档" r:id="rId25" imgW="3901232" imgH="664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96317" y="4955644"/>
                        <a:ext cx="390048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9"/>
          <p:cNvSpPr txBox="1"/>
          <p:nvPr/>
        </p:nvSpPr>
        <p:spPr>
          <a:xfrm>
            <a:off x="263352" y="48130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5184576"/>
            <a:chOff x="792914" y="3925222"/>
            <a:chExt cx="11160000" cy="5184576"/>
          </a:xfrm>
        </p:grpSpPr>
        <p:sp>
          <p:nvSpPr>
            <p:cNvPr id="46" name="圆角矩形 4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71686"/>
            </a:xfrm>
            <a:prstGeom prst="roundRect">
              <a:avLst>
                <a:gd name="adj" fmla="val 20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7" name="矩形 4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24572"/>
              </p:ext>
            </p:extLst>
          </p:nvPr>
        </p:nvGraphicFramePr>
        <p:xfrm>
          <a:off x="766763" y="3779862"/>
          <a:ext cx="106584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文档" r:id="rId15" imgW="10663022" imgH="2455279" progId="Word.Document.12">
                  <p:embed/>
                </p:oleObj>
              </mc:Choice>
              <mc:Fallback>
                <p:oleObj name="文档" r:id="rId15" imgW="10663022" imgH="2455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6763" y="3779862"/>
                        <a:ext cx="10658475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 descr="8-10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83" y="1412776"/>
            <a:ext cx="3167835" cy="21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5040560"/>
            <a:chOff x="792914" y="3925222"/>
            <a:chExt cx="11160000" cy="5040560"/>
          </a:xfrm>
        </p:grpSpPr>
        <p:sp>
          <p:nvSpPr>
            <p:cNvPr id="46" name="圆角矩形 4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7670"/>
            </a:xfrm>
            <a:prstGeom prst="roundRect">
              <a:avLst>
                <a:gd name="adj" fmla="val 20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7" name="矩形 4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79376"/>
              </p:ext>
            </p:extLst>
          </p:nvPr>
        </p:nvGraphicFramePr>
        <p:xfrm>
          <a:off x="766763" y="3994274"/>
          <a:ext cx="106394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文档" r:id="rId15" imgW="10663022" imgH="2132197" progId="Word.Document.12">
                  <p:embed/>
                </p:oleObj>
              </mc:Choice>
              <mc:Fallback>
                <p:oleObj name="文档" r:id="rId15" imgW="10663022" imgH="21321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6763" y="3994274"/>
                        <a:ext cx="1063942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 descr="8-10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83" y="1556792"/>
            <a:ext cx="3167835" cy="21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5223"/>
              </p:ext>
            </p:extLst>
          </p:nvPr>
        </p:nvGraphicFramePr>
        <p:xfrm>
          <a:off x="390000" y="790835"/>
          <a:ext cx="11412000" cy="5374469"/>
        </p:xfrm>
        <a:graphic>
          <a:graphicData uri="http://schemas.openxmlformats.org/drawingml/2006/table">
            <a:tbl>
              <a:tblPr/>
              <a:tblGrid>
                <a:gridCol w="3905800"/>
                <a:gridCol w="1728192"/>
                <a:gridCol w="5778008"/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关键点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溶液中溶质成分及粒子浓度大小关系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8469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常温下，用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溶液滴定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 mL 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mL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溶质是等物质的量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粒子浓度大小关系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___________________________________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8-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1" y="3776905"/>
            <a:ext cx="2994594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921896" y="2701800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6856" y="324112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6664" y="3681479"/>
            <a:ext cx="5663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kern="100" spc="-4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c</a:t>
            </a:r>
            <a:r>
              <a:rPr lang="en-US" altLang="zh-CN" sz="2400" kern="100" spc="-4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en-US" sz="2400" kern="100" spc="-4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4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en-US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en-US" sz="2400" kern="100" spc="-4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en-US" sz="2400" kern="100" spc="-4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268760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在某温度时，将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氨水滴入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10 mL 1.0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盐酸中，溶液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pH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和温度随加入氨水体积变化曲线如图所示。下列有关说法错误的是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点存在守恒关系：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水的电离程度：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b&gt;c&gt;a&gt;d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水解平衡常数为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22" name="Picture 2" descr="8-10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42" y="2772439"/>
            <a:ext cx="3802302" cy="227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91219"/>
              </p:ext>
            </p:extLst>
          </p:nvPr>
        </p:nvGraphicFramePr>
        <p:xfrm>
          <a:off x="3666998" y="2567404"/>
          <a:ext cx="854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name="文档" r:id="rId16" imgW="854539" imgH="461084" progId="Word.Document.12">
                  <p:embed/>
                </p:oleObj>
              </mc:Choice>
              <mc:Fallback>
                <p:oleObj name="文档" r:id="rId16" imgW="854539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66998" y="2567404"/>
                        <a:ext cx="854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987995"/>
              </p:ext>
            </p:extLst>
          </p:nvPr>
        </p:nvGraphicFramePr>
        <p:xfrm>
          <a:off x="2800952" y="3105683"/>
          <a:ext cx="854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6" name="文档" r:id="rId19" imgW="854539" imgH="461084" progId="Word.Document.12">
                  <p:embed/>
                </p:oleObj>
              </mc:Choice>
              <mc:Fallback>
                <p:oleObj name="文档" r:id="rId19" imgW="854539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00952" y="3105683"/>
                        <a:ext cx="854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53827" y="33667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5040560"/>
            <a:chOff x="792914" y="3925222"/>
            <a:chExt cx="11160000" cy="5040560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7670"/>
            </a:xfrm>
            <a:prstGeom prst="roundRect">
              <a:avLst>
                <a:gd name="adj" fmla="val 20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06003"/>
              <a:ext cx="1080236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点溶液呈中性，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，由电荷守恒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)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溶液，此溶液中离子浓度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大小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1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&gt;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 )&gt;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点溶液温度最高，说明此时两溶液恰好反应生成氯化铵，铵根离子水解促进了水的电离，而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两点都抑制了水的电离，所以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点水的电离程度最大；由于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点混合液的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不知，则无法判断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两点水的电离程度大小，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9" name="Picture 2" descr="8-10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95" y="1628800"/>
            <a:ext cx="4182532" cy="24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21853"/>
              </p:ext>
            </p:extLst>
          </p:nvPr>
        </p:nvGraphicFramePr>
        <p:xfrm>
          <a:off x="1046910" y="2187280"/>
          <a:ext cx="854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0" name="文档" r:id="rId16" imgW="854539" imgH="461084" progId="Word.Document.12">
                  <p:embed/>
                </p:oleObj>
              </mc:Choice>
              <mc:Fallback>
                <p:oleObj name="文档" r:id="rId16" imgW="854539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46910" y="2187280"/>
                        <a:ext cx="854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354807"/>
              </p:ext>
            </p:extLst>
          </p:nvPr>
        </p:nvGraphicFramePr>
        <p:xfrm>
          <a:off x="6389501" y="2187280"/>
          <a:ext cx="854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文档" r:id="rId19" imgW="854539" imgH="461084" progId="Word.Document.12">
                  <p:embed/>
                </p:oleObj>
              </mc:Choice>
              <mc:Fallback>
                <p:oleObj name="文档" r:id="rId19" imgW="854539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89501" y="2187280"/>
                        <a:ext cx="854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355967"/>
              </p:ext>
            </p:extLst>
          </p:nvPr>
        </p:nvGraphicFramePr>
        <p:xfrm>
          <a:off x="2386898" y="3835021"/>
          <a:ext cx="854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文档" r:id="rId21" imgW="854539" imgH="461084" progId="Word.Document.12">
                  <p:embed/>
                </p:oleObj>
              </mc:Choice>
              <mc:Fallback>
                <p:oleObj name="文档" r:id="rId21" imgW="854539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86898" y="3835021"/>
                        <a:ext cx="854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7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56792"/>
            <a:ext cx="11160000" cy="3600400"/>
            <a:chOff x="792914" y="3925222"/>
            <a:chExt cx="11160000" cy="3600400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487510"/>
            </a:xfrm>
            <a:prstGeom prst="roundRect">
              <a:avLst>
                <a:gd name="adj" fmla="val 206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06003"/>
              <a:ext cx="6638457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根据图像可知，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时溶液的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，则：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en-US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spc="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 )</a:t>
              </a:r>
              <a:r>
                <a:rPr lang="zh-CN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4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spc="4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0.5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，根据物料守恒可知：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(0.5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0.5)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水解常数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1)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9" name="Picture 2" descr="8-10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40" y="2111257"/>
            <a:ext cx="4182532" cy="24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351914"/>
              </p:ext>
            </p:extLst>
          </p:nvPr>
        </p:nvGraphicFramePr>
        <p:xfrm>
          <a:off x="4852165" y="2556112"/>
          <a:ext cx="8540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文档" r:id="rId16" imgW="854539" imgH="461084" progId="Word.Document.12">
                  <p:embed/>
                </p:oleObj>
              </mc:Choice>
              <mc:Fallback>
                <p:oleObj name="文档" r:id="rId16" imgW="854539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2165" y="2556112"/>
                        <a:ext cx="8540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26219"/>
              </p:ext>
            </p:extLst>
          </p:nvPr>
        </p:nvGraphicFramePr>
        <p:xfrm>
          <a:off x="1740149" y="4084617"/>
          <a:ext cx="25336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3" name="文档" r:id="rId19" imgW="2533131" imgH="821182" progId="Word.Document.12">
                  <p:embed/>
                </p:oleObj>
              </mc:Choice>
              <mc:Fallback>
                <p:oleObj name="文档" r:id="rId19" imgW="2533131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40149" y="4084617"/>
                        <a:ext cx="25336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5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880145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山东省实验中学高三质检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溶液，溶液中由水电离出的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浓度的负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对数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与所加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溶液体积关系如图所示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忽略溶液混合引起的体积变化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两点溶液：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点显中性，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点显碱性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4994" name="Picture 2" descr="8-1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01" y="3050406"/>
            <a:ext cx="4207280" cy="24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9"/>
          <p:cNvSpPr txBox="1"/>
          <p:nvPr/>
        </p:nvSpPr>
        <p:spPr>
          <a:xfrm>
            <a:off x="245017" y="35442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4536504"/>
            <a:chOff x="792914" y="3925222"/>
            <a:chExt cx="11160000" cy="4536504"/>
          </a:xfrm>
        </p:grpSpPr>
        <p:sp>
          <p:nvSpPr>
            <p:cNvPr id="47" name="圆角矩形 4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23614"/>
            </a:xfrm>
            <a:prstGeom prst="roundRect">
              <a:avLst>
                <a:gd name="adj" fmla="val 283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8" name="矩形 4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235489"/>
              <a:ext cx="10802361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的物质的量相等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但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，则表明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程度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大于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的水解程度，所以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项不正确；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点时，溶质为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，且水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不受影响，则溶液呈中性；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点时，溶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质为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，二者都呈碱性，所以溶液显碱性，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2" descr="8-1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20" y="1616362"/>
            <a:ext cx="4207280" cy="24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6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5112568"/>
            <a:chOff x="792914" y="3925222"/>
            <a:chExt cx="11160000" cy="5112568"/>
          </a:xfrm>
        </p:grpSpPr>
        <p:sp>
          <p:nvSpPr>
            <p:cNvPr id="47" name="圆角矩形 46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99678"/>
            </a:xfrm>
            <a:prstGeom prst="roundRect">
              <a:avLst>
                <a:gd name="adj" fmla="val 226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8" name="矩形 47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482116"/>
              <a:ext cx="10802361" cy="4339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点溶液中：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0.05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0.05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0.10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项不正确；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点，若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不发生水解则溶质组成为等物质的量的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，但因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发生水解，导致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减小、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增大，所以溶液中：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项不正确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2" descr="8-1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15" y="1484784"/>
            <a:ext cx="3824800" cy="227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6687"/>
              </p:ext>
            </p:extLst>
          </p:nvPr>
        </p:nvGraphicFramePr>
        <p:xfrm>
          <a:off x="3747605" y="1593632"/>
          <a:ext cx="29781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3" name="文档" r:id="rId16" imgW="2977646" imgH="867541" progId="Word.Document.12">
                  <p:embed/>
                </p:oleObj>
              </mc:Choice>
              <mc:Fallback>
                <p:oleObj name="文档" r:id="rId16" imgW="2977646" imgH="8675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47605" y="1593632"/>
                        <a:ext cx="29781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711544"/>
              </p:ext>
            </p:extLst>
          </p:nvPr>
        </p:nvGraphicFramePr>
        <p:xfrm>
          <a:off x="818418" y="3015256"/>
          <a:ext cx="3006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文档" r:id="rId19" imgW="3007387" imgH="790994" progId="Word.Document.12">
                  <p:embed/>
                </p:oleObj>
              </mc:Choice>
              <mc:Fallback>
                <p:oleObj name="文档" r:id="rId19" imgW="3007387" imgH="790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8418" y="3015256"/>
                        <a:ext cx="30067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1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541278"/>
            <a:ext cx="11412000" cy="41857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的盐酸，溶液中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AG[AG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 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与盐酸体积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之间的关系如图所示。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点中，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点水电离程度最大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(MOH)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7042" name="Picture 2" descr="8-1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71" y="2924944"/>
            <a:ext cx="3982293" cy="27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88662"/>
              </p:ext>
            </p:extLst>
          </p:nvPr>
        </p:nvGraphicFramePr>
        <p:xfrm>
          <a:off x="553919" y="2041592"/>
          <a:ext cx="146208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8" name="文档" r:id="rId16" imgW="1461937" imgH="1015246" progId="Word.Document.12">
                  <p:embed/>
                </p:oleObj>
              </mc:Choice>
              <mc:Fallback>
                <p:oleObj name="文档" r:id="rId16" imgW="1461937" imgH="1015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3919" y="2041592"/>
                        <a:ext cx="146208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9"/>
          <p:cNvSpPr txBox="1"/>
          <p:nvPr/>
        </p:nvSpPr>
        <p:spPr>
          <a:xfrm>
            <a:off x="263352" y="436769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5616624"/>
            <a:chOff x="792914" y="3925222"/>
            <a:chExt cx="11160000" cy="5616624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503734"/>
            </a:xfrm>
            <a:prstGeom prst="roundRect">
              <a:avLst>
                <a:gd name="adj" fmla="val 197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482116"/>
              <a:ext cx="10802361" cy="4893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点表示未滴定时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8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电离常数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点接近酸和碱恰好完全反应，在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点中，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点水电离程度最大，故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点对应的溶液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(M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点，加入盐酸体积是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倍，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的盐酸浓度为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，根据物料守恒知，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(MOH)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(M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87042" name="Picture 2" descr="8-1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75" y="1535952"/>
            <a:ext cx="4380522" cy="299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72108"/>
              </p:ext>
            </p:extLst>
          </p:nvPr>
        </p:nvGraphicFramePr>
        <p:xfrm>
          <a:off x="4777014" y="1359867"/>
          <a:ext cx="146208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9" name="文档" r:id="rId16" imgW="1461937" imgH="1015246" progId="Word.Document.12">
                  <p:embed/>
                </p:oleObj>
              </mc:Choice>
              <mc:Fallback>
                <p:oleObj name="文档" r:id="rId16" imgW="1461937" imgH="1015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77014" y="1359867"/>
                        <a:ext cx="146208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73283"/>
              </p:ext>
            </p:extLst>
          </p:nvPr>
        </p:nvGraphicFramePr>
        <p:xfrm>
          <a:off x="1434091" y="2755577"/>
          <a:ext cx="26304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0" name="文档" r:id="rId19" imgW="2630489" imgH="1033575" progId="Word.Document.12">
                  <p:embed/>
                </p:oleObj>
              </mc:Choice>
              <mc:Fallback>
                <p:oleObj name="文档" r:id="rId19" imgW="2630489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34091" y="2755577"/>
                        <a:ext cx="26304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7271126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湖南湘潭一模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都是二元弱酸，常温下，不同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环境下它们不同形态的粒子的组成百分率如图所示。下列说法错误的是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由图可知，草酸酸性比碳酸的强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平衡常数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7.23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NaHC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溶液中：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 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溶液中加入少量草酸溶液，发生反应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9090" name="Picture 2" descr="8-1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60" y="1196752"/>
            <a:ext cx="4058789" cy="482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55175"/>
              </p:ext>
            </p:extLst>
          </p:nvPr>
        </p:nvGraphicFramePr>
        <p:xfrm>
          <a:off x="1478041" y="3349316"/>
          <a:ext cx="30289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2" name="文档" r:id="rId16" imgW="3029217" imgH="443115" progId="Word.Document.12">
                  <p:embed/>
                </p:oleObj>
              </mc:Choice>
              <mc:Fallback>
                <p:oleObj name="文档" r:id="rId16" imgW="3029217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78041" y="3349316"/>
                        <a:ext cx="30289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54806"/>
              </p:ext>
            </p:extLst>
          </p:nvPr>
        </p:nvGraphicFramePr>
        <p:xfrm>
          <a:off x="5050915" y="4455852"/>
          <a:ext cx="9286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3" name="文档" r:id="rId19" imgW="928826" imgH="461084" progId="Word.Document.12">
                  <p:embed/>
                </p:oleObj>
              </mc:Choice>
              <mc:Fallback>
                <p:oleObj name="文档" r:id="rId19" imgW="928826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50915" y="4455852"/>
                        <a:ext cx="928687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47542"/>
              </p:ext>
            </p:extLst>
          </p:nvPr>
        </p:nvGraphicFramePr>
        <p:xfrm>
          <a:off x="820470" y="5517232"/>
          <a:ext cx="4813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4" name="文档" r:id="rId22" imgW="4814031" imgH="692164" progId="Word.Document.12">
                  <p:embed/>
                </p:oleObj>
              </mc:Choice>
              <mc:Fallback>
                <p:oleObj name="文档" r:id="rId22" imgW="4814031" imgH="692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20470" y="5517232"/>
                        <a:ext cx="481330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72035" y="30835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400600"/>
            <a:chOff x="792914" y="3925222"/>
            <a:chExt cx="11160000" cy="5400600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28771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2" descr="8-1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38" y="1379381"/>
            <a:ext cx="3689808" cy="43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7180"/>
              </p:ext>
            </p:extLst>
          </p:nvPr>
        </p:nvGraphicFramePr>
        <p:xfrm>
          <a:off x="757089" y="1412776"/>
          <a:ext cx="6923087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文档" r:id="rId16" imgW="6923350" imgH="4643180" progId="Word.Document.12">
                  <p:embed/>
                </p:oleObj>
              </mc:Choice>
              <mc:Fallback>
                <p:oleObj name="文档" r:id="rId16" imgW="6923350" imgH="4643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089" y="1412776"/>
                        <a:ext cx="6923087" cy="464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79789"/>
              </p:ext>
            </p:extLst>
          </p:nvPr>
        </p:nvGraphicFramePr>
        <p:xfrm>
          <a:off x="390000" y="790835"/>
          <a:ext cx="11412000" cy="5374469"/>
        </p:xfrm>
        <a:graphic>
          <a:graphicData uri="http://schemas.openxmlformats.org/drawingml/2006/table">
            <a:tbl>
              <a:tblPr/>
              <a:tblGrid>
                <a:gridCol w="3905800"/>
                <a:gridCol w="1728192"/>
                <a:gridCol w="5778008"/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关键点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溶液中溶质成分及粒子浓度大小关系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8469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常温下，用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溶液滴定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 mL 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溶质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和少量的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粒子浓度大小关系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8-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1" y="3776905"/>
            <a:ext cx="2994594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49860" y="2979196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47936" y="2984376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2096" y="3402710"/>
            <a:ext cx="5614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</a:t>
            </a:r>
            <a:r>
              <a:rPr lang="en-US" altLang="zh-CN" sz="2400" i="1" kern="100" spc="-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en-US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en-US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400600"/>
            <a:chOff x="792914" y="3925222"/>
            <a:chExt cx="11160000" cy="5400600"/>
          </a:xfrm>
        </p:grpSpPr>
        <p:sp>
          <p:nvSpPr>
            <p:cNvPr id="21" name="圆角矩形 2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28771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2" descr="8-1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38" y="1484784"/>
            <a:ext cx="3689808" cy="43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746846"/>
              </p:ext>
            </p:extLst>
          </p:nvPr>
        </p:nvGraphicFramePr>
        <p:xfrm>
          <a:off x="757238" y="1412875"/>
          <a:ext cx="70104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文档" r:id="rId16" imgW="7074242" imgH="4791244" progId="Word.Document.12">
                  <p:embed/>
                </p:oleObj>
              </mc:Choice>
              <mc:Fallback>
                <p:oleObj name="文档" r:id="rId16" imgW="7074242" imgH="4791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238" y="1412875"/>
                        <a:ext cx="7010400" cy="474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62" name="Picture 2" descr="8-1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51" y="3295520"/>
            <a:ext cx="4012757" cy="23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36816"/>
              </p:ext>
            </p:extLst>
          </p:nvPr>
        </p:nvGraphicFramePr>
        <p:xfrm>
          <a:off x="309563" y="895350"/>
          <a:ext cx="1157287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4" name="文档" r:id="rId16" imgW="11599560" imgH="2076853" progId="Word.Document.12">
                  <p:embed/>
                </p:oleObj>
              </mc:Choice>
              <mc:Fallback>
                <p:oleObj name="文档" r:id="rId16" imgW="11599560" imgH="2076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9563" y="895350"/>
                        <a:ext cx="11572875" cy="207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31295"/>
              </p:ext>
            </p:extLst>
          </p:nvPr>
        </p:nvGraphicFramePr>
        <p:xfrm>
          <a:off x="299701" y="2984400"/>
          <a:ext cx="6026150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5" name="文档" r:id="rId19" imgW="6025551" imgH="3036755" progId="Word.Document.12">
                  <p:embed/>
                </p:oleObj>
              </mc:Choice>
              <mc:Fallback>
                <p:oleObj name="文档" r:id="rId19" imgW="6025551" imgH="3036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9701" y="2984400"/>
                        <a:ext cx="6026150" cy="303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9"/>
          <p:cNvSpPr txBox="1"/>
          <p:nvPr/>
        </p:nvSpPr>
        <p:spPr>
          <a:xfrm>
            <a:off x="47328" y="50398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5112568"/>
            <a:chOff x="792914" y="3925222"/>
            <a:chExt cx="11160000" cy="5112568"/>
          </a:xfrm>
        </p:grpSpPr>
        <p:sp>
          <p:nvSpPr>
            <p:cNvPr id="41" name="圆角矩形 4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99678"/>
            </a:xfrm>
            <a:prstGeom prst="roundRect">
              <a:avLst>
                <a:gd name="adj" fmla="val 219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2" name="矩形 4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8-1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28" y="2014590"/>
            <a:ext cx="3316328" cy="195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756073"/>
              </p:ext>
            </p:extLst>
          </p:nvPr>
        </p:nvGraphicFramePr>
        <p:xfrm>
          <a:off x="695400" y="1623318"/>
          <a:ext cx="7435850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0" name="文档" r:id="rId16" imgW="7427532" imgH="2990754" progId="Word.Document.12">
                  <p:embed/>
                </p:oleObj>
              </mc:Choice>
              <mc:Fallback>
                <p:oleObj name="文档" r:id="rId16" imgW="7427532" imgH="2990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5400" y="1623318"/>
                        <a:ext cx="7435850" cy="299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36829"/>
              </p:ext>
            </p:extLst>
          </p:nvPr>
        </p:nvGraphicFramePr>
        <p:xfrm>
          <a:off x="627731" y="4404618"/>
          <a:ext cx="1112996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1" name="文档" r:id="rId19" imgW="11137141" imgH="1624394" progId="Word.Document.12">
                  <p:embed/>
                </p:oleObj>
              </mc:Choice>
              <mc:Fallback>
                <p:oleObj name="文档" r:id="rId19" imgW="11137141" imgH="1624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7731" y="4404618"/>
                        <a:ext cx="11129962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8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5112568"/>
            <a:chOff x="792914" y="3925222"/>
            <a:chExt cx="11160000" cy="5112568"/>
          </a:xfrm>
        </p:grpSpPr>
        <p:sp>
          <p:nvSpPr>
            <p:cNvPr id="41" name="圆角矩形 4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99678"/>
            </a:xfrm>
            <a:prstGeom prst="roundRect">
              <a:avLst>
                <a:gd name="adj" fmla="val 219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2" name="矩形 4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8-1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60" y="1835534"/>
            <a:ext cx="3647961" cy="215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48142"/>
              </p:ext>
            </p:extLst>
          </p:nvPr>
        </p:nvGraphicFramePr>
        <p:xfrm>
          <a:off x="692150" y="1623318"/>
          <a:ext cx="74263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2" name="文档" r:id="rId16" imgW="7427532" imgH="1633738" progId="Word.Document.12">
                  <p:embed/>
                </p:oleObj>
              </mc:Choice>
              <mc:Fallback>
                <p:oleObj name="文档" r:id="rId16" imgW="7427532" imgH="1633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2150" y="1623318"/>
                        <a:ext cx="7426325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21450"/>
              </p:ext>
            </p:extLst>
          </p:nvPr>
        </p:nvGraphicFramePr>
        <p:xfrm>
          <a:off x="692150" y="4404618"/>
          <a:ext cx="103917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3" name="文档" r:id="rId19" imgW="10617075" imgH="1761677" progId="Word.Document.12">
                  <p:embed/>
                </p:oleObj>
              </mc:Choice>
              <mc:Fallback>
                <p:oleObj name="文档" r:id="rId19" imgW="10617075" imgH="176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2150" y="4404618"/>
                        <a:ext cx="10391775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60664" y="3140968"/>
            <a:ext cx="7255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增大，溶液酸性减弱，水的电离程度增大，故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FF65964-AB35-1C41-A7F1-54DD8E8F48A6}"/>
              </a:ext>
            </a:extLst>
          </p:cNvPr>
          <p:cNvSpPr/>
          <p:nvPr/>
        </p:nvSpPr>
        <p:spPr>
          <a:xfrm>
            <a:off x="390000" y="836712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i="1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。常温下，用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kern="100" spc="-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混合溶液，相对导电能力随加入氨水体积变化曲线如图所示。下列叙述错误的是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点的混合溶液中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点的混合溶液中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点的混合溶液中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时，加入氨水体积大于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mL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5234" name="Picture 2" descr="8-1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402440"/>
            <a:ext cx="3514316" cy="27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50252"/>
              </p:ext>
            </p:extLst>
          </p:nvPr>
        </p:nvGraphicFramePr>
        <p:xfrm>
          <a:off x="5360098" y="3212976"/>
          <a:ext cx="8413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文档" r:id="rId16" imgW="841482" imgH="415083" progId="Word.Document.12">
                  <p:embed/>
                </p:oleObj>
              </mc:Choice>
              <mc:Fallback>
                <p:oleObj name="文档" r:id="rId16" imgW="841482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60098" y="3212976"/>
                        <a:ext cx="84137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4725"/>
              </p:ext>
            </p:extLst>
          </p:nvPr>
        </p:nvGraphicFramePr>
        <p:xfrm>
          <a:off x="3319753" y="3800742"/>
          <a:ext cx="8413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7" name="文档" r:id="rId19" imgW="841482" imgH="415083" progId="Word.Document.12">
                  <p:embed/>
                </p:oleObj>
              </mc:Choice>
              <mc:Fallback>
                <p:oleObj name="文档" r:id="rId19" imgW="841482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19753" y="3800742"/>
                        <a:ext cx="84137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54116" y="29249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5184576"/>
            <a:chOff x="792914" y="3925222"/>
            <a:chExt cx="11160000" cy="5184576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71686"/>
            </a:xfrm>
            <a:prstGeom prst="roundRect">
              <a:avLst>
                <a:gd name="adj" fmla="val 205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24" name="Picture 2" descr="8-1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52" y="1416966"/>
            <a:ext cx="3194833" cy="25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25586"/>
              </p:ext>
            </p:extLst>
          </p:nvPr>
        </p:nvGraphicFramePr>
        <p:xfrm>
          <a:off x="658019" y="1477467"/>
          <a:ext cx="7246937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文档" r:id="rId16" imgW="7246641" imgH="2898394" progId="Word.Document.12">
                  <p:embed/>
                </p:oleObj>
              </mc:Choice>
              <mc:Fallback>
                <p:oleObj name="文档" r:id="rId16" imgW="7246641" imgH="2898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8019" y="1477467"/>
                        <a:ext cx="7246937" cy="289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622760"/>
              </p:ext>
            </p:extLst>
          </p:nvPr>
        </p:nvGraphicFramePr>
        <p:xfrm>
          <a:off x="658019" y="4170387"/>
          <a:ext cx="10875962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9" name="文档" r:id="rId19" imgW="10875302" imgH="2067509" progId="Word.Document.12">
                  <p:embed/>
                </p:oleObj>
              </mc:Choice>
              <mc:Fallback>
                <p:oleObj name="文档" r:id="rId19" imgW="10875302" imgH="2067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8019" y="4170387"/>
                        <a:ext cx="10875962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1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5472608"/>
            <a:chOff x="792914" y="3925222"/>
            <a:chExt cx="11160000" cy="5472608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359718"/>
            </a:xfrm>
            <a:prstGeom prst="roundRect">
              <a:avLst>
                <a:gd name="adj" fmla="val 205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68000" y="1340768"/>
            <a:ext cx="1065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点溶液中恰好生成等量的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物料守恒：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 )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spc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spc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spc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，所以有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        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点溶质为等浓度的氯化铵和醋酸铵，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1.7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1.7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，醋酸氨溶液呈中性，氯化铵溶液显酸性，要让混合溶液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即中性，加入氨水体积需大于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 mL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2" descr="8-1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442" y="1772816"/>
            <a:ext cx="3194833" cy="25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89385"/>
              </p:ext>
            </p:extLst>
          </p:nvPr>
        </p:nvGraphicFramePr>
        <p:xfrm>
          <a:off x="4831369" y="2059083"/>
          <a:ext cx="8413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1" name="文档" r:id="rId16" imgW="841482" imgH="415083" progId="Word.Document.12">
                  <p:embed/>
                </p:oleObj>
              </mc:Choice>
              <mc:Fallback>
                <p:oleObj name="文档" r:id="rId16" imgW="841482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31369" y="2059083"/>
                        <a:ext cx="84137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63957"/>
              </p:ext>
            </p:extLst>
          </p:nvPr>
        </p:nvGraphicFramePr>
        <p:xfrm>
          <a:off x="5439368" y="2615891"/>
          <a:ext cx="8413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2" name="文档" r:id="rId19" imgW="841482" imgH="415083" progId="Word.Document.12">
                  <p:embed/>
                </p:oleObj>
              </mc:Choice>
              <mc:Fallback>
                <p:oleObj name="文档" r:id="rId19" imgW="841482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39368" y="2615891"/>
                        <a:ext cx="84137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5672"/>
              </p:ext>
            </p:extLst>
          </p:nvPr>
        </p:nvGraphicFramePr>
        <p:xfrm>
          <a:off x="7226121" y="3158678"/>
          <a:ext cx="8413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文档" r:id="rId21" imgW="841482" imgH="415083" progId="Word.Document.12">
                  <p:embed/>
                </p:oleObj>
              </mc:Choice>
              <mc:Fallback>
                <p:oleObj name="文档" r:id="rId21" imgW="841482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26121" y="3158678"/>
                        <a:ext cx="841375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052736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山东模拟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常温下，用不同浓度的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与其同浓度的某弱酸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电离常数为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溶液，滴定曲线如图所示。下列说法不正确的是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由图可知，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点溶液中存在：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)]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恰好中和时，三种溶液的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的溶液计算得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8306" name="Picture 2" descr="8-1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34" y="2943675"/>
            <a:ext cx="4405271" cy="257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47760"/>
              </p:ext>
            </p:extLst>
          </p:nvPr>
        </p:nvGraphicFramePr>
        <p:xfrm>
          <a:off x="4268308" y="2780112"/>
          <a:ext cx="3317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name="文档" r:id="rId16" imgW="331253" imgH="802494" progId="Word.Document.12">
                  <p:embed/>
                </p:oleObj>
              </mc:Choice>
              <mc:Fallback>
                <p:oleObj name="文档" r:id="rId16" imgW="331253" imgH="802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68308" y="2780112"/>
                        <a:ext cx="331788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149823"/>
              </p:ext>
            </p:extLst>
          </p:nvPr>
        </p:nvGraphicFramePr>
        <p:xfrm>
          <a:off x="4374288" y="4527842"/>
          <a:ext cx="1411288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文档" r:id="rId19" imgW="1410922" imgH="1052262" progId="Word.Document.12">
                  <p:embed/>
                </p:oleObj>
              </mc:Choice>
              <mc:Fallback>
                <p:oleObj name="文档" r:id="rId19" imgW="1410922" imgH="1052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74288" y="4527842"/>
                        <a:ext cx="1411288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62558" y="390750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91110"/>
            <a:ext cx="11160000" cy="5678250"/>
            <a:chOff x="792914" y="3925222"/>
            <a:chExt cx="11160000" cy="5678250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565361"/>
            </a:xfrm>
            <a:prstGeom prst="roundRect">
              <a:avLst>
                <a:gd name="adj" fmla="val 163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196478"/>
              <a:ext cx="10802361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浓度越大，溶液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越大，根据图像，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滴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定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终点之后溶液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顺序大小为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以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浓度大小为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点恰好生成等量的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，根据电荷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守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恒：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，存在物料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守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恒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，则存在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[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(HA)]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恰好中和时，溶液中酸碱恰好完全反应生成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水解，溶液呈碱性，但三种溶液的浓度不等，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水解程度不一样，则溶液的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不等，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8-1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75" y="1434329"/>
            <a:ext cx="4405271" cy="257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322756"/>
              </p:ext>
            </p:extLst>
          </p:nvPr>
        </p:nvGraphicFramePr>
        <p:xfrm>
          <a:off x="862378" y="4566675"/>
          <a:ext cx="3317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文档" r:id="rId16" imgW="331253" imgH="802494" progId="Word.Document.12">
                  <p:embed/>
                </p:oleObj>
              </mc:Choice>
              <mc:Fallback>
                <p:oleObj name="文档" r:id="rId16" imgW="331253" imgH="802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2378" y="4566675"/>
                        <a:ext cx="331788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6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91110"/>
            <a:ext cx="11160000" cy="5590330"/>
            <a:chOff x="792914" y="3925222"/>
            <a:chExt cx="11160000" cy="5590330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477441"/>
            </a:xfrm>
            <a:prstGeom prst="roundRect">
              <a:avLst>
                <a:gd name="adj" fmla="val 163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196478"/>
              <a:ext cx="10802361" cy="2492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电荷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守恒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，此时消耗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体积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</a:t>
              </a:r>
              <a:r>
                <a:rPr lang="en-US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</a:t>
              </a:r>
              <a:r>
                <a:rPr lang="en-US" altLang="zh-CN" sz="2400" kern="100" spc="-6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，根据</a:t>
              </a:r>
              <a:r>
                <a:rPr lang="zh-CN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</a:t>
              </a:r>
              <a:endPara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8-1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75" y="1407953"/>
            <a:ext cx="4405271" cy="257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978780"/>
              </p:ext>
            </p:extLst>
          </p:nvPr>
        </p:nvGraphicFramePr>
        <p:xfrm>
          <a:off x="3369685" y="2994884"/>
          <a:ext cx="10906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2" name="文档" r:id="rId16" imgW="1090697" imgH="839510" progId="Word.Document.12">
                  <p:embed/>
                </p:oleObj>
              </mc:Choice>
              <mc:Fallback>
                <p:oleObj name="文档" r:id="rId16" imgW="1090697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69685" y="2994884"/>
                        <a:ext cx="1090612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27986"/>
              </p:ext>
            </p:extLst>
          </p:nvPr>
        </p:nvGraphicFramePr>
        <p:xfrm>
          <a:off x="777569" y="3901740"/>
          <a:ext cx="10279063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3" name="文档" r:id="rId19" imgW="10283540" imgH="2676657" progId="Word.Document.12">
                  <p:embed/>
                </p:oleObj>
              </mc:Choice>
              <mc:Fallback>
                <p:oleObj name="文档" r:id="rId19" imgW="10283540" imgH="26766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7569" y="3901740"/>
                        <a:ext cx="10279063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1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23604"/>
              </p:ext>
            </p:extLst>
          </p:nvPr>
        </p:nvGraphicFramePr>
        <p:xfrm>
          <a:off x="390000" y="790835"/>
          <a:ext cx="11412000" cy="5374469"/>
        </p:xfrm>
        <a:graphic>
          <a:graphicData uri="http://schemas.openxmlformats.org/drawingml/2006/table">
            <a:tbl>
              <a:tblPr/>
              <a:tblGrid>
                <a:gridCol w="3905800"/>
                <a:gridCol w="1728192"/>
                <a:gridCol w="5778008"/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关键点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溶液中溶质成分及粒子浓度大小关系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8469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常温下，用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溶液滴定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 mL 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mL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溶质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粒子浓度大小关系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8-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1" y="3776905"/>
            <a:ext cx="2994594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60152" y="2961257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33589" y="3395092"/>
            <a:ext cx="5896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</a:t>
            </a:r>
            <a:r>
              <a:rPr lang="en-US" altLang="zh-CN" sz="2400" i="1" kern="100" spc="-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en-US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spc="-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en-US" sz="2400" kern="100" spc="-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086644"/>
            <a:ext cx="11412000" cy="41857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常温下，将稀盐酸滴加到等浓度的弱碱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溶液中，测得混合液的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di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关系如图所示，其中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点表示未加盐酸时的数据，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点表示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恰好完全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应时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的数据。下列说法错误的是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的水解平衡常数为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点溶液中水电离出的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6.23 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1378" name="Picture 2" descr="8-1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27" y="2780928"/>
            <a:ext cx="3892296" cy="22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360297"/>
              </p:ext>
            </p:extLst>
          </p:nvPr>
        </p:nvGraphicFramePr>
        <p:xfrm>
          <a:off x="10362056" y="1060268"/>
          <a:ext cx="15636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文档" r:id="rId16" imgW="1564213" imgH="830525" progId="Word.Document.12">
                  <p:embed/>
                </p:oleObj>
              </mc:Choice>
              <mc:Fallback>
                <p:oleObj name="文档" r:id="rId16" imgW="1564213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362056" y="1060268"/>
                        <a:ext cx="1563688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50703" y="447242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33103"/>
            <a:ext cx="11160000" cy="5232201"/>
            <a:chOff x="792914" y="3925222"/>
            <a:chExt cx="11160000" cy="5232201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119311"/>
            </a:xfrm>
            <a:prstGeom prst="roundRect">
              <a:avLst>
                <a:gd name="adj" fmla="val 154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3" y="6061079"/>
              <a:ext cx="623108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由题中信息可知，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点表示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恰好完全反应，溶液中溶质为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为强酸弱碱盐，水解使溶液显酸性，溶液中的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来自水的电离，所以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点溶液中水电离出的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6.23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9125"/>
              </p:ext>
            </p:extLst>
          </p:nvPr>
        </p:nvGraphicFramePr>
        <p:xfrm>
          <a:off x="818418" y="1412776"/>
          <a:ext cx="10126663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文档" r:id="rId15" imgW="10126775" imgH="1845772" progId="Word.Document.12">
                  <p:embed/>
                </p:oleObj>
              </mc:Choice>
              <mc:Fallback>
                <p:oleObj name="文档" r:id="rId15" imgW="10126775" imgH="1845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8418" y="1412776"/>
                        <a:ext cx="10126663" cy="18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" descr="8-11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05" y="3339210"/>
            <a:ext cx="4281526" cy="25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65151"/>
            <a:ext cx="11160000" cy="4512121"/>
            <a:chOff x="792914" y="3925222"/>
            <a:chExt cx="11160000" cy="4512121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399231"/>
            </a:xfrm>
            <a:prstGeom prst="roundRect">
              <a:avLst>
                <a:gd name="adj" fmla="val 154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044914" y="4332887"/>
              <a:ext cx="10656000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点表示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AOH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恰好完全反应，根据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物料守</a:t>
              </a:r>
              <a:endPara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恒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点到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点继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续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滴加盐酸，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增大，但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(AOH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不变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点溶液中的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等于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点溶液盐酸过量，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水解受到抑制，水解程度微弱，所以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点溶液中：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7" name="圆角矩形 36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" descr="8-1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02" y="1988840"/>
            <a:ext cx="4281526" cy="25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1124744"/>
            <a:ext cx="11412000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常温下向一定浓度的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溶液中滴入盐酸，粒子浓度与混合溶液的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系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如图所示，已知：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是二元弱酸，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叙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的变化关系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时，混合溶液中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(HX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02" name="Picture 2" descr="8-1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26" y="3116018"/>
            <a:ext cx="3833081" cy="25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08685"/>
              </p:ext>
            </p:extLst>
          </p:nvPr>
        </p:nvGraphicFramePr>
        <p:xfrm>
          <a:off x="6492243" y="1666544"/>
          <a:ext cx="23828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文档" r:id="rId16" imgW="2382956" imgH="1015246" progId="Word.Document.12">
                  <p:embed/>
                </p:oleObj>
              </mc:Choice>
              <mc:Fallback>
                <p:oleObj name="文档" r:id="rId16" imgW="2382956" imgH="1015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92243" y="1666544"/>
                        <a:ext cx="238283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764403"/>
              </p:ext>
            </p:extLst>
          </p:nvPr>
        </p:nvGraphicFramePr>
        <p:xfrm>
          <a:off x="2216753" y="2987558"/>
          <a:ext cx="13890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文档" r:id="rId19" imgW="1388421" imgH="821182" progId="Word.Document.12">
                  <p:embed/>
                </p:oleObj>
              </mc:Choice>
              <mc:Fallback>
                <p:oleObj name="文档" r:id="rId19" imgW="1388421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16753" y="2987558"/>
                        <a:ext cx="1389062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45768" y="358180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832647"/>
            <a:chOff x="792914" y="3925222"/>
            <a:chExt cx="11160000" cy="5832647"/>
          </a:xfrm>
        </p:grpSpPr>
        <p:sp>
          <p:nvSpPr>
            <p:cNvPr id="31" name="圆角矩形 3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7"/>
            </a:xfrm>
            <a:prstGeom prst="roundRect">
              <a:avLst>
                <a:gd name="adj" fmla="val 182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6" name="圆角矩形 3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8-1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91" y="1124744"/>
            <a:ext cx="3484619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33444"/>
              </p:ext>
            </p:extLst>
          </p:nvPr>
        </p:nvGraphicFramePr>
        <p:xfrm>
          <a:off x="753269" y="3453655"/>
          <a:ext cx="10685462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文档" r:id="rId16" imgW="10693491" imgH="3286164" progId="Word.Document.12">
                  <p:embed/>
                </p:oleObj>
              </mc:Choice>
              <mc:Fallback>
                <p:oleObj name="文档" r:id="rId16" imgW="10693491" imgH="3286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3269" y="3453655"/>
                        <a:ext cx="10685462" cy="328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6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832647"/>
            <a:chOff x="792914" y="3925222"/>
            <a:chExt cx="11160000" cy="5832647"/>
          </a:xfrm>
        </p:grpSpPr>
        <p:sp>
          <p:nvSpPr>
            <p:cNvPr id="31" name="圆角矩形 3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7"/>
            </a:xfrm>
            <a:prstGeom prst="roundRect">
              <a:avLst>
                <a:gd name="adj" fmla="val 182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6" name="圆角矩形 3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8-1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91" y="1124744"/>
            <a:ext cx="3484619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16461"/>
              </p:ext>
            </p:extLst>
          </p:nvPr>
        </p:nvGraphicFramePr>
        <p:xfrm>
          <a:off x="757238" y="3420764"/>
          <a:ext cx="10677525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文档" r:id="rId16" imgW="10693491" imgH="3175116" progId="Word.Document.12">
                  <p:embed/>
                </p:oleObj>
              </mc:Choice>
              <mc:Fallback>
                <p:oleObj name="文档" r:id="rId16" imgW="10693491" imgH="31751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238" y="3420764"/>
                        <a:ext cx="10677525" cy="317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6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832647"/>
            <a:chOff x="792914" y="3925222"/>
            <a:chExt cx="11160000" cy="5832647"/>
          </a:xfrm>
        </p:grpSpPr>
        <p:sp>
          <p:nvSpPr>
            <p:cNvPr id="31" name="圆角矩形 3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7"/>
            </a:xfrm>
            <a:prstGeom prst="roundRect">
              <a:avLst>
                <a:gd name="adj" fmla="val 182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6" name="圆角矩形 3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8-1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91" y="1124744"/>
            <a:ext cx="3484619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8013"/>
              </p:ext>
            </p:extLst>
          </p:nvPr>
        </p:nvGraphicFramePr>
        <p:xfrm>
          <a:off x="757238" y="3454400"/>
          <a:ext cx="1067752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文档" r:id="rId16" imgW="10693491" imgH="3166131" progId="Word.Document.12">
                  <p:embed/>
                </p:oleObj>
              </mc:Choice>
              <mc:Fallback>
                <p:oleObj name="文档" r:id="rId16" imgW="10693491" imgH="3166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7238" y="3454400"/>
                        <a:ext cx="10677525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00807"/>
            <a:ext cx="11160000" cy="3168353"/>
            <a:chOff x="792914" y="3925222"/>
            <a:chExt cx="11160000" cy="3168353"/>
          </a:xfrm>
        </p:grpSpPr>
        <p:sp>
          <p:nvSpPr>
            <p:cNvPr id="31" name="圆角矩形 3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055462"/>
            </a:xfrm>
            <a:prstGeom prst="roundRect">
              <a:avLst>
                <a:gd name="adj" fmla="val 326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6" name="圆角矩形 3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8-1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2230676"/>
            <a:ext cx="3484619" cy="22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68000" y="2060847"/>
            <a:ext cx="6840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当溶液呈中性时，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，根据电荷守恒可知：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(X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390000" y="961678"/>
            <a:ext cx="11412000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为一种三元弱酸。常温下，向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溶液，混合溶液中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变化如图所示。下列说法正确的是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的数量级为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11.40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时，溶液中存在：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能促进水的电离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7522" name="Picture 2" descr="8-1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27" y="2958497"/>
            <a:ext cx="3557578" cy="214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365888"/>
              </p:ext>
            </p:extLst>
          </p:nvPr>
        </p:nvGraphicFramePr>
        <p:xfrm>
          <a:off x="5046301" y="1495334"/>
          <a:ext cx="557847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4" name="文档" r:id="rId16" imgW="5579121" imgH="1024231" progId="Word.Document.12">
                  <p:embed/>
                </p:oleObj>
              </mc:Choice>
              <mc:Fallback>
                <p:oleObj name="文档" r:id="rId16" imgW="5579121" imgH="1024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46301" y="1495334"/>
                        <a:ext cx="5578475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071878"/>
              </p:ext>
            </p:extLst>
          </p:nvPr>
        </p:nvGraphicFramePr>
        <p:xfrm>
          <a:off x="2236457" y="2846459"/>
          <a:ext cx="17097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5" name="文档" r:id="rId19" imgW="1709363" imgH="830525" progId="Word.Document.12">
                  <p:embed/>
                </p:oleObj>
              </mc:Choice>
              <mc:Fallback>
                <p:oleObj name="文档" r:id="rId19" imgW="1709363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36457" y="2846459"/>
                        <a:ext cx="1709738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86091"/>
              </p:ext>
            </p:extLst>
          </p:nvPr>
        </p:nvGraphicFramePr>
        <p:xfrm>
          <a:off x="3165069" y="4763757"/>
          <a:ext cx="2940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6" name="文档" r:id="rId22" imgW="2939881" imgH="636461" progId="Word.Document.12">
                  <p:embed/>
                </p:oleObj>
              </mc:Choice>
              <mc:Fallback>
                <p:oleObj name="文档" r:id="rId22" imgW="2939881" imgH="636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65069" y="4763757"/>
                        <a:ext cx="294005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63352" y="398386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206277"/>
            <a:ext cx="11160000" cy="5119717"/>
            <a:chOff x="792914" y="3925222"/>
            <a:chExt cx="11160000" cy="5119717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06827"/>
            </a:xfrm>
            <a:prstGeom prst="roundRect">
              <a:avLst>
                <a:gd name="adj" fmla="val 163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1130000" y="4221728"/>
              <a:ext cx="10484665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lg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时，表示对应的两种离子浓度相等，由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RO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三步电离中，电离常数逐级减小，结合电离常数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表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达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式，知曲线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代表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的关系，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常温下，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11.40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，数量级为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1" name="Picture 2" descr="8-1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699931"/>
            <a:ext cx="3234162" cy="19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458532"/>
              </p:ext>
            </p:extLst>
          </p:nvPr>
        </p:nvGraphicFramePr>
        <p:xfrm>
          <a:off x="3564353" y="2562589"/>
          <a:ext cx="18494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3" name="文档" r:id="rId16" imgW="1849091" imgH="1005902" progId="Word.Document.12">
                  <p:embed/>
                </p:oleObj>
              </mc:Choice>
              <mc:Fallback>
                <p:oleObj name="文档" r:id="rId16" imgW="1849091" imgH="1005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64353" y="2562589"/>
                        <a:ext cx="1849437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62887"/>
              </p:ext>
            </p:extLst>
          </p:nvPr>
        </p:nvGraphicFramePr>
        <p:xfrm>
          <a:off x="971773" y="4581332"/>
          <a:ext cx="10104438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4" name="文档" r:id="rId19" imgW="10104055" imgH="1744427" progId="Word.Document.12">
                  <p:embed/>
                </p:oleObj>
              </mc:Choice>
              <mc:Fallback>
                <p:oleObj name="文档" r:id="rId19" imgW="10104055" imgH="174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71773" y="4581332"/>
                        <a:ext cx="10104438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46107"/>
              </p:ext>
            </p:extLst>
          </p:nvPr>
        </p:nvGraphicFramePr>
        <p:xfrm>
          <a:off x="390000" y="790835"/>
          <a:ext cx="11412000" cy="5374469"/>
        </p:xfrm>
        <a:graphic>
          <a:graphicData uri="http://schemas.openxmlformats.org/drawingml/2006/table">
            <a:tbl>
              <a:tblPr/>
              <a:tblGrid>
                <a:gridCol w="3905800"/>
                <a:gridCol w="1728192"/>
                <a:gridCol w="5778008"/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关键点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溶液中溶质成分及粒子浓度大小关系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8469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常温下，用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溶液滴定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 mL 0.100 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8627" marR="28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40 mL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溶质是等物质的量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粒子浓度大小关系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8-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1" y="3776905"/>
            <a:ext cx="2994594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886556" y="298018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94104" y="300707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0" y="3403282"/>
            <a:ext cx="5545108" cy="113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en-US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206277"/>
            <a:ext cx="11160000" cy="5103043"/>
            <a:chOff x="792914" y="3925222"/>
            <a:chExt cx="11160000" cy="5103043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990152"/>
            </a:xfrm>
            <a:prstGeom prst="roundRect">
              <a:avLst>
                <a:gd name="adj" fmla="val 233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64221"/>
              </p:ext>
            </p:extLst>
          </p:nvPr>
        </p:nvGraphicFramePr>
        <p:xfrm>
          <a:off x="1049338" y="3717032"/>
          <a:ext cx="1009332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文档" r:id="rId15" imgW="10092982" imgH="2325902" progId="Word.Document.12">
                  <p:embed/>
                </p:oleObj>
              </mc:Choice>
              <mc:Fallback>
                <p:oleObj name="文档" r:id="rId15" imgW="10092982" imgH="2325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49338" y="3717032"/>
                        <a:ext cx="10093325" cy="232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 descr="8-1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19" y="1626527"/>
            <a:ext cx="3234162" cy="19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>
            <a:hlinkClick r:id="rId18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="" xmlns:a16="http://schemas.microsoft.com/office/drawing/2014/main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="" xmlns:a16="http://schemas.microsoft.com/office/drawing/2014/main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="" xmlns:a16="http://schemas.microsoft.com/office/drawing/2014/main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="" xmlns:a16="http://schemas.microsoft.com/office/drawing/2014/main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="" xmlns:a16="http://schemas.microsoft.com/office/drawing/2014/main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9995</TotalTime>
  <Words>6808</Words>
  <Application>Microsoft Office PowerPoint</Application>
  <PresentationFormat>宽屏</PresentationFormat>
  <Paragraphs>923</Paragraphs>
  <Slides>91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110" baseType="lpstr">
      <vt:lpstr>Adobe 楷体 Std R</vt:lpstr>
      <vt:lpstr>DOUYU Font</vt:lpstr>
      <vt:lpstr>KaiTi</vt:lpstr>
      <vt:lpstr>方正粗圆简体</vt:lpstr>
      <vt:lpstr>方正中倩简体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Verdana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465</cp:revision>
  <dcterms:created xsi:type="dcterms:W3CDTF">2021-11-07T03:17:42Z</dcterms:created>
  <dcterms:modified xsi:type="dcterms:W3CDTF">2022-02-22T08:16:12Z</dcterms:modified>
</cp:coreProperties>
</file>