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08" r:id="rId2"/>
    <p:sldId id="627" r:id="rId3"/>
    <p:sldId id="761" r:id="rId4"/>
    <p:sldId id="628" r:id="rId5"/>
    <p:sldId id="746" r:id="rId6"/>
    <p:sldId id="762" r:id="rId7"/>
    <p:sldId id="629" r:id="rId8"/>
    <p:sldId id="763" r:id="rId9"/>
    <p:sldId id="747" r:id="rId10"/>
    <p:sldId id="764" r:id="rId11"/>
    <p:sldId id="630" r:id="rId12"/>
    <p:sldId id="748" r:id="rId13"/>
    <p:sldId id="765" r:id="rId14"/>
    <p:sldId id="631" r:id="rId15"/>
    <p:sldId id="749" r:id="rId16"/>
    <p:sldId id="766" r:id="rId17"/>
    <p:sldId id="767" r:id="rId18"/>
    <p:sldId id="768" r:id="rId19"/>
    <p:sldId id="741" r:id="rId20"/>
    <p:sldId id="750" r:id="rId21"/>
    <p:sldId id="742" r:id="rId22"/>
    <p:sldId id="769" r:id="rId23"/>
    <p:sldId id="770" r:id="rId24"/>
    <p:sldId id="743" r:id="rId25"/>
    <p:sldId id="771" r:id="rId26"/>
    <p:sldId id="753" r:id="rId27"/>
    <p:sldId id="772" r:id="rId28"/>
    <p:sldId id="773" r:id="rId29"/>
    <p:sldId id="774" r:id="rId30"/>
    <p:sldId id="590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156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BD45C-E3D6-4714-B9E3-1E8967DB273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15E12-5A21-4FE8-8B8D-4936721342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1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 userDrawn="1"/>
        </p:nvSpPr>
        <p:spPr>
          <a:xfrm>
            <a:off x="2400" y="0"/>
            <a:ext cx="12189600" cy="6858000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xmlns="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65" r:id="rId5"/>
    <p:sldLayoutId id="2147483669" r:id="rId6"/>
    <p:sldLayoutId id="2147483663" r:id="rId7"/>
    <p:sldLayoutId id="2147483668" r:id="rId8"/>
    <p:sldLayoutId id="2147483666" r:id="rId9"/>
    <p:sldLayoutId id="2147483655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7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slide" Target="slide11.xml"/><Relationship Id="rId11" Type="http://schemas.openxmlformats.org/officeDocument/2006/relationships/image" Target="../media/image7.png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8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9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10.docx"/><Relationship Id="rId1" Type="http://schemas.openxmlformats.org/officeDocument/2006/relationships/vmlDrawing" Target="../drawings/vmlDrawing8.v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slide" Target="slide7.xml"/><Relationship Id="rId15" Type="http://schemas.openxmlformats.org/officeDocument/2006/relationships/oleObject" Target="../embeddings/oleObject10.bin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11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12.docx"/><Relationship Id="rId1" Type="http://schemas.openxmlformats.org/officeDocument/2006/relationships/vmlDrawing" Target="../drawings/vmlDrawing9.v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slide" Target="slide7.xml"/><Relationship Id="rId15" Type="http://schemas.openxmlformats.org/officeDocument/2006/relationships/oleObject" Target="../embeddings/oleObject12.bin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13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slide" Target="slide11.xml"/><Relationship Id="rId11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13.png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13.png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14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slide" Target="slide11.xml"/><Relationship Id="rId11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15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slide" Target="slide11.xml"/><Relationship Id="rId11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.emf"/><Relationship Id="rId18" Type="http://schemas.openxmlformats.org/officeDocument/2006/relationships/oleObject" Target="../embeddings/oleObject19.bin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package" Target="../embeddings/Microsoft_Word___16.docx"/><Relationship Id="rId1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15.emf"/><Relationship Id="rId1" Type="http://schemas.openxmlformats.org/officeDocument/2006/relationships/vmlDrawing" Target="../drawings/vmlDrawing13.vml"/><Relationship Id="rId6" Type="http://schemas.openxmlformats.org/officeDocument/2006/relationships/slide" Target="slide11.xml"/><Relationship Id="rId11" Type="http://schemas.openxmlformats.org/officeDocument/2006/relationships/oleObject" Target="../embeddings/oleObject16.bin"/><Relationship Id="rId5" Type="http://schemas.openxmlformats.org/officeDocument/2006/relationships/slide" Target="slide7.xml"/><Relationship Id="rId15" Type="http://schemas.openxmlformats.org/officeDocument/2006/relationships/package" Target="../embeddings/Microsoft_Word___17.docx"/><Relationship Id="rId10" Type="http://schemas.openxmlformats.org/officeDocument/2006/relationships/slide" Target="slide24.xml"/><Relationship Id="rId19" Type="http://schemas.openxmlformats.org/officeDocument/2006/relationships/package" Target="../embeddings/Microsoft_Word___19.docx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.emf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package" Target="../embeddings/Microsoft_Word___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slide" Target="slide11.xml"/><Relationship Id="rId11" Type="http://schemas.openxmlformats.org/officeDocument/2006/relationships/oleObject" Target="../embeddings/oleObject1.bin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6.emf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slide" Target="slide11.xml"/><Relationship Id="rId11" Type="http://schemas.openxmlformats.org/officeDocument/2006/relationships/oleObject" Target="../embeddings/oleObject20.bin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21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6" Type="http://schemas.openxmlformats.org/officeDocument/2006/relationships/slide" Target="slide11.xml"/><Relationship Id="rId11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22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slide" Target="slide11.xml"/><Relationship Id="rId11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12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11" Type="http://schemas.openxmlformats.org/officeDocument/2006/relationships/image" Target="../media/image20.png"/><Relationship Id="rId5" Type="http://schemas.openxmlformats.org/officeDocument/2006/relationships/slide" Target="slide11.xml"/><Relationship Id="rId10" Type="http://schemas.openxmlformats.org/officeDocument/2006/relationships/image" Target="../media/image19.png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2.emf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6" Type="http://schemas.openxmlformats.org/officeDocument/2006/relationships/slide" Target="slide11.xml"/><Relationship Id="rId11" Type="http://schemas.openxmlformats.org/officeDocument/2006/relationships/oleObject" Target="../embeddings/oleObject23.bin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3.emf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slide" Target="slide11.xml"/><Relationship Id="rId11" Type="http://schemas.openxmlformats.org/officeDocument/2006/relationships/oleObject" Target="../embeddings/oleObject24.bin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24.png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package" Target="../embeddings/Microsoft_Word___25.docx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6" Type="http://schemas.openxmlformats.org/officeDocument/2006/relationships/slide" Target="slide11.xml"/><Relationship Id="rId11" Type="http://schemas.openxmlformats.org/officeDocument/2006/relationships/image" Target="../media/image26.png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.emf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package" Target="../embeddings/Microsoft_Word___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slide" Target="slide11.xml"/><Relationship Id="rId11" Type="http://schemas.openxmlformats.org/officeDocument/2006/relationships/oleObject" Target="../embeddings/oleObject2.bin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.emf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package" Target="../embeddings/Microsoft_Word___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slide" Target="slide11.xml"/><Relationship Id="rId11" Type="http://schemas.openxmlformats.org/officeDocument/2006/relationships/oleObject" Target="../embeddings/oleObject3.bin"/><Relationship Id="rId5" Type="http://schemas.openxmlformats.org/officeDocument/2006/relationships/slide" Target="slide7.xml"/><Relationship Id="rId15" Type="http://schemas.openxmlformats.org/officeDocument/2006/relationships/package" Target="../embeddings/Microsoft_Word___4.docx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5.emf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package" Target="../embeddings/Microsoft_Word___5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slide" Target="slide11.xml"/><Relationship Id="rId11" Type="http://schemas.openxmlformats.org/officeDocument/2006/relationships/oleObject" Target="../embeddings/oleObject5.bin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6.emf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package" Target="../embeddings/Microsoft_Word___6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slide" Target="slide11.xml"/><Relationship Id="rId11" Type="http://schemas.openxmlformats.org/officeDocument/2006/relationships/oleObject" Target="../embeddings/oleObject6.bin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7.png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7.png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1" b="17992"/>
          <a:stretch/>
        </p:blipFill>
        <p:spPr>
          <a:xfrm>
            <a:off x="0" y="1509508"/>
            <a:ext cx="12193200" cy="37916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439C5BC-78DD-0947-9E91-72FACC384131}"/>
              </a:ext>
            </a:extLst>
          </p:cNvPr>
          <p:cNvSpPr/>
          <p:nvPr/>
        </p:nvSpPr>
        <p:spPr>
          <a:xfrm>
            <a:off x="923221" y="2708920"/>
            <a:ext cx="10246731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zh-CN" sz="7200" b="1" dirty="0">
                <a:solidFill>
                  <a:schemeClr val="bg1"/>
                </a:solidFill>
                <a:latin typeface="+mn-ea"/>
              </a:rPr>
              <a:t>多平衡体系的综合分析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xmlns="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071227" y="1231072"/>
            <a:ext cx="1950720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专项特</a:t>
            </a:r>
            <a:r>
              <a:rPr lang="zh-CN" altLang="en-US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训</a:t>
            </a:r>
            <a:r>
              <a:rPr lang="en-US" altLang="zh-CN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endParaRPr lang="zh-CN" altLang="en-US" sz="2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:a16="http://schemas.microsoft.com/office/drawing/2014/main" xmlns="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xmlns="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385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002183"/>
            <a:ext cx="11160000" cy="5047680"/>
            <a:chOff x="792914" y="3925222"/>
            <a:chExt cx="11160000" cy="5047680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34790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23" name="Picture 26" descr="7-7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36" y="1772816"/>
            <a:ext cx="2212848" cy="232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549717"/>
              </p:ext>
            </p:extLst>
          </p:nvPr>
        </p:nvGraphicFramePr>
        <p:xfrm>
          <a:off x="780257" y="1278285"/>
          <a:ext cx="10631487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文档" r:id="rId13" imgW="10631606" imgH="4514131" progId="Word.Document.12">
                  <p:embed/>
                </p:oleObj>
              </mc:Choice>
              <mc:Fallback>
                <p:oleObj name="文档" r:id="rId13" imgW="10631606" imgH="4514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0257" y="1278285"/>
                        <a:ext cx="10631487" cy="451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1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966863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甲烷分解体系中几种气体的平衡分压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，单位为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与温度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，单位为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的关系如图所示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6193" name="Picture 49" descr="7-7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57" y="1628800"/>
            <a:ext cx="3743243" cy="24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2138220"/>
            <a:ext cx="7668757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时，向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恒容密闭容器中充入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，只发生反应：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，达到平衡时，测得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的平衡转化率为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4165155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在上述平衡状态某一时刻，改变温度至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·s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的平均速率增多，则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66508" y="3362211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66.7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%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703512" y="486532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endParaRPr lang="zh-CN" altLang="en-US" dirty="0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854638"/>
              </p:ext>
            </p:extLst>
          </p:nvPr>
        </p:nvGraphicFramePr>
        <p:xfrm>
          <a:off x="3153197" y="2876683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文档" r:id="rId13" imgW="1035462" imgH="514900" progId="Word.Document.12">
                  <p:embed/>
                </p:oleObj>
              </mc:Choice>
              <mc:Fallback>
                <p:oleObj name="文档" r:id="rId13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53197" y="2876683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83480"/>
            <a:ext cx="11160000" cy="5037808"/>
            <a:chOff x="792914" y="3925222"/>
            <a:chExt cx="11160000" cy="5037808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2491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23" name="Picture 49" descr="7-7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30" y="1360165"/>
            <a:ext cx="3743243" cy="24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302031"/>
              </p:ext>
            </p:extLst>
          </p:nvPr>
        </p:nvGraphicFramePr>
        <p:xfrm>
          <a:off x="761843" y="1353512"/>
          <a:ext cx="6643687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文档" r:id="rId13" imgW="6643706" imgH="2898862" progId="Word.Document.12">
                  <p:embed/>
                </p:oleObj>
              </mc:Choice>
              <mc:Fallback>
                <p:oleObj name="文档" r:id="rId13" imgW="6643706" imgH="2898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1843" y="1353512"/>
                        <a:ext cx="6643687" cy="289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023316"/>
              </p:ext>
            </p:extLst>
          </p:nvPr>
        </p:nvGraphicFramePr>
        <p:xfrm>
          <a:off x="762000" y="4097238"/>
          <a:ext cx="10601325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文档" r:id="rId16" imgW="10612878" imgH="1920815" progId="Word.Document.12">
                  <p:embed/>
                </p:oleObj>
              </mc:Choice>
              <mc:Fallback>
                <p:oleObj name="文档" r:id="rId16" imgW="10612878" imgH="1920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2000" y="4097238"/>
                        <a:ext cx="10601325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1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908720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在图中，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时，化学反应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的压强平衡常数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6193" name="Picture 49" descr="7-7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79" y="2029551"/>
            <a:ext cx="3743243" cy="24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366451"/>
              </p:ext>
            </p:extLst>
          </p:nvPr>
        </p:nvGraphicFramePr>
        <p:xfrm>
          <a:off x="5990084" y="1092125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文档" r:id="rId13" imgW="1035462" imgH="514900" progId="Word.Document.12">
                  <p:embed/>
                </p:oleObj>
              </mc:Choice>
              <mc:Fallback>
                <p:oleObj name="文档" r:id="rId13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90084" y="1092125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548548" y="1566317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4.7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934048"/>
            <a:ext cx="11160000" cy="1375272"/>
            <a:chOff x="792914" y="3925222"/>
            <a:chExt cx="11160000" cy="1375272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262382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6" name="矩形 15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66028"/>
              </p:ext>
            </p:extLst>
          </p:nvPr>
        </p:nvGraphicFramePr>
        <p:xfrm>
          <a:off x="795338" y="5301208"/>
          <a:ext cx="106013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文档" r:id="rId16" imgW="10612878" imgH="865158" progId="Word.Document.12">
                  <p:embed/>
                </p:oleObj>
              </mc:Choice>
              <mc:Fallback>
                <p:oleObj name="文档" r:id="rId16" imgW="10612878" imgH="8651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5338" y="5301208"/>
                        <a:ext cx="1060132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1274466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有效除去大气中的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和氮氧化物，是打赢蓝天保卫战的重中之重。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某温度下，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气体在一体积固定的密闭容器中发生如下反应：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 4NO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慢反应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0,2NO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快反应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，体系的总压强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随时间的变化如图所示：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8236" name="Picture 44" descr="7-7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074666"/>
            <a:ext cx="3451270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399730"/>
              </p:ext>
            </p:extLst>
          </p:nvPr>
        </p:nvGraphicFramePr>
        <p:xfrm>
          <a:off x="6023992" y="2551607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文档" r:id="rId13" imgW="1035462" imgH="514900" progId="Word.Document.12">
                  <p:embed/>
                </p:oleObj>
              </mc:Choice>
              <mc:Fallback>
                <p:oleObj name="文档" r:id="rId13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23992" y="2551607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3569197"/>
            <a:ext cx="6479038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图中表示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压强变化的曲线是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59896" y="366454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405656"/>
            <a:ext cx="11160000" cy="3319488"/>
            <a:chOff x="792914" y="3925222"/>
            <a:chExt cx="11160000" cy="3319488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20659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554280"/>
              <a:ext cx="597782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根据题图信息分析，随着反应的进行，氧气的压强从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开始逐渐增大，所以乙为氧气的压强变化曲线。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2" name="Picture 44" descr="7-7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50" y="1778522"/>
            <a:ext cx="3451270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7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1419432"/>
            <a:ext cx="7343134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分解的反应速率</a:t>
            </a:r>
            <a:r>
              <a:rPr lang="en-US" altLang="zh-CN" i="1" kern="100" spc="-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0.12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 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kPa·h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 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spc="-100" dirty="0" smtClean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kPa·h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结果保留两位小数，下同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8236" name="Picture 44" descr="7-7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764704"/>
            <a:ext cx="3451270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918123" y="2065564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28.20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231904" y="2067102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3.38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495302"/>
            <a:ext cx="11160000" cy="2641615"/>
            <a:chOff x="792914" y="3925222"/>
            <a:chExt cx="11160000" cy="2641615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528725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1007737" y="4194204"/>
              <a:ext cx="1073035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t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 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12.8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kPa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2N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(g)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=4NO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(g)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(g)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知，反应的五氧化二氮的分压为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25.6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kPa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，起始压强为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53.8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kPa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 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(53.8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25.6)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kPa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28.20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kPa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分解的反应速率</a:t>
              </a:r>
              <a:r>
                <a:rPr lang="en-US" altLang="zh-CN" sz="2400" i="1" kern="100" dirty="0">
                  <a:latin typeface="Book Antiqua" panose="0204060205030503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0.12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kPa·h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0.12</a:t>
              </a:r>
              <a:r>
                <a:rPr lang="en-US" altLang="zh-CN" sz="2400" kern="100" dirty="0" smtClean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28.20 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kPa·h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≈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3.38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kPa·h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1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8209" y="1456209"/>
            <a:ext cx="11375582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该温度下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反应的平衡常数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为以分压表示的平衡常数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8236" name="Picture 44" descr="7-7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65" y="2780928"/>
            <a:ext cx="3451270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35082"/>
              </p:ext>
            </p:extLst>
          </p:nvPr>
        </p:nvGraphicFramePr>
        <p:xfrm>
          <a:off x="3229764" y="1638325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文档" r:id="rId13" imgW="1035462" imgH="514900" progId="Word.Document.12">
                  <p:embed/>
                </p:oleObj>
              </mc:Choice>
              <mc:Fallback>
                <p:oleObj name="文档" r:id="rId13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29764" y="1638325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7676981" y="1591035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78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8236" name="Picture 44" descr="7-7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420888"/>
            <a:ext cx="3451270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268760"/>
            <a:ext cx="11160000" cy="4392488"/>
            <a:chOff x="792914" y="3925222"/>
            <a:chExt cx="11160000" cy="4392488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7959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92220"/>
              </p:ext>
            </p:extLst>
          </p:nvPr>
        </p:nvGraphicFramePr>
        <p:xfrm>
          <a:off x="647700" y="1483990"/>
          <a:ext cx="10887075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文档" r:id="rId13" imgW="10898477" imgH="3930770" progId="Word.Document.12">
                  <p:embed/>
                </p:oleObj>
              </mc:Choice>
              <mc:Fallback>
                <p:oleObj name="文档" r:id="rId13" imgW="10898477" imgH="39307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7700" y="1483990"/>
                        <a:ext cx="10887075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9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1340768"/>
            <a:ext cx="11412000" cy="363173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7(5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真空密闭容器中加入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PH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时发生如下反应：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I(s)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HI(g)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4PH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2HI(g)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达平衡时，体系中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(HI)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用字母表示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44465"/>
              </p:ext>
            </p:extLst>
          </p:nvPr>
        </p:nvGraphicFramePr>
        <p:xfrm>
          <a:off x="1489616" y="2060848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文档" r:id="rId12" imgW="1035462" imgH="514900" progId="Word.Document.12">
                  <p:embed/>
                </p:oleObj>
              </mc:Choice>
              <mc:Fallback>
                <p:oleObj name="文档" r:id="rId12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89616" y="2060848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57515"/>
              </p:ext>
            </p:extLst>
          </p:nvPr>
        </p:nvGraphicFramePr>
        <p:xfrm>
          <a:off x="1570705" y="2616746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文档" r:id="rId15" imgW="1035462" imgH="514900" progId="Word.Document.12">
                  <p:embed/>
                </p:oleObj>
              </mc:Choice>
              <mc:Fallback>
                <p:oleObj name="文档" r:id="rId15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705" y="2616746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64191"/>
              </p:ext>
            </p:extLst>
          </p:nvPr>
        </p:nvGraphicFramePr>
        <p:xfrm>
          <a:off x="1408004" y="3178002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文档" r:id="rId17" imgW="1035462" imgH="514900" progId="Word.Document.12">
                  <p:embed/>
                </p:oleObj>
              </mc:Choice>
              <mc:Fallback>
                <p:oleObj name="文档" r:id="rId17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8004" y="3178002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87994"/>
              </p:ext>
            </p:extLst>
          </p:nvPr>
        </p:nvGraphicFramePr>
        <p:xfrm>
          <a:off x="2332437" y="4033041"/>
          <a:ext cx="22542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文档" r:id="rId19" imgW="2254478" imgH="848792" progId="Word.Document.12">
                  <p:embed/>
                </p:oleObj>
              </mc:Choice>
              <mc:Fallback>
                <p:oleObj name="文档" r:id="rId19" imgW="2254478" imgH="848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32437" y="4033041"/>
                        <a:ext cx="225425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3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755179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相同温度下，分别在起始体积均为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 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的两个密闭容器中发生反应：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3Y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endParaRPr lang="en-US" altLang="zh-CN" kern="100" dirty="0">
              <a:latin typeface="ZBFH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2XY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，实验测得反应的有关数据如下表。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013542"/>
              </p:ext>
            </p:extLst>
          </p:nvPr>
        </p:nvGraphicFramePr>
        <p:xfrm>
          <a:off x="527449" y="1504962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文档" r:id="rId12" imgW="1035462" imgH="514900" progId="Word.Document.12">
                  <p:embed/>
                </p:oleObj>
              </mc:Choice>
              <mc:Fallback>
                <p:oleObj name="文档" r:id="rId12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7449" y="1504962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79007"/>
              </p:ext>
            </p:extLst>
          </p:nvPr>
        </p:nvGraphicFramePr>
        <p:xfrm>
          <a:off x="521725" y="1994173"/>
          <a:ext cx="11148551" cy="2194560"/>
        </p:xfrm>
        <a:graphic>
          <a:graphicData uri="http://schemas.openxmlformats.org/drawingml/2006/table">
            <a:tbl>
              <a:tblPr/>
              <a:tblGrid>
                <a:gridCol w="1354047"/>
                <a:gridCol w="1752462"/>
                <a:gridCol w="808174"/>
                <a:gridCol w="1205171"/>
                <a:gridCol w="1205171"/>
                <a:gridCol w="2211846"/>
                <a:gridCol w="261168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容器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反应条件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起始物质的量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达到平衡所用时间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/min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达到平衡过程中的能量变化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XY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恒容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放热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kJ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恒压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t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放热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kJ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4149080"/>
            <a:ext cx="11412000" cy="26475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下列叙述正确的是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对于上述反应，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中反应的平衡常数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中：从开始至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min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内的平均反应速率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·min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的平衡转化率小于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10%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&gt;0.1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253827" y="611871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549672"/>
            <a:ext cx="11160000" cy="3247480"/>
            <a:chOff x="792914" y="3925222"/>
            <a:chExt cx="11160000" cy="3247480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34590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7" name="矩形 1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317521"/>
              </p:ext>
            </p:extLst>
          </p:nvPr>
        </p:nvGraphicFramePr>
        <p:xfrm>
          <a:off x="861219" y="1926357"/>
          <a:ext cx="10469562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文档" r:id="rId12" imgW="10469899" imgH="2748232" progId="Word.Document.12">
                  <p:embed/>
                </p:oleObj>
              </mc:Choice>
              <mc:Fallback>
                <p:oleObj name="文档" r:id="rId12" imgW="10469899" imgH="2748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1219" y="1926357"/>
                        <a:ext cx="10469562" cy="274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1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1240232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容积均为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的甲、乙两个容器，其中甲为绝热容器，乙为恒温容器。相同温度下，分别充入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，发生反应：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，甲中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的相关量随时间变化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1317" name="Picture 53" descr="7-7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57" y="2608384"/>
            <a:ext cx="4702875" cy="2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860468"/>
              </p:ext>
            </p:extLst>
          </p:nvPr>
        </p:nvGraphicFramePr>
        <p:xfrm>
          <a:off x="6494140" y="1986102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文档" r:id="rId13" imgW="1035462" imgH="514900" progId="Word.Document.12">
                  <p:embed/>
                </p:oleObj>
              </mc:Choice>
              <mc:Fallback>
                <p:oleObj name="文档" r:id="rId13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94140" y="1986102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2939849"/>
            <a:ext cx="608509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内，甲容器中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的反应速率增大的原因是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52007" y="3592113"/>
            <a:ext cx="4713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 s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内温度升高对速率的影响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20699" y="412484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于浓度降低的影响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1023724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甲达平衡时，温度若为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，此温度下的平衡常数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1317" name="Picture 53" descr="7-7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63" y="2060848"/>
            <a:ext cx="4702875" cy="2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8184232" y="116713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225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910939"/>
            <a:ext cx="11160000" cy="1254365"/>
            <a:chOff x="792914" y="3925222"/>
            <a:chExt cx="11160000" cy="1254365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141474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72231"/>
              </p:ext>
            </p:extLst>
          </p:nvPr>
        </p:nvGraphicFramePr>
        <p:xfrm>
          <a:off x="637382" y="5176290"/>
          <a:ext cx="1091723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文档" r:id="rId13" imgW="10917564" imgH="988803" progId="Word.Document.12">
                  <p:embed/>
                </p:oleObj>
              </mc:Choice>
              <mc:Fallback>
                <p:oleObj name="文档" r:id="rId13" imgW="10917564" imgH="9888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7382" y="5176290"/>
                        <a:ext cx="10917237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59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1023724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1317" name="Picture 53" descr="7-7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63" y="2060848"/>
            <a:ext cx="4702875" cy="2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706094"/>
            <a:ext cx="11160000" cy="1603225"/>
            <a:chOff x="792914" y="3925222"/>
            <a:chExt cx="11160000" cy="1603225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490335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772564" y="112474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&lt;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760296" y="118833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E38EBCDC-ABCA-E945-AC9F-C9807C462968}"/>
              </a:ext>
            </a:extLst>
          </p:cNvPr>
          <p:cNvSpPr txBox="1"/>
          <p:nvPr/>
        </p:nvSpPr>
        <p:spPr>
          <a:xfrm>
            <a:off x="623412" y="4952347"/>
            <a:ext cx="10945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甲为绝热容器，乙为恒温容器，该反应为放热反应，则到达平衡时甲的温度高于乙，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，甲中反应正向进行的程度小于乙，气体总体积大于乙，故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980728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20(2)(3)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2-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甲氧基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-2-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甲基丁烷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(TAME)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常用作汽油原添加剂。在催化剂作用下，可通过甲醇与烯烃的液相反应制得，体系中同时存在如图反应：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13341" name="Picture 29" descr="7-7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32" y="2533134"/>
            <a:ext cx="4743437" cy="94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7-7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31" y="3836299"/>
            <a:ext cx="4743437" cy="94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1" descr="7-7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45" y="5075659"/>
            <a:ext cx="4743437" cy="7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2533134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3836299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5075659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980728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回答下列问题：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为研究上述反应体系的平衡关系，向某反应容器中加入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TAME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，控制温度为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353 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TAME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的平衡转化率为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。已知反应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9.0(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表示以物质的量分数表示的平衡常数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，则平衡体系中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16280" y="2742922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0.9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α</a:t>
            </a:r>
            <a:endParaRPr lang="zh-CN" alt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49856"/>
              </p:ext>
            </p:extLst>
          </p:nvPr>
        </p:nvGraphicFramePr>
        <p:xfrm>
          <a:off x="2758130" y="3113459"/>
          <a:ext cx="13303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文档" r:id="rId12" imgW="1330588" imgH="934608" progId="Word.Document.12">
                  <p:embed/>
                </p:oleObj>
              </mc:Choice>
              <mc:Fallback>
                <p:oleObj name="文档" r:id="rId12" imgW="1330588" imgH="934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58130" y="3113459"/>
                        <a:ext cx="1330325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3427098" y="398507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逆向移动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886675" y="4489028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3344971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。同温同压下，再向该容器中注入惰性溶剂四氢呋喃稀释，反应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的化学平衡将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正向移动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逆向移动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不移动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。平衡时，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物质的量浓度之比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4680520"/>
            <a:chOff x="792914" y="3925222"/>
            <a:chExt cx="11160000" cy="4680520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567630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98855"/>
              </p:ext>
            </p:extLst>
          </p:nvPr>
        </p:nvGraphicFramePr>
        <p:xfrm>
          <a:off x="846932" y="1724248"/>
          <a:ext cx="10498137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文档" r:id="rId12" imgW="10498351" imgH="3936880" progId="Word.Document.12">
                  <p:embed/>
                </p:oleObj>
              </mc:Choice>
              <mc:Fallback>
                <p:oleObj name="文档" r:id="rId12" imgW="10498351" imgH="39368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6932" y="1724248"/>
                        <a:ext cx="10498137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2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556792"/>
            <a:ext cx="11160000" cy="2880320"/>
            <a:chOff x="792914" y="3925222"/>
            <a:chExt cx="11160000" cy="2880320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767430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38EBCDC-ABCA-E945-AC9F-C9807C462968}"/>
              </a:ext>
            </a:extLst>
          </p:cNvPr>
          <p:cNvSpPr txBox="1"/>
          <p:nvPr/>
        </p:nvSpPr>
        <p:spPr>
          <a:xfrm>
            <a:off x="623412" y="1916832"/>
            <a:ext cx="10945177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同温同压下，再向该容器中注入惰性溶剂四氢呋喃稀释，反应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的化学平衡将向着分子数增大的方向移动，即逆向移动。根据反应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的平衡常数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i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可知，平衡时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(A)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生成的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(A)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980728"/>
            <a:ext cx="11412000" cy="2279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为研究反应体系的动力学行为，向盛有四氢呋喃的另一容器中加入一定量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。控制温度为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353 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物质的量浓度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随反应时间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的变化如图所示。代表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的变化曲线为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 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的正反应速率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逆反应速率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33794" name="Picture 2" descr="7-8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33" y="3441181"/>
            <a:ext cx="4311535" cy="29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109886" y="220486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99054" y="271665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57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4680520"/>
            <a:chOff x="792914" y="3925222"/>
            <a:chExt cx="11160000" cy="4680520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567630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21" name="Picture 2" descr="7-8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31" y="1700808"/>
            <a:ext cx="3919577" cy="26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79903"/>
              </p:ext>
            </p:extLst>
          </p:nvPr>
        </p:nvGraphicFramePr>
        <p:xfrm>
          <a:off x="666750" y="1628775"/>
          <a:ext cx="679132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文档" r:id="rId13" imgW="6798453" imgH="3382185" progId="Word.Document.12">
                  <p:embed/>
                </p:oleObj>
              </mc:Choice>
              <mc:Fallback>
                <p:oleObj name="文档" r:id="rId13" imgW="6798453" imgH="3382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6750" y="1628775"/>
                        <a:ext cx="6791325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66378" y="4854392"/>
            <a:ext cx="1068620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10.2&gt;9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，因此，反应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正在向逆反应方向移动，故其正反应速率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小于逆反应速率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68082"/>
              </p:ext>
            </p:extLst>
          </p:nvPr>
        </p:nvGraphicFramePr>
        <p:xfrm>
          <a:off x="777996" y="1177702"/>
          <a:ext cx="10636008" cy="2194560"/>
        </p:xfrm>
        <a:graphic>
          <a:graphicData uri="http://schemas.openxmlformats.org/drawingml/2006/table">
            <a:tbl>
              <a:tblPr/>
              <a:tblGrid>
                <a:gridCol w="1291796"/>
                <a:gridCol w="1671894"/>
                <a:gridCol w="771019"/>
                <a:gridCol w="1149764"/>
                <a:gridCol w="1149764"/>
                <a:gridCol w="2110159"/>
                <a:gridCol w="249161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容器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反应条件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起始物质的量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达到平衡所用时间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/min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达到平衡过程中的能量变化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XY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恒容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放热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kJ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恒压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t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放热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kJ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832648"/>
            <a:chOff x="792914" y="3925222"/>
            <a:chExt cx="11160000" cy="5832648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2" name="矩形 3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E38EBCDC-ABCA-E945-AC9F-C9807C462968}"/>
              </a:ext>
            </a:extLst>
          </p:cNvPr>
          <p:cNvSpPr txBox="1"/>
          <p:nvPr/>
        </p:nvSpPr>
        <p:spPr>
          <a:xfrm>
            <a:off x="694238" y="3351659"/>
            <a:ext cx="10802362" cy="3346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中反应温度相同，平衡常数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相同，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中反应放热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kJ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 min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，物质的量浓度改变量为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，所以其平均速率为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·min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据容器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中数据，可算出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的平衡转化率为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10%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，容器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是恒温恒压，容器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是恒温恒容，容器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相当于在容器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的基础上加压，平衡右移，所以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的转化率大于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10%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，容器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放出的热量比容器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:a16="http://schemas.microsoft.com/office/drawing/2014/main" xmlns="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:a16="http://schemas.microsoft.com/office/drawing/2014/main" xmlns="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xmlns="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:a16="http://schemas.microsoft.com/office/drawing/2014/main" xmlns="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:a16="http://schemas.microsoft.com/office/drawing/2014/main" xmlns="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09078"/>
              </p:ext>
            </p:extLst>
          </p:nvPr>
        </p:nvGraphicFramePr>
        <p:xfrm>
          <a:off x="432594" y="1268760"/>
          <a:ext cx="11326812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文档" r:id="rId12" imgW="11327414" imgH="3318654" progId="Word.Document.12">
                  <p:embed/>
                </p:oleObj>
              </mc:Choice>
              <mc:Fallback>
                <p:oleObj name="文档" r:id="rId12" imgW="11327414" imgH="3318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2594" y="1268760"/>
                        <a:ext cx="11326812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9"/>
          <p:cNvSpPr txBox="1"/>
          <p:nvPr/>
        </p:nvSpPr>
        <p:spPr>
          <a:xfrm>
            <a:off x="5591944" y="379655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36712"/>
            <a:ext cx="11160000" cy="5876910"/>
            <a:chOff x="792914" y="3925222"/>
            <a:chExt cx="11160000" cy="5876910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169821"/>
              <a:ext cx="10802362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设消耗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COCl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(g)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的物质的量为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　　　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COCl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(g)</a:t>
              </a:r>
              <a:r>
                <a:rPr lang="en-US" altLang="zh-CN" sz="2400" kern="100" dirty="0">
                  <a:latin typeface="ZBFH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 smtClean="0">
                  <a:latin typeface="ZBFH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(g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CO(g)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起始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/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4 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0           0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变化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/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</a:t>
              </a:r>
              <a:r>
                <a:rPr lang="en-US" altLang="zh-CN" sz="2400" i="1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 </a:t>
              </a:r>
              <a:r>
                <a:rPr lang="en-US" altLang="zh-CN" sz="2400" i="1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平衡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/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</a:t>
              </a:r>
              <a:r>
                <a:rPr lang="en-US" altLang="zh-CN" sz="2400" i="1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 </a:t>
              </a:r>
              <a:r>
                <a:rPr lang="en-US" altLang="zh-CN" sz="2400" i="1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　　　　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2CO(g)</a:t>
              </a:r>
              <a:r>
                <a:rPr lang="en-US" altLang="zh-CN" sz="2400" kern="100" dirty="0">
                  <a:latin typeface="ZBFH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 smtClean="0">
                  <a:latin typeface="ZBFH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2C(s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(g)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起始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/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0           0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变化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/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1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1          0.5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平衡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/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2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1          0.5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01669"/>
              </p:ext>
            </p:extLst>
          </p:nvPr>
        </p:nvGraphicFramePr>
        <p:xfrm>
          <a:off x="3138034" y="1815480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文档" r:id="rId12" imgW="1035462" imgH="514900" progId="Word.Document.12">
                  <p:embed/>
                </p:oleObj>
              </mc:Choice>
              <mc:Fallback>
                <p:oleObj name="文档" r:id="rId12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38034" y="1815480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391545"/>
              </p:ext>
            </p:extLst>
          </p:nvPr>
        </p:nvGraphicFramePr>
        <p:xfrm>
          <a:off x="2984040" y="4004295"/>
          <a:ext cx="1035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文档" r:id="rId15" imgW="1035462" imgH="514900" progId="Word.Document.12">
                  <p:embed/>
                </p:oleObj>
              </mc:Choice>
              <mc:Fallback>
                <p:oleObj name="文档" r:id="rId15" imgW="1035462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84040" y="4004295"/>
                        <a:ext cx="10350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1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2808312"/>
            <a:chOff x="792914" y="3925222"/>
            <a:chExt cx="11160000" cy="2808312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695422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897038"/>
              </p:ext>
            </p:extLst>
          </p:nvPr>
        </p:nvGraphicFramePr>
        <p:xfrm>
          <a:off x="880269" y="1854001"/>
          <a:ext cx="10431462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文档" r:id="rId12" imgW="10431723" imgH="2150493" progId="Word.Document.12">
                  <p:embed/>
                </p:oleObj>
              </mc:Choice>
              <mc:Fallback>
                <p:oleObj name="文档" r:id="rId12" imgW="10431723" imgH="2150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0269" y="1854001"/>
                        <a:ext cx="10431462" cy="215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1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2884215"/>
            <a:ext cx="75062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在恒容反应器中按体积分数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50%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50%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充入气体，加入催化剂，测得反应器中平衡时各物质的体积分数与温度的关系如图所示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826562"/>
              </p:ext>
            </p:extLst>
          </p:nvPr>
        </p:nvGraphicFramePr>
        <p:xfrm>
          <a:off x="538163" y="1124744"/>
          <a:ext cx="111156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文档" r:id="rId12" imgW="11127171" imgH="1882715" progId="Word.Document.12">
                  <p:embed/>
                </p:oleObj>
              </mc:Choice>
              <mc:Fallback>
                <p:oleObj name="文档" r:id="rId12" imgW="11127171" imgH="18827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163" y="1124744"/>
                        <a:ext cx="11115675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2" name="Picture 26" descr="7-7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350053"/>
            <a:ext cx="3563814" cy="374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89999" y="980728"/>
            <a:ext cx="7722225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其他条件不变，适当增大起始时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抑制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的进行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C.300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580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的体积分数不断增大，是由于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的量大于反应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消耗的量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2.0 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容器中加入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以及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催化剂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进行重整反应，测得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的平衡转化率为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75%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的平衡常数等于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81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250717" y="203445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4122" name="Picture 26" descr="7-7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341941"/>
            <a:ext cx="3563814" cy="374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9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002183"/>
            <a:ext cx="11160000" cy="5047680"/>
            <a:chOff x="792914" y="3925222"/>
            <a:chExt cx="11160000" cy="5047680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34790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82857"/>
              <a:ext cx="7533645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减去反应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得到，故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Δ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其他条件不变，适当增大起始时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，根据平衡移动原理，减小反应物浓度或增加生成物浓度，平衡都逆向移动，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7047736"/>
              <a:ext cx="1065834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300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580 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的体积分数不断增大，反应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是放热反应，升温时，平衡逆移，消耗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，反应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是吸热反应，升温时平衡正移，生成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，而反应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消耗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的量小于反应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生成水的量，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3" name="Picture 26" descr="7-7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331243"/>
            <a:ext cx="2677546" cy="281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9924</TotalTime>
  <Words>1889</Words>
  <Application>Microsoft Office PowerPoint</Application>
  <PresentationFormat>宽屏</PresentationFormat>
  <Paragraphs>356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DOUYU Font</vt:lpstr>
      <vt:lpstr>KaiTi</vt:lpstr>
      <vt:lpstr>方正粗圆简体</vt:lpstr>
      <vt:lpstr>华文细黑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ZBFH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285</cp:revision>
  <dcterms:created xsi:type="dcterms:W3CDTF">2021-11-07T03:17:42Z</dcterms:created>
  <dcterms:modified xsi:type="dcterms:W3CDTF">2022-02-12T00:47:47Z</dcterms:modified>
</cp:coreProperties>
</file>