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758" r:id="rId3"/>
    <p:sldId id="680" r:id="rId4"/>
    <p:sldId id="592" r:id="rId5"/>
    <p:sldId id="647" r:id="rId6"/>
    <p:sldId id="648" r:id="rId7"/>
    <p:sldId id="691" r:id="rId8"/>
    <p:sldId id="759" r:id="rId9"/>
    <p:sldId id="597" r:id="rId10"/>
    <p:sldId id="760" r:id="rId11"/>
    <p:sldId id="761" r:id="rId12"/>
    <p:sldId id="695" r:id="rId13"/>
    <p:sldId id="700" r:id="rId14"/>
    <p:sldId id="701" r:id="rId15"/>
    <p:sldId id="702" r:id="rId16"/>
    <p:sldId id="684" r:id="rId17"/>
    <p:sldId id="651" r:id="rId18"/>
    <p:sldId id="611" r:id="rId19"/>
    <p:sldId id="656" r:id="rId20"/>
    <p:sldId id="612" r:id="rId21"/>
    <p:sldId id="703" r:id="rId22"/>
    <p:sldId id="704" r:id="rId23"/>
    <p:sldId id="604" r:id="rId24"/>
    <p:sldId id="623" r:id="rId25"/>
    <p:sldId id="705" r:id="rId26"/>
    <p:sldId id="707" r:id="rId27"/>
    <p:sldId id="708" r:id="rId28"/>
    <p:sldId id="624" r:id="rId29"/>
    <p:sldId id="709" r:id="rId30"/>
    <p:sldId id="717" r:id="rId31"/>
    <p:sldId id="719" r:id="rId32"/>
    <p:sldId id="720" r:id="rId33"/>
    <p:sldId id="721" r:id="rId34"/>
    <p:sldId id="722" r:id="rId35"/>
    <p:sldId id="723" r:id="rId36"/>
    <p:sldId id="625" r:id="rId37"/>
    <p:sldId id="724" r:id="rId38"/>
    <p:sldId id="725" r:id="rId39"/>
    <p:sldId id="726" r:id="rId40"/>
    <p:sldId id="605" r:id="rId41"/>
    <p:sldId id="627" r:id="rId42"/>
    <p:sldId id="762" r:id="rId43"/>
    <p:sldId id="727" r:id="rId44"/>
    <p:sldId id="628" r:id="rId45"/>
    <p:sldId id="666" r:id="rId46"/>
    <p:sldId id="763" r:id="rId47"/>
    <p:sldId id="629" r:id="rId48"/>
    <p:sldId id="729" r:id="rId49"/>
    <p:sldId id="630" r:id="rId50"/>
    <p:sldId id="730" r:id="rId51"/>
    <p:sldId id="765" r:id="rId52"/>
    <p:sldId id="631" r:id="rId53"/>
    <p:sldId id="732" r:id="rId54"/>
    <p:sldId id="733" r:id="rId55"/>
    <p:sldId id="632" r:id="rId56"/>
    <p:sldId id="734" r:id="rId57"/>
    <p:sldId id="633" r:id="rId58"/>
    <p:sldId id="667" r:id="rId59"/>
    <p:sldId id="634" r:id="rId60"/>
    <p:sldId id="766" r:id="rId61"/>
    <p:sldId id="668" r:id="rId62"/>
    <p:sldId id="767" r:id="rId63"/>
    <p:sldId id="635" r:id="rId64"/>
    <p:sldId id="670" r:id="rId65"/>
    <p:sldId id="768" r:id="rId66"/>
    <p:sldId id="636" r:id="rId67"/>
    <p:sldId id="671" r:id="rId68"/>
    <p:sldId id="769" r:id="rId69"/>
    <p:sldId id="637" r:id="rId70"/>
    <p:sldId id="672" r:id="rId71"/>
    <p:sldId id="770" r:id="rId72"/>
    <p:sldId id="638" r:id="rId73"/>
    <p:sldId id="673" r:id="rId74"/>
    <p:sldId id="639" r:id="rId75"/>
    <p:sldId id="744" r:id="rId76"/>
    <p:sldId id="739" r:id="rId77"/>
    <p:sldId id="740" r:id="rId78"/>
    <p:sldId id="741" r:id="rId79"/>
    <p:sldId id="640" r:id="rId80"/>
    <p:sldId id="745" r:id="rId81"/>
    <p:sldId id="746" r:id="rId82"/>
    <p:sldId id="747" r:id="rId83"/>
    <p:sldId id="748" r:id="rId84"/>
    <p:sldId id="749" r:id="rId85"/>
    <p:sldId id="771" r:id="rId86"/>
    <p:sldId id="773" r:id="rId87"/>
    <p:sldId id="641" r:id="rId88"/>
    <p:sldId id="752" r:id="rId89"/>
    <p:sldId id="753" r:id="rId90"/>
    <p:sldId id="754" r:id="rId91"/>
    <p:sldId id="755" r:id="rId92"/>
    <p:sldId id="774" r:id="rId93"/>
    <p:sldId id="590" r:id="rId9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D22"/>
    <a:srgbClr val="CC8255"/>
    <a:srgbClr val="A8A8A8"/>
    <a:srgbClr val="A6A6A6"/>
    <a:srgbClr val="7AD9E7"/>
    <a:srgbClr val="1A808E"/>
    <a:srgbClr val="D6A38C"/>
    <a:srgbClr val="2FC4DA"/>
    <a:srgbClr val="1B8696"/>
    <a:srgbClr val="1E9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1" autoAdjust="0"/>
    <p:restoredTop sz="96318" autoAdjust="0"/>
  </p:normalViewPr>
  <p:slideViewPr>
    <p:cSldViewPr showGuides="1">
      <p:cViewPr varScale="1">
        <p:scale>
          <a:sx n="109" d="100"/>
          <a:sy n="109" d="100"/>
        </p:scale>
        <p:origin x="318"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2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2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65.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2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2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2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2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86.e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20.emf"/><Relationship Id="rId1" Type="http://schemas.openxmlformats.org/officeDocument/2006/relationships/image" Target="../media/image88.e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9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9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20.emf"/><Relationship Id="rId1" Type="http://schemas.openxmlformats.org/officeDocument/2006/relationships/image" Target="../media/image100.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40643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a16="http://schemas.microsoft.com/office/drawing/2014/main" xmlns="" id="{42F66117-1422-E04E-93A0-A3423E0F05D2}"/>
              </a:ext>
            </a:extLst>
          </p:cNvPr>
          <p:cNvSpPr/>
          <p:nvPr userDrawn="1"/>
        </p:nvSpPr>
        <p:spPr>
          <a:xfrm>
            <a:off x="0" y="489413"/>
            <a:ext cx="12189600" cy="6368587"/>
          </a:xfrm>
          <a:prstGeom prst="roundRect">
            <a:avLst>
              <a:gd name="adj" fmla="val 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A638AE13-E0C5-2A49-B6CA-01C499382262}"/>
              </a:ext>
            </a:extLst>
          </p:cNvPr>
          <p:cNvSpPr/>
          <p:nvPr userDrawn="1"/>
        </p:nvSpPr>
        <p:spPr>
          <a:xfrm>
            <a:off x="0" y="0"/>
            <a:ext cx="12192000" cy="76470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标题 1">
            <a:extLst>
              <a:ext uri="{FF2B5EF4-FFF2-40B4-BE49-F238E27FC236}">
                <a16:creationId xmlns:a16="http://schemas.microsoft.com/office/drawing/2014/main" xmlns="" id="{91076FDB-C1E7-0F49-9161-07C3C3E0B6EE}"/>
              </a:ext>
            </a:extLst>
          </p:cNvPr>
          <p:cNvSpPr txBox="1">
            <a:spLocks/>
          </p:cNvSpPr>
          <p:nvPr userDrawn="1"/>
        </p:nvSpPr>
        <p:spPr>
          <a:xfrm>
            <a:off x="838200" y="173090"/>
            <a:ext cx="10515600" cy="6636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3316288" algn="l"/>
              </a:tabLst>
            </a:pPr>
            <a:r>
              <a:rPr lang="zh-CN" altLang="en-US" sz="3000" b="1" dirty="0" smtClean="0">
                <a:solidFill>
                  <a:schemeClr val="bg1"/>
                </a:solidFill>
              </a:rPr>
              <a:t>必备知识整合</a:t>
            </a:r>
            <a:endParaRPr lang="zh-CN" altLang="en-US" sz="3000" b="1" dirty="0">
              <a:solidFill>
                <a:schemeClr val="bg1"/>
              </a:solidFill>
            </a:endParaRPr>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xmlns=""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xmlns=""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xmlns=""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package" Target="../embeddings/Microsoft_Word___8.docx"/><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package" Target="../embeddings/Microsoft_Word___10.docx"/><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package" Target="../embeddings/Microsoft_Word___11.docx"/></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Word___13.docx"/><Relationship Id="rId5" Type="http://schemas.openxmlformats.org/officeDocument/2006/relationships/image" Target="../media/image14.emf"/><Relationship Id="rId4" Type="http://schemas.openxmlformats.org/officeDocument/2006/relationships/package" Target="../embeddings/Microsoft_Word___12.docx"/></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7.png"/><Relationship Id="rId7" Type="http://schemas.openxmlformats.org/officeDocument/2006/relationships/package" Target="../embeddings/Microsoft_Word___16.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package" Target="../embeddings/Microsoft_Word___15.docx"/><Relationship Id="rId5" Type="http://schemas.openxmlformats.org/officeDocument/2006/relationships/image" Target="../media/image5.emf"/><Relationship Id="rId4" Type="http://schemas.openxmlformats.org/officeDocument/2006/relationships/package" Target="../embeddings/Microsoft_Word___14.docx"/></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__19.docx"/><Relationship Id="rId3" Type="http://schemas.openxmlformats.org/officeDocument/2006/relationships/slide" Target="slide3.xml"/><Relationship Id="rId7" Type="http://schemas.openxmlformats.org/officeDocument/2006/relationships/package" Target="../embeddings/Microsoft_Word___18.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package" Target="../embeddings/Microsoft_Word___17.docx"/><Relationship Id="rId4" Type="http://schemas.openxmlformats.org/officeDocument/2006/relationships/image" Target="../media/image17.png"/><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package" Target="../embeddings/Microsoft_Word___21.docx"/><Relationship Id="rId5" Type="http://schemas.openxmlformats.org/officeDocument/2006/relationships/image" Target="../media/image20.emf"/><Relationship Id="rId4" Type="http://schemas.openxmlformats.org/officeDocument/2006/relationships/package" Target="../embeddings/Microsoft_Word___20.docx"/></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22.docx"/><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package" Target="../embeddings/Microsoft_Word___23.docx"/><Relationship Id="rId5" Type="http://schemas.openxmlformats.org/officeDocument/2006/relationships/image" Target="../media/image22.png"/><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package" Target="../embeddings/Microsoft_Word___25.docx"/><Relationship Id="rId5" Type="http://schemas.openxmlformats.org/officeDocument/2006/relationships/image" Target="../media/image20.emf"/><Relationship Id="rId4" Type="http://schemas.openxmlformats.org/officeDocument/2006/relationships/package" Target="../embeddings/Microsoft_Word___24.docx"/></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package" Target="../embeddings/Microsoft_Word___26.docx"/><Relationship Id="rId7" Type="http://schemas.openxmlformats.org/officeDocument/2006/relationships/package" Target="../embeddings/Microsoft_Word___27.docx"/><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4.png"/><Relationship Id="rId5" Type="http://schemas.openxmlformats.org/officeDocument/2006/relationships/slide" Target="slide3.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package" Target="../embeddings/Microsoft_Word___28.docx"/><Relationship Id="rId5" Type="http://schemas.openxmlformats.org/officeDocument/2006/relationships/slide" Target="slide36.xml"/><Relationship Id="rId4"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24.xml"/><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package" Target="../embeddings/Microsoft_Word___29.docx"/><Relationship Id="rId5" Type="http://schemas.openxmlformats.org/officeDocument/2006/relationships/slide" Target="slide36.xml"/><Relationship Id="rId10" Type="http://schemas.openxmlformats.org/officeDocument/2006/relationships/image" Target="../media/image29.emf"/><Relationship Id="rId4" Type="http://schemas.openxmlformats.org/officeDocument/2006/relationships/slide" Target="slide28.xml"/><Relationship Id="rId9" Type="http://schemas.openxmlformats.org/officeDocument/2006/relationships/package" Target="../embeddings/Microsoft_Word___30.docx"/></Relationships>
</file>

<file path=ppt/slides/_rels/slide26.xml.rels><?xml version="1.0" encoding="UTF-8" standalone="yes"?>
<Relationships xmlns="http://schemas.openxmlformats.org/package/2006/relationships"><Relationship Id="rId8" Type="http://schemas.openxmlformats.org/officeDocument/2006/relationships/package" Target="../embeddings/Microsoft_Word___32.docx"/><Relationship Id="rId3" Type="http://schemas.openxmlformats.org/officeDocument/2006/relationships/slide" Target="slide24.xml"/><Relationship Id="rId7" Type="http://schemas.openxmlformats.org/officeDocument/2006/relationships/image" Target="../media/image31.emf"/><Relationship Id="rId12"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package" Target="../embeddings/Microsoft_Word___31.docx"/><Relationship Id="rId11" Type="http://schemas.openxmlformats.org/officeDocument/2006/relationships/package" Target="../embeddings/Microsoft_Word___33.docx"/><Relationship Id="rId5" Type="http://schemas.openxmlformats.org/officeDocument/2006/relationships/slide" Target="slide36.xml"/><Relationship Id="rId10" Type="http://schemas.openxmlformats.org/officeDocument/2006/relationships/image" Target="../media/image30.png"/><Relationship Id="rId4" Type="http://schemas.openxmlformats.org/officeDocument/2006/relationships/slide" Target="slide28.xml"/><Relationship Id="rId9" Type="http://schemas.openxmlformats.org/officeDocument/2006/relationships/image" Target="../media/image32.emf"/></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24.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package" Target="../embeddings/Microsoft_Word___34.docx"/><Relationship Id="rId5" Type="http://schemas.openxmlformats.org/officeDocument/2006/relationships/slide" Target="slide36.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package" Target="../embeddings/Microsoft_Word___35.docx"/><Relationship Id="rId5" Type="http://schemas.openxmlformats.org/officeDocument/2006/relationships/slide" Target="slide36.xml"/><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Word___37.docx"/><Relationship Id="rId3" Type="http://schemas.openxmlformats.org/officeDocument/2006/relationships/slide" Target="slide24.xml"/><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package" Target="../embeddings/Microsoft_Word___36.docx"/><Relationship Id="rId5" Type="http://schemas.openxmlformats.org/officeDocument/2006/relationships/slide" Target="slide36.xml"/><Relationship Id="rId4" Type="http://schemas.openxmlformats.org/officeDocument/2006/relationships/slide" Target="slide28.xml"/><Relationship Id="rId9"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slide" Target="slide40.xml"/><Relationship Id="rId5" Type="http://schemas.openxmlformats.org/officeDocument/2006/relationships/slide" Target="slide4.xml"/><Relationship Id="rId4" Type="http://schemas.openxmlformats.org/officeDocument/2006/relationships/slide" Target="slide16.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37.e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package" Target="../embeddings/Microsoft_Word___38.docx"/><Relationship Id="rId5" Type="http://schemas.openxmlformats.org/officeDocument/2006/relationships/slide" Target="slide36.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4.xml"/><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package" Target="../embeddings/Microsoft_Word___39.docx"/><Relationship Id="rId5" Type="http://schemas.openxmlformats.org/officeDocument/2006/relationships/slide" Target="slide36.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slide" Target="slide24.xml"/><Relationship Id="rId7" Type="http://schemas.openxmlformats.org/officeDocument/2006/relationships/package" Target="../embeddings/Microsoft_Word___40.docx"/><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39.png"/><Relationship Id="rId5" Type="http://schemas.openxmlformats.org/officeDocument/2006/relationships/slide" Target="slide36.xml"/><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slide" Target="slide24.xml"/><Relationship Id="rId7" Type="http://schemas.openxmlformats.org/officeDocument/2006/relationships/package" Target="../embeddings/Microsoft_Word___41.docx"/><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39.png"/><Relationship Id="rId5" Type="http://schemas.openxmlformats.org/officeDocument/2006/relationships/slide" Target="slide36.xml"/><Relationship Id="rId4" Type="http://schemas.openxmlformats.org/officeDocument/2006/relationships/slide" Target="slide28.xml"/></Relationships>
</file>

<file path=ppt/slides/_rels/slide3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 Target="slide24.xml"/><Relationship Id="rId7" Type="http://schemas.openxmlformats.org/officeDocument/2006/relationships/package" Target="../embeddings/Microsoft_Word___42.docx"/><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39.png"/><Relationship Id="rId11" Type="http://schemas.openxmlformats.org/officeDocument/2006/relationships/image" Target="../media/image42.emf"/><Relationship Id="rId5" Type="http://schemas.openxmlformats.org/officeDocument/2006/relationships/slide" Target="slide36.xml"/><Relationship Id="rId10" Type="http://schemas.openxmlformats.org/officeDocument/2006/relationships/package" Target="../embeddings/Microsoft_Word___44.docx"/><Relationship Id="rId4" Type="http://schemas.openxmlformats.org/officeDocument/2006/relationships/slide" Target="slide28.xml"/><Relationship Id="rId9" Type="http://schemas.openxmlformats.org/officeDocument/2006/relationships/package" Target="../embeddings/Microsoft_Word___43.docx"/></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4.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slide" Target="slide24.xml"/><Relationship Id="rId7" Type="http://schemas.openxmlformats.org/officeDocument/2006/relationships/package" Target="../embeddings/Microsoft_Word___45.docx"/><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44.png"/><Relationship Id="rId5" Type="http://schemas.openxmlformats.org/officeDocument/2006/relationships/slide" Target="slide36.xml"/><Relationship Id="rId4" Type="http://schemas.openxmlformats.org/officeDocument/2006/relationships/slide" Target="slide28.xml"/></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 Target="slide24.xml"/><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package" Target="../embeddings/Microsoft_Word___46.docx"/><Relationship Id="rId5" Type="http://schemas.openxmlformats.org/officeDocument/2006/relationships/slide" Target="slide36.xml"/><Relationship Id="rId10" Type="http://schemas.openxmlformats.org/officeDocument/2006/relationships/image" Target="../media/image20.emf"/><Relationship Id="rId4" Type="http://schemas.openxmlformats.org/officeDocument/2006/relationships/slide" Target="slide28.xml"/><Relationship Id="rId9" Type="http://schemas.openxmlformats.org/officeDocument/2006/relationships/package" Target="../embeddings/Microsoft_Word___47.docx"/></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4.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4.xml"/><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package" Target="../embeddings/Microsoft_Word___48.docx"/><Relationship Id="rId11" Type="http://schemas.openxmlformats.org/officeDocument/2006/relationships/image" Target="../media/image48.emf"/><Relationship Id="rId5" Type="http://schemas.openxmlformats.org/officeDocument/2006/relationships/slide" Target="slide36.xml"/><Relationship Id="rId10" Type="http://schemas.openxmlformats.org/officeDocument/2006/relationships/package" Target="../embeddings/Microsoft_Word___49.docx"/><Relationship Id="rId4" Type="http://schemas.openxmlformats.org/officeDocument/2006/relationships/slide" Target="slide28.xml"/><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50.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29.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4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51.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30.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49.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4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52.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31.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5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4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53.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32.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4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54.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33.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4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55.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34.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51.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4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52.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35.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56.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4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52.png"/><Relationship Id="rId3" Type="http://schemas.openxmlformats.org/officeDocument/2006/relationships/slide" Target="slide41.xml"/><Relationship Id="rId21" Type="http://schemas.openxmlformats.org/officeDocument/2006/relationships/package" Target="../embeddings/Microsoft_Word___58.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36.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57.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53.emf"/></Relationships>
</file>

<file path=ppt/slides/_rels/slide4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59.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55.png"/><Relationship Id="rId1" Type="http://schemas.openxmlformats.org/officeDocument/2006/relationships/vmlDrawing" Target="../drawings/vmlDrawing37.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54.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4.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55.png"/><Relationship Id="rId2" Type="http://schemas.openxmlformats.org/officeDocument/2006/relationships/slide" Target="slide41.xml"/><Relationship Id="rId16" Type="http://schemas.openxmlformats.org/officeDocument/2006/relationships/slide" Target="slide87.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66.xml"/><Relationship Id="rId5" Type="http://schemas.openxmlformats.org/officeDocument/2006/relationships/slide" Target="slide49.xml"/><Relationship Id="rId15" Type="http://schemas.openxmlformats.org/officeDocument/2006/relationships/slide" Target="slide79.xml"/><Relationship Id="rId10" Type="http://schemas.openxmlformats.org/officeDocument/2006/relationships/slide" Target="slide63.xml"/><Relationship Id="rId4" Type="http://schemas.openxmlformats.org/officeDocument/2006/relationships/slide" Target="slide47.xml"/><Relationship Id="rId9" Type="http://schemas.openxmlformats.org/officeDocument/2006/relationships/slide" Target="slide59.xml"/><Relationship Id="rId14" Type="http://schemas.openxmlformats.org/officeDocument/2006/relationships/slide" Target="slide74.xml"/></Relationships>
</file>

<file path=ppt/slides/_rels/slide5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57.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56.emf"/><Relationship Id="rId1" Type="http://schemas.openxmlformats.org/officeDocument/2006/relationships/vmlDrawing" Target="../drawings/vmlDrawing38.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60.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61.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62.docx"/><Relationship Id="rId1" Type="http://schemas.openxmlformats.org/officeDocument/2006/relationships/vmlDrawing" Target="../drawings/vmlDrawing39.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63.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64.docx"/><Relationship Id="rId1" Type="http://schemas.openxmlformats.org/officeDocument/2006/relationships/vmlDrawing" Target="../drawings/vmlDrawing40.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65.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41.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58.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66.docx"/><Relationship Id="rId3" Type="http://schemas.openxmlformats.org/officeDocument/2006/relationships/slide" Target="slide41.xml"/><Relationship Id="rId21" Type="http://schemas.openxmlformats.org/officeDocument/2006/relationships/image" Target="../media/image59.emf"/><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67.docx"/><Relationship Id="rId1" Type="http://schemas.openxmlformats.org/officeDocument/2006/relationships/vmlDrawing" Target="../drawings/vmlDrawing42.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68.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43.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6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61.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44.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69.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5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70.docx"/><Relationship Id="rId3" Type="http://schemas.openxmlformats.org/officeDocument/2006/relationships/slide" Target="slide41.xml"/><Relationship Id="rId21" Type="http://schemas.openxmlformats.org/officeDocument/2006/relationships/package" Target="../embeddings/Microsoft_Word___71.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61.png"/><Relationship Id="rId1" Type="http://schemas.openxmlformats.org/officeDocument/2006/relationships/vmlDrawing" Target="../drawings/vmlDrawing45.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62.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63.emf"/></Relationships>
</file>

<file path=ppt/slides/_rels/slide5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64.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46.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72.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package" Target="../embeddings/Microsoft_Word___1.docx"/><Relationship Id="rId7"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Word___2.docx"/><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73.docx"/><Relationship Id="rId3" Type="http://schemas.openxmlformats.org/officeDocument/2006/relationships/slide" Target="slide41.xml"/><Relationship Id="rId21" Type="http://schemas.openxmlformats.org/officeDocument/2006/relationships/package" Target="../embeddings/Microsoft_Word___74.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64.png"/><Relationship Id="rId1" Type="http://schemas.openxmlformats.org/officeDocument/2006/relationships/vmlDrawing" Target="../drawings/vmlDrawing47.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65.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20.emf"/></Relationships>
</file>

<file path=ppt/slides/_rels/slide6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64.png"/><Relationship Id="rId3" Type="http://schemas.openxmlformats.org/officeDocument/2006/relationships/slide" Target="slide41.xml"/><Relationship Id="rId21" Type="http://schemas.openxmlformats.org/officeDocument/2006/relationships/package" Target="../embeddings/Microsoft_Word___76.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48.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75.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66.emf"/></Relationships>
</file>

<file path=ppt/slides/_rels/slide6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64.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67.emf"/><Relationship Id="rId1" Type="http://schemas.openxmlformats.org/officeDocument/2006/relationships/vmlDrawing" Target="../drawings/vmlDrawing49.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77.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6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68.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50.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78.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6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68.png"/><Relationship Id="rId3" Type="http://schemas.openxmlformats.org/officeDocument/2006/relationships/slide" Target="slide41.xml"/><Relationship Id="rId21" Type="http://schemas.openxmlformats.org/officeDocument/2006/relationships/package" Target="../embeddings/Microsoft_Word___80.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69.emf"/><Relationship Id="rId1" Type="http://schemas.openxmlformats.org/officeDocument/2006/relationships/vmlDrawing" Target="../drawings/vmlDrawing51.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79.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70.emf"/></Relationships>
</file>

<file path=ppt/slides/_rels/slide6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68.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71.emf"/><Relationship Id="rId1" Type="http://schemas.openxmlformats.org/officeDocument/2006/relationships/vmlDrawing" Target="../drawings/vmlDrawing52.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81.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6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82.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83.docx"/><Relationship Id="rId1" Type="http://schemas.openxmlformats.org/officeDocument/2006/relationships/vmlDrawing" Target="../drawings/vmlDrawing53.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6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84.docx"/><Relationship Id="rId3" Type="http://schemas.openxmlformats.org/officeDocument/2006/relationships/slide" Target="slide41.xml"/><Relationship Id="rId21" Type="http://schemas.openxmlformats.org/officeDocument/2006/relationships/image" Target="../media/image73.emf"/><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85.docx"/><Relationship Id="rId1" Type="http://schemas.openxmlformats.org/officeDocument/2006/relationships/vmlDrawing" Target="../drawings/vmlDrawing54.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72.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6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4.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1.xml"/><Relationship Id="rId16" Type="http://schemas.openxmlformats.org/officeDocument/2006/relationships/slide" Target="slide87.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66.xml"/><Relationship Id="rId5" Type="http://schemas.openxmlformats.org/officeDocument/2006/relationships/slide" Target="slide49.xml"/><Relationship Id="rId15" Type="http://schemas.openxmlformats.org/officeDocument/2006/relationships/slide" Target="slide79.xml"/><Relationship Id="rId10" Type="http://schemas.openxmlformats.org/officeDocument/2006/relationships/slide" Target="slide63.xml"/><Relationship Id="rId4" Type="http://schemas.openxmlformats.org/officeDocument/2006/relationships/slide" Target="slide47.xml"/><Relationship Id="rId9" Type="http://schemas.openxmlformats.org/officeDocument/2006/relationships/slide" Target="slide59.xml"/><Relationship Id="rId14" Type="http://schemas.openxmlformats.org/officeDocument/2006/relationships/slide" Target="slide74.xml"/></Relationships>
</file>

<file path=ppt/slides/_rels/slide6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86.docx"/><Relationship Id="rId3" Type="http://schemas.openxmlformats.org/officeDocument/2006/relationships/slide" Target="slide41.xml"/><Relationship Id="rId21" Type="http://schemas.openxmlformats.org/officeDocument/2006/relationships/image" Target="../media/image74.emf"/><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87.docx"/><Relationship Id="rId1" Type="http://schemas.openxmlformats.org/officeDocument/2006/relationships/vmlDrawing" Target="../drawings/vmlDrawing55.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88.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56.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75.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89.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57.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76.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78.png"/><Relationship Id="rId3" Type="http://schemas.openxmlformats.org/officeDocument/2006/relationships/slide" Target="slide41.xml"/><Relationship Id="rId21" Type="http://schemas.openxmlformats.org/officeDocument/2006/relationships/package" Target="../embeddings/Microsoft_Word___91.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58.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90.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77.emf"/></Relationships>
</file>

<file path=ppt/slides/_rels/slide7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78.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79.emf"/><Relationship Id="rId1" Type="http://schemas.openxmlformats.org/officeDocument/2006/relationships/vmlDrawing" Target="../drawings/vmlDrawing59.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92.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93.docx"/><Relationship Id="rId3" Type="http://schemas.openxmlformats.org/officeDocument/2006/relationships/slide" Target="slide41.xml"/><Relationship Id="rId21" Type="http://schemas.openxmlformats.org/officeDocument/2006/relationships/image" Target="../media/image80.emf"/><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94.docx"/><Relationship Id="rId1" Type="http://schemas.openxmlformats.org/officeDocument/2006/relationships/vmlDrawing" Target="../drawings/vmlDrawing60.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95.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61.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81.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82.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20.emf"/><Relationship Id="rId1" Type="http://schemas.openxmlformats.org/officeDocument/2006/relationships/vmlDrawing" Target="../drawings/vmlDrawing62.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96.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82.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83.emf"/><Relationship Id="rId1" Type="http://schemas.openxmlformats.org/officeDocument/2006/relationships/vmlDrawing" Target="../drawings/vmlDrawing63.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97.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7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98.docx"/><Relationship Id="rId3" Type="http://schemas.openxmlformats.org/officeDocument/2006/relationships/slide" Target="slide41.xml"/><Relationship Id="rId21" Type="http://schemas.openxmlformats.org/officeDocument/2006/relationships/image" Target="../media/image85.emf"/><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99.docx"/><Relationship Id="rId1" Type="http://schemas.openxmlformats.org/officeDocument/2006/relationships/vmlDrawing" Target="../drawings/vmlDrawing64.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84.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82.png"/></Relationships>
</file>

<file path=ppt/slides/_rels/slide7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87.png"/><Relationship Id="rId3" Type="http://schemas.openxmlformats.org/officeDocument/2006/relationships/slide" Target="slide41.xml"/><Relationship Id="rId21" Type="http://schemas.openxmlformats.org/officeDocument/2006/relationships/package" Target="../embeddings/Microsoft_Word___101.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86.emf"/><Relationship Id="rId1" Type="http://schemas.openxmlformats.org/officeDocument/2006/relationships/vmlDrawing" Target="../drawings/vmlDrawing65.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100.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__5.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02.docx"/><Relationship Id="rId3" Type="http://schemas.openxmlformats.org/officeDocument/2006/relationships/slide" Target="slide41.xml"/><Relationship Id="rId21" Type="http://schemas.openxmlformats.org/officeDocument/2006/relationships/package" Target="../embeddings/Microsoft_Word___103.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87.png"/><Relationship Id="rId1" Type="http://schemas.openxmlformats.org/officeDocument/2006/relationships/vmlDrawing" Target="../drawings/vmlDrawing66.vml"/><Relationship Id="rId6" Type="http://schemas.openxmlformats.org/officeDocument/2006/relationships/slide" Target="slide49.xml"/><Relationship Id="rId11" Type="http://schemas.openxmlformats.org/officeDocument/2006/relationships/slide" Target="slide63.xml"/><Relationship Id="rId24" Type="http://schemas.openxmlformats.org/officeDocument/2006/relationships/image" Target="../media/image89.emf"/><Relationship Id="rId5" Type="http://schemas.openxmlformats.org/officeDocument/2006/relationships/slide" Target="slide47.xml"/><Relationship Id="rId15" Type="http://schemas.openxmlformats.org/officeDocument/2006/relationships/slide" Target="slide74.xml"/><Relationship Id="rId23" Type="http://schemas.openxmlformats.org/officeDocument/2006/relationships/package" Target="../embeddings/Microsoft_Word___104.docx"/><Relationship Id="rId10" Type="http://schemas.openxmlformats.org/officeDocument/2006/relationships/slide" Target="slide59.xml"/><Relationship Id="rId19" Type="http://schemas.openxmlformats.org/officeDocument/2006/relationships/image" Target="../media/image88.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20.emf"/></Relationships>
</file>

<file path=ppt/slides/_rels/slide8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05.docx"/><Relationship Id="rId3" Type="http://schemas.openxmlformats.org/officeDocument/2006/relationships/slide" Target="slide41.xml"/><Relationship Id="rId21" Type="http://schemas.openxmlformats.org/officeDocument/2006/relationships/image" Target="../media/image20.emf"/><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106.docx"/><Relationship Id="rId1" Type="http://schemas.openxmlformats.org/officeDocument/2006/relationships/vmlDrawing" Target="../drawings/vmlDrawing67.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9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91.png"/></Relationships>
</file>

<file path=ppt/slides/_rels/slide8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91.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92.emf"/><Relationship Id="rId1" Type="http://schemas.openxmlformats.org/officeDocument/2006/relationships/vmlDrawing" Target="../drawings/vmlDrawing68.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107.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8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08.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91.png"/><Relationship Id="rId1" Type="http://schemas.openxmlformats.org/officeDocument/2006/relationships/vmlDrawing" Target="../drawings/vmlDrawing69.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93.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84.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4.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91.png"/><Relationship Id="rId2" Type="http://schemas.openxmlformats.org/officeDocument/2006/relationships/slide" Target="slide41.xml"/><Relationship Id="rId16" Type="http://schemas.openxmlformats.org/officeDocument/2006/relationships/slide" Target="slide87.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66.xml"/><Relationship Id="rId5" Type="http://schemas.openxmlformats.org/officeDocument/2006/relationships/slide" Target="slide49.xml"/><Relationship Id="rId15" Type="http://schemas.openxmlformats.org/officeDocument/2006/relationships/slide" Target="slide79.xml"/><Relationship Id="rId10" Type="http://schemas.openxmlformats.org/officeDocument/2006/relationships/slide" Target="slide63.xml"/><Relationship Id="rId4" Type="http://schemas.openxmlformats.org/officeDocument/2006/relationships/slide" Target="slide47.xml"/><Relationship Id="rId9" Type="http://schemas.openxmlformats.org/officeDocument/2006/relationships/slide" Target="slide59.xml"/><Relationship Id="rId14" Type="http://schemas.openxmlformats.org/officeDocument/2006/relationships/slide" Target="slide74.xml"/></Relationships>
</file>

<file path=ppt/slides/_rels/slide8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09.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91.png"/><Relationship Id="rId1" Type="http://schemas.openxmlformats.org/officeDocument/2006/relationships/vmlDrawing" Target="../drawings/vmlDrawing70.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94.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8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91.png"/><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95.emf"/><Relationship Id="rId1" Type="http://schemas.openxmlformats.org/officeDocument/2006/relationships/vmlDrawing" Target="../drawings/vmlDrawing71.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110.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8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11.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112.docx"/><Relationship Id="rId1" Type="http://schemas.openxmlformats.org/officeDocument/2006/relationships/vmlDrawing" Target="../drawings/vmlDrawing72.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2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8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98.png"/><Relationship Id="rId3" Type="http://schemas.openxmlformats.org/officeDocument/2006/relationships/slide" Target="slide41.xml"/><Relationship Id="rId21" Type="http://schemas.openxmlformats.org/officeDocument/2006/relationships/package" Target="../embeddings/Microsoft_Word___114.docx"/><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96.emf"/><Relationship Id="rId1" Type="http://schemas.openxmlformats.org/officeDocument/2006/relationships/vmlDrawing" Target="../drawings/vmlDrawing73.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package" Target="../embeddings/Microsoft_Word___113.docx"/><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image" Target="../media/image97.emf"/></Relationships>
</file>

<file path=ppt/slides/_rels/slide8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15.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image" Target="../media/image98.png"/><Relationship Id="rId1" Type="http://schemas.openxmlformats.org/officeDocument/2006/relationships/vmlDrawing" Target="../drawings/vmlDrawing74.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99.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9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16.docx"/><Relationship Id="rId3" Type="http://schemas.openxmlformats.org/officeDocument/2006/relationships/slide" Target="slide41.xml"/><Relationship Id="rId21" Type="http://schemas.openxmlformats.org/officeDocument/2006/relationships/image" Target="../media/image20.emf"/><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package" Target="../embeddings/Microsoft_Word___117.docx"/><Relationship Id="rId1" Type="http://schemas.openxmlformats.org/officeDocument/2006/relationships/vmlDrawing" Target="../drawings/vmlDrawing75.vml"/><Relationship Id="rId6" Type="http://schemas.openxmlformats.org/officeDocument/2006/relationships/slide" Target="slide49.xml"/><Relationship Id="rId11" Type="http://schemas.openxmlformats.org/officeDocument/2006/relationships/slide" Target="slide63.xml"/><Relationship Id="rId24" Type="http://schemas.openxmlformats.org/officeDocument/2006/relationships/image" Target="../media/image101.emf"/><Relationship Id="rId5" Type="http://schemas.openxmlformats.org/officeDocument/2006/relationships/slide" Target="slide47.xml"/><Relationship Id="rId15" Type="http://schemas.openxmlformats.org/officeDocument/2006/relationships/slide" Target="slide74.xml"/><Relationship Id="rId23" Type="http://schemas.openxmlformats.org/officeDocument/2006/relationships/package" Target="../embeddings/Microsoft_Word___119.docx"/><Relationship Id="rId10" Type="http://schemas.openxmlformats.org/officeDocument/2006/relationships/slide" Target="slide59.xml"/><Relationship Id="rId19" Type="http://schemas.openxmlformats.org/officeDocument/2006/relationships/image" Target="../media/image100.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package" Target="../embeddings/Microsoft_Word___118.docx"/></Relationships>
</file>

<file path=ppt/slides/_rels/slide9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20.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1" Type="http://schemas.openxmlformats.org/officeDocument/2006/relationships/vmlDrawing" Target="../drawings/vmlDrawing76.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102.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9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21.docx"/><Relationship Id="rId3" Type="http://schemas.openxmlformats.org/officeDocument/2006/relationships/slide" Target="slide41.xml"/><Relationship Id="rId7" Type="http://schemas.openxmlformats.org/officeDocument/2006/relationships/slide" Target="slide52.xml"/><Relationship Id="rId12" Type="http://schemas.openxmlformats.org/officeDocument/2006/relationships/slide" Target="slide66.xml"/><Relationship Id="rId17" Type="http://schemas.openxmlformats.org/officeDocument/2006/relationships/slide" Target="slide87.xml"/><Relationship Id="rId2" Type="http://schemas.openxmlformats.org/officeDocument/2006/relationships/slideLayout" Target="../slideLayouts/slideLayout8.xml"/><Relationship Id="rId16" Type="http://schemas.openxmlformats.org/officeDocument/2006/relationships/slide" Target="slide79.xml"/><Relationship Id="rId20" Type="http://schemas.openxmlformats.org/officeDocument/2006/relationships/slide" Target="slide3.xml"/><Relationship Id="rId1" Type="http://schemas.openxmlformats.org/officeDocument/2006/relationships/vmlDrawing" Target="../drawings/vmlDrawing77.vml"/><Relationship Id="rId6" Type="http://schemas.openxmlformats.org/officeDocument/2006/relationships/slide" Target="slide49.xml"/><Relationship Id="rId11" Type="http://schemas.openxmlformats.org/officeDocument/2006/relationships/slide" Target="slide63.xml"/><Relationship Id="rId5" Type="http://schemas.openxmlformats.org/officeDocument/2006/relationships/slide" Target="slide47.xml"/><Relationship Id="rId15" Type="http://schemas.openxmlformats.org/officeDocument/2006/relationships/slide" Target="slide74.xml"/><Relationship Id="rId10" Type="http://schemas.openxmlformats.org/officeDocument/2006/relationships/slide" Target="slide59.xml"/><Relationship Id="rId19" Type="http://schemas.openxmlformats.org/officeDocument/2006/relationships/image" Target="../media/image103.emf"/><Relationship Id="rId4" Type="http://schemas.openxmlformats.org/officeDocument/2006/relationships/slide" Target="slide44.xml"/><Relationship Id="rId9" Type="http://schemas.openxmlformats.org/officeDocument/2006/relationships/slide" Target="slide57.xml"/><Relationship Id="rId14" Type="http://schemas.openxmlformats.org/officeDocument/2006/relationships/slide" Target="slide72.xml"/></Relationships>
</file>

<file path=ppt/slides/_rels/slide9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37901" b="17992"/>
          <a:stretch/>
        </p:blipFill>
        <p:spPr>
          <a:xfrm>
            <a:off x="0" y="1509508"/>
            <a:ext cx="12193200" cy="3791699"/>
          </a:xfrm>
          <a:prstGeom prst="rect">
            <a:avLst/>
          </a:prstGeom>
        </p:spPr>
      </p:pic>
      <p:sp>
        <p:nvSpPr>
          <p:cNvPr id="6" name="矩形 5">
            <a:extLst>
              <a:ext uri="{FF2B5EF4-FFF2-40B4-BE49-F238E27FC236}">
                <a16:creationId xmlns:a16="http://schemas.microsoft.com/office/drawing/2014/main" xmlns="" id="{A439C5BC-78DD-0947-9E91-72FACC384131}"/>
              </a:ext>
            </a:extLst>
          </p:cNvPr>
          <p:cNvSpPr/>
          <p:nvPr/>
        </p:nvSpPr>
        <p:spPr>
          <a:xfrm>
            <a:off x="923221" y="2801252"/>
            <a:ext cx="10246731" cy="1015663"/>
          </a:xfrm>
          <a:prstGeom prst="rect">
            <a:avLst/>
          </a:prstGeom>
        </p:spPr>
        <p:txBody>
          <a:bodyPr wrap="square" anchor="ctr">
            <a:spAutoFit/>
          </a:bodyPr>
          <a:lstStyle/>
          <a:p>
            <a:pPr algn="ctr">
              <a:defRPr/>
            </a:pPr>
            <a:r>
              <a:rPr lang="zh-CN" altLang="zh-CN" sz="6000" b="1" dirty="0">
                <a:solidFill>
                  <a:schemeClr val="bg1"/>
                </a:solidFill>
                <a:latin typeface="+mn-ea"/>
              </a:rPr>
              <a:t>化学平衡常数及转化率的计算</a:t>
            </a:r>
            <a:endParaRPr lang="zh-CN" altLang="en-US" sz="6000" b="1" dirty="0">
              <a:solidFill>
                <a:schemeClr val="bg1"/>
              </a:solidFill>
              <a:latin typeface="+mn-ea"/>
            </a:endParaRPr>
          </a:p>
        </p:txBody>
      </p:sp>
      <p:sp>
        <p:nvSpPr>
          <p:cNvPr id="16" name="文本框 15">
            <a:extLst>
              <a:ext uri="{FF2B5EF4-FFF2-40B4-BE49-F238E27FC236}">
                <a16:creationId xmlns:a16="http://schemas.microsoft.com/office/drawing/2014/main" xmlns=""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xmlns=""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a16="http://schemas.microsoft.com/office/drawing/2014/main" xmlns=""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dirty="0" smtClean="0">
                <a:solidFill>
                  <a:schemeClr val="bg1"/>
                </a:solidFill>
                <a:latin typeface="KaiTi" panose="02010609060101010101" pitchFamily="49" charset="-122"/>
                <a:ea typeface="KaiTi" panose="02010609060101010101" pitchFamily="49" charset="-122"/>
              </a:rPr>
              <a:t>第</a:t>
            </a:r>
            <a:r>
              <a:rPr lang="en-US" altLang="zh-CN" dirty="0">
                <a:solidFill>
                  <a:schemeClr val="bg1"/>
                </a:solidFill>
                <a:latin typeface="KaiTi" panose="02010609060101010101" pitchFamily="49" charset="-122"/>
                <a:ea typeface="KaiTi" panose="02010609060101010101" pitchFamily="49" charset="-122"/>
              </a:rPr>
              <a:t>2</a:t>
            </a:r>
            <a:r>
              <a:rPr lang="zh-CN" altLang="en-US" dirty="0" smtClean="0">
                <a:solidFill>
                  <a:schemeClr val="bg1"/>
                </a:solidFill>
                <a:latin typeface="KaiTi" panose="02010609060101010101" pitchFamily="49" charset="-122"/>
                <a:ea typeface="KaiTi" panose="02010609060101010101" pitchFamily="49" charset="-122"/>
              </a:rPr>
              <a:t>讲</a:t>
            </a:r>
            <a:endParaRPr lang="zh-CN" altLang="en-US"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a16="http://schemas.microsoft.com/office/drawing/2014/main" xmlns=""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a16="http://schemas.microsoft.com/office/drawing/2014/main" xmlns=""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268760"/>
            <a:ext cx="11412000" cy="2308324"/>
          </a:xfrm>
          <a:prstGeom prst="rect">
            <a:avLst/>
          </a:prstGeom>
        </p:spPr>
        <p:txBody>
          <a:bodyPr>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   </a:t>
            </a:r>
            <a:r>
              <a:rPr lang="en-US" altLang="zh-CN" sz="2400" kern="100" dirty="0" smtClean="0">
                <a:solidFill>
                  <a:srgbClr val="0000FF"/>
                </a:solidFill>
                <a:latin typeface="Times New Roman" panose="02020603050405020304" pitchFamily="18" charset="0"/>
                <a:ea typeface="黑体" panose="02010609060101010101" pitchFamily="49" charset="-122"/>
                <a:cs typeface="Courier New" panose="02070309020205020404" pitchFamily="49" charset="0"/>
              </a:rPr>
              <a:t>        M(g</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400" kern="100" dirty="0">
                <a:solidFill>
                  <a:srgbClr val="0000FF"/>
                </a:solidFill>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smtClean="0">
                <a:solidFill>
                  <a:srgbClr val="0000FF"/>
                </a:solidFill>
                <a:latin typeface="Times New Roman" panose="02020603050405020304" pitchFamily="18" charset="0"/>
                <a:ea typeface="Times New Roman" panose="02020603050405020304" pitchFamily="18" charset="0"/>
                <a:cs typeface="Courier New" panose="02070309020205020404" pitchFamily="49" charset="0"/>
              </a:rPr>
              <a:t>N(g)</a:t>
            </a:r>
            <a:r>
              <a:rPr lang="en-US" altLang="zh-CN" sz="2400" kern="100" dirty="0">
                <a:solidFill>
                  <a:srgbClr val="0000FF"/>
                </a:solidFill>
                <a:latin typeface="ZBFH" panose="02020603050405020304" pitchFamily="18" charset="0"/>
                <a:ea typeface="黑体" panose="02010609060101010101" pitchFamily="49" charset="-122"/>
                <a:cs typeface="Times New Roman" panose="02020603050405020304" pitchFamily="18" charset="0"/>
              </a:rPr>
              <a:t> </a:t>
            </a:r>
            <a:r>
              <a:rPr lang="en-US" altLang="zh-CN" sz="2400" kern="100" dirty="0" smtClean="0">
                <a:solidFill>
                  <a:srgbClr val="0000FF"/>
                </a:solidFill>
                <a:latin typeface="ZBFH" panose="02020603050405020304" pitchFamily="18" charset="0"/>
                <a:ea typeface="黑体" panose="02010609060101010101" pitchFamily="49" charset="-122"/>
                <a:cs typeface="Times New Roman" panose="02020603050405020304" pitchFamily="18" charset="0"/>
              </a:rPr>
              <a:t>      </a:t>
            </a:r>
            <a:r>
              <a:rPr lang="en-US" altLang="zh-CN" sz="2400" kern="100" dirty="0" smtClean="0">
                <a:solidFill>
                  <a:srgbClr val="0000FF"/>
                </a:solidFill>
                <a:latin typeface="Times New Roman" panose="02020603050405020304" pitchFamily="18" charset="0"/>
                <a:ea typeface="黑体" panose="02010609060101010101" pitchFamily="49" charset="-122"/>
                <a:cs typeface="Courier New" panose="02070309020205020404" pitchFamily="49" charset="0"/>
              </a:rPr>
              <a:t>P(g</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　</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Q(g)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起始</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en-US" altLang="zh-CN" sz="2400" kern="100" dirty="0">
                <a:solidFill>
                  <a:srgbClr val="0000FF"/>
                </a:solidFill>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solidFill>
                  <a:srgbClr val="0000FF"/>
                </a:solidFill>
                <a:latin typeface="Times New Roman" panose="02020603050405020304" pitchFamily="18" charset="0"/>
                <a:ea typeface="黑体" panose="02010609060101010101" pitchFamily="49" charset="-122"/>
                <a:cs typeface="Courier New" panose="02070309020205020404" pitchFamily="49" charset="0"/>
              </a:rPr>
              <a:t>mol·L</a:t>
            </a:r>
            <a:r>
              <a:rPr lang="zh-CN" altLang="zh-CN" sz="2400" kern="100" baseline="30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baseline="30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a:t>
            </a:r>
            <a:r>
              <a:rPr lang="en-US" altLang="zh-CN" sz="2400" kern="100" dirty="0">
                <a:solidFill>
                  <a:srgbClr val="0000FF"/>
                </a:solidFill>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  1        </a:t>
            </a:r>
            <a:r>
              <a:rPr lang="en-US" altLang="zh-CN" sz="2400" kern="100" dirty="0" smtClean="0">
                <a:solidFill>
                  <a:srgbClr val="0000FF"/>
                </a:solidFill>
                <a:latin typeface="Times New Roman" panose="02020603050405020304" pitchFamily="18" charset="0"/>
                <a:ea typeface="黑体" panose="02010609060101010101" pitchFamily="49" charset="-122"/>
                <a:cs typeface="Courier New" panose="02070309020205020404" pitchFamily="49" charset="0"/>
              </a:rPr>
              <a:t>        2.4          0                 0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转化</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en-US" altLang="zh-CN" sz="2400" kern="100" dirty="0">
                <a:solidFill>
                  <a:srgbClr val="0000FF"/>
                </a:solidFill>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solidFill>
                  <a:srgbClr val="0000FF"/>
                </a:solidFill>
                <a:latin typeface="Times New Roman" panose="02020603050405020304" pitchFamily="18" charset="0"/>
                <a:ea typeface="黑体" panose="02010609060101010101" pitchFamily="49" charset="-122"/>
                <a:cs typeface="Courier New" panose="02070309020205020404" pitchFamily="49" charset="0"/>
              </a:rPr>
              <a:t>mol·L</a:t>
            </a:r>
            <a:r>
              <a:rPr lang="zh-CN" altLang="zh-CN" sz="2400" kern="100" baseline="30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baseline="30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a:t>
            </a:r>
            <a:r>
              <a:rPr lang="en-US" altLang="zh-CN" sz="2400" kern="100" dirty="0">
                <a:solidFill>
                  <a:srgbClr val="0000FF"/>
                </a:solidFill>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  1</a:t>
            </a:r>
            <a:r>
              <a:rPr lang="en-US" altLang="zh-CN" sz="2400" kern="100" dirty="0">
                <a:solidFill>
                  <a:srgbClr val="0000FF"/>
                </a:solidFill>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60%  1</a:t>
            </a:r>
            <a:r>
              <a:rPr lang="en-US" altLang="zh-CN" sz="2400" kern="100" dirty="0">
                <a:solidFill>
                  <a:srgbClr val="0000FF"/>
                </a:solidFill>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60%  1</a:t>
            </a:r>
            <a:r>
              <a:rPr lang="en-US" altLang="zh-CN" sz="2400" kern="100" dirty="0">
                <a:solidFill>
                  <a:srgbClr val="0000FF"/>
                </a:solidFill>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60%  1</a:t>
            </a:r>
            <a:r>
              <a:rPr lang="en-US" altLang="zh-CN" sz="2400" kern="100" dirty="0">
                <a:solidFill>
                  <a:srgbClr val="0000FF"/>
                </a:solidFill>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60%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平衡</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en-US" altLang="zh-CN" sz="2400" kern="100" dirty="0">
                <a:solidFill>
                  <a:srgbClr val="0000FF"/>
                </a:solidFill>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solidFill>
                  <a:srgbClr val="0000FF"/>
                </a:solidFill>
                <a:latin typeface="Times New Roman" panose="02020603050405020304" pitchFamily="18" charset="0"/>
                <a:ea typeface="黑体" panose="02010609060101010101" pitchFamily="49" charset="-122"/>
                <a:cs typeface="Courier New" panose="02070309020205020404" pitchFamily="49" charset="0"/>
              </a:rPr>
              <a:t>mol·L</a:t>
            </a:r>
            <a:r>
              <a:rPr lang="zh-CN" altLang="zh-CN" sz="2400" kern="100" baseline="30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baseline="30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a:t>
            </a:r>
            <a:r>
              <a:rPr lang="en-US" altLang="zh-CN" sz="2400" kern="100" dirty="0">
                <a:solidFill>
                  <a:srgbClr val="0000FF"/>
                </a:solidFill>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  0.4      </a:t>
            </a:r>
            <a:r>
              <a:rPr lang="en-US" altLang="zh-CN" sz="2400" kern="100" dirty="0" smtClean="0">
                <a:solidFill>
                  <a:srgbClr val="0000FF"/>
                </a:solidFill>
                <a:latin typeface="Times New Roman" panose="02020603050405020304" pitchFamily="18" charset="0"/>
                <a:ea typeface="黑体" panose="02010609060101010101" pitchFamily="49" charset="-122"/>
                <a:cs typeface="Courier New" panose="02070309020205020404" pitchFamily="49" charset="0"/>
              </a:rPr>
              <a:t>       1.8         </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0.6      </a:t>
            </a:r>
            <a:r>
              <a:rPr lang="en-US" altLang="zh-CN" sz="2400" kern="100" dirty="0" smtClean="0">
                <a:solidFill>
                  <a:srgbClr val="0000FF"/>
                </a:solidFill>
                <a:latin typeface="Times New Roman" panose="02020603050405020304" pitchFamily="18" charset="0"/>
                <a:ea typeface="黑体" panose="02010609060101010101" pitchFamily="49" charset="-122"/>
                <a:cs typeface="Courier New" panose="02070309020205020404" pitchFamily="49" charset="0"/>
              </a:rPr>
              <a:t>        0.6</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2393670"/>
              </p:ext>
            </p:extLst>
          </p:nvPr>
        </p:nvGraphicFramePr>
        <p:xfrm>
          <a:off x="4556894" y="1443439"/>
          <a:ext cx="1006475" cy="428625"/>
        </p:xfrm>
        <a:graphic>
          <a:graphicData uri="http://schemas.openxmlformats.org/presentationml/2006/ole">
            <mc:AlternateContent xmlns:mc="http://schemas.openxmlformats.org/markup-compatibility/2006">
              <mc:Choice xmlns:v="urn:schemas-microsoft-com:vml" Requires="v">
                <p:oleObj spid="_x0000_s102620" name="文档" r:id="rId3" imgW="1007029" imgH="429083" progId="Word.Document.12">
                  <p:embed/>
                </p:oleObj>
              </mc:Choice>
              <mc:Fallback>
                <p:oleObj name="文档" r:id="rId3" imgW="1007029" imgH="429083" progId="Word.Document.12">
                  <p:embed/>
                  <p:pic>
                    <p:nvPicPr>
                      <p:cNvPr id="0" name=""/>
                      <p:cNvPicPr/>
                      <p:nvPr/>
                    </p:nvPicPr>
                    <p:blipFill>
                      <a:blip r:embed="rId4"/>
                      <a:stretch>
                        <a:fillRect/>
                      </a:stretch>
                    </p:blipFill>
                    <p:spPr>
                      <a:xfrm>
                        <a:off x="4556894" y="1443439"/>
                        <a:ext cx="1006475" cy="4286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30312199"/>
              </p:ext>
            </p:extLst>
          </p:nvPr>
        </p:nvGraphicFramePr>
        <p:xfrm>
          <a:off x="498624" y="3613204"/>
          <a:ext cx="8612187" cy="1074738"/>
        </p:xfrm>
        <a:graphic>
          <a:graphicData uri="http://schemas.openxmlformats.org/presentationml/2006/ole">
            <mc:AlternateContent xmlns:mc="http://schemas.openxmlformats.org/markup-compatibility/2006">
              <mc:Choice xmlns:v="urn:schemas-microsoft-com:vml" Requires="v">
                <p:oleObj spid="_x0000_s102621" name="文档" r:id="rId5" imgW="8611529" imgH="1074348" progId="Word.Document.12">
                  <p:embed/>
                </p:oleObj>
              </mc:Choice>
              <mc:Fallback>
                <p:oleObj name="文档" r:id="rId5" imgW="8611529" imgH="1074348" progId="Word.Document.12">
                  <p:embed/>
                  <p:pic>
                    <p:nvPicPr>
                      <p:cNvPr id="0" name=""/>
                      <p:cNvPicPr/>
                      <p:nvPr/>
                    </p:nvPicPr>
                    <p:blipFill>
                      <a:blip r:embed="rId6"/>
                      <a:stretch>
                        <a:fillRect/>
                      </a:stretch>
                    </p:blipFill>
                    <p:spPr>
                      <a:xfrm>
                        <a:off x="498624" y="3613204"/>
                        <a:ext cx="8612187" cy="1074738"/>
                      </a:xfrm>
                      <a:prstGeom prst="rect">
                        <a:avLst/>
                      </a:prstGeom>
                    </p:spPr>
                  </p:pic>
                </p:oleObj>
              </mc:Fallback>
            </mc:AlternateContent>
          </a:graphicData>
        </a:graphic>
      </p:graphicFrame>
    </p:spTree>
    <p:extLst>
      <p:ext uri="{BB962C8B-B14F-4D97-AF65-F5344CB8AC3E}">
        <p14:creationId xmlns:p14="http://schemas.microsoft.com/office/powerpoint/2010/main" val="332355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620688"/>
            <a:ext cx="11412000" cy="120032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若反应温度不变，反应物的起始浓度分别为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的起始浓度为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7103733" y="1285024"/>
            <a:ext cx="74892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50%</a:t>
            </a:r>
            <a:endParaRPr lang="zh-CN" altLang="en-US" dirty="0"/>
          </a:p>
        </p:txBody>
      </p:sp>
      <p:sp>
        <p:nvSpPr>
          <p:cNvPr id="8" name="矩形 7"/>
          <p:cNvSpPr/>
          <p:nvPr/>
        </p:nvSpPr>
        <p:spPr>
          <a:xfrm>
            <a:off x="10272464" y="1258520"/>
            <a:ext cx="149111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 </a:t>
            </a:r>
            <a:r>
              <a:rPr lang="en-US" altLang="zh-CN" sz="2400" kern="100" dirty="0" err="1">
                <a:solidFill>
                  <a:srgbClr val="C00000"/>
                </a:solidFill>
                <a:latin typeface="Times New Roman" panose="02020603050405020304" pitchFamily="18" charset="0"/>
                <a:ea typeface="微软雅黑" panose="020B0503020204020204" pitchFamily="34" charset="-122"/>
              </a:rPr>
              <a:t>mol·L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grpSp>
        <p:nvGrpSpPr>
          <p:cNvPr id="9" name="组合 8">
            <a:extLst>
              <a:ext uri="{FF2B5EF4-FFF2-40B4-BE49-F238E27FC236}">
                <a16:creationId xmlns:a16="http://schemas.microsoft.com/office/drawing/2014/main" xmlns="" id="{574E7DD6-E482-894D-9E46-D2B62C9ED9EC}"/>
              </a:ext>
            </a:extLst>
          </p:cNvPr>
          <p:cNvGrpSpPr/>
          <p:nvPr/>
        </p:nvGrpSpPr>
        <p:grpSpPr>
          <a:xfrm>
            <a:off x="516000" y="1996092"/>
            <a:ext cx="11160000" cy="4169212"/>
            <a:chOff x="792914" y="3925222"/>
            <a:chExt cx="11160000" cy="4169212"/>
          </a:xfrm>
        </p:grpSpPr>
        <p:sp>
          <p:nvSpPr>
            <p:cNvPr id="10" name="圆角矩形 9">
              <a:extLst>
                <a:ext uri="{FF2B5EF4-FFF2-40B4-BE49-F238E27FC236}">
                  <a16:creationId xmlns:a16="http://schemas.microsoft.com/office/drawing/2014/main" xmlns="" id="{E0791A29-2CB4-2744-96C1-EA2037B165CE}"/>
                </a:ext>
              </a:extLst>
            </p:cNvPr>
            <p:cNvSpPr/>
            <p:nvPr/>
          </p:nvSpPr>
          <p:spPr>
            <a:xfrm>
              <a:off x="792914" y="4038111"/>
              <a:ext cx="11160000" cy="405632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a16="http://schemas.microsoft.com/office/drawing/2014/main" xmlns="" id="{E38EBCDC-ABCA-E945-AC9F-C9807C462968}"/>
                </a:ext>
              </a:extLst>
            </p:cNvPr>
            <p:cNvSpPr txBox="1"/>
            <p:nvPr/>
          </p:nvSpPr>
          <p:spPr>
            <a:xfrm>
              <a:off x="971734" y="4196478"/>
              <a:ext cx="10802361" cy="2308324"/>
            </a:xfrm>
            <a:prstGeom prst="rect">
              <a:avLst/>
            </a:prstGeom>
            <a:noFill/>
          </p:spPr>
          <p:txBody>
            <a:bodyPr wrap="square">
              <a:spAutoFit/>
            </a:bodyPr>
            <a:lstStyle/>
            <a:p>
              <a:pPr indent="10668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M(g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2              2         2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2         2</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3520693531"/>
              </p:ext>
            </p:extLst>
          </p:nvPr>
        </p:nvGraphicFramePr>
        <p:xfrm>
          <a:off x="4623569" y="2439669"/>
          <a:ext cx="958850" cy="419100"/>
        </p:xfrm>
        <a:graphic>
          <a:graphicData uri="http://schemas.openxmlformats.org/presentationml/2006/ole">
            <mc:AlternateContent xmlns:mc="http://schemas.openxmlformats.org/markup-compatibility/2006">
              <mc:Choice xmlns:v="urn:schemas-microsoft-com:vml" Requires="v">
                <p:oleObj spid="_x0000_s103642" name="文档" r:id="rId3" imgW="959161" imgH="419708" progId="Word.Document.12">
                  <p:embed/>
                </p:oleObj>
              </mc:Choice>
              <mc:Fallback>
                <p:oleObj name="文档" r:id="rId3" imgW="959161" imgH="419708" progId="Word.Document.12">
                  <p:embed/>
                  <p:pic>
                    <p:nvPicPr>
                      <p:cNvPr id="0" name=""/>
                      <p:cNvPicPr/>
                      <p:nvPr/>
                    </p:nvPicPr>
                    <p:blipFill>
                      <a:blip r:embed="rId4"/>
                      <a:stretch>
                        <a:fillRect/>
                      </a:stretch>
                    </p:blipFill>
                    <p:spPr>
                      <a:xfrm>
                        <a:off x="4623569" y="2439669"/>
                        <a:ext cx="958850" cy="4191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243415372"/>
              </p:ext>
            </p:extLst>
          </p:nvPr>
        </p:nvGraphicFramePr>
        <p:xfrm>
          <a:off x="852488" y="4581128"/>
          <a:ext cx="10487025" cy="1457325"/>
        </p:xfrm>
        <a:graphic>
          <a:graphicData uri="http://schemas.openxmlformats.org/presentationml/2006/ole">
            <mc:AlternateContent xmlns:mc="http://schemas.openxmlformats.org/markup-compatibility/2006">
              <mc:Choice xmlns:v="urn:schemas-microsoft-com:vml" Requires="v">
                <p:oleObj spid="_x0000_s103643" name="文档" r:id="rId5" imgW="10498351" imgH="1454989" progId="Word.Document.12">
                  <p:embed/>
                </p:oleObj>
              </mc:Choice>
              <mc:Fallback>
                <p:oleObj name="文档" r:id="rId5" imgW="10498351" imgH="1454989" progId="Word.Document.12">
                  <p:embed/>
                  <p:pic>
                    <p:nvPicPr>
                      <p:cNvPr id="0" name=""/>
                      <p:cNvPicPr/>
                      <p:nvPr/>
                    </p:nvPicPr>
                    <p:blipFill>
                      <a:blip r:embed="rId6"/>
                      <a:stretch>
                        <a:fillRect/>
                      </a:stretch>
                    </p:blipFill>
                    <p:spPr>
                      <a:xfrm>
                        <a:off x="852488" y="4581128"/>
                        <a:ext cx="10487025" cy="1457325"/>
                      </a:xfrm>
                      <a:prstGeom prst="rect">
                        <a:avLst/>
                      </a:prstGeom>
                    </p:spPr>
                  </p:pic>
                </p:oleObj>
              </mc:Fallback>
            </mc:AlternateContent>
          </a:graphicData>
        </a:graphic>
      </p:graphicFrame>
    </p:spTree>
    <p:extLst>
      <p:ext uri="{BB962C8B-B14F-4D97-AF65-F5344CB8AC3E}">
        <p14:creationId xmlns:p14="http://schemas.microsoft.com/office/powerpoint/2010/main" val="4118275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1639F706-5A08-E441-9E43-476613981402}"/>
              </a:ext>
            </a:extLst>
          </p:cNvPr>
          <p:cNvSpPr txBox="1"/>
          <p:nvPr/>
        </p:nvSpPr>
        <p:spPr>
          <a:xfrm>
            <a:off x="390000" y="764704"/>
            <a:ext cx="5850016" cy="492443"/>
          </a:xfrm>
          <a:prstGeom prst="rect">
            <a:avLst/>
          </a:prstGeom>
          <a:noFill/>
        </p:spPr>
        <p:txBody>
          <a:bodyPr wrap="square">
            <a:spAutoFit/>
          </a:bodyPr>
          <a:lstStyle/>
          <a:p>
            <a:pPr>
              <a:tabLst>
                <a:tab pos="2430780" algn="l"/>
              </a:tabLst>
            </a:pPr>
            <a:r>
              <a:rPr lang="zh-CN" altLang="zh-CN" sz="2600" b="1" kern="100" dirty="0">
                <a:solidFill>
                  <a:srgbClr val="BC5D22"/>
                </a:solidFill>
                <a:latin typeface="+mn-ea"/>
                <a:cs typeface="Times New Roman" panose="02020603050405020304" pitchFamily="18" charset="0"/>
              </a:rPr>
              <a:t>二、提取信息计算平衡常数及转化率</a:t>
            </a:r>
          </a:p>
        </p:txBody>
      </p:sp>
      <p:sp>
        <p:nvSpPr>
          <p:cNvPr id="4" name="矩形 3"/>
          <p:cNvSpPr/>
          <p:nvPr/>
        </p:nvSpPr>
        <p:spPr>
          <a:xfrm>
            <a:off x="390000" y="1252772"/>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2SiHCl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SiH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，采用大孔弱碱性阴离子交换树脂催化</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剂在</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323 K</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343 K</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SiHCl</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的转化率随时间变化的结果如图所示。下列说法不正确的是</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处反应速率大小关系：</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343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下，要提高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SiHCl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的转化率，可以及时移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去</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产物</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或增加反应物浓度</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D.343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SiHCl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的平衡转化率为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，可以求得</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该</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温度</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下的平衡常数约为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0.02</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9"/>
          <p:cNvSpPr txBox="1"/>
          <p:nvPr/>
        </p:nvSpPr>
        <p:spPr>
          <a:xfrm>
            <a:off x="227432" y="341947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5631" name="Picture 31" descr="7-16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9995" y="2643110"/>
            <a:ext cx="3664637"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135840681"/>
              </p:ext>
            </p:extLst>
          </p:nvPr>
        </p:nvGraphicFramePr>
        <p:xfrm>
          <a:off x="3378746" y="1412776"/>
          <a:ext cx="958850" cy="419100"/>
        </p:xfrm>
        <a:graphic>
          <a:graphicData uri="http://schemas.openxmlformats.org/presentationml/2006/ole">
            <mc:AlternateContent xmlns:mc="http://schemas.openxmlformats.org/markup-compatibility/2006">
              <mc:Choice xmlns:v="urn:schemas-microsoft-com:vml" Requires="v">
                <p:oleObj spid="_x0000_s25739" name="文档" r:id="rId4" imgW="959161" imgH="419708" progId="Word.Document.12">
                  <p:embed/>
                </p:oleObj>
              </mc:Choice>
              <mc:Fallback>
                <p:oleObj name="文档" r:id="rId4" imgW="959161" imgH="419708" progId="Word.Document.12">
                  <p:embed/>
                  <p:pic>
                    <p:nvPicPr>
                      <p:cNvPr id="0" name=""/>
                      <p:cNvPicPr/>
                      <p:nvPr/>
                    </p:nvPicPr>
                    <p:blipFill>
                      <a:blip r:embed="rId5"/>
                      <a:stretch>
                        <a:fillRect/>
                      </a:stretch>
                    </p:blipFill>
                    <p:spPr>
                      <a:xfrm>
                        <a:off x="3378746" y="1412776"/>
                        <a:ext cx="958850" cy="419100"/>
                      </a:xfrm>
                      <a:prstGeom prst="rect">
                        <a:avLst/>
                      </a:prstGeom>
                    </p:spPr>
                  </p:pic>
                </p:oleObj>
              </mc:Fallback>
            </mc:AlternateContent>
          </a:graphicData>
        </a:graphic>
      </p:graphicFrame>
    </p:spTree>
    <p:extLst>
      <p:ext uri="{BB962C8B-B14F-4D97-AF65-F5344CB8AC3E}">
        <p14:creationId xmlns:p14="http://schemas.microsoft.com/office/powerpoint/2010/main" val="4274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04925" y="476672"/>
            <a:ext cx="10719667"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343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时的反应，曲线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323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时的反应，由图像可知，温度越高，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SiHCl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的平衡转化率越大，所以该反应的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两点的转化率相等，可以认为各物质的浓度对应相等，而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点的温度更高，所以反应速率更快，即</a:t>
            </a:r>
            <a:r>
              <a:rPr lang="en-US" altLang="zh-CN" sz="2400" i="1" kern="100" dirty="0" err="1">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设初始加入的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SiHCl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 name="Picture 31" descr="7-16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6452" y="3116585"/>
            <a:ext cx="3028625"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04925" y="3328541"/>
            <a:ext cx="10431635" cy="2308324"/>
          </a:xfrm>
          <a:prstGeom prst="rect">
            <a:avLst/>
          </a:prstGeom>
        </p:spPr>
        <p:txBody>
          <a:bodyPr wrap="square">
            <a:spAutoFit/>
          </a:bodyPr>
          <a:lstStyle/>
          <a:p>
            <a:pPr algn="just">
              <a:lnSpc>
                <a:spcPct val="150000"/>
              </a:lnSpc>
              <a:spcAft>
                <a:spcPts val="0"/>
              </a:spcAft>
            </a:pP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smtClean="0">
                <a:latin typeface="Times New Roman" panose="02020603050405020304" pitchFamily="18" charset="0"/>
                <a:ea typeface="Times New Roman" panose="02020603050405020304" pitchFamily="18" charset="0"/>
                <a:cs typeface="Courier New" panose="02070309020205020404" pitchFamily="49" charset="0"/>
              </a:rPr>
              <a:t>2SiHCl</a:t>
            </a:r>
            <a:r>
              <a:rPr lang="en-US" altLang="zh-CN" sz="2400" kern="100" baseline="-25000" dirty="0" smtClean="0">
                <a:latin typeface="Times New Roman" panose="02020603050405020304" pitchFamily="18" charset="0"/>
                <a:ea typeface="Times New Roman" panose="02020603050405020304" pitchFamily="18" charset="0"/>
                <a:cs typeface="Courier New" panose="02070309020205020404" pitchFamily="49" charset="0"/>
              </a:rPr>
              <a:t>3</a:t>
            </a:r>
            <a:r>
              <a:rPr lang="en-US" altLang="zh-CN" sz="2400" kern="100" dirty="0" smtClean="0">
                <a:latin typeface="Times New Roman" panose="02020603050405020304" pitchFamily="18" charset="0"/>
                <a:ea typeface="Times New Roman" panose="02020603050405020304" pitchFamily="18" charset="0"/>
                <a:cs typeface="Courier New" panose="02070309020205020404" pitchFamily="49" charset="0"/>
              </a:rPr>
              <a:t>(g</a:t>
            </a:r>
            <a:r>
              <a:rPr lang="en-US" altLang="zh-CN" sz="2400" kern="100" dirty="0" smtClean="0">
                <a:latin typeface="Times New Roman" panose="02020603050405020304" pitchFamily="18" charset="0"/>
                <a:ea typeface="Times New Roman" panose="02020603050405020304" pitchFamily="18" charset="0"/>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SiH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1                      0                   0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0.22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0.11              0.11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0.78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0.11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0.11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53164197"/>
              </p:ext>
            </p:extLst>
          </p:nvPr>
        </p:nvGraphicFramePr>
        <p:xfrm>
          <a:off x="4097903" y="3494043"/>
          <a:ext cx="1025525" cy="447675"/>
        </p:xfrm>
        <a:graphic>
          <a:graphicData uri="http://schemas.openxmlformats.org/presentationml/2006/ole">
            <mc:AlternateContent xmlns:mc="http://schemas.openxmlformats.org/markup-compatibility/2006">
              <mc:Choice xmlns:v="urn:schemas-microsoft-com:vml" Requires="v">
                <p:oleObj spid="_x0000_s27918" name="文档" r:id="rId4" imgW="1025744" imgH="448194" progId="Word.Document.12">
                  <p:embed/>
                </p:oleObj>
              </mc:Choice>
              <mc:Fallback>
                <p:oleObj name="文档" r:id="rId4" imgW="1025744" imgH="448194" progId="Word.Document.12">
                  <p:embed/>
                  <p:pic>
                    <p:nvPicPr>
                      <p:cNvPr id="0" name=""/>
                      <p:cNvPicPr/>
                      <p:nvPr/>
                    </p:nvPicPr>
                    <p:blipFill>
                      <a:blip r:embed="rId5"/>
                      <a:stretch>
                        <a:fillRect/>
                      </a:stretch>
                    </p:blipFill>
                    <p:spPr>
                      <a:xfrm>
                        <a:off x="4097903" y="3494043"/>
                        <a:ext cx="1025525" cy="447675"/>
                      </a:xfrm>
                      <a:prstGeom prst="rect">
                        <a:avLst/>
                      </a:prstGeom>
                    </p:spPr>
                  </p:pic>
                </p:oleObj>
              </mc:Fallback>
            </mc:AlternateContent>
          </a:graphicData>
        </a:graphic>
      </p:graphicFrame>
      <p:grpSp>
        <p:nvGrpSpPr>
          <p:cNvPr id="15" name="组合 14">
            <a:extLst>
              <a:ext uri="{FF2B5EF4-FFF2-40B4-BE49-F238E27FC236}">
                <a16:creationId xmlns:a16="http://schemas.microsoft.com/office/drawing/2014/main" xmlns="" id="{574E7DD6-E482-894D-9E46-D2B62C9ED9EC}"/>
              </a:ext>
            </a:extLst>
          </p:cNvPr>
          <p:cNvGrpSpPr/>
          <p:nvPr/>
        </p:nvGrpSpPr>
        <p:grpSpPr>
          <a:xfrm>
            <a:off x="516000" y="332656"/>
            <a:ext cx="11160000" cy="6096297"/>
            <a:chOff x="792914" y="3925222"/>
            <a:chExt cx="11160000" cy="6096297"/>
          </a:xfrm>
        </p:grpSpPr>
        <p:sp>
          <p:nvSpPr>
            <p:cNvPr id="16" name="圆角矩形 15">
              <a:extLst>
                <a:ext uri="{FF2B5EF4-FFF2-40B4-BE49-F238E27FC236}">
                  <a16:creationId xmlns:a16="http://schemas.microsoft.com/office/drawing/2014/main" xmlns="" id="{E0791A29-2CB4-2744-96C1-EA2037B165CE}"/>
                </a:ext>
              </a:extLst>
            </p:cNvPr>
            <p:cNvSpPr/>
            <p:nvPr/>
          </p:nvSpPr>
          <p:spPr>
            <a:xfrm>
              <a:off x="792914" y="4038112"/>
              <a:ext cx="11160000" cy="5983407"/>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7" name="对象 6"/>
          <p:cNvGraphicFramePr>
            <a:graphicFrameLocks noChangeAspect="1"/>
          </p:cNvGraphicFramePr>
          <p:nvPr>
            <p:extLst>
              <p:ext uri="{D42A27DB-BD31-4B8C-83A1-F6EECF244321}">
                <p14:modId xmlns:p14="http://schemas.microsoft.com/office/powerpoint/2010/main" val="3155042862"/>
              </p:ext>
            </p:extLst>
          </p:nvPr>
        </p:nvGraphicFramePr>
        <p:xfrm>
          <a:off x="835955" y="5643264"/>
          <a:ext cx="6243637" cy="1001713"/>
        </p:xfrm>
        <a:graphic>
          <a:graphicData uri="http://schemas.openxmlformats.org/presentationml/2006/ole">
            <mc:AlternateContent xmlns:mc="http://schemas.openxmlformats.org/markup-compatibility/2006">
              <mc:Choice xmlns:v="urn:schemas-microsoft-com:vml" Requires="v">
                <p:oleObj spid="_x0000_s27919" name="文档" r:id="rId6" imgW="6243881" imgH="1001248" progId="Word.Document.12">
                  <p:embed/>
                </p:oleObj>
              </mc:Choice>
              <mc:Fallback>
                <p:oleObj name="文档" r:id="rId6" imgW="6243881" imgH="1001248" progId="Word.Document.12">
                  <p:embed/>
                  <p:pic>
                    <p:nvPicPr>
                      <p:cNvPr id="0" name=""/>
                      <p:cNvPicPr/>
                      <p:nvPr/>
                    </p:nvPicPr>
                    <p:blipFill>
                      <a:blip r:embed="rId7"/>
                      <a:stretch>
                        <a:fillRect/>
                      </a:stretch>
                    </p:blipFill>
                    <p:spPr>
                      <a:xfrm>
                        <a:off x="835955" y="5643264"/>
                        <a:ext cx="6243637" cy="1001713"/>
                      </a:xfrm>
                      <a:prstGeom prst="rect">
                        <a:avLst/>
                      </a:prstGeom>
                    </p:spPr>
                  </p:pic>
                </p:oleObj>
              </mc:Fallback>
            </mc:AlternateContent>
          </a:graphicData>
        </a:graphic>
      </p:graphicFrame>
    </p:spTree>
    <p:extLst>
      <p:ext uri="{BB962C8B-B14F-4D97-AF65-F5344CB8AC3E}">
        <p14:creationId xmlns:p14="http://schemas.microsoft.com/office/powerpoint/2010/main" val="37548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332656"/>
            <a:ext cx="11412000" cy="3416320"/>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经催化加氢可以生成低碳烃，主要有以下两个竞争反应：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6H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为分析催化剂对反应的选择性，在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密闭容器中充</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入</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，测得有关物质的物质的量随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温</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度</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变化如图所示：</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737" name="Picture 65" descr="7-5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908720"/>
            <a:ext cx="3528856"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对象 11"/>
          <p:cNvGraphicFramePr>
            <a:graphicFrameLocks noChangeAspect="1"/>
          </p:cNvGraphicFramePr>
          <p:nvPr>
            <p:extLst>
              <p:ext uri="{D42A27DB-BD31-4B8C-83A1-F6EECF244321}">
                <p14:modId xmlns:p14="http://schemas.microsoft.com/office/powerpoint/2010/main" val="2960601370"/>
              </p:ext>
            </p:extLst>
          </p:nvPr>
        </p:nvGraphicFramePr>
        <p:xfrm>
          <a:off x="3767361" y="1046313"/>
          <a:ext cx="958850" cy="419100"/>
        </p:xfrm>
        <a:graphic>
          <a:graphicData uri="http://schemas.openxmlformats.org/presentationml/2006/ole">
            <mc:AlternateContent xmlns:mc="http://schemas.openxmlformats.org/markup-compatibility/2006">
              <mc:Choice xmlns:v="urn:schemas-microsoft-com:vml" Requires="v">
                <p:oleObj spid="_x0000_s29045" name="文档" r:id="rId4" imgW="959161" imgH="419708" progId="Word.Document.12">
                  <p:embed/>
                </p:oleObj>
              </mc:Choice>
              <mc:Fallback>
                <p:oleObj name="文档" r:id="rId4" imgW="959161" imgH="419708" progId="Word.Document.12">
                  <p:embed/>
                  <p:pic>
                    <p:nvPicPr>
                      <p:cNvPr id="0" name=""/>
                      <p:cNvPicPr/>
                      <p:nvPr/>
                    </p:nvPicPr>
                    <p:blipFill>
                      <a:blip r:embed="rId5"/>
                      <a:stretch>
                        <a:fillRect/>
                      </a:stretch>
                    </p:blipFill>
                    <p:spPr>
                      <a:xfrm>
                        <a:off x="3767361" y="1046313"/>
                        <a:ext cx="958850" cy="4191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52565521"/>
              </p:ext>
            </p:extLst>
          </p:nvPr>
        </p:nvGraphicFramePr>
        <p:xfrm>
          <a:off x="3916710" y="1605703"/>
          <a:ext cx="958850" cy="419100"/>
        </p:xfrm>
        <a:graphic>
          <a:graphicData uri="http://schemas.openxmlformats.org/presentationml/2006/ole">
            <mc:AlternateContent xmlns:mc="http://schemas.openxmlformats.org/markup-compatibility/2006">
              <mc:Choice xmlns:v="urn:schemas-microsoft-com:vml" Requires="v">
                <p:oleObj spid="_x0000_s29046" name="文档" r:id="rId6" imgW="959161" imgH="419708" progId="Word.Document.12">
                  <p:embed/>
                </p:oleObj>
              </mc:Choice>
              <mc:Fallback>
                <p:oleObj name="文档" r:id="rId6" imgW="959161" imgH="419708" progId="Word.Document.12">
                  <p:embed/>
                  <p:pic>
                    <p:nvPicPr>
                      <p:cNvPr id="0" name=""/>
                      <p:cNvPicPr/>
                      <p:nvPr/>
                    </p:nvPicPr>
                    <p:blipFill>
                      <a:blip r:embed="rId5"/>
                      <a:stretch>
                        <a:fillRect/>
                      </a:stretch>
                    </p:blipFill>
                    <p:spPr>
                      <a:xfrm>
                        <a:off x="3916710" y="1605703"/>
                        <a:ext cx="958850" cy="419100"/>
                      </a:xfrm>
                      <a:prstGeom prst="rect">
                        <a:avLst/>
                      </a:prstGeom>
                    </p:spPr>
                  </p:pic>
                </p:oleObj>
              </mc:Fallback>
            </mc:AlternateContent>
          </a:graphicData>
        </a:graphic>
      </p:graphicFrame>
      <p:sp>
        <p:nvSpPr>
          <p:cNvPr id="14" name="矩形 13"/>
          <p:cNvSpPr/>
          <p:nvPr/>
        </p:nvSpPr>
        <p:spPr>
          <a:xfrm>
            <a:off x="390000" y="3573016"/>
            <a:ext cx="11412000" cy="1454244"/>
          </a:xfrm>
          <a:prstGeom prst="rect">
            <a:avLst/>
          </a:prstGeom>
        </p:spPr>
        <p:txBody>
          <a:bodyPr>
            <a:spAutoFit/>
          </a:bodyPr>
          <a:lstStyle/>
          <a:p>
            <a:pPr algn="just">
              <a:lnSpc>
                <a:spcPct val="20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该催化剂在较低温度时主要选择</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520 </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只列算式不计算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915996" y="3814511"/>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Ⅰ</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3630227351"/>
              </p:ext>
            </p:extLst>
          </p:nvPr>
        </p:nvGraphicFramePr>
        <p:xfrm>
          <a:off x="3437037" y="4124697"/>
          <a:ext cx="1663700" cy="1030288"/>
        </p:xfrm>
        <a:graphic>
          <a:graphicData uri="http://schemas.openxmlformats.org/presentationml/2006/ole">
            <mc:AlternateContent xmlns:mc="http://schemas.openxmlformats.org/markup-compatibility/2006">
              <mc:Choice xmlns:v="urn:schemas-microsoft-com:vml" Requires="v">
                <p:oleObj spid="_x0000_s29047" name="文档" r:id="rId7" imgW="1663865" imgH="1030160" progId="Word.Document.12">
                  <p:embed/>
                </p:oleObj>
              </mc:Choice>
              <mc:Fallback>
                <p:oleObj name="文档" r:id="rId7" imgW="1663865" imgH="1030160" progId="Word.Document.12">
                  <p:embed/>
                  <p:pic>
                    <p:nvPicPr>
                      <p:cNvPr id="0" name=""/>
                      <p:cNvPicPr/>
                      <p:nvPr/>
                    </p:nvPicPr>
                    <p:blipFill>
                      <a:blip r:embed="rId8"/>
                      <a:stretch>
                        <a:fillRect/>
                      </a:stretch>
                    </p:blipFill>
                    <p:spPr>
                      <a:xfrm>
                        <a:off x="3437037" y="4124697"/>
                        <a:ext cx="1663700" cy="1030288"/>
                      </a:xfrm>
                      <a:prstGeom prst="rect">
                        <a:avLst/>
                      </a:prstGeom>
                    </p:spPr>
                  </p:pic>
                </p:oleObj>
              </mc:Fallback>
            </mc:AlternateContent>
          </a:graphicData>
        </a:graphic>
      </p:graphicFrame>
    </p:spTree>
    <p:extLst>
      <p:ext uri="{BB962C8B-B14F-4D97-AF65-F5344CB8AC3E}">
        <p14:creationId xmlns:p14="http://schemas.microsoft.com/office/powerpoint/2010/main" val="13343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620688"/>
            <a:ext cx="11160000" cy="5616624"/>
            <a:chOff x="792914" y="3925222"/>
            <a:chExt cx="11160000" cy="5616624"/>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1"/>
              <a:ext cx="11160000" cy="5503735"/>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8" name="文本框 17">
              <a:extLst>
                <a:ext uri="{FF2B5EF4-FFF2-40B4-BE49-F238E27FC236}">
                  <a16:creationId xmlns:a16="http://schemas.microsoft.com/office/drawing/2014/main" xmlns="" id="{E38EBCDC-ABCA-E945-AC9F-C9807C462968}"/>
                </a:ext>
              </a:extLst>
            </p:cNvPr>
            <p:cNvSpPr txBox="1"/>
            <p:nvPr/>
          </p:nvSpPr>
          <p:spPr>
            <a:xfrm>
              <a:off x="971152" y="4196478"/>
              <a:ext cx="10802361" cy="4454233"/>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温度较低时，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的物质的量多，所以该催化剂在较低温度时主要选择反应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楷体_GB2312" panose="02010609030101010101" pitchFamily="49"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楷体_GB2312" panose="02010609030101010101" pitchFamily="49"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0.8             0.2          0.4</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6H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楷体_GB2312" panose="02010609030101010101" pitchFamily="49"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楷体_GB2312" panose="02010609030101010101" pitchFamily="49"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0.4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1.2             0.2           0.8</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0.8)</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19" name="Picture 65" descr="7-5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9277" y="1566317"/>
            <a:ext cx="3528856"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对象 19"/>
          <p:cNvGraphicFramePr>
            <a:graphicFrameLocks noChangeAspect="1"/>
          </p:cNvGraphicFramePr>
          <p:nvPr>
            <p:extLst>
              <p:ext uri="{D42A27DB-BD31-4B8C-83A1-F6EECF244321}">
                <p14:modId xmlns:p14="http://schemas.microsoft.com/office/powerpoint/2010/main" val="2706320113"/>
              </p:ext>
            </p:extLst>
          </p:nvPr>
        </p:nvGraphicFramePr>
        <p:xfrm>
          <a:off x="5065142" y="2718630"/>
          <a:ext cx="958850" cy="419100"/>
        </p:xfrm>
        <a:graphic>
          <a:graphicData uri="http://schemas.openxmlformats.org/presentationml/2006/ole">
            <mc:AlternateContent xmlns:mc="http://schemas.openxmlformats.org/markup-compatibility/2006">
              <mc:Choice xmlns:v="urn:schemas-microsoft-com:vml" Requires="v">
                <p:oleObj spid="_x0000_s30098" name="文档" r:id="rId5" imgW="959161" imgH="419708" progId="Word.Document.12">
                  <p:embed/>
                </p:oleObj>
              </mc:Choice>
              <mc:Fallback>
                <p:oleObj name="文档" r:id="rId5" imgW="959161" imgH="419708" progId="Word.Document.12">
                  <p:embed/>
                  <p:pic>
                    <p:nvPicPr>
                      <p:cNvPr id="0" name=""/>
                      <p:cNvPicPr/>
                      <p:nvPr/>
                    </p:nvPicPr>
                    <p:blipFill>
                      <a:blip r:embed="rId6"/>
                      <a:stretch>
                        <a:fillRect/>
                      </a:stretch>
                    </p:blipFill>
                    <p:spPr>
                      <a:xfrm>
                        <a:off x="5065142" y="2718630"/>
                        <a:ext cx="958850" cy="4191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994773264"/>
              </p:ext>
            </p:extLst>
          </p:nvPr>
        </p:nvGraphicFramePr>
        <p:xfrm>
          <a:off x="4892551" y="1619782"/>
          <a:ext cx="958850" cy="419100"/>
        </p:xfrm>
        <a:graphic>
          <a:graphicData uri="http://schemas.openxmlformats.org/presentationml/2006/ole">
            <mc:AlternateContent xmlns:mc="http://schemas.openxmlformats.org/markup-compatibility/2006">
              <mc:Choice xmlns:v="urn:schemas-microsoft-com:vml" Requires="v">
                <p:oleObj spid="_x0000_s30099" name="文档" r:id="rId7" imgW="959161" imgH="419708" progId="Word.Document.12">
                  <p:embed/>
                </p:oleObj>
              </mc:Choice>
              <mc:Fallback>
                <p:oleObj name="文档" r:id="rId7" imgW="959161" imgH="419708" progId="Word.Document.12">
                  <p:embed/>
                  <p:pic>
                    <p:nvPicPr>
                      <p:cNvPr id="0" name=""/>
                      <p:cNvPicPr/>
                      <p:nvPr/>
                    </p:nvPicPr>
                    <p:blipFill>
                      <a:blip r:embed="rId6"/>
                      <a:stretch>
                        <a:fillRect/>
                      </a:stretch>
                    </p:blipFill>
                    <p:spPr>
                      <a:xfrm>
                        <a:off x="4892551" y="1619782"/>
                        <a:ext cx="958850" cy="4191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91938059"/>
              </p:ext>
            </p:extLst>
          </p:nvPr>
        </p:nvGraphicFramePr>
        <p:xfrm>
          <a:off x="765487" y="5336158"/>
          <a:ext cx="3216275" cy="1077913"/>
        </p:xfrm>
        <a:graphic>
          <a:graphicData uri="http://schemas.openxmlformats.org/presentationml/2006/ole">
            <mc:AlternateContent xmlns:mc="http://schemas.openxmlformats.org/markup-compatibility/2006">
              <mc:Choice xmlns:v="urn:schemas-microsoft-com:vml" Requires="v">
                <p:oleObj spid="_x0000_s30100" name="文档" r:id="rId8" imgW="3216158" imgH="1077756" progId="Word.Document.12">
                  <p:embed/>
                </p:oleObj>
              </mc:Choice>
              <mc:Fallback>
                <p:oleObj name="文档" r:id="rId8" imgW="3216158" imgH="1077756" progId="Word.Document.12">
                  <p:embed/>
                  <p:pic>
                    <p:nvPicPr>
                      <p:cNvPr id="0" name=""/>
                      <p:cNvPicPr/>
                      <p:nvPr/>
                    </p:nvPicPr>
                    <p:blipFill>
                      <a:blip r:embed="rId9"/>
                      <a:stretch>
                        <a:fillRect/>
                      </a:stretch>
                    </p:blipFill>
                    <p:spPr>
                      <a:xfrm>
                        <a:off x="765487" y="5336158"/>
                        <a:ext cx="3216275" cy="1077913"/>
                      </a:xfrm>
                      <a:prstGeom prst="rect">
                        <a:avLst/>
                      </a:prstGeom>
                    </p:spPr>
                  </p:pic>
                </p:oleObj>
              </mc:Fallback>
            </mc:AlternateContent>
          </a:graphicData>
        </a:graphic>
      </p:graphicFrame>
    </p:spTree>
    <p:extLst>
      <p:ext uri="{BB962C8B-B14F-4D97-AF65-F5344CB8AC3E}">
        <p14:creationId xmlns:p14="http://schemas.microsoft.com/office/powerpoint/2010/main" val="317841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9" name="矩形 8"/>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1703512" y="2753051"/>
            <a:ext cx="727280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压强平衡常数</a:t>
            </a:r>
            <a:r>
              <a:rPr lang="en-US" altLang="zh-CN" sz="6600" b="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6600" b="1" i="1" dirty="0" err="1">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6600" b="1" baseline="-25000" dirty="0" err="1">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sz="6600" b="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6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a16="http://schemas.microsoft.com/office/drawing/2014/main" xmlns="" id="{70F59A29-C0E7-AF44-BD4E-AA2B31736E23}"/>
              </a:ext>
            </a:extLst>
          </p:cNvPr>
          <p:cNvSpPr txBox="1"/>
          <p:nvPr/>
        </p:nvSpPr>
        <p:spPr>
          <a:xfrm>
            <a:off x="4918365"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9" name="矩形 8"/>
          <p:cNvSpPr/>
          <p:nvPr/>
        </p:nvSpPr>
        <p:spPr>
          <a:xfrm>
            <a:off x="390000" y="5372199"/>
            <a:ext cx="11412000" cy="577081"/>
          </a:xfrm>
          <a:prstGeom prst="rect">
            <a:avLst/>
          </a:prstGeom>
        </p:spPr>
        <p:txBody>
          <a:bodyPr>
            <a:spAutoFit/>
          </a:bodyPr>
          <a:lstStyle/>
          <a:p>
            <a:pPr algn="just">
              <a:lnSpc>
                <a:spcPct val="150000"/>
              </a:lnSpc>
              <a:spcAft>
                <a:spcPts val="0"/>
              </a:spcAft>
            </a:pPr>
            <a:r>
              <a:rPr lang="zh-CN" altLang="zh-CN" sz="24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提醒</a:t>
            </a:r>
            <a:r>
              <a:rPr lang="zh-CN" altLang="zh-CN" sz="2400" kern="100"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混合气体的总压等于相同温度下各组分气体的分压之和。</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4450" name="Picture 2" descr="7-10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5798" y="1257817"/>
            <a:ext cx="6700404" cy="368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31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1062261"/>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反应可制得磺酰氯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。按投料比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把</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充入一恒压的密闭容器中发生上述反应，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的转化率与温度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的关系如下图所示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31821" name="Picture 77" descr="7-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7054" y="2492896"/>
            <a:ext cx="3937892" cy="23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273569109"/>
              </p:ext>
            </p:extLst>
          </p:nvPr>
        </p:nvGraphicFramePr>
        <p:xfrm>
          <a:off x="8654380" y="1262041"/>
          <a:ext cx="1025525" cy="419100"/>
        </p:xfrm>
        <a:graphic>
          <a:graphicData uri="http://schemas.openxmlformats.org/presentationml/2006/ole">
            <mc:AlternateContent xmlns:mc="http://schemas.openxmlformats.org/markup-compatibility/2006">
              <mc:Choice xmlns:v="urn:schemas-microsoft-com:vml" Requires="v">
                <p:oleObj spid="_x0000_s32012" name="文档" r:id="rId4" imgW="1025744" imgH="419708" progId="Word.Document.12">
                  <p:embed/>
                </p:oleObj>
              </mc:Choice>
              <mc:Fallback>
                <p:oleObj name="文档" r:id="rId4" imgW="1025744" imgH="419708" progId="Word.Document.12">
                  <p:embed/>
                  <p:pic>
                    <p:nvPicPr>
                      <p:cNvPr id="0" name=""/>
                      <p:cNvPicPr/>
                      <p:nvPr/>
                    </p:nvPicPr>
                    <p:blipFill>
                      <a:blip r:embed="rId5"/>
                      <a:stretch>
                        <a:fillRect/>
                      </a:stretch>
                    </p:blipFill>
                    <p:spPr>
                      <a:xfrm>
                        <a:off x="8654380" y="1262041"/>
                        <a:ext cx="1025525" cy="4191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418129901"/>
              </p:ext>
            </p:extLst>
          </p:nvPr>
        </p:nvGraphicFramePr>
        <p:xfrm>
          <a:off x="9425786" y="4583938"/>
          <a:ext cx="692150" cy="887413"/>
        </p:xfrm>
        <a:graphic>
          <a:graphicData uri="http://schemas.openxmlformats.org/presentationml/2006/ole">
            <mc:AlternateContent xmlns:mc="http://schemas.openxmlformats.org/markup-compatibility/2006">
              <mc:Choice xmlns:v="urn:schemas-microsoft-com:vml" Requires="v">
                <p:oleObj spid="_x0000_s32013" name="文档" r:id="rId6" imgW="692467" imgH="888815" progId="Word.Document.12">
                  <p:embed/>
                </p:oleObj>
              </mc:Choice>
              <mc:Fallback>
                <p:oleObj name="文档" r:id="rId6" imgW="692467" imgH="888815" progId="Word.Document.12">
                  <p:embed/>
                  <p:pic>
                    <p:nvPicPr>
                      <p:cNvPr id="0" name=""/>
                      <p:cNvPicPr/>
                      <p:nvPr/>
                    </p:nvPicPr>
                    <p:blipFill>
                      <a:blip r:embed="rId7"/>
                      <a:stretch>
                        <a:fillRect/>
                      </a:stretch>
                    </p:blipFill>
                    <p:spPr>
                      <a:xfrm>
                        <a:off x="9425786" y="4583938"/>
                        <a:ext cx="692150" cy="887413"/>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xmlns="" id="{E5E46BBC-7C8F-4F49-8364-3C89F7A4ABC3}"/>
              </a:ext>
            </a:extLst>
          </p:cNvPr>
          <p:cNvSpPr/>
          <p:nvPr/>
        </p:nvSpPr>
        <p:spPr>
          <a:xfrm>
            <a:off x="390000" y="4840138"/>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若反应一直保持在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压强条件下进行，则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点的压强平衡常数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用含</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的表达式表示，用平衡分压代替平衡浓度计算，分压＝总压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体积分数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67408" y="1008261"/>
            <a:ext cx="6696744" cy="3346237"/>
          </a:xfrm>
          <a:prstGeom prst="rect">
            <a:avLst/>
          </a:prstGeom>
        </p:spPr>
        <p:txBody>
          <a:bodyPr wrap="square">
            <a:spAutoFit/>
          </a:bodyPr>
          <a:lstStyle/>
          <a:p>
            <a:pPr algn="just">
              <a:lnSpc>
                <a:spcPct val="150000"/>
              </a:lnSpc>
              <a:spcAft>
                <a:spcPts val="0"/>
              </a:spcAft>
            </a:pP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据图可知</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的转化率为</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50%</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，设初始投料为</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 SO</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 Cl</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，列三段式有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宋体" panose="02010600030101010101" pitchFamily="2" charset="-122"/>
                <a:ea typeface="Times New Roman" panose="02020603050405020304" pitchFamily="18" charset="0"/>
                <a:cs typeface="Courier New" panose="02070309020205020404" pitchFamily="49" charset="0"/>
              </a:rPr>
              <a: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宋体" panose="02010600030101010101" pitchFamily="2" charset="-122"/>
                <a:ea typeface="Times New Roman" panose="02020603050405020304" pitchFamily="18" charset="0"/>
                <a:cs typeface="Courier New" panose="02070309020205020404" pitchFamily="49" charset="0"/>
              </a:rPr>
              <a:t>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宋体" panose="02010600030101010101" pitchFamily="2" charset="-122"/>
                <a:ea typeface="Times New Roman" panose="02020603050405020304" pitchFamily="18" charset="0"/>
                <a:cs typeface="Courier New" panose="02070309020205020404" pitchFamily="49" charset="0"/>
              </a:rPr>
              <a:t>1</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1032277038"/>
              </p:ext>
            </p:extLst>
          </p:nvPr>
        </p:nvGraphicFramePr>
        <p:xfrm>
          <a:off x="866775" y="4312146"/>
          <a:ext cx="9467850" cy="1685925"/>
        </p:xfrm>
        <a:graphic>
          <a:graphicData uri="http://schemas.openxmlformats.org/presentationml/2006/ole">
            <mc:AlternateContent xmlns:mc="http://schemas.openxmlformats.org/markup-compatibility/2006">
              <mc:Choice xmlns:v="urn:schemas-microsoft-com:vml" Requires="v">
                <p:oleObj spid="_x0000_s33034" name="文档" r:id="rId3" imgW="9478768" imgH="1683229" progId="Word.Document.12">
                  <p:embed/>
                </p:oleObj>
              </mc:Choice>
              <mc:Fallback>
                <p:oleObj name="文档" r:id="rId3" imgW="9478768" imgH="1683229" progId="Word.Document.12">
                  <p:embed/>
                  <p:pic>
                    <p:nvPicPr>
                      <p:cNvPr id="0" name=""/>
                      <p:cNvPicPr/>
                      <p:nvPr/>
                    </p:nvPicPr>
                    <p:blipFill>
                      <a:blip r:embed="rId4"/>
                      <a:stretch>
                        <a:fillRect/>
                      </a:stretch>
                    </p:blipFill>
                    <p:spPr>
                      <a:xfrm>
                        <a:off x="866775" y="4312146"/>
                        <a:ext cx="9467850" cy="1685925"/>
                      </a:xfrm>
                      <a:prstGeom prst="rect">
                        <a:avLst/>
                      </a:prstGeom>
                    </p:spPr>
                  </p:pic>
                </p:oleObj>
              </mc:Fallback>
            </mc:AlternateContent>
          </a:graphicData>
        </a:graphic>
      </p:graphicFrame>
      <p:pic>
        <p:nvPicPr>
          <p:cNvPr id="12" name="Picture 77" descr="7-5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226002"/>
            <a:ext cx="3937892" cy="23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对象 12"/>
          <p:cNvGraphicFramePr>
            <a:graphicFrameLocks noChangeAspect="1"/>
          </p:cNvGraphicFramePr>
          <p:nvPr>
            <p:extLst>
              <p:ext uri="{D42A27DB-BD31-4B8C-83A1-F6EECF244321}">
                <p14:modId xmlns:p14="http://schemas.microsoft.com/office/powerpoint/2010/main" val="2913950777"/>
              </p:ext>
            </p:extLst>
          </p:nvPr>
        </p:nvGraphicFramePr>
        <p:xfrm>
          <a:off x="4007768" y="2289820"/>
          <a:ext cx="1025525" cy="419100"/>
        </p:xfrm>
        <a:graphic>
          <a:graphicData uri="http://schemas.openxmlformats.org/presentationml/2006/ole">
            <mc:AlternateContent xmlns:mc="http://schemas.openxmlformats.org/markup-compatibility/2006">
              <mc:Choice xmlns:v="urn:schemas-microsoft-com:vml" Requires="v">
                <p:oleObj spid="_x0000_s33035" name="文档" r:id="rId6" imgW="1025744" imgH="419708" progId="Word.Document.12">
                  <p:embed/>
                </p:oleObj>
              </mc:Choice>
              <mc:Fallback>
                <p:oleObj name="文档" r:id="rId6" imgW="1025744" imgH="419708" progId="Word.Document.12">
                  <p:embed/>
                  <p:pic>
                    <p:nvPicPr>
                      <p:cNvPr id="0" name=""/>
                      <p:cNvPicPr/>
                      <p:nvPr/>
                    </p:nvPicPr>
                    <p:blipFill>
                      <a:blip r:embed="rId7"/>
                      <a:stretch>
                        <a:fillRect/>
                      </a:stretch>
                    </p:blipFill>
                    <p:spPr>
                      <a:xfrm>
                        <a:off x="4007768" y="2289820"/>
                        <a:ext cx="1025525" cy="419100"/>
                      </a:xfrm>
                      <a:prstGeom prst="rect">
                        <a:avLst/>
                      </a:prstGeom>
                    </p:spPr>
                  </p:pic>
                </p:oleObj>
              </mc:Fallback>
            </mc:AlternateContent>
          </a:graphicData>
        </a:graphic>
      </p:graphicFrame>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764704"/>
            <a:ext cx="11160000" cy="5040560"/>
            <a:chOff x="792914" y="3925222"/>
            <a:chExt cx="11160000" cy="5040560"/>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1"/>
              <a:ext cx="11160000" cy="4927671"/>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14487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a16="http://schemas.microsoft.com/office/drawing/2014/main" xmlns="" id="{BCC371D3-A076-C14C-81A0-460D628CCC61}"/>
              </a:ext>
            </a:extLst>
          </p:cNvPr>
          <p:cNvSpPr txBox="1"/>
          <p:nvPr/>
        </p:nvSpPr>
        <p:spPr>
          <a:xfrm>
            <a:off x="767408" y="2081897"/>
            <a:ext cx="9721080" cy="1131079"/>
          </a:xfrm>
          <a:prstGeom prst="rect">
            <a:avLst/>
          </a:prstGeom>
          <a:noFill/>
        </p:spPr>
        <p:txBody>
          <a:bodyPr wrap="square" rtlCol="0">
            <a:spAutoFit/>
          </a:bodyPr>
          <a:lstStyle/>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提取信息计算化学平衡常数及转化率</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了解压强平衡常数的含义，并能进行简单计算。</a:t>
            </a:r>
          </a:p>
        </p:txBody>
      </p:sp>
    </p:spTree>
    <p:extLst>
      <p:ext uri="{BB962C8B-B14F-4D97-AF65-F5344CB8AC3E}">
        <p14:creationId xmlns:p14="http://schemas.microsoft.com/office/powerpoint/2010/main" val="68454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360" y="107107"/>
            <a:ext cx="7776864"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丙烷无氧脱氢法制备丙烯反应如下：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zh-CN" altLang="en-US" sz="24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总压分别为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时发生该反应，平衡体系中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的物质的量分数随温度变化关系如图所示：</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a16="http://schemas.microsoft.com/office/drawing/2014/main" xmlns="" id="{8E2DE2DB-9635-7343-9324-24E879D1A803}"/>
              </a:ext>
            </a:extLst>
          </p:cNvPr>
          <p:cNvGrpSpPr/>
          <p:nvPr/>
        </p:nvGrpSpPr>
        <p:grpSpPr>
          <a:xfrm>
            <a:off x="516000" y="3582541"/>
            <a:ext cx="11160000" cy="3086819"/>
            <a:chOff x="631969" y="3925222"/>
            <a:chExt cx="11160000" cy="3086819"/>
          </a:xfrm>
        </p:grpSpPr>
        <p:sp>
          <p:nvSpPr>
            <p:cNvPr id="18" name="圆角矩形 17">
              <a:extLst>
                <a:ext uri="{FF2B5EF4-FFF2-40B4-BE49-F238E27FC236}">
                  <a16:creationId xmlns:a16="http://schemas.microsoft.com/office/drawing/2014/main" xmlns="" id="{E595429C-FC91-844C-93CF-CDF13B79A00E}"/>
                </a:ext>
              </a:extLst>
            </p:cNvPr>
            <p:cNvSpPr/>
            <p:nvPr/>
          </p:nvSpPr>
          <p:spPr>
            <a:xfrm>
              <a:off x="631969" y="4038112"/>
              <a:ext cx="11160000" cy="2973929"/>
            </a:xfrm>
            <a:prstGeom prst="roundRect">
              <a:avLst>
                <a:gd name="adj" fmla="val 274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9" name="矩形 18">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矩形 20"/>
          <p:cNvSpPr/>
          <p:nvPr/>
        </p:nvSpPr>
        <p:spPr>
          <a:xfrm>
            <a:off x="659064" y="3764657"/>
            <a:ext cx="10799436" cy="2792239"/>
          </a:xfrm>
          <a:prstGeom prst="rect">
            <a:avLst/>
          </a:prstGeom>
        </p:spPr>
        <p:txBody>
          <a:bodyPr>
            <a:spAutoFit/>
          </a:bodyPr>
          <a:lstStyle/>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zh-CN" altLang="en-US"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en-US"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，正反应吸热，升高温度，平衡正向移动，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的物质的量分数减小，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的物质的量分数增大；该反应为气体体积增大的反应，增大压强，化学平衡逆向移动，因此表示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的物质的量分数随温度变化关系的曲线是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的物质的量分数随温度变化关系的曲线是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877" name="Picture 85" descr="7-5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7160" y="176687"/>
            <a:ext cx="3331488"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对象 13"/>
          <p:cNvGraphicFramePr>
            <a:graphicFrameLocks noChangeAspect="1"/>
          </p:cNvGraphicFramePr>
          <p:nvPr>
            <p:extLst>
              <p:ext uri="{D42A27DB-BD31-4B8C-83A1-F6EECF244321}">
                <p14:modId xmlns:p14="http://schemas.microsoft.com/office/powerpoint/2010/main" val="1484792641"/>
              </p:ext>
            </p:extLst>
          </p:nvPr>
        </p:nvGraphicFramePr>
        <p:xfrm>
          <a:off x="1449388" y="855762"/>
          <a:ext cx="1025525" cy="419100"/>
        </p:xfrm>
        <a:graphic>
          <a:graphicData uri="http://schemas.openxmlformats.org/presentationml/2006/ole">
            <mc:AlternateContent xmlns:mc="http://schemas.openxmlformats.org/markup-compatibility/2006">
              <mc:Choice xmlns:v="urn:schemas-microsoft-com:vml" Requires="v">
                <p:oleObj spid="_x0000_s34058" name="文档" r:id="rId4" imgW="1025744" imgH="419708" progId="Word.Document.12">
                  <p:embed/>
                </p:oleObj>
              </mc:Choice>
              <mc:Fallback>
                <p:oleObj name="文档" r:id="rId4" imgW="1025744" imgH="419708" progId="Word.Document.12">
                  <p:embed/>
                  <p:pic>
                    <p:nvPicPr>
                      <p:cNvPr id="0" name=""/>
                      <p:cNvPicPr/>
                      <p:nvPr/>
                    </p:nvPicPr>
                    <p:blipFill>
                      <a:blip r:embed="rId5"/>
                      <a:stretch>
                        <a:fillRect/>
                      </a:stretch>
                    </p:blipFill>
                    <p:spPr>
                      <a:xfrm>
                        <a:off x="1449388" y="855762"/>
                        <a:ext cx="1025525" cy="419100"/>
                      </a:xfrm>
                      <a:prstGeom prst="rect">
                        <a:avLst/>
                      </a:prstGeom>
                    </p:spPr>
                  </p:pic>
                </p:oleObj>
              </mc:Fallback>
            </mc:AlternateContent>
          </a:graphicData>
        </a:graphic>
      </p:graphicFrame>
      <p:sp>
        <p:nvSpPr>
          <p:cNvPr id="16" name="矩形 15"/>
          <p:cNvSpPr/>
          <p:nvPr/>
        </p:nvSpPr>
        <p:spPr>
          <a:xfrm>
            <a:off x="335360" y="2329830"/>
            <a:ext cx="7776864"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的物质的量分数随温度变化关系的曲线分别是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577902" y="2984753"/>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
        <p:nvSpPr>
          <p:cNvPr id="7" name="矩形 6"/>
          <p:cNvSpPr/>
          <p:nvPr/>
        </p:nvSpPr>
        <p:spPr>
          <a:xfrm>
            <a:off x="3741222" y="299346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p>
        </p:txBody>
      </p:sp>
      <p:graphicFrame>
        <p:nvGraphicFramePr>
          <p:cNvPr id="22" name="对象 21"/>
          <p:cNvGraphicFramePr>
            <a:graphicFrameLocks noChangeAspect="1"/>
          </p:cNvGraphicFramePr>
          <p:nvPr>
            <p:extLst>
              <p:ext uri="{D42A27DB-BD31-4B8C-83A1-F6EECF244321}">
                <p14:modId xmlns:p14="http://schemas.microsoft.com/office/powerpoint/2010/main" val="2536574511"/>
              </p:ext>
            </p:extLst>
          </p:nvPr>
        </p:nvGraphicFramePr>
        <p:xfrm>
          <a:off x="1828478" y="3963624"/>
          <a:ext cx="1025525" cy="419100"/>
        </p:xfrm>
        <a:graphic>
          <a:graphicData uri="http://schemas.openxmlformats.org/presentationml/2006/ole">
            <mc:AlternateContent xmlns:mc="http://schemas.openxmlformats.org/markup-compatibility/2006">
              <mc:Choice xmlns:v="urn:schemas-microsoft-com:vml" Requires="v">
                <p:oleObj spid="_x0000_s34059" name="文档" r:id="rId6" imgW="1025744" imgH="419708" progId="Word.Document.12">
                  <p:embed/>
                </p:oleObj>
              </mc:Choice>
              <mc:Fallback>
                <p:oleObj name="文档" r:id="rId6" imgW="1025744" imgH="419708" progId="Word.Document.12">
                  <p:embed/>
                  <p:pic>
                    <p:nvPicPr>
                      <p:cNvPr id="0" name=""/>
                      <p:cNvPicPr/>
                      <p:nvPr/>
                    </p:nvPicPr>
                    <p:blipFill>
                      <a:blip r:embed="rId5"/>
                      <a:stretch>
                        <a:fillRect/>
                      </a:stretch>
                    </p:blipFill>
                    <p:spPr>
                      <a:xfrm>
                        <a:off x="1828478" y="3963624"/>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154199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74229"/>
            <a:ext cx="11412000"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某温度下，在刚性容器中充入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，起始压强为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，平衡时总压为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的平衡转化率为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。该反应的平衡常数</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保留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位小数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287688" y="1390444"/>
            <a:ext cx="74892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33%</a:t>
            </a:r>
            <a:endParaRPr lang="zh-CN" altLang="en-US" dirty="0"/>
          </a:p>
        </p:txBody>
      </p:sp>
      <p:sp>
        <p:nvSpPr>
          <p:cNvPr id="9" name="矩形 8"/>
          <p:cNvSpPr/>
          <p:nvPr/>
        </p:nvSpPr>
        <p:spPr>
          <a:xfrm>
            <a:off x="7608168" y="1450936"/>
            <a:ext cx="64633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1.6 </a:t>
            </a:r>
            <a:endParaRPr lang="zh-CN" altLang="en-US" dirty="0"/>
          </a:p>
        </p:txBody>
      </p:sp>
      <p:pic>
        <p:nvPicPr>
          <p:cNvPr id="10" name="Picture 85" descr="7-5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0256" y="2104328"/>
            <a:ext cx="3331488"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91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67408" y="831379"/>
            <a:ext cx="7488832" cy="397031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同温同体积条件下，气体的压强之比等于气体的物质的量之比，设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宋体" panose="02010600030101010101" pitchFamily="2" charset="-122"/>
                <a:ea typeface="Times New Roman" panose="02020603050405020304" pitchFamily="18" charset="0"/>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10</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10</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456643655"/>
              </p:ext>
            </p:extLst>
          </p:nvPr>
        </p:nvGraphicFramePr>
        <p:xfrm>
          <a:off x="839416" y="4778102"/>
          <a:ext cx="8924925" cy="1076325"/>
        </p:xfrm>
        <a:graphic>
          <a:graphicData uri="http://schemas.openxmlformats.org/presentationml/2006/ole">
            <mc:AlternateContent xmlns:mc="http://schemas.openxmlformats.org/markup-compatibility/2006">
              <mc:Choice xmlns:v="urn:schemas-microsoft-com:vml" Requires="v">
                <p:oleObj spid="_x0000_s35082" name="文档" r:id="rId3" imgW="8935663" imgH="1072910" progId="Word.Document.12">
                  <p:embed/>
                </p:oleObj>
              </mc:Choice>
              <mc:Fallback>
                <p:oleObj name="文档" r:id="rId3" imgW="8935663" imgH="1072910" progId="Word.Document.12">
                  <p:embed/>
                  <p:pic>
                    <p:nvPicPr>
                      <p:cNvPr id="0" name=""/>
                      <p:cNvPicPr/>
                      <p:nvPr/>
                    </p:nvPicPr>
                    <p:blipFill>
                      <a:blip r:embed="rId4"/>
                      <a:stretch>
                        <a:fillRect/>
                      </a:stretch>
                    </p:blipFill>
                    <p:spPr>
                      <a:xfrm>
                        <a:off x="839416" y="4778102"/>
                        <a:ext cx="8924925" cy="1076325"/>
                      </a:xfrm>
                      <a:prstGeom prst="rect">
                        <a:avLst/>
                      </a:prstGeom>
                    </p:spPr>
                  </p:pic>
                </p:oleObj>
              </mc:Fallback>
            </mc:AlternateContent>
          </a:graphicData>
        </a:graphic>
      </p:graphicFrame>
      <p:sp>
        <p:nvSpPr>
          <p:cNvPr id="11" name="矩形 10">
            <a:hlinkClick r:id="rId5"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pic>
        <p:nvPicPr>
          <p:cNvPr id="12" name="Picture 85" descr="7-5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1484784"/>
            <a:ext cx="3331488"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对象 12"/>
          <p:cNvGraphicFramePr>
            <a:graphicFrameLocks noChangeAspect="1"/>
          </p:cNvGraphicFramePr>
          <p:nvPr>
            <p:extLst>
              <p:ext uri="{D42A27DB-BD31-4B8C-83A1-F6EECF244321}">
                <p14:modId xmlns:p14="http://schemas.microsoft.com/office/powerpoint/2010/main" val="2676641712"/>
              </p:ext>
            </p:extLst>
          </p:nvPr>
        </p:nvGraphicFramePr>
        <p:xfrm>
          <a:off x="3461916" y="2123331"/>
          <a:ext cx="1025525" cy="419100"/>
        </p:xfrm>
        <a:graphic>
          <a:graphicData uri="http://schemas.openxmlformats.org/presentationml/2006/ole">
            <mc:AlternateContent xmlns:mc="http://schemas.openxmlformats.org/markup-compatibility/2006">
              <mc:Choice xmlns:v="urn:schemas-microsoft-com:vml" Requires="v">
                <p:oleObj spid="_x0000_s35083" name="文档" r:id="rId7" imgW="1025744" imgH="419708" progId="Word.Document.12">
                  <p:embed/>
                </p:oleObj>
              </mc:Choice>
              <mc:Fallback>
                <p:oleObj name="文档" r:id="rId7" imgW="1025744" imgH="419708" progId="Word.Document.12">
                  <p:embed/>
                  <p:pic>
                    <p:nvPicPr>
                      <p:cNvPr id="0" name=""/>
                      <p:cNvPicPr/>
                      <p:nvPr/>
                    </p:nvPicPr>
                    <p:blipFill>
                      <a:blip r:embed="rId8"/>
                      <a:stretch>
                        <a:fillRect/>
                      </a:stretch>
                    </p:blipFill>
                    <p:spPr>
                      <a:xfrm>
                        <a:off x="3461916" y="2123331"/>
                        <a:ext cx="1025525" cy="419100"/>
                      </a:xfrm>
                      <a:prstGeom prst="rect">
                        <a:avLst/>
                      </a:prstGeom>
                    </p:spPr>
                  </p:pic>
                </p:oleObj>
              </mc:Fallback>
            </mc:AlternateContent>
          </a:graphicData>
        </a:graphic>
      </p:graphicFrame>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692696"/>
            <a:ext cx="11160000" cy="5161731"/>
            <a:chOff x="792914" y="3925222"/>
            <a:chExt cx="11160000" cy="5161731"/>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1"/>
              <a:ext cx="11160000" cy="5048842"/>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10464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9" name="矩形 8"/>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0" name="文本框 9">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12" name="图片 11"/>
          <p:cNvPicPr>
            <a:picLocks noChangeAspect="1"/>
          </p:cNvPicPr>
          <p:nvPr/>
        </p:nvPicPr>
        <p:blipFill rotWithShape="1">
          <a:blip r:embed="rId3"/>
          <a:srcRect b="31028"/>
          <a:stretch/>
        </p:blipFill>
        <p:spPr>
          <a:xfrm>
            <a:off x="4836248" y="2292113"/>
            <a:ext cx="1481456" cy="344800"/>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742239538"/>
              </p:ext>
            </p:extLst>
          </p:nvPr>
        </p:nvGraphicFramePr>
        <p:xfrm>
          <a:off x="490538" y="952847"/>
          <a:ext cx="11210925" cy="4924425"/>
        </p:xfrm>
        <a:graphic>
          <a:graphicData uri="http://schemas.openxmlformats.org/presentationml/2006/ole">
            <mc:AlternateContent xmlns:mc="http://schemas.openxmlformats.org/markup-compatibility/2006">
              <mc:Choice xmlns:v="urn:schemas-microsoft-com:vml" Requires="v">
                <p:oleObj spid="_x0000_s37228" name="文档" r:id="rId6" imgW="11222611" imgH="4916338" progId="Word.Document.12">
                  <p:embed/>
                </p:oleObj>
              </mc:Choice>
              <mc:Fallback>
                <p:oleObj name="文档" r:id="rId6" imgW="11222611" imgH="4916338" progId="Word.Document.12">
                  <p:embed/>
                  <p:pic>
                    <p:nvPicPr>
                      <p:cNvPr id="0" name=""/>
                      <p:cNvPicPr/>
                      <p:nvPr/>
                    </p:nvPicPr>
                    <p:blipFill>
                      <a:blip r:embed="rId7"/>
                      <a:stretch>
                        <a:fillRect/>
                      </a:stretch>
                    </p:blipFill>
                    <p:spPr>
                      <a:xfrm>
                        <a:off x="490538" y="952847"/>
                        <a:ext cx="11210925" cy="4924425"/>
                      </a:xfrm>
                      <a:prstGeom prst="rect">
                        <a:avLst/>
                      </a:prstGeom>
                    </p:spPr>
                  </p:pic>
                </p:oleObj>
              </mc:Fallback>
            </mc:AlternateContent>
          </a:graphicData>
        </a:graphic>
      </p:graphicFrame>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49047698"/>
              </p:ext>
            </p:extLst>
          </p:nvPr>
        </p:nvGraphicFramePr>
        <p:xfrm>
          <a:off x="500063" y="1720805"/>
          <a:ext cx="11191875" cy="1038225"/>
        </p:xfrm>
        <a:graphic>
          <a:graphicData uri="http://schemas.openxmlformats.org/presentationml/2006/ole">
            <mc:AlternateContent xmlns:mc="http://schemas.openxmlformats.org/markup-compatibility/2006">
              <mc:Choice xmlns:v="urn:schemas-microsoft-com:vml" Requires="v">
                <p:oleObj spid="_x0000_s36060" name="文档" r:id="rId6" imgW="11203523" imgH="1036248" progId="Word.Document.12">
                  <p:embed/>
                </p:oleObj>
              </mc:Choice>
              <mc:Fallback>
                <p:oleObj name="文档" r:id="rId6" imgW="11203523" imgH="1036248" progId="Word.Document.12">
                  <p:embed/>
                  <p:pic>
                    <p:nvPicPr>
                      <p:cNvPr id="0" name=""/>
                      <p:cNvPicPr/>
                      <p:nvPr/>
                    </p:nvPicPr>
                    <p:blipFill>
                      <a:blip r:embed="rId7"/>
                      <a:stretch>
                        <a:fillRect/>
                      </a:stretch>
                    </p:blipFill>
                    <p:spPr>
                      <a:xfrm>
                        <a:off x="500063" y="1720805"/>
                        <a:ext cx="11191875" cy="1038225"/>
                      </a:xfrm>
                      <a:prstGeom prst="rect">
                        <a:avLst/>
                      </a:prstGeom>
                    </p:spPr>
                  </p:pic>
                </p:oleObj>
              </mc:Fallback>
            </mc:AlternateContent>
          </a:graphicData>
        </a:graphic>
      </p:graphicFrame>
      <p:sp>
        <p:nvSpPr>
          <p:cNvPr id="4" name="矩形 3"/>
          <p:cNvSpPr/>
          <p:nvPr/>
        </p:nvSpPr>
        <p:spPr>
          <a:xfrm>
            <a:off x="390000" y="2494637"/>
            <a:ext cx="11412000" cy="646331"/>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中，属于吸热反应的有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889" name="Picture 49" descr="7-5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920901"/>
            <a:ext cx="3528856"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659015" y="2607295"/>
            <a:ext cx="45717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a:t>
            </a:r>
            <a:endParaRPr lang="zh-CN" altLang="en-US" dirty="0"/>
          </a:p>
        </p:txBody>
      </p:sp>
      <p:grpSp>
        <p:nvGrpSpPr>
          <p:cNvPr id="21" name="组合 20">
            <a:extLst>
              <a:ext uri="{FF2B5EF4-FFF2-40B4-BE49-F238E27FC236}">
                <a16:creationId xmlns:a16="http://schemas.microsoft.com/office/drawing/2014/main" xmlns="" id="{8E2DE2DB-9635-7343-9324-24E879D1A803}"/>
              </a:ext>
            </a:extLst>
          </p:cNvPr>
          <p:cNvGrpSpPr/>
          <p:nvPr/>
        </p:nvGrpSpPr>
        <p:grpSpPr>
          <a:xfrm>
            <a:off x="516000" y="4086597"/>
            <a:ext cx="11160000" cy="2150715"/>
            <a:chOff x="631969" y="3925222"/>
            <a:chExt cx="11160000" cy="2150715"/>
          </a:xfrm>
        </p:grpSpPr>
        <p:sp>
          <p:nvSpPr>
            <p:cNvPr id="22" name="圆角矩形 21">
              <a:extLst>
                <a:ext uri="{FF2B5EF4-FFF2-40B4-BE49-F238E27FC236}">
                  <a16:creationId xmlns:a16="http://schemas.microsoft.com/office/drawing/2014/main" xmlns="" id="{E595429C-FC91-844C-93CF-CDF13B79A00E}"/>
                </a:ext>
              </a:extLst>
            </p:cNvPr>
            <p:cNvSpPr/>
            <p:nvPr/>
          </p:nvSpPr>
          <p:spPr>
            <a:xfrm>
              <a:off x="631969" y="4038112"/>
              <a:ext cx="11160000" cy="2037825"/>
            </a:xfrm>
            <a:prstGeom prst="roundRect">
              <a:avLst>
                <a:gd name="adj" fmla="val 274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23" name="矩形 2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7" name="对象 26"/>
          <p:cNvGraphicFramePr>
            <a:graphicFrameLocks noChangeAspect="1"/>
          </p:cNvGraphicFramePr>
          <p:nvPr>
            <p:extLst>
              <p:ext uri="{D42A27DB-BD31-4B8C-83A1-F6EECF244321}">
                <p14:modId xmlns:p14="http://schemas.microsoft.com/office/powerpoint/2010/main" val="1029144730"/>
              </p:ext>
            </p:extLst>
          </p:nvPr>
        </p:nvGraphicFramePr>
        <p:xfrm>
          <a:off x="690563" y="4437112"/>
          <a:ext cx="10810875" cy="1571625"/>
        </p:xfrm>
        <a:graphic>
          <a:graphicData uri="http://schemas.openxmlformats.org/presentationml/2006/ole">
            <mc:AlternateContent xmlns:mc="http://schemas.openxmlformats.org/markup-compatibility/2006">
              <mc:Choice xmlns:v="urn:schemas-microsoft-com:vml" Requires="v">
                <p:oleObj spid="_x0000_s36061" name="文档" r:id="rId9" imgW="10822485" imgH="1568929" progId="Word.Document.12">
                  <p:embed/>
                </p:oleObj>
              </mc:Choice>
              <mc:Fallback>
                <p:oleObj name="文档" r:id="rId9" imgW="10822485" imgH="1568929" progId="Word.Document.12">
                  <p:embed/>
                  <p:pic>
                    <p:nvPicPr>
                      <p:cNvPr id="0" name=""/>
                      <p:cNvPicPr/>
                      <p:nvPr/>
                    </p:nvPicPr>
                    <p:blipFill>
                      <a:blip r:embed="rId10"/>
                      <a:stretch>
                        <a:fillRect/>
                      </a:stretch>
                    </p:blipFill>
                    <p:spPr>
                      <a:xfrm>
                        <a:off x="690563" y="4437112"/>
                        <a:ext cx="10810875" cy="1571625"/>
                      </a:xfrm>
                      <a:prstGeom prst="rect">
                        <a:avLst/>
                      </a:prstGeom>
                    </p:spPr>
                  </p:pic>
                </p:oleObj>
              </mc:Fallback>
            </mc:AlternateContent>
          </a:graphicData>
        </a:graphic>
      </p:graphicFrame>
    </p:spTree>
    <p:extLst>
      <p:ext uri="{BB962C8B-B14F-4D97-AF65-F5344CB8AC3E}">
        <p14:creationId xmlns:p14="http://schemas.microsoft.com/office/powerpoint/2010/main" val="322336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28257768"/>
              </p:ext>
            </p:extLst>
          </p:nvPr>
        </p:nvGraphicFramePr>
        <p:xfrm>
          <a:off x="419100" y="891183"/>
          <a:ext cx="11353800" cy="771525"/>
        </p:xfrm>
        <a:graphic>
          <a:graphicData uri="http://schemas.openxmlformats.org/presentationml/2006/ole">
            <mc:AlternateContent xmlns:mc="http://schemas.openxmlformats.org/markup-compatibility/2006">
              <mc:Choice xmlns:v="urn:schemas-microsoft-com:vml" Requires="v">
                <p:oleObj spid="_x0000_s39310" name="文档" r:id="rId6" imgW="11365590" imgH="782847" progId="Word.Document.12">
                  <p:embed/>
                </p:oleObj>
              </mc:Choice>
              <mc:Fallback>
                <p:oleObj name="文档" r:id="rId6" imgW="11365590" imgH="782847" progId="Word.Document.12">
                  <p:embed/>
                  <p:pic>
                    <p:nvPicPr>
                      <p:cNvPr id="0" name=""/>
                      <p:cNvPicPr/>
                      <p:nvPr/>
                    </p:nvPicPr>
                    <p:blipFill>
                      <a:blip r:embed="rId7"/>
                      <a:stretch>
                        <a:fillRect/>
                      </a:stretch>
                    </p:blipFill>
                    <p:spPr>
                      <a:xfrm>
                        <a:off x="419100" y="891183"/>
                        <a:ext cx="11353800" cy="771525"/>
                      </a:xfrm>
                      <a:prstGeom prst="rect">
                        <a:avLst/>
                      </a:prstGeom>
                    </p:spPr>
                  </p:pic>
                </p:oleObj>
              </mc:Fallback>
            </mc:AlternateContent>
          </a:graphicData>
        </a:graphic>
      </p:graphicFrame>
      <p:grpSp>
        <p:nvGrpSpPr>
          <p:cNvPr id="13" name="组合 12">
            <a:extLst>
              <a:ext uri="{FF2B5EF4-FFF2-40B4-BE49-F238E27FC236}">
                <a16:creationId xmlns:a16="http://schemas.microsoft.com/office/drawing/2014/main" xmlns="" id="{8E2DE2DB-9635-7343-9324-24E879D1A803}"/>
              </a:ext>
            </a:extLst>
          </p:cNvPr>
          <p:cNvGrpSpPr/>
          <p:nvPr/>
        </p:nvGrpSpPr>
        <p:grpSpPr>
          <a:xfrm>
            <a:off x="516000" y="4346054"/>
            <a:ext cx="11160000" cy="1963266"/>
            <a:chOff x="631969" y="3925222"/>
            <a:chExt cx="11160000" cy="1963266"/>
          </a:xfrm>
        </p:grpSpPr>
        <p:sp>
          <p:nvSpPr>
            <p:cNvPr id="14" name="圆角矩形 13">
              <a:extLst>
                <a:ext uri="{FF2B5EF4-FFF2-40B4-BE49-F238E27FC236}">
                  <a16:creationId xmlns:a16="http://schemas.microsoft.com/office/drawing/2014/main" xmlns="" id="{E595429C-FC91-844C-93CF-CDF13B79A00E}"/>
                </a:ext>
              </a:extLst>
            </p:cNvPr>
            <p:cNvSpPr/>
            <p:nvPr/>
          </p:nvSpPr>
          <p:spPr>
            <a:xfrm>
              <a:off x="631969" y="4038113"/>
              <a:ext cx="11160000" cy="1850375"/>
            </a:xfrm>
            <a:prstGeom prst="roundRect">
              <a:avLst>
                <a:gd name="adj" fmla="val 22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5" name="矩形 14">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4019075600"/>
              </p:ext>
            </p:extLst>
          </p:nvPr>
        </p:nvGraphicFramePr>
        <p:xfrm>
          <a:off x="6672064" y="476672"/>
          <a:ext cx="1778000" cy="877888"/>
        </p:xfrm>
        <a:graphic>
          <a:graphicData uri="http://schemas.openxmlformats.org/presentationml/2006/ole">
            <mc:AlternateContent xmlns:mc="http://schemas.openxmlformats.org/markup-compatibility/2006">
              <mc:Choice xmlns:v="urn:schemas-microsoft-com:vml" Requires="v">
                <p:oleObj spid="_x0000_s39311" name="文档" r:id="rId8" imgW="1778317" imgH="879440" progId="Word.Document.12">
                  <p:embed/>
                </p:oleObj>
              </mc:Choice>
              <mc:Fallback>
                <p:oleObj name="文档" r:id="rId8" imgW="1778317" imgH="879440" progId="Word.Document.12">
                  <p:embed/>
                  <p:pic>
                    <p:nvPicPr>
                      <p:cNvPr id="0" name=""/>
                      <p:cNvPicPr/>
                      <p:nvPr/>
                    </p:nvPicPr>
                    <p:blipFill>
                      <a:blip r:embed="rId9"/>
                      <a:stretch>
                        <a:fillRect/>
                      </a:stretch>
                    </p:blipFill>
                    <p:spPr>
                      <a:xfrm>
                        <a:off x="6672064" y="476672"/>
                        <a:ext cx="1778000" cy="877888"/>
                      </a:xfrm>
                      <a:prstGeom prst="rect">
                        <a:avLst/>
                      </a:prstGeom>
                    </p:spPr>
                  </p:pic>
                </p:oleObj>
              </mc:Fallback>
            </mc:AlternateContent>
          </a:graphicData>
        </a:graphic>
      </p:graphicFrame>
      <p:pic>
        <p:nvPicPr>
          <p:cNvPr id="17" name="Picture 49" descr="7-5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1975" y="1620235"/>
            <a:ext cx="3208051"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对象 17"/>
          <p:cNvGraphicFramePr>
            <a:graphicFrameLocks noChangeAspect="1"/>
          </p:cNvGraphicFramePr>
          <p:nvPr>
            <p:extLst>
              <p:ext uri="{D42A27DB-BD31-4B8C-83A1-F6EECF244321}">
                <p14:modId xmlns:p14="http://schemas.microsoft.com/office/powerpoint/2010/main" val="1038538518"/>
              </p:ext>
            </p:extLst>
          </p:nvPr>
        </p:nvGraphicFramePr>
        <p:xfrm>
          <a:off x="690563" y="4653136"/>
          <a:ext cx="10810875" cy="1733550"/>
        </p:xfrm>
        <a:graphic>
          <a:graphicData uri="http://schemas.openxmlformats.org/presentationml/2006/ole">
            <mc:AlternateContent xmlns:mc="http://schemas.openxmlformats.org/markup-compatibility/2006">
              <mc:Choice xmlns:v="urn:schemas-microsoft-com:vml" Requires="v">
                <p:oleObj spid="_x0000_s39312" name="文档" r:id="rId11" imgW="10822485" imgH="1730675" progId="Word.Document.12">
                  <p:embed/>
                </p:oleObj>
              </mc:Choice>
              <mc:Fallback>
                <p:oleObj name="文档" r:id="rId11" imgW="10822485" imgH="1730675" progId="Word.Document.12">
                  <p:embed/>
                  <p:pic>
                    <p:nvPicPr>
                      <p:cNvPr id="0" name=""/>
                      <p:cNvPicPr/>
                      <p:nvPr/>
                    </p:nvPicPr>
                    <p:blipFill>
                      <a:blip r:embed="rId12"/>
                      <a:stretch>
                        <a:fillRect/>
                      </a:stretch>
                    </p:blipFill>
                    <p:spPr>
                      <a:xfrm>
                        <a:off x="690563" y="4653136"/>
                        <a:ext cx="10810875" cy="1733550"/>
                      </a:xfrm>
                      <a:prstGeom prst="rect">
                        <a:avLst/>
                      </a:prstGeom>
                    </p:spPr>
                  </p:pic>
                </p:oleObj>
              </mc:Fallback>
            </mc:AlternateContent>
          </a:graphicData>
        </a:graphic>
      </p:graphicFrame>
    </p:spTree>
    <p:extLst>
      <p:ext uri="{BB962C8B-B14F-4D97-AF65-F5344CB8AC3E}">
        <p14:creationId xmlns:p14="http://schemas.microsoft.com/office/powerpoint/2010/main" val="3939534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35360" y="1087164"/>
            <a:ext cx="7408366"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在图中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点对应温度下、原料组成为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、初始总压为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的恒容密闭容器中进行反应，体系达到平衡时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。计算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的平衡转化率，写出计算过程。</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66688759"/>
              </p:ext>
            </p:extLst>
          </p:nvPr>
        </p:nvGraphicFramePr>
        <p:xfrm>
          <a:off x="488950" y="3503613"/>
          <a:ext cx="11053763" cy="2960687"/>
        </p:xfrm>
        <a:graphic>
          <a:graphicData uri="http://schemas.openxmlformats.org/presentationml/2006/ole">
            <mc:AlternateContent xmlns:mc="http://schemas.openxmlformats.org/markup-compatibility/2006">
              <mc:Choice xmlns:v="urn:schemas-microsoft-com:vml" Requires="v">
                <p:oleObj spid="_x0000_s40068" name="文档" r:id="rId6" imgW="11058508" imgH="2965372" progId="Word.Document.12">
                  <p:embed/>
                </p:oleObj>
              </mc:Choice>
              <mc:Fallback>
                <p:oleObj name="文档" r:id="rId6" imgW="11058508" imgH="2965372" progId="Word.Document.12">
                  <p:embed/>
                  <p:pic>
                    <p:nvPicPr>
                      <p:cNvPr id="0" name=""/>
                      <p:cNvPicPr/>
                      <p:nvPr/>
                    </p:nvPicPr>
                    <p:blipFill>
                      <a:blip r:embed="rId7"/>
                      <a:stretch>
                        <a:fillRect/>
                      </a:stretch>
                    </p:blipFill>
                    <p:spPr>
                      <a:xfrm>
                        <a:off x="488950" y="3503613"/>
                        <a:ext cx="11053763" cy="2960687"/>
                      </a:xfrm>
                      <a:prstGeom prst="rect">
                        <a:avLst/>
                      </a:prstGeom>
                    </p:spPr>
                  </p:pic>
                </p:oleObj>
              </mc:Fallback>
            </mc:AlternateContent>
          </a:graphicData>
        </a:graphic>
      </p:graphicFrame>
      <p:pic>
        <p:nvPicPr>
          <p:cNvPr id="8" name="Picture 49" descr="7-5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548680"/>
            <a:ext cx="3208051"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56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390000" y="937339"/>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28(2)(3)(4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一氯化碘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ICl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是一种卤素互化物，具有强氧化性，可与金属直接反应，也可用作有机合成中的碘化剂。回答下列问题：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氯铂酸钡</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(BaPtCl</a:t>
            </a:r>
            <a:r>
              <a:rPr lang="en-US" altLang="zh-CN" kern="100" spc="2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固体加热时部分分解为</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BaCl</a:t>
            </a:r>
            <a:r>
              <a:rPr lang="en-US" altLang="zh-CN"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Pt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spc="20" baseline="-250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376.8 </a:t>
            </a:r>
            <a:r>
              <a:rPr lang="en-US" altLang="zh-CN" kern="100" spc="2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时平衡常数</a:t>
            </a:r>
            <a:r>
              <a:rPr lang="en-US" altLang="zh-CN" i="1" kern="100" spc="2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spc="2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 Pa</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在一硬质玻璃烧瓶中加入过量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BaPtCl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，抽真空后，通过一支管通入碘蒸气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然后将支管封闭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376.8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，碘蒸气初始压强为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376.8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平衡时，测得烧瓶中压强为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32.5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ICl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2ICl(g)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平衡</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矩形 4"/>
          <p:cNvSpPr/>
          <p:nvPr/>
        </p:nvSpPr>
        <p:spPr>
          <a:xfrm>
            <a:off x="5591944" y="3789040"/>
            <a:ext cx="7232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24.8</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446205947"/>
              </p:ext>
            </p:extLst>
          </p:nvPr>
        </p:nvGraphicFramePr>
        <p:xfrm>
          <a:off x="1703512" y="4285541"/>
          <a:ext cx="4073525" cy="1011238"/>
        </p:xfrm>
        <a:graphic>
          <a:graphicData uri="http://schemas.openxmlformats.org/presentationml/2006/ole">
            <mc:AlternateContent xmlns:mc="http://schemas.openxmlformats.org/markup-compatibility/2006">
              <mc:Choice xmlns:v="urn:schemas-microsoft-com:vml" Requires="v">
                <p:oleObj spid="_x0000_s41092" name="文档" r:id="rId6" imgW="4073105" imgH="1011050" progId="Word.Document.12">
                  <p:embed/>
                </p:oleObj>
              </mc:Choice>
              <mc:Fallback>
                <p:oleObj name="文档" r:id="rId6" imgW="4073105" imgH="1011050" progId="Word.Document.12">
                  <p:embed/>
                  <p:pic>
                    <p:nvPicPr>
                      <p:cNvPr id="0" name=""/>
                      <p:cNvPicPr/>
                      <p:nvPr/>
                    </p:nvPicPr>
                    <p:blipFill>
                      <a:blip r:embed="rId7"/>
                      <a:stretch>
                        <a:fillRect/>
                      </a:stretch>
                    </p:blipFill>
                    <p:spPr>
                      <a:xfrm>
                        <a:off x="1703512" y="4285541"/>
                        <a:ext cx="4073525" cy="1011238"/>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xmlns="" id="{3A329BE5-FA48-1445-847B-16C3FB060719}"/>
              </a:ext>
            </a:extLst>
          </p:cNvPr>
          <p:cNvSpPr/>
          <p:nvPr/>
        </p:nvSpPr>
        <p:spPr>
          <a:xfrm>
            <a:off x="390000" y="4725144"/>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列出计算式即可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8" name="组合 7">
            <a:extLst>
              <a:ext uri="{FF2B5EF4-FFF2-40B4-BE49-F238E27FC236}">
                <a16:creationId xmlns:a16="http://schemas.microsoft.com/office/drawing/2014/main" xmlns="" id="{8E2DE2DB-9635-7343-9324-24E879D1A803}"/>
              </a:ext>
            </a:extLst>
          </p:cNvPr>
          <p:cNvGrpSpPr/>
          <p:nvPr/>
        </p:nvGrpSpPr>
        <p:grpSpPr>
          <a:xfrm>
            <a:off x="516000" y="1225327"/>
            <a:ext cx="11160000" cy="4834061"/>
            <a:chOff x="631969" y="3925222"/>
            <a:chExt cx="11160000" cy="4834061"/>
          </a:xfrm>
        </p:grpSpPr>
        <p:sp>
          <p:nvSpPr>
            <p:cNvPr id="9" name="圆角矩形 8">
              <a:extLst>
                <a:ext uri="{FF2B5EF4-FFF2-40B4-BE49-F238E27FC236}">
                  <a16:creationId xmlns:a16="http://schemas.microsoft.com/office/drawing/2014/main" xmlns="" id="{E595429C-FC91-844C-93CF-CDF13B79A00E}"/>
                </a:ext>
              </a:extLst>
            </p:cNvPr>
            <p:cNvSpPr/>
            <p:nvPr/>
          </p:nvSpPr>
          <p:spPr>
            <a:xfrm>
              <a:off x="631969" y="4038112"/>
              <a:ext cx="11160000" cy="4721171"/>
            </a:xfrm>
            <a:prstGeom prst="roundRect">
              <a:avLst>
                <a:gd name="adj" fmla="val 22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0" name="矩形 9">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671909398"/>
              </p:ext>
            </p:extLst>
          </p:nvPr>
        </p:nvGraphicFramePr>
        <p:xfrm>
          <a:off x="866700" y="1556792"/>
          <a:ext cx="10610850" cy="2076450"/>
        </p:xfrm>
        <a:graphic>
          <a:graphicData uri="http://schemas.openxmlformats.org/presentationml/2006/ole">
            <mc:AlternateContent xmlns:mc="http://schemas.openxmlformats.org/markup-compatibility/2006">
              <mc:Choice xmlns:v="urn:schemas-microsoft-com:vml" Requires="v">
                <p:oleObj spid="_x0000_s42198" name="文档" r:id="rId6" imgW="10622242" imgH="2072856" progId="Word.Document.12">
                  <p:embed/>
                </p:oleObj>
              </mc:Choice>
              <mc:Fallback>
                <p:oleObj name="文档" r:id="rId6" imgW="10622242" imgH="2072856" progId="Word.Document.12">
                  <p:embed/>
                  <p:pic>
                    <p:nvPicPr>
                      <p:cNvPr id="0" name=""/>
                      <p:cNvPicPr/>
                      <p:nvPr/>
                    </p:nvPicPr>
                    <p:blipFill>
                      <a:blip r:embed="rId7"/>
                      <a:stretch>
                        <a:fillRect/>
                      </a:stretch>
                    </p:blipFill>
                    <p:spPr>
                      <a:xfrm>
                        <a:off x="866700" y="1556792"/>
                        <a:ext cx="10610850" cy="2076450"/>
                      </a:xfrm>
                      <a:prstGeom prst="rect">
                        <a:avLst/>
                      </a:prstGeom>
                    </p:spPr>
                  </p:pic>
                </p:oleObj>
              </mc:Fallback>
            </mc:AlternateContent>
          </a:graphicData>
        </a:graphic>
      </p:graphicFrame>
      <p:sp>
        <p:nvSpPr>
          <p:cNvPr id="4" name="矩形 3"/>
          <p:cNvSpPr/>
          <p:nvPr/>
        </p:nvSpPr>
        <p:spPr>
          <a:xfrm>
            <a:off x="802678" y="3573016"/>
            <a:ext cx="10586645" cy="2308324"/>
          </a:xfrm>
          <a:prstGeom prst="rect">
            <a:avLst/>
          </a:prstGeom>
        </p:spPr>
        <p:txBody>
          <a:bodyPr>
            <a:spAutoFit/>
          </a:bodyPr>
          <a:lstStyle/>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2ICl(g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开始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20.0        0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p</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0.1       20.0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p</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762043355"/>
              </p:ext>
            </p:extLst>
          </p:nvPr>
        </p:nvGraphicFramePr>
        <p:xfrm>
          <a:off x="4691385" y="3755657"/>
          <a:ext cx="1025525" cy="419100"/>
        </p:xfrm>
        <a:graphic>
          <a:graphicData uri="http://schemas.openxmlformats.org/presentationml/2006/ole">
            <mc:AlternateContent xmlns:mc="http://schemas.openxmlformats.org/markup-compatibility/2006">
              <mc:Choice xmlns:v="urn:schemas-microsoft-com:vml" Requires="v">
                <p:oleObj spid="_x0000_s42199" name="文档" r:id="rId8" imgW="1025744" imgH="419708" progId="Word.Document.12">
                  <p:embed/>
                </p:oleObj>
              </mc:Choice>
              <mc:Fallback>
                <p:oleObj name="文档" r:id="rId8" imgW="1025744" imgH="419708" progId="Word.Document.12">
                  <p:embed/>
                  <p:pic>
                    <p:nvPicPr>
                      <p:cNvPr id="0" name=""/>
                      <p:cNvPicPr/>
                      <p:nvPr/>
                    </p:nvPicPr>
                    <p:blipFill>
                      <a:blip r:embed="rId9"/>
                      <a:stretch>
                        <a:fillRect/>
                      </a:stretch>
                    </p:blipFill>
                    <p:spPr>
                      <a:xfrm>
                        <a:off x="4691385" y="3755657"/>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2415904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15164"/>
          <a:stretch/>
        </p:blipFill>
        <p:spPr>
          <a:xfrm>
            <a:off x="0" y="1500"/>
            <a:ext cx="12193200" cy="6856500"/>
          </a:xfrm>
          <a:prstGeom prst="rect">
            <a:avLst/>
          </a:prstGeom>
        </p:spPr>
      </p:pic>
      <p:sp>
        <p:nvSpPr>
          <p:cNvPr id="25" name="右箭头 24">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28" name="组合 27"/>
          <p:cNvGrpSpPr/>
          <p:nvPr/>
        </p:nvGrpSpPr>
        <p:grpSpPr>
          <a:xfrm>
            <a:off x="6550378" y="2854335"/>
            <a:ext cx="2147137" cy="1222737"/>
            <a:chOff x="7200502" y="2854335"/>
            <a:chExt cx="2147137" cy="1222737"/>
          </a:xfrm>
        </p:grpSpPr>
        <p:sp>
          <p:nvSpPr>
            <p:cNvPr id="30" name="平行四边形 29">
              <a:hlinkClick r:id="rId3"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2" name="文本框 31">
              <a:hlinkClick r:id="rId3"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34" name="组合 33"/>
          <p:cNvGrpSpPr/>
          <p:nvPr/>
        </p:nvGrpSpPr>
        <p:grpSpPr>
          <a:xfrm>
            <a:off x="3949882" y="2837936"/>
            <a:ext cx="2154326" cy="1222738"/>
            <a:chOff x="3299758" y="2837936"/>
            <a:chExt cx="2154326" cy="1222738"/>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3775338" y="3120356"/>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37" name="矩形 36">
              <a:hlinkClick r:id="rId4" action="ppaction://hlinksldjump"/>
            </p:cNvPr>
            <p:cNvSpPr/>
            <p:nvPr/>
          </p:nvSpPr>
          <p:spPr>
            <a:xfrm>
              <a:off x="3573668" y="3624356"/>
              <a:ext cx="1526380" cy="276999"/>
            </a:xfrm>
            <a:prstGeom prst="rect">
              <a:avLst/>
            </a:prstGeom>
          </p:spPr>
          <p:txBody>
            <a:bodyPr wrap="none">
              <a:spAutoFit/>
            </a:bodyPr>
            <a:lstStyle/>
            <a:p>
              <a:r>
                <a:rPr lang="zh-CN" altLang="zh-CN" sz="1200" spc="100" dirty="0">
                  <a:solidFill>
                    <a:schemeClr val="bg1">
                      <a:lumMod val="95000"/>
                    </a:schemeClr>
                  </a:solidFill>
                  <a:latin typeface="Times New Roman" panose="02020603050405020304" pitchFamily="18" charset="0"/>
                  <a:cs typeface="Times New Roman" panose="02020603050405020304" pitchFamily="18" charset="0"/>
                </a:rPr>
                <a:t>压强平衡常数</a:t>
              </a:r>
              <a:r>
                <a:rPr lang="en-US" altLang="zh-CN" sz="1200" spc="100" dirty="0">
                  <a:solidFill>
                    <a:schemeClr val="bg1">
                      <a:lumMod val="95000"/>
                    </a:schemeClr>
                  </a:solidFill>
                  <a:latin typeface="Times New Roman" panose="02020603050405020304" pitchFamily="18" charset="0"/>
                  <a:cs typeface="Times New Roman" panose="02020603050405020304" pitchFamily="18" charset="0"/>
                </a:rPr>
                <a:t>(</a:t>
              </a:r>
              <a:r>
                <a:rPr lang="en-US" altLang="zh-CN" sz="1200" i="1" spc="100" dirty="0" err="1">
                  <a:solidFill>
                    <a:schemeClr val="bg1">
                      <a:lumMod val="95000"/>
                    </a:schemeClr>
                  </a:solidFill>
                  <a:latin typeface="Times New Roman" panose="02020603050405020304" pitchFamily="18" charset="0"/>
                  <a:cs typeface="Times New Roman" panose="02020603050405020304" pitchFamily="18" charset="0"/>
                </a:rPr>
                <a:t>K</a:t>
              </a:r>
              <a:r>
                <a:rPr lang="en-US" altLang="zh-CN" sz="1200" spc="100" baseline="-25000" dirty="0" err="1">
                  <a:solidFill>
                    <a:schemeClr val="bg1">
                      <a:lumMod val="95000"/>
                    </a:schemeClr>
                  </a:solidFill>
                  <a:latin typeface="Times New Roman" panose="02020603050405020304" pitchFamily="18" charset="0"/>
                  <a:cs typeface="Times New Roman" panose="02020603050405020304" pitchFamily="18" charset="0"/>
                </a:rPr>
                <a:t>p</a:t>
              </a:r>
              <a:r>
                <a:rPr lang="en-US" altLang="zh-CN" sz="1200" spc="100" dirty="0">
                  <a:solidFill>
                    <a:schemeClr val="bg1">
                      <a:lumMod val="95000"/>
                    </a:schemeClr>
                  </a:solidFill>
                  <a:latin typeface="Times New Roman" panose="02020603050405020304" pitchFamily="18" charset="0"/>
                  <a:cs typeface="Times New Roman" panose="02020603050405020304" pitchFamily="18" charset="0"/>
                </a:rPr>
                <a:t>)</a:t>
              </a:r>
              <a:endParaRPr lang="zh-CN" altLang="en-US" sz="1200" spc="100"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8" name="组合 37"/>
          <p:cNvGrpSpPr/>
          <p:nvPr/>
        </p:nvGrpSpPr>
        <p:grpSpPr>
          <a:xfrm>
            <a:off x="1349386" y="2837936"/>
            <a:ext cx="2154326" cy="1222738"/>
            <a:chOff x="1349386" y="2837936"/>
            <a:chExt cx="2154326" cy="1222738"/>
          </a:xfrm>
        </p:grpSpPr>
        <p:sp>
          <p:nvSpPr>
            <p:cNvPr id="39" name="平行四边形 38">
              <a:hlinkClick r:id="rId5"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文本框 39">
              <a:hlinkClick r:id="rId5" action="ppaction://hlinksldjump"/>
              <a:extLst>
                <a:ext uri="{FF2B5EF4-FFF2-40B4-BE49-F238E27FC236}">
                  <a16:creationId xmlns:a16="http://schemas.microsoft.com/office/drawing/2014/main" xmlns="" id="{6AC70600-4115-C54C-ACAE-9E5A30E27804}"/>
                </a:ext>
              </a:extLst>
            </p:cNvPr>
            <p:cNvSpPr txBox="1"/>
            <p:nvPr/>
          </p:nvSpPr>
          <p:spPr>
            <a:xfrm>
              <a:off x="1855607" y="3120356"/>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1" name="矩形 40">
              <a:hlinkClick r:id="rId5" action="ppaction://hlinksldjump"/>
            </p:cNvPr>
            <p:cNvSpPr/>
            <p:nvPr/>
          </p:nvSpPr>
          <p:spPr>
            <a:xfrm>
              <a:off x="1710487" y="3624356"/>
              <a:ext cx="1351652" cy="276999"/>
            </a:xfrm>
            <a:prstGeom prst="rect">
              <a:avLst/>
            </a:prstGeom>
          </p:spPr>
          <p:txBody>
            <a:bodyPr wrap="none">
              <a:spAutoFit/>
            </a:bodyPr>
            <a:lstStyle/>
            <a:p>
              <a:r>
                <a:rPr lang="zh-CN" altLang="zh-CN" sz="1200" spc="100" dirty="0">
                  <a:solidFill>
                    <a:schemeClr val="bg1">
                      <a:lumMod val="95000"/>
                    </a:schemeClr>
                  </a:solidFill>
                  <a:latin typeface="+mn-ea"/>
                </a:rPr>
                <a:t>三段式计算模式</a:t>
              </a:r>
              <a:endParaRPr lang="zh-CN" altLang="en-US" sz="1200" spc="100" dirty="0">
                <a:solidFill>
                  <a:schemeClr val="bg1">
                    <a:lumMod val="95000"/>
                  </a:schemeClr>
                </a:solidFill>
                <a:latin typeface="+mn-ea"/>
              </a:endParaRPr>
            </a:p>
          </p:txBody>
        </p:sp>
      </p:grpSp>
      <p:grpSp>
        <p:nvGrpSpPr>
          <p:cNvPr id="42" name="组合 41"/>
          <p:cNvGrpSpPr/>
          <p:nvPr/>
        </p:nvGrpSpPr>
        <p:grpSpPr>
          <a:xfrm>
            <a:off x="9143686" y="2854335"/>
            <a:ext cx="2154326" cy="1222738"/>
            <a:chOff x="9143686" y="2854335"/>
            <a:chExt cx="2154326" cy="1222738"/>
          </a:xfrm>
        </p:grpSpPr>
        <p:sp>
          <p:nvSpPr>
            <p:cNvPr id="43" name="平行四边形 42">
              <a:hlinkClick r:id="rId6"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hlinkClick r:id="rId6" action="ppaction://hlinksldjump"/>
              <a:extLst>
                <a:ext uri="{FF2B5EF4-FFF2-40B4-BE49-F238E27FC236}">
                  <a16:creationId xmlns:a16="http://schemas.microsoft.com/office/drawing/2014/main" xmlns="" id="{6AC70600-4115-C54C-ACAE-9E5A30E27804}"/>
                </a:ext>
              </a:extLst>
            </p:cNvPr>
            <p:cNvSpPr txBox="1"/>
            <p:nvPr/>
          </p:nvSpPr>
          <p:spPr>
            <a:xfrm>
              <a:off x="9552384" y="3241551"/>
              <a:ext cx="1368152"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a:solidFill>
                  <a:schemeClr val="bg1"/>
                </a:solidFill>
                <a:latin typeface="Verdana" panose="020B0604030504040204"/>
                <a:ea typeface="微软雅黑" panose="020B0503020204020204" pitchFamily="34" charset="-122"/>
              </a:endParaRPr>
            </a:p>
          </p:txBody>
        </p:sp>
      </p:grpSp>
    </p:spTree>
    <p:extLst>
      <p:ext uri="{BB962C8B-B14F-4D97-AF65-F5344CB8AC3E}">
        <p14:creationId xmlns:p14="http://schemas.microsoft.com/office/powerpoint/2010/main" val="29861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8" name="组合 7">
            <a:extLst>
              <a:ext uri="{FF2B5EF4-FFF2-40B4-BE49-F238E27FC236}">
                <a16:creationId xmlns:a16="http://schemas.microsoft.com/office/drawing/2014/main" xmlns="" id="{8E2DE2DB-9635-7343-9324-24E879D1A803}"/>
              </a:ext>
            </a:extLst>
          </p:cNvPr>
          <p:cNvGrpSpPr/>
          <p:nvPr/>
        </p:nvGrpSpPr>
        <p:grpSpPr>
          <a:xfrm>
            <a:off x="516000" y="1484784"/>
            <a:ext cx="11160000" cy="3969965"/>
            <a:chOff x="631969" y="3925222"/>
            <a:chExt cx="11160000" cy="3969965"/>
          </a:xfrm>
        </p:grpSpPr>
        <p:sp>
          <p:nvSpPr>
            <p:cNvPr id="9" name="圆角矩形 8">
              <a:extLst>
                <a:ext uri="{FF2B5EF4-FFF2-40B4-BE49-F238E27FC236}">
                  <a16:creationId xmlns:a16="http://schemas.microsoft.com/office/drawing/2014/main" xmlns="" id="{E595429C-FC91-844C-93CF-CDF13B79A00E}"/>
                </a:ext>
              </a:extLst>
            </p:cNvPr>
            <p:cNvSpPr/>
            <p:nvPr/>
          </p:nvSpPr>
          <p:spPr>
            <a:xfrm>
              <a:off x="631969" y="4038112"/>
              <a:ext cx="11160000" cy="3857075"/>
            </a:xfrm>
            <a:prstGeom prst="roundRect">
              <a:avLst>
                <a:gd name="adj" fmla="val 22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0" name="矩形 9">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矩形 11"/>
          <p:cNvSpPr/>
          <p:nvPr/>
        </p:nvSpPr>
        <p:spPr>
          <a:xfrm>
            <a:off x="802678" y="1844824"/>
            <a:ext cx="10586645" cy="2308324"/>
          </a:xfrm>
          <a:prstGeom prst="rect">
            <a:avLst/>
          </a:prstGeom>
        </p:spPr>
        <p:txBody>
          <a:bodyPr>
            <a:spAutoFit/>
          </a:bodyPr>
          <a:lstStyle/>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376.8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平衡时，测得烧瓶中压强为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32.5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，则平衡时</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ICl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24.8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ICl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24.8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24.8</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2ICl(g)</a:t>
            </a:r>
            <a:r>
              <a:rPr lang="en-US" altLang="zh-CN" sz="2400" kern="100" spc="-5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平衡常数</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745345208"/>
              </p:ext>
            </p:extLst>
          </p:nvPr>
        </p:nvGraphicFramePr>
        <p:xfrm>
          <a:off x="1484511" y="4077072"/>
          <a:ext cx="4035425" cy="1058863"/>
        </p:xfrm>
        <a:graphic>
          <a:graphicData uri="http://schemas.openxmlformats.org/presentationml/2006/ole">
            <mc:AlternateContent xmlns:mc="http://schemas.openxmlformats.org/markup-compatibility/2006">
              <mc:Choice xmlns:v="urn:schemas-microsoft-com:vml" Requires="v">
                <p:oleObj spid="_x0000_s43140" name="文档" r:id="rId6" imgW="4034954" imgH="1058646" progId="Word.Document.12">
                  <p:embed/>
                </p:oleObj>
              </mc:Choice>
              <mc:Fallback>
                <p:oleObj name="文档" r:id="rId6" imgW="4034954" imgH="1058646" progId="Word.Document.12">
                  <p:embed/>
                  <p:pic>
                    <p:nvPicPr>
                      <p:cNvPr id="0" name=""/>
                      <p:cNvPicPr/>
                      <p:nvPr/>
                    </p:nvPicPr>
                    <p:blipFill>
                      <a:blip r:embed="rId7"/>
                      <a:stretch>
                        <a:fillRect/>
                      </a:stretch>
                    </p:blipFill>
                    <p:spPr>
                      <a:xfrm>
                        <a:off x="1484511" y="4077072"/>
                        <a:ext cx="4035425" cy="1058863"/>
                      </a:xfrm>
                      <a:prstGeom prst="rect">
                        <a:avLst/>
                      </a:prstGeom>
                    </p:spPr>
                  </p:pic>
                </p:oleObj>
              </mc:Fallback>
            </mc:AlternateContent>
          </a:graphicData>
        </a:graphic>
      </p:graphicFrame>
      <p:sp>
        <p:nvSpPr>
          <p:cNvPr id="13" name="矩形 12"/>
          <p:cNvSpPr/>
          <p:nvPr/>
        </p:nvSpPr>
        <p:spPr>
          <a:xfrm>
            <a:off x="802678" y="4239954"/>
            <a:ext cx="10586645" cy="576248"/>
          </a:xfrm>
          <a:prstGeom prst="rect">
            <a:avLst/>
          </a:prstGeom>
        </p:spPr>
        <p:txBody>
          <a:bodyPr>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474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 name="矩形 6"/>
          <p:cNvSpPr/>
          <p:nvPr/>
        </p:nvSpPr>
        <p:spPr>
          <a:xfrm>
            <a:off x="390000" y="1151568"/>
            <a:ext cx="11412000" cy="57708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McMorris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测定和计算了在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范围内下列反应的平衡常数</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063283100"/>
              </p:ext>
            </p:extLst>
          </p:nvPr>
        </p:nvGraphicFramePr>
        <p:xfrm>
          <a:off x="523875" y="1876425"/>
          <a:ext cx="9858375" cy="1914525"/>
        </p:xfrm>
        <a:graphic>
          <a:graphicData uri="http://schemas.openxmlformats.org/presentationml/2006/ole">
            <mc:AlternateContent xmlns:mc="http://schemas.openxmlformats.org/markup-compatibility/2006">
              <mc:Choice xmlns:v="urn:schemas-microsoft-com:vml" Requires="v">
                <p:oleObj spid="_x0000_s44164" name="文档" r:id="rId6" imgW="9869530" imgH="1908235" progId="Word.Document.12">
                  <p:embed/>
                </p:oleObj>
              </mc:Choice>
              <mc:Fallback>
                <p:oleObj name="文档" r:id="rId6" imgW="9869530" imgH="1908235" progId="Word.Document.12">
                  <p:embed/>
                  <p:pic>
                    <p:nvPicPr>
                      <p:cNvPr id="0" name=""/>
                      <p:cNvPicPr/>
                      <p:nvPr/>
                    </p:nvPicPr>
                    <p:blipFill>
                      <a:blip r:embed="rId7"/>
                      <a:stretch>
                        <a:fillRect/>
                      </a:stretch>
                    </p:blipFill>
                    <p:spPr>
                      <a:xfrm>
                        <a:off x="523875" y="1876425"/>
                        <a:ext cx="9858375" cy="1914525"/>
                      </a:xfrm>
                      <a:prstGeom prst="rect">
                        <a:avLst/>
                      </a:prstGeom>
                    </p:spPr>
                  </p:pic>
                </p:oleObj>
              </mc:Fallback>
            </mc:AlternateContent>
          </a:graphicData>
        </a:graphic>
      </p:graphicFrame>
      <p:pic>
        <p:nvPicPr>
          <p:cNvPr id="44084" name="Picture 52" descr="7-5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8984" y="1772816"/>
            <a:ext cx="4269664" cy="29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90000" y="3644007"/>
            <a:ext cx="7074152" cy="1200329"/>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由图可知，</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分解为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983432" y="4263221"/>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spTree>
    <p:extLst>
      <p:ext uri="{BB962C8B-B14F-4D97-AF65-F5344CB8AC3E}">
        <p14:creationId xmlns:p14="http://schemas.microsoft.com/office/powerpoint/2010/main" val="13894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12" name="Picture 52" descr="7-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1168" y="2780928"/>
            <a:ext cx="4269664" cy="29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516000" y="1196752"/>
            <a:ext cx="11160000" cy="4889292"/>
            <a:chOff x="516000" y="1196752"/>
            <a:chExt cx="11160000" cy="4889292"/>
          </a:xfrm>
        </p:grpSpPr>
        <p:graphicFrame>
          <p:nvGraphicFramePr>
            <p:cNvPr id="11" name="对象 10"/>
            <p:cNvGraphicFramePr>
              <a:graphicFrameLocks noChangeAspect="1"/>
            </p:cNvGraphicFramePr>
            <p:nvPr>
              <p:extLst>
                <p:ext uri="{D42A27DB-BD31-4B8C-83A1-F6EECF244321}">
                  <p14:modId xmlns:p14="http://schemas.microsoft.com/office/powerpoint/2010/main" val="2324498387"/>
                </p:ext>
              </p:extLst>
            </p:nvPr>
          </p:nvGraphicFramePr>
          <p:xfrm>
            <a:off x="838200" y="1484784"/>
            <a:ext cx="10515600" cy="1838325"/>
          </p:xfrm>
          <a:graphic>
            <a:graphicData uri="http://schemas.openxmlformats.org/presentationml/2006/ole">
              <mc:AlternateContent xmlns:mc="http://schemas.openxmlformats.org/markup-compatibility/2006">
                <mc:Choice xmlns:v="urn:schemas-microsoft-com:vml" Requires="v">
                  <p:oleObj spid="_x0000_s45187" name="文档" r:id="rId7" imgW="10526803" imgH="1835270" progId="Word.Document.12">
                    <p:embed/>
                  </p:oleObj>
                </mc:Choice>
                <mc:Fallback>
                  <p:oleObj name="文档" r:id="rId7" imgW="10526803" imgH="1835270" progId="Word.Document.12">
                    <p:embed/>
                    <p:pic>
                      <p:nvPicPr>
                        <p:cNvPr id="0" name=""/>
                        <p:cNvPicPr/>
                        <p:nvPr/>
                      </p:nvPicPr>
                      <p:blipFill>
                        <a:blip r:embed="rId8"/>
                        <a:stretch>
                          <a:fillRect/>
                        </a:stretch>
                      </p:blipFill>
                      <p:spPr>
                        <a:xfrm>
                          <a:off x="838200" y="1484784"/>
                          <a:ext cx="10515600" cy="1838325"/>
                        </a:xfrm>
                        <a:prstGeom prst="rect">
                          <a:avLst/>
                        </a:prstGeom>
                      </p:spPr>
                    </p:pic>
                  </p:oleObj>
                </mc:Fallback>
              </mc:AlternateContent>
            </a:graphicData>
          </a:graphic>
        </p:graphicFrame>
        <p:grpSp>
          <p:nvGrpSpPr>
            <p:cNvPr id="13" name="组合 12"/>
            <p:cNvGrpSpPr/>
            <p:nvPr/>
          </p:nvGrpSpPr>
          <p:grpSpPr>
            <a:xfrm>
              <a:off x="516000" y="1196752"/>
              <a:ext cx="11160000" cy="4889292"/>
              <a:chOff x="516000" y="1196752"/>
              <a:chExt cx="11160000" cy="4889292"/>
            </a:xfrm>
          </p:grpSpPr>
          <p:grpSp>
            <p:nvGrpSpPr>
              <p:cNvPr id="14" name="组合 13"/>
              <p:cNvGrpSpPr/>
              <p:nvPr/>
            </p:nvGrpSpPr>
            <p:grpSpPr>
              <a:xfrm>
                <a:off x="516000" y="1196752"/>
                <a:ext cx="11160000" cy="4889292"/>
                <a:chOff x="516000" y="1196752"/>
                <a:chExt cx="11160000" cy="4889292"/>
              </a:xfrm>
            </p:grpSpPr>
            <p:sp>
              <p:nvSpPr>
                <p:cNvPr id="16" name="圆角矩形 15">
                  <a:extLst>
                    <a:ext uri="{FF2B5EF4-FFF2-40B4-BE49-F238E27FC236}">
                      <a16:creationId xmlns:a16="http://schemas.microsoft.com/office/drawing/2014/main" xmlns="" id="{E0791A29-2CB4-2744-96C1-EA2037B165CE}"/>
                    </a:ext>
                  </a:extLst>
                </p:cNvPr>
                <p:cNvSpPr/>
                <p:nvPr/>
              </p:nvSpPr>
              <p:spPr>
                <a:xfrm>
                  <a:off x="516000" y="1309641"/>
                  <a:ext cx="11160000" cy="477640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5" name="文本框 14">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pSp>
    </p:spTree>
    <p:extLst>
      <p:ext uri="{BB962C8B-B14F-4D97-AF65-F5344CB8AC3E}">
        <p14:creationId xmlns:p14="http://schemas.microsoft.com/office/powerpoint/2010/main" val="42518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 name="矩形 6"/>
          <p:cNvSpPr/>
          <p:nvPr/>
        </p:nvSpPr>
        <p:spPr>
          <a:xfrm>
            <a:off x="390000" y="908720"/>
            <a:ext cx="11412000" cy="286232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2ICl(g)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p1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p2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写出推理过程：</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_______________________________________________________________________________________________________________________________________________________________________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 name="Picture 52" descr="7-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1168" y="3580043"/>
            <a:ext cx="4269664" cy="29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303912" y="930821"/>
            <a:ext cx="1107996"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p2</a:t>
            </a:r>
            <a:endParaRPr lang="zh-CN" altLang="en-US" dirty="0"/>
          </a:p>
        </p:txBody>
      </p:sp>
      <p:sp>
        <p:nvSpPr>
          <p:cNvPr id="11" name="矩形 10"/>
          <p:cNvSpPr/>
          <p:nvPr/>
        </p:nvSpPr>
        <p:spPr>
          <a:xfrm>
            <a:off x="2101652" y="153600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graphicFrame>
        <p:nvGraphicFramePr>
          <p:cNvPr id="16" name="对象 15"/>
          <p:cNvGraphicFramePr>
            <a:graphicFrameLocks noChangeAspect="1"/>
          </p:cNvGraphicFramePr>
          <p:nvPr>
            <p:extLst>
              <p:ext uri="{D42A27DB-BD31-4B8C-83A1-F6EECF244321}">
                <p14:modId xmlns:p14="http://schemas.microsoft.com/office/powerpoint/2010/main" val="1191448699"/>
              </p:ext>
            </p:extLst>
          </p:nvPr>
        </p:nvGraphicFramePr>
        <p:xfrm>
          <a:off x="8548464" y="1270738"/>
          <a:ext cx="3463925" cy="839788"/>
        </p:xfrm>
        <a:graphic>
          <a:graphicData uri="http://schemas.openxmlformats.org/presentationml/2006/ole">
            <mc:AlternateContent xmlns:mc="http://schemas.openxmlformats.org/markup-compatibility/2006">
              <mc:Choice xmlns:v="urn:schemas-microsoft-com:vml" Requires="v">
                <p:oleObj spid="_x0000_s46211" name="文档" r:id="rId7" imgW="3463777" imgH="839417" progId="Word.Document.12">
                  <p:embed/>
                </p:oleObj>
              </mc:Choice>
              <mc:Fallback>
                <p:oleObj name="文档" r:id="rId7" imgW="3463777" imgH="839417" progId="Word.Document.12">
                  <p:embed/>
                  <p:pic>
                    <p:nvPicPr>
                      <p:cNvPr id="0" name=""/>
                      <p:cNvPicPr/>
                      <p:nvPr/>
                    </p:nvPicPr>
                    <p:blipFill>
                      <a:blip r:embed="rId8"/>
                      <a:stretch>
                        <a:fillRect/>
                      </a:stretch>
                    </p:blipFill>
                    <p:spPr>
                      <a:xfrm>
                        <a:off x="8548464" y="1270738"/>
                        <a:ext cx="3463925" cy="839788"/>
                      </a:xfrm>
                      <a:prstGeom prst="rect">
                        <a:avLst/>
                      </a:prstGeom>
                    </p:spPr>
                  </p:pic>
                </p:oleObj>
              </mc:Fallback>
            </mc:AlternateContent>
          </a:graphicData>
        </a:graphic>
      </p:graphicFrame>
      <p:sp>
        <p:nvSpPr>
          <p:cNvPr id="21" name="矩形 20"/>
          <p:cNvSpPr/>
          <p:nvPr/>
        </p:nvSpPr>
        <p:spPr>
          <a:xfrm>
            <a:off x="418575" y="1925541"/>
            <a:ext cx="11250616" cy="1688411"/>
          </a:xfrm>
          <a:prstGeom prst="rect">
            <a:avLst/>
          </a:prstGeom>
        </p:spPr>
        <p:txBody>
          <a:bodyPr wrap="squar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由图可知：</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p2</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p2</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p2</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kern="100" dirty="0" err="1">
                <a:solidFill>
                  <a:srgbClr val="C00000"/>
                </a:solidFill>
                <a:latin typeface="Times New Roman" panose="02020603050405020304" pitchFamily="18" charset="0"/>
                <a:ea typeface="微软雅黑" panose="020B0503020204020204" pitchFamily="34" charset="-122"/>
              </a:rPr>
              <a:t>lg</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p2</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p1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，因此该反应正反应为吸热反应，即</a:t>
            </a:r>
            <a:r>
              <a:rPr lang="en-US" altLang="zh-CN" sz="2400" kern="100" dirty="0">
                <a:solidFill>
                  <a:srgbClr val="C00000"/>
                </a:solidFill>
                <a:latin typeface="Times New Roman" panose="02020603050405020304" pitchFamily="18" charset="0"/>
                <a:ea typeface="微软雅黑" panose="020B0503020204020204" pitchFamily="34" charset="-122"/>
              </a:rPr>
              <a:t>Δ</a:t>
            </a:r>
            <a:r>
              <a:rPr lang="en-US" altLang="zh-CN" sz="2400" i="1" kern="100" dirty="0">
                <a:solidFill>
                  <a:srgbClr val="C00000"/>
                </a:solidFill>
                <a:latin typeface="Times New Roman" panose="02020603050405020304" pitchFamily="18" charset="0"/>
                <a:ea typeface="微软雅黑" panose="020B0503020204020204" pitchFamily="34" charset="-122"/>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solidFill>
                  <a:srgbClr val="C00000"/>
                </a:solidFill>
                <a:latin typeface="Times New Roman" panose="02020603050405020304" pitchFamily="18" charset="0"/>
                <a:ea typeface="微软雅黑" panose="020B0503020204020204" pitchFamily="34" charset="-122"/>
              </a:rPr>
              <a:t>0</a:t>
            </a:r>
            <a:endParaRPr lang="zh-CN" altLang="en-US" dirty="0"/>
          </a:p>
        </p:txBody>
      </p:sp>
    </p:spTree>
    <p:extLst>
      <p:ext uri="{BB962C8B-B14F-4D97-AF65-F5344CB8AC3E}">
        <p14:creationId xmlns:p14="http://schemas.microsoft.com/office/powerpoint/2010/main" val="828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矩形 10"/>
          <p:cNvSpPr/>
          <p:nvPr/>
        </p:nvSpPr>
        <p:spPr>
          <a:xfrm>
            <a:off x="735712" y="1431826"/>
            <a:ext cx="6210192" cy="286232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2ICl(g)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2NOCl(g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.2NOCl(g)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得</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2ICl(g)</a:t>
            </a: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2ICl(g</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5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 Cl</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p1</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p2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；该反应的</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；推理过程如下：设</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 name="Picture 52" descr="7-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1431826"/>
            <a:ext cx="4269664" cy="29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对象 18"/>
          <p:cNvGraphicFramePr>
            <a:graphicFrameLocks noChangeAspect="1"/>
          </p:cNvGraphicFramePr>
          <p:nvPr>
            <p:extLst>
              <p:ext uri="{D42A27DB-BD31-4B8C-83A1-F6EECF244321}">
                <p14:modId xmlns:p14="http://schemas.microsoft.com/office/powerpoint/2010/main" val="3970769813"/>
              </p:ext>
            </p:extLst>
          </p:nvPr>
        </p:nvGraphicFramePr>
        <p:xfrm>
          <a:off x="3414291" y="1609750"/>
          <a:ext cx="1025525" cy="419100"/>
        </p:xfrm>
        <a:graphic>
          <a:graphicData uri="http://schemas.openxmlformats.org/presentationml/2006/ole">
            <mc:AlternateContent xmlns:mc="http://schemas.openxmlformats.org/markup-compatibility/2006">
              <mc:Choice xmlns:v="urn:schemas-microsoft-com:vml" Requires="v">
                <p:oleObj spid="_x0000_s48514" name="文档" r:id="rId7" imgW="1025744" imgH="419708" progId="Word.Document.12">
                  <p:embed/>
                </p:oleObj>
              </mc:Choice>
              <mc:Fallback>
                <p:oleObj name="文档" r:id="rId7" imgW="1025744" imgH="419708" progId="Word.Document.12">
                  <p:embed/>
                  <p:pic>
                    <p:nvPicPr>
                      <p:cNvPr id="0" name=""/>
                      <p:cNvPicPr/>
                      <p:nvPr/>
                    </p:nvPicPr>
                    <p:blipFill>
                      <a:blip r:embed="rId8"/>
                      <a:stretch>
                        <a:fillRect/>
                      </a:stretch>
                    </p:blipFill>
                    <p:spPr>
                      <a:xfrm>
                        <a:off x="3414291" y="1609750"/>
                        <a:ext cx="1025525" cy="4191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1163799953"/>
              </p:ext>
            </p:extLst>
          </p:nvPr>
        </p:nvGraphicFramePr>
        <p:xfrm>
          <a:off x="2472683" y="2159149"/>
          <a:ext cx="1025525" cy="419100"/>
        </p:xfrm>
        <a:graphic>
          <a:graphicData uri="http://schemas.openxmlformats.org/presentationml/2006/ole">
            <mc:AlternateContent xmlns:mc="http://schemas.openxmlformats.org/markup-compatibility/2006">
              <mc:Choice xmlns:v="urn:schemas-microsoft-com:vml" Requires="v">
                <p:oleObj spid="_x0000_s48515" name="文档" r:id="rId9" imgW="1025744" imgH="419708" progId="Word.Document.12">
                  <p:embed/>
                </p:oleObj>
              </mc:Choice>
              <mc:Fallback>
                <p:oleObj name="文档" r:id="rId9" imgW="1025744" imgH="419708" progId="Word.Document.12">
                  <p:embed/>
                  <p:pic>
                    <p:nvPicPr>
                      <p:cNvPr id="0" name=""/>
                      <p:cNvPicPr/>
                      <p:nvPr/>
                    </p:nvPicPr>
                    <p:blipFill>
                      <a:blip r:embed="rId8"/>
                      <a:stretch>
                        <a:fillRect/>
                      </a:stretch>
                    </p:blipFill>
                    <p:spPr>
                      <a:xfrm>
                        <a:off x="2472683" y="2159149"/>
                        <a:ext cx="1025525" cy="419100"/>
                      </a:xfrm>
                      <a:prstGeom prst="rect">
                        <a:avLst/>
                      </a:prstGeom>
                    </p:spPr>
                  </p:pic>
                </p:oleObj>
              </mc:Fallback>
            </mc:AlternateContent>
          </a:graphicData>
        </a:graphic>
      </p:graphicFrame>
      <p:sp>
        <p:nvSpPr>
          <p:cNvPr id="21" name="矩形 20"/>
          <p:cNvSpPr/>
          <p:nvPr/>
        </p:nvSpPr>
        <p:spPr>
          <a:xfrm>
            <a:off x="735712" y="4293096"/>
            <a:ext cx="10616872"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lg</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p1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，因此该反应的正反应为吸热反应，即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65839330"/>
              </p:ext>
            </p:extLst>
          </p:nvPr>
        </p:nvGraphicFramePr>
        <p:xfrm>
          <a:off x="5654154" y="3567019"/>
          <a:ext cx="1368425" cy="887413"/>
        </p:xfrm>
        <a:graphic>
          <a:graphicData uri="http://schemas.openxmlformats.org/presentationml/2006/ole">
            <mc:AlternateContent xmlns:mc="http://schemas.openxmlformats.org/markup-compatibility/2006">
              <mc:Choice xmlns:v="urn:schemas-microsoft-com:vml" Requires="v">
                <p:oleObj spid="_x0000_s48516" name="文档" r:id="rId10" imgW="1368739" imgH="887012" progId="Word.Document.12">
                  <p:embed/>
                </p:oleObj>
              </mc:Choice>
              <mc:Fallback>
                <p:oleObj name="文档" r:id="rId10" imgW="1368739" imgH="887012" progId="Word.Document.12">
                  <p:embed/>
                  <p:pic>
                    <p:nvPicPr>
                      <p:cNvPr id="0" name=""/>
                      <p:cNvPicPr/>
                      <p:nvPr/>
                    </p:nvPicPr>
                    <p:blipFill>
                      <a:blip r:embed="rId11"/>
                      <a:stretch>
                        <a:fillRect/>
                      </a:stretch>
                    </p:blipFill>
                    <p:spPr>
                      <a:xfrm>
                        <a:off x="5654154" y="3567019"/>
                        <a:ext cx="1368425" cy="887413"/>
                      </a:xfrm>
                      <a:prstGeom prst="rect">
                        <a:avLst/>
                      </a:prstGeom>
                    </p:spPr>
                  </p:pic>
                </p:oleObj>
              </mc:Fallback>
            </mc:AlternateContent>
          </a:graphicData>
        </a:graphic>
      </p:graphicFrame>
      <p:grpSp>
        <p:nvGrpSpPr>
          <p:cNvPr id="24" name="组合 23"/>
          <p:cNvGrpSpPr/>
          <p:nvPr/>
        </p:nvGrpSpPr>
        <p:grpSpPr>
          <a:xfrm>
            <a:off x="516000" y="1196752"/>
            <a:ext cx="11160000" cy="4889292"/>
            <a:chOff x="516000" y="1196752"/>
            <a:chExt cx="11160000" cy="4889292"/>
          </a:xfrm>
        </p:grpSpPr>
        <p:grpSp>
          <p:nvGrpSpPr>
            <p:cNvPr id="25" name="组合 24"/>
            <p:cNvGrpSpPr/>
            <p:nvPr/>
          </p:nvGrpSpPr>
          <p:grpSpPr>
            <a:xfrm>
              <a:off x="516000" y="1196752"/>
              <a:ext cx="11160000" cy="4889292"/>
              <a:chOff x="516000" y="1196752"/>
              <a:chExt cx="11160000" cy="4889292"/>
            </a:xfrm>
          </p:grpSpPr>
          <p:sp>
            <p:nvSpPr>
              <p:cNvPr id="27" name="圆角矩形 26">
                <a:extLst>
                  <a:ext uri="{FF2B5EF4-FFF2-40B4-BE49-F238E27FC236}">
                    <a16:creationId xmlns:a16="http://schemas.microsoft.com/office/drawing/2014/main" xmlns="" id="{E0791A29-2CB4-2744-96C1-EA2037B165CE}"/>
                  </a:ext>
                </a:extLst>
              </p:cNvPr>
              <p:cNvSpPr/>
              <p:nvPr/>
            </p:nvSpPr>
            <p:spPr>
              <a:xfrm>
                <a:off x="516000" y="1309641"/>
                <a:ext cx="11160000" cy="477640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6" name="文本框 25">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31779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 name="矩形 6"/>
          <p:cNvSpPr/>
          <p:nvPr/>
        </p:nvSpPr>
        <p:spPr>
          <a:xfrm>
            <a:off x="390000" y="783754"/>
            <a:ext cx="11412000" cy="286232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Kistiakowsky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曾研究了</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光化学分解反应，在一定频率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光的照射下机理为：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hν</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hν</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表示一个光子能量，</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的激发态。可知，分解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需要吸收</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的光子。</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a:extLst>
              <a:ext uri="{FF2B5EF4-FFF2-40B4-BE49-F238E27FC236}">
                <a16:creationId xmlns:a16="http://schemas.microsoft.com/office/drawing/2014/main" xmlns="" id="{8E2DE2DB-9635-7343-9324-24E879D1A803}"/>
              </a:ext>
            </a:extLst>
          </p:cNvPr>
          <p:cNvGrpSpPr/>
          <p:nvPr/>
        </p:nvGrpSpPr>
        <p:grpSpPr>
          <a:xfrm>
            <a:off x="516000" y="3789040"/>
            <a:ext cx="11160000" cy="2654771"/>
            <a:chOff x="631969" y="3925222"/>
            <a:chExt cx="11160000" cy="2654771"/>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2"/>
              <a:ext cx="11160000" cy="2541881"/>
            </a:xfrm>
            <a:prstGeom prst="roundRect">
              <a:avLst>
                <a:gd name="adj" fmla="val 22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矩形 13"/>
          <p:cNvSpPr/>
          <p:nvPr/>
        </p:nvSpPr>
        <p:spPr>
          <a:xfrm>
            <a:off x="673593" y="4053954"/>
            <a:ext cx="10844815" cy="2308324"/>
          </a:xfrm>
          <a:prstGeom prst="rect">
            <a:avLst/>
          </a:prstGeom>
        </p:spPr>
        <p:txBody>
          <a:bodyPr>
            <a:spAutoFit/>
          </a:bodyPr>
          <a:lstStyle/>
          <a:p>
            <a:pPr algn="just">
              <a:lnSpc>
                <a:spcPct val="150000"/>
              </a:lnSpc>
              <a:spcAft>
                <a:spcPts val="0"/>
              </a:spcAft>
            </a:pP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Ⅰ</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hν</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得总反应为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hν</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分解需要吸收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光子能量，则分解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需要吸收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光子。</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206133" y="3071981"/>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0.5</a:t>
            </a:r>
            <a:endParaRPr lang="zh-CN" altLang="en-US" dirty="0"/>
          </a:p>
        </p:txBody>
      </p:sp>
    </p:spTree>
    <p:extLst>
      <p:ext uri="{BB962C8B-B14F-4D97-AF65-F5344CB8AC3E}">
        <p14:creationId xmlns:p14="http://schemas.microsoft.com/office/powerpoint/2010/main" val="43889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390000" y="764704"/>
            <a:ext cx="11412000" cy="113107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16(3)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氨气中氢含量高，是一种优良的小分子储氢载体，且安全、易储运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7162" name="Picture 58" descr="7-5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5370" y="1412776"/>
            <a:ext cx="3451270"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90000" y="1916832"/>
            <a:ext cx="7794232"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在一定温度下，利用催化剂将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分解为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某兴趣小组对该反应进行了实验探究。在一定温度和催化剂的条件下，将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入</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的密闭容器中进行反应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此时容器内总压为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，各物质的分压随时间的变化曲线如图所示。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90000" y="5089376"/>
            <a:ext cx="11412000" cy="1463734"/>
          </a:xfrm>
          <a:prstGeom prst="rect">
            <a:avLst/>
          </a:prstGeom>
        </p:spPr>
        <p:txBody>
          <a:bodyPr>
            <a:spAutoFit/>
          </a:bodyPr>
          <a:lstStyle/>
          <a:p>
            <a:pPr algn="just">
              <a:lnSpc>
                <a:spcPct val="20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若保持容器体积不变，</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时反应达到平衡，用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的浓度变化表示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时间内的反应速率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用含</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的代数式表示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156981132"/>
              </p:ext>
            </p:extLst>
          </p:nvPr>
        </p:nvGraphicFramePr>
        <p:xfrm>
          <a:off x="2279413" y="5733256"/>
          <a:ext cx="1054100" cy="830263"/>
        </p:xfrm>
        <a:graphic>
          <a:graphicData uri="http://schemas.openxmlformats.org/presentationml/2006/ole">
            <mc:AlternateContent xmlns:mc="http://schemas.openxmlformats.org/markup-compatibility/2006">
              <mc:Choice xmlns:v="urn:schemas-microsoft-com:vml" Requires="v">
                <p:oleObj spid="_x0000_s47235" name="文档" r:id="rId7" imgW="1054537" imgH="829681" progId="Word.Document.12">
                  <p:embed/>
                </p:oleObj>
              </mc:Choice>
              <mc:Fallback>
                <p:oleObj name="文档" r:id="rId7" imgW="1054537" imgH="829681" progId="Word.Document.12">
                  <p:embed/>
                  <p:pic>
                    <p:nvPicPr>
                      <p:cNvPr id="0" name=""/>
                      <p:cNvPicPr/>
                      <p:nvPr/>
                    </p:nvPicPr>
                    <p:blipFill>
                      <a:blip r:embed="rId8"/>
                      <a:stretch>
                        <a:fillRect/>
                      </a:stretch>
                    </p:blipFill>
                    <p:spPr>
                      <a:xfrm>
                        <a:off x="2279413" y="5733256"/>
                        <a:ext cx="1054100" cy="830263"/>
                      </a:xfrm>
                      <a:prstGeom prst="rect">
                        <a:avLst/>
                      </a:prstGeom>
                    </p:spPr>
                  </p:pic>
                </p:oleObj>
              </mc:Fallback>
            </mc:AlternateContent>
          </a:graphicData>
        </a:graphic>
      </p:graphicFrame>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754404" y="1450876"/>
            <a:ext cx="10683192"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时达到平衡，转化的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，列出三段式：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smtClean="0">
                <a:latin typeface="Times New Roman" panose="02020603050405020304" pitchFamily="18" charset="0"/>
                <a:ea typeface="Times New Roman" panose="02020603050405020304" pitchFamily="18" charset="0"/>
                <a:cs typeface="Times New Roman" panose="02020603050405020304" pitchFamily="18"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764039568"/>
              </p:ext>
            </p:extLst>
          </p:nvPr>
        </p:nvGraphicFramePr>
        <p:xfrm>
          <a:off x="885825" y="4258022"/>
          <a:ext cx="10420350" cy="1619250"/>
        </p:xfrm>
        <a:graphic>
          <a:graphicData uri="http://schemas.openxmlformats.org/presentationml/2006/ole">
            <mc:AlternateContent xmlns:mc="http://schemas.openxmlformats.org/markup-compatibility/2006">
              <mc:Choice xmlns:v="urn:schemas-microsoft-com:vml" Requires="v">
                <p:oleObj spid="_x0000_s49410" name="文档" r:id="rId6" imgW="10431723" imgH="1616375" progId="Word.Document.12">
                  <p:embed/>
                </p:oleObj>
              </mc:Choice>
              <mc:Fallback>
                <p:oleObj name="文档" r:id="rId6" imgW="10431723" imgH="1616375" progId="Word.Document.12">
                  <p:embed/>
                  <p:pic>
                    <p:nvPicPr>
                      <p:cNvPr id="0" name=""/>
                      <p:cNvPicPr/>
                      <p:nvPr/>
                    </p:nvPicPr>
                    <p:blipFill>
                      <a:blip r:embed="rId7"/>
                      <a:stretch>
                        <a:fillRect/>
                      </a:stretch>
                    </p:blipFill>
                    <p:spPr>
                      <a:xfrm>
                        <a:off x="885825" y="4258022"/>
                        <a:ext cx="10420350" cy="1619250"/>
                      </a:xfrm>
                      <a:prstGeom prst="rect">
                        <a:avLst/>
                      </a:prstGeom>
                    </p:spPr>
                  </p:pic>
                </p:oleObj>
              </mc:Fallback>
            </mc:AlternateContent>
          </a:graphicData>
        </a:graphic>
      </p:graphicFrame>
      <p:pic>
        <p:nvPicPr>
          <p:cNvPr id="16" name="Picture 58" descr="7-5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5018" y="1484784"/>
            <a:ext cx="2592990" cy="24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对象 16"/>
          <p:cNvGraphicFramePr>
            <a:graphicFrameLocks noChangeAspect="1"/>
          </p:cNvGraphicFramePr>
          <p:nvPr>
            <p:extLst>
              <p:ext uri="{D42A27DB-BD31-4B8C-83A1-F6EECF244321}">
                <p14:modId xmlns:p14="http://schemas.microsoft.com/office/powerpoint/2010/main" val="1940487912"/>
              </p:ext>
            </p:extLst>
          </p:nvPr>
        </p:nvGraphicFramePr>
        <p:xfrm>
          <a:off x="3532287" y="2178482"/>
          <a:ext cx="1025525" cy="419100"/>
        </p:xfrm>
        <a:graphic>
          <a:graphicData uri="http://schemas.openxmlformats.org/presentationml/2006/ole">
            <mc:AlternateContent xmlns:mc="http://schemas.openxmlformats.org/markup-compatibility/2006">
              <mc:Choice xmlns:v="urn:schemas-microsoft-com:vml" Requires="v">
                <p:oleObj spid="_x0000_s49411" name="文档" r:id="rId9" imgW="1025744" imgH="419708" progId="Word.Document.12">
                  <p:embed/>
                </p:oleObj>
              </mc:Choice>
              <mc:Fallback>
                <p:oleObj name="文档" r:id="rId9" imgW="1025744" imgH="419708" progId="Word.Document.12">
                  <p:embed/>
                  <p:pic>
                    <p:nvPicPr>
                      <p:cNvPr id="0" name=""/>
                      <p:cNvPicPr/>
                      <p:nvPr/>
                    </p:nvPicPr>
                    <p:blipFill>
                      <a:blip r:embed="rId10"/>
                      <a:stretch>
                        <a:fillRect/>
                      </a:stretch>
                    </p:blipFill>
                    <p:spPr>
                      <a:xfrm>
                        <a:off x="3532287" y="2178482"/>
                        <a:ext cx="1025525" cy="419100"/>
                      </a:xfrm>
                      <a:prstGeom prst="rect">
                        <a:avLst/>
                      </a:prstGeom>
                    </p:spPr>
                  </p:pic>
                </p:oleObj>
              </mc:Fallback>
            </mc:AlternateContent>
          </a:graphicData>
        </a:graphic>
      </p:graphicFrame>
      <p:grpSp>
        <p:nvGrpSpPr>
          <p:cNvPr id="18" name="组合 17"/>
          <p:cNvGrpSpPr/>
          <p:nvPr/>
        </p:nvGrpSpPr>
        <p:grpSpPr>
          <a:xfrm>
            <a:off x="516000" y="1196752"/>
            <a:ext cx="11160000" cy="4889292"/>
            <a:chOff x="516000" y="1196752"/>
            <a:chExt cx="11160000" cy="4889292"/>
          </a:xfrm>
        </p:grpSpPr>
        <p:grpSp>
          <p:nvGrpSpPr>
            <p:cNvPr id="19" name="组合 18"/>
            <p:cNvGrpSpPr/>
            <p:nvPr/>
          </p:nvGrpSpPr>
          <p:grpSpPr>
            <a:xfrm>
              <a:off x="516000" y="1196752"/>
              <a:ext cx="11160000" cy="4889292"/>
              <a:chOff x="516000" y="1196752"/>
              <a:chExt cx="11160000" cy="4889292"/>
            </a:xfrm>
          </p:grpSpPr>
          <p:sp>
            <p:nvSpPr>
              <p:cNvPr id="21" name="圆角矩形 20">
                <a:extLst>
                  <a:ext uri="{FF2B5EF4-FFF2-40B4-BE49-F238E27FC236}">
                    <a16:creationId xmlns:a16="http://schemas.microsoft.com/office/drawing/2014/main" xmlns="" id="{E0791A29-2CB4-2744-96C1-EA2037B165CE}"/>
                  </a:ext>
                </a:extLst>
              </p:cNvPr>
              <p:cNvSpPr/>
              <p:nvPr/>
            </p:nvSpPr>
            <p:spPr>
              <a:xfrm>
                <a:off x="516000" y="1309641"/>
                <a:ext cx="11160000" cy="477640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0" name="文本框 19">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147608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407368" y="1052736"/>
            <a:ext cx="7776864" cy="286232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时将容器体积迅速缩小至原来的一半并保持不变，图中能正确表示压缩后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分压变化趋势的曲线是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用图中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，理由是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a16="http://schemas.microsoft.com/office/drawing/2014/main" xmlns="" id="{8E2DE2DB-9635-7343-9324-24E879D1A803}"/>
              </a:ext>
            </a:extLst>
          </p:cNvPr>
          <p:cNvGrpSpPr/>
          <p:nvPr/>
        </p:nvGrpSpPr>
        <p:grpSpPr>
          <a:xfrm>
            <a:off x="516000" y="4283570"/>
            <a:ext cx="11160000" cy="1584177"/>
            <a:chOff x="631969" y="3925222"/>
            <a:chExt cx="11160000" cy="1584177"/>
          </a:xfrm>
        </p:grpSpPr>
        <p:sp>
          <p:nvSpPr>
            <p:cNvPr id="18" name="圆角矩形 17">
              <a:extLst>
                <a:ext uri="{FF2B5EF4-FFF2-40B4-BE49-F238E27FC236}">
                  <a16:creationId xmlns:a16="http://schemas.microsoft.com/office/drawing/2014/main" xmlns="" id="{E595429C-FC91-844C-93CF-CDF13B79A00E}"/>
                </a:ext>
              </a:extLst>
            </p:cNvPr>
            <p:cNvSpPr/>
            <p:nvPr/>
          </p:nvSpPr>
          <p:spPr>
            <a:xfrm>
              <a:off x="631969" y="4038113"/>
              <a:ext cx="11160000" cy="1471286"/>
            </a:xfrm>
            <a:prstGeom prst="roundRect">
              <a:avLst>
                <a:gd name="adj" fmla="val 22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9" name="矩形 18">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矩形 11"/>
          <p:cNvSpPr/>
          <p:nvPr/>
        </p:nvSpPr>
        <p:spPr>
          <a:xfrm>
            <a:off x="749745" y="4603010"/>
            <a:ext cx="10692511" cy="1130246"/>
          </a:xfrm>
          <a:prstGeom prst="rect">
            <a:avLst/>
          </a:prstGeom>
        </p:spPr>
        <p:txBody>
          <a:bodyPr>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时将容器体积压缩到原来的一半，开始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分压变为原来的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倍，随后由于加压平衡逆向移动，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分压比原来的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倍要小，故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曲线符合。</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 name="Picture 58" descr="7-5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5370" y="620688"/>
            <a:ext cx="3451270"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859625" y="1719106"/>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
        <p:nvSpPr>
          <p:cNvPr id="9" name="矩形 8"/>
          <p:cNvSpPr/>
          <p:nvPr/>
        </p:nvSpPr>
        <p:spPr>
          <a:xfrm>
            <a:off x="4204742" y="2212220"/>
            <a:ext cx="3907482"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开始体积减半，</a:t>
            </a:r>
            <a:r>
              <a:rPr lang="en-US" altLang="zh-CN" sz="2400" kern="100" dirty="0">
                <a:solidFill>
                  <a:srgbClr val="C00000"/>
                </a:solidFill>
                <a:latin typeface="Times New Roman" panose="02020603050405020304" pitchFamily="18" charset="0"/>
                <a:ea typeface="微软雅黑" panose="020B0503020204020204" pitchFamily="34" charset="-122"/>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分压</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变为</a:t>
            </a:r>
            <a:endParaRPr lang="zh-CN" altLang="en-US" dirty="0"/>
          </a:p>
        </p:txBody>
      </p:sp>
      <p:sp>
        <p:nvSpPr>
          <p:cNvPr id="21" name="矩形 20"/>
          <p:cNvSpPr/>
          <p:nvPr/>
        </p:nvSpPr>
        <p:spPr>
          <a:xfrm>
            <a:off x="506474" y="2648069"/>
            <a:ext cx="7427826" cy="1134413"/>
          </a:xfrm>
          <a:prstGeom prst="rect">
            <a:avLst/>
          </a:prstGeom>
        </p:spPr>
        <p:txBody>
          <a:bodyPr wrap="square">
            <a:spAutoFit/>
          </a:bodyPr>
          <a:lstStyle/>
          <a:p>
            <a:pPr lvl="0">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原来的</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倍，随后由于加压平衡逆向移动，</a:t>
            </a:r>
            <a:r>
              <a:rPr lang="en-US" altLang="zh-CN" sz="2400" kern="100" dirty="0">
                <a:solidFill>
                  <a:srgbClr val="C00000"/>
                </a:solidFill>
                <a:latin typeface="Times New Roman" panose="02020603050405020304" pitchFamily="18" charset="0"/>
                <a:ea typeface="微软雅黑" panose="020B0503020204020204" pitchFamily="34" charset="-122"/>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分压比原来的</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倍要小　</a:t>
            </a:r>
            <a:endParaRPr lang="zh-CN" altLang="en-US" dirty="0">
              <a:solidFill>
                <a:prstClr val="black"/>
              </a:solidFill>
            </a:endParaRPr>
          </a:p>
        </p:txBody>
      </p:sp>
    </p:spTree>
    <p:extLst>
      <p:ext uri="{BB962C8B-B14F-4D97-AF65-F5344CB8AC3E}">
        <p14:creationId xmlns:p14="http://schemas.microsoft.com/office/powerpoint/2010/main" val="59993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9"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390000" y="870044"/>
            <a:ext cx="11412000" cy="646331"/>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在该温度下，反应的标准平衡常数</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30000" dirty="0" err="1">
                <a:latin typeface="Times New Roman" panose="02020603050405020304" pitchFamily="18" charset="0"/>
                <a:ea typeface="微软雅黑" panose="020B0503020204020204" pitchFamily="34" charset="-122"/>
                <a:cs typeface="Courier New" panose="02070309020205020404" pitchFamily="49" charset="0"/>
              </a:rPr>
              <a:t>θ</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071746180"/>
              </p:ext>
            </p:extLst>
          </p:nvPr>
        </p:nvGraphicFramePr>
        <p:xfrm>
          <a:off x="495300" y="1590675"/>
          <a:ext cx="7181850" cy="2657475"/>
        </p:xfrm>
        <a:graphic>
          <a:graphicData uri="http://schemas.openxmlformats.org/presentationml/2006/ole">
            <mc:AlternateContent xmlns:mc="http://schemas.openxmlformats.org/markup-compatibility/2006">
              <mc:Choice xmlns:v="urn:schemas-microsoft-com:vml" Requires="v">
                <p:oleObj spid="_x0000_s51455" name="文档" r:id="rId6" imgW="7186402" imgH="2660263" progId="Word.Document.12">
                  <p:embed/>
                </p:oleObj>
              </mc:Choice>
              <mc:Fallback>
                <p:oleObj name="文档" r:id="rId6" imgW="7186402" imgH="2660263" progId="Word.Document.12">
                  <p:embed/>
                  <p:pic>
                    <p:nvPicPr>
                      <p:cNvPr id="0" name=""/>
                      <p:cNvPicPr/>
                      <p:nvPr/>
                    </p:nvPicPr>
                    <p:blipFill>
                      <a:blip r:embed="rId7"/>
                      <a:stretch>
                        <a:fillRect/>
                      </a:stretch>
                    </p:blipFill>
                    <p:spPr>
                      <a:xfrm>
                        <a:off x="495300" y="1590675"/>
                        <a:ext cx="7181850" cy="2657475"/>
                      </a:xfrm>
                      <a:prstGeom prst="rect">
                        <a:avLst/>
                      </a:prstGeom>
                    </p:spPr>
                  </p:pic>
                </p:oleObj>
              </mc:Fallback>
            </mc:AlternateContent>
          </a:graphicData>
        </a:graphic>
      </p:graphicFrame>
      <p:grpSp>
        <p:nvGrpSpPr>
          <p:cNvPr id="12" name="组合 11">
            <a:extLst>
              <a:ext uri="{FF2B5EF4-FFF2-40B4-BE49-F238E27FC236}">
                <a16:creationId xmlns:a16="http://schemas.microsoft.com/office/drawing/2014/main" xmlns="" id="{8E2DE2DB-9635-7343-9324-24E879D1A803}"/>
              </a:ext>
            </a:extLst>
          </p:cNvPr>
          <p:cNvGrpSpPr/>
          <p:nvPr/>
        </p:nvGrpSpPr>
        <p:grpSpPr>
          <a:xfrm>
            <a:off x="516000" y="4518644"/>
            <a:ext cx="11160000" cy="1843633"/>
            <a:chOff x="631969" y="3925222"/>
            <a:chExt cx="11160000" cy="1843633"/>
          </a:xfrm>
        </p:grpSpPr>
        <p:sp>
          <p:nvSpPr>
            <p:cNvPr id="17" name="圆角矩形 16">
              <a:extLst>
                <a:ext uri="{FF2B5EF4-FFF2-40B4-BE49-F238E27FC236}">
                  <a16:creationId xmlns:a16="http://schemas.microsoft.com/office/drawing/2014/main" xmlns="" id="{E595429C-FC91-844C-93CF-CDF13B79A00E}"/>
                </a:ext>
              </a:extLst>
            </p:cNvPr>
            <p:cNvSpPr/>
            <p:nvPr/>
          </p:nvSpPr>
          <p:spPr>
            <a:xfrm>
              <a:off x="631969" y="4038112"/>
              <a:ext cx="11160000" cy="1730743"/>
            </a:xfrm>
            <a:prstGeom prst="roundRect">
              <a:avLst>
                <a:gd name="adj" fmla="val 22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8" name="矩形 17">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a:hlinkClick r:id="rId8"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pic>
        <p:nvPicPr>
          <p:cNvPr id="16" name="Picture 58" descr="7-5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130942"/>
            <a:ext cx="3451270"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989863" y="870043"/>
            <a:ext cx="723275"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0.48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99465589"/>
              </p:ext>
            </p:extLst>
          </p:nvPr>
        </p:nvGraphicFramePr>
        <p:xfrm>
          <a:off x="851694" y="4910732"/>
          <a:ext cx="10488612" cy="1398588"/>
        </p:xfrm>
        <a:graphic>
          <a:graphicData uri="http://schemas.openxmlformats.org/presentationml/2006/ole">
            <mc:AlternateContent xmlns:mc="http://schemas.openxmlformats.org/markup-compatibility/2006">
              <mc:Choice xmlns:v="urn:schemas-microsoft-com:vml" Requires="v">
                <p:oleObj spid="_x0000_s51456" name="文档" r:id="rId10" imgW="10488987" imgH="1397839" progId="Word.Document.12">
                  <p:embed/>
                </p:oleObj>
              </mc:Choice>
              <mc:Fallback>
                <p:oleObj name="文档" r:id="rId10" imgW="10488987" imgH="1397839" progId="Word.Document.12">
                  <p:embed/>
                  <p:pic>
                    <p:nvPicPr>
                      <p:cNvPr id="0" name=""/>
                      <p:cNvPicPr/>
                      <p:nvPr/>
                    </p:nvPicPr>
                    <p:blipFill>
                      <a:blip r:embed="rId11"/>
                      <a:stretch>
                        <a:fillRect/>
                      </a:stretch>
                    </p:blipFill>
                    <p:spPr>
                      <a:xfrm>
                        <a:off x="851694" y="4910732"/>
                        <a:ext cx="10488612" cy="1398588"/>
                      </a:xfrm>
                      <a:prstGeom prst="rect">
                        <a:avLst/>
                      </a:prstGeom>
                    </p:spPr>
                  </p:pic>
                </p:oleObj>
              </mc:Fallback>
            </mc:AlternateContent>
          </a:graphicData>
        </a:graphic>
      </p:graphicFrame>
    </p:spTree>
    <p:extLst>
      <p:ext uri="{BB962C8B-B14F-4D97-AF65-F5344CB8AC3E}">
        <p14:creationId xmlns:p14="http://schemas.microsoft.com/office/powerpoint/2010/main" val="343043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8" name="矩形 7"/>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1703512" y="2772457"/>
            <a:ext cx="727280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三段式计算模式</a:t>
            </a: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a16="http://schemas.microsoft.com/office/drawing/2014/main" xmlns=""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2" name="文本框 11">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 xmlns:a16="http://schemas.microsoft.com/office/drawing/2014/main"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xmlns="" id="{F3C0D54F-E471-254D-996C-2FBC9553FFE9}"/>
              </a:ext>
            </a:extLst>
          </p:cNvPr>
          <p:cNvSpPr/>
          <p:nvPr/>
        </p:nvSpPr>
        <p:spPr>
          <a:xfrm>
            <a:off x="330520" y="817662"/>
            <a:ext cx="1152612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1.800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时，向容积为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的密闭容器中充入一定量的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时达到平衡状态，反应过程中测定的部分数据见下表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表中时间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5" name="圆角矩形 44">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3053949238"/>
              </p:ext>
            </p:extLst>
          </p:nvPr>
        </p:nvGraphicFramePr>
        <p:xfrm>
          <a:off x="1746404" y="1567690"/>
          <a:ext cx="1025525" cy="419100"/>
        </p:xfrm>
        <a:graphic>
          <a:graphicData uri="http://schemas.openxmlformats.org/presentationml/2006/ole">
            <mc:AlternateContent xmlns:mc="http://schemas.openxmlformats.org/markup-compatibility/2006">
              <mc:Choice xmlns:v="urn:schemas-microsoft-com:vml" Requires="v">
                <p:oleObj spid="_x0000_s50364"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1746404" y="1567690"/>
                        <a:ext cx="1025525" cy="419100"/>
                      </a:xfrm>
                      <a:prstGeom prst="rect">
                        <a:avLst/>
                      </a:prstGeom>
                    </p:spPr>
                  </p:pic>
                </p:oleObj>
              </mc:Fallback>
            </mc:AlternateContent>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39458063"/>
              </p:ext>
            </p:extLst>
          </p:nvPr>
        </p:nvGraphicFramePr>
        <p:xfrm>
          <a:off x="517327" y="2807379"/>
          <a:ext cx="7172374" cy="2194560"/>
        </p:xfrm>
        <a:graphic>
          <a:graphicData uri="http://schemas.openxmlformats.org/drawingml/2006/table">
            <a:tbl>
              <a:tblPr/>
              <a:tblGrid>
                <a:gridCol w="2374202"/>
                <a:gridCol w="2459100"/>
                <a:gridCol w="2339072"/>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(CO)/mol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1.40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5" name="圆角矩形 44">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15" name="表格 14"/>
          <p:cNvGraphicFramePr>
            <a:graphicFrameLocks noGrp="1"/>
          </p:cNvGraphicFramePr>
          <p:nvPr>
            <p:extLst>
              <p:ext uri="{D42A27DB-BD31-4B8C-83A1-F6EECF244321}">
                <p14:modId xmlns:p14="http://schemas.microsoft.com/office/powerpoint/2010/main" val="4109032211"/>
              </p:ext>
            </p:extLst>
          </p:nvPr>
        </p:nvGraphicFramePr>
        <p:xfrm>
          <a:off x="498277" y="908720"/>
          <a:ext cx="7172374" cy="2194560"/>
        </p:xfrm>
        <a:graphic>
          <a:graphicData uri="http://schemas.openxmlformats.org/drawingml/2006/table">
            <a:tbl>
              <a:tblPr/>
              <a:tblGrid>
                <a:gridCol w="2374202"/>
                <a:gridCol w="2459100"/>
                <a:gridCol w="2339072"/>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(CO)/mol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1.40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矩形 24">
            <a:extLst>
              <a:ext uri="{FF2B5EF4-FFF2-40B4-BE49-F238E27FC236}">
                <a16:creationId xmlns:a16="http://schemas.microsoft.com/office/drawing/2014/main" xmlns="" id="{F3C0D54F-E471-254D-996C-2FBC9553FFE9}"/>
              </a:ext>
            </a:extLst>
          </p:cNvPr>
          <p:cNvSpPr/>
          <p:nvPr/>
        </p:nvSpPr>
        <p:spPr>
          <a:xfrm>
            <a:off x="330520" y="3212976"/>
            <a:ext cx="1152612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内的平均速率为</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0.60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70.0%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保持其他条件不变，</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向容器中再通入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，正反应速率加快</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逆反应</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速率减小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13439709"/>
              </p:ext>
            </p:extLst>
          </p:nvPr>
        </p:nvGraphicFramePr>
        <p:xfrm>
          <a:off x="5553844" y="3717032"/>
          <a:ext cx="3073400" cy="849313"/>
        </p:xfrm>
        <a:graphic>
          <a:graphicData uri="http://schemas.openxmlformats.org/presentationml/2006/ole">
            <mc:AlternateContent xmlns:mc="http://schemas.openxmlformats.org/markup-compatibility/2006">
              <mc:Choice xmlns:v="urn:schemas-microsoft-com:vml" Requires="v">
                <p:oleObj spid="_x0000_s107590" name="文档" r:id="rId18" imgW="3073274" imgH="848792" progId="Word.Document.12">
                  <p:embed/>
                </p:oleObj>
              </mc:Choice>
              <mc:Fallback>
                <p:oleObj name="文档" r:id="rId18" imgW="3073274" imgH="848792" progId="Word.Document.12">
                  <p:embed/>
                  <p:pic>
                    <p:nvPicPr>
                      <p:cNvPr id="0" name=""/>
                      <p:cNvPicPr/>
                      <p:nvPr/>
                    </p:nvPicPr>
                    <p:blipFill>
                      <a:blip r:embed="rId19"/>
                      <a:stretch>
                        <a:fillRect/>
                      </a:stretch>
                    </p:blipFill>
                    <p:spPr>
                      <a:xfrm>
                        <a:off x="5553844" y="3717032"/>
                        <a:ext cx="3073400" cy="849313"/>
                      </a:xfrm>
                      <a:prstGeom prst="rect">
                        <a:avLst/>
                      </a:prstGeom>
                    </p:spPr>
                  </p:pic>
                </p:oleObj>
              </mc:Fallback>
            </mc:AlternateContent>
          </a:graphicData>
        </a:graphic>
      </p:graphicFrame>
      <p:sp>
        <p:nvSpPr>
          <p:cNvPr id="28" name="TextBox 9"/>
          <p:cNvSpPr txBox="1"/>
          <p:nvPr/>
        </p:nvSpPr>
        <p:spPr>
          <a:xfrm>
            <a:off x="210394" y="482572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145476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pSp>
        <p:nvGrpSpPr>
          <p:cNvPr id="17" name="组合 16">
            <a:extLst>
              <a:ext uri="{FF2B5EF4-FFF2-40B4-BE49-F238E27FC236}">
                <a16:creationId xmlns:a16="http://schemas.microsoft.com/office/drawing/2014/main" xmlns="" id="{8E2DE2DB-9635-7343-9324-24E879D1A803}"/>
              </a:ext>
            </a:extLst>
          </p:cNvPr>
          <p:cNvGrpSpPr/>
          <p:nvPr/>
        </p:nvGrpSpPr>
        <p:grpSpPr>
          <a:xfrm>
            <a:off x="516000" y="980728"/>
            <a:ext cx="11160000" cy="5688632"/>
            <a:chOff x="631969" y="3925222"/>
            <a:chExt cx="11160000" cy="5688632"/>
          </a:xfrm>
        </p:grpSpPr>
        <p:sp>
          <p:nvSpPr>
            <p:cNvPr id="18" name="圆角矩形 17">
              <a:extLst>
                <a:ext uri="{FF2B5EF4-FFF2-40B4-BE49-F238E27FC236}">
                  <a16:creationId xmlns:a16="http://schemas.microsoft.com/office/drawing/2014/main" xmlns="" id="{E595429C-FC91-844C-93CF-CDF13B79A00E}"/>
                </a:ext>
              </a:extLst>
            </p:cNvPr>
            <p:cNvSpPr/>
            <p:nvPr/>
          </p:nvSpPr>
          <p:spPr>
            <a:xfrm>
              <a:off x="631969" y="4038112"/>
              <a:ext cx="11160000" cy="5575742"/>
            </a:xfrm>
            <a:prstGeom prst="roundRect">
              <a:avLst>
                <a:gd name="adj" fmla="val 22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9" name="矩形 18">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p:cNvSpPr/>
          <p:nvPr/>
        </p:nvSpPr>
        <p:spPr>
          <a:xfrm>
            <a:off x="805508" y="4355579"/>
            <a:ext cx="10481827" cy="222176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项，容积为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的密闭容器中，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剩余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项，向容器中再通入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，正反应速率加快，逆反应速率也加快，错误。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表格 23"/>
          <p:cNvGraphicFramePr>
            <a:graphicFrameLocks noGrp="1"/>
          </p:cNvGraphicFramePr>
          <p:nvPr>
            <p:extLst>
              <p:ext uri="{D42A27DB-BD31-4B8C-83A1-F6EECF244321}">
                <p14:modId xmlns:p14="http://schemas.microsoft.com/office/powerpoint/2010/main" val="1313354764"/>
              </p:ext>
            </p:extLst>
          </p:nvPr>
        </p:nvGraphicFramePr>
        <p:xfrm>
          <a:off x="939850" y="1268760"/>
          <a:ext cx="7172374" cy="2160000"/>
        </p:xfrm>
        <a:graphic>
          <a:graphicData uri="http://schemas.openxmlformats.org/drawingml/2006/table">
            <a:tbl>
              <a:tblPr/>
              <a:tblGrid>
                <a:gridCol w="2374202"/>
                <a:gridCol w="2459100"/>
                <a:gridCol w="2339072"/>
              </a:tblGrid>
              <a:tr h="54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(CO)/mol</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1.40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105418427"/>
              </p:ext>
            </p:extLst>
          </p:nvPr>
        </p:nvGraphicFramePr>
        <p:xfrm>
          <a:off x="915523" y="3582103"/>
          <a:ext cx="9012237" cy="1036638"/>
        </p:xfrm>
        <a:graphic>
          <a:graphicData uri="http://schemas.openxmlformats.org/presentationml/2006/ole">
            <mc:AlternateContent xmlns:mc="http://schemas.openxmlformats.org/markup-compatibility/2006">
              <mc:Choice xmlns:v="urn:schemas-microsoft-com:vml" Requires="v">
                <p:oleObj spid="_x0000_s54403" name="文档" r:id="rId18" imgW="9012015" imgH="1036248" progId="Word.Document.12">
                  <p:embed/>
                </p:oleObj>
              </mc:Choice>
              <mc:Fallback>
                <p:oleObj name="文档" r:id="rId18" imgW="9012015" imgH="1036248" progId="Word.Document.12">
                  <p:embed/>
                  <p:pic>
                    <p:nvPicPr>
                      <p:cNvPr id="0" name=""/>
                      <p:cNvPicPr/>
                      <p:nvPr/>
                    </p:nvPicPr>
                    <p:blipFill>
                      <a:blip r:embed="rId19"/>
                      <a:stretch>
                        <a:fillRect/>
                      </a:stretch>
                    </p:blipFill>
                    <p:spPr>
                      <a:xfrm>
                        <a:off x="915523" y="3582103"/>
                        <a:ext cx="9012237" cy="1036638"/>
                      </a:xfrm>
                      <a:prstGeom prst="rect">
                        <a:avLst/>
                      </a:prstGeom>
                    </p:spPr>
                  </p:pic>
                </p:oleObj>
              </mc:Fallback>
            </mc:AlternateContent>
          </a:graphicData>
        </a:graphic>
      </p:graphicFrame>
    </p:spTree>
    <p:extLst>
      <p:ext uri="{BB962C8B-B14F-4D97-AF65-F5344CB8AC3E}">
        <p14:creationId xmlns:p14="http://schemas.microsoft.com/office/powerpoint/2010/main" val="7998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53477" y="1246003"/>
            <a:ext cx="11187139"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羰基硫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可作为一种粮食熏蒸剂，能防止某些昆虫、线虫和真菌的危害。在恒容密闭容器中，将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混合加热并达到下列平衡：</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COS(g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浓度增大，表明该反应是吸热反应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后，正反应速率逐渐增大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物质的量为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80%</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308965" y="451663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7" name="圆角矩形 4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801280012"/>
              </p:ext>
            </p:extLst>
          </p:nvPr>
        </p:nvGraphicFramePr>
        <p:xfrm>
          <a:off x="2546231" y="2545854"/>
          <a:ext cx="1025525" cy="419100"/>
        </p:xfrm>
        <a:graphic>
          <a:graphicData uri="http://schemas.openxmlformats.org/presentationml/2006/ole">
            <mc:AlternateContent xmlns:mc="http://schemas.openxmlformats.org/markup-compatibility/2006">
              <mc:Choice xmlns:v="urn:schemas-microsoft-com:vml" Requires="v">
                <p:oleObj spid="_x0000_s57473"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2546231" y="2545854"/>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6" name="圆角矩形 3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3" name="矩形 2"/>
          <p:cNvSpPr/>
          <p:nvPr/>
        </p:nvSpPr>
        <p:spPr>
          <a:xfrm>
            <a:off x="695400" y="1278285"/>
            <a:ext cx="10586645" cy="5078313"/>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浓度增大，说明平衡向逆反应方向移动，逆反应吸热，正反应放热，错误；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项，通入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气体瞬间正反应速率增大，达到最大值，向正反应方向建立新的平衡，正反应速率逐渐减小，错误；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项，设反应前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，容器的容积为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indent="66675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CO(g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COS(g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始</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10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2            2                 2              2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8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2              2</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556210002"/>
              </p:ext>
            </p:extLst>
          </p:nvPr>
        </p:nvGraphicFramePr>
        <p:xfrm>
          <a:off x="4087333" y="4221088"/>
          <a:ext cx="1025525" cy="419100"/>
        </p:xfrm>
        <a:graphic>
          <a:graphicData uri="http://schemas.openxmlformats.org/presentationml/2006/ole">
            <mc:AlternateContent xmlns:mc="http://schemas.openxmlformats.org/markup-compatibility/2006">
              <mc:Choice xmlns:v="urn:schemas-microsoft-com:vml" Requires="v">
                <p:oleObj spid="_x0000_s58497"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4087333" y="4221088"/>
                        <a:ext cx="1025525" cy="419100"/>
                      </a:xfrm>
                      <a:prstGeom prst="rect">
                        <a:avLst/>
                      </a:prstGeom>
                    </p:spPr>
                  </p:pic>
                </p:oleObj>
              </mc:Fallback>
            </mc:AlternateContent>
          </a:graphicData>
        </a:graphic>
      </p:graphicFrame>
      <p:grpSp>
        <p:nvGrpSpPr>
          <p:cNvPr id="28" name="组合 27"/>
          <p:cNvGrpSpPr/>
          <p:nvPr/>
        </p:nvGrpSpPr>
        <p:grpSpPr>
          <a:xfrm>
            <a:off x="516000" y="1042159"/>
            <a:ext cx="11160000" cy="5483185"/>
            <a:chOff x="516000" y="1042159"/>
            <a:chExt cx="11160000" cy="5483185"/>
          </a:xfrm>
        </p:grpSpPr>
        <p:grpSp>
          <p:nvGrpSpPr>
            <p:cNvPr id="29" name="组合 28"/>
            <p:cNvGrpSpPr/>
            <p:nvPr/>
          </p:nvGrpSpPr>
          <p:grpSpPr>
            <a:xfrm>
              <a:off x="516000" y="1042159"/>
              <a:ext cx="11160000" cy="5483185"/>
              <a:chOff x="516000" y="1042159"/>
              <a:chExt cx="11160000" cy="5483185"/>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155050"/>
                <a:ext cx="11160000" cy="5370294"/>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80994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6" name="圆角矩形 3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3" name="矩形 2"/>
          <p:cNvSpPr/>
          <p:nvPr/>
        </p:nvSpPr>
        <p:spPr>
          <a:xfrm>
            <a:off x="802678" y="3223369"/>
            <a:ext cx="10586645" cy="57624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项，根据上述计算可知，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8" name="组合 27"/>
          <p:cNvGrpSpPr/>
          <p:nvPr/>
        </p:nvGrpSpPr>
        <p:grpSpPr>
          <a:xfrm>
            <a:off x="516000" y="1340768"/>
            <a:ext cx="11160000" cy="2674873"/>
            <a:chOff x="516000" y="1042159"/>
            <a:chExt cx="11160000" cy="2674873"/>
          </a:xfrm>
        </p:grpSpPr>
        <p:grpSp>
          <p:nvGrpSpPr>
            <p:cNvPr id="29" name="组合 28"/>
            <p:cNvGrpSpPr/>
            <p:nvPr/>
          </p:nvGrpSpPr>
          <p:grpSpPr>
            <a:xfrm>
              <a:off x="516000" y="1042159"/>
              <a:ext cx="11160000" cy="2674873"/>
              <a:chOff x="516000" y="1042159"/>
              <a:chExt cx="11160000" cy="2674873"/>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155050"/>
                <a:ext cx="11160000" cy="2561982"/>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904281790"/>
              </p:ext>
            </p:extLst>
          </p:nvPr>
        </p:nvGraphicFramePr>
        <p:xfrm>
          <a:off x="940495" y="1717809"/>
          <a:ext cx="5434012" cy="1716088"/>
        </p:xfrm>
        <a:graphic>
          <a:graphicData uri="http://schemas.openxmlformats.org/presentationml/2006/ole">
            <mc:AlternateContent xmlns:mc="http://schemas.openxmlformats.org/markup-compatibility/2006">
              <mc:Choice xmlns:v="urn:schemas-microsoft-com:vml" Requires="v">
                <p:oleObj spid="_x0000_s108612" name="文档" r:id="rId18" imgW="5434516" imgH="1716322" progId="Word.Document.12">
                  <p:embed/>
                </p:oleObj>
              </mc:Choice>
              <mc:Fallback>
                <p:oleObj name="文档" r:id="rId18" imgW="5434516" imgH="1716322" progId="Word.Document.12">
                  <p:embed/>
                  <p:pic>
                    <p:nvPicPr>
                      <p:cNvPr id="0" name=""/>
                      <p:cNvPicPr/>
                      <p:nvPr/>
                    </p:nvPicPr>
                    <p:blipFill>
                      <a:blip r:embed="rId19"/>
                      <a:stretch>
                        <a:fillRect/>
                      </a:stretch>
                    </p:blipFill>
                    <p:spPr>
                      <a:xfrm>
                        <a:off x="940495" y="1717809"/>
                        <a:ext cx="5434012" cy="1716088"/>
                      </a:xfrm>
                      <a:prstGeom prst="rect">
                        <a:avLst/>
                      </a:prstGeom>
                    </p:spPr>
                  </p:pic>
                </p:oleObj>
              </mc:Fallback>
            </mc:AlternateContent>
          </a:graphicData>
        </a:graphic>
      </p:graphicFrame>
    </p:spTree>
    <p:extLst>
      <p:ext uri="{BB962C8B-B14F-4D97-AF65-F5344CB8AC3E}">
        <p14:creationId xmlns:p14="http://schemas.microsoft.com/office/powerpoint/2010/main" val="405615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61689" y="1260867"/>
            <a:ext cx="11187139"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恒温、恒压下，将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气体充入一体积可变的容器中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状态</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，状态</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时达平衡，则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A.60%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B.40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C.80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D.90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28" name="TextBox 9"/>
          <p:cNvSpPr txBox="1"/>
          <p:nvPr/>
        </p:nvSpPr>
        <p:spPr>
          <a:xfrm>
            <a:off x="323823" y="234153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55360" name="Picture 64" descr="7-59"/>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2492896"/>
            <a:ext cx="3442740" cy="20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extLst>
              <p:ext uri="{D42A27DB-BD31-4B8C-83A1-F6EECF244321}">
                <p14:modId xmlns:p14="http://schemas.microsoft.com/office/powerpoint/2010/main" val="1770564464"/>
              </p:ext>
            </p:extLst>
          </p:nvPr>
        </p:nvGraphicFramePr>
        <p:xfrm>
          <a:off x="3827289" y="2017415"/>
          <a:ext cx="1025525" cy="419100"/>
        </p:xfrm>
        <a:graphic>
          <a:graphicData uri="http://schemas.openxmlformats.org/presentationml/2006/ole">
            <mc:AlternateContent xmlns:mc="http://schemas.openxmlformats.org/markup-compatibility/2006">
              <mc:Choice xmlns:v="urn:schemas-microsoft-com:vml" Requires="v">
                <p:oleObj spid="_x0000_s55427"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3827289" y="2017415"/>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431826"/>
            <a:ext cx="11160000" cy="4157414"/>
            <a:chOff x="792914" y="3925222"/>
            <a:chExt cx="11160000" cy="4157414"/>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1"/>
              <a:ext cx="11160000" cy="4044525"/>
            </a:xfrm>
            <a:prstGeom prst="roundRect">
              <a:avLst>
                <a:gd name="adj" fmla="val 200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矩形 21"/>
          <p:cNvSpPr/>
          <p:nvPr/>
        </p:nvSpPr>
        <p:spPr>
          <a:xfrm>
            <a:off x="767408" y="1844824"/>
            <a:ext cx="10015004"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恒温、恒压下，气体的体积之比等于物质的量之比。设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2              1              0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64" descr="7-59"/>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2820" y="2564904"/>
            <a:ext cx="3129764" cy="182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对象 25"/>
          <p:cNvGraphicFramePr>
            <a:graphicFrameLocks noChangeAspect="1"/>
          </p:cNvGraphicFramePr>
          <p:nvPr>
            <p:extLst>
              <p:ext uri="{D42A27DB-BD31-4B8C-83A1-F6EECF244321}">
                <p14:modId xmlns:p14="http://schemas.microsoft.com/office/powerpoint/2010/main" val="740469389"/>
              </p:ext>
            </p:extLst>
          </p:nvPr>
        </p:nvGraphicFramePr>
        <p:xfrm>
          <a:off x="4245576" y="2564904"/>
          <a:ext cx="1025525" cy="419100"/>
        </p:xfrm>
        <a:graphic>
          <a:graphicData uri="http://schemas.openxmlformats.org/presentationml/2006/ole">
            <mc:AlternateContent xmlns:mc="http://schemas.openxmlformats.org/markup-compatibility/2006">
              <mc:Choice xmlns:v="urn:schemas-microsoft-com:vml" Requires="v">
                <p:oleObj spid="_x0000_s60670"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4245576" y="2564904"/>
                        <a:ext cx="1025525" cy="4191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3893607469"/>
              </p:ext>
            </p:extLst>
          </p:nvPr>
        </p:nvGraphicFramePr>
        <p:xfrm>
          <a:off x="4492570" y="4564465"/>
          <a:ext cx="939800" cy="868363"/>
        </p:xfrm>
        <a:graphic>
          <a:graphicData uri="http://schemas.openxmlformats.org/presentationml/2006/ole">
            <mc:AlternateContent xmlns:mc="http://schemas.openxmlformats.org/markup-compatibility/2006">
              <mc:Choice xmlns:v="urn:schemas-microsoft-com:vml" Requires="v">
                <p:oleObj spid="_x0000_s60671" name="文档" r:id="rId21" imgW="940086" imgH="867902" progId="Word.Document.12">
                  <p:embed/>
                </p:oleObj>
              </mc:Choice>
              <mc:Fallback>
                <p:oleObj name="文档" r:id="rId21" imgW="940086" imgH="867902" progId="Word.Document.12">
                  <p:embed/>
                  <p:pic>
                    <p:nvPicPr>
                      <p:cNvPr id="0" name=""/>
                      <p:cNvPicPr/>
                      <p:nvPr/>
                    </p:nvPicPr>
                    <p:blipFill>
                      <a:blip r:embed="rId22"/>
                      <a:stretch>
                        <a:fillRect/>
                      </a:stretch>
                    </p:blipFill>
                    <p:spPr>
                      <a:xfrm>
                        <a:off x="4492570" y="4564465"/>
                        <a:ext cx="939800" cy="868363"/>
                      </a:xfrm>
                      <a:prstGeom prst="rect">
                        <a:avLst/>
                      </a:prstGeom>
                    </p:spPr>
                  </p:pic>
                </p:oleObj>
              </mc:Fallback>
            </mc:AlternateContent>
          </a:graphicData>
        </a:graphic>
      </p:graphicFrame>
    </p:spTree>
    <p:extLst>
      <p:ext uri="{BB962C8B-B14F-4D97-AF65-F5344CB8AC3E}">
        <p14:creationId xmlns:p14="http://schemas.microsoft.com/office/powerpoint/2010/main" val="233914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4" name="矩形 3"/>
          <p:cNvSpPr/>
          <p:nvPr/>
        </p:nvSpPr>
        <p:spPr>
          <a:xfrm>
            <a:off x="390000" y="3429000"/>
            <a:ext cx="11412000"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图甲中</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w</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图乙中，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线表示逆反应的平衡常数</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若在恒容绝热装置中进行上述反应，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达到</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时，装置内的气体压强增大</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TextBox 9"/>
          <p:cNvSpPr txBox="1"/>
          <p:nvPr/>
        </p:nvSpPr>
        <p:spPr>
          <a:xfrm>
            <a:off x="234777" y="448805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3" name="对象 2"/>
          <p:cNvGraphicFramePr>
            <a:graphicFrameLocks noChangeAspect="1"/>
          </p:cNvGraphicFramePr>
          <p:nvPr>
            <p:extLst>
              <p:ext uri="{D42A27DB-BD31-4B8C-83A1-F6EECF244321}">
                <p14:modId xmlns:p14="http://schemas.microsoft.com/office/powerpoint/2010/main" val="1404641182"/>
              </p:ext>
            </p:extLst>
          </p:nvPr>
        </p:nvGraphicFramePr>
        <p:xfrm>
          <a:off x="476250" y="836712"/>
          <a:ext cx="11239500" cy="2762250"/>
        </p:xfrm>
        <a:graphic>
          <a:graphicData uri="http://schemas.openxmlformats.org/presentationml/2006/ole">
            <mc:AlternateContent xmlns:mc="http://schemas.openxmlformats.org/markup-compatibility/2006">
              <mc:Choice xmlns:v="urn:schemas-microsoft-com:vml" Requires="v">
                <p:oleObj spid="_x0000_s56519" name="文档" r:id="rId18" imgW="11251063" imgH="2753264" progId="Word.Document.12">
                  <p:embed/>
                </p:oleObj>
              </mc:Choice>
              <mc:Fallback>
                <p:oleObj name="文档" r:id="rId18" imgW="11251063" imgH="2753264" progId="Word.Document.12">
                  <p:embed/>
                  <p:pic>
                    <p:nvPicPr>
                      <p:cNvPr id="0" name=""/>
                      <p:cNvPicPr/>
                      <p:nvPr/>
                    </p:nvPicPr>
                    <p:blipFill>
                      <a:blip r:embed="rId19"/>
                      <a:stretch>
                        <a:fillRect/>
                      </a:stretch>
                    </p:blipFill>
                    <p:spPr>
                      <a:xfrm>
                        <a:off x="476250" y="836712"/>
                        <a:ext cx="11239500" cy="2762250"/>
                      </a:xfrm>
                      <a:prstGeom prst="rect">
                        <a:avLst/>
                      </a:prstGeom>
                    </p:spPr>
                  </p:pic>
                </p:oleObj>
              </mc:Fallback>
            </mc:AlternateContent>
          </a:graphicData>
        </a:graphic>
      </p:graphicFrame>
      <p:pic>
        <p:nvPicPr>
          <p:cNvPr id="56457" name="Picture 137" descr="7-60"/>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3112440"/>
            <a:ext cx="5488954"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539180"/>
            <a:ext cx="11412000" cy="3901068"/>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三段式法</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是有效解答化学平衡计算题的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万能钥匙</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。解题时，要注意准确地列出起始量、变化量、平衡量，按题目要求进行计算，同时还要注意单位的统一。</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分析三个量：起始量、变化量、平衡量。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明确三个关系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对于同一反应物，起始量</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变化量＝平衡量。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对于同一生成物，起始量</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变化量＝平衡量。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各物质的转化量之比等于各物质的化学计量数之比。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Tree>
    <p:extLst>
      <p:ext uri="{BB962C8B-B14F-4D97-AF65-F5344CB8AC3E}">
        <p14:creationId xmlns:p14="http://schemas.microsoft.com/office/powerpoint/2010/main" val="2621992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22" name="矩形 21"/>
          <p:cNvSpPr/>
          <p:nvPr/>
        </p:nvSpPr>
        <p:spPr>
          <a:xfrm>
            <a:off x="767408" y="1734716"/>
            <a:ext cx="10421654"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根据题中信息可知，增大</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增大，平衡正向移动，丙烯的体积分数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减小，故</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w</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767409" y="2824361"/>
            <a:ext cx="5112568"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根据图甲可知，升高温度，丙烯的体积分数增大，说明平衡逆向移动，正反应为放热反应，则升高温度，正反应的平衡常数减小，逆反应的平衡</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常</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137" descr="7-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9976" y="2392313"/>
            <a:ext cx="5488954"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767408" y="5023263"/>
            <a:ext cx="10421654" cy="57624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数增大，图乙中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线表示逆反应的平衡常数，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8" name="组合 27">
            <a:extLst>
              <a:ext uri="{FF2B5EF4-FFF2-40B4-BE49-F238E27FC236}">
                <a16:creationId xmlns:a16="http://schemas.microsoft.com/office/drawing/2014/main" xmlns="" id="{574E7DD6-E482-894D-9E46-D2B62C9ED9EC}"/>
              </a:ext>
            </a:extLst>
          </p:cNvPr>
          <p:cNvGrpSpPr/>
          <p:nvPr/>
        </p:nvGrpSpPr>
        <p:grpSpPr>
          <a:xfrm>
            <a:off x="516000" y="1484783"/>
            <a:ext cx="11160000" cy="4392489"/>
            <a:chOff x="792914" y="3925222"/>
            <a:chExt cx="11160000" cy="4392489"/>
          </a:xfrm>
        </p:grpSpPr>
        <p:sp>
          <p:nvSpPr>
            <p:cNvPr id="29" name="圆角矩形 28">
              <a:extLst>
                <a:ext uri="{FF2B5EF4-FFF2-40B4-BE49-F238E27FC236}">
                  <a16:creationId xmlns:a16="http://schemas.microsoft.com/office/drawing/2014/main" xmlns="" id="{E0791A29-2CB4-2744-96C1-EA2037B165CE}"/>
                </a:ext>
              </a:extLst>
            </p:cNvPr>
            <p:cNvSpPr/>
            <p:nvPr/>
          </p:nvSpPr>
          <p:spPr>
            <a:xfrm>
              <a:off x="792914" y="4038113"/>
              <a:ext cx="11160000" cy="4279598"/>
            </a:xfrm>
            <a:prstGeom prst="roundRect">
              <a:avLst>
                <a:gd name="adj" fmla="val 15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95500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26" name="矩形 25"/>
          <p:cNvSpPr/>
          <p:nvPr/>
        </p:nvSpPr>
        <p:spPr>
          <a:xfrm>
            <a:off x="767409" y="1124745"/>
            <a:ext cx="5707250" cy="2862322"/>
          </a:xfrm>
          <a:prstGeom prst="rect">
            <a:avLst/>
          </a:prstGeom>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由图乙知，温度为</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时，正、逆反应的平衡常数相等，又因两者互为倒数，则平衡常数</a:t>
            </a:r>
            <a:r>
              <a:rPr lang="en-US" altLang="zh-CN" sz="2400" i="1" kern="100" dirty="0">
                <a:latin typeface="Times New Roman" panose="02020603050405020304" pitchFamily="18" charset="0"/>
                <a:ea typeface="宋体" panose="02010600030101010101" pitchFamily="2" charset="-122"/>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时，设</a:t>
            </a:r>
            <a:r>
              <a:rPr lang="en-US" altLang="zh-CN" sz="2400" kern="100" dirty="0">
                <a:latin typeface="Times New Roman" panose="02020603050405020304" pitchFamily="18" charset="0"/>
                <a:ea typeface="宋体" panose="02010600030101010101" pitchFamily="2" charset="-122"/>
              </a:rPr>
              <a:t>CH</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spc="-8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=CHCH</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rPr>
              <a:t>Cl</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的物质的量分别</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i="1" kern="100" dirty="0" smtClean="0">
                <a:latin typeface="Times New Roman" panose="02020603050405020304" pitchFamily="18" charset="0"/>
                <a:ea typeface="宋体" panose="02010600030101010101" pitchFamily="2" charset="-122"/>
              </a:rPr>
              <a:t>a</a:t>
            </a:r>
            <a:r>
              <a:rPr lang="en-US" altLang="zh-CN" sz="2400" kern="100" dirty="0" smtClean="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en-US" altLang="zh-CN" sz="2400" i="1" kern="100" dirty="0">
                <a:latin typeface="Times New Roman" panose="02020603050405020304" pitchFamily="18" charset="0"/>
                <a:ea typeface="宋体" panose="02010600030101010101" pitchFamily="2" charset="-122"/>
              </a:rPr>
              <a:t>a</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，参加反应的</a:t>
            </a:r>
            <a:r>
              <a:rPr lang="en-US" altLang="zh-CN" sz="2400" kern="100" dirty="0">
                <a:latin typeface="Times New Roman" panose="02020603050405020304" pitchFamily="18" charset="0"/>
                <a:ea typeface="宋体" panose="02010600030101010101" pitchFamily="2" charset="-122"/>
              </a:rPr>
              <a:t>Cl</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量为</a:t>
            </a:r>
            <a:r>
              <a:rPr lang="en-US" altLang="zh-CN" sz="2400" i="1" kern="100" dirty="0">
                <a:latin typeface="Times New Roman" panose="02020603050405020304" pitchFamily="18" charset="0"/>
                <a:ea typeface="宋体" panose="02010600030101010101" pitchFamily="2" charset="-122"/>
              </a:rPr>
              <a:t>b</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137" descr="7-6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6642" y="1340768"/>
            <a:ext cx="4989958" cy="231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对象 17"/>
          <p:cNvGraphicFramePr>
            <a:graphicFrameLocks noChangeAspect="1"/>
          </p:cNvGraphicFramePr>
          <p:nvPr>
            <p:extLst>
              <p:ext uri="{D42A27DB-BD31-4B8C-83A1-F6EECF244321}">
                <p14:modId xmlns:p14="http://schemas.microsoft.com/office/powerpoint/2010/main" val="621472910"/>
              </p:ext>
            </p:extLst>
          </p:nvPr>
        </p:nvGraphicFramePr>
        <p:xfrm>
          <a:off x="870744" y="3908674"/>
          <a:ext cx="10450512" cy="1360488"/>
        </p:xfrm>
        <a:graphic>
          <a:graphicData uri="http://schemas.openxmlformats.org/presentationml/2006/ole">
            <mc:AlternateContent xmlns:mc="http://schemas.openxmlformats.org/markup-compatibility/2006">
              <mc:Choice xmlns:v="urn:schemas-microsoft-com:vml" Requires="v">
                <p:oleObj spid="_x0000_s110654" name="文档" r:id="rId19" imgW="10450811" imgH="1359739" progId="Word.Document.12">
                  <p:embed/>
                </p:oleObj>
              </mc:Choice>
              <mc:Fallback>
                <p:oleObj name="文档" r:id="rId19" imgW="10450811" imgH="1359739" progId="Word.Document.12">
                  <p:embed/>
                  <p:pic>
                    <p:nvPicPr>
                      <p:cNvPr id="0" name=""/>
                      <p:cNvPicPr/>
                      <p:nvPr/>
                    </p:nvPicPr>
                    <p:blipFill>
                      <a:blip r:embed="rId20"/>
                      <a:stretch>
                        <a:fillRect/>
                      </a:stretch>
                    </p:blipFill>
                    <p:spPr>
                      <a:xfrm>
                        <a:off x="870744" y="3908674"/>
                        <a:ext cx="10450512" cy="1360488"/>
                      </a:xfrm>
                      <a:prstGeom prst="rect">
                        <a:avLst/>
                      </a:prstGeom>
                    </p:spPr>
                  </p:pic>
                </p:oleObj>
              </mc:Fallback>
            </mc:AlternateContent>
          </a:graphicData>
        </a:graphic>
      </p:graphicFrame>
      <p:sp>
        <p:nvSpPr>
          <p:cNvPr id="24" name="矩形 23"/>
          <p:cNvSpPr/>
          <p:nvPr/>
        </p:nvSpPr>
        <p:spPr>
          <a:xfrm>
            <a:off x="767409" y="5181000"/>
            <a:ext cx="10592364"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该反应为反应前后气体体积不变的放热反应，反应正向进行，体系温度升高，气体膨胀，达到平衡时，装置内的气体压强将增大，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p:cNvGrpSpPr/>
          <p:nvPr/>
        </p:nvGrpSpPr>
        <p:grpSpPr>
          <a:xfrm>
            <a:off x="516000" y="980728"/>
            <a:ext cx="11160000" cy="5483185"/>
            <a:chOff x="516000" y="1042159"/>
            <a:chExt cx="11160000" cy="5483185"/>
          </a:xfrm>
        </p:grpSpPr>
        <p:grpSp>
          <p:nvGrpSpPr>
            <p:cNvPr id="32" name="组合 31"/>
            <p:cNvGrpSpPr/>
            <p:nvPr/>
          </p:nvGrpSpPr>
          <p:grpSpPr>
            <a:xfrm>
              <a:off x="516000" y="1042159"/>
              <a:ext cx="11160000" cy="5483185"/>
              <a:chOff x="516000" y="1042159"/>
              <a:chExt cx="11160000" cy="5483185"/>
            </a:xfrm>
          </p:grpSpPr>
          <p:sp>
            <p:nvSpPr>
              <p:cNvPr id="34" name="圆角矩形 33">
                <a:extLst>
                  <a:ext uri="{FF2B5EF4-FFF2-40B4-BE49-F238E27FC236}">
                    <a16:creationId xmlns:a16="http://schemas.microsoft.com/office/drawing/2014/main" xmlns="" id="{E0791A29-2CB4-2744-96C1-EA2037B165CE}"/>
                  </a:ext>
                </a:extLst>
              </p:cNvPr>
              <p:cNvSpPr/>
              <p:nvPr/>
            </p:nvSpPr>
            <p:spPr>
              <a:xfrm>
                <a:off x="516000" y="1155050"/>
                <a:ext cx="11160000" cy="5370294"/>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3" name="文本框 32">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4026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542700" y="1052736"/>
            <a:ext cx="111066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依次发生的分解反应为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。在容积为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，加热到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，达到平衡状态后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的平衡常数为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A.10.7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B.8.5</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C.9.6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D.10.2</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4043856" y="269939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3" name="圆角矩形 3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7" name="圆角矩形 4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3249925580"/>
              </p:ext>
            </p:extLst>
          </p:nvPr>
        </p:nvGraphicFramePr>
        <p:xfrm>
          <a:off x="6584336" y="1244377"/>
          <a:ext cx="1025525" cy="419100"/>
        </p:xfrm>
        <a:graphic>
          <a:graphicData uri="http://schemas.openxmlformats.org/presentationml/2006/ole">
            <mc:AlternateContent xmlns:mc="http://schemas.openxmlformats.org/markup-compatibility/2006">
              <mc:Choice xmlns:v="urn:schemas-microsoft-com:vml" Requires="v">
                <p:oleObj spid="_x0000_s62720"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6584336" y="1244377"/>
                        <a:ext cx="1025525" cy="4191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4236882715"/>
              </p:ext>
            </p:extLst>
          </p:nvPr>
        </p:nvGraphicFramePr>
        <p:xfrm>
          <a:off x="10848528" y="1244377"/>
          <a:ext cx="1025525" cy="419100"/>
        </p:xfrm>
        <a:graphic>
          <a:graphicData uri="http://schemas.openxmlformats.org/presentationml/2006/ole">
            <mc:AlternateContent xmlns:mc="http://schemas.openxmlformats.org/markup-compatibility/2006">
              <mc:Choice xmlns:v="urn:schemas-microsoft-com:vml" Requires="v">
                <p:oleObj spid="_x0000_s62721" name="文档" r:id="rId20" imgW="1025744" imgH="419708" progId="Word.Document.12">
                  <p:embed/>
                </p:oleObj>
              </mc:Choice>
              <mc:Fallback>
                <p:oleObj name="文档" r:id="rId20" imgW="1025744" imgH="419708" progId="Word.Document.12">
                  <p:embed/>
                  <p:pic>
                    <p:nvPicPr>
                      <p:cNvPr id="0" name=""/>
                      <p:cNvPicPr/>
                      <p:nvPr/>
                    </p:nvPicPr>
                    <p:blipFill>
                      <a:blip r:embed="rId19"/>
                      <a:stretch>
                        <a:fillRect/>
                      </a:stretch>
                    </p:blipFill>
                    <p:spPr>
                      <a:xfrm>
                        <a:off x="10848528" y="1244377"/>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22" name="矩形 21"/>
          <p:cNvSpPr/>
          <p:nvPr/>
        </p:nvSpPr>
        <p:spPr>
          <a:xfrm>
            <a:off x="697164" y="1278285"/>
            <a:ext cx="10799436" cy="507831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的转化浓度为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的转化浓度为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开始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开始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y</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5" name="组合 24"/>
          <p:cNvGrpSpPr/>
          <p:nvPr/>
        </p:nvGrpSpPr>
        <p:grpSpPr>
          <a:xfrm>
            <a:off x="516000" y="980728"/>
            <a:ext cx="11160000" cy="5483185"/>
            <a:chOff x="516000" y="1042159"/>
            <a:chExt cx="11160000" cy="5483185"/>
          </a:xfrm>
        </p:grpSpPr>
        <p:grpSp>
          <p:nvGrpSpPr>
            <p:cNvPr id="26" name="组合 25"/>
            <p:cNvGrpSpPr/>
            <p:nvPr/>
          </p:nvGrpSpPr>
          <p:grpSpPr>
            <a:xfrm>
              <a:off x="516000" y="1042159"/>
              <a:ext cx="11160000" cy="5483185"/>
              <a:chOff x="516000" y="1042159"/>
              <a:chExt cx="11160000" cy="5483185"/>
            </a:xfrm>
          </p:grpSpPr>
          <p:sp>
            <p:nvSpPr>
              <p:cNvPr id="28" name="圆角矩形 27">
                <a:extLst>
                  <a:ext uri="{FF2B5EF4-FFF2-40B4-BE49-F238E27FC236}">
                    <a16:creationId xmlns:a16="http://schemas.microsoft.com/office/drawing/2014/main" xmlns="" id="{E0791A29-2CB4-2744-96C1-EA2037B165CE}"/>
                  </a:ext>
                </a:extLst>
              </p:cNvPr>
              <p:cNvSpPr/>
              <p:nvPr/>
            </p:nvSpPr>
            <p:spPr>
              <a:xfrm>
                <a:off x="516000" y="1155050"/>
                <a:ext cx="11160000" cy="5370294"/>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 name="文本框 26">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0" name="对象 29"/>
          <p:cNvGraphicFramePr>
            <a:graphicFrameLocks noChangeAspect="1"/>
          </p:cNvGraphicFramePr>
          <p:nvPr>
            <p:extLst>
              <p:ext uri="{D42A27DB-BD31-4B8C-83A1-F6EECF244321}">
                <p14:modId xmlns:p14="http://schemas.microsoft.com/office/powerpoint/2010/main" val="3008571449"/>
              </p:ext>
            </p:extLst>
          </p:nvPr>
        </p:nvGraphicFramePr>
        <p:xfrm>
          <a:off x="3985344" y="4205511"/>
          <a:ext cx="1025525" cy="419100"/>
        </p:xfrm>
        <a:graphic>
          <a:graphicData uri="http://schemas.openxmlformats.org/presentationml/2006/ole">
            <mc:AlternateContent xmlns:mc="http://schemas.openxmlformats.org/markup-compatibility/2006">
              <mc:Choice xmlns:v="urn:schemas-microsoft-com:vml" Requires="v">
                <p:oleObj spid="_x0000_s63740"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3985344" y="4205511"/>
                        <a:ext cx="1025525" cy="41910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43579618"/>
              </p:ext>
            </p:extLst>
          </p:nvPr>
        </p:nvGraphicFramePr>
        <p:xfrm>
          <a:off x="3952567" y="1988840"/>
          <a:ext cx="1025525" cy="419100"/>
        </p:xfrm>
        <a:graphic>
          <a:graphicData uri="http://schemas.openxmlformats.org/presentationml/2006/ole">
            <mc:AlternateContent xmlns:mc="http://schemas.openxmlformats.org/markup-compatibility/2006">
              <mc:Choice xmlns:v="urn:schemas-microsoft-com:vml" Requires="v">
                <p:oleObj spid="_x0000_s63741" name="文档" r:id="rId20" imgW="1025744" imgH="419708" progId="Word.Document.12">
                  <p:embed/>
                </p:oleObj>
              </mc:Choice>
              <mc:Fallback>
                <p:oleObj name="文档" r:id="rId20" imgW="1025744" imgH="419708" progId="Word.Document.12">
                  <p:embed/>
                  <p:pic>
                    <p:nvPicPr>
                      <p:cNvPr id="0" name=""/>
                      <p:cNvPicPr/>
                      <p:nvPr/>
                    </p:nvPicPr>
                    <p:blipFill>
                      <a:blip r:embed="rId19"/>
                      <a:stretch>
                        <a:fillRect/>
                      </a:stretch>
                    </p:blipFill>
                    <p:spPr>
                      <a:xfrm>
                        <a:off x="3952567" y="1988840"/>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258075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676425"/>
            <a:ext cx="11160000" cy="2472655"/>
            <a:chOff x="792914" y="3925222"/>
            <a:chExt cx="11160000" cy="2472655"/>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1"/>
              <a:ext cx="11160000" cy="2359766"/>
            </a:xfrm>
            <a:prstGeom prst="roundRect">
              <a:avLst>
                <a:gd name="adj" fmla="val 200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2" name="对象 21"/>
          <p:cNvGraphicFramePr>
            <a:graphicFrameLocks noChangeAspect="1"/>
          </p:cNvGraphicFramePr>
          <p:nvPr>
            <p:extLst>
              <p:ext uri="{D42A27DB-BD31-4B8C-83A1-F6EECF244321}">
                <p14:modId xmlns:p14="http://schemas.microsoft.com/office/powerpoint/2010/main" val="2279236443"/>
              </p:ext>
            </p:extLst>
          </p:nvPr>
        </p:nvGraphicFramePr>
        <p:xfrm>
          <a:off x="652463" y="2079873"/>
          <a:ext cx="10887075" cy="1781175"/>
        </p:xfrm>
        <a:graphic>
          <a:graphicData uri="http://schemas.openxmlformats.org/presentationml/2006/ole">
            <mc:AlternateContent xmlns:mc="http://schemas.openxmlformats.org/markup-compatibility/2006">
              <mc:Choice xmlns:v="urn:schemas-microsoft-com:vml" Requires="v">
                <p:oleObj spid="_x0000_s64712" name="文档" r:id="rId18" imgW="10898477" imgH="1778120" progId="Word.Document.12">
                  <p:embed/>
                </p:oleObj>
              </mc:Choice>
              <mc:Fallback>
                <p:oleObj name="文档" r:id="rId18" imgW="10898477" imgH="1778120" progId="Word.Document.12">
                  <p:embed/>
                  <p:pic>
                    <p:nvPicPr>
                      <p:cNvPr id="0" name=""/>
                      <p:cNvPicPr/>
                      <p:nvPr/>
                    </p:nvPicPr>
                    <p:blipFill>
                      <a:blip r:embed="rId19"/>
                      <a:stretch>
                        <a:fillRect/>
                      </a:stretch>
                    </p:blipFill>
                    <p:spPr>
                      <a:xfrm>
                        <a:off x="652463" y="2079873"/>
                        <a:ext cx="10887075" cy="1781175"/>
                      </a:xfrm>
                      <a:prstGeom prst="rect">
                        <a:avLst/>
                      </a:prstGeom>
                    </p:spPr>
                  </p:pic>
                </p:oleObj>
              </mc:Fallback>
            </mc:AlternateContent>
          </a:graphicData>
        </a:graphic>
      </p:graphicFrame>
    </p:spTree>
    <p:extLst>
      <p:ext uri="{BB962C8B-B14F-4D97-AF65-F5344CB8AC3E}">
        <p14:creationId xmlns:p14="http://schemas.microsoft.com/office/powerpoint/2010/main" val="243792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5B31A23C-2D81-E54D-AA89-8AE9E5BDD097}"/>
              </a:ext>
            </a:extLst>
          </p:cNvPr>
          <p:cNvSpPr/>
          <p:nvPr/>
        </p:nvSpPr>
        <p:spPr>
          <a:xfrm>
            <a:off x="379362" y="1196752"/>
            <a:ext cx="11433276"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温度恒定的条件下，在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容积不变的密闭容器中，发生反应：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。开始充入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后达到平衡状态时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B.10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平衡时容器内的压强是反应前</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倍</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TextBox 9"/>
          <p:cNvSpPr txBox="1"/>
          <p:nvPr/>
        </p:nvSpPr>
        <p:spPr>
          <a:xfrm>
            <a:off x="240110" y="448054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8" name="圆角矩形 57">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3091386786"/>
              </p:ext>
            </p:extLst>
          </p:nvPr>
        </p:nvGraphicFramePr>
        <p:xfrm>
          <a:off x="1295311" y="1916832"/>
          <a:ext cx="1025525" cy="419100"/>
        </p:xfrm>
        <a:graphic>
          <a:graphicData uri="http://schemas.openxmlformats.org/presentationml/2006/ole">
            <mc:AlternateContent xmlns:mc="http://schemas.openxmlformats.org/markup-compatibility/2006">
              <mc:Choice xmlns:v="urn:schemas-microsoft-com:vml" Requires="v">
                <p:oleObj spid="_x0000_s65794"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1295311" y="1916832"/>
                        <a:ext cx="1025525" cy="419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11729268"/>
              </p:ext>
            </p:extLst>
          </p:nvPr>
        </p:nvGraphicFramePr>
        <p:xfrm>
          <a:off x="5099379" y="4484402"/>
          <a:ext cx="701675" cy="868363"/>
        </p:xfrm>
        <a:graphic>
          <a:graphicData uri="http://schemas.openxmlformats.org/presentationml/2006/ole">
            <mc:AlternateContent xmlns:mc="http://schemas.openxmlformats.org/markup-compatibility/2006">
              <mc:Choice xmlns:v="urn:schemas-microsoft-com:vml" Requires="v">
                <p:oleObj spid="_x0000_s65795" name="文档" r:id="rId20" imgW="702185" imgH="867902" progId="Word.Document.12">
                  <p:embed/>
                </p:oleObj>
              </mc:Choice>
              <mc:Fallback>
                <p:oleObj name="文档" r:id="rId20" imgW="702185" imgH="867902" progId="Word.Document.12">
                  <p:embed/>
                  <p:pic>
                    <p:nvPicPr>
                      <p:cNvPr id="0" name=""/>
                      <p:cNvPicPr/>
                      <p:nvPr/>
                    </p:nvPicPr>
                    <p:blipFill>
                      <a:blip r:embed="rId21"/>
                      <a:stretch>
                        <a:fillRect/>
                      </a:stretch>
                    </p:blipFill>
                    <p:spPr>
                      <a:xfrm>
                        <a:off x="5099379" y="4484402"/>
                        <a:ext cx="701675" cy="868363"/>
                      </a:xfrm>
                      <a:prstGeom prst="rect">
                        <a:avLst/>
                      </a:prstGeom>
                    </p:spPr>
                  </p:pic>
                </p:oleObj>
              </mc:Fallback>
            </mc:AlternateContent>
          </a:graphicData>
        </a:graphic>
      </p:graphicFrame>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4129046733"/>
              </p:ext>
            </p:extLst>
          </p:nvPr>
        </p:nvGraphicFramePr>
        <p:xfrm>
          <a:off x="733425" y="1368896"/>
          <a:ext cx="10725150" cy="4686300"/>
        </p:xfrm>
        <a:graphic>
          <a:graphicData uri="http://schemas.openxmlformats.org/presentationml/2006/ole">
            <mc:AlternateContent xmlns:mc="http://schemas.openxmlformats.org/markup-compatibility/2006">
              <mc:Choice xmlns:v="urn:schemas-microsoft-com:vml" Requires="v">
                <p:oleObj spid="_x0000_s66908" name="文档" r:id="rId18" imgW="10736409" imgH="4688097" progId="Word.Document.12">
                  <p:embed/>
                </p:oleObj>
              </mc:Choice>
              <mc:Fallback>
                <p:oleObj name="文档" r:id="rId18" imgW="10736409" imgH="4688097" progId="Word.Document.12">
                  <p:embed/>
                  <p:pic>
                    <p:nvPicPr>
                      <p:cNvPr id="0" name=""/>
                      <p:cNvPicPr/>
                      <p:nvPr/>
                    </p:nvPicPr>
                    <p:blipFill>
                      <a:blip r:embed="rId19"/>
                      <a:stretch>
                        <a:fillRect/>
                      </a:stretch>
                    </p:blipFill>
                    <p:spPr>
                      <a:xfrm>
                        <a:off x="733425" y="1368896"/>
                        <a:ext cx="10725150" cy="4686300"/>
                      </a:xfrm>
                      <a:prstGeom prst="rect">
                        <a:avLst/>
                      </a:prstGeom>
                    </p:spPr>
                  </p:pic>
                </p:oleObj>
              </mc:Fallback>
            </mc:AlternateContent>
          </a:graphicData>
        </a:graphic>
      </p:graphicFrame>
      <p:grpSp>
        <p:nvGrpSpPr>
          <p:cNvPr id="25" name="组合 24"/>
          <p:cNvGrpSpPr/>
          <p:nvPr/>
        </p:nvGrpSpPr>
        <p:grpSpPr>
          <a:xfrm>
            <a:off x="516000" y="980728"/>
            <a:ext cx="11160000" cy="5184576"/>
            <a:chOff x="516000" y="1042159"/>
            <a:chExt cx="11160000" cy="5184576"/>
          </a:xfrm>
        </p:grpSpPr>
        <p:grpSp>
          <p:nvGrpSpPr>
            <p:cNvPr id="26" name="组合 25"/>
            <p:cNvGrpSpPr/>
            <p:nvPr/>
          </p:nvGrpSpPr>
          <p:grpSpPr>
            <a:xfrm>
              <a:off x="516000" y="1042159"/>
              <a:ext cx="11160000" cy="5184576"/>
              <a:chOff x="516000" y="1042159"/>
              <a:chExt cx="11160000" cy="5184576"/>
            </a:xfrm>
          </p:grpSpPr>
          <p:sp>
            <p:nvSpPr>
              <p:cNvPr id="28" name="圆角矩形 27">
                <a:extLst>
                  <a:ext uri="{FF2B5EF4-FFF2-40B4-BE49-F238E27FC236}">
                    <a16:creationId xmlns:a16="http://schemas.microsoft.com/office/drawing/2014/main" xmlns="" id="{E0791A29-2CB4-2744-96C1-EA2037B165CE}"/>
                  </a:ext>
                </a:extLst>
              </p:cNvPr>
              <p:cNvSpPr/>
              <p:nvPr/>
            </p:nvSpPr>
            <p:spPr>
              <a:xfrm>
                <a:off x="516000" y="1155050"/>
                <a:ext cx="11160000" cy="5071685"/>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 name="文本框 26">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1074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1196752"/>
            <a:ext cx="11412000" cy="381640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在一个容积为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气体，一定条件下发生反应：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2AB(g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，反应中各物质的浓度随时间的变化情况如图所示，下列说法不正确的是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点的值为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0.15</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0.03</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温度升高，平衡常数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r>
              <a:rPr lang="en-US" altLang="zh-CN" kern="100" dirty="0">
                <a:latin typeface="Times New Roman" panose="02020603050405020304" pitchFamily="18" charset="0"/>
                <a:ea typeface="微软雅黑" panose="020B0503020204020204" pitchFamily="34" charset="-122"/>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kern="100" dirty="0">
                <a:latin typeface="Times New Roman" panose="02020603050405020304" pitchFamily="18" charset="0"/>
                <a:ea typeface="微软雅黑" panose="020B0503020204020204" pitchFamily="34" charset="-122"/>
              </a:rPr>
              <a:t>A</a:t>
            </a:r>
            <a:r>
              <a:rPr lang="en-US" altLang="zh-CN" kern="100" baseline="-25000" dirty="0">
                <a:latin typeface="Times New Roman" panose="02020603050405020304" pitchFamily="18" charset="0"/>
                <a:ea typeface="微软雅黑" panose="020B0503020204020204" pitchFamily="34" charset="-122"/>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kern="100" dirty="0">
                <a:latin typeface="Times New Roman" panose="02020603050405020304" pitchFamily="18" charset="0"/>
                <a:ea typeface="微软雅黑" panose="020B0503020204020204" pitchFamily="34" charset="-122"/>
              </a:rPr>
              <a:t>62.5%</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827" y="33569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6" name="圆角矩形 4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pic>
        <p:nvPicPr>
          <p:cNvPr id="67659" name="Picture 75" descr="7-6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9847" y="2564904"/>
            <a:ext cx="3318761"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2125238092"/>
              </p:ext>
            </p:extLst>
          </p:nvPr>
        </p:nvGraphicFramePr>
        <p:xfrm>
          <a:off x="4021981" y="1935882"/>
          <a:ext cx="1025525" cy="419100"/>
        </p:xfrm>
        <a:graphic>
          <a:graphicData uri="http://schemas.openxmlformats.org/presentationml/2006/ole">
            <mc:AlternateContent xmlns:mc="http://schemas.openxmlformats.org/markup-compatibility/2006">
              <mc:Choice xmlns:v="urn:schemas-microsoft-com:vml" Requires="v">
                <p:oleObj spid="_x0000_s67715"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4021981" y="1935882"/>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3" name="矩形 2"/>
          <p:cNvSpPr/>
          <p:nvPr/>
        </p:nvSpPr>
        <p:spPr>
          <a:xfrm>
            <a:off x="757883" y="1412776"/>
            <a:ext cx="7519444"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由化学方程式可知，</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0.5</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(0.4</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0.15</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项，当</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4139172587"/>
              </p:ext>
            </p:extLst>
          </p:nvPr>
        </p:nvGraphicFramePr>
        <p:xfrm>
          <a:off x="876300" y="5204817"/>
          <a:ext cx="11134725" cy="1009650"/>
        </p:xfrm>
        <a:graphic>
          <a:graphicData uri="http://schemas.openxmlformats.org/presentationml/2006/ole">
            <mc:AlternateContent xmlns:mc="http://schemas.openxmlformats.org/markup-compatibility/2006">
              <mc:Choice xmlns:v="urn:schemas-microsoft-com:vml" Requires="v">
                <p:oleObj spid="_x0000_s69890" name="文档" r:id="rId18" imgW="11146259" imgH="1007853" progId="Word.Document.12">
                  <p:embed/>
                </p:oleObj>
              </mc:Choice>
              <mc:Fallback>
                <p:oleObj name="文档" r:id="rId18" imgW="11146259" imgH="1007853" progId="Word.Document.12">
                  <p:embed/>
                  <p:pic>
                    <p:nvPicPr>
                      <p:cNvPr id="0" name=""/>
                      <p:cNvPicPr/>
                      <p:nvPr/>
                    </p:nvPicPr>
                    <p:blipFill>
                      <a:blip r:embed="rId19"/>
                      <a:stretch>
                        <a:fillRect/>
                      </a:stretch>
                    </p:blipFill>
                    <p:spPr>
                      <a:xfrm>
                        <a:off x="876300" y="5204817"/>
                        <a:ext cx="11134725" cy="1009650"/>
                      </a:xfrm>
                      <a:prstGeom prst="rect">
                        <a:avLst/>
                      </a:prstGeom>
                    </p:spPr>
                  </p:pic>
                </p:oleObj>
              </mc:Fallback>
            </mc:AlternateContent>
          </a:graphicData>
        </a:graphic>
      </p:graphicFrame>
      <p:pic>
        <p:nvPicPr>
          <p:cNvPr id="26" name="Picture 75" descr="7-6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9545" y="1559839"/>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519900594"/>
              </p:ext>
            </p:extLst>
          </p:nvPr>
        </p:nvGraphicFramePr>
        <p:xfrm>
          <a:off x="901103" y="3743411"/>
          <a:ext cx="3921125" cy="887413"/>
        </p:xfrm>
        <a:graphic>
          <a:graphicData uri="http://schemas.openxmlformats.org/presentationml/2006/ole">
            <mc:AlternateContent xmlns:mc="http://schemas.openxmlformats.org/markup-compatibility/2006">
              <mc:Choice xmlns:v="urn:schemas-microsoft-com:vml" Requires="v">
                <p:oleObj spid="_x0000_s69891" name="文档" r:id="rId21" imgW="3920863" imgH="887012" progId="Word.Document.12">
                  <p:embed/>
                </p:oleObj>
              </mc:Choice>
              <mc:Fallback>
                <p:oleObj name="文档" r:id="rId21" imgW="3920863" imgH="887012" progId="Word.Document.12">
                  <p:embed/>
                  <p:pic>
                    <p:nvPicPr>
                      <p:cNvPr id="0" name=""/>
                      <p:cNvPicPr/>
                      <p:nvPr/>
                    </p:nvPicPr>
                    <p:blipFill>
                      <a:blip r:embed="rId22"/>
                      <a:stretch>
                        <a:fillRect/>
                      </a:stretch>
                    </p:blipFill>
                    <p:spPr>
                      <a:xfrm>
                        <a:off x="901103" y="3743411"/>
                        <a:ext cx="3921125" cy="887413"/>
                      </a:xfrm>
                      <a:prstGeom prst="rect">
                        <a:avLst/>
                      </a:prstGeom>
                    </p:spPr>
                  </p:pic>
                </p:oleObj>
              </mc:Fallback>
            </mc:AlternateContent>
          </a:graphicData>
        </a:graphic>
      </p:graphicFrame>
      <p:sp>
        <p:nvSpPr>
          <p:cNvPr id="29" name="矩形 28"/>
          <p:cNvSpPr/>
          <p:nvPr/>
        </p:nvSpPr>
        <p:spPr>
          <a:xfrm>
            <a:off x="757883" y="4509120"/>
            <a:ext cx="10659428"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，正反应为放热反应，升高温度，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p:cNvGrpSpPr/>
          <p:nvPr/>
        </p:nvGrpSpPr>
        <p:grpSpPr>
          <a:xfrm>
            <a:off x="516000" y="1124744"/>
            <a:ext cx="11160000" cy="5184576"/>
            <a:chOff x="516000" y="1042159"/>
            <a:chExt cx="11160000" cy="5184576"/>
          </a:xfrm>
        </p:grpSpPr>
        <p:grpSp>
          <p:nvGrpSpPr>
            <p:cNvPr id="36" name="组合 35"/>
            <p:cNvGrpSpPr/>
            <p:nvPr/>
          </p:nvGrpSpPr>
          <p:grpSpPr>
            <a:xfrm>
              <a:off x="516000" y="1042159"/>
              <a:ext cx="11160000" cy="5184576"/>
              <a:chOff x="516000" y="1042159"/>
              <a:chExt cx="11160000" cy="5184576"/>
            </a:xfrm>
          </p:grpSpPr>
          <p:sp>
            <p:nvSpPr>
              <p:cNvPr id="53" name="圆角矩形 52">
                <a:extLst>
                  <a:ext uri="{FF2B5EF4-FFF2-40B4-BE49-F238E27FC236}">
                    <a16:creationId xmlns:a16="http://schemas.microsoft.com/office/drawing/2014/main" xmlns="" id="{E0791A29-2CB4-2744-96C1-EA2037B165CE}"/>
                  </a:ext>
                </a:extLst>
              </p:cNvPr>
              <p:cNvSpPr/>
              <p:nvPr/>
            </p:nvSpPr>
            <p:spPr>
              <a:xfrm>
                <a:off x="516000" y="1155050"/>
                <a:ext cx="11160000" cy="5071685"/>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4" name="矩形 53">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2" name="文本框 51">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180721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9EF13083-441D-CC41-A3B9-50FF39250BAC}"/>
              </a:ext>
            </a:extLst>
          </p:cNvPr>
          <p:cNvSpPr/>
          <p:nvPr/>
        </p:nvSpPr>
        <p:spPr>
          <a:xfrm>
            <a:off x="390000" y="1215802"/>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某固定容积的密闭容器中发生反应</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C(s)</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spc="-2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(g)    2CO(g</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。现向该容器内充</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入</a:t>
            </a:r>
            <a:r>
              <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反应过程中气体体积分数随时间的变化情况如图所示。下列说法错误的是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时，该反应体系未处于平衡状态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时，向该容器中再充入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各</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，平衡正向移动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时，该反应的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24.0</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气体分压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气体总压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体积分数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033" y="503392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6" name="圆角矩形 4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pic>
        <p:nvPicPr>
          <p:cNvPr id="68684" name="Picture 76" descr="7-6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4542" y="2885976"/>
            <a:ext cx="431153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1630679158"/>
              </p:ext>
            </p:extLst>
          </p:nvPr>
        </p:nvGraphicFramePr>
        <p:xfrm>
          <a:off x="7322486" y="1416199"/>
          <a:ext cx="1025525" cy="419100"/>
        </p:xfrm>
        <a:graphic>
          <a:graphicData uri="http://schemas.openxmlformats.org/presentationml/2006/ole">
            <mc:AlternateContent xmlns:mc="http://schemas.openxmlformats.org/markup-compatibility/2006">
              <mc:Choice xmlns:v="urn:schemas-microsoft-com:vml" Requires="v">
                <p:oleObj spid="_x0000_s68741"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7322486" y="1416199"/>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48680"/>
            <a:ext cx="11412000" cy="397031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计算模式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对以下反应：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，令</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起始物质的量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的消耗量为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mx</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，容器容积为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L</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indent="666750" algn="just">
              <a:lnSpc>
                <a:spcPct val="150000"/>
              </a:lnSpc>
              <a:spcAft>
                <a:spcPts val="0"/>
              </a:spcAft>
            </a:pP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        m</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起始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mx</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nx</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px</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qx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mx</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nx</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px</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qx</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0522385"/>
              </p:ext>
            </p:extLst>
          </p:nvPr>
        </p:nvGraphicFramePr>
        <p:xfrm>
          <a:off x="4119960" y="1297335"/>
          <a:ext cx="958850" cy="419100"/>
        </p:xfrm>
        <a:graphic>
          <a:graphicData uri="http://schemas.openxmlformats.org/presentationml/2006/ole">
            <mc:AlternateContent xmlns:mc="http://schemas.openxmlformats.org/markup-compatibility/2006">
              <mc:Choice xmlns:v="urn:schemas-microsoft-com:vml" Requires="v">
                <p:oleObj spid="_x0000_s20884" name="文档" r:id="rId3" imgW="959161" imgH="419708" progId="Word.Document.12">
                  <p:embed/>
                </p:oleObj>
              </mc:Choice>
              <mc:Fallback>
                <p:oleObj name="文档" r:id="rId3" imgW="959161" imgH="419708" progId="Word.Document.12">
                  <p:embed/>
                  <p:pic>
                    <p:nvPicPr>
                      <p:cNvPr id="0" name=""/>
                      <p:cNvPicPr/>
                      <p:nvPr/>
                    </p:nvPicPr>
                    <p:blipFill>
                      <a:blip r:embed="rId4"/>
                      <a:stretch>
                        <a:fillRect/>
                      </a:stretch>
                    </p:blipFill>
                    <p:spPr>
                      <a:xfrm>
                        <a:off x="4119960" y="1297335"/>
                        <a:ext cx="958850" cy="4191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387055848"/>
              </p:ext>
            </p:extLst>
          </p:nvPr>
        </p:nvGraphicFramePr>
        <p:xfrm>
          <a:off x="3605932" y="2392313"/>
          <a:ext cx="958850" cy="419100"/>
        </p:xfrm>
        <a:graphic>
          <a:graphicData uri="http://schemas.openxmlformats.org/presentationml/2006/ole">
            <mc:AlternateContent xmlns:mc="http://schemas.openxmlformats.org/markup-compatibility/2006">
              <mc:Choice xmlns:v="urn:schemas-microsoft-com:vml" Requires="v">
                <p:oleObj spid="_x0000_s20885" name="文档" r:id="rId5" imgW="959161" imgH="419708" progId="Word.Document.12">
                  <p:embed/>
                </p:oleObj>
              </mc:Choice>
              <mc:Fallback>
                <p:oleObj name="文档" r:id="rId5" imgW="959161" imgH="419708" progId="Word.Document.12">
                  <p:embed/>
                  <p:pic>
                    <p:nvPicPr>
                      <p:cNvPr id="0" name=""/>
                      <p:cNvPicPr/>
                      <p:nvPr/>
                    </p:nvPicPr>
                    <p:blipFill>
                      <a:blip r:embed="rId6"/>
                      <a:stretch>
                        <a:fillRect/>
                      </a:stretch>
                    </p:blipFill>
                    <p:spPr>
                      <a:xfrm>
                        <a:off x="3605932" y="2392313"/>
                        <a:ext cx="958850" cy="419100"/>
                      </a:xfrm>
                      <a:prstGeom prst="rect">
                        <a:avLst/>
                      </a:prstGeom>
                    </p:spPr>
                  </p:pic>
                </p:oleObj>
              </mc:Fallback>
            </mc:AlternateContent>
          </a:graphicData>
        </a:graphic>
      </p:graphicFrame>
      <p:sp>
        <p:nvSpPr>
          <p:cNvPr id="8" name="矩形 7"/>
          <p:cNvSpPr/>
          <p:nvPr/>
        </p:nvSpPr>
        <p:spPr>
          <a:xfrm>
            <a:off x="390000" y="4943351"/>
            <a:ext cx="11412000" cy="57708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则有</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746515375"/>
              </p:ext>
            </p:extLst>
          </p:nvPr>
        </p:nvGraphicFramePr>
        <p:xfrm>
          <a:off x="3412654" y="4480545"/>
          <a:ext cx="2882900" cy="1812925"/>
        </p:xfrm>
        <a:graphic>
          <a:graphicData uri="http://schemas.openxmlformats.org/presentationml/2006/ole">
            <mc:AlternateContent xmlns:mc="http://schemas.openxmlformats.org/markup-compatibility/2006">
              <mc:Choice xmlns:v="urn:schemas-microsoft-com:vml" Requires="v">
                <p:oleObj spid="_x0000_s20886" name="文档" r:id="rId7" imgW="2882882" imgH="1812606" progId="Word.Document.12">
                  <p:embed/>
                </p:oleObj>
              </mc:Choice>
              <mc:Fallback>
                <p:oleObj name="文档" r:id="rId7" imgW="2882882" imgH="1812606" progId="Word.Document.12">
                  <p:embed/>
                  <p:pic>
                    <p:nvPicPr>
                      <p:cNvPr id="0" name=""/>
                      <p:cNvPicPr/>
                      <p:nvPr/>
                    </p:nvPicPr>
                    <p:blipFill>
                      <a:blip r:embed="rId8"/>
                      <a:stretch>
                        <a:fillRect/>
                      </a:stretch>
                    </p:blipFill>
                    <p:spPr>
                      <a:xfrm>
                        <a:off x="3412654" y="4480545"/>
                        <a:ext cx="2882900" cy="1812925"/>
                      </a:xfrm>
                      <a:prstGeom prst="rect">
                        <a:avLst/>
                      </a:prstGeom>
                    </p:spPr>
                  </p:pic>
                </p:oleObj>
              </mc:Fallback>
            </mc:AlternateContent>
          </a:graphicData>
        </a:graphic>
      </p:graphicFrame>
    </p:spTree>
    <p:extLst>
      <p:ext uri="{BB962C8B-B14F-4D97-AF65-F5344CB8AC3E}">
        <p14:creationId xmlns:p14="http://schemas.microsoft.com/office/powerpoint/2010/main" val="26296830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3" name="矩形 2"/>
          <p:cNvSpPr/>
          <p:nvPr/>
        </p:nvSpPr>
        <p:spPr>
          <a:xfrm>
            <a:off x="906977" y="1278285"/>
            <a:ext cx="10378047" cy="3416320"/>
          </a:xfrm>
          <a:prstGeom prst="rect">
            <a:avLst/>
          </a:prstGeom>
        </p:spPr>
        <p:txBody>
          <a:bodyPr>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内反应消耗了</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，则根据</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三段式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法进行计算：</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2CO(g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a</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a</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160742697"/>
              </p:ext>
            </p:extLst>
          </p:nvPr>
        </p:nvGraphicFramePr>
        <p:xfrm>
          <a:off x="998909" y="4748361"/>
          <a:ext cx="10315575" cy="1685925"/>
        </p:xfrm>
        <a:graphic>
          <a:graphicData uri="http://schemas.openxmlformats.org/presentationml/2006/ole">
            <mc:AlternateContent xmlns:mc="http://schemas.openxmlformats.org/markup-compatibility/2006">
              <mc:Choice xmlns:v="urn:schemas-microsoft-com:vml" Requires="v">
                <p:oleObj spid="_x0000_s111724" name="文档" r:id="rId18" imgW="10326920" imgH="1686824" progId="Word.Document.12">
                  <p:embed/>
                </p:oleObj>
              </mc:Choice>
              <mc:Fallback>
                <p:oleObj name="文档" r:id="rId18" imgW="10326920" imgH="1686824" progId="Word.Document.12">
                  <p:embed/>
                  <p:pic>
                    <p:nvPicPr>
                      <p:cNvPr id="0" name=""/>
                      <p:cNvPicPr/>
                      <p:nvPr/>
                    </p:nvPicPr>
                    <p:blipFill>
                      <a:blip r:embed="rId19"/>
                      <a:stretch>
                        <a:fillRect/>
                      </a:stretch>
                    </p:blipFill>
                    <p:spPr>
                      <a:xfrm>
                        <a:off x="998909" y="4748361"/>
                        <a:ext cx="10315575" cy="1685925"/>
                      </a:xfrm>
                      <a:prstGeom prst="rect">
                        <a:avLst/>
                      </a:prstGeom>
                    </p:spPr>
                  </p:pic>
                </p:oleObj>
              </mc:Fallback>
            </mc:AlternateContent>
          </a:graphicData>
        </a:graphic>
      </p:graphicFrame>
      <p:pic>
        <p:nvPicPr>
          <p:cNvPr id="26" name="Picture 76" descr="7-6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4888" y="2204864"/>
            <a:ext cx="431153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3096085150"/>
              </p:ext>
            </p:extLst>
          </p:nvPr>
        </p:nvGraphicFramePr>
        <p:xfrm>
          <a:off x="5256718" y="2567345"/>
          <a:ext cx="1025525" cy="419100"/>
        </p:xfrm>
        <a:graphic>
          <a:graphicData uri="http://schemas.openxmlformats.org/presentationml/2006/ole">
            <mc:AlternateContent xmlns:mc="http://schemas.openxmlformats.org/markup-compatibility/2006">
              <mc:Choice xmlns:v="urn:schemas-microsoft-com:vml" Requires="v">
                <p:oleObj spid="_x0000_s111725" name="文档" r:id="rId21" imgW="1025744" imgH="419708" progId="Word.Document.12">
                  <p:embed/>
                </p:oleObj>
              </mc:Choice>
              <mc:Fallback>
                <p:oleObj name="文档" r:id="rId21" imgW="1025744" imgH="419708" progId="Word.Document.12">
                  <p:embed/>
                  <p:pic>
                    <p:nvPicPr>
                      <p:cNvPr id="0" name=""/>
                      <p:cNvPicPr/>
                      <p:nvPr/>
                    </p:nvPicPr>
                    <p:blipFill>
                      <a:blip r:embed="rId22"/>
                      <a:stretch>
                        <a:fillRect/>
                      </a:stretch>
                    </p:blipFill>
                    <p:spPr>
                      <a:xfrm>
                        <a:off x="5256718" y="2567345"/>
                        <a:ext cx="1025525" cy="419100"/>
                      </a:xfrm>
                      <a:prstGeom prst="rect">
                        <a:avLst/>
                      </a:prstGeom>
                    </p:spPr>
                  </p:pic>
                </p:oleObj>
              </mc:Fallback>
            </mc:AlternateContent>
          </a:graphicData>
        </a:graphic>
      </p:graphicFrame>
      <p:grpSp>
        <p:nvGrpSpPr>
          <p:cNvPr id="28" name="组合 27"/>
          <p:cNvGrpSpPr/>
          <p:nvPr/>
        </p:nvGrpSpPr>
        <p:grpSpPr>
          <a:xfrm>
            <a:off x="516000" y="1124744"/>
            <a:ext cx="11160000" cy="5309542"/>
            <a:chOff x="516000" y="1042159"/>
            <a:chExt cx="11160000" cy="5309542"/>
          </a:xfrm>
        </p:grpSpPr>
        <p:grpSp>
          <p:nvGrpSpPr>
            <p:cNvPr id="29" name="组合 28"/>
            <p:cNvGrpSpPr/>
            <p:nvPr/>
          </p:nvGrpSpPr>
          <p:grpSpPr>
            <a:xfrm>
              <a:off x="516000" y="1042159"/>
              <a:ext cx="11160000" cy="5309542"/>
              <a:chOff x="516000" y="1042159"/>
              <a:chExt cx="11160000" cy="5309542"/>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155050"/>
                <a:ext cx="11160000" cy="5196651"/>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6" name="矩形 35">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942682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3" name="矩形 2"/>
          <p:cNvSpPr/>
          <p:nvPr/>
        </p:nvSpPr>
        <p:spPr>
          <a:xfrm>
            <a:off x="651967" y="1090836"/>
            <a:ext cx="10378047" cy="3133871"/>
          </a:xfrm>
          <a:prstGeom prst="rect">
            <a:avLst/>
          </a:prstGeom>
        </p:spPr>
        <p:txBody>
          <a:bodyPr>
            <a:spAutoFit/>
          </a:bodyPr>
          <a:lstStyle/>
          <a:p>
            <a:pPr algn="just">
              <a:lnSpc>
                <a:spcPct val="14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时反应达到平衡，设</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内反应消耗了</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三段式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法进行计算：</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2CO(g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b</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b</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76" descr="7-6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4888" y="1979315"/>
            <a:ext cx="431153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3212057386"/>
              </p:ext>
            </p:extLst>
          </p:nvPr>
        </p:nvGraphicFramePr>
        <p:xfrm>
          <a:off x="4872615" y="2281064"/>
          <a:ext cx="1025525" cy="419100"/>
        </p:xfrm>
        <a:graphic>
          <a:graphicData uri="http://schemas.openxmlformats.org/presentationml/2006/ole">
            <mc:AlternateContent xmlns:mc="http://schemas.openxmlformats.org/markup-compatibility/2006">
              <mc:Choice xmlns:v="urn:schemas-microsoft-com:vml" Requires="v">
                <p:oleObj spid="_x0000_s70914"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4872615" y="2281064"/>
                        <a:ext cx="1025525" cy="419100"/>
                      </a:xfrm>
                      <a:prstGeom prst="rect">
                        <a:avLst/>
                      </a:prstGeom>
                    </p:spPr>
                  </p:pic>
                </p:oleObj>
              </mc:Fallback>
            </mc:AlternateContent>
          </a:graphicData>
        </a:graphic>
      </p:graphicFrame>
      <p:grpSp>
        <p:nvGrpSpPr>
          <p:cNvPr id="28" name="组合 27"/>
          <p:cNvGrpSpPr/>
          <p:nvPr/>
        </p:nvGrpSpPr>
        <p:grpSpPr>
          <a:xfrm>
            <a:off x="516000" y="899195"/>
            <a:ext cx="11160000" cy="5851698"/>
            <a:chOff x="516000" y="1042159"/>
            <a:chExt cx="11160000" cy="5851698"/>
          </a:xfrm>
        </p:grpSpPr>
        <p:grpSp>
          <p:nvGrpSpPr>
            <p:cNvPr id="29" name="组合 28"/>
            <p:cNvGrpSpPr/>
            <p:nvPr/>
          </p:nvGrpSpPr>
          <p:grpSpPr>
            <a:xfrm>
              <a:off x="516000" y="1042159"/>
              <a:ext cx="11160000" cy="5851698"/>
              <a:chOff x="516000" y="1042159"/>
              <a:chExt cx="11160000" cy="5851698"/>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155050"/>
                <a:ext cx="11160000" cy="5738807"/>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6" name="矩形 35">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4130218091"/>
              </p:ext>
            </p:extLst>
          </p:nvPr>
        </p:nvGraphicFramePr>
        <p:xfrm>
          <a:off x="714375" y="4226768"/>
          <a:ext cx="10763250" cy="2524125"/>
        </p:xfrm>
        <a:graphic>
          <a:graphicData uri="http://schemas.openxmlformats.org/presentationml/2006/ole">
            <mc:AlternateContent xmlns:mc="http://schemas.openxmlformats.org/markup-compatibility/2006">
              <mc:Choice xmlns:v="urn:schemas-microsoft-com:vml" Requires="v">
                <p:oleObj spid="_x0000_s70915" name="文档" r:id="rId21" imgW="10774585" imgH="2519992" progId="Word.Document.12">
                  <p:embed/>
                </p:oleObj>
              </mc:Choice>
              <mc:Fallback>
                <p:oleObj name="文档" r:id="rId21" imgW="10774585" imgH="2519992" progId="Word.Document.12">
                  <p:embed/>
                  <p:pic>
                    <p:nvPicPr>
                      <p:cNvPr id="0" name=""/>
                      <p:cNvPicPr/>
                      <p:nvPr/>
                    </p:nvPicPr>
                    <p:blipFill>
                      <a:blip r:embed="rId22"/>
                      <a:stretch>
                        <a:fillRect/>
                      </a:stretch>
                    </p:blipFill>
                    <p:spPr>
                      <a:xfrm>
                        <a:off x="714375" y="4226768"/>
                        <a:ext cx="10763250" cy="2524125"/>
                      </a:xfrm>
                      <a:prstGeom prst="rect">
                        <a:avLst/>
                      </a:prstGeom>
                    </p:spPr>
                  </p:pic>
                </p:oleObj>
              </mc:Fallback>
            </mc:AlternateContent>
          </a:graphicData>
        </a:graphic>
      </p:graphicFrame>
    </p:spTree>
    <p:extLst>
      <p:ext uri="{BB962C8B-B14F-4D97-AF65-F5344CB8AC3E}">
        <p14:creationId xmlns:p14="http://schemas.microsoft.com/office/powerpoint/2010/main" val="197165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pic>
        <p:nvPicPr>
          <p:cNvPr id="26" name="Picture 76" descr="7-6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0233" y="1556791"/>
            <a:ext cx="431153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516000" y="1187226"/>
            <a:ext cx="11160000" cy="4257998"/>
            <a:chOff x="516000" y="1042159"/>
            <a:chExt cx="11160000" cy="4257998"/>
          </a:xfrm>
        </p:grpSpPr>
        <p:grpSp>
          <p:nvGrpSpPr>
            <p:cNvPr id="29" name="组合 28"/>
            <p:cNvGrpSpPr/>
            <p:nvPr/>
          </p:nvGrpSpPr>
          <p:grpSpPr>
            <a:xfrm>
              <a:off x="516000" y="1042159"/>
              <a:ext cx="11160000" cy="4257998"/>
              <a:chOff x="516000" y="1042159"/>
              <a:chExt cx="11160000" cy="4257998"/>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155051"/>
                <a:ext cx="11160000" cy="4145106"/>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6" name="矩形 35">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1307376315"/>
              </p:ext>
            </p:extLst>
          </p:nvPr>
        </p:nvGraphicFramePr>
        <p:xfrm>
          <a:off x="965994" y="3717031"/>
          <a:ext cx="10260012" cy="1654175"/>
        </p:xfrm>
        <a:graphic>
          <a:graphicData uri="http://schemas.openxmlformats.org/presentationml/2006/ole">
            <mc:AlternateContent xmlns:mc="http://schemas.openxmlformats.org/markup-compatibility/2006">
              <mc:Choice xmlns:v="urn:schemas-microsoft-com:vml" Requires="v">
                <p:oleObj spid="_x0000_s112694" name="文档" r:id="rId19" imgW="10260292" imgH="1654475" progId="Word.Document.12">
                  <p:embed/>
                </p:oleObj>
              </mc:Choice>
              <mc:Fallback>
                <p:oleObj name="文档" r:id="rId19" imgW="10260292" imgH="1654475" progId="Word.Document.12">
                  <p:embed/>
                  <p:pic>
                    <p:nvPicPr>
                      <p:cNvPr id="0" name=""/>
                      <p:cNvPicPr/>
                      <p:nvPr/>
                    </p:nvPicPr>
                    <p:blipFill>
                      <a:blip r:embed="rId20"/>
                      <a:stretch>
                        <a:fillRect/>
                      </a:stretch>
                    </p:blipFill>
                    <p:spPr>
                      <a:xfrm>
                        <a:off x="965994" y="3717031"/>
                        <a:ext cx="10260012" cy="1654175"/>
                      </a:xfrm>
                      <a:prstGeom prst="rect">
                        <a:avLst/>
                      </a:prstGeom>
                    </p:spPr>
                  </p:pic>
                </p:oleObj>
              </mc:Fallback>
            </mc:AlternateContent>
          </a:graphicData>
        </a:graphic>
      </p:graphicFrame>
    </p:spTree>
    <p:extLst>
      <p:ext uri="{BB962C8B-B14F-4D97-AF65-F5344CB8AC3E}">
        <p14:creationId xmlns:p14="http://schemas.microsoft.com/office/powerpoint/2010/main" val="85255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1124744"/>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恒容密闭容器中加入一定量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2A(g)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2B(g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。反应过程中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的浓度比与时间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有如图所示关系，若测得第</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15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。下列结论错误的是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该温度下此反应的平衡常数为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的初始物质的量为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66.7%</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反应达到平衡时，吸收的热量为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0.8</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kJ</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1815" y="440853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7" name="圆角矩形 4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pic>
        <p:nvPicPr>
          <p:cNvPr id="73805" name="Picture 77" descr="7-6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2636912"/>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634623809"/>
              </p:ext>
            </p:extLst>
          </p:nvPr>
        </p:nvGraphicFramePr>
        <p:xfrm>
          <a:off x="9552384" y="1306860"/>
          <a:ext cx="1025525" cy="419100"/>
        </p:xfrm>
        <a:graphic>
          <a:graphicData uri="http://schemas.openxmlformats.org/presentationml/2006/ole">
            <mc:AlternateContent xmlns:mc="http://schemas.openxmlformats.org/markup-compatibility/2006">
              <mc:Choice xmlns:v="urn:schemas-microsoft-com:vml" Requires="v">
                <p:oleObj spid="_x0000_s73858"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9552384" y="1306860"/>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 name="矩形 4"/>
          <p:cNvSpPr/>
          <p:nvPr/>
        </p:nvSpPr>
        <p:spPr>
          <a:xfrm>
            <a:off x="714450" y="3640956"/>
            <a:ext cx="7427117"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的初始物质的量为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0.8)</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时，反应达到平衡，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66.7%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50" spc="-1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77" descr="7-6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3573016"/>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1379709517"/>
              </p:ext>
            </p:extLst>
          </p:nvPr>
        </p:nvGraphicFramePr>
        <p:xfrm>
          <a:off x="6235737" y="4571603"/>
          <a:ext cx="2006600" cy="1058863"/>
        </p:xfrm>
        <a:graphic>
          <a:graphicData uri="http://schemas.openxmlformats.org/presentationml/2006/ole">
            <mc:AlternateContent xmlns:mc="http://schemas.openxmlformats.org/markup-compatibility/2006">
              <mc:Choice xmlns:v="urn:schemas-microsoft-com:vml" Requires="v">
                <p:oleObj spid="_x0000_s75156" name="文档" r:id="rId19" imgW="2006860" imgH="1058646" progId="Word.Document.12">
                  <p:embed/>
                </p:oleObj>
              </mc:Choice>
              <mc:Fallback>
                <p:oleObj name="文档" r:id="rId19" imgW="2006860" imgH="1058646" progId="Word.Document.12">
                  <p:embed/>
                  <p:pic>
                    <p:nvPicPr>
                      <p:cNvPr id="0" name=""/>
                      <p:cNvPicPr/>
                      <p:nvPr/>
                    </p:nvPicPr>
                    <p:blipFill>
                      <a:blip r:embed="rId20"/>
                      <a:stretch>
                        <a:fillRect/>
                      </a:stretch>
                    </p:blipFill>
                    <p:spPr>
                      <a:xfrm>
                        <a:off x="6235737" y="4571603"/>
                        <a:ext cx="2006600" cy="10588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600209244"/>
              </p:ext>
            </p:extLst>
          </p:nvPr>
        </p:nvGraphicFramePr>
        <p:xfrm>
          <a:off x="757238" y="1553716"/>
          <a:ext cx="10677525" cy="2057400"/>
        </p:xfrm>
        <a:graphic>
          <a:graphicData uri="http://schemas.openxmlformats.org/presentationml/2006/ole">
            <mc:AlternateContent xmlns:mc="http://schemas.openxmlformats.org/markup-compatibility/2006">
              <mc:Choice xmlns:v="urn:schemas-microsoft-com:vml" Requires="v">
                <p:oleObj spid="_x0000_s75157" name="文档" r:id="rId21" imgW="10688870" imgH="2060635" progId="Word.Document.12">
                  <p:embed/>
                </p:oleObj>
              </mc:Choice>
              <mc:Fallback>
                <p:oleObj name="文档" r:id="rId21" imgW="10688870" imgH="2060635" progId="Word.Document.12">
                  <p:embed/>
                  <p:pic>
                    <p:nvPicPr>
                      <p:cNvPr id="0" name=""/>
                      <p:cNvPicPr/>
                      <p:nvPr/>
                    </p:nvPicPr>
                    <p:blipFill>
                      <a:blip r:embed="rId22"/>
                      <a:stretch>
                        <a:fillRect/>
                      </a:stretch>
                    </p:blipFill>
                    <p:spPr>
                      <a:xfrm>
                        <a:off x="757238" y="1553716"/>
                        <a:ext cx="10677525" cy="2057400"/>
                      </a:xfrm>
                      <a:prstGeom prst="rect">
                        <a:avLst/>
                      </a:prstGeom>
                    </p:spPr>
                  </p:pic>
                </p:oleObj>
              </mc:Fallback>
            </mc:AlternateContent>
          </a:graphicData>
        </a:graphic>
      </p:graphicFrame>
      <p:grpSp>
        <p:nvGrpSpPr>
          <p:cNvPr id="36" name="组合 35"/>
          <p:cNvGrpSpPr/>
          <p:nvPr/>
        </p:nvGrpSpPr>
        <p:grpSpPr>
          <a:xfrm>
            <a:off x="516000" y="1186175"/>
            <a:ext cx="11160000" cy="5051137"/>
            <a:chOff x="516000" y="1042159"/>
            <a:chExt cx="11160000" cy="5051137"/>
          </a:xfrm>
        </p:grpSpPr>
        <p:grpSp>
          <p:nvGrpSpPr>
            <p:cNvPr id="52" name="组合 51"/>
            <p:cNvGrpSpPr/>
            <p:nvPr/>
          </p:nvGrpSpPr>
          <p:grpSpPr>
            <a:xfrm>
              <a:off x="516000" y="1042159"/>
              <a:ext cx="11160000" cy="5051137"/>
              <a:chOff x="516000" y="1042159"/>
              <a:chExt cx="11160000" cy="5051137"/>
            </a:xfrm>
          </p:grpSpPr>
          <p:sp>
            <p:nvSpPr>
              <p:cNvPr id="54" name="圆角矩形 53">
                <a:extLst>
                  <a:ext uri="{FF2B5EF4-FFF2-40B4-BE49-F238E27FC236}">
                    <a16:creationId xmlns:a16="http://schemas.microsoft.com/office/drawing/2014/main" xmlns="" id="{E0791A29-2CB4-2744-96C1-EA2037B165CE}"/>
                  </a:ext>
                </a:extLst>
              </p:cNvPr>
              <p:cNvSpPr/>
              <p:nvPr/>
            </p:nvSpPr>
            <p:spPr>
              <a:xfrm>
                <a:off x="516000" y="1155050"/>
                <a:ext cx="11160000" cy="4938246"/>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5" name="矩形 54">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3" name="文本框 52">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120235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 name="矩形 4"/>
          <p:cNvSpPr/>
          <p:nvPr/>
        </p:nvSpPr>
        <p:spPr>
          <a:xfrm>
            <a:off x="714450" y="1912764"/>
            <a:ext cx="7427117" cy="1754326"/>
          </a:xfrm>
          <a:prstGeom prst="rect">
            <a:avLst/>
          </a:prstGeom>
        </p:spPr>
        <p:txBody>
          <a:bodyPr wrap="square">
            <a:spAutoFit/>
          </a:bodyPr>
          <a:lstStyle/>
          <a:p>
            <a:pPr algn="just">
              <a:lnSpc>
                <a:spcPct val="150000"/>
              </a:lnSpc>
              <a:spcAft>
                <a:spcPts val="0"/>
              </a:spcAft>
            </a:pPr>
            <a:r>
              <a:rPr lang="en-US" altLang="zh-CN" sz="2400" kern="1050" spc="-1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50" spc="-1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50" spc="-10" dirty="0">
                <a:latin typeface="Times New Roman" panose="02020603050405020304" pitchFamily="18" charset="0"/>
                <a:ea typeface="宋体" panose="02010600030101010101" pitchFamily="2" charset="-122"/>
                <a:cs typeface="Courier New" panose="02070309020205020404" pitchFamily="49" charset="0"/>
              </a:rPr>
              <a:t> A</a:t>
            </a:r>
            <a:r>
              <a:rPr lang="zh-CN" altLang="zh-CN" sz="2400" kern="1050" spc="-10" dirty="0">
                <a:latin typeface="Times New Roman" panose="02020603050405020304" pitchFamily="18" charset="0"/>
                <a:ea typeface="宋体" panose="02010600030101010101" pitchFamily="2" charset="-122"/>
                <a:cs typeface="Times New Roman" panose="02020603050405020304" pitchFamily="18" charset="0"/>
              </a:rPr>
              <a:t>参加反应吸收的热量为</a:t>
            </a:r>
            <a:r>
              <a:rPr lang="en-US" altLang="zh-CN" sz="2400" i="1" kern="1050" spc="-1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50" spc="-10" dirty="0">
                <a:latin typeface="Times New Roman" panose="02020603050405020304" pitchFamily="18" charset="0"/>
                <a:ea typeface="宋体" panose="02010600030101010101" pitchFamily="2" charset="-122"/>
                <a:cs typeface="Courier New" panose="02070309020205020404" pitchFamily="49" charset="0"/>
              </a:rPr>
              <a:t> kJ</a:t>
            </a:r>
            <a:r>
              <a:rPr lang="zh-CN" altLang="zh-CN" sz="2400" kern="1050" spc="-10" dirty="0">
                <a:latin typeface="Times New Roman" panose="02020603050405020304" pitchFamily="18" charset="0"/>
                <a:ea typeface="宋体" panose="02010600030101010101" pitchFamily="2" charset="-122"/>
                <a:cs typeface="Times New Roman" panose="02020603050405020304" pitchFamily="18" charset="0"/>
              </a:rPr>
              <a:t>，反应达到平衡时，参加反应的</a:t>
            </a:r>
            <a:r>
              <a:rPr lang="en-US" altLang="zh-CN" sz="2400" kern="1050" spc="-1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50" spc="-1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50" spc="-10" dirty="0">
                <a:latin typeface="Times New Roman" panose="02020603050405020304" pitchFamily="18" charset="0"/>
                <a:ea typeface="宋体" panose="02010600030101010101" pitchFamily="2" charset="-122"/>
                <a:cs typeface="Courier New" panose="02070309020205020404" pitchFamily="49" charset="0"/>
              </a:rPr>
              <a:t>1.6 </a:t>
            </a:r>
            <a:r>
              <a:rPr lang="en-US" altLang="zh-CN" sz="2400" kern="1050" spc="-1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5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50" spc="-1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50" spc="-10" dirty="0">
                <a:latin typeface="宋体" panose="02010600030101010101" pitchFamily="2" charset="-122"/>
                <a:ea typeface="微软雅黑" panose="020B0503020204020204" pitchFamily="34" charset="-122"/>
                <a:cs typeface="Times New Roman" panose="02020603050405020304" pitchFamily="18" charset="0"/>
              </a:rPr>
              <a:t>× </a:t>
            </a:r>
            <a:r>
              <a:rPr lang="en-US" altLang="zh-CN" sz="2400" kern="1050" spc="-10" dirty="0">
                <a:latin typeface="Times New Roman" panose="02020603050405020304" pitchFamily="18" charset="0"/>
                <a:ea typeface="宋体" panose="02010600030101010101" pitchFamily="2" charset="-122"/>
                <a:cs typeface="Courier New" panose="02070309020205020404" pitchFamily="49" charset="0"/>
              </a:rPr>
              <a:t>2 L</a:t>
            </a:r>
            <a:r>
              <a:rPr lang="zh-CN" altLang="zh-CN" sz="2400" kern="105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50" spc="-10" dirty="0">
                <a:latin typeface="Times New Roman" panose="02020603050405020304" pitchFamily="18" charset="0"/>
                <a:ea typeface="宋体" panose="02010600030101010101" pitchFamily="2" charset="-122"/>
                <a:cs typeface="Courier New" panose="02070309020205020404" pitchFamily="49" charset="0"/>
              </a:rPr>
              <a:t>3.2 </a:t>
            </a:r>
            <a:r>
              <a:rPr lang="en-US" altLang="zh-CN" sz="2400" kern="1050" spc="-1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50" spc="-1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则吸收的热量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77" descr="7-6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844824"/>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3380123852"/>
              </p:ext>
            </p:extLst>
          </p:nvPr>
        </p:nvGraphicFramePr>
        <p:xfrm>
          <a:off x="1814512" y="2924944"/>
          <a:ext cx="942975" cy="1057275"/>
        </p:xfrm>
        <a:graphic>
          <a:graphicData uri="http://schemas.openxmlformats.org/presentationml/2006/ole">
            <mc:AlternateContent xmlns:mc="http://schemas.openxmlformats.org/markup-compatibility/2006">
              <mc:Choice xmlns:v="urn:schemas-microsoft-com:vml" Requires="v">
                <p:oleObj spid="_x0000_s113716" name="文档" r:id="rId19" imgW="949803" imgH="1058646" progId="Word.Document.12">
                  <p:embed/>
                </p:oleObj>
              </mc:Choice>
              <mc:Fallback>
                <p:oleObj name="文档" r:id="rId19" imgW="949803" imgH="1058646" progId="Word.Document.12">
                  <p:embed/>
                  <p:pic>
                    <p:nvPicPr>
                      <p:cNvPr id="0" name=""/>
                      <p:cNvPicPr/>
                      <p:nvPr/>
                    </p:nvPicPr>
                    <p:blipFill>
                      <a:blip r:embed="rId20"/>
                      <a:stretch>
                        <a:fillRect/>
                      </a:stretch>
                    </p:blipFill>
                    <p:spPr>
                      <a:xfrm>
                        <a:off x="1814512" y="2924944"/>
                        <a:ext cx="942975" cy="1057275"/>
                      </a:xfrm>
                      <a:prstGeom prst="rect">
                        <a:avLst/>
                      </a:prstGeom>
                    </p:spPr>
                  </p:pic>
                </p:oleObj>
              </mc:Fallback>
            </mc:AlternateContent>
          </a:graphicData>
        </a:graphic>
      </p:graphicFrame>
      <p:grpSp>
        <p:nvGrpSpPr>
          <p:cNvPr id="36" name="组合 35"/>
          <p:cNvGrpSpPr/>
          <p:nvPr/>
        </p:nvGrpSpPr>
        <p:grpSpPr>
          <a:xfrm>
            <a:off x="516000" y="1402199"/>
            <a:ext cx="11160000" cy="3034913"/>
            <a:chOff x="516000" y="1042159"/>
            <a:chExt cx="11160000" cy="3034913"/>
          </a:xfrm>
        </p:grpSpPr>
        <p:grpSp>
          <p:nvGrpSpPr>
            <p:cNvPr id="52" name="组合 51"/>
            <p:cNvGrpSpPr/>
            <p:nvPr/>
          </p:nvGrpSpPr>
          <p:grpSpPr>
            <a:xfrm>
              <a:off x="516000" y="1042159"/>
              <a:ext cx="11160000" cy="3034913"/>
              <a:chOff x="516000" y="1042159"/>
              <a:chExt cx="11160000" cy="3034913"/>
            </a:xfrm>
          </p:grpSpPr>
          <p:sp>
            <p:nvSpPr>
              <p:cNvPr id="54" name="圆角矩形 53">
                <a:extLst>
                  <a:ext uri="{FF2B5EF4-FFF2-40B4-BE49-F238E27FC236}">
                    <a16:creationId xmlns:a16="http://schemas.microsoft.com/office/drawing/2014/main" xmlns="" id="{E0791A29-2CB4-2744-96C1-EA2037B165CE}"/>
                  </a:ext>
                </a:extLst>
              </p:cNvPr>
              <p:cNvSpPr/>
              <p:nvPr/>
            </p:nvSpPr>
            <p:spPr>
              <a:xfrm>
                <a:off x="516000" y="1155050"/>
                <a:ext cx="11160000" cy="2922022"/>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5" name="矩形 54">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3" name="文本框 52">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177784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1052736"/>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5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50" spc="-2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50" spc="-20" dirty="0">
                <a:latin typeface="Times New Roman" panose="02020603050405020304" pitchFamily="18" charset="0"/>
                <a:ea typeface="楷体_GB2312" panose="02010609030101010101" pitchFamily="49" charset="-122"/>
                <a:cs typeface="Times New Roman" panose="02020603050405020304" pitchFamily="18" charset="0"/>
              </a:rPr>
              <a:t>长春模拟</a:t>
            </a:r>
            <a:r>
              <a:rPr lang="en-US" altLang="zh-CN" kern="105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50" spc="-20" dirty="0">
                <a:latin typeface="Times New Roman" panose="02020603050405020304" pitchFamily="18" charset="0"/>
                <a:ea typeface="微软雅黑" panose="020B0503020204020204" pitchFamily="34" charset="-122"/>
                <a:cs typeface="Times New Roman" panose="02020603050405020304" pitchFamily="18" charset="0"/>
              </a:rPr>
              <a:t>固体碘化铵置于密闭容器中，加热至一定温度后保持温度不变，容器中发生反应：</a:t>
            </a:r>
            <a:r>
              <a:rPr lang="en-US" altLang="zh-CN" kern="1050" spc="-2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50" spc="-2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50" spc="-2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50" spc="-20" dirty="0" smtClean="0">
                <a:latin typeface="Times New Roman" panose="02020603050405020304" pitchFamily="18" charset="0"/>
                <a:ea typeface="微软雅黑" panose="020B0503020204020204" pitchFamily="34" charset="-122"/>
                <a:cs typeface="Courier New" panose="02070309020205020404" pitchFamily="49" charset="0"/>
              </a:rPr>
              <a:t>I(s)</a:t>
            </a:r>
            <a:r>
              <a:rPr lang="en-US" altLang="zh-CN" kern="1050" spc="-2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50" spc="-2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50" spc="-2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50" spc="-2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50" spc="-2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5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HI(g)</a:t>
            </a:r>
            <a:r>
              <a:rPr lang="zh-CN" altLang="zh-CN" kern="105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50" spc="-2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50" spc="-20" dirty="0" smtClean="0">
                <a:latin typeface="Times New Roman" panose="02020603050405020304" pitchFamily="18" charset="0"/>
                <a:ea typeface="微软雅黑" panose="020B0503020204020204" pitchFamily="34" charset="-122"/>
                <a:cs typeface="Courier New" panose="02070309020205020404" pitchFamily="49" charset="0"/>
              </a:rPr>
              <a:t>2HI(g)       H</a:t>
            </a:r>
            <a:r>
              <a:rPr lang="en-US" altLang="zh-CN" kern="1050" spc="-2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50" spc="-2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5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5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50" spc="-20" dirty="0">
                <a:latin typeface="Times New Roman" panose="02020603050405020304" pitchFamily="18" charset="0"/>
                <a:ea typeface="微软雅黑" panose="020B0503020204020204" pitchFamily="34" charset="-122"/>
                <a:cs typeface="Times New Roman" panose="02020603050405020304" pitchFamily="18" charset="0"/>
              </a:rPr>
              <a:t>，测得平衡时</a:t>
            </a:r>
            <a:r>
              <a:rPr lang="en-US" altLang="zh-CN" i="1" kern="1050" spc="-2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5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5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kern="1050" spc="-2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5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50" spc="-2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50" spc="-2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50" spc="-2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50" spc="-20" dirty="0">
                <a:latin typeface="Times New Roman" panose="02020603050405020304" pitchFamily="18" charset="0"/>
                <a:ea typeface="微软雅黑" panose="020B0503020204020204" pitchFamily="34" charset="-122"/>
                <a:cs typeface="Times New Roman" panose="02020603050405020304" pitchFamily="18" charset="0"/>
              </a:rPr>
              <a:t>的平衡常数为</a:t>
            </a:r>
            <a:r>
              <a:rPr lang="en-US" altLang="zh-CN" kern="1050" spc="-20" dirty="0">
                <a:latin typeface="Times New Roman" panose="02020603050405020304" pitchFamily="18" charset="0"/>
                <a:ea typeface="微软雅黑" panose="020B0503020204020204" pitchFamily="34" charset="-122"/>
                <a:cs typeface="Courier New" panose="02070309020205020404" pitchFamily="49" charset="0"/>
              </a:rPr>
              <a:t>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，则下列结论不正确的是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分解率为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混合气体的平均摩尔质量不再发生变化不可以作为判断该反应达到平衡状态的标志</a:t>
            </a:r>
            <a:endParaRPr lang="zh-CN" altLang="zh-CN"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平衡后缩小容器容积，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的物质的量增加，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的物质的量不变</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34777" y="433652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7" name="圆角矩形 4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2523106986"/>
              </p:ext>
            </p:extLst>
          </p:nvPr>
        </p:nvGraphicFramePr>
        <p:xfrm>
          <a:off x="4237875" y="1816249"/>
          <a:ext cx="1025525" cy="419100"/>
        </p:xfrm>
        <a:graphic>
          <a:graphicData uri="http://schemas.openxmlformats.org/presentationml/2006/ole">
            <mc:AlternateContent xmlns:mc="http://schemas.openxmlformats.org/markup-compatibility/2006">
              <mc:Choice xmlns:v="urn:schemas-microsoft-com:vml" Requires="v">
                <p:oleObj spid="_x0000_s76028"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4237875" y="1816249"/>
                        <a:ext cx="1025525" cy="41910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978839976"/>
              </p:ext>
            </p:extLst>
          </p:nvPr>
        </p:nvGraphicFramePr>
        <p:xfrm>
          <a:off x="8106268" y="1772704"/>
          <a:ext cx="1025525" cy="419100"/>
        </p:xfrm>
        <a:graphic>
          <a:graphicData uri="http://schemas.openxmlformats.org/presentationml/2006/ole">
            <mc:AlternateContent xmlns:mc="http://schemas.openxmlformats.org/markup-compatibility/2006">
              <mc:Choice xmlns:v="urn:schemas-microsoft-com:vml" Requires="v">
                <p:oleObj spid="_x0000_s76029" name="文档" r:id="rId20" imgW="1025744" imgH="419708" progId="Word.Document.12">
                  <p:embed/>
                </p:oleObj>
              </mc:Choice>
              <mc:Fallback>
                <p:oleObj name="文档" r:id="rId20" imgW="1025744" imgH="419708" progId="Word.Document.12">
                  <p:embed/>
                  <p:pic>
                    <p:nvPicPr>
                      <p:cNvPr id="0" name=""/>
                      <p:cNvPicPr/>
                      <p:nvPr/>
                    </p:nvPicPr>
                    <p:blipFill>
                      <a:blip r:embed="rId19"/>
                      <a:stretch>
                        <a:fillRect/>
                      </a:stretch>
                    </p:blipFill>
                    <p:spPr>
                      <a:xfrm>
                        <a:off x="8106268" y="1772704"/>
                        <a:ext cx="1025525" cy="419100"/>
                      </a:xfrm>
                      <a:prstGeom prst="rect">
                        <a:avLst/>
                      </a:prstGeom>
                    </p:spPr>
                  </p:pic>
                </p:oleObj>
              </mc:Fallback>
            </mc:AlternateContent>
          </a:graphicData>
        </a:graphic>
      </p:graphicFrame>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6" name="圆角矩形 45">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7" name="圆角矩形 46">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8" name="圆角矩形 4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9" name="圆角矩形 4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0" name="圆角矩形 49">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3" name="矩形 2"/>
          <p:cNvSpPr/>
          <p:nvPr/>
        </p:nvSpPr>
        <p:spPr>
          <a:xfrm>
            <a:off x="958353" y="1413253"/>
            <a:ext cx="10275294"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设碘化铵生成氨气和碘化氢的浓度为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2HI(g)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0           0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0.5        0.5</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0.5        0.5</a:t>
            </a: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的平衡常数为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957476737"/>
              </p:ext>
            </p:extLst>
          </p:nvPr>
        </p:nvGraphicFramePr>
        <p:xfrm>
          <a:off x="1036390" y="5301208"/>
          <a:ext cx="8543925" cy="1047750"/>
        </p:xfrm>
        <a:graphic>
          <a:graphicData uri="http://schemas.openxmlformats.org/presentationml/2006/ole">
            <mc:AlternateContent xmlns:mc="http://schemas.openxmlformats.org/markup-compatibility/2006">
              <mc:Choice xmlns:v="urn:schemas-microsoft-com:vml" Requires="v">
                <p:oleObj spid="_x0000_s19762" name="文档" r:id="rId18" imgW="8548180" imgH="1048823" progId="Word.Document.12">
                  <p:embed/>
                </p:oleObj>
              </mc:Choice>
              <mc:Fallback>
                <p:oleObj name="文档" r:id="rId18" imgW="8548180" imgH="1048823" progId="Word.Document.12">
                  <p:embed/>
                  <p:pic>
                    <p:nvPicPr>
                      <p:cNvPr id="0" name=""/>
                      <p:cNvPicPr/>
                      <p:nvPr/>
                    </p:nvPicPr>
                    <p:blipFill>
                      <a:blip r:embed="rId19"/>
                      <a:stretch>
                        <a:fillRect/>
                      </a:stretch>
                    </p:blipFill>
                    <p:spPr>
                      <a:xfrm>
                        <a:off x="1036390" y="5301208"/>
                        <a:ext cx="8543925" cy="104775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2289638453"/>
              </p:ext>
            </p:extLst>
          </p:nvPr>
        </p:nvGraphicFramePr>
        <p:xfrm>
          <a:off x="4047505" y="2151906"/>
          <a:ext cx="1025525" cy="419100"/>
        </p:xfrm>
        <a:graphic>
          <a:graphicData uri="http://schemas.openxmlformats.org/presentationml/2006/ole">
            <mc:AlternateContent xmlns:mc="http://schemas.openxmlformats.org/markup-compatibility/2006">
              <mc:Choice xmlns:v="urn:schemas-microsoft-com:vml" Requires="v">
                <p:oleObj spid="_x0000_s19763" name="文档" r:id="rId20" imgW="1025744" imgH="419708" progId="Word.Document.12">
                  <p:embed/>
                </p:oleObj>
              </mc:Choice>
              <mc:Fallback>
                <p:oleObj name="文档" r:id="rId20" imgW="1025744" imgH="419708" progId="Word.Document.12">
                  <p:embed/>
                  <p:pic>
                    <p:nvPicPr>
                      <p:cNvPr id="0" name=""/>
                      <p:cNvPicPr/>
                      <p:nvPr/>
                    </p:nvPicPr>
                    <p:blipFill>
                      <a:blip r:embed="rId21"/>
                      <a:stretch>
                        <a:fillRect/>
                      </a:stretch>
                    </p:blipFill>
                    <p:spPr>
                      <a:xfrm>
                        <a:off x="4047505" y="2151906"/>
                        <a:ext cx="1025525" cy="419100"/>
                      </a:xfrm>
                      <a:prstGeom prst="rect">
                        <a:avLst/>
                      </a:prstGeom>
                    </p:spPr>
                  </p:pic>
                </p:oleObj>
              </mc:Fallback>
            </mc:AlternateContent>
          </a:graphicData>
        </a:graphic>
      </p:graphicFrame>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96752"/>
            <a:ext cx="11160000" cy="5040559"/>
            <a:chOff x="792914" y="3925222"/>
            <a:chExt cx="11160000" cy="5040559"/>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2"/>
              <a:ext cx="11160000" cy="4927669"/>
            </a:xfrm>
            <a:prstGeom prst="roundRect">
              <a:avLst>
                <a:gd name="adj" fmla="val 15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4256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3" name="矩形 2"/>
          <p:cNvSpPr/>
          <p:nvPr/>
        </p:nvSpPr>
        <p:spPr>
          <a:xfrm>
            <a:off x="843230" y="1718805"/>
            <a:ext cx="10505541"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固体生成气体，气体的平均摩尔质量始终不变，反应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反应前后物质的量不变，气体的平均摩尔质量始终不变，故混合气体的平均摩尔质量不再发生变化不可以作为判断该反应达到平衡状态的标志，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平衡后缩小容器容积，平衡</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的物质的量增加，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的物质的量减小，平衡</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逆向移动，则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340767"/>
            <a:ext cx="11160000" cy="3384377"/>
            <a:chOff x="792914" y="3925222"/>
            <a:chExt cx="11160000" cy="3384377"/>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3"/>
              <a:ext cx="11160000" cy="3271486"/>
            </a:xfrm>
            <a:prstGeom prst="roundRect">
              <a:avLst>
                <a:gd name="adj" fmla="val 15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7315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1038519"/>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是一种新型硝化剂，在一定温度下可发生如下反应：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4NO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温度时，向密闭容器中通入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气体，部分实验数据见下表，下列说法正确的是</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6" name="圆角矩形 4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3131253719"/>
              </p:ext>
            </p:extLst>
          </p:nvPr>
        </p:nvGraphicFramePr>
        <p:xfrm>
          <a:off x="9768408" y="1215802"/>
          <a:ext cx="1025525" cy="419100"/>
        </p:xfrm>
        <a:graphic>
          <a:graphicData uri="http://schemas.openxmlformats.org/presentationml/2006/ole">
            <mc:AlternateContent xmlns:mc="http://schemas.openxmlformats.org/markup-compatibility/2006">
              <mc:Choice xmlns:v="urn:schemas-microsoft-com:vml" Requires="v">
                <p:oleObj spid="_x0000_s77049"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9768408" y="1215802"/>
                        <a:ext cx="1025525" cy="419100"/>
                      </a:xfrm>
                      <a:prstGeom prst="rect">
                        <a:avLst/>
                      </a:prstGeom>
                    </p:spPr>
                  </p:pic>
                </p:oleObj>
              </mc:Fallback>
            </mc:AlternateContent>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623915174"/>
              </p:ext>
            </p:extLst>
          </p:nvPr>
        </p:nvGraphicFramePr>
        <p:xfrm>
          <a:off x="557605" y="2852936"/>
          <a:ext cx="8049150" cy="1097280"/>
        </p:xfrm>
        <a:graphic>
          <a:graphicData uri="http://schemas.openxmlformats.org/drawingml/2006/table">
            <a:tbl>
              <a:tblPr/>
              <a:tblGrid>
                <a:gridCol w="2472379"/>
                <a:gridCol w="1393920"/>
                <a:gridCol w="1393920"/>
                <a:gridCol w="1393920"/>
                <a:gridCol w="1395011"/>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1 000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矩形 25">
            <a:extLst>
              <a:ext uri="{FF2B5EF4-FFF2-40B4-BE49-F238E27FC236}">
                <a16:creationId xmlns:a16="http://schemas.microsoft.com/office/drawing/2014/main" xmlns="" id="{75F79D94-896B-AE4F-97EE-8AF2ABE2A968}"/>
              </a:ext>
            </a:extLst>
          </p:cNvPr>
          <p:cNvSpPr/>
          <p:nvPr/>
        </p:nvSpPr>
        <p:spPr>
          <a:xfrm>
            <a:off x="390000" y="3961631"/>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A.500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的生成速率为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温度下该反应平衡时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达平衡后其他条件不变，将容器体积压缩到原来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)&lt;5.00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温度下的平衡常数为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温度下的平衡常数为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4011102907"/>
              </p:ext>
            </p:extLst>
          </p:nvPr>
        </p:nvGraphicFramePr>
        <p:xfrm>
          <a:off x="7524500" y="4985691"/>
          <a:ext cx="692150" cy="877888"/>
        </p:xfrm>
        <a:graphic>
          <a:graphicData uri="http://schemas.openxmlformats.org/presentationml/2006/ole">
            <mc:AlternateContent xmlns:mc="http://schemas.openxmlformats.org/markup-compatibility/2006">
              <mc:Choice xmlns:v="urn:schemas-microsoft-com:vml" Requires="v">
                <p:oleObj spid="_x0000_s77050" name="文档" r:id="rId20" imgW="692467" imgH="877638" progId="Word.Document.12">
                  <p:embed/>
                </p:oleObj>
              </mc:Choice>
              <mc:Fallback>
                <p:oleObj name="文档" r:id="rId20" imgW="692467" imgH="877638" progId="Word.Document.12">
                  <p:embed/>
                  <p:pic>
                    <p:nvPicPr>
                      <p:cNvPr id="0" name=""/>
                      <p:cNvPicPr/>
                      <p:nvPr/>
                    </p:nvPicPr>
                    <p:blipFill>
                      <a:blip r:embed="rId21"/>
                      <a:stretch>
                        <a:fillRect/>
                      </a:stretch>
                    </p:blipFill>
                    <p:spPr>
                      <a:xfrm>
                        <a:off x="7524500" y="4985691"/>
                        <a:ext cx="692150" cy="877888"/>
                      </a:xfrm>
                      <a:prstGeom prst="rect">
                        <a:avLst/>
                      </a:prstGeom>
                    </p:spPr>
                  </p:pic>
                </p:oleObj>
              </mc:Fallback>
            </mc:AlternateContent>
          </a:graphicData>
        </a:graphic>
      </p:graphicFrame>
      <p:sp>
        <p:nvSpPr>
          <p:cNvPr id="25" name="TextBox 9"/>
          <p:cNvSpPr txBox="1"/>
          <p:nvPr/>
        </p:nvSpPr>
        <p:spPr>
          <a:xfrm>
            <a:off x="253827" y="449225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189905191"/>
              </p:ext>
            </p:extLst>
          </p:nvPr>
        </p:nvGraphicFramePr>
        <p:xfrm>
          <a:off x="633413" y="1066800"/>
          <a:ext cx="10925175" cy="4133850"/>
        </p:xfrm>
        <a:graphic>
          <a:graphicData uri="http://schemas.openxmlformats.org/presentationml/2006/ole">
            <mc:AlternateContent xmlns:mc="http://schemas.openxmlformats.org/markup-compatibility/2006">
              <mc:Choice xmlns:v="urn:schemas-microsoft-com:vml" Requires="v">
                <p:oleObj spid="_x0000_s21640" name="文档" r:id="rId3" imgW="10936652" imgH="4128099" progId="Word.Document.12">
                  <p:embed/>
                </p:oleObj>
              </mc:Choice>
              <mc:Fallback>
                <p:oleObj name="文档" r:id="rId3" imgW="10936652" imgH="4128099" progId="Word.Document.12">
                  <p:embed/>
                  <p:pic>
                    <p:nvPicPr>
                      <p:cNvPr id="0" name=""/>
                      <p:cNvPicPr/>
                      <p:nvPr/>
                    </p:nvPicPr>
                    <p:blipFill>
                      <a:blip r:embed="rId4"/>
                      <a:stretch>
                        <a:fillRect/>
                      </a:stretch>
                    </p:blipFill>
                    <p:spPr>
                      <a:xfrm>
                        <a:off x="633413" y="1066800"/>
                        <a:ext cx="10925175" cy="4133850"/>
                      </a:xfrm>
                      <a:prstGeom prst="rect">
                        <a:avLst/>
                      </a:prstGeom>
                    </p:spPr>
                  </p:pic>
                </p:oleObj>
              </mc:Fallback>
            </mc:AlternateContent>
          </a:graphicData>
        </a:graphic>
      </p:graphicFrame>
    </p:spTree>
    <p:extLst>
      <p:ext uri="{BB962C8B-B14F-4D97-AF65-F5344CB8AC3E}">
        <p14:creationId xmlns:p14="http://schemas.microsoft.com/office/powerpoint/2010/main" val="156590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5" name="表格 24"/>
          <p:cNvGraphicFramePr>
            <a:graphicFrameLocks noGrp="1"/>
          </p:cNvGraphicFramePr>
          <p:nvPr>
            <p:extLst>
              <p:ext uri="{D42A27DB-BD31-4B8C-83A1-F6EECF244321}">
                <p14:modId xmlns:p14="http://schemas.microsoft.com/office/powerpoint/2010/main" val="3472732660"/>
              </p:ext>
            </p:extLst>
          </p:nvPr>
        </p:nvGraphicFramePr>
        <p:xfrm>
          <a:off x="839416" y="1683648"/>
          <a:ext cx="8049150" cy="1152000"/>
        </p:xfrm>
        <a:graphic>
          <a:graphicData uri="http://schemas.openxmlformats.org/drawingml/2006/table">
            <a:tbl>
              <a:tblPr/>
              <a:tblGrid>
                <a:gridCol w="2472379"/>
                <a:gridCol w="1393920"/>
                <a:gridCol w="1393920"/>
                <a:gridCol w="1393920"/>
                <a:gridCol w="1395011"/>
              </a:tblGrid>
              <a:tr h="576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1 000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3.50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112334397"/>
              </p:ext>
            </p:extLst>
          </p:nvPr>
        </p:nvGraphicFramePr>
        <p:xfrm>
          <a:off x="846932" y="2996952"/>
          <a:ext cx="10498137" cy="3214687"/>
        </p:xfrm>
        <a:graphic>
          <a:graphicData uri="http://schemas.openxmlformats.org/presentationml/2006/ole">
            <mc:AlternateContent xmlns:mc="http://schemas.openxmlformats.org/markup-compatibility/2006">
              <mc:Choice xmlns:v="urn:schemas-microsoft-com:vml" Requires="v">
                <p:oleObj spid="_x0000_s81098" name="文档" r:id="rId18" imgW="10498351" imgH="3214058" progId="Word.Document.12">
                  <p:embed/>
                </p:oleObj>
              </mc:Choice>
              <mc:Fallback>
                <p:oleObj name="文档" r:id="rId18" imgW="10498351" imgH="3214058" progId="Word.Document.12">
                  <p:embed/>
                  <p:pic>
                    <p:nvPicPr>
                      <p:cNvPr id="0" name=""/>
                      <p:cNvPicPr/>
                      <p:nvPr/>
                    </p:nvPicPr>
                    <p:blipFill>
                      <a:blip r:embed="rId19"/>
                      <a:stretch>
                        <a:fillRect/>
                      </a:stretch>
                    </p:blipFill>
                    <p:spPr>
                      <a:xfrm>
                        <a:off x="846932" y="2996952"/>
                        <a:ext cx="10498137" cy="3214687"/>
                      </a:xfrm>
                      <a:prstGeom prst="rect">
                        <a:avLst/>
                      </a:prstGeom>
                    </p:spPr>
                  </p:pic>
                </p:oleObj>
              </mc:Fallback>
            </mc:AlternateContent>
          </a:graphicData>
        </a:graphic>
      </p:graphicFrame>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268759"/>
            <a:ext cx="11160000" cy="4824537"/>
            <a:chOff x="792914" y="3925222"/>
            <a:chExt cx="11160000" cy="4824537"/>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3"/>
              <a:ext cx="11160000" cy="4711646"/>
            </a:xfrm>
            <a:prstGeom prst="roundRect">
              <a:avLst>
                <a:gd name="adj" fmla="val 15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5" name="表格 24"/>
          <p:cNvGraphicFramePr>
            <a:graphicFrameLocks noGrp="1"/>
          </p:cNvGraphicFramePr>
          <p:nvPr>
            <p:extLst>
              <p:ext uri="{D42A27DB-BD31-4B8C-83A1-F6EECF244321}">
                <p14:modId xmlns:p14="http://schemas.microsoft.com/office/powerpoint/2010/main" val="2001455169"/>
              </p:ext>
            </p:extLst>
          </p:nvPr>
        </p:nvGraphicFramePr>
        <p:xfrm>
          <a:off x="839416" y="1774706"/>
          <a:ext cx="8049150" cy="1152000"/>
        </p:xfrm>
        <a:graphic>
          <a:graphicData uri="http://schemas.openxmlformats.org/drawingml/2006/table">
            <a:tbl>
              <a:tblPr/>
              <a:tblGrid>
                <a:gridCol w="2472379"/>
                <a:gridCol w="1393920"/>
                <a:gridCol w="1393920"/>
                <a:gridCol w="1393920"/>
                <a:gridCol w="1395011"/>
              </a:tblGrid>
              <a:tr h="576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1 000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1 500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3.50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359817"/>
            <a:ext cx="11160000" cy="4248473"/>
            <a:chOff x="792914" y="3925222"/>
            <a:chExt cx="11160000" cy="4824537"/>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3"/>
              <a:ext cx="11160000" cy="4711646"/>
            </a:xfrm>
            <a:prstGeom prst="roundRect">
              <a:avLst>
                <a:gd name="adj" fmla="val 15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p:cNvSpPr/>
          <p:nvPr/>
        </p:nvSpPr>
        <p:spPr>
          <a:xfrm>
            <a:off x="843230" y="3088010"/>
            <a:ext cx="10505541" cy="2308324"/>
          </a:xfrm>
          <a:prstGeom prst="rect">
            <a:avLst/>
          </a:prstGeom>
        </p:spPr>
        <p:txBody>
          <a:bodyPr wrap="square">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体积压缩到原来</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假设平衡不移动，</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5.00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但压强增大，平衡向逆反应方向移动，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的浓度增大，即大于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此反应是吸热反应，降低温度，平衡向逆反应方向移动，即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27513079"/>
              </p:ext>
            </p:extLst>
          </p:nvPr>
        </p:nvGraphicFramePr>
        <p:xfrm>
          <a:off x="3427712" y="2990677"/>
          <a:ext cx="758825" cy="830263"/>
        </p:xfrm>
        <a:graphic>
          <a:graphicData uri="http://schemas.openxmlformats.org/presentationml/2006/ole">
            <mc:AlternateContent xmlns:mc="http://schemas.openxmlformats.org/markup-compatibility/2006">
              <mc:Choice xmlns:v="urn:schemas-microsoft-com:vml" Requires="v">
                <p:oleObj spid="_x0000_s116786" name="文档" r:id="rId18" imgW="759411" imgH="829681" progId="Word.Document.12">
                  <p:embed/>
                </p:oleObj>
              </mc:Choice>
              <mc:Fallback>
                <p:oleObj name="文档" r:id="rId18" imgW="759411" imgH="829681" progId="Word.Document.12">
                  <p:embed/>
                  <p:pic>
                    <p:nvPicPr>
                      <p:cNvPr id="0" name=""/>
                      <p:cNvPicPr/>
                      <p:nvPr/>
                    </p:nvPicPr>
                    <p:blipFill>
                      <a:blip r:embed="rId19"/>
                      <a:stretch>
                        <a:fillRect/>
                      </a:stretch>
                    </p:blipFill>
                    <p:spPr>
                      <a:xfrm>
                        <a:off x="3427712" y="2990677"/>
                        <a:ext cx="758825" cy="830263"/>
                      </a:xfrm>
                      <a:prstGeom prst="rect">
                        <a:avLst/>
                      </a:prstGeom>
                    </p:spPr>
                  </p:pic>
                </p:oleObj>
              </mc:Fallback>
            </mc:AlternateContent>
          </a:graphicData>
        </a:graphic>
      </p:graphicFrame>
    </p:spTree>
    <p:extLst>
      <p:ext uri="{BB962C8B-B14F-4D97-AF65-F5344CB8AC3E}">
        <p14:creationId xmlns:p14="http://schemas.microsoft.com/office/powerpoint/2010/main" val="68730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1991D404-2CED-D84E-A33D-6A797F18D4C4}"/>
              </a:ext>
            </a:extLst>
          </p:cNvPr>
          <p:cNvSpPr/>
          <p:nvPr/>
        </p:nvSpPr>
        <p:spPr>
          <a:xfrm>
            <a:off x="390000" y="1268760"/>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乙烯气相直接水合反应制备乙醇：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。乙烯的平衡转化率随温度、压强的变化关系如下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起始时，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点容器体积为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。下列分析不正确的是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乙烯气相直接水合反应的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图中压强的大小关系为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达到平衡状态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所需要的时间：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5912" y="395918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6" name="圆角矩形 4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pic>
        <p:nvPicPr>
          <p:cNvPr id="80029" name="Picture 157" descr="7-6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3000" y="2564904"/>
            <a:ext cx="5097616"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extLst>
              <p:ext uri="{D42A27DB-BD31-4B8C-83A1-F6EECF244321}">
                <p14:modId xmlns:p14="http://schemas.microsoft.com/office/powerpoint/2010/main" val="3426852601"/>
              </p:ext>
            </p:extLst>
          </p:nvPr>
        </p:nvGraphicFramePr>
        <p:xfrm>
          <a:off x="7755039" y="1459632"/>
          <a:ext cx="1025525" cy="419100"/>
        </p:xfrm>
        <a:graphic>
          <a:graphicData uri="http://schemas.openxmlformats.org/presentationml/2006/ole">
            <mc:AlternateContent xmlns:mc="http://schemas.openxmlformats.org/markup-compatibility/2006">
              <mc:Choice xmlns:v="urn:schemas-microsoft-com:vml" Requires="v">
                <p:oleObj spid="_x0000_s80124"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7755039" y="1459632"/>
                        <a:ext cx="1025525" cy="419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047710387"/>
              </p:ext>
            </p:extLst>
          </p:nvPr>
        </p:nvGraphicFramePr>
        <p:xfrm>
          <a:off x="4474176" y="3429000"/>
          <a:ext cx="796925" cy="849313"/>
        </p:xfrm>
        <a:graphic>
          <a:graphicData uri="http://schemas.openxmlformats.org/presentationml/2006/ole">
            <mc:AlternateContent xmlns:mc="http://schemas.openxmlformats.org/markup-compatibility/2006">
              <mc:Choice xmlns:v="urn:schemas-microsoft-com:vml" Requires="v">
                <p:oleObj spid="_x0000_s80125" name="文档" r:id="rId21" imgW="797201" imgH="848792" progId="Word.Document.12">
                  <p:embed/>
                </p:oleObj>
              </mc:Choice>
              <mc:Fallback>
                <p:oleObj name="文档" r:id="rId21" imgW="797201" imgH="848792" progId="Word.Document.12">
                  <p:embed/>
                  <p:pic>
                    <p:nvPicPr>
                      <p:cNvPr id="0" name=""/>
                      <p:cNvPicPr/>
                      <p:nvPr/>
                    </p:nvPicPr>
                    <p:blipFill>
                      <a:blip r:embed="rId22"/>
                      <a:stretch>
                        <a:fillRect/>
                      </a:stretch>
                    </p:blipFill>
                    <p:spPr>
                      <a:xfrm>
                        <a:off x="4474176" y="3429000"/>
                        <a:ext cx="796925" cy="849313"/>
                      </a:xfrm>
                      <a:prstGeom prst="rect">
                        <a:avLst/>
                      </a:prstGeom>
                    </p:spPr>
                  </p:pic>
                </p:oleObj>
              </mc:Fallback>
            </mc:AlternateContent>
          </a:graphicData>
        </a:graphic>
      </p:graphicFrame>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 name="矩形 5"/>
          <p:cNvSpPr/>
          <p:nvPr/>
        </p:nvSpPr>
        <p:spPr>
          <a:xfrm>
            <a:off x="731405" y="3344098"/>
            <a:ext cx="6084675"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增大压强平衡正向移动，乙烯的平衡转化率增大，则图中压强的大小关系为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点时温度高、压强大，反应速率快，所以达到平衡状态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所需要的时间：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157" descr="7-6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621" y="3587874"/>
            <a:ext cx="4634196" cy="249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731405" y="1048547"/>
            <a:ext cx="10729191"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由图可知，同一压强下随着温度的不断升高，乙烯的平衡转化率不断降低，则表明升温时平衡逆向移动，所以乙烯气相直接水合反应的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13032053"/>
              </p:ext>
            </p:extLst>
          </p:nvPr>
        </p:nvGraphicFramePr>
        <p:xfrm>
          <a:off x="863799" y="2273870"/>
          <a:ext cx="10298112" cy="1246188"/>
        </p:xfrm>
        <a:graphic>
          <a:graphicData uri="http://schemas.openxmlformats.org/presentationml/2006/ole">
            <mc:AlternateContent xmlns:mc="http://schemas.openxmlformats.org/markup-compatibility/2006">
              <mc:Choice xmlns:v="urn:schemas-microsoft-com:vml" Requires="v">
                <p:oleObj spid="_x0000_s83070" name="文档" r:id="rId19" imgW="10298108" imgH="1245798" progId="Word.Document.12">
                  <p:embed/>
                </p:oleObj>
              </mc:Choice>
              <mc:Fallback>
                <p:oleObj name="文档" r:id="rId19" imgW="10298108" imgH="1245798" progId="Word.Document.12">
                  <p:embed/>
                  <p:pic>
                    <p:nvPicPr>
                      <p:cNvPr id="0" name=""/>
                      <p:cNvPicPr/>
                      <p:nvPr/>
                    </p:nvPicPr>
                    <p:blipFill>
                      <a:blip r:embed="rId20"/>
                      <a:stretch>
                        <a:fillRect/>
                      </a:stretch>
                    </p:blipFill>
                    <p:spPr>
                      <a:xfrm>
                        <a:off x="863799" y="2273870"/>
                        <a:ext cx="10298112" cy="1246188"/>
                      </a:xfrm>
                      <a:prstGeom prst="rect">
                        <a:avLst/>
                      </a:prstGeom>
                    </p:spPr>
                  </p:pic>
                </p:oleObj>
              </mc:Fallback>
            </mc:AlternateContent>
          </a:graphicData>
        </a:graphic>
      </p:graphicFrame>
      <p:grpSp>
        <p:nvGrpSpPr>
          <p:cNvPr id="28" name="组合 27"/>
          <p:cNvGrpSpPr/>
          <p:nvPr/>
        </p:nvGrpSpPr>
        <p:grpSpPr>
          <a:xfrm>
            <a:off x="516000" y="908720"/>
            <a:ext cx="11160000" cy="5851697"/>
            <a:chOff x="516000" y="1042159"/>
            <a:chExt cx="11160000" cy="5851697"/>
          </a:xfrm>
        </p:grpSpPr>
        <p:grpSp>
          <p:nvGrpSpPr>
            <p:cNvPr id="29" name="组合 28"/>
            <p:cNvGrpSpPr/>
            <p:nvPr/>
          </p:nvGrpSpPr>
          <p:grpSpPr>
            <a:xfrm>
              <a:off x="516000" y="1042159"/>
              <a:ext cx="11160000" cy="5851697"/>
              <a:chOff x="516000" y="1042159"/>
              <a:chExt cx="11160000" cy="5851697"/>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155049"/>
                <a:ext cx="11160000" cy="5738807"/>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6" name="矩形 35">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78276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94289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kern="100" dirty="0">
                <a:latin typeface="Times New Roman" panose="02020603050405020304" pitchFamily="18" charset="0"/>
                <a:ea typeface="微软雅黑" panose="020B0503020204020204" pitchFamily="34" charset="-122"/>
              </a:rPr>
              <a:t>13.(1)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kern="100" dirty="0" smtClean="0">
                <a:latin typeface="Times New Roman" panose="02020603050405020304" pitchFamily="18" charset="0"/>
                <a:ea typeface="微软雅黑" panose="020B0503020204020204" pitchFamily="34" charset="-122"/>
              </a:rPr>
              <a:t>2CH</a:t>
            </a:r>
            <a:r>
              <a:rPr lang="en-US" altLang="zh-CN" kern="100" baseline="-25000" dirty="0" smtClean="0">
                <a:latin typeface="Times New Roman" panose="02020603050405020304" pitchFamily="18" charset="0"/>
                <a:ea typeface="微软雅黑" panose="020B0503020204020204" pitchFamily="34" charset="-122"/>
              </a:rPr>
              <a:t>3</a:t>
            </a:r>
            <a:r>
              <a:rPr lang="en-US" altLang="zh-CN" kern="100" dirty="0" smtClean="0">
                <a:latin typeface="Times New Roman" panose="02020603050405020304" pitchFamily="18" charset="0"/>
                <a:ea typeface="微软雅黑" panose="020B0503020204020204" pitchFamily="34" charset="-122"/>
              </a:rPr>
              <a:t>OH(g)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rPr>
              <a:t>CH</a:t>
            </a:r>
            <a:r>
              <a:rPr lang="en-US" altLang="zh-CN" kern="100" baseline="-25000" dirty="0" smtClean="0">
                <a:latin typeface="Times New Roman" panose="02020603050405020304" pitchFamily="18" charset="0"/>
                <a:ea typeface="微软雅黑" panose="020B0503020204020204" pitchFamily="34" charset="-122"/>
              </a:rPr>
              <a:t>3</a:t>
            </a:r>
            <a:r>
              <a:rPr lang="en-US" altLang="zh-CN" kern="100" dirty="0" smtClean="0">
                <a:latin typeface="Times New Roman" panose="02020603050405020304" pitchFamily="18" charset="0"/>
                <a:ea typeface="微软雅黑" panose="020B0503020204020204" pitchFamily="34" charset="-122"/>
              </a:rPr>
              <a:t>OCH</a:t>
            </a:r>
            <a:r>
              <a:rPr lang="en-US" altLang="zh-CN" kern="100" baseline="-25000" dirty="0" smtClean="0">
                <a:latin typeface="Times New Roman" panose="02020603050405020304" pitchFamily="18" charset="0"/>
                <a:ea typeface="微软雅黑" panose="020B0503020204020204" pitchFamily="34" charset="-122"/>
              </a:rPr>
              <a:t>3</a:t>
            </a:r>
            <a:r>
              <a:rPr lang="en-US" altLang="zh-CN" kern="100" dirty="0" smtClean="0">
                <a:latin typeface="Times New Roman" panose="02020603050405020304" pitchFamily="18" charset="0"/>
                <a:ea typeface="微软雅黑" panose="020B0503020204020204" pitchFamily="34" charset="-122"/>
              </a:rPr>
              <a:t>(g</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rPr>
              <a:t>Δ</a:t>
            </a:r>
            <a:r>
              <a:rPr lang="en-US" altLang="zh-CN" i="1" kern="100" dirty="0">
                <a:latin typeface="Times New Roman" panose="02020603050405020304" pitchFamily="18" charset="0"/>
                <a:ea typeface="微软雅黑" panose="020B0503020204020204" pitchFamily="34" charset="-122"/>
              </a:rPr>
              <a:t>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24 </a:t>
            </a:r>
            <a:r>
              <a:rPr lang="en-US" altLang="zh-CN" kern="100" dirty="0" err="1">
                <a:latin typeface="Times New Roman" panose="02020603050405020304" pitchFamily="18" charset="0"/>
                <a:ea typeface="微软雅黑" panose="020B0503020204020204" pitchFamily="34" charset="-122"/>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pitchFamily="34" charset="-122"/>
              </a:rPr>
              <a:t>T</a:t>
            </a:r>
            <a:r>
              <a:rPr lang="en-US" altLang="zh-CN" kern="100" dirty="0">
                <a:latin typeface="Times New Roman" panose="02020603050405020304" pitchFamily="18" charset="0"/>
                <a:ea typeface="微软雅黑" panose="020B0503020204020204" pitchFamily="34" charset="-122"/>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时，向体积不变的密闭容器中投入一定量</a:t>
            </a:r>
            <a:r>
              <a:rPr lang="en-US" altLang="zh-CN" kern="100" dirty="0">
                <a:latin typeface="Times New Roman" panose="02020603050405020304" pitchFamily="18" charset="0"/>
                <a:ea typeface="微软雅黑" panose="020B0503020204020204" pitchFamily="34" charset="-122"/>
              </a:rPr>
              <a:t>CH</a:t>
            </a:r>
            <a:r>
              <a:rPr lang="en-US" altLang="zh-CN" kern="100" baseline="-250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微软雅黑" panose="020B0503020204020204" pitchFamily="34" charset="-122"/>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气体，气体混合物中</a:t>
            </a:r>
            <a:r>
              <a:rPr lang="en-US" altLang="zh-CN" kern="100" dirty="0">
                <a:latin typeface="Times New Roman" panose="02020603050405020304" pitchFamily="18" charset="0"/>
                <a:ea typeface="微软雅黑" panose="020B0503020204020204" pitchFamily="34" charset="-122"/>
              </a:rPr>
              <a:t>CH</a:t>
            </a:r>
            <a:r>
              <a:rPr lang="en-US" altLang="zh-CN" kern="100" baseline="-250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微软雅黑" panose="020B0503020204020204" pitchFamily="34" charset="-122"/>
              </a:rPr>
              <a:t>OCH</a:t>
            </a:r>
            <a:r>
              <a:rPr lang="en-US" altLang="zh-CN" kern="100" baseline="-25000" dirty="0">
                <a:latin typeface="Times New Roman" panose="02020603050405020304" pitchFamily="18" charset="0"/>
                <a:ea typeface="微软雅黑" panose="020B0503020204020204" pitchFamily="34" charset="-122"/>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a:t>
            </a:r>
            <a:r>
              <a:rPr lang="en-US" altLang="zh-CN" i="1" kern="100" dirty="0">
                <a:latin typeface="Times New Roman" panose="02020603050405020304" pitchFamily="18" charset="0"/>
                <a:ea typeface="微软雅黑" panose="020B0503020204020204" pitchFamily="34" charset="-122"/>
              </a:rPr>
              <a:t>φ</a:t>
            </a:r>
            <a:r>
              <a:rPr lang="en-US" altLang="zh-CN" kern="100" dirty="0">
                <a:latin typeface="Times New Roman" panose="02020603050405020304" pitchFamily="18" charset="0"/>
                <a:ea typeface="微软雅黑" panose="020B0503020204020204" pitchFamily="34" charset="-122"/>
              </a:rPr>
              <a:t>(CH</a:t>
            </a:r>
            <a:r>
              <a:rPr lang="en-US" altLang="zh-CN" kern="100" baseline="-250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微软雅黑" panose="020B0503020204020204" pitchFamily="34" charset="-122"/>
              </a:rPr>
              <a:t>OCH</a:t>
            </a:r>
            <a:r>
              <a:rPr lang="en-US" altLang="zh-CN" kern="100" baseline="-250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与反应时间</a:t>
            </a:r>
            <a:r>
              <a:rPr lang="en-US" altLang="zh-CN" i="1" kern="100" dirty="0">
                <a:latin typeface="Times New Roman" panose="02020603050405020304" pitchFamily="18" charset="0"/>
                <a:ea typeface="微软雅黑" panose="020B0503020204020204" pitchFamily="34" charset="-122"/>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7" name="圆角矩形 4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 name="矩形 4"/>
          <p:cNvSpPr/>
          <p:nvPr/>
        </p:nvSpPr>
        <p:spPr>
          <a:xfrm>
            <a:off x="335360" y="4149080"/>
            <a:ext cx="11305256" cy="1348061"/>
          </a:xfrm>
          <a:prstGeom prst="rect">
            <a:avLst/>
          </a:prstGeom>
        </p:spPr>
        <p:txBody>
          <a:bodyPr wrap="square">
            <a:spAutoFit/>
          </a:bodyPr>
          <a:lstStyle/>
          <a:p>
            <a:pPr algn="just">
              <a:lnSpc>
                <a:spcPct val="17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；根据表中数据，</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时，该反应的平衡常数为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3331293445"/>
              </p:ext>
            </p:extLst>
          </p:nvPr>
        </p:nvGraphicFramePr>
        <p:xfrm>
          <a:off x="4298875" y="1126802"/>
          <a:ext cx="1025525" cy="419100"/>
        </p:xfrm>
        <a:graphic>
          <a:graphicData uri="http://schemas.openxmlformats.org/presentationml/2006/ole">
            <mc:AlternateContent xmlns:mc="http://schemas.openxmlformats.org/markup-compatibility/2006">
              <mc:Choice xmlns:v="urn:schemas-microsoft-com:vml" Requires="v">
                <p:oleObj spid="_x0000_s84219"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4298875" y="1126802"/>
                        <a:ext cx="1025525" cy="419100"/>
                      </a:xfrm>
                      <a:prstGeom prst="rect">
                        <a:avLst/>
                      </a:prstGeom>
                    </p:spPr>
                  </p:pic>
                </p:oleObj>
              </mc:Fallback>
            </mc:AlternateContent>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633000095"/>
              </p:ext>
            </p:extLst>
          </p:nvPr>
        </p:nvGraphicFramePr>
        <p:xfrm>
          <a:off x="531984" y="2835776"/>
          <a:ext cx="7653861" cy="1097280"/>
        </p:xfrm>
        <a:graphic>
          <a:graphicData uri="http://schemas.openxmlformats.org/drawingml/2006/table">
            <a:tbl>
              <a:tblPr/>
              <a:tblGrid>
                <a:gridCol w="2257821"/>
                <a:gridCol w="625645"/>
                <a:gridCol w="954079"/>
                <a:gridCol w="954079"/>
                <a:gridCol w="954079"/>
                <a:gridCol w="954079"/>
                <a:gridCol w="954079"/>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φ</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0.08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4542369" y="4310870"/>
            <a:ext cx="74892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16%</a:t>
            </a:r>
            <a:endParaRPr lang="zh-CN" altLang="en-US" dirty="0"/>
          </a:p>
        </p:txBody>
      </p:sp>
      <p:graphicFrame>
        <p:nvGraphicFramePr>
          <p:cNvPr id="11" name="对象 10"/>
          <p:cNvGraphicFramePr>
            <a:graphicFrameLocks noChangeAspect="1"/>
          </p:cNvGraphicFramePr>
          <p:nvPr>
            <p:extLst>
              <p:ext uri="{D42A27DB-BD31-4B8C-83A1-F6EECF244321}">
                <p14:modId xmlns:p14="http://schemas.microsoft.com/office/powerpoint/2010/main" val="2967850271"/>
              </p:ext>
            </p:extLst>
          </p:nvPr>
        </p:nvGraphicFramePr>
        <p:xfrm>
          <a:off x="858466" y="4619228"/>
          <a:ext cx="815975" cy="858838"/>
        </p:xfrm>
        <a:graphic>
          <a:graphicData uri="http://schemas.openxmlformats.org/presentationml/2006/ole">
            <mc:AlternateContent xmlns:mc="http://schemas.openxmlformats.org/markup-compatibility/2006">
              <mc:Choice xmlns:v="urn:schemas-microsoft-com:vml" Requires="v">
                <p:oleObj spid="_x0000_s84220" name="文档" r:id="rId20" imgW="816277" imgH="858527" progId="Word.Document.12">
                  <p:embed/>
                </p:oleObj>
              </mc:Choice>
              <mc:Fallback>
                <p:oleObj name="文档" r:id="rId20" imgW="816277" imgH="858527" progId="Word.Document.12">
                  <p:embed/>
                  <p:pic>
                    <p:nvPicPr>
                      <p:cNvPr id="0" name=""/>
                      <p:cNvPicPr/>
                      <p:nvPr/>
                    </p:nvPicPr>
                    <p:blipFill>
                      <a:blip r:embed="rId21"/>
                      <a:stretch>
                        <a:fillRect/>
                      </a:stretch>
                    </p:blipFill>
                    <p:spPr>
                      <a:xfrm>
                        <a:off x="858466" y="4619228"/>
                        <a:ext cx="815975" cy="858838"/>
                      </a:xfrm>
                      <a:prstGeom prst="rect">
                        <a:avLst/>
                      </a:prstGeom>
                    </p:spPr>
                  </p:pic>
                </p:oleObj>
              </mc:Fallback>
            </mc:AlternateContent>
          </a:graphicData>
        </a:graphic>
      </p:graphicFrame>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1034730"/>
              </p:ext>
            </p:extLst>
          </p:nvPr>
        </p:nvGraphicFramePr>
        <p:xfrm>
          <a:off x="833438" y="2797646"/>
          <a:ext cx="10525125" cy="3267075"/>
        </p:xfrm>
        <a:graphic>
          <a:graphicData uri="http://schemas.openxmlformats.org/presentationml/2006/ole">
            <mc:AlternateContent xmlns:mc="http://schemas.openxmlformats.org/markup-compatibility/2006">
              <mc:Choice xmlns:v="urn:schemas-microsoft-com:vml" Requires="v">
                <p:oleObj spid="_x0000_s86142" name="文档" r:id="rId18" imgW="10536527" imgH="3261863" progId="Word.Document.12">
                  <p:embed/>
                </p:oleObj>
              </mc:Choice>
              <mc:Fallback>
                <p:oleObj name="文档" r:id="rId18" imgW="10536527" imgH="3261863" progId="Word.Document.12">
                  <p:embed/>
                  <p:pic>
                    <p:nvPicPr>
                      <p:cNvPr id="0" name=""/>
                      <p:cNvPicPr/>
                      <p:nvPr/>
                    </p:nvPicPr>
                    <p:blipFill>
                      <a:blip r:embed="rId19"/>
                      <a:stretch>
                        <a:fillRect/>
                      </a:stretch>
                    </p:blipFill>
                    <p:spPr>
                      <a:xfrm>
                        <a:off x="833438" y="2797646"/>
                        <a:ext cx="10525125" cy="3267075"/>
                      </a:xfrm>
                      <a:prstGeom prst="rect">
                        <a:avLst/>
                      </a:prstGeom>
                    </p:spPr>
                  </p:pic>
                </p:oleObj>
              </mc:Fallback>
            </mc:AlternateContent>
          </a:graphicData>
        </a:graphic>
      </p:graphicFrame>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1196752"/>
            <a:ext cx="11160000" cy="5040559"/>
            <a:chOff x="792914" y="3925222"/>
            <a:chExt cx="11160000" cy="5040559"/>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2"/>
              <a:ext cx="11160000" cy="4927669"/>
            </a:xfrm>
            <a:prstGeom prst="roundRect">
              <a:avLst>
                <a:gd name="adj" fmla="val 15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8" name="表格 27"/>
          <p:cNvGraphicFramePr>
            <a:graphicFrameLocks noGrp="1"/>
          </p:cNvGraphicFramePr>
          <p:nvPr>
            <p:extLst>
              <p:ext uri="{D42A27DB-BD31-4B8C-83A1-F6EECF244321}">
                <p14:modId xmlns:p14="http://schemas.microsoft.com/office/powerpoint/2010/main" val="719151444"/>
              </p:ext>
            </p:extLst>
          </p:nvPr>
        </p:nvGraphicFramePr>
        <p:xfrm>
          <a:off x="820366" y="1503834"/>
          <a:ext cx="7653861" cy="1097280"/>
        </p:xfrm>
        <a:graphic>
          <a:graphicData uri="http://schemas.openxmlformats.org/drawingml/2006/table">
            <a:tbl>
              <a:tblPr/>
              <a:tblGrid>
                <a:gridCol w="2257821"/>
                <a:gridCol w="625645"/>
                <a:gridCol w="954079"/>
                <a:gridCol w="954079"/>
                <a:gridCol w="954079"/>
                <a:gridCol w="954079"/>
                <a:gridCol w="954079"/>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φ</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0.08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570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8" name="矩形 17"/>
          <p:cNvSpPr/>
          <p:nvPr/>
        </p:nvSpPr>
        <p:spPr>
          <a:xfrm>
            <a:off x="464411" y="1052736"/>
            <a:ext cx="7494272"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在恒容密闭容器中，加入足量的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，仅发生反应：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2MoS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7O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2MoO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测得氧气的平衡转化率与起始压强、温度的关系如图所示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的大小关系：</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4625478"/>
            <a:ext cx="11160000" cy="1061071"/>
            <a:chOff x="792914" y="3925222"/>
            <a:chExt cx="11160000" cy="1061071"/>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3"/>
              <a:ext cx="11160000" cy="94818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78114" y="4941168"/>
            <a:ext cx="10799436" cy="57624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增大压强平衡正向移动，氧气的转化率增大，所以压强：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5075" name="Picture 83" descr="7-6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1713" y="1243523"/>
            <a:ext cx="3331488"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对象 27"/>
          <p:cNvGraphicFramePr>
            <a:graphicFrameLocks noChangeAspect="1"/>
          </p:cNvGraphicFramePr>
          <p:nvPr>
            <p:extLst>
              <p:ext uri="{D42A27DB-BD31-4B8C-83A1-F6EECF244321}">
                <p14:modId xmlns:p14="http://schemas.microsoft.com/office/powerpoint/2010/main" val="3359052875"/>
              </p:ext>
            </p:extLst>
          </p:nvPr>
        </p:nvGraphicFramePr>
        <p:xfrm>
          <a:off x="3827101" y="1780047"/>
          <a:ext cx="1025525" cy="419100"/>
        </p:xfrm>
        <a:graphic>
          <a:graphicData uri="http://schemas.openxmlformats.org/presentationml/2006/ole">
            <mc:AlternateContent xmlns:mc="http://schemas.openxmlformats.org/markup-compatibility/2006">
              <mc:Choice xmlns:v="urn:schemas-microsoft-com:vml" Requires="v">
                <p:oleObj spid="_x0000_s85120" name="文档" r:id="rId19" imgW="1025744" imgH="419708" progId="Word.Document.12">
                  <p:embed/>
                </p:oleObj>
              </mc:Choice>
              <mc:Fallback>
                <p:oleObj name="文档" r:id="rId19" imgW="1025744" imgH="419708" progId="Word.Document.12">
                  <p:embed/>
                  <p:pic>
                    <p:nvPicPr>
                      <p:cNvPr id="0" name=""/>
                      <p:cNvPicPr/>
                      <p:nvPr/>
                    </p:nvPicPr>
                    <p:blipFill>
                      <a:blip r:embed="rId20"/>
                      <a:stretch>
                        <a:fillRect/>
                      </a:stretch>
                    </p:blipFill>
                    <p:spPr>
                      <a:xfrm>
                        <a:off x="3827101" y="1780047"/>
                        <a:ext cx="1025525" cy="419100"/>
                      </a:xfrm>
                      <a:prstGeom prst="rect">
                        <a:avLst/>
                      </a:prstGeom>
                    </p:spPr>
                  </p:pic>
                </p:oleObj>
              </mc:Fallback>
            </mc:AlternateContent>
          </a:graphicData>
        </a:graphic>
      </p:graphicFrame>
      <p:sp>
        <p:nvSpPr>
          <p:cNvPr id="19" name="矩形 18"/>
          <p:cNvSpPr/>
          <p:nvPr/>
        </p:nvSpPr>
        <p:spPr>
          <a:xfrm>
            <a:off x="4130648" y="3179881"/>
            <a:ext cx="1569660" cy="646331"/>
          </a:xfrm>
          <a:prstGeom prst="rect">
            <a:avLst/>
          </a:prstGeom>
        </p:spPr>
        <p:txBody>
          <a:bodyPr wrap="none">
            <a:spAutoFit/>
          </a:bodyPr>
          <a:lstStyle/>
          <a:p>
            <a:pPr algn="just">
              <a:lnSpc>
                <a:spcPct val="150000"/>
              </a:lnSpc>
              <a:spcAft>
                <a:spcPts val="0"/>
              </a:spcAf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p>
        </p:txBody>
      </p:sp>
    </p:spTree>
    <p:extLst>
      <p:ext uri="{BB962C8B-B14F-4D97-AF65-F5344CB8AC3E}">
        <p14:creationId xmlns:p14="http://schemas.microsoft.com/office/powerpoint/2010/main" val="33266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8" name="矩形 17"/>
          <p:cNvSpPr/>
          <p:nvPr/>
        </p:nvSpPr>
        <p:spPr>
          <a:xfrm>
            <a:off x="516540" y="1268760"/>
            <a:ext cx="7379660" cy="580865"/>
          </a:xfrm>
          <a:prstGeom prst="rect">
            <a:avLst/>
          </a:prstGeom>
        </p:spPr>
        <p:txBody>
          <a:bodyPr wrap="square">
            <a:spAutoFit/>
          </a:bodyPr>
          <a:lstStyle/>
          <a:p>
            <a:pPr algn="di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若初始时通入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平衡</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Picture 83" descr="7-6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124744"/>
            <a:ext cx="3331488"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对象 16"/>
          <p:cNvGraphicFramePr>
            <a:graphicFrameLocks noChangeAspect="1"/>
          </p:cNvGraphicFramePr>
          <p:nvPr>
            <p:extLst>
              <p:ext uri="{D42A27DB-BD31-4B8C-83A1-F6EECF244321}">
                <p14:modId xmlns:p14="http://schemas.microsoft.com/office/powerpoint/2010/main" val="3943199957"/>
              </p:ext>
            </p:extLst>
          </p:nvPr>
        </p:nvGraphicFramePr>
        <p:xfrm>
          <a:off x="1957636" y="1841698"/>
          <a:ext cx="1711325" cy="1020763"/>
        </p:xfrm>
        <a:graphic>
          <a:graphicData uri="http://schemas.openxmlformats.org/presentationml/2006/ole">
            <mc:AlternateContent xmlns:mc="http://schemas.openxmlformats.org/markup-compatibility/2006">
              <mc:Choice xmlns:v="urn:schemas-microsoft-com:vml" Requires="v">
                <p:oleObj spid="_x0000_s87166" name="文档" r:id="rId19" imgW="1711373" imgH="1020785" progId="Word.Document.12">
                  <p:embed/>
                </p:oleObj>
              </mc:Choice>
              <mc:Fallback>
                <p:oleObj name="文档" r:id="rId19" imgW="1711373" imgH="1020785" progId="Word.Document.12">
                  <p:embed/>
                  <p:pic>
                    <p:nvPicPr>
                      <p:cNvPr id="0" name=""/>
                      <p:cNvPicPr/>
                      <p:nvPr/>
                    </p:nvPicPr>
                    <p:blipFill>
                      <a:blip r:embed="rId20"/>
                      <a:stretch>
                        <a:fillRect/>
                      </a:stretch>
                    </p:blipFill>
                    <p:spPr>
                      <a:xfrm>
                        <a:off x="1957636" y="1841698"/>
                        <a:ext cx="1711325" cy="1020763"/>
                      </a:xfrm>
                      <a:prstGeom prst="rect">
                        <a:avLst/>
                      </a:prstGeom>
                    </p:spPr>
                  </p:pic>
                </p:oleObj>
              </mc:Fallback>
            </mc:AlternateContent>
          </a:graphicData>
        </a:graphic>
      </p:graphicFrame>
      <p:sp>
        <p:nvSpPr>
          <p:cNvPr id="22" name="矩形 21"/>
          <p:cNvSpPr/>
          <p:nvPr/>
        </p:nvSpPr>
        <p:spPr>
          <a:xfrm>
            <a:off x="516540" y="2002289"/>
            <a:ext cx="7379660" cy="168507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常数</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用气体平衡分压代替气体平衡浓度计算，分压</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总压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气体的物质的量分数，写出计算式即可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753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6095522"/>
              </p:ext>
            </p:extLst>
          </p:nvPr>
        </p:nvGraphicFramePr>
        <p:xfrm>
          <a:off x="828675" y="1610097"/>
          <a:ext cx="7267575" cy="2466975"/>
        </p:xfrm>
        <a:graphic>
          <a:graphicData uri="http://schemas.openxmlformats.org/presentationml/2006/ole">
            <mc:AlternateContent xmlns:mc="http://schemas.openxmlformats.org/markup-compatibility/2006">
              <mc:Choice xmlns:v="urn:schemas-microsoft-com:vml" Requires="v">
                <p:oleObj spid="_x0000_s88319" name="文档" r:id="rId18" imgW="7272053" imgH="2469601" progId="Word.Document.12">
                  <p:embed/>
                </p:oleObj>
              </mc:Choice>
              <mc:Fallback>
                <p:oleObj name="文档" r:id="rId18" imgW="7272053" imgH="2469601" progId="Word.Document.12">
                  <p:embed/>
                  <p:pic>
                    <p:nvPicPr>
                      <p:cNvPr id="0" name=""/>
                      <p:cNvPicPr/>
                      <p:nvPr/>
                    </p:nvPicPr>
                    <p:blipFill>
                      <a:blip r:embed="rId19"/>
                      <a:stretch>
                        <a:fillRect/>
                      </a:stretch>
                    </p:blipFill>
                    <p:spPr>
                      <a:xfrm>
                        <a:off x="828675" y="1610097"/>
                        <a:ext cx="7267575" cy="246697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288160899"/>
              </p:ext>
            </p:extLst>
          </p:nvPr>
        </p:nvGraphicFramePr>
        <p:xfrm>
          <a:off x="828675" y="4365104"/>
          <a:ext cx="10448925" cy="1562100"/>
        </p:xfrm>
        <a:graphic>
          <a:graphicData uri="http://schemas.openxmlformats.org/presentationml/2006/ole">
            <mc:AlternateContent xmlns:mc="http://schemas.openxmlformats.org/markup-compatibility/2006">
              <mc:Choice xmlns:v="urn:schemas-microsoft-com:vml" Requires="v">
                <p:oleObj spid="_x0000_s88320" name="文档" r:id="rId20" imgW="10460175" imgH="1559584" progId="Word.Document.12">
                  <p:embed/>
                </p:oleObj>
              </mc:Choice>
              <mc:Fallback>
                <p:oleObj name="文档" r:id="rId20" imgW="10460175" imgH="1559584" progId="Word.Document.12">
                  <p:embed/>
                  <p:pic>
                    <p:nvPicPr>
                      <p:cNvPr id="0" name=""/>
                      <p:cNvPicPr/>
                      <p:nvPr/>
                    </p:nvPicPr>
                    <p:blipFill>
                      <a:blip r:embed="rId21"/>
                      <a:stretch>
                        <a:fillRect/>
                      </a:stretch>
                    </p:blipFill>
                    <p:spPr>
                      <a:xfrm>
                        <a:off x="828675" y="4365104"/>
                        <a:ext cx="10448925" cy="1562100"/>
                      </a:xfrm>
                      <a:prstGeom prst="rect">
                        <a:avLst/>
                      </a:prstGeom>
                    </p:spPr>
                  </p:pic>
                </p:oleObj>
              </mc:Fallback>
            </mc:AlternateContent>
          </a:graphicData>
        </a:graphic>
      </p:graphicFrame>
      <p:pic>
        <p:nvPicPr>
          <p:cNvPr id="25" name="Picture 83" descr="7-65"/>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5112" y="1496965"/>
            <a:ext cx="3331488"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516000" y="1042159"/>
            <a:ext cx="11160000" cy="5195153"/>
            <a:chOff x="516000" y="1042159"/>
            <a:chExt cx="11160000" cy="5195153"/>
          </a:xfrm>
        </p:grpSpPr>
        <p:grpSp>
          <p:nvGrpSpPr>
            <p:cNvPr id="27" name="组合 26"/>
            <p:cNvGrpSpPr/>
            <p:nvPr/>
          </p:nvGrpSpPr>
          <p:grpSpPr>
            <a:xfrm>
              <a:off x="516000" y="1042159"/>
              <a:ext cx="11160000" cy="5195153"/>
              <a:chOff x="516000" y="1042159"/>
              <a:chExt cx="11160000" cy="5195153"/>
            </a:xfrm>
          </p:grpSpPr>
          <p:sp>
            <p:nvSpPr>
              <p:cNvPr id="29" name="圆角矩形 28">
                <a:extLst>
                  <a:ext uri="{FF2B5EF4-FFF2-40B4-BE49-F238E27FC236}">
                    <a16:creationId xmlns:a16="http://schemas.microsoft.com/office/drawing/2014/main" xmlns="" id="{E0791A29-2CB4-2744-96C1-EA2037B165CE}"/>
                  </a:ext>
                </a:extLst>
              </p:cNvPr>
              <p:cNvSpPr/>
              <p:nvPr/>
            </p:nvSpPr>
            <p:spPr>
              <a:xfrm>
                <a:off x="516000" y="1155050"/>
                <a:ext cx="11160000" cy="5082262"/>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8" name="文本框 27">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5394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0000" y="1004615"/>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某研究性学习小组研究了汽车尾气中的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的反应和某工业废气中的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的反应。回答下列问题</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一定温度下，向某容积为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的密闭容器中通入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，控制一定的条件使其发生反应：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2CO(g)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的平衡转化率与温度、投料比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的关系如图甲所示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59" name="圆角矩形 58">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 name="矩形 4"/>
          <p:cNvSpPr/>
          <p:nvPr/>
        </p:nvSpPr>
        <p:spPr>
          <a:xfrm>
            <a:off x="382974" y="3861048"/>
            <a:ext cx="802262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，反应开始至达到平衡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所用的时间是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，则反应发生的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内</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的平均反应速率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点对应的平衡常数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保留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位有效数字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9251" name="Picture 163" descr="7-6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3645024"/>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1589862476"/>
              </p:ext>
            </p:extLst>
          </p:nvPr>
        </p:nvGraphicFramePr>
        <p:xfrm>
          <a:off x="4103266" y="3181695"/>
          <a:ext cx="654050" cy="811213"/>
        </p:xfrm>
        <a:graphic>
          <a:graphicData uri="http://schemas.openxmlformats.org/presentationml/2006/ole">
            <mc:AlternateContent xmlns:mc="http://schemas.openxmlformats.org/markup-compatibility/2006">
              <mc:Choice xmlns:v="urn:schemas-microsoft-com:vml" Requires="v">
                <p:oleObj spid="_x0000_s89342" name="文档" r:id="rId19" imgW="654677" imgH="810571" progId="Word.Document.12">
                  <p:embed/>
                </p:oleObj>
              </mc:Choice>
              <mc:Fallback>
                <p:oleObj name="文档" r:id="rId19" imgW="654677" imgH="810571" progId="Word.Document.12">
                  <p:embed/>
                  <p:pic>
                    <p:nvPicPr>
                      <p:cNvPr id="0" name=""/>
                      <p:cNvPicPr/>
                      <p:nvPr/>
                    </p:nvPicPr>
                    <p:blipFill>
                      <a:blip r:embed="rId20"/>
                      <a:stretch>
                        <a:fillRect/>
                      </a:stretch>
                    </p:blipFill>
                    <p:spPr>
                      <a:xfrm>
                        <a:off x="4103266" y="3181695"/>
                        <a:ext cx="654050" cy="811213"/>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884967522"/>
              </p:ext>
            </p:extLst>
          </p:nvPr>
        </p:nvGraphicFramePr>
        <p:xfrm>
          <a:off x="5511229" y="2841383"/>
          <a:ext cx="1025525" cy="419100"/>
        </p:xfrm>
        <a:graphic>
          <a:graphicData uri="http://schemas.openxmlformats.org/presentationml/2006/ole">
            <mc:AlternateContent xmlns:mc="http://schemas.openxmlformats.org/markup-compatibility/2006">
              <mc:Choice xmlns:v="urn:schemas-microsoft-com:vml" Requires="v">
                <p:oleObj spid="_x0000_s89343" name="文档" r:id="rId21" imgW="1025744" imgH="419708" progId="Word.Document.12">
                  <p:embed/>
                </p:oleObj>
              </mc:Choice>
              <mc:Fallback>
                <p:oleObj name="文档" r:id="rId21" imgW="1025744" imgH="419708" progId="Word.Document.12">
                  <p:embed/>
                  <p:pic>
                    <p:nvPicPr>
                      <p:cNvPr id="0" name=""/>
                      <p:cNvPicPr/>
                      <p:nvPr/>
                    </p:nvPicPr>
                    <p:blipFill>
                      <a:blip r:embed="rId22"/>
                      <a:stretch>
                        <a:fillRect/>
                      </a:stretch>
                    </p:blipFill>
                    <p:spPr>
                      <a:xfrm>
                        <a:off x="5511229" y="2841383"/>
                        <a:ext cx="1025525" cy="419100"/>
                      </a:xfrm>
                      <a:prstGeom prst="rect">
                        <a:avLst/>
                      </a:prstGeom>
                    </p:spPr>
                  </p:pic>
                </p:oleObj>
              </mc:Fallback>
            </mc:AlternateContent>
          </a:graphicData>
        </a:graphic>
      </p:graphicFrame>
      <p:sp>
        <p:nvSpPr>
          <p:cNvPr id="8" name="矩形 7"/>
          <p:cNvSpPr/>
          <p:nvPr/>
        </p:nvSpPr>
        <p:spPr>
          <a:xfrm>
            <a:off x="1199456" y="3982650"/>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&gt;</a:t>
            </a:r>
            <a:endParaRPr lang="zh-CN" altLang="en-US" dirty="0"/>
          </a:p>
        </p:txBody>
      </p:sp>
      <p:sp>
        <p:nvSpPr>
          <p:cNvPr id="12" name="矩形 11"/>
          <p:cNvSpPr/>
          <p:nvPr/>
        </p:nvSpPr>
        <p:spPr>
          <a:xfrm>
            <a:off x="5151187" y="5042498"/>
            <a:ext cx="261001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0.4 </a:t>
            </a:r>
            <a:r>
              <a:rPr lang="en-US" altLang="zh-CN" sz="2400" kern="100" dirty="0" err="1">
                <a:solidFill>
                  <a:srgbClr val="C00000"/>
                </a:solidFill>
                <a:latin typeface="Times New Roman" panose="02020603050405020304" pitchFamily="18" charset="0"/>
                <a:ea typeface="微软雅黑" panose="020B0503020204020204" pitchFamily="34" charset="-122"/>
              </a:rPr>
              <a:t>mol·L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·min</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4" name="矩形 13"/>
          <p:cNvSpPr/>
          <p:nvPr/>
        </p:nvSpPr>
        <p:spPr>
          <a:xfrm>
            <a:off x="3493802" y="5622922"/>
            <a:ext cx="7232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15.8</a:t>
            </a:r>
            <a:endParaRPr lang="zh-CN" altLang="en-US" dirty="0"/>
          </a:p>
        </p:txBody>
      </p:sp>
    </p:spTree>
    <p:extLst>
      <p:ext uri="{BB962C8B-B14F-4D97-AF65-F5344CB8AC3E}">
        <p14:creationId xmlns:p14="http://schemas.microsoft.com/office/powerpoint/2010/main" val="12228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3936729131"/>
              </p:ext>
            </p:extLst>
          </p:nvPr>
        </p:nvGraphicFramePr>
        <p:xfrm>
          <a:off x="633413" y="836712"/>
          <a:ext cx="10925175" cy="5353050"/>
        </p:xfrm>
        <a:graphic>
          <a:graphicData uri="http://schemas.openxmlformats.org/presentationml/2006/ole">
            <mc:AlternateContent xmlns:mc="http://schemas.openxmlformats.org/markup-compatibility/2006">
              <mc:Choice xmlns:v="urn:schemas-microsoft-com:vml" Requires="v">
                <p:oleObj spid="_x0000_s101489" name="文档" r:id="rId3" imgW="10936652" imgH="5346940" progId="Word.Document.12">
                  <p:embed/>
                </p:oleObj>
              </mc:Choice>
              <mc:Fallback>
                <p:oleObj name="文档" r:id="rId3" imgW="10936652" imgH="5346940" progId="Word.Document.12">
                  <p:embed/>
                  <p:pic>
                    <p:nvPicPr>
                      <p:cNvPr id="0" name=""/>
                      <p:cNvPicPr/>
                      <p:nvPr/>
                    </p:nvPicPr>
                    <p:blipFill>
                      <a:blip r:embed="rId4"/>
                      <a:stretch>
                        <a:fillRect/>
                      </a:stretch>
                    </p:blipFill>
                    <p:spPr>
                      <a:xfrm>
                        <a:off x="633413" y="836712"/>
                        <a:ext cx="10925175" cy="5353050"/>
                      </a:xfrm>
                      <a:prstGeom prst="rect">
                        <a:avLst/>
                      </a:prstGeom>
                    </p:spPr>
                  </p:pic>
                </p:oleObj>
              </mc:Fallback>
            </mc:AlternateContent>
          </a:graphicData>
        </a:graphic>
      </p:graphicFrame>
    </p:spTree>
    <p:extLst>
      <p:ext uri="{BB962C8B-B14F-4D97-AF65-F5344CB8AC3E}">
        <p14:creationId xmlns:p14="http://schemas.microsoft.com/office/powerpoint/2010/main" val="30500969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22" name="矩形 21"/>
          <p:cNvSpPr/>
          <p:nvPr/>
        </p:nvSpPr>
        <p:spPr>
          <a:xfrm>
            <a:off x="687151" y="1230660"/>
            <a:ext cx="10737441"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正反应是放热反应，其他条件不变，温度升高平衡逆向移动，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的平衡转化率降低，结合题图甲可知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2NO(g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2CO(g)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2.5               0            0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80%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1.6              0.8         1.6</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0.4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0.9              0.8         1.6</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3420291010"/>
              </p:ext>
            </p:extLst>
          </p:nvPr>
        </p:nvGraphicFramePr>
        <p:xfrm>
          <a:off x="867866" y="4628753"/>
          <a:ext cx="8953500" cy="1800225"/>
        </p:xfrm>
        <a:graphic>
          <a:graphicData uri="http://schemas.openxmlformats.org/presentationml/2006/ole">
            <mc:AlternateContent xmlns:mc="http://schemas.openxmlformats.org/markup-compatibility/2006">
              <mc:Choice xmlns:v="urn:schemas-microsoft-com:vml" Requires="v">
                <p:oleObj spid="_x0000_s91590" name="文档" r:id="rId18" imgW="8964115" imgH="1799686" progId="Word.Document.12">
                  <p:embed/>
                </p:oleObj>
              </mc:Choice>
              <mc:Fallback>
                <p:oleObj name="文档" r:id="rId18" imgW="8964115" imgH="1799686" progId="Word.Document.12">
                  <p:embed/>
                  <p:pic>
                    <p:nvPicPr>
                      <p:cNvPr id="0" name=""/>
                      <p:cNvPicPr/>
                      <p:nvPr/>
                    </p:nvPicPr>
                    <p:blipFill>
                      <a:blip r:embed="rId19"/>
                      <a:stretch>
                        <a:fillRect/>
                      </a:stretch>
                    </p:blipFill>
                    <p:spPr>
                      <a:xfrm>
                        <a:off x="867866" y="4628753"/>
                        <a:ext cx="8953500" cy="1800225"/>
                      </a:xfrm>
                      <a:prstGeom prst="rect">
                        <a:avLst/>
                      </a:prstGeom>
                    </p:spPr>
                  </p:pic>
                </p:oleObj>
              </mc:Fallback>
            </mc:AlternateContent>
          </a:graphicData>
        </a:graphic>
      </p:graphicFrame>
      <p:pic>
        <p:nvPicPr>
          <p:cNvPr id="27" name="Picture 163" descr="7-6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1513" y="2567951"/>
            <a:ext cx="3017055"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对象 27"/>
          <p:cNvGraphicFramePr>
            <a:graphicFrameLocks noChangeAspect="1"/>
          </p:cNvGraphicFramePr>
          <p:nvPr>
            <p:extLst>
              <p:ext uri="{D42A27DB-BD31-4B8C-83A1-F6EECF244321}">
                <p14:modId xmlns:p14="http://schemas.microsoft.com/office/powerpoint/2010/main" val="1448942737"/>
              </p:ext>
            </p:extLst>
          </p:nvPr>
        </p:nvGraphicFramePr>
        <p:xfrm>
          <a:off x="4908879" y="2505144"/>
          <a:ext cx="1025525" cy="419100"/>
        </p:xfrm>
        <a:graphic>
          <a:graphicData uri="http://schemas.openxmlformats.org/presentationml/2006/ole">
            <mc:AlternateContent xmlns:mc="http://schemas.openxmlformats.org/markup-compatibility/2006">
              <mc:Choice xmlns:v="urn:schemas-microsoft-com:vml" Requires="v">
                <p:oleObj spid="_x0000_s91591" name="文档" r:id="rId21" imgW="1025744" imgH="419708" progId="Word.Document.12">
                  <p:embed/>
                </p:oleObj>
              </mc:Choice>
              <mc:Fallback>
                <p:oleObj name="文档" r:id="rId21" imgW="1025744" imgH="419708" progId="Word.Document.12">
                  <p:embed/>
                  <p:pic>
                    <p:nvPicPr>
                      <p:cNvPr id="0" name=""/>
                      <p:cNvPicPr/>
                      <p:nvPr/>
                    </p:nvPicPr>
                    <p:blipFill>
                      <a:blip r:embed="rId22"/>
                      <a:stretch>
                        <a:fillRect/>
                      </a:stretch>
                    </p:blipFill>
                    <p:spPr>
                      <a:xfrm>
                        <a:off x="4908879" y="2505144"/>
                        <a:ext cx="1025525" cy="4191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867643874"/>
              </p:ext>
            </p:extLst>
          </p:nvPr>
        </p:nvGraphicFramePr>
        <p:xfrm>
          <a:off x="8186428" y="1734641"/>
          <a:ext cx="711200" cy="811213"/>
        </p:xfrm>
        <a:graphic>
          <a:graphicData uri="http://schemas.openxmlformats.org/presentationml/2006/ole">
            <mc:AlternateContent xmlns:mc="http://schemas.openxmlformats.org/markup-compatibility/2006">
              <mc:Choice xmlns:v="urn:schemas-microsoft-com:vml" Requires="v">
                <p:oleObj spid="_x0000_s91592" name="文档" r:id="rId23" imgW="711543" imgH="810571" progId="Word.Document.12">
                  <p:embed/>
                </p:oleObj>
              </mc:Choice>
              <mc:Fallback>
                <p:oleObj name="文档" r:id="rId23" imgW="711543" imgH="810571" progId="Word.Document.12">
                  <p:embed/>
                  <p:pic>
                    <p:nvPicPr>
                      <p:cNvPr id="0" name=""/>
                      <p:cNvPicPr/>
                      <p:nvPr/>
                    </p:nvPicPr>
                    <p:blipFill>
                      <a:blip r:embed="rId24"/>
                      <a:stretch>
                        <a:fillRect/>
                      </a:stretch>
                    </p:blipFill>
                    <p:spPr>
                      <a:xfrm>
                        <a:off x="8186428" y="1734641"/>
                        <a:ext cx="711200" cy="811213"/>
                      </a:xfrm>
                      <a:prstGeom prst="rect">
                        <a:avLst/>
                      </a:prstGeom>
                    </p:spPr>
                  </p:pic>
                </p:oleObj>
              </mc:Fallback>
            </mc:AlternateContent>
          </a:graphicData>
        </a:graphic>
      </p:graphicFrame>
      <p:grpSp>
        <p:nvGrpSpPr>
          <p:cNvPr id="29" name="组合 28"/>
          <p:cNvGrpSpPr/>
          <p:nvPr/>
        </p:nvGrpSpPr>
        <p:grpSpPr>
          <a:xfrm>
            <a:off x="516000" y="1052736"/>
            <a:ext cx="11160000" cy="5376241"/>
            <a:chOff x="516000" y="1042159"/>
            <a:chExt cx="11160000" cy="5376241"/>
          </a:xfrm>
        </p:grpSpPr>
        <p:grpSp>
          <p:nvGrpSpPr>
            <p:cNvPr id="30" name="组合 29"/>
            <p:cNvGrpSpPr/>
            <p:nvPr/>
          </p:nvGrpSpPr>
          <p:grpSpPr>
            <a:xfrm>
              <a:off x="516000" y="1042159"/>
              <a:ext cx="11160000" cy="5376241"/>
              <a:chOff x="516000" y="1042159"/>
              <a:chExt cx="11160000" cy="5376241"/>
            </a:xfrm>
          </p:grpSpPr>
          <p:sp>
            <p:nvSpPr>
              <p:cNvPr id="32" name="圆角矩形 31">
                <a:extLst>
                  <a:ext uri="{FF2B5EF4-FFF2-40B4-BE49-F238E27FC236}">
                    <a16:creationId xmlns:a16="http://schemas.microsoft.com/office/drawing/2014/main" xmlns="" id="{E0791A29-2CB4-2744-96C1-EA2037B165CE}"/>
                  </a:ext>
                </a:extLst>
              </p:cNvPr>
              <p:cNvSpPr/>
              <p:nvPr/>
            </p:nvSpPr>
            <p:spPr>
              <a:xfrm>
                <a:off x="516000" y="1155049"/>
                <a:ext cx="11160000" cy="5263351"/>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3" name="矩形 32">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1" name="文本框 30">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7877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8" name="矩形 17"/>
          <p:cNvSpPr/>
          <p:nvPr/>
        </p:nvSpPr>
        <p:spPr>
          <a:xfrm>
            <a:off x="407368" y="836712"/>
            <a:ext cx="11593288"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在固定体积的密闭容器中发生反应：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41.8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407368" y="2049033"/>
            <a:ext cx="7149182"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使用某种催化剂，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改变</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值进行多组实验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各</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3861025364"/>
              </p:ext>
            </p:extLst>
          </p:nvPr>
        </p:nvGraphicFramePr>
        <p:xfrm>
          <a:off x="3588346" y="1984352"/>
          <a:ext cx="1558925" cy="906463"/>
        </p:xfrm>
        <a:graphic>
          <a:graphicData uri="http://schemas.openxmlformats.org/presentationml/2006/ole">
            <mc:AlternateContent xmlns:mc="http://schemas.openxmlformats.org/markup-compatibility/2006">
              <mc:Choice xmlns:v="urn:schemas-microsoft-com:vml" Requires="v">
                <p:oleObj spid="_x0000_s90364" name="文档" r:id="rId18" imgW="1559131" imgH="907926" progId="Word.Document.12">
                  <p:embed/>
                </p:oleObj>
              </mc:Choice>
              <mc:Fallback>
                <p:oleObj name="文档" r:id="rId18" imgW="1559131" imgH="907926" progId="Word.Document.12">
                  <p:embed/>
                  <p:pic>
                    <p:nvPicPr>
                      <p:cNvPr id="0" name=""/>
                      <p:cNvPicPr/>
                      <p:nvPr/>
                    </p:nvPicPr>
                    <p:blipFill>
                      <a:blip r:embed="rId19"/>
                      <a:stretch>
                        <a:fillRect/>
                      </a:stretch>
                    </p:blipFill>
                    <p:spPr>
                      <a:xfrm>
                        <a:off x="3588346" y="1984352"/>
                        <a:ext cx="1558925" cy="906463"/>
                      </a:xfrm>
                      <a:prstGeom prst="rect">
                        <a:avLst/>
                      </a:prstGeom>
                    </p:spPr>
                  </p:pic>
                </p:oleObj>
              </mc:Fallback>
            </mc:AlternateContent>
          </a:graphicData>
        </a:graphic>
      </p:graphicFrame>
      <p:grpSp>
        <p:nvGrpSpPr>
          <p:cNvPr id="28" name="组合 27">
            <a:extLst>
              <a:ext uri="{FF2B5EF4-FFF2-40B4-BE49-F238E27FC236}">
                <a16:creationId xmlns:a16="http://schemas.microsoft.com/office/drawing/2014/main" xmlns="" id="{574E7DD6-E482-894D-9E46-D2B62C9ED9EC}"/>
              </a:ext>
            </a:extLst>
          </p:cNvPr>
          <p:cNvGrpSpPr/>
          <p:nvPr/>
        </p:nvGrpSpPr>
        <p:grpSpPr>
          <a:xfrm>
            <a:off x="516000" y="5069843"/>
            <a:ext cx="11160000" cy="1527509"/>
            <a:chOff x="792914" y="3925222"/>
            <a:chExt cx="11160000" cy="1527509"/>
          </a:xfrm>
        </p:grpSpPr>
        <p:sp>
          <p:nvSpPr>
            <p:cNvPr id="29" name="圆角矩形 28">
              <a:extLst>
                <a:ext uri="{FF2B5EF4-FFF2-40B4-BE49-F238E27FC236}">
                  <a16:creationId xmlns:a16="http://schemas.microsoft.com/office/drawing/2014/main" xmlns="" id="{E0791A29-2CB4-2744-96C1-EA2037B165CE}"/>
                </a:ext>
              </a:extLst>
            </p:cNvPr>
            <p:cNvSpPr/>
            <p:nvPr/>
          </p:nvSpPr>
          <p:spPr>
            <a:xfrm>
              <a:off x="792914" y="4038113"/>
              <a:ext cx="11160000" cy="141461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2" name="矩形 31"/>
          <p:cNvSpPr/>
          <p:nvPr/>
        </p:nvSpPr>
        <p:spPr>
          <a:xfrm>
            <a:off x="714450" y="5304917"/>
            <a:ext cx="10586645"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如果将图乙中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点的平衡状态改变为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点的平衡状态，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的平衡转化率增大，可以通过降低温度使平衡正向移动，从而使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的平衡转化率增大。</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3184208881"/>
              </p:ext>
            </p:extLst>
          </p:nvPr>
        </p:nvGraphicFramePr>
        <p:xfrm>
          <a:off x="2597151" y="1565252"/>
          <a:ext cx="1025525" cy="419100"/>
        </p:xfrm>
        <a:graphic>
          <a:graphicData uri="http://schemas.openxmlformats.org/presentationml/2006/ole">
            <mc:AlternateContent xmlns:mc="http://schemas.openxmlformats.org/markup-compatibility/2006">
              <mc:Choice xmlns:v="urn:schemas-microsoft-com:vml" Requires="v">
                <p:oleObj spid="_x0000_s90365" name="文档" r:id="rId20" imgW="1025744" imgH="419708" progId="Word.Document.12">
                  <p:embed/>
                </p:oleObj>
              </mc:Choice>
              <mc:Fallback>
                <p:oleObj name="文档" r:id="rId20" imgW="1025744" imgH="419708" progId="Word.Document.12">
                  <p:embed/>
                  <p:pic>
                    <p:nvPicPr>
                      <p:cNvPr id="0" name=""/>
                      <p:cNvPicPr/>
                      <p:nvPr/>
                    </p:nvPicPr>
                    <p:blipFill>
                      <a:blip r:embed="rId21"/>
                      <a:stretch>
                        <a:fillRect/>
                      </a:stretch>
                    </p:blipFill>
                    <p:spPr>
                      <a:xfrm>
                        <a:off x="2597151" y="1565252"/>
                        <a:ext cx="1025525" cy="419100"/>
                      </a:xfrm>
                      <a:prstGeom prst="rect">
                        <a:avLst/>
                      </a:prstGeom>
                    </p:spPr>
                  </p:pic>
                </p:oleObj>
              </mc:Fallback>
            </mc:AlternateContent>
          </a:graphicData>
        </a:graphic>
      </p:graphicFrame>
      <p:pic>
        <p:nvPicPr>
          <p:cNvPr id="90279" name="Picture 167" descr="7-67"/>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1974" y="1848602"/>
            <a:ext cx="3886674" cy="323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407368" y="2761878"/>
            <a:ext cx="7149182" cy="223907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组实验的温度可能相同，也可能不同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的平衡转化率。部分实验结果如图乙所示。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如果要将图乙中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点的平衡状态改变为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点的平衡状态，应采取的措施是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3720868" y="4479503"/>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降低温度</a:t>
            </a:r>
            <a:endParaRPr lang="zh-CN" altLang="en-US" dirty="0"/>
          </a:p>
        </p:txBody>
      </p:sp>
    </p:spTree>
    <p:extLst>
      <p:ext uri="{BB962C8B-B14F-4D97-AF65-F5344CB8AC3E}">
        <p14:creationId xmlns:p14="http://schemas.microsoft.com/office/powerpoint/2010/main" val="201448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24" name="矩形 23"/>
          <p:cNvSpPr/>
          <p:nvPr/>
        </p:nvSpPr>
        <p:spPr>
          <a:xfrm>
            <a:off x="335360" y="1196752"/>
            <a:ext cx="11449272" cy="1269835"/>
          </a:xfrm>
          <a:prstGeom prst="rect">
            <a:avLst/>
          </a:prstGeom>
        </p:spPr>
        <p:txBody>
          <a:bodyPr wrap="square">
            <a:spAutoFit/>
          </a:bodyPr>
          <a:lstStyle/>
          <a:p>
            <a:pPr algn="just">
              <a:lnSpc>
                <a:spcPct val="17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点对应实验中，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的起始浓度为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，经过</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达到平衡状态，该时段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的平均反应速率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167" descr="7-6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2663" y="2709449"/>
            <a:ext cx="3886674" cy="323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对象 16"/>
          <p:cNvGraphicFramePr>
            <a:graphicFrameLocks noChangeAspect="1"/>
          </p:cNvGraphicFramePr>
          <p:nvPr>
            <p:extLst>
              <p:ext uri="{D42A27DB-BD31-4B8C-83A1-F6EECF244321}">
                <p14:modId xmlns:p14="http://schemas.microsoft.com/office/powerpoint/2010/main" val="2908894854"/>
              </p:ext>
            </p:extLst>
          </p:nvPr>
        </p:nvGraphicFramePr>
        <p:xfrm>
          <a:off x="4746684" y="1678387"/>
          <a:ext cx="825500" cy="896938"/>
        </p:xfrm>
        <a:graphic>
          <a:graphicData uri="http://schemas.openxmlformats.org/presentationml/2006/ole">
            <mc:AlternateContent xmlns:mc="http://schemas.openxmlformats.org/markup-compatibility/2006">
              <mc:Choice xmlns:v="urn:schemas-microsoft-com:vml" Requires="v">
                <p:oleObj spid="_x0000_s92285" name="文档" r:id="rId19" imgW="825994" imgH="896748" progId="Word.Document.12">
                  <p:embed/>
                </p:oleObj>
              </mc:Choice>
              <mc:Fallback>
                <p:oleObj name="文档" r:id="rId19" imgW="825994" imgH="896748" progId="Word.Document.12">
                  <p:embed/>
                  <p:pic>
                    <p:nvPicPr>
                      <p:cNvPr id="0" name=""/>
                      <p:cNvPicPr/>
                      <p:nvPr/>
                    </p:nvPicPr>
                    <p:blipFill>
                      <a:blip r:embed="rId20"/>
                      <a:stretch>
                        <a:fillRect/>
                      </a:stretch>
                    </p:blipFill>
                    <p:spPr>
                      <a:xfrm>
                        <a:off x="4746684" y="1678387"/>
                        <a:ext cx="825500" cy="896938"/>
                      </a:xfrm>
                      <a:prstGeom prst="rect">
                        <a:avLst/>
                      </a:prstGeom>
                    </p:spPr>
                  </p:pic>
                </p:oleObj>
              </mc:Fallback>
            </mc:AlternateContent>
          </a:graphicData>
        </a:graphic>
      </p:graphicFrame>
    </p:spTree>
    <p:extLst>
      <p:ext uri="{BB962C8B-B14F-4D97-AF65-F5344CB8AC3E}">
        <p14:creationId xmlns:p14="http://schemas.microsoft.com/office/powerpoint/2010/main" val="85524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3808880577"/>
              </p:ext>
            </p:extLst>
          </p:nvPr>
        </p:nvGraphicFramePr>
        <p:xfrm>
          <a:off x="845418" y="1556792"/>
          <a:ext cx="6762750" cy="4114800"/>
        </p:xfrm>
        <a:graphic>
          <a:graphicData uri="http://schemas.openxmlformats.org/presentationml/2006/ole">
            <mc:AlternateContent xmlns:mc="http://schemas.openxmlformats.org/markup-compatibility/2006">
              <mc:Choice xmlns:v="urn:schemas-microsoft-com:vml" Requires="v">
                <p:oleObj spid="_x0000_s93309" name="文档" r:id="rId18" imgW="6444333" imgH="3923176" progId="Word.Document.12">
                  <p:embed/>
                </p:oleObj>
              </mc:Choice>
              <mc:Fallback>
                <p:oleObj name="文档" r:id="rId18" imgW="6444333" imgH="3923176" progId="Word.Document.12">
                  <p:embed/>
                  <p:pic>
                    <p:nvPicPr>
                      <p:cNvPr id="0" name=""/>
                      <p:cNvPicPr/>
                      <p:nvPr/>
                    </p:nvPicPr>
                    <p:blipFill>
                      <a:blip r:embed="rId19"/>
                      <a:stretch>
                        <a:fillRect/>
                      </a:stretch>
                    </p:blipFill>
                    <p:spPr>
                      <a:xfrm>
                        <a:off x="845418" y="1556792"/>
                        <a:ext cx="6762750" cy="4114800"/>
                      </a:xfrm>
                      <a:prstGeom prst="rect">
                        <a:avLst/>
                      </a:prstGeom>
                    </p:spPr>
                  </p:pic>
                </p:oleObj>
              </mc:Fallback>
            </mc:AlternateContent>
          </a:graphicData>
        </a:graphic>
      </p:graphicFrame>
      <p:pic>
        <p:nvPicPr>
          <p:cNvPr id="25" name="Picture 167" descr="7-6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9244" y="1851851"/>
            <a:ext cx="3533340" cy="29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516000" y="1196752"/>
            <a:ext cx="11160000" cy="4608512"/>
            <a:chOff x="516000" y="1196752"/>
            <a:chExt cx="11160000" cy="4608512"/>
          </a:xfrm>
        </p:grpSpPr>
        <p:grpSp>
          <p:nvGrpSpPr>
            <p:cNvPr id="29" name="组合 28"/>
            <p:cNvGrpSpPr/>
            <p:nvPr/>
          </p:nvGrpSpPr>
          <p:grpSpPr>
            <a:xfrm>
              <a:off x="516000" y="1196752"/>
              <a:ext cx="11160000" cy="4608512"/>
              <a:chOff x="516000" y="1196752"/>
              <a:chExt cx="11160000" cy="4608512"/>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309641"/>
                <a:ext cx="11160000" cy="449562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53124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16" name="圆角矩形 1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8" name="矩形 17"/>
          <p:cNvSpPr/>
          <p:nvPr/>
        </p:nvSpPr>
        <p:spPr>
          <a:xfrm>
            <a:off x="390000" y="1035510"/>
            <a:ext cx="11412000" cy="1200329"/>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若图乙中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两点对应的实验温度分别为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，通过计算判断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10572109" y="117971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pic>
        <p:nvPicPr>
          <p:cNvPr id="22" name="Picture 167" descr="7-6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2663" y="2564904"/>
            <a:ext cx="3886674" cy="323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04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2410095088"/>
              </p:ext>
            </p:extLst>
          </p:nvPr>
        </p:nvGraphicFramePr>
        <p:xfrm>
          <a:off x="767408" y="1575842"/>
          <a:ext cx="6915150" cy="3505200"/>
        </p:xfrm>
        <a:graphic>
          <a:graphicData uri="http://schemas.openxmlformats.org/presentationml/2006/ole">
            <mc:AlternateContent xmlns:mc="http://schemas.openxmlformats.org/markup-compatibility/2006">
              <mc:Choice xmlns:v="urn:schemas-microsoft-com:vml" Requires="v">
                <p:oleObj spid="_x0000_s117801" name="文档" r:id="rId18" imgW="6587205" imgH="3341818" progId="Word.Document.12">
                  <p:embed/>
                </p:oleObj>
              </mc:Choice>
              <mc:Fallback>
                <p:oleObj name="文档" r:id="rId18" imgW="6587205" imgH="3341818" progId="Word.Document.12">
                  <p:embed/>
                  <p:pic>
                    <p:nvPicPr>
                      <p:cNvPr id="0" name=""/>
                      <p:cNvPicPr/>
                      <p:nvPr/>
                    </p:nvPicPr>
                    <p:blipFill>
                      <a:blip r:embed="rId19"/>
                      <a:stretch>
                        <a:fillRect/>
                      </a:stretch>
                    </p:blipFill>
                    <p:spPr>
                      <a:xfrm>
                        <a:off x="767408" y="1575842"/>
                        <a:ext cx="6915150" cy="3505200"/>
                      </a:xfrm>
                      <a:prstGeom prst="rect">
                        <a:avLst/>
                      </a:prstGeom>
                    </p:spPr>
                  </p:pic>
                </p:oleObj>
              </mc:Fallback>
            </mc:AlternateContent>
          </a:graphicData>
        </a:graphic>
      </p:graphicFrame>
      <p:pic>
        <p:nvPicPr>
          <p:cNvPr id="25" name="Picture 167" descr="7-6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60" y="1844824"/>
            <a:ext cx="3533340" cy="29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516000" y="1268760"/>
            <a:ext cx="11160000" cy="3960440"/>
            <a:chOff x="516000" y="1196752"/>
            <a:chExt cx="11160000" cy="3960440"/>
          </a:xfrm>
        </p:grpSpPr>
        <p:grpSp>
          <p:nvGrpSpPr>
            <p:cNvPr id="29" name="组合 28"/>
            <p:cNvGrpSpPr/>
            <p:nvPr/>
          </p:nvGrpSpPr>
          <p:grpSpPr>
            <a:xfrm>
              <a:off x="516000" y="1196752"/>
              <a:ext cx="11160000" cy="3960440"/>
              <a:chOff x="516000" y="1196752"/>
              <a:chExt cx="11160000" cy="3960440"/>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309641"/>
                <a:ext cx="11160000" cy="3847551"/>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0983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16" name="圆角矩形 15">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pic>
        <p:nvPicPr>
          <p:cNvPr id="25" name="Picture 167" descr="7-6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1779843"/>
            <a:ext cx="3533340" cy="29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516000" y="1268760"/>
            <a:ext cx="11160000" cy="4104456"/>
            <a:chOff x="516000" y="1196752"/>
            <a:chExt cx="11160000" cy="4104456"/>
          </a:xfrm>
        </p:grpSpPr>
        <p:grpSp>
          <p:nvGrpSpPr>
            <p:cNvPr id="29" name="组合 28"/>
            <p:cNvGrpSpPr/>
            <p:nvPr/>
          </p:nvGrpSpPr>
          <p:grpSpPr>
            <a:xfrm>
              <a:off x="516000" y="1196752"/>
              <a:ext cx="11160000" cy="4104456"/>
              <a:chOff x="516000" y="1196752"/>
              <a:chExt cx="11160000" cy="4104456"/>
            </a:xfrm>
          </p:grpSpPr>
          <p:sp>
            <p:nvSpPr>
              <p:cNvPr id="31" name="圆角矩形 30">
                <a:extLst>
                  <a:ext uri="{FF2B5EF4-FFF2-40B4-BE49-F238E27FC236}">
                    <a16:creationId xmlns:a16="http://schemas.microsoft.com/office/drawing/2014/main" xmlns="" id="{E0791A29-2CB4-2744-96C1-EA2037B165CE}"/>
                  </a:ext>
                </a:extLst>
              </p:cNvPr>
              <p:cNvSpPr/>
              <p:nvPr/>
            </p:nvSpPr>
            <p:spPr>
              <a:xfrm>
                <a:off x="516000" y="1309641"/>
                <a:ext cx="11160000" cy="3991567"/>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文本框 29">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678143" y="1513359"/>
            <a:ext cx="6641993" cy="57624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点对应的二氧化氮的平衡转化率为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126522337"/>
              </p:ext>
            </p:extLst>
          </p:nvPr>
        </p:nvGraphicFramePr>
        <p:xfrm>
          <a:off x="794779" y="2147639"/>
          <a:ext cx="1511300" cy="877888"/>
        </p:xfrm>
        <a:graphic>
          <a:graphicData uri="http://schemas.openxmlformats.org/presentationml/2006/ole">
            <mc:AlternateContent xmlns:mc="http://schemas.openxmlformats.org/markup-compatibility/2006">
              <mc:Choice xmlns:v="urn:schemas-microsoft-com:vml" Requires="v">
                <p:oleObj spid="_x0000_s119849" name="文档" r:id="rId19" imgW="1511623" imgH="877638" progId="Word.Document.12">
                  <p:embed/>
                </p:oleObj>
              </mc:Choice>
              <mc:Fallback>
                <p:oleObj name="文档" r:id="rId19" imgW="1511623" imgH="877638" progId="Word.Document.12">
                  <p:embed/>
                  <p:pic>
                    <p:nvPicPr>
                      <p:cNvPr id="0" name=""/>
                      <p:cNvPicPr/>
                      <p:nvPr/>
                    </p:nvPicPr>
                    <p:blipFill>
                      <a:blip r:embed="rId20"/>
                      <a:stretch>
                        <a:fillRect/>
                      </a:stretch>
                    </p:blipFill>
                    <p:spPr>
                      <a:xfrm>
                        <a:off x="794779" y="2147639"/>
                        <a:ext cx="1511300" cy="877888"/>
                      </a:xfrm>
                      <a:prstGeom prst="rect">
                        <a:avLst/>
                      </a:prstGeom>
                    </p:spPr>
                  </p:pic>
                </p:oleObj>
              </mc:Fallback>
            </mc:AlternateContent>
          </a:graphicData>
        </a:graphic>
      </p:graphicFrame>
      <p:sp>
        <p:nvSpPr>
          <p:cNvPr id="27" name="矩形 26"/>
          <p:cNvSpPr/>
          <p:nvPr/>
        </p:nvSpPr>
        <p:spPr>
          <a:xfrm>
            <a:off x="678143" y="2199531"/>
            <a:ext cx="6641993" cy="646331"/>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的起始浓度为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3" name="矩形 32"/>
          <p:cNvSpPr/>
          <p:nvPr/>
        </p:nvSpPr>
        <p:spPr>
          <a:xfrm>
            <a:off x="678143" y="2943994"/>
            <a:ext cx="6641993"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的起始浓度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，则平</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衡时</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0.9</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0.4</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0.6</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，平衡常数相同说明反应温度相同，即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4777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3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6" name="圆角矩形 3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3" name="矩形 2"/>
          <p:cNvSpPr/>
          <p:nvPr/>
        </p:nvSpPr>
        <p:spPr>
          <a:xfrm>
            <a:off x="390000" y="1052736"/>
            <a:ext cx="11412000" cy="397031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煤和甲烷既是重要的常用燃料，又是重要的化工原料。根据题意，回答下列问题：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煤制天然气过程中，存在多种化学反应，其中在煤气化装置中发生反应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，而在水气变换装置中发生反应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煤气化前，需要通入一定量的氧气与碳发生燃烧反应，请利用平衡移动原理说明通入氧气的作用：</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3482022438"/>
              </p:ext>
            </p:extLst>
          </p:nvPr>
        </p:nvGraphicFramePr>
        <p:xfrm>
          <a:off x="1398740" y="2322746"/>
          <a:ext cx="1025525" cy="419100"/>
        </p:xfrm>
        <a:graphic>
          <a:graphicData uri="http://schemas.openxmlformats.org/presentationml/2006/ole">
            <mc:AlternateContent xmlns:mc="http://schemas.openxmlformats.org/markup-compatibility/2006">
              <mc:Choice xmlns:v="urn:schemas-microsoft-com:vml" Requires="v">
                <p:oleObj spid="_x0000_s1342" name="文档" r:id="rId18" imgW="1025744" imgH="419708" progId="Word.Document.12">
                  <p:embed/>
                </p:oleObj>
              </mc:Choice>
              <mc:Fallback>
                <p:oleObj name="文档" r:id="rId18" imgW="1025744" imgH="419708" progId="Word.Document.12">
                  <p:embed/>
                  <p:pic>
                    <p:nvPicPr>
                      <p:cNvPr id="0" name=""/>
                      <p:cNvPicPr/>
                      <p:nvPr/>
                    </p:nvPicPr>
                    <p:blipFill>
                      <a:blip r:embed="rId19"/>
                      <a:stretch>
                        <a:fillRect/>
                      </a:stretch>
                    </p:blipFill>
                    <p:spPr>
                      <a:xfrm>
                        <a:off x="1398740" y="2322746"/>
                        <a:ext cx="1025525" cy="41910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940164544"/>
              </p:ext>
            </p:extLst>
          </p:nvPr>
        </p:nvGraphicFramePr>
        <p:xfrm>
          <a:off x="1692694" y="2877160"/>
          <a:ext cx="1025525" cy="419100"/>
        </p:xfrm>
        <a:graphic>
          <a:graphicData uri="http://schemas.openxmlformats.org/presentationml/2006/ole">
            <mc:AlternateContent xmlns:mc="http://schemas.openxmlformats.org/markup-compatibility/2006">
              <mc:Choice xmlns:v="urn:schemas-microsoft-com:vml" Requires="v">
                <p:oleObj spid="_x0000_s1343" name="文档" r:id="rId20" imgW="1025744" imgH="419708" progId="Word.Document.12">
                  <p:embed/>
                </p:oleObj>
              </mc:Choice>
              <mc:Fallback>
                <p:oleObj name="文档" r:id="rId20" imgW="1025744" imgH="419708" progId="Word.Document.12">
                  <p:embed/>
                  <p:pic>
                    <p:nvPicPr>
                      <p:cNvPr id="0" name=""/>
                      <p:cNvPicPr/>
                      <p:nvPr/>
                    </p:nvPicPr>
                    <p:blipFill>
                      <a:blip r:embed="rId19"/>
                      <a:stretch>
                        <a:fillRect/>
                      </a:stretch>
                    </p:blipFill>
                    <p:spPr>
                      <a:xfrm>
                        <a:off x="1692694" y="2877160"/>
                        <a:ext cx="1025525" cy="419100"/>
                      </a:xfrm>
                      <a:prstGeom prst="rect">
                        <a:avLst/>
                      </a:prstGeom>
                    </p:spPr>
                  </p:pic>
                </p:oleObj>
              </mc:Fallback>
            </mc:AlternateContent>
          </a:graphicData>
        </a:graphic>
      </p:graphicFrame>
      <p:sp>
        <p:nvSpPr>
          <p:cNvPr id="5" name="矩形 4"/>
          <p:cNvSpPr/>
          <p:nvPr/>
        </p:nvSpPr>
        <p:spPr>
          <a:xfrm>
            <a:off x="2933111" y="3718773"/>
            <a:ext cx="8995537"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氧气与碳发生燃烧反应放热，放出的热被可逆反应</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吸收利用</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27158" y="4294837"/>
            <a:ext cx="2646878" cy="646331"/>
          </a:xfrm>
          <a:prstGeom prst="rect">
            <a:avLst/>
          </a:prstGeom>
        </p:spPr>
        <p:txBody>
          <a:bodyPr wrap="none">
            <a:spAutoFit/>
          </a:bodyPr>
          <a:lstStyle/>
          <a:p>
            <a:pPr lvl="0" algn="just">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促进反应正向移动</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8347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6" name="圆角矩形 3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3" name="矩形 2"/>
          <p:cNvSpPr/>
          <p:nvPr/>
        </p:nvSpPr>
        <p:spPr>
          <a:xfrm>
            <a:off x="421819" y="1424558"/>
            <a:ext cx="7464856"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如图表示发生反应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后进入反应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装置</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平衡转化率、温度的变化关系。</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6427" name="Picture 171" descr="7-68"/>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1305346"/>
            <a:ext cx="3208051" cy="356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425451589"/>
              </p:ext>
            </p:extLst>
          </p:nvPr>
        </p:nvGraphicFramePr>
        <p:xfrm>
          <a:off x="6485483" y="1379587"/>
          <a:ext cx="1454150" cy="896938"/>
        </p:xfrm>
        <a:graphic>
          <a:graphicData uri="http://schemas.openxmlformats.org/presentationml/2006/ole">
            <mc:AlternateContent xmlns:mc="http://schemas.openxmlformats.org/markup-compatibility/2006">
              <mc:Choice xmlns:v="urn:schemas-microsoft-com:vml" Requires="v">
                <p:oleObj spid="_x0000_s96504" name="文档" r:id="rId19" imgW="1454398" imgH="896748" progId="Word.Document.12">
                  <p:embed/>
                </p:oleObj>
              </mc:Choice>
              <mc:Fallback>
                <p:oleObj name="文档" r:id="rId19" imgW="1454398" imgH="896748" progId="Word.Document.12">
                  <p:embed/>
                  <p:pic>
                    <p:nvPicPr>
                      <p:cNvPr id="0" name=""/>
                      <p:cNvPicPr/>
                      <p:nvPr/>
                    </p:nvPicPr>
                    <p:blipFill>
                      <a:blip r:embed="rId20"/>
                      <a:stretch>
                        <a:fillRect/>
                      </a:stretch>
                    </p:blipFill>
                    <p:spPr>
                      <a:xfrm>
                        <a:off x="6485483" y="1379587"/>
                        <a:ext cx="1454150" cy="896938"/>
                      </a:xfrm>
                      <a:prstGeom prst="rect">
                        <a:avLst/>
                      </a:prstGeom>
                    </p:spPr>
                  </p:pic>
                </p:oleObj>
              </mc:Fallback>
            </mc:AlternateContent>
          </a:graphicData>
        </a:graphic>
      </p:graphicFrame>
      <p:sp>
        <p:nvSpPr>
          <p:cNvPr id="24" name="矩形 23"/>
          <p:cNvSpPr/>
          <p:nvPr/>
        </p:nvSpPr>
        <p:spPr>
          <a:xfrm>
            <a:off x="421819" y="2617862"/>
            <a:ext cx="7464856" cy="1828193"/>
          </a:xfrm>
          <a:prstGeom prst="rect">
            <a:avLst/>
          </a:prstGeom>
        </p:spPr>
        <p:txBody>
          <a:bodyPr wrap="square">
            <a:spAutoFit/>
          </a:bodyPr>
          <a:lstStyle/>
          <a:p>
            <a:pPr algn="di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，一定量的煤和水蒸气经反应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6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后，得到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所对应的温度是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352978152"/>
              </p:ext>
            </p:extLst>
          </p:nvPr>
        </p:nvGraphicFramePr>
        <p:xfrm>
          <a:off x="911424" y="2536329"/>
          <a:ext cx="1454150" cy="896938"/>
        </p:xfrm>
        <a:graphic>
          <a:graphicData uri="http://schemas.openxmlformats.org/presentationml/2006/ole">
            <mc:AlternateContent xmlns:mc="http://schemas.openxmlformats.org/markup-compatibility/2006">
              <mc:Choice xmlns:v="urn:schemas-microsoft-com:vml" Requires="v">
                <p:oleObj spid="_x0000_s96505" name="文档" r:id="rId21" imgW="1454398" imgH="896748" progId="Word.Document.12">
                  <p:embed/>
                </p:oleObj>
              </mc:Choice>
              <mc:Fallback>
                <p:oleObj name="文档" r:id="rId21" imgW="1454398" imgH="896748" progId="Word.Document.12">
                  <p:embed/>
                  <p:pic>
                    <p:nvPicPr>
                      <p:cNvPr id="0" name=""/>
                      <p:cNvPicPr/>
                      <p:nvPr/>
                    </p:nvPicPr>
                    <p:blipFill>
                      <a:blip r:embed="rId22"/>
                      <a:stretch>
                        <a:fillRect/>
                      </a:stretch>
                    </p:blipFill>
                    <p:spPr>
                      <a:xfrm>
                        <a:off x="911424" y="2536329"/>
                        <a:ext cx="1454150" cy="896938"/>
                      </a:xfrm>
                      <a:prstGeom prst="rect">
                        <a:avLst/>
                      </a:prstGeom>
                    </p:spPr>
                  </p:pic>
                </p:oleObj>
              </mc:Fallback>
            </mc:AlternateContent>
          </a:graphicData>
        </a:graphic>
      </p:graphicFrame>
      <p:sp>
        <p:nvSpPr>
          <p:cNvPr id="7" name="矩形 6"/>
          <p:cNvSpPr/>
          <p:nvPr/>
        </p:nvSpPr>
        <p:spPr>
          <a:xfrm>
            <a:off x="2777888" y="3727482"/>
            <a:ext cx="458780" cy="646331"/>
          </a:xfrm>
          <a:prstGeom prst="rect">
            <a:avLst/>
          </a:prstGeom>
        </p:spPr>
        <p:txBody>
          <a:bodyPr wrap="none">
            <a:spAutoFit/>
          </a:bodyPr>
          <a:lstStyle/>
          <a:p>
            <a:pPr algn="just">
              <a:lnSpc>
                <a:spcPct val="150000"/>
              </a:lnSpc>
              <a:spcAft>
                <a:spcPts val="0"/>
              </a:spcAft>
            </a:pP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31193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6" name="圆角矩形 3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36233896"/>
              </p:ext>
            </p:extLst>
          </p:nvPr>
        </p:nvGraphicFramePr>
        <p:xfrm>
          <a:off x="781050" y="1704975"/>
          <a:ext cx="6772275" cy="3838575"/>
        </p:xfrm>
        <a:graphic>
          <a:graphicData uri="http://schemas.openxmlformats.org/presentationml/2006/ole">
            <mc:AlternateContent xmlns:mc="http://schemas.openxmlformats.org/markup-compatibility/2006">
              <mc:Choice xmlns:v="urn:schemas-microsoft-com:vml" Requires="v">
                <p:oleObj spid="_x0000_s97404" name="文档" r:id="rId18" imgW="6776861" imgH="3842803" progId="Word.Document.12">
                  <p:embed/>
                </p:oleObj>
              </mc:Choice>
              <mc:Fallback>
                <p:oleObj name="文档" r:id="rId18" imgW="6776861" imgH="3842803" progId="Word.Document.12">
                  <p:embed/>
                  <p:pic>
                    <p:nvPicPr>
                      <p:cNvPr id="0" name=""/>
                      <p:cNvPicPr/>
                      <p:nvPr/>
                    </p:nvPicPr>
                    <p:blipFill>
                      <a:blip r:embed="rId19"/>
                      <a:stretch>
                        <a:fillRect/>
                      </a:stretch>
                    </p:blipFill>
                    <p:spPr>
                      <a:xfrm>
                        <a:off x="781050" y="1704975"/>
                        <a:ext cx="6772275" cy="3838575"/>
                      </a:xfrm>
                      <a:prstGeom prst="rect">
                        <a:avLst/>
                      </a:prstGeom>
                    </p:spPr>
                  </p:pic>
                </p:oleObj>
              </mc:Fallback>
            </mc:AlternateContent>
          </a:graphicData>
        </a:graphic>
      </p:graphicFrame>
      <p:pic>
        <p:nvPicPr>
          <p:cNvPr id="23" name="Picture 171" descr="7-68"/>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2525" y="1772816"/>
            <a:ext cx="3208051" cy="356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516000" y="1359818"/>
            <a:ext cx="11160000" cy="4104456"/>
            <a:chOff x="516000" y="1196752"/>
            <a:chExt cx="11160000" cy="4104456"/>
          </a:xfrm>
        </p:grpSpPr>
        <p:grpSp>
          <p:nvGrpSpPr>
            <p:cNvPr id="25" name="组合 24"/>
            <p:cNvGrpSpPr/>
            <p:nvPr/>
          </p:nvGrpSpPr>
          <p:grpSpPr>
            <a:xfrm>
              <a:off x="516000" y="1196752"/>
              <a:ext cx="11160000" cy="4104456"/>
              <a:chOff x="516000" y="1196752"/>
              <a:chExt cx="11160000" cy="4104456"/>
            </a:xfrm>
          </p:grpSpPr>
          <p:sp>
            <p:nvSpPr>
              <p:cNvPr id="27" name="圆角矩形 26">
                <a:extLst>
                  <a:ext uri="{FF2B5EF4-FFF2-40B4-BE49-F238E27FC236}">
                    <a16:creationId xmlns:a16="http://schemas.microsoft.com/office/drawing/2014/main" xmlns="" id="{E0791A29-2CB4-2744-96C1-EA2037B165CE}"/>
                  </a:ext>
                </a:extLst>
              </p:cNvPr>
              <p:cNvSpPr/>
              <p:nvPr/>
            </p:nvSpPr>
            <p:spPr>
              <a:xfrm>
                <a:off x="516000" y="1309641"/>
                <a:ext cx="11160000" cy="3991567"/>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6" name="文本框 25">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980469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1639F706-5A08-E441-9E43-476613981402}"/>
              </a:ext>
            </a:extLst>
          </p:cNvPr>
          <p:cNvSpPr txBox="1"/>
          <p:nvPr/>
        </p:nvSpPr>
        <p:spPr>
          <a:xfrm>
            <a:off x="390000" y="1124744"/>
            <a:ext cx="5850016" cy="492443"/>
          </a:xfrm>
          <a:prstGeom prst="rect">
            <a:avLst/>
          </a:prstGeom>
          <a:noFill/>
        </p:spPr>
        <p:txBody>
          <a:bodyPr wrap="square">
            <a:spAutoFit/>
          </a:bodyPr>
          <a:lstStyle/>
          <a:p>
            <a:pPr>
              <a:tabLst>
                <a:tab pos="2430780" algn="l"/>
              </a:tabLst>
            </a:pPr>
            <a:r>
              <a:rPr lang="zh-CN" altLang="zh-CN" sz="2600" b="1" kern="100" dirty="0">
                <a:solidFill>
                  <a:srgbClr val="BC5D22"/>
                </a:solidFill>
                <a:latin typeface="+mn-ea"/>
                <a:cs typeface="Times New Roman" panose="02020603050405020304" pitchFamily="18" charset="0"/>
              </a:rPr>
              <a:t>一、平衡常数与转化率的相互计算</a:t>
            </a:r>
          </a:p>
        </p:txBody>
      </p:sp>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7" name="矩形 6"/>
          <p:cNvSpPr/>
          <p:nvPr/>
        </p:nvSpPr>
        <p:spPr>
          <a:xfrm>
            <a:off x="390000" y="1607662"/>
            <a:ext cx="11412000" cy="286232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已知在密闭容器中发生可逆反应：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P(g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。某温度下，反应物的起始浓度分别为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思考并解答下列问题：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若达到平衡后，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，列出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三段式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，计算此时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的平衡浓度是多少？平衡常数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是多少？</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3727072257"/>
              </p:ext>
            </p:extLst>
          </p:nvPr>
        </p:nvGraphicFramePr>
        <p:xfrm>
          <a:off x="6869038" y="1772816"/>
          <a:ext cx="958850" cy="419100"/>
        </p:xfrm>
        <a:graphic>
          <a:graphicData uri="http://schemas.openxmlformats.org/presentationml/2006/ole">
            <mc:AlternateContent xmlns:mc="http://schemas.openxmlformats.org/markup-compatibility/2006">
              <mc:Choice xmlns:v="urn:schemas-microsoft-com:vml" Requires="v">
                <p:oleObj spid="_x0000_s23689" name="文档" r:id="rId3" imgW="959161" imgH="419708" progId="Word.Document.12">
                  <p:embed/>
                </p:oleObj>
              </mc:Choice>
              <mc:Fallback>
                <p:oleObj name="文档" r:id="rId3" imgW="959161" imgH="419708" progId="Word.Document.12">
                  <p:embed/>
                  <p:pic>
                    <p:nvPicPr>
                      <p:cNvPr id="0" name=""/>
                      <p:cNvPicPr/>
                      <p:nvPr/>
                    </p:nvPicPr>
                    <p:blipFill>
                      <a:blip r:embed="rId4"/>
                      <a:stretch>
                        <a:fillRect/>
                      </a:stretch>
                    </p:blipFill>
                    <p:spPr>
                      <a:xfrm>
                        <a:off x="6869038" y="1772816"/>
                        <a:ext cx="958850" cy="419100"/>
                      </a:xfrm>
                      <a:prstGeom prst="rect">
                        <a:avLst/>
                      </a:prstGeom>
                    </p:spPr>
                  </p:pic>
                </p:oleObj>
              </mc:Fallback>
            </mc:AlternateContent>
          </a:graphicData>
        </a:graphic>
      </p:graphicFrame>
    </p:spTree>
    <p:extLst>
      <p:ext uri="{BB962C8B-B14F-4D97-AF65-F5344CB8AC3E}">
        <p14:creationId xmlns:p14="http://schemas.microsoft.com/office/powerpoint/2010/main" val="336400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6" name="圆角矩形 3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3" name="矩形 2"/>
          <p:cNvSpPr/>
          <p:nvPr/>
        </p:nvSpPr>
        <p:spPr>
          <a:xfrm>
            <a:off x="407368" y="1124744"/>
            <a:ext cx="11237936" cy="1685077"/>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甲烷重整技术主要是利用甲烷和其他原料来制备合成气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的混合气体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。现在常见的重整技术有甲烷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二氧化碳重整、甲烷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水蒸气重整，其反应分别为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595232705"/>
              </p:ext>
            </p:extLst>
          </p:nvPr>
        </p:nvGraphicFramePr>
        <p:xfrm>
          <a:off x="10622979" y="2784336"/>
          <a:ext cx="1425575" cy="925513"/>
        </p:xfrm>
        <a:graphic>
          <a:graphicData uri="http://schemas.openxmlformats.org/presentationml/2006/ole">
            <mc:AlternateContent xmlns:mc="http://schemas.openxmlformats.org/markup-compatibility/2006">
              <mc:Choice xmlns:v="urn:schemas-microsoft-com:vml" Requires="v">
                <p:oleObj spid="_x0000_s98792" name="文档" r:id="rId18" imgW="1425965" imgH="927036" progId="Word.Document.12">
                  <p:embed/>
                </p:oleObj>
              </mc:Choice>
              <mc:Fallback>
                <p:oleObj name="文档" r:id="rId18" imgW="1425965" imgH="927036" progId="Word.Document.12">
                  <p:embed/>
                  <p:pic>
                    <p:nvPicPr>
                      <p:cNvPr id="0" name=""/>
                      <p:cNvPicPr/>
                      <p:nvPr/>
                    </p:nvPicPr>
                    <p:blipFill>
                      <a:blip r:embed="rId19"/>
                      <a:stretch>
                        <a:fillRect/>
                      </a:stretch>
                    </p:blipFill>
                    <p:spPr>
                      <a:xfrm>
                        <a:off x="10622979" y="2784336"/>
                        <a:ext cx="1425575" cy="925513"/>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191559064"/>
              </p:ext>
            </p:extLst>
          </p:nvPr>
        </p:nvGraphicFramePr>
        <p:xfrm>
          <a:off x="2743500" y="2389322"/>
          <a:ext cx="1025525" cy="419100"/>
        </p:xfrm>
        <a:graphic>
          <a:graphicData uri="http://schemas.openxmlformats.org/presentationml/2006/ole">
            <mc:AlternateContent xmlns:mc="http://schemas.openxmlformats.org/markup-compatibility/2006">
              <mc:Choice xmlns:v="urn:schemas-microsoft-com:vml" Requires="v">
                <p:oleObj spid="_x0000_s98793" name="文档" r:id="rId20" imgW="1025744" imgH="419708" progId="Word.Document.12">
                  <p:embed/>
                </p:oleObj>
              </mc:Choice>
              <mc:Fallback>
                <p:oleObj name="文档" r:id="rId20" imgW="1025744" imgH="419708" progId="Word.Document.12">
                  <p:embed/>
                  <p:pic>
                    <p:nvPicPr>
                      <p:cNvPr id="0" name=""/>
                      <p:cNvPicPr/>
                      <p:nvPr/>
                    </p:nvPicPr>
                    <p:blipFill>
                      <a:blip r:embed="rId21"/>
                      <a:stretch>
                        <a:fillRect/>
                      </a:stretch>
                    </p:blipFill>
                    <p:spPr>
                      <a:xfrm>
                        <a:off x="2743500" y="2389322"/>
                        <a:ext cx="1025525" cy="4191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4249621966"/>
              </p:ext>
            </p:extLst>
          </p:nvPr>
        </p:nvGraphicFramePr>
        <p:xfrm>
          <a:off x="7961570" y="2403808"/>
          <a:ext cx="1025525" cy="419100"/>
        </p:xfrm>
        <a:graphic>
          <a:graphicData uri="http://schemas.openxmlformats.org/presentationml/2006/ole">
            <mc:AlternateContent xmlns:mc="http://schemas.openxmlformats.org/markup-compatibility/2006">
              <mc:Choice xmlns:v="urn:schemas-microsoft-com:vml" Requires="v">
                <p:oleObj spid="_x0000_s98794" name="文档" r:id="rId22" imgW="1025744" imgH="419708" progId="Word.Document.12">
                  <p:embed/>
                </p:oleObj>
              </mc:Choice>
              <mc:Fallback>
                <p:oleObj name="文档" r:id="rId22" imgW="1025744" imgH="419708" progId="Word.Document.12">
                  <p:embed/>
                  <p:pic>
                    <p:nvPicPr>
                      <p:cNvPr id="0" name=""/>
                      <p:cNvPicPr/>
                      <p:nvPr/>
                    </p:nvPicPr>
                    <p:blipFill>
                      <a:blip r:embed="rId21"/>
                      <a:stretch>
                        <a:fillRect/>
                      </a:stretch>
                    </p:blipFill>
                    <p:spPr>
                      <a:xfrm>
                        <a:off x="7961570" y="2403808"/>
                        <a:ext cx="1025525" cy="419100"/>
                      </a:xfrm>
                      <a:prstGeom prst="rect">
                        <a:avLst/>
                      </a:prstGeom>
                    </p:spPr>
                  </p:pic>
                </p:oleObj>
              </mc:Fallback>
            </mc:AlternateContent>
          </a:graphicData>
        </a:graphic>
      </p:graphicFrame>
      <p:sp>
        <p:nvSpPr>
          <p:cNvPr id="25" name="矩形 24"/>
          <p:cNvSpPr/>
          <p:nvPr/>
        </p:nvSpPr>
        <p:spPr>
          <a:xfrm>
            <a:off x="407368" y="2855278"/>
            <a:ext cx="11237936" cy="580865"/>
          </a:xfrm>
          <a:prstGeom prst="rect">
            <a:avLst/>
          </a:prstGeom>
        </p:spPr>
        <p:txBody>
          <a:bodyPr>
            <a:spAutoFit/>
          </a:bodyPr>
          <a:lstStyle/>
          <a:p>
            <a:pPr algn="just">
              <a:lnSpc>
                <a:spcPct val="150000"/>
              </a:lnSpc>
              <a:spcAft>
                <a:spcPts val="0"/>
              </a:spcAf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通过计算机模拟甲烷</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水蒸气重整实验测得，在操作压强为</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MPa</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、水碳</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比</a:t>
            </a:r>
            <a:endParaRPr lang="en-US" altLang="zh-CN" sz="2400" kern="100" spc="-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矩形 25"/>
          <p:cNvSpPr/>
          <p:nvPr/>
        </p:nvSpPr>
        <p:spPr>
          <a:xfrm>
            <a:off x="407368" y="3535196"/>
            <a:ext cx="11237936" cy="2603790"/>
          </a:xfrm>
          <a:prstGeom prst="rect">
            <a:avLst/>
          </a:prstGeom>
        </p:spPr>
        <p:txBody>
          <a:bodyPr>
            <a:spAutoFit/>
          </a:bodyPr>
          <a:lstStyle/>
          <a:p>
            <a:pPr algn="just">
              <a:lnSpc>
                <a:spcPct val="17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，反应达到平衡时，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。已知该反应的速率方程</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，式中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为速率常数，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为气体分压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气体分压</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总压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气体物质的量分数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，则此时该反应速率</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用含</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的式子表示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时，该反应的压强平衡常数</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用平衡分压代替平衡浓度计算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96350269"/>
              </p:ext>
            </p:extLst>
          </p:nvPr>
        </p:nvGraphicFramePr>
        <p:xfrm>
          <a:off x="6504667" y="4656544"/>
          <a:ext cx="758825" cy="896938"/>
        </p:xfrm>
        <a:graphic>
          <a:graphicData uri="http://schemas.openxmlformats.org/presentationml/2006/ole">
            <mc:AlternateContent xmlns:mc="http://schemas.openxmlformats.org/markup-compatibility/2006">
              <mc:Choice xmlns:v="urn:schemas-microsoft-com:vml" Requires="v">
                <p:oleObj spid="_x0000_s98795" name="文档" r:id="rId23" imgW="759411" imgH="896748" progId="Word.Document.12">
                  <p:embed/>
                </p:oleObj>
              </mc:Choice>
              <mc:Fallback>
                <p:oleObj name="文档" r:id="rId23" imgW="759411" imgH="896748" progId="Word.Document.12">
                  <p:embed/>
                  <p:pic>
                    <p:nvPicPr>
                      <p:cNvPr id="0" name=""/>
                      <p:cNvPicPr/>
                      <p:nvPr/>
                    </p:nvPicPr>
                    <p:blipFill>
                      <a:blip r:embed="rId24"/>
                      <a:stretch>
                        <a:fillRect/>
                      </a:stretch>
                    </p:blipFill>
                    <p:spPr>
                      <a:xfrm>
                        <a:off x="6504667" y="4656544"/>
                        <a:ext cx="758825" cy="896938"/>
                      </a:xfrm>
                      <a:prstGeom prst="rect">
                        <a:avLst/>
                      </a:prstGeom>
                    </p:spPr>
                  </p:pic>
                </p:oleObj>
              </mc:Fallback>
            </mc:AlternateContent>
          </a:graphicData>
        </a:graphic>
      </p:graphicFrame>
      <p:sp>
        <p:nvSpPr>
          <p:cNvPr id="8" name="矩形 7"/>
          <p:cNvSpPr/>
          <p:nvPr/>
        </p:nvSpPr>
        <p:spPr>
          <a:xfrm>
            <a:off x="3846928" y="5585108"/>
            <a:ext cx="232788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4.32</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10</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 MPa</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Tree>
    <p:extLst>
      <p:ext uri="{BB962C8B-B14F-4D97-AF65-F5344CB8AC3E}">
        <p14:creationId xmlns:p14="http://schemas.microsoft.com/office/powerpoint/2010/main" val="348763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6" name="圆角矩形 3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21863628"/>
              </p:ext>
            </p:extLst>
          </p:nvPr>
        </p:nvGraphicFramePr>
        <p:xfrm>
          <a:off x="738188" y="1484783"/>
          <a:ext cx="10715625" cy="4324350"/>
        </p:xfrm>
        <a:graphic>
          <a:graphicData uri="http://schemas.openxmlformats.org/presentationml/2006/ole">
            <mc:AlternateContent xmlns:mc="http://schemas.openxmlformats.org/markup-compatibility/2006">
              <mc:Choice xmlns:v="urn:schemas-microsoft-com:vml" Requires="v">
                <p:oleObj spid="_x0000_s99718" name="文档" r:id="rId18" imgW="10727046" imgH="4325428" progId="Word.Document.12">
                  <p:embed/>
                </p:oleObj>
              </mc:Choice>
              <mc:Fallback>
                <p:oleObj name="文档" r:id="rId18" imgW="10727046" imgH="4325428" progId="Word.Document.12">
                  <p:embed/>
                  <p:pic>
                    <p:nvPicPr>
                      <p:cNvPr id="0" name=""/>
                      <p:cNvPicPr/>
                      <p:nvPr/>
                    </p:nvPicPr>
                    <p:blipFill>
                      <a:blip r:embed="rId19"/>
                      <a:stretch>
                        <a:fillRect/>
                      </a:stretch>
                    </p:blipFill>
                    <p:spPr>
                      <a:xfrm>
                        <a:off x="738188" y="1484783"/>
                        <a:ext cx="10715625" cy="4324350"/>
                      </a:xfrm>
                      <a:prstGeom prst="rect">
                        <a:avLst/>
                      </a:prstGeom>
                    </p:spPr>
                  </p:pic>
                </p:oleObj>
              </mc:Fallback>
            </mc:AlternateContent>
          </a:graphicData>
        </a:graphic>
      </p:graphicFrame>
      <p:grpSp>
        <p:nvGrpSpPr>
          <p:cNvPr id="27" name="组合 26"/>
          <p:cNvGrpSpPr/>
          <p:nvPr/>
        </p:nvGrpSpPr>
        <p:grpSpPr>
          <a:xfrm>
            <a:off x="516000" y="1196751"/>
            <a:ext cx="11160000" cy="4752529"/>
            <a:chOff x="516000" y="1042159"/>
            <a:chExt cx="11160000" cy="4752529"/>
          </a:xfrm>
        </p:grpSpPr>
        <p:grpSp>
          <p:nvGrpSpPr>
            <p:cNvPr id="28" name="组合 27"/>
            <p:cNvGrpSpPr/>
            <p:nvPr/>
          </p:nvGrpSpPr>
          <p:grpSpPr>
            <a:xfrm>
              <a:off x="516000" y="1042159"/>
              <a:ext cx="11160000" cy="4752529"/>
              <a:chOff x="516000" y="1042159"/>
              <a:chExt cx="11160000" cy="4752529"/>
            </a:xfrm>
          </p:grpSpPr>
          <p:sp>
            <p:nvSpPr>
              <p:cNvPr id="30" name="圆角矩形 29">
                <a:extLst>
                  <a:ext uri="{FF2B5EF4-FFF2-40B4-BE49-F238E27FC236}">
                    <a16:creationId xmlns:a16="http://schemas.microsoft.com/office/drawing/2014/main" xmlns="" id="{E0791A29-2CB4-2744-96C1-EA2037B165CE}"/>
                  </a:ext>
                </a:extLst>
              </p:cNvPr>
              <p:cNvSpPr/>
              <p:nvPr/>
            </p:nvSpPr>
            <p:spPr>
              <a:xfrm>
                <a:off x="516000" y="1155050"/>
                <a:ext cx="11160000" cy="4639638"/>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1" name="矩形 30">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9" name="文本框 28">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927749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6" name="圆角矩形 3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62749876"/>
              </p:ext>
            </p:extLst>
          </p:nvPr>
        </p:nvGraphicFramePr>
        <p:xfrm>
          <a:off x="742950" y="1343025"/>
          <a:ext cx="10715625" cy="4772025"/>
        </p:xfrm>
        <a:graphic>
          <a:graphicData uri="http://schemas.openxmlformats.org/presentationml/2006/ole">
            <mc:AlternateContent xmlns:mc="http://schemas.openxmlformats.org/markup-compatibility/2006">
              <mc:Choice xmlns:v="urn:schemas-microsoft-com:vml" Requires="v">
                <p:oleObj spid="_x0000_s120867" name="文档" r:id="rId18" imgW="10727046" imgH="4764297" progId="Word.Document.12">
                  <p:embed/>
                </p:oleObj>
              </mc:Choice>
              <mc:Fallback>
                <p:oleObj name="文档" r:id="rId18" imgW="10727046" imgH="4764297" progId="Word.Document.12">
                  <p:embed/>
                  <p:pic>
                    <p:nvPicPr>
                      <p:cNvPr id="0" name=""/>
                      <p:cNvPicPr/>
                      <p:nvPr/>
                    </p:nvPicPr>
                    <p:blipFill>
                      <a:blip r:embed="rId19"/>
                      <a:stretch>
                        <a:fillRect/>
                      </a:stretch>
                    </p:blipFill>
                    <p:spPr>
                      <a:xfrm>
                        <a:off x="742950" y="1343025"/>
                        <a:ext cx="10715625" cy="4772025"/>
                      </a:xfrm>
                      <a:prstGeom prst="rect">
                        <a:avLst/>
                      </a:prstGeom>
                    </p:spPr>
                  </p:pic>
                </p:oleObj>
              </mc:Fallback>
            </mc:AlternateContent>
          </a:graphicData>
        </a:graphic>
      </p:graphicFrame>
      <p:grpSp>
        <p:nvGrpSpPr>
          <p:cNvPr id="27" name="组合 26"/>
          <p:cNvGrpSpPr/>
          <p:nvPr/>
        </p:nvGrpSpPr>
        <p:grpSpPr>
          <a:xfrm>
            <a:off x="516000" y="1052736"/>
            <a:ext cx="11160000" cy="5081363"/>
            <a:chOff x="516000" y="1042159"/>
            <a:chExt cx="11160000" cy="5081363"/>
          </a:xfrm>
        </p:grpSpPr>
        <p:grpSp>
          <p:nvGrpSpPr>
            <p:cNvPr id="28" name="组合 27"/>
            <p:cNvGrpSpPr/>
            <p:nvPr/>
          </p:nvGrpSpPr>
          <p:grpSpPr>
            <a:xfrm>
              <a:off x="516000" y="1042159"/>
              <a:ext cx="11160000" cy="5081363"/>
              <a:chOff x="516000" y="1042159"/>
              <a:chExt cx="11160000" cy="5081363"/>
            </a:xfrm>
          </p:grpSpPr>
          <p:sp>
            <p:nvSpPr>
              <p:cNvPr id="30" name="圆角矩形 29">
                <a:extLst>
                  <a:ext uri="{FF2B5EF4-FFF2-40B4-BE49-F238E27FC236}">
                    <a16:creationId xmlns:a16="http://schemas.microsoft.com/office/drawing/2014/main" xmlns="" id="{E0791A29-2CB4-2744-96C1-EA2037B165CE}"/>
                  </a:ext>
                </a:extLst>
              </p:cNvPr>
              <p:cNvSpPr/>
              <p:nvPr/>
            </p:nvSpPr>
            <p:spPr>
              <a:xfrm>
                <a:off x="516000" y="1155049"/>
                <a:ext cx="11160000" cy="4968473"/>
              </a:xfrm>
              <a:prstGeom prst="roundRect">
                <a:avLst>
                  <a:gd name="adj" fmla="val 18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1" name="矩形 30">
                <a:extLst>
                  <a:ext uri="{FF2B5EF4-FFF2-40B4-BE49-F238E27FC236}">
                    <a16:creationId xmlns:a16="http://schemas.microsoft.com/office/drawing/2014/main" xmlns="" id="{176C4B96-6C2A-2A44-87F5-E9EF4D7B631E}"/>
                  </a:ext>
                </a:extLst>
              </p:cNvPr>
              <p:cNvSpPr/>
              <p:nvPr/>
            </p:nvSpPr>
            <p:spPr>
              <a:xfrm>
                <a:off x="728106" y="1042159"/>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9" name="文本框 28">
              <a:extLst>
                <a:ext uri="{FF2B5EF4-FFF2-40B4-BE49-F238E27FC236}">
                  <a16:creationId xmlns:a16="http://schemas.microsoft.com/office/drawing/2014/main" xmlns="" id="{6B65E727-1C32-B74C-A4B9-46B6768F37B2}"/>
                </a:ext>
              </a:extLst>
            </p:cNvPr>
            <p:cNvSpPr txBox="1"/>
            <p:nvPr/>
          </p:nvSpPr>
          <p:spPr>
            <a:xfrm>
              <a:off x="818418" y="1042159"/>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a:hlinkClick r:id="rId20"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263364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xmlns=""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xmlns=""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xmlns=""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xmlns=""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xmlns=""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xmlns=""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xmlns=""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xmlns=""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xmlns=""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9921</TotalTime>
  <Words>5964</Words>
  <Application>Microsoft Office PowerPoint</Application>
  <PresentationFormat>宽屏</PresentationFormat>
  <Paragraphs>1279</Paragraphs>
  <Slides>93</Slides>
  <Notes>1</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93</vt:i4>
      </vt:variant>
    </vt:vector>
  </HeadingPairs>
  <TitlesOfParts>
    <vt:vector size="114" baseType="lpstr">
      <vt:lpstr>Adobe 楷体 Std R</vt:lpstr>
      <vt:lpstr>DOUYU Font</vt:lpstr>
      <vt:lpstr>KaiTi</vt:lpstr>
      <vt:lpstr>方正粗圆简体</vt:lpstr>
      <vt:lpstr>仿宋_GB2312</vt:lpstr>
      <vt:lpstr>黑体</vt:lpstr>
      <vt:lpstr>华文细黑</vt:lpstr>
      <vt:lpstr>楷体</vt:lpstr>
      <vt:lpstr>楷体_GB2312</vt:lpstr>
      <vt:lpstr>宋体</vt:lpstr>
      <vt:lpstr>微软雅黑</vt:lpstr>
      <vt:lpstr>Arial</vt:lpstr>
      <vt:lpstr>Book Antiqua</vt:lpstr>
      <vt:lpstr>Calibri</vt:lpstr>
      <vt:lpstr>Courier New</vt:lpstr>
      <vt:lpstr>Symbol</vt:lpstr>
      <vt:lpstr>Times New Roman</vt:lpstr>
      <vt:lpstr>Verdana</vt:lpstr>
      <vt:lpstr>ZBFH</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254</cp:revision>
  <dcterms:created xsi:type="dcterms:W3CDTF">2021-11-07T03:17:42Z</dcterms:created>
  <dcterms:modified xsi:type="dcterms:W3CDTF">2022-02-11T08:51:47Z</dcterms:modified>
</cp:coreProperties>
</file>