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6" r:id="rId2"/>
    <p:sldId id="683" r:id="rId3"/>
    <p:sldId id="741" r:id="rId4"/>
    <p:sldId id="648" r:id="rId5"/>
    <p:sldId id="649" r:id="rId6"/>
    <p:sldId id="650" r:id="rId7"/>
    <p:sldId id="597" r:id="rId8"/>
    <p:sldId id="691" r:id="rId9"/>
    <p:sldId id="692" r:id="rId10"/>
    <p:sldId id="753" r:id="rId11"/>
    <p:sldId id="694" r:id="rId12"/>
    <p:sldId id="695" r:id="rId13"/>
    <p:sldId id="696" r:id="rId14"/>
    <p:sldId id="699" r:id="rId15"/>
    <p:sldId id="697" r:id="rId16"/>
    <p:sldId id="604" r:id="rId17"/>
    <p:sldId id="623" r:id="rId18"/>
    <p:sldId id="701" r:id="rId19"/>
    <p:sldId id="702" r:id="rId20"/>
    <p:sldId id="703" r:id="rId21"/>
    <p:sldId id="624" r:id="rId22"/>
    <p:sldId id="704" r:id="rId23"/>
    <p:sldId id="708" r:id="rId24"/>
    <p:sldId id="705" r:id="rId25"/>
    <p:sldId id="709" r:id="rId26"/>
    <p:sldId id="710" r:id="rId27"/>
    <p:sldId id="706" r:id="rId28"/>
    <p:sldId id="625" r:id="rId29"/>
    <p:sldId id="714" r:id="rId30"/>
    <p:sldId id="711" r:id="rId31"/>
    <p:sldId id="715" r:id="rId32"/>
    <p:sldId id="712" r:id="rId33"/>
    <p:sldId id="713" r:id="rId34"/>
    <p:sldId id="752" r:id="rId35"/>
    <p:sldId id="627" r:id="rId36"/>
    <p:sldId id="716" r:id="rId37"/>
    <p:sldId id="628" r:id="rId38"/>
    <p:sldId id="666" r:id="rId39"/>
    <p:sldId id="629" r:id="rId40"/>
    <p:sldId id="717" r:id="rId41"/>
    <p:sldId id="630" r:id="rId42"/>
    <p:sldId id="718" r:id="rId43"/>
    <p:sldId id="631" r:id="rId44"/>
    <p:sldId id="719" r:id="rId45"/>
    <p:sldId id="632" r:id="rId46"/>
    <p:sldId id="720" r:id="rId47"/>
    <p:sldId id="721" r:id="rId48"/>
    <p:sldId id="633" r:id="rId49"/>
    <p:sldId id="667" r:id="rId50"/>
    <p:sldId id="722" r:id="rId51"/>
    <p:sldId id="723" r:id="rId52"/>
    <p:sldId id="634" r:id="rId53"/>
    <p:sldId id="668" r:id="rId54"/>
    <p:sldId id="635" r:id="rId55"/>
    <p:sldId id="670" r:id="rId56"/>
    <p:sldId id="724" r:id="rId57"/>
    <p:sldId id="725" r:id="rId58"/>
    <p:sldId id="636" r:id="rId59"/>
    <p:sldId id="671" r:id="rId60"/>
    <p:sldId id="726" r:id="rId61"/>
    <p:sldId id="637" r:id="rId62"/>
    <p:sldId id="727" r:id="rId63"/>
    <p:sldId id="728" r:id="rId64"/>
    <p:sldId id="672" r:id="rId65"/>
    <p:sldId id="733" r:id="rId66"/>
    <p:sldId id="734" r:id="rId67"/>
    <p:sldId id="735" r:id="rId68"/>
    <p:sldId id="729" r:id="rId69"/>
    <p:sldId id="736" r:id="rId70"/>
    <p:sldId id="638" r:id="rId71"/>
    <p:sldId id="742" r:id="rId72"/>
    <p:sldId id="737" r:id="rId73"/>
    <p:sldId id="743" r:id="rId74"/>
    <p:sldId id="744" r:id="rId75"/>
    <p:sldId id="738" r:id="rId76"/>
    <p:sldId id="739" r:id="rId77"/>
    <p:sldId id="740" r:id="rId78"/>
    <p:sldId id="639" r:id="rId79"/>
    <p:sldId id="749" r:id="rId80"/>
    <p:sldId id="745" r:id="rId81"/>
    <p:sldId id="750" r:id="rId82"/>
    <p:sldId id="746" r:id="rId83"/>
    <p:sldId id="751" r:id="rId84"/>
    <p:sldId id="747" r:id="rId85"/>
    <p:sldId id="748" r:id="rId86"/>
    <p:sldId id="674" r:id="rId87"/>
    <p:sldId id="590" r:id="rId8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5D22"/>
    <a:srgbClr val="A6A6A6"/>
    <a:srgbClr val="7AD9E7"/>
    <a:srgbClr val="1A808E"/>
    <a:srgbClr val="D6A38C"/>
    <a:srgbClr val="2FC4DA"/>
    <a:srgbClr val="1B8696"/>
    <a:srgbClr val="1E96A6"/>
    <a:srgbClr val="E08F82"/>
    <a:srgbClr val="ACE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00" autoAdjust="0"/>
    <p:restoredTop sz="96318" autoAdjust="0"/>
  </p:normalViewPr>
  <p:slideViewPr>
    <p:cSldViewPr showGuides="1">
      <p:cViewPr varScale="1">
        <p:scale>
          <a:sx n="114" d="100"/>
          <a:sy n="114" d="100"/>
        </p:scale>
        <p:origin x="564" y="108"/>
      </p:cViewPr>
      <p:guideLst>
        <p:guide orient="horz" pos="618"/>
        <p:guide pos="438"/>
      </p:guideLst>
    </p:cSldViewPr>
  </p:slideViewPr>
  <p:outlineViewPr>
    <p:cViewPr>
      <p:scale>
        <a:sx n="33" d="100"/>
        <a:sy n="33" d="100"/>
      </p:scale>
      <p:origin x="0" y="-15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3CDE6-FEA2-46BB-8ABD-ECF77A4C3004}" type="datetimeFigureOut">
              <a:rPr lang="zh-CN" altLang="en-US" smtClean="0"/>
              <a:t>2022/11/15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EE56C-C3A4-4189-9343-1134C9305CB7}" type="slidenum">
              <a:rPr lang="zh-CN" altLang="en-US" smtClean="0"/>
              <a:t>‹#›</a:t>
            </a:fld>
            <a:endParaRPr lang="zh-CN" altLang="en-US"/>
          </a:p>
        </p:txBody>
      </p:sp>
    </p:spTree>
    <p:extLst>
      <p:ext uri="{BB962C8B-B14F-4D97-AF65-F5344CB8AC3E}">
        <p14:creationId xmlns:p14="http://schemas.microsoft.com/office/powerpoint/2010/main" val="100241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17411" name="灯片编号占位符 3"/>
          <p:cNvSpPr>
            <a:spLocks noGrp="1"/>
          </p:cNvSpPr>
          <p:nvPr>
            <p:ph type="sldNum" sz="quarter" idx="5"/>
          </p:nvPr>
        </p:nvSpPr>
        <p:spPr bwMode="auto">
          <a:ln>
            <a:miter lim="800000"/>
          </a:ln>
        </p:spPr>
        <p:txBody>
          <a:bodyPr wrap="square" numCol="1" anchorCtr="0" compatLnSpc="1"/>
          <a:lstStyle/>
          <a:p>
            <a:pPr defTabSz="1217295" fontAlgn="base">
              <a:spcBef>
                <a:spcPct val="0"/>
              </a:spcBef>
              <a:spcAft>
                <a:spcPct val="0"/>
              </a:spcAft>
              <a:defRPr/>
            </a:pPr>
            <a:fld id="{C3E83408-13E1-4429-91FB-2C4E73E5E907}" type="slidenum">
              <a:rPr lang="zh-CN" altLang="en-US"/>
              <a:t>2</a:t>
            </a:fld>
            <a:endParaRPr lang="en-US" altLang="zh-CN" dirty="0"/>
          </a:p>
        </p:txBody>
      </p:sp>
    </p:spTree>
    <p:extLst>
      <p:ext uri="{BB962C8B-B14F-4D97-AF65-F5344CB8AC3E}">
        <p14:creationId xmlns:p14="http://schemas.microsoft.com/office/powerpoint/2010/main" val="1520838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8" name="矩形 7"/>
          <p:cNvSpPr/>
          <p:nvPr userDrawn="1"/>
        </p:nvSpPr>
        <p:spPr>
          <a:xfrm>
            <a:off x="0" y="1600200"/>
            <a:ext cx="12192000" cy="5257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a:extLst>
              <a:ext uri="{FF2B5EF4-FFF2-40B4-BE49-F238E27FC236}">
                <a16:creationId xmlns:a16="http://schemas.microsoft.com/office/drawing/2014/main" id="{42F66117-1422-E04E-93A0-A3423E0F05D2}"/>
              </a:ext>
            </a:extLst>
          </p:cNvPr>
          <p:cNvSpPr/>
          <p:nvPr userDrawn="1"/>
        </p:nvSpPr>
        <p:spPr>
          <a:xfrm>
            <a:off x="0" y="548680"/>
            <a:ext cx="12189600" cy="6368587"/>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a:extLst>
              <a:ext uri="{FF2B5EF4-FFF2-40B4-BE49-F238E27FC236}">
                <a16:creationId xmlns:a16="http://schemas.microsoft.com/office/drawing/2014/main" id="{A638AE13-E0C5-2A49-B6CA-01C499382262}"/>
              </a:ext>
            </a:extLst>
          </p:cNvPr>
          <p:cNvSpPr/>
          <p:nvPr userDrawn="1"/>
        </p:nvSpPr>
        <p:spPr>
          <a:xfrm>
            <a:off x="0" y="0"/>
            <a:ext cx="12192000" cy="76470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标题 1">
            <a:extLst>
              <a:ext uri="{FF2B5EF4-FFF2-40B4-BE49-F238E27FC236}">
                <a16:creationId xmlns:a16="http://schemas.microsoft.com/office/drawing/2014/main" id="{91076FDB-C1E7-0F49-9161-07C3C3E0B6EE}"/>
              </a:ext>
            </a:extLst>
          </p:cNvPr>
          <p:cNvSpPr txBox="1">
            <a:spLocks/>
          </p:cNvSpPr>
          <p:nvPr userDrawn="1"/>
        </p:nvSpPr>
        <p:spPr>
          <a:xfrm>
            <a:off x="838200" y="173090"/>
            <a:ext cx="10515600" cy="66362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3316288" algn="l"/>
              </a:tabLst>
            </a:pPr>
            <a:r>
              <a:rPr lang="zh-CN" altLang="en-US" sz="3000" b="1" dirty="0">
                <a:solidFill>
                  <a:schemeClr val="bg1"/>
                </a:solidFill>
              </a:rPr>
              <a:t>必备知识整合</a:t>
            </a:r>
          </a:p>
        </p:txBody>
      </p:sp>
    </p:spTree>
    <p:extLst>
      <p:ext uri="{BB962C8B-B14F-4D97-AF65-F5344CB8AC3E}">
        <p14:creationId xmlns:p14="http://schemas.microsoft.com/office/powerpoint/2010/main" val="889706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61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12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53111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金榜苑：专项突破">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任意形状 7">
            <a:extLst>
              <a:ext uri="{FF2B5EF4-FFF2-40B4-BE49-F238E27FC236}">
                <a16:creationId xmlns:a16="http://schemas.microsoft.com/office/drawing/2014/main" id="{405F08B0-CCAB-A745-BBD9-7EAA0D3441D6}"/>
              </a:ext>
            </a:extLst>
          </p:cNvPr>
          <p:cNvSpPr/>
          <p:nvPr userDrawn="1"/>
        </p:nvSpPr>
        <p:spPr>
          <a:xfrm>
            <a:off x="0" y="0"/>
            <a:ext cx="3044109" cy="731452"/>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6" name="矩形 5"/>
          <p:cNvSpPr/>
          <p:nvPr userDrawn="1"/>
        </p:nvSpPr>
        <p:spPr>
          <a:xfrm>
            <a:off x="645490" y="70451"/>
            <a:ext cx="1887055" cy="430887"/>
          </a:xfrm>
          <a:prstGeom prst="rect">
            <a:avLst/>
          </a:prstGeom>
        </p:spPr>
        <p:txBody>
          <a:bodyPr wrap="none">
            <a:spAutoFit/>
          </a:bodyPr>
          <a:lstStyle/>
          <a:p>
            <a:r>
              <a:rPr lang="zh-CN" altLang="en-US" sz="2200" b="1" dirty="0">
                <a:solidFill>
                  <a:schemeClr val="bg1"/>
                </a:solidFill>
                <a:latin typeface="方正粗圆简体" panose="03000509000000000000" pitchFamily="65" charset="-122"/>
                <a:ea typeface="方正粗圆简体" panose="03000509000000000000" pitchFamily="65" charset="-122"/>
              </a:rPr>
              <a:t>关键能力提升</a:t>
            </a:r>
          </a:p>
        </p:txBody>
      </p:sp>
    </p:spTree>
    <p:extLst>
      <p:ext uri="{BB962C8B-B14F-4D97-AF65-F5344CB8AC3E}">
        <p14:creationId xmlns:p14="http://schemas.microsoft.com/office/powerpoint/2010/main" val="2921397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金榜苑：归纳总结">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472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a:solidFill>
                  <a:schemeClr val="bg1"/>
                </a:solidFill>
              </a:rPr>
              <a:t>易错辨析</a:t>
            </a:r>
          </a:p>
        </p:txBody>
      </p:sp>
    </p:spTree>
    <p:extLst>
      <p:ext uri="{BB962C8B-B14F-4D97-AF65-F5344CB8AC3E}">
        <p14:creationId xmlns:p14="http://schemas.microsoft.com/office/powerpoint/2010/main" val="1902051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a:solidFill>
                  <a:schemeClr val="bg1"/>
                </a:solidFill>
              </a:rPr>
              <a:t>真题演练</a:t>
            </a:r>
          </a:p>
        </p:txBody>
      </p:sp>
    </p:spTree>
    <p:extLst>
      <p:ext uri="{BB962C8B-B14F-4D97-AF65-F5344CB8AC3E}">
        <p14:creationId xmlns:p14="http://schemas.microsoft.com/office/powerpoint/2010/main" val="1319421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同侧圆角矩形 3">
            <a:extLst>
              <a:ext uri="{FF2B5EF4-FFF2-40B4-BE49-F238E27FC236}">
                <a16:creationId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a:off x="89804" y="289757"/>
            <a:ext cx="1415772" cy="461665"/>
          </a:xfrm>
          <a:prstGeom prst="rect">
            <a:avLst/>
          </a:prstGeom>
        </p:spPr>
        <p:txBody>
          <a:bodyPr wrap="none">
            <a:spAutoFit/>
          </a:bodyPr>
          <a:lstStyle/>
          <a:p>
            <a:r>
              <a:rPr lang="zh-CN" altLang="en-US" sz="2400" b="1" dirty="0">
                <a:solidFill>
                  <a:schemeClr val="bg1"/>
                </a:solidFill>
              </a:rPr>
              <a:t>课时精练</a:t>
            </a:r>
          </a:p>
        </p:txBody>
      </p:sp>
    </p:spTree>
    <p:extLst>
      <p:ext uri="{BB962C8B-B14F-4D97-AF65-F5344CB8AC3E}">
        <p14:creationId xmlns:p14="http://schemas.microsoft.com/office/powerpoint/2010/main" val="262714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FE7A53B-05DE-4759-9CA8-7D302AF8BA84}" type="datetimeFigureOut">
              <a:rPr lang="zh-CN" altLang="en-US" smtClean="0"/>
              <a:t>2022/11/15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7D0A99-BDC0-40B7-B0BC-D5614213BA60}" type="slidenum">
              <a:rPr lang="zh-CN" altLang="en-US" smtClean="0"/>
              <a:t>‹#›</a:t>
            </a:fld>
            <a:endParaRPr lang="zh-CN" altLang="en-US"/>
          </a:p>
        </p:txBody>
      </p:sp>
      <p:pic>
        <p:nvPicPr>
          <p:cNvPr id="6" name="图片 5">
            <a:extLst>
              <a:ext uri="{FF2B5EF4-FFF2-40B4-BE49-F238E27FC236}">
                <a16:creationId xmlns:a16="http://schemas.microsoft.com/office/drawing/2014/main" id="{921BF0DE-FBB4-944B-B9DB-66F2BA19B84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25422" t="69" r="25422" b="69"/>
          <a:stretch/>
        </p:blipFill>
        <p:spPr>
          <a:xfrm>
            <a:off x="0" y="0"/>
            <a:ext cx="5063724" cy="6858000"/>
          </a:xfrm>
          <a:prstGeom prst="rect">
            <a:avLst/>
          </a:prstGeom>
        </p:spPr>
      </p:pic>
      <p:sp>
        <p:nvSpPr>
          <p:cNvPr id="7" name="任意形状 56">
            <a:extLst>
              <a:ext uri="{FF2B5EF4-FFF2-40B4-BE49-F238E27FC236}">
                <a16:creationId xmlns:a16="http://schemas.microsoft.com/office/drawing/2014/main" id="{BC248BB9-25AE-CF48-A809-D0CF2A574466}"/>
              </a:ext>
            </a:extLst>
          </p:cNvPr>
          <p:cNvSpPr/>
          <p:nvPr userDrawn="1"/>
        </p:nvSpPr>
        <p:spPr>
          <a:xfrm>
            <a:off x="4304899" y="0"/>
            <a:ext cx="7887101" cy="6858000"/>
          </a:xfrm>
          <a:custGeom>
            <a:avLst/>
            <a:gdLst>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0 w 12192000"/>
              <a:gd name="connsiteY5" fmla="*/ 0 h 6858000"/>
              <a:gd name="connsiteX6" fmla="*/ 1 w 12192000"/>
              <a:gd name="connsiteY6" fmla="*/ 0 h 6858000"/>
              <a:gd name="connsiteX7" fmla="*/ 1 w 12192000"/>
              <a:gd name="connsiteY7" fmla="*/ 6858000 h 6858000"/>
              <a:gd name="connsiteX8" fmla="*/ 0 w 12192000"/>
              <a:gd name="connsiteY8" fmla="*/ 6858000 h 6858000"/>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4304899 w 12192000"/>
              <a:gd name="connsiteY5" fmla="*/ 0 h 6858000"/>
              <a:gd name="connsiteX6" fmla="*/ 0 w 12192000"/>
              <a:gd name="connsiteY6" fmla="*/ 6858000 h 6858000"/>
              <a:gd name="connsiteX7" fmla="*/ 1 w 12192000"/>
              <a:gd name="connsiteY7" fmla="*/ 0 h 6858000"/>
              <a:gd name="connsiteX8" fmla="*/ 1 w 12192000"/>
              <a:gd name="connsiteY8" fmla="*/ 6858000 h 6858000"/>
              <a:gd name="connsiteX9" fmla="*/ 0 w 12192000"/>
              <a:gd name="connsiteY9" fmla="*/ 6858000 h 6858000"/>
              <a:gd name="connsiteX0" fmla="*/ 4304898 w 12191999"/>
              <a:gd name="connsiteY0" fmla="*/ 0 h 6858000"/>
              <a:gd name="connsiteX1" fmla="*/ 12191999 w 12191999"/>
              <a:gd name="connsiteY1" fmla="*/ 0 h 6858000"/>
              <a:gd name="connsiteX2" fmla="*/ 12191999 w 12191999"/>
              <a:gd name="connsiteY2" fmla="*/ 6858000 h 6858000"/>
              <a:gd name="connsiteX3" fmla="*/ 4304898 w 12191999"/>
              <a:gd name="connsiteY3" fmla="*/ 6858000 h 6858000"/>
              <a:gd name="connsiteX4" fmla="*/ 5005754 w 12191999"/>
              <a:gd name="connsiteY4" fmla="*/ 3429000 h 6858000"/>
              <a:gd name="connsiteX5" fmla="*/ 4304898 w 12191999"/>
              <a:gd name="connsiteY5" fmla="*/ 0 h 6858000"/>
              <a:gd name="connsiteX6" fmla="*/ 0 w 12191999"/>
              <a:gd name="connsiteY6" fmla="*/ 6858000 h 6858000"/>
              <a:gd name="connsiteX7" fmla="*/ 0 w 12191999"/>
              <a:gd name="connsiteY7" fmla="*/ 0 h 6858000"/>
              <a:gd name="connsiteX8" fmla="*/ 0 w 12191999"/>
              <a:gd name="connsiteY8" fmla="*/ 6858000 h 6858000"/>
              <a:gd name="connsiteX0" fmla="*/ 0 w 7887101"/>
              <a:gd name="connsiteY0" fmla="*/ 0 h 6858000"/>
              <a:gd name="connsiteX1" fmla="*/ 7887101 w 7887101"/>
              <a:gd name="connsiteY1" fmla="*/ 0 h 6858000"/>
              <a:gd name="connsiteX2" fmla="*/ 7887101 w 7887101"/>
              <a:gd name="connsiteY2" fmla="*/ 6858000 h 6858000"/>
              <a:gd name="connsiteX3" fmla="*/ 0 w 7887101"/>
              <a:gd name="connsiteY3" fmla="*/ 6858000 h 6858000"/>
              <a:gd name="connsiteX4" fmla="*/ 700856 w 7887101"/>
              <a:gd name="connsiteY4" fmla="*/ 3429000 h 6858000"/>
              <a:gd name="connsiteX5" fmla="*/ 0 w 788710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7101" h="6858000">
                <a:moveTo>
                  <a:pt x="0" y="0"/>
                </a:moveTo>
                <a:lnTo>
                  <a:pt x="7887101" y="0"/>
                </a:lnTo>
                <a:lnTo>
                  <a:pt x="7887101" y="6858000"/>
                </a:lnTo>
                <a:lnTo>
                  <a:pt x="0" y="6858000"/>
                </a:lnTo>
                <a:lnTo>
                  <a:pt x="700856" y="3429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Tree>
    <p:extLst>
      <p:ext uri="{BB962C8B-B14F-4D97-AF65-F5344CB8AC3E}">
        <p14:creationId xmlns:p14="http://schemas.microsoft.com/office/powerpoint/2010/main" val="519877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60930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64" r:id="rId4"/>
    <p:sldLayoutId id="2147483665" r:id="rId5"/>
    <p:sldLayoutId id="2147483669" r:id="rId6"/>
    <p:sldLayoutId id="2147483663" r:id="rId7"/>
    <p:sldLayoutId id="2147483668" r:id="rId8"/>
    <p:sldLayoutId id="2147483666" r:id="rId9"/>
    <p:sldLayoutId id="214748365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package" Target="../embeddings/Microsoft_Word_Document6.docx"/><Relationship Id="rId3" Type="http://schemas.openxmlformats.org/officeDocument/2006/relationships/package" Target="../embeddings/Microsoft_Word_Document3.docx"/><Relationship Id="rId7" Type="http://schemas.openxmlformats.org/officeDocument/2006/relationships/package" Target="../embeddings/Microsoft_Word_Document5.docx"/><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image" Target="../media/image5.emf"/><Relationship Id="rId5" Type="http://schemas.openxmlformats.org/officeDocument/2006/relationships/package" Target="../embeddings/Microsoft_Word_Document4.docx"/><Relationship Id="rId4" Type="http://schemas.openxmlformats.org/officeDocument/2006/relationships/image" Target="../media/image4.emf"/><Relationship Id="rId9" Type="http://schemas.openxmlformats.org/officeDocument/2006/relationships/image" Target="../media/image8.emf"/></Relationships>
</file>

<file path=ppt/slides/_rels/slide1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package" Target="../embeddings/Microsoft_Word_Document7.docx"/><Relationship Id="rId7" Type="http://schemas.openxmlformats.org/officeDocument/2006/relationships/package" Target="../embeddings/Microsoft_Word_Document10.docx"/><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package" Target="../embeddings/Microsoft_Word_Document9.docx"/><Relationship Id="rId5" Type="http://schemas.openxmlformats.org/officeDocument/2006/relationships/package" Target="../embeddings/Microsoft_Word_Document8.docx"/><Relationship Id="rId4" Type="http://schemas.openxmlformats.org/officeDocument/2006/relationships/image" Target="../media/image10.emf"/><Relationship Id="rId9" Type="http://schemas.openxmlformats.org/officeDocument/2006/relationships/package" Target="../embeddings/Microsoft_Word_Document11.docx"/></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Word_Document12.docx"/><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13.docx"/><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package" Target="../embeddings/Microsoft_Word_Document15.docx"/><Relationship Id="rId3" Type="http://schemas.openxmlformats.org/officeDocument/2006/relationships/slide" Target="slide21.xml"/><Relationship Id="rId7" Type="http://schemas.openxmlformats.org/officeDocument/2006/relationships/image" Target="../media/image19.emf"/><Relationship Id="rId2" Type="http://schemas.openxmlformats.org/officeDocument/2006/relationships/slide" Target="slide17.xml"/><Relationship Id="rId1" Type="http://schemas.openxmlformats.org/officeDocument/2006/relationships/slideLayout" Target="../slideLayouts/slideLayout7.xml"/><Relationship Id="rId6" Type="http://schemas.openxmlformats.org/officeDocument/2006/relationships/package" Target="../embeddings/Microsoft_Word_Document14.docx"/><Relationship Id="rId11" Type="http://schemas.openxmlformats.org/officeDocument/2006/relationships/image" Target="../media/image20.emf"/><Relationship Id="rId5" Type="http://schemas.openxmlformats.org/officeDocument/2006/relationships/image" Target="../media/image18.png"/><Relationship Id="rId10" Type="http://schemas.openxmlformats.org/officeDocument/2006/relationships/package" Target="../embeddings/Microsoft_Word_Document16.docx"/><Relationship Id="rId4" Type="http://schemas.openxmlformats.org/officeDocument/2006/relationships/slide" Target="slide28.xml"/><Relationship Id="rId9"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slide" Target="slide28.xml"/></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slide" Target="slide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slide" Target="slide21.xml"/><Relationship Id="rId7" Type="http://schemas.openxmlformats.org/officeDocument/2006/relationships/package" Target="../embeddings/Microsoft_Word_Document18.docx"/><Relationship Id="rId2" Type="http://schemas.openxmlformats.org/officeDocument/2006/relationships/slide" Target="slide17.xml"/><Relationship Id="rId1" Type="http://schemas.openxmlformats.org/officeDocument/2006/relationships/slideLayout" Target="../slideLayouts/slideLayout7.xml"/><Relationship Id="rId6" Type="http://schemas.openxmlformats.org/officeDocument/2006/relationships/image" Target="../media/image21.emf"/><Relationship Id="rId11" Type="http://schemas.openxmlformats.org/officeDocument/2006/relationships/image" Target="../media/image18.png"/><Relationship Id="rId5" Type="http://schemas.openxmlformats.org/officeDocument/2006/relationships/package" Target="../embeddings/Microsoft_Word_Document17.docx"/><Relationship Id="rId10" Type="http://schemas.openxmlformats.org/officeDocument/2006/relationships/image" Target="../media/image23.emf"/><Relationship Id="rId4" Type="http://schemas.openxmlformats.org/officeDocument/2006/relationships/slide" Target="slide28.xml"/><Relationship Id="rId9" Type="http://schemas.openxmlformats.org/officeDocument/2006/relationships/package" Target="../embeddings/Microsoft_Word_Document19.docx"/></Relationships>
</file>

<file path=ppt/slides/_rels/slide2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7.xml"/><Relationship Id="rId1" Type="http://schemas.openxmlformats.org/officeDocument/2006/relationships/slideLayout" Target="../slideLayouts/slideLayout7.xml"/><Relationship Id="rId6" Type="http://schemas.openxmlformats.org/officeDocument/2006/relationships/image" Target="../media/image24.emf"/><Relationship Id="rId5" Type="http://schemas.openxmlformats.org/officeDocument/2006/relationships/package" Target="../embeddings/Microsoft_Word_Document20.docx"/><Relationship Id="rId4" Type="http://schemas.openxmlformats.org/officeDocument/2006/relationships/slide" Target="slide28.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slide" Target="slide28.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slide" Target="slide28.xml"/></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image" Target="../media/image25.png"/><Relationship Id="rId2" Type="http://schemas.openxmlformats.org/officeDocument/2006/relationships/slide" Target="slide17.xml"/><Relationship Id="rId1" Type="http://schemas.openxmlformats.org/officeDocument/2006/relationships/slideLayout" Target="../slideLayouts/slideLayout7.xml"/><Relationship Id="rId6" Type="http://schemas.openxmlformats.org/officeDocument/2006/relationships/image" Target="../media/image26.emf"/><Relationship Id="rId5" Type="http://schemas.openxmlformats.org/officeDocument/2006/relationships/package" Target="../embeddings/Microsoft_Word_Document21.docx"/><Relationship Id="rId4" Type="http://schemas.openxmlformats.org/officeDocument/2006/relationships/slide" Target="slide28.xml"/></Relationships>
</file>

<file path=ppt/slides/_rels/slide25.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package" Target="../embeddings/Microsoft_Word_Document26.docx"/><Relationship Id="rId3" Type="http://schemas.openxmlformats.org/officeDocument/2006/relationships/slide" Target="slide21.xml"/><Relationship Id="rId7" Type="http://schemas.openxmlformats.org/officeDocument/2006/relationships/package" Target="../embeddings/Microsoft_Word_Document23.docx"/><Relationship Id="rId12" Type="http://schemas.openxmlformats.org/officeDocument/2006/relationships/image" Target="../media/image29.emf"/><Relationship Id="rId17" Type="http://schemas.openxmlformats.org/officeDocument/2006/relationships/image" Target="../media/image25.png"/><Relationship Id="rId2" Type="http://schemas.openxmlformats.org/officeDocument/2006/relationships/slide" Target="slide17.xml"/><Relationship Id="rId16" Type="http://schemas.openxmlformats.org/officeDocument/2006/relationships/image" Target="../media/image31.emf"/><Relationship Id="rId1" Type="http://schemas.openxmlformats.org/officeDocument/2006/relationships/slideLayout" Target="../slideLayouts/slideLayout7.xml"/><Relationship Id="rId6" Type="http://schemas.openxmlformats.org/officeDocument/2006/relationships/image" Target="../media/image27.emf"/><Relationship Id="rId11" Type="http://schemas.openxmlformats.org/officeDocument/2006/relationships/package" Target="../embeddings/Microsoft_Word_Document25.docx"/><Relationship Id="rId5" Type="http://schemas.openxmlformats.org/officeDocument/2006/relationships/package" Target="../embeddings/Microsoft_Word_Document22.docx"/><Relationship Id="rId15" Type="http://schemas.openxmlformats.org/officeDocument/2006/relationships/package" Target="../embeddings/Microsoft_Word_Document27.docx"/><Relationship Id="rId10" Type="http://schemas.openxmlformats.org/officeDocument/2006/relationships/image" Target="../media/image10.emf"/><Relationship Id="rId4" Type="http://schemas.openxmlformats.org/officeDocument/2006/relationships/slide" Target="slide28.xml"/><Relationship Id="rId9" Type="http://schemas.openxmlformats.org/officeDocument/2006/relationships/package" Target="../embeddings/Microsoft_Word_Document24.docx"/><Relationship Id="rId14" Type="http://schemas.openxmlformats.org/officeDocument/2006/relationships/image" Target="../media/image30.emf"/></Relationships>
</file>

<file path=ppt/slides/_rels/slide26.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image" Target="../media/image32.emf"/><Relationship Id="rId2" Type="http://schemas.openxmlformats.org/officeDocument/2006/relationships/slide" Target="slide17.xml"/><Relationship Id="rId1" Type="http://schemas.openxmlformats.org/officeDocument/2006/relationships/slideLayout" Target="../slideLayouts/slideLayout7.xml"/><Relationship Id="rId6" Type="http://schemas.openxmlformats.org/officeDocument/2006/relationships/package" Target="../embeddings/Microsoft_Word_Document28.docx"/><Relationship Id="rId5" Type="http://schemas.openxmlformats.org/officeDocument/2006/relationships/image" Target="../media/image25.png"/><Relationship Id="rId4" Type="http://schemas.openxmlformats.org/officeDocument/2006/relationships/slide" Target="slide28.xml"/></Relationships>
</file>

<file path=ppt/slides/_rels/slide2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7.xml"/><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slide" Target="slide21.xml"/><Relationship Id="rId7" Type="http://schemas.openxmlformats.org/officeDocument/2006/relationships/package" Target="../embeddings/Microsoft_Word_Document30.docx"/><Relationship Id="rId2" Type="http://schemas.openxmlformats.org/officeDocument/2006/relationships/slide" Target="slide17.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package" Target="../embeddings/Microsoft_Word_Document29.docx"/><Relationship Id="rId4" Type="http://schemas.openxmlformats.org/officeDocument/2006/relationships/slide" Target="slide28.xml"/></Relationships>
</file>

<file path=ppt/slides/_rels/slide29.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slide" Target="slide21.xml"/><Relationship Id="rId7" Type="http://schemas.openxmlformats.org/officeDocument/2006/relationships/package" Target="../embeddings/Microsoft_Word_Document32.docx"/><Relationship Id="rId2" Type="http://schemas.openxmlformats.org/officeDocument/2006/relationships/slide" Target="slide17.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package" Target="../embeddings/Microsoft_Word_Document31.docx"/><Relationship Id="rId4" Type="http://schemas.openxmlformats.org/officeDocument/2006/relationships/slide" Target="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7.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slide" Target="slide28.xml"/></Relationships>
</file>

<file path=ppt/slides/_rels/slide3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7.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slide" Target="slide28.xml"/></Relationships>
</file>

<file path=ppt/slides/_rels/slide3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7.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slide" Target="slide28.xml"/></Relationships>
</file>

<file path=ppt/slides/_rels/slide3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7.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slide" Target="slide28.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2" Type="http://schemas.openxmlformats.org/officeDocument/2006/relationships/slide" Target="slide35.xml"/><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36.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36.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2" Type="http://schemas.openxmlformats.org/officeDocument/2006/relationships/slide" Target="slide35.xml"/><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36.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37.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17" Type="http://schemas.openxmlformats.org/officeDocument/2006/relationships/image" Target="../media/image10.emf"/><Relationship Id="rId2" Type="http://schemas.openxmlformats.org/officeDocument/2006/relationships/slide" Target="slide35.xml"/><Relationship Id="rId16" Type="http://schemas.openxmlformats.org/officeDocument/2006/relationships/package" Target="../embeddings/Microsoft_Word_Document33.docx"/><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37.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38.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2" Type="http://schemas.openxmlformats.org/officeDocument/2006/relationships/slide" Target="slide35.xml"/><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37.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39.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17" Type="http://schemas.openxmlformats.org/officeDocument/2006/relationships/image" Target="../media/image10.emf"/><Relationship Id="rId2" Type="http://schemas.openxmlformats.org/officeDocument/2006/relationships/slide" Target="slide35.xml"/><Relationship Id="rId16" Type="http://schemas.openxmlformats.org/officeDocument/2006/relationships/package" Target="../embeddings/Microsoft_Word_Document34.docx"/><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38.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2" Type="http://schemas.openxmlformats.org/officeDocument/2006/relationships/slide" Target="slide35.xml"/><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38.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41.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18" Type="http://schemas.openxmlformats.org/officeDocument/2006/relationships/package" Target="../embeddings/Microsoft_Word_Document36.docx"/><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17" Type="http://schemas.openxmlformats.org/officeDocument/2006/relationships/image" Target="../media/image10.emf"/><Relationship Id="rId2" Type="http://schemas.openxmlformats.org/officeDocument/2006/relationships/slide" Target="slide35.xml"/><Relationship Id="rId16" Type="http://schemas.openxmlformats.org/officeDocument/2006/relationships/package" Target="../embeddings/Microsoft_Word_Document35.docx"/><Relationship Id="rId20" Type="http://schemas.openxmlformats.org/officeDocument/2006/relationships/image" Target="../media/image40.emf"/><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39.png"/><Relationship Id="rId10" Type="http://schemas.openxmlformats.org/officeDocument/2006/relationships/slide" Target="slide54.xml"/><Relationship Id="rId19" Type="http://schemas.openxmlformats.org/officeDocument/2006/relationships/package" Target="../embeddings/Microsoft_Word_Document37.docx"/><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42.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18" Type="http://schemas.openxmlformats.org/officeDocument/2006/relationships/package" Target="../embeddings/Microsoft_Word_Document39.docx"/><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17" Type="http://schemas.openxmlformats.org/officeDocument/2006/relationships/image" Target="../media/image10.emf"/><Relationship Id="rId2" Type="http://schemas.openxmlformats.org/officeDocument/2006/relationships/slide" Target="slide35.xml"/><Relationship Id="rId16" Type="http://schemas.openxmlformats.org/officeDocument/2006/relationships/package" Target="../embeddings/Microsoft_Word_Document38.docx"/><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39.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43.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17" Type="http://schemas.openxmlformats.org/officeDocument/2006/relationships/image" Target="../media/image42.emf"/><Relationship Id="rId2" Type="http://schemas.openxmlformats.org/officeDocument/2006/relationships/slide" Target="slide35.xml"/><Relationship Id="rId16" Type="http://schemas.openxmlformats.org/officeDocument/2006/relationships/package" Target="../embeddings/Microsoft_Word_Document40.docx"/><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41.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44.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17" Type="http://schemas.openxmlformats.org/officeDocument/2006/relationships/image" Target="../media/image42.emf"/><Relationship Id="rId2" Type="http://schemas.openxmlformats.org/officeDocument/2006/relationships/slide" Target="slide35.xml"/><Relationship Id="rId16" Type="http://schemas.openxmlformats.org/officeDocument/2006/relationships/package" Target="../embeddings/Microsoft_Word_Document41.docx"/><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41.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45.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17" Type="http://schemas.openxmlformats.org/officeDocument/2006/relationships/image" Target="../media/image10.emf"/><Relationship Id="rId2" Type="http://schemas.openxmlformats.org/officeDocument/2006/relationships/slide" Target="slide35.xml"/><Relationship Id="rId16" Type="http://schemas.openxmlformats.org/officeDocument/2006/relationships/package" Target="../embeddings/Microsoft_Word_Document42.docx"/><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43.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46.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17" Type="http://schemas.openxmlformats.org/officeDocument/2006/relationships/image" Target="../media/image43.png"/><Relationship Id="rId2" Type="http://schemas.openxmlformats.org/officeDocument/2006/relationships/slide" Target="slide35.xml"/><Relationship Id="rId16" Type="http://schemas.openxmlformats.org/officeDocument/2006/relationships/image" Target="../media/image10.emf"/><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package" Target="../embeddings/Microsoft_Word_Document43.docx"/><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47.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17" Type="http://schemas.openxmlformats.org/officeDocument/2006/relationships/image" Target="../media/image43.png"/><Relationship Id="rId2" Type="http://schemas.openxmlformats.org/officeDocument/2006/relationships/slide" Target="slide35.xml"/><Relationship Id="rId16" Type="http://schemas.openxmlformats.org/officeDocument/2006/relationships/image" Target="../media/image44.emf"/><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package" Target="../embeddings/Microsoft_Word_Document44.docx"/><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48.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17" Type="http://schemas.openxmlformats.org/officeDocument/2006/relationships/image" Target="../media/image10.emf"/><Relationship Id="rId2" Type="http://schemas.openxmlformats.org/officeDocument/2006/relationships/slide" Target="slide35.xml"/><Relationship Id="rId16" Type="http://schemas.openxmlformats.org/officeDocument/2006/relationships/package" Target="../embeddings/Microsoft_Word_Document45.docx"/><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45.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49.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2" Type="http://schemas.openxmlformats.org/officeDocument/2006/relationships/slide" Target="slide35.xml"/><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45.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18" Type="http://schemas.openxmlformats.org/officeDocument/2006/relationships/package" Target="../embeddings/Microsoft_Word_Document47.docx"/><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17" Type="http://schemas.openxmlformats.org/officeDocument/2006/relationships/image" Target="../media/image46.emf"/><Relationship Id="rId2" Type="http://schemas.openxmlformats.org/officeDocument/2006/relationships/slide" Target="slide35.xml"/><Relationship Id="rId16" Type="http://schemas.openxmlformats.org/officeDocument/2006/relationships/package" Target="../embeddings/Microsoft_Word_Document46.docx"/><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45.png"/><Relationship Id="rId10" Type="http://schemas.openxmlformats.org/officeDocument/2006/relationships/slide" Target="slide54.xml"/><Relationship Id="rId19" Type="http://schemas.openxmlformats.org/officeDocument/2006/relationships/image" Target="../media/image47.emf"/><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51.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2" Type="http://schemas.openxmlformats.org/officeDocument/2006/relationships/slide" Target="slide35.xml"/><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45.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52.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18" Type="http://schemas.openxmlformats.org/officeDocument/2006/relationships/image" Target="../media/image10.emf"/><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17" Type="http://schemas.openxmlformats.org/officeDocument/2006/relationships/package" Target="../embeddings/Microsoft_Word_Document48.docx"/><Relationship Id="rId2" Type="http://schemas.openxmlformats.org/officeDocument/2006/relationships/slide" Target="slide35.xml"/><Relationship Id="rId16" Type="http://schemas.openxmlformats.org/officeDocument/2006/relationships/image" Target="../media/image49.png"/><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48.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53.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2" Type="http://schemas.openxmlformats.org/officeDocument/2006/relationships/slide" Target="slide35.xml"/><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48.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54.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17" Type="http://schemas.openxmlformats.org/officeDocument/2006/relationships/image" Target="../media/image10.emf"/><Relationship Id="rId2" Type="http://schemas.openxmlformats.org/officeDocument/2006/relationships/slide" Target="slide35.xml"/><Relationship Id="rId16" Type="http://schemas.openxmlformats.org/officeDocument/2006/relationships/package" Target="../embeddings/Microsoft_Word_Document49.docx"/><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50.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55.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2" Type="http://schemas.openxmlformats.org/officeDocument/2006/relationships/slide" Target="slide35.xml"/><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50.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56.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17" Type="http://schemas.openxmlformats.org/officeDocument/2006/relationships/image" Target="../media/image10.emf"/><Relationship Id="rId2" Type="http://schemas.openxmlformats.org/officeDocument/2006/relationships/slide" Target="slide35.xml"/><Relationship Id="rId16" Type="http://schemas.openxmlformats.org/officeDocument/2006/relationships/package" Target="../embeddings/Microsoft_Word_Document50.docx"/><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50.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57.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17" Type="http://schemas.openxmlformats.org/officeDocument/2006/relationships/image" Target="../media/image51.emf"/><Relationship Id="rId2" Type="http://schemas.openxmlformats.org/officeDocument/2006/relationships/slide" Target="slide35.xml"/><Relationship Id="rId16" Type="http://schemas.openxmlformats.org/officeDocument/2006/relationships/package" Target="../embeddings/Microsoft_Word_Document51.docx"/><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50.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58.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18" Type="http://schemas.openxmlformats.org/officeDocument/2006/relationships/package" Target="../embeddings/Microsoft_Word_Document53.docx"/><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17" Type="http://schemas.openxmlformats.org/officeDocument/2006/relationships/image" Target="../media/image10.emf"/><Relationship Id="rId2" Type="http://schemas.openxmlformats.org/officeDocument/2006/relationships/slide" Target="slide35.xml"/><Relationship Id="rId16" Type="http://schemas.openxmlformats.org/officeDocument/2006/relationships/package" Target="../embeddings/Microsoft_Word_Document52.docx"/><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52.png"/><Relationship Id="rId10" Type="http://schemas.openxmlformats.org/officeDocument/2006/relationships/slide" Target="slide54.xml"/><Relationship Id="rId19" Type="http://schemas.openxmlformats.org/officeDocument/2006/relationships/image" Target="../media/image53.emf"/><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59.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2" Type="http://schemas.openxmlformats.org/officeDocument/2006/relationships/slide" Target="slide35.xml"/><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52.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17" Type="http://schemas.openxmlformats.org/officeDocument/2006/relationships/image" Target="../media/image54.emf"/><Relationship Id="rId2" Type="http://schemas.openxmlformats.org/officeDocument/2006/relationships/slide" Target="slide35.xml"/><Relationship Id="rId16" Type="http://schemas.openxmlformats.org/officeDocument/2006/relationships/package" Target="../embeddings/Microsoft_Word_Document54.docx"/><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52.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61.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18" Type="http://schemas.openxmlformats.org/officeDocument/2006/relationships/package" Target="../embeddings/Microsoft_Word_Document57.docx"/><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17" Type="http://schemas.openxmlformats.org/officeDocument/2006/relationships/package" Target="../embeddings/Microsoft_Word_Document56.docx"/><Relationship Id="rId2" Type="http://schemas.openxmlformats.org/officeDocument/2006/relationships/slide" Target="slide35.xml"/><Relationship Id="rId16" Type="http://schemas.openxmlformats.org/officeDocument/2006/relationships/image" Target="../media/image10.emf"/><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package" Target="../embeddings/Microsoft_Word_Document55.docx"/><Relationship Id="rId10" Type="http://schemas.openxmlformats.org/officeDocument/2006/relationships/slide" Target="slide54.xml"/><Relationship Id="rId19" Type="http://schemas.openxmlformats.org/officeDocument/2006/relationships/package" Target="../embeddings/Microsoft_Word_Document58.docx"/><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62.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2" Type="http://schemas.openxmlformats.org/officeDocument/2006/relationships/slide" Target="slide35.xml"/><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63.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2" Type="http://schemas.openxmlformats.org/officeDocument/2006/relationships/slide" Target="slide35.xml"/><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55.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64.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2" Type="http://schemas.openxmlformats.org/officeDocument/2006/relationships/slide" Target="slide35.xml"/><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55.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65.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2" Type="http://schemas.openxmlformats.org/officeDocument/2006/relationships/slide" Target="slide35.xml"/><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55.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66.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17" Type="http://schemas.openxmlformats.org/officeDocument/2006/relationships/image" Target="../media/image55.png"/><Relationship Id="rId2" Type="http://schemas.openxmlformats.org/officeDocument/2006/relationships/slide" Target="slide35.xml"/><Relationship Id="rId16" Type="http://schemas.openxmlformats.org/officeDocument/2006/relationships/image" Target="../media/image56.emf"/><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package" Target="../embeddings/Microsoft_Word_Document59.docx"/><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67.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2" Type="http://schemas.openxmlformats.org/officeDocument/2006/relationships/slide" Target="slide35.xml"/><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55.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68.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2" Type="http://schemas.openxmlformats.org/officeDocument/2006/relationships/slide" Target="slide35.xml"/><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69.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2" Type="http://schemas.openxmlformats.org/officeDocument/2006/relationships/slide" Target="slide35.xml"/><Relationship Id="rId16" Type="http://schemas.openxmlformats.org/officeDocument/2006/relationships/image" Target="../media/image57.emf"/><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package" Target="../embeddings/Microsoft_Word_Document60.docx"/><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7.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package" Target="../embeddings/Microsoft_Word_Document.docx"/><Relationship Id="rId7" Type="http://schemas.openxmlformats.org/officeDocument/2006/relationships/package" Target="../embeddings/Microsoft_Word_Document2.docx"/><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package" Target="../embeddings/Microsoft_Word_Document1.docx"/><Relationship Id="rId10" Type="http://schemas.openxmlformats.org/officeDocument/2006/relationships/image" Target="../media/image7.wmf"/><Relationship Id="rId4" Type="http://schemas.openxmlformats.org/officeDocument/2006/relationships/image" Target="../media/image4.emf"/><Relationship Id="rId9"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2" Type="http://schemas.openxmlformats.org/officeDocument/2006/relationships/slide" Target="slide35.xml"/><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58.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71.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2" Type="http://schemas.openxmlformats.org/officeDocument/2006/relationships/slide" Target="slide35.xml"/><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58.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72.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2" Type="http://schemas.openxmlformats.org/officeDocument/2006/relationships/slide" Target="slide35.xml"/><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58.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73.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17" Type="http://schemas.openxmlformats.org/officeDocument/2006/relationships/image" Target="../media/image10.emf"/><Relationship Id="rId2" Type="http://schemas.openxmlformats.org/officeDocument/2006/relationships/slide" Target="slide35.xml"/><Relationship Id="rId16" Type="http://schemas.openxmlformats.org/officeDocument/2006/relationships/package" Target="../embeddings/Microsoft_Word_Document61.docx"/><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58.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74.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17" Type="http://schemas.openxmlformats.org/officeDocument/2006/relationships/image" Target="../media/image59.emf"/><Relationship Id="rId2" Type="http://schemas.openxmlformats.org/officeDocument/2006/relationships/slide" Target="slide35.xml"/><Relationship Id="rId16" Type="http://schemas.openxmlformats.org/officeDocument/2006/relationships/package" Target="../embeddings/Microsoft_Word_Document62.docx"/><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58.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75.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18" Type="http://schemas.openxmlformats.org/officeDocument/2006/relationships/image" Target="../media/image60.emf"/><Relationship Id="rId3" Type="http://schemas.openxmlformats.org/officeDocument/2006/relationships/slide" Target="slide37.xml"/><Relationship Id="rId21" Type="http://schemas.openxmlformats.org/officeDocument/2006/relationships/image" Target="../media/image58.png"/><Relationship Id="rId7" Type="http://schemas.openxmlformats.org/officeDocument/2006/relationships/slide" Target="slide45.xml"/><Relationship Id="rId12" Type="http://schemas.openxmlformats.org/officeDocument/2006/relationships/slide" Target="slide61.xml"/><Relationship Id="rId17" Type="http://schemas.openxmlformats.org/officeDocument/2006/relationships/package" Target="../embeddings/Microsoft_Word_Document64.docx"/><Relationship Id="rId2" Type="http://schemas.openxmlformats.org/officeDocument/2006/relationships/slide" Target="slide35.xml"/><Relationship Id="rId16" Type="http://schemas.openxmlformats.org/officeDocument/2006/relationships/image" Target="../media/image10.emf"/><Relationship Id="rId20" Type="http://schemas.openxmlformats.org/officeDocument/2006/relationships/image" Target="../media/image61.emf"/><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package" Target="../embeddings/Microsoft_Word_Document63.docx"/><Relationship Id="rId23" Type="http://schemas.openxmlformats.org/officeDocument/2006/relationships/image" Target="../media/image62.emf"/><Relationship Id="rId10" Type="http://schemas.openxmlformats.org/officeDocument/2006/relationships/slide" Target="slide54.xml"/><Relationship Id="rId19" Type="http://schemas.openxmlformats.org/officeDocument/2006/relationships/package" Target="../embeddings/Microsoft_Word_Document65.docx"/><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 Id="rId22" Type="http://schemas.openxmlformats.org/officeDocument/2006/relationships/package" Target="../embeddings/Microsoft_Word_Document66.docx"/></Relationships>
</file>

<file path=ppt/slides/_rels/slide76.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2" Type="http://schemas.openxmlformats.org/officeDocument/2006/relationships/slide" Target="slide35.xml"/><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58.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77.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18" Type="http://schemas.openxmlformats.org/officeDocument/2006/relationships/package" Target="../embeddings/Microsoft_Word_Document68.docx"/><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17" Type="http://schemas.openxmlformats.org/officeDocument/2006/relationships/image" Target="../media/image63.emf"/><Relationship Id="rId2" Type="http://schemas.openxmlformats.org/officeDocument/2006/relationships/slide" Target="slide35.xml"/><Relationship Id="rId16" Type="http://schemas.openxmlformats.org/officeDocument/2006/relationships/package" Target="../embeddings/Microsoft_Word_Document67.docx"/><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58.png"/><Relationship Id="rId10" Type="http://schemas.openxmlformats.org/officeDocument/2006/relationships/slide" Target="slide54.xml"/><Relationship Id="rId19" Type="http://schemas.openxmlformats.org/officeDocument/2006/relationships/image" Target="../media/image64.emf"/><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78.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2" Type="http://schemas.openxmlformats.org/officeDocument/2006/relationships/slide" Target="slide35.xml"/><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65.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79.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2" Type="http://schemas.openxmlformats.org/officeDocument/2006/relationships/slide" Target="slide35.xml"/><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65.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18" Type="http://schemas.openxmlformats.org/officeDocument/2006/relationships/image" Target="../media/image67.emf"/><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17" Type="http://schemas.openxmlformats.org/officeDocument/2006/relationships/package" Target="../embeddings/Microsoft_Word_Document70.docx"/><Relationship Id="rId2" Type="http://schemas.openxmlformats.org/officeDocument/2006/relationships/slide" Target="slide35.xml"/><Relationship Id="rId16" Type="http://schemas.openxmlformats.org/officeDocument/2006/relationships/image" Target="../media/image66.emf"/><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package" Target="../embeddings/Microsoft_Word_Document69.docx"/><Relationship Id="rId10" Type="http://schemas.openxmlformats.org/officeDocument/2006/relationships/slide" Target="slide54.xml"/><Relationship Id="rId19" Type="http://schemas.openxmlformats.org/officeDocument/2006/relationships/image" Target="../media/image65.png"/><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81.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18" Type="http://schemas.openxmlformats.org/officeDocument/2006/relationships/package" Target="../embeddings/Microsoft_Word_Document72.docx"/><Relationship Id="rId3" Type="http://schemas.openxmlformats.org/officeDocument/2006/relationships/slide" Target="slide37.xml"/><Relationship Id="rId21" Type="http://schemas.openxmlformats.org/officeDocument/2006/relationships/image" Target="../media/image70.emf"/><Relationship Id="rId7" Type="http://schemas.openxmlformats.org/officeDocument/2006/relationships/slide" Target="slide45.xml"/><Relationship Id="rId12" Type="http://schemas.openxmlformats.org/officeDocument/2006/relationships/slide" Target="slide61.xml"/><Relationship Id="rId17" Type="http://schemas.openxmlformats.org/officeDocument/2006/relationships/image" Target="../media/image68.emf"/><Relationship Id="rId2" Type="http://schemas.openxmlformats.org/officeDocument/2006/relationships/slide" Target="slide35.xml"/><Relationship Id="rId16" Type="http://schemas.openxmlformats.org/officeDocument/2006/relationships/package" Target="../embeddings/Microsoft_Word_Document71.docx"/><Relationship Id="rId20" Type="http://schemas.openxmlformats.org/officeDocument/2006/relationships/package" Target="../embeddings/Microsoft_Word_Document73.docx"/><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65.png"/><Relationship Id="rId10" Type="http://schemas.openxmlformats.org/officeDocument/2006/relationships/slide" Target="slide54.xml"/><Relationship Id="rId19" Type="http://schemas.openxmlformats.org/officeDocument/2006/relationships/image" Target="../media/image69.emf"/><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82.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17" Type="http://schemas.openxmlformats.org/officeDocument/2006/relationships/image" Target="../media/image10.emf"/><Relationship Id="rId2" Type="http://schemas.openxmlformats.org/officeDocument/2006/relationships/slide" Target="slide35.xml"/><Relationship Id="rId16" Type="http://schemas.openxmlformats.org/officeDocument/2006/relationships/package" Target="../embeddings/Microsoft_Word_Document74.docx"/><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71.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83.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17" Type="http://schemas.openxmlformats.org/officeDocument/2006/relationships/image" Target="../media/image72.emf"/><Relationship Id="rId2" Type="http://schemas.openxmlformats.org/officeDocument/2006/relationships/slide" Target="slide35.xml"/><Relationship Id="rId16" Type="http://schemas.openxmlformats.org/officeDocument/2006/relationships/package" Target="../embeddings/Microsoft_Word_Document75.docx"/><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71.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84.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2" Type="http://schemas.openxmlformats.org/officeDocument/2006/relationships/slide" Target="slide35.xml"/><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71.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85.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2" Type="http://schemas.openxmlformats.org/officeDocument/2006/relationships/slide" Target="slide35.xml"/><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71.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86.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0.xml"/><Relationship Id="rId3" Type="http://schemas.openxmlformats.org/officeDocument/2006/relationships/slide" Target="slide37.xml"/><Relationship Id="rId7" Type="http://schemas.openxmlformats.org/officeDocument/2006/relationships/slide" Target="slide45.xml"/><Relationship Id="rId12" Type="http://schemas.openxmlformats.org/officeDocument/2006/relationships/slide" Target="slide61.xml"/><Relationship Id="rId2" Type="http://schemas.openxmlformats.org/officeDocument/2006/relationships/slide" Target="slide35.xml"/><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8.xml"/><Relationship Id="rId5" Type="http://schemas.openxmlformats.org/officeDocument/2006/relationships/slide" Target="slide41.xml"/><Relationship Id="rId15" Type="http://schemas.openxmlformats.org/officeDocument/2006/relationships/image" Target="../media/image71.png"/><Relationship Id="rId10" Type="http://schemas.openxmlformats.org/officeDocument/2006/relationships/slide" Target="slide54.xml"/><Relationship Id="rId4" Type="http://schemas.openxmlformats.org/officeDocument/2006/relationships/slide" Target="slide39.xml"/><Relationship Id="rId9" Type="http://schemas.openxmlformats.org/officeDocument/2006/relationships/slide" Target="slide52.xml"/><Relationship Id="rId14" Type="http://schemas.openxmlformats.org/officeDocument/2006/relationships/slide" Target="slide78.xml"/></Relationships>
</file>

<file path=ppt/slides/_rels/slide8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a:extLst>
              <a:ext uri="{28A0092B-C50C-407E-A947-70E740481C1C}">
                <a14:useLocalDpi xmlns:a14="http://schemas.microsoft.com/office/drawing/2010/main" val="0"/>
              </a:ext>
            </a:extLst>
          </a:blip>
          <a:srcRect t="37901" b="17992"/>
          <a:stretch/>
        </p:blipFill>
        <p:spPr>
          <a:xfrm>
            <a:off x="0" y="1509508"/>
            <a:ext cx="12193200" cy="3791699"/>
          </a:xfrm>
          <a:prstGeom prst="rect">
            <a:avLst/>
          </a:prstGeom>
        </p:spPr>
      </p:pic>
      <p:sp>
        <p:nvSpPr>
          <p:cNvPr id="6" name="矩形 5">
            <a:extLst>
              <a:ext uri="{FF2B5EF4-FFF2-40B4-BE49-F238E27FC236}">
                <a16:creationId xmlns:a16="http://schemas.microsoft.com/office/drawing/2014/main" id="{A439C5BC-78DD-0947-9E91-72FACC384131}"/>
              </a:ext>
            </a:extLst>
          </p:cNvPr>
          <p:cNvSpPr/>
          <p:nvPr/>
        </p:nvSpPr>
        <p:spPr>
          <a:xfrm>
            <a:off x="410884" y="2847420"/>
            <a:ext cx="11271404" cy="923330"/>
          </a:xfrm>
          <a:prstGeom prst="rect">
            <a:avLst/>
          </a:prstGeom>
        </p:spPr>
        <p:txBody>
          <a:bodyPr wrap="square" anchor="ctr">
            <a:spAutoFit/>
          </a:bodyPr>
          <a:lstStyle/>
          <a:p>
            <a:pPr lvl="0" algn="ctr">
              <a:defRPr/>
            </a:pPr>
            <a:r>
              <a:rPr lang="zh-CN" altLang="zh-CN" sz="5400" b="1" dirty="0">
                <a:solidFill>
                  <a:schemeClr val="bg1"/>
                </a:solidFill>
                <a:latin typeface="+mn-ea"/>
              </a:rPr>
              <a:t>实际工业生产中图像问题分类突破</a:t>
            </a:r>
            <a:endParaRPr lang="zh-CN" altLang="en-US" sz="5400" b="1" dirty="0">
              <a:solidFill>
                <a:schemeClr val="bg1"/>
              </a:solidFill>
              <a:latin typeface="+mn-ea"/>
            </a:endParaRPr>
          </a:p>
        </p:txBody>
      </p:sp>
      <p:sp>
        <p:nvSpPr>
          <p:cNvPr id="16" name="文本框 15">
            <a:extLst>
              <a:ext uri="{FF2B5EF4-FFF2-40B4-BE49-F238E27FC236}">
                <a16:creationId xmlns:a16="http://schemas.microsoft.com/office/drawing/2014/main" id="{671D0029-DEE3-D74A-9B77-7D2AD03E3087}"/>
              </a:ext>
            </a:extLst>
          </p:cNvPr>
          <p:cNvSpPr txBox="1"/>
          <p:nvPr/>
        </p:nvSpPr>
        <p:spPr>
          <a:xfrm>
            <a:off x="257730" y="255879"/>
            <a:ext cx="827358" cy="148870"/>
          </a:xfrm>
          <a:custGeom>
            <a:avLst/>
            <a:gdLst/>
            <a:ahLst/>
            <a:cxnLst/>
            <a:rect l="l" t="t" r="r" b="b"/>
            <a:pathLst>
              <a:path w="1174546" h="215570">
                <a:moveTo>
                  <a:pt x="508787" y="147219"/>
                </a:moveTo>
                <a:cubicBezTo>
                  <a:pt x="508025" y="147523"/>
                  <a:pt x="507187" y="147676"/>
                  <a:pt x="506272" y="147676"/>
                </a:cubicBezTo>
                <a:cubicBezTo>
                  <a:pt x="506882" y="147676"/>
                  <a:pt x="507492" y="147600"/>
                  <a:pt x="508101" y="147447"/>
                </a:cubicBezTo>
                <a:cubicBezTo>
                  <a:pt x="508406" y="147295"/>
                  <a:pt x="508634" y="147219"/>
                  <a:pt x="508787" y="147219"/>
                </a:cubicBezTo>
                <a:close/>
                <a:moveTo>
                  <a:pt x="69037" y="132588"/>
                </a:moveTo>
                <a:lnTo>
                  <a:pt x="107442" y="132588"/>
                </a:lnTo>
                <a:lnTo>
                  <a:pt x="102412" y="168936"/>
                </a:lnTo>
                <a:cubicBezTo>
                  <a:pt x="102108" y="170612"/>
                  <a:pt x="102412" y="172136"/>
                  <a:pt x="103327" y="173508"/>
                </a:cubicBezTo>
                <a:cubicBezTo>
                  <a:pt x="104241" y="174879"/>
                  <a:pt x="105689" y="175565"/>
                  <a:pt x="107670" y="175565"/>
                </a:cubicBezTo>
                <a:lnTo>
                  <a:pt x="166420" y="175565"/>
                </a:lnTo>
                <a:cubicBezTo>
                  <a:pt x="167944" y="175565"/>
                  <a:pt x="169316" y="174955"/>
                  <a:pt x="170535" y="173736"/>
                </a:cubicBezTo>
                <a:cubicBezTo>
                  <a:pt x="171602" y="172365"/>
                  <a:pt x="172212" y="170764"/>
                  <a:pt x="172364" y="168936"/>
                </a:cubicBezTo>
                <a:lnTo>
                  <a:pt x="175336" y="147447"/>
                </a:lnTo>
                <a:lnTo>
                  <a:pt x="109956" y="147447"/>
                </a:lnTo>
                <a:lnTo>
                  <a:pt x="111785" y="132588"/>
                </a:lnTo>
                <a:lnTo>
                  <a:pt x="214655" y="132588"/>
                </a:lnTo>
                <a:lnTo>
                  <a:pt x="209854" y="170307"/>
                </a:lnTo>
                <a:cubicBezTo>
                  <a:pt x="208940" y="177318"/>
                  <a:pt x="205816" y="183185"/>
                  <a:pt x="200482" y="187909"/>
                </a:cubicBezTo>
                <a:cubicBezTo>
                  <a:pt x="194995" y="192481"/>
                  <a:pt x="188899" y="194767"/>
                  <a:pt x="182194" y="194767"/>
                </a:cubicBezTo>
                <a:lnTo>
                  <a:pt x="84353" y="194767"/>
                </a:lnTo>
                <a:cubicBezTo>
                  <a:pt x="77800" y="194767"/>
                  <a:pt x="72618" y="192481"/>
                  <a:pt x="68808" y="187909"/>
                </a:cubicBezTo>
                <a:cubicBezTo>
                  <a:pt x="64846" y="183185"/>
                  <a:pt x="63398" y="177318"/>
                  <a:pt x="64465" y="170307"/>
                </a:cubicBezTo>
                <a:close/>
                <a:moveTo>
                  <a:pt x="66979" y="102413"/>
                </a:moveTo>
                <a:lnTo>
                  <a:pt x="274777" y="102413"/>
                </a:lnTo>
                <a:lnTo>
                  <a:pt x="263347" y="189510"/>
                </a:lnTo>
                <a:cubicBezTo>
                  <a:pt x="262585" y="196520"/>
                  <a:pt x="259537" y="202540"/>
                  <a:pt x="254203" y="207569"/>
                </a:cubicBezTo>
                <a:cubicBezTo>
                  <a:pt x="249021" y="212903"/>
                  <a:pt x="243001" y="215570"/>
                  <a:pt x="236143" y="215570"/>
                </a:cubicBezTo>
                <a:lnTo>
                  <a:pt x="182422" y="215570"/>
                </a:lnTo>
                <a:lnTo>
                  <a:pt x="183108" y="209398"/>
                </a:lnTo>
                <a:cubicBezTo>
                  <a:pt x="183565" y="205740"/>
                  <a:pt x="185013" y="202768"/>
                  <a:pt x="187452" y="200482"/>
                </a:cubicBezTo>
                <a:cubicBezTo>
                  <a:pt x="190195" y="198196"/>
                  <a:pt x="193319" y="197053"/>
                  <a:pt x="196824" y="197053"/>
                </a:cubicBezTo>
                <a:lnTo>
                  <a:pt x="209169" y="197053"/>
                </a:lnTo>
                <a:cubicBezTo>
                  <a:pt x="209321" y="197053"/>
                  <a:pt x="209854" y="196977"/>
                  <a:pt x="210769" y="196825"/>
                </a:cubicBezTo>
                <a:cubicBezTo>
                  <a:pt x="211683" y="196672"/>
                  <a:pt x="212750" y="196291"/>
                  <a:pt x="213969" y="195682"/>
                </a:cubicBezTo>
                <a:cubicBezTo>
                  <a:pt x="215036" y="195225"/>
                  <a:pt x="216103" y="194386"/>
                  <a:pt x="217170" y="193167"/>
                </a:cubicBezTo>
                <a:cubicBezTo>
                  <a:pt x="218084" y="191948"/>
                  <a:pt x="218694" y="190348"/>
                  <a:pt x="218998" y="188367"/>
                </a:cubicBezTo>
                <a:lnTo>
                  <a:pt x="227685" y="123444"/>
                </a:lnTo>
                <a:lnTo>
                  <a:pt x="64236" y="123444"/>
                </a:lnTo>
                <a:close/>
                <a:moveTo>
                  <a:pt x="20802" y="102413"/>
                </a:moveTo>
                <a:lnTo>
                  <a:pt x="61950" y="102413"/>
                </a:lnTo>
                <a:lnTo>
                  <a:pt x="47548" y="209626"/>
                </a:lnTo>
                <a:cubicBezTo>
                  <a:pt x="47396" y="211303"/>
                  <a:pt x="46710" y="212751"/>
                  <a:pt x="45491" y="213970"/>
                </a:cubicBezTo>
                <a:cubicBezTo>
                  <a:pt x="44272" y="215037"/>
                  <a:pt x="42976" y="215570"/>
                  <a:pt x="41605" y="215570"/>
                </a:cubicBezTo>
                <a:lnTo>
                  <a:pt x="0" y="215570"/>
                </a:lnTo>
                <a:lnTo>
                  <a:pt x="13944" y="108585"/>
                </a:lnTo>
                <a:cubicBezTo>
                  <a:pt x="14249" y="106909"/>
                  <a:pt x="15163" y="105461"/>
                  <a:pt x="16687" y="104242"/>
                </a:cubicBezTo>
                <a:cubicBezTo>
                  <a:pt x="17907" y="103023"/>
                  <a:pt x="19278" y="102413"/>
                  <a:pt x="20802" y="102413"/>
                </a:cubicBezTo>
                <a:close/>
                <a:moveTo>
                  <a:pt x="910513" y="61036"/>
                </a:moveTo>
                <a:lnTo>
                  <a:pt x="1148257" y="61036"/>
                </a:lnTo>
                <a:lnTo>
                  <a:pt x="1142542" y="78410"/>
                </a:lnTo>
                <a:cubicBezTo>
                  <a:pt x="1141323" y="81610"/>
                  <a:pt x="1139189" y="84049"/>
                  <a:pt x="1136142" y="85725"/>
                </a:cubicBezTo>
                <a:lnTo>
                  <a:pt x="1065733" y="122530"/>
                </a:lnTo>
                <a:lnTo>
                  <a:pt x="1159002" y="122530"/>
                </a:lnTo>
                <a:lnTo>
                  <a:pt x="1156715" y="134874"/>
                </a:lnTo>
                <a:cubicBezTo>
                  <a:pt x="1155953" y="137617"/>
                  <a:pt x="1154277" y="140132"/>
                  <a:pt x="1151686" y="142418"/>
                </a:cubicBezTo>
                <a:cubicBezTo>
                  <a:pt x="1149095" y="144704"/>
                  <a:pt x="1146048" y="145847"/>
                  <a:pt x="1142542" y="145847"/>
                </a:cubicBezTo>
                <a:lnTo>
                  <a:pt x="1061618" y="145847"/>
                </a:lnTo>
                <a:lnTo>
                  <a:pt x="1051560" y="197053"/>
                </a:lnTo>
                <a:cubicBezTo>
                  <a:pt x="1050645" y="201930"/>
                  <a:pt x="1047521" y="206121"/>
                  <a:pt x="1042187" y="209626"/>
                </a:cubicBezTo>
                <a:cubicBezTo>
                  <a:pt x="1036700" y="213589"/>
                  <a:pt x="1030604" y="215570"/>
                  <a:pt x="1023899" y="215570"/>
                </a:cubicBezTo>
                <a:lnTo>
                  <a:pt x="934516" y="215570"/>
                </a:lnTo>
                <a:lnTo>
                  <a:pt x="936345" y="205054"/>
                </a:lnTo>
                <a:cubicBezTo>
                  <a:pt x="936802" y="202311"/>
                  <a:pt x="938402" y="200178"/>
                  <a:pt x="941146" y="198654"/>
                </a:cubicBezTo>
                <a:cubicBezTo>
                  <a:pt x="943736" y="197282"/>
                  <a:pt x="946784" y="196596"/>
                  <a:pt x="950290" y="196596"/>
                </a:cubicBezTo>
                <a:lnTo>
                  <a:pt x="980694" y="196596"/>
                </a:lnTo>
                <a:cubicBezTo>
                  <a:pt x="982827" y="196596"/>
                  <a:pt x="984808" y="195758"/>
                  <a:pt x="986637" y="194082"/>
                </a:cubicBezTo>
                <a:cubicBezTo>
                  <a:pt x="988466" y="192710"/>
                  <a:pt x="989533" y="191110"/>
                  <a:pt x="989837" y="189281"/>
                </a:cubicBezTo>
                <a:lnTo>
                  <a:pt x="998524" y="145847"/>
                </a:lnTo>
                <a:lnTo>
                  <a:pt x="885825" y="145847"/>
                </a:lnTo>
                <a:lnTo>
                  <a:pt x="888111" y="131445"/>
                </a:lnTo>
                <a:cubicBezTo>
                  <a:pt x="888720" y="128854"/>
                  <a:pt x="890320" y="126721"/>
                  <a:pt x="892911" y="125044"/>
                </a:cubicBezTo>
                <a:cubicBezTo>
                  <a:pt x="895349" y="123368"/>
                  <a:pt x="898245" y="122530"/>
                  <a:pt x="901598" y="122530"/>
                </a:cubicBezTo>
                <a:lnTo>
                  <a:pt x="1002639" y="122530"/>
                </a:lnTo>
                <a:lnTo>
                  <a:pt x="1004468" y="114300"/>
                </a:lnTo>
                <a:lnTo>
                  <a:pt x="1062761" y="82525"/>
                </a:lnTo>
                <a:lnTo>
                  <a:pt x="934973" y="82525"/>
                </a:lnTo>
                <a:cubicBezTo>
                  <a:pt x="929030" y="82525"/>
                  <a:pt x="924458" y="81229"/>
                  <a:pt x="921258" y="78639"/>
                </a:cubicBezTo>
                <a:cubicBezTo>
                  <a:pt x="918209" y="76048"/>
                  <a:pt x="915771" y="72619"/>
                  <a:pt x="913942" y="68352"/>
                </a:cubicBezTo>
                <a:close/>
                <a:moveTo>
                  <a:pt x="468325" y="57607"/>
                </a:moveTo>
                <a:lnTo>
                  <a:pt x="454380" y="146761"/>
                </a:lnTo>
                <a:lnTo>
                  <a:pt x="506272" y="146761"/>
                </a:lnTo>
                <a:cubicBezTo>
                  <a:pt x="506425" y="146761"/>
                  <a:pt x="506653" y="146761"/>
                  <a:pt x="506958" y="146761"/>
                </a:cubicBezTo>
                <a:cubicBezTo>
                  <a:pt x="507568" y="146914"/>
                  <a:pt x="508177" y="146914"/>
                  <a:pt x="508787" y="146761"/>
                </a:cubicBezTo>
                <a:lnTo>
                  <a:pt x="511073" y="145756"/>
                </a:lnTo>
                <a:lnTo>
                  <a:pt x="514502" y="143561"/>
                </a:lnTo>
                <a:lnTo>
                  <a:pt x="516731" y="141161"/>
                </a:lnTo>
                <a:lnTo>
                  <a:pt x="517474" y="140132"/>
                </a:lnTo>
                <a:lnTo>
                  <a:pt x="518160" y="138303"/>
                </a:lnTo>
                <a:lnTo>
                  <a:pt x="518845" y="136246"/>
                </a:lnTo>
                <a:lnTo>
                  <a:pt x="521360" y="120701"/>
                </a:lnTo>
                <a:lnTo>
                  <a:pt x="531418" y="57607"/>
                </a:lnTo>
                <a:close/>
                <a:moveTo>
                  <a:pt x="35433" y="34747"/>
                </a:moveTo>
                <a:lnTo>
                  <a:pt x="81610" y="34747"/>
                </a:lnTo>
                <a:lnTo>
                  <a:pt x="76581" y="69495"/>
                </a:lnTo>
                <a:cubicBezTo>
                  <a:pt x="76276" y="70409"/>
                  <a:pt x="76504" y="71552"/>
                  <a:pt x="77266" y="72924"/>
                </a:cubicBezTo>
                <a:cubicBezTo>
                  <a:pt x="78028" y="74143"/>
                  <a:pt x="79248" y="74752"/>
                  <a:pt x="80924" y="74752"/>
                </a:cubicBezTo>
                <a:lnTo>
                  <a:pt x="213055" y="74752"/>
                </a:lnTo>
                <a:cubicBezTo>
                  <a:pt x="214579" y="74752"/>
                  <a:pt x="216103" y="74219"/>
                  <a:pt x="217627" y="73152"/>
                </a:cubicBezTo>
                <a:cubicBezTo>
                  <a:pt x="218846" y="72085"/>
                  <a:pt x="219608" y="70866"/>
                  <a:pt x="219913" y="69495"/>
                </a:cubicBezTo>
                <a:lnTo>
                  <a:pt x="222427" y="51207"/>
                </a:lnTo>
                <a:lnTo>
                  <a:pt x="83439" y="51207"/>
                </a:lnTo>
                <a:lnTo>
                  <a:pt x="85725" y="34747"/>
                </a:lnTo>
                <a:lnTo>
                  <a:pt x="271348" y="34747"/>
                </a:lnTo>
                <a:lnTo>
                  <a:pt x="267233" y="70409"/>
                </a:lnTo>
                <a:cubicBezTo>
                  <a:pt x="266014" y="77115"/>
                  <a:pt x="262737" y="82830"/>
                  <a:pt x="257403" y="87554"/>
                </a:cubicBezTo>
                <a:cubicBezTo>
                  <a:pt x="252374" y="92278"/>
                  <a:pt x="246430" y="94641"/>
                  <a:pt x="239572" y="94641"/>
                </a:cubicBezTo>
                <a:lnTo>
                  <a:pt x="51206" y="94641"/>
                </a:lnTo>
                <a:cubicBezTo>
                  <a:pt x="44653" y="94641"/>
                  <a:pt x="39319" y="92278"/>
                  <a:pt x="35204" y="87554"/>
                </a:cubicBezTo>
                <a:cubicBezTo>
                  <a:pt x="31089" y="82830"/>
                  <a:pt x="29413" y="77115"/>
                  <a:pt x="30175" y="70409"/>
                </a:cubicBezTo>
                <a:close/>
                <a:moveTo>
                  <a:pt x="642442" y="915"/>
                </a:moveTo>
                <a:lnTo>
                  <a:pt x="687476" y="915"/>
                </a:lnTo>
                <a:lnTo>
                  <a:pt x="656386" y="61951"/>
                </a:lnTo>
                <a:lnTo>
                  <a:pt x="670331" y="61951"/>
                </a:lnTo>
                <a:lnTo>
                  <a:pt x="646328" y="206883"/>
                </a:lnTo>
                <a:cubicBezTo>
                  <a:pt x="645871" y="209322"/>
                  <a:pt x="644690" y="211379"/>
                  <a:pt x="642785" y="213055"/>
                </a:cubicBezTo>
                <a:cubicBezTo>
                  <a:pt x="640880" y="214732"/>
                  <a:pt x="638632" y="215570"/>
                  <a:pt x="636041" y="215570"/>
                </a:cubicBezTo>
                <a:lnTo>
                  <a:pt x="595350" y="215570"/>
                </a:lnTo>
                <a:lnTo>
                  <a:pt x="617982" y="80467"/>
                </a:lnTo>
                <a:lnTo>
                  <a:pt x="594664" y="80467"/>
                </a:lnTo>
                <a:lnTo>
                  <a:pt x="633298" y="6630"/>
                </a:lnTo>
                <a:cubicBezTo>
                  <a:pt x="635431" y="2820"/>
                  <a:pt x="638479" y="915"/>
                  <a:pt x="642442" y="915"/>
                </a:cubicBezTo>
                <a:close/>
                <a:moveTo>
                  <a:pt x="434721" y="686"/>
                </a:moveTo>
                <a:lnTo>
                  <a:pt x="477697" y="686"/>
                </a:lnTo>
                <a:lnTo>
                  <a:pt x="470839" y="36576"/>
                </a:lnTo>
                <a:lnTo>
                  <a:pt x="581025" y="36576"/>
                </a:lnTo>
                <a:lnTo>
                  <a:pt x="565480" y="146304"/>
                </a:lnTo>
                <a:cubicBezTo>
                  <a:pt x="564413" y="152705"/>
                  <a:pt x="561136" y="158115"/>
                  <a:pt x="555650" y="162535"/>
                </a:cubicBezTo>
                <a:cubicBezTo>
                  <a:pt x="550164" y="168021"/>
                  <a:pt x="543991" y="170764"/>
                  <a:pt x="537133" y="170764"/>
                </a:cubicBezTo>
                <a:lnTo>
                  <a:pt x="451866" y="170764"/>
                </a:lnTo>
                <a:lnTo>
                  <a:pt x="445236" y="215570"/>
                </a:lnTo>
                <a:lnTo>
                  <a:pt x="398145" y="215570"/>
                </a:lnTo>
                <a:lnTo>
                  <a:pt x="404774" y="170764"/>
                </a:lnTo>
                <a:lnTo>
                  <a:pt x="319506" y="170764"/>
                </a:lnTo>
                <a:cubicBezTo>
                  <a:pt x="312801" y="170764"/>
                  <a:pt x="307314" y="168326"/>
                  <a:pt x="303047" y="163449"/>
                </a:cubicBezTo>
                <a:cubicBezTo>
                  <a:pt x="298932" y="158572"/>
                  <a:pt x="297408" y="152705"/>
                  <a:pt x="298475" y="145847"/>
                </a:cubicBezTo>
                <a:lnTo>
                  <a:pt x="314020" y="36576"/>
                </a:lnTo>
                <a:lnTo>
                  <a:pt x="361111" y="36576"/>
                </a:lnTo>
                <a:lnTo>
                  <a:pt x="346024" y="134417"/>
                </a:lnTo>
                <a:cubicBezTo>
                  <a:pt x="345871" y="135941"/>
                  <a:pt x="345947" y="137465"/>
                  <a:pt x="346252" y="138989"/>
                </a:cubicBezTo>
                <a:cubicBezTo>
                  <a:pt x="346405" y="139294"/>
                  <a:pt x="346481" y="139599"/>
                  <a:pt x="346481" y="139903"/>
                </a:cubicBezTo>
                <a:cubicBezTo>
                  <a:pt x="346481" y="139903"/>
                  <a:pt x="346557" y="139980"/>
                  <a:pt x="346710" y="140132"/>
                </a:cubicBezTo>
                <a:cubicBezTo>
                  <a:pt x="347014" y="141351"/>
                  <a:pt x="347548" y="142418"/>
                  <a:pt x="348310" y="143332"/>
                </a:cubicBezTo>
                <a:cubicBezTo>
                  <a:pt x="349224" y="144399"/>
                  <a:pt x="350291" y="145390"/>
                  <a:pt x="351510" y="146304"/>
                </a:cubicBezTo>
                <a:cubicBezTo>
                  <a:pt x="352729" y="147219"/>
                  <a:pt x="354101" y="147676"/>
                  <a:pt x="355625" y="147676"/>
                </a:cubicBezTo>
                <a:lnTo>
                  <a:pt x="407289" y="147676"/>
                </a:lnTo>
                <a:lnTo>
                  <a:pt x="421233" y="58522"/>
                </a:lnTo>
                <a:lnTo>
                  <a:pt x="366598" y="58522"/>
                </a:lnTo>
                <a:lnTo>
                  <a:pt x="369570" y="36576"/>
                </a:lnTo>
                <a:lnTo>
                  <a:pt x="423748" y="36576"/>
                </a:lnTo>
                <a:lnTo>
                  <a:pt x="428777" y="6172"/>
                </a:lnTo>
                <a:cubicBezTo>
                  <a:pt x="428929" y="4648"/>
                  <a:pt x="429577" y="3353"/>
                  <a:pt x="430720" y="2286"/>
                </a:cubicBezTo>
                <a:cubicBezTo>
                  <a:pt x="431863" y="1219"/>
                  <a:pt x="433197" y="686"/>
                  <a:pt x="434721" y="686"/>
                </a:cubicBezTo>
                <a:close/>
                <a:moveTo>
                  <a:pt x="925372" y="0"/>
                </a:moveTo>
                <a:lnTo>
                  <a:pt x="975664" y="0"/>
                </a:lnTo>
                <a:lnTo>
                  <a:pt x="978179" y="20117"/>
                </a:lnTo>
                <a:lnTo>
                  <a:pt x="1000353" y="20117"/>
                </a:lnTo>
                <a:lnTo>
                  <a:pt x="1001953" y="9830"/>
                </a:lnTo>
                <a:cubicBezTo>
                  <a:pt x="1002563" y="6934"/>
                  <a:pt x="1004011" y="4572"/>
                  <a:pt x="1006297" y="2743"/>
                </a:cubicBezTo>
                <a:cubicBezTo>
                  <a:pt x="1008735" y="915"/>
                  <a:pt x="1011478" y="0"/>
                  <a:pt x="1014526" y="0"/>
                </a:cubicBezTo>
                <a:lnTo>
                  <a:pt x="1073277" y="0"/>
                </a:lnTo>
                <a:lnTo>
                  <a:pt x="1070076" y="20117"/>
                </a:lnTo>
                <a:lnTo>
                  <a:pt x="1092708" y="20117"/>
                </a:lnTo>
                <a:lnTo>
                  <a:pt x="1096822" y="10973"/>
                </a:lnTo>
                <a:cubicBezTo>
                  <a:pt x="1099108" y="5791"/>
                  <a:pt x="1102309" y="2667"/>
                  <a:pt x="1106423" y="1600"/>
                </a:cubicBezTo>
                <a:cubicBezTo>
                  <a:pt x="1110691" y="686"/>
                  <a:pt x="1115948" y="229"/>
                  <a:pt x="1122197" y="229"/>
                </a:cubicBezTo>
                <a:lnTo>
                  <a:pt x="1165860" y="229"/>
                </a:lnTo>
                <a:lnTo>
                  <a:pt x="1156944" y="20117"/>
                </a:lnTo>
                <a:lnTo>
                  <a:pt x="1174546" y="20117"/>
                </a:lnTo>
                <a:lnTo>
                  <a:pt x="1171117" y="41148"/>
                </a:lnTo>
                <a:cubicBezTo>
                  <a:pt x="1170203" y="45720"/>
                  <a:pt x="1167841" y="49454"/>
                  <a:pt x="1164031" y="52350"/>
                </a:cubicBezTo>
                <a:cubicBezTo>
                  <a:pt x="1160373" y="55093"/>
                  <a:pt x="1155953" y="56464"/>
                  <a:pt x="1150772" y="56464"/>
                </a:cubicBezTo>
                <a:lnTo>
                  <a:pt x="1098880" y="56464"/>
                </a:lnTo>
                <a:lnTo>
                  <a:pt x="1105738" y="39548"/>
                </a:lnTo>
                <a:lnTo>
                  <a:pt x="950061" y="39548"/>
                </a:lnTo>
                <a:lnTo>
                  <a:pt x="948004" y="56464"/>
                </a:lnTo>
                <a:lnTo>
                  <a:pt x="891311" y="56464"/>
                </a:lnTo>
                <a:lnTo>
                  <a:pt x="894740" y="29490"/>
                </a:lnTo>
                <a:cubicBezTo>
                  <a:pt x="895197" y="26746"/>
                  <a:pt x="896493" y="24537"/>
                  <a:pt x="898626" y="22860"/>
                </a:cubicBezTo>
                <a:cubicBezTo>
                  <a:pt x="900760" y="21031"/>
                  <a:pt x="903274" y="20117"/>
                  <a:pt x="906170" y="20117"/>
                </a:cubicBezTo>
                <a:lnTo>
                  <a:pt x="914400" y="20117"/>
                </a:lnTo>
                <a:lnTo>
                  <a:pt x="913028" y="11887"/>
                </a:lnTo>
                <a:cubicBezTo>
                  <a:pt x="912723" y="8687"/>
                  <a:pt x="913790" y="5868"/>
                  <a:pt x="916228" y="3429"/>
                </a:cubicBezTo>
                <a:cubicBezTo>
                  <a:pt x="918667" y="1143"/>
                  <a:pt x="921715" y="0"/>
                  <a:pt x="925372" y="0"/>
                </a:cubicBezTo>
                <a:close/>
                <a:moveTo>
                  <a:pt x="751027" y="0"/>
                </a:moveTo>
                <a:lnTo>
                  <a:pt x="791718" y="0"/>
                </a:lnTo>
                <a:lnTo>
                  <a:pt x="783031" y="58065"/>
                </a:lnTo>
                <a:lnTo>
                  <a:pt x="875157" y="39548"/>
                </a:lnTo>
                <a:cubicBezTo>
                  <a:pt x="871804" y="56769"/>
                  <a:pt x="861212" y="67590"/>
                  <a:pt x="843381" y="72009"/>
                </a:cubicBezTo>
                <a:lnTo>
                  <a:pt x="779145" y="85039"/>
                </a:lnTo>
                <a:lnTo>
                  <a:pt x="764286" y="186309"/>
                </a:lnTo>
                <a:cubicBezTo>
                  <a:pt x="763981" y="188595"/>
                  <a:pt x="764514" y="190576"/>
                  <a:pt x="765886" y="192253"/>
                </a:cubicBezTo>
                <a:cubicBezTo>
                  <a:pt x="767410" y="193929"/>
                  <a:pt x="769391" y="194767"/>
                  <a:pt x="771829" y="194767"/>
                </a:cubicBezTo>
                <a:lnTo>
                  <a:pt x="836066" y="194767"/>
                </a:lnTo>
                <a:cubicBezTo>
                  <a:pt x="841095" y="194767"/>
                  <a:pt x="845210" y="196520"/>
                  <a:pt x="848410" y="200025"/>
                </a:cubicBezTo>
                <a:cubicBezTo>
                  <a:pt x="851611" y="203530"/>
                  <a:pt x="852906" y="207721"/>
                  <a:pt x="852297" y="212598"/>
                </a:cubicBezTo>
                <a:lnTo>
                  <a:pt x="852297" y="212827"/>
                </a:lnTo>
                <a:lnTo>
                  <a:pt x="737082" y="212827"/>
                </a:lnTo>
                <a:cubicBezTo>
                  <a:pt x="729919" y="212827"/>
                  <a:pt x="724128" y="210465"/>
                  <a:pt x="719709" y="205740"/>
                </a:cubicBezTo>
                <a:cubicBezTo>
                  <a:pt x="715136" y="201168"/>
                  <a:pt x="713384" y="195453"/>
                  <a:pt x="714451" y="188595"/>
                </a:cubicBezTo>
                <a:lnTo>
                  <a:pt x="728167" y="94869"/>
                </a:lnTo>
                <a:lnTo>
                  <a:pt x="680847" y="104470"/>
                </a:lnTo>
                <a:lnTo>
                  <a:pt x="684047" y="82982"/>
                </a:lnTo>
                <a:cubicBezTo>
                  <a:pt x="684809" y="79477"/>
                  <a:pt x="686943" y="77267"/>
                  <a:pt x="690448" y="76353"/>
                </a:cubicBezTo>
                <a:lnTo>
                  <a:pt x="732282" y="68123"/>
                </a:lnTo>
                <a:lnTo>
                  <a:pt x="740968" y="8458"/>
                </a:lnTo>
                <a:cubicBezTo>
                  <a:pt x="741425" y="6020"/>
                  <a:pt x="742607" y="4001"/>
                  <a:pt x="744512" y="2401"/>
                </a:cubicBezTo>
                <a:cubicBezTo>
                  <a:pt x="746417" y="800"/>
                  <a:pt x="748588" y="0"/>
                  <a:pt x="751027" y="0"/>
                </a:cubicBezTo>
                <a:close/>
                <a:moveTo>
                  <a:pt x="136245" y="0"/>
                </a:moveTo>
                <a:lnTo>
                  <a:pt x="177393" y="0"/>
                </a:lnTo>
                <a:cubicBezTo>
                  <a:pt x="178917" y="0"/>
                  <a:pt x="180060" y="458"/>
                  <a:pt x="180822" y="1372"/>
                </a:cubicBezTo>
                <a:cubicBezTo>
                  <a:pt x="181737" y="2439"/>
                  <a:pt x="182118" y="3734"/>
                  <a:pt x="181965" y="5258"/>
                </a:cubicBezTo>
                <a:lnTo>
                  <a:pt x="181737" y="7544"/>
                </a:lnTo>
                <a:lnTo>
                  <a:pt x="288721" y="7544"/>
                </a:lnTo>
                <a:lnTo>
                  <a:pt x="286893" y="21260"/>
                </a:lnTo>
                <a:cubicBezTo>
                  <a:pt x="286740" y="22936"/>
                  <a:pt x="286131" y="24308"/>
                  <a:pt x="285064" y="25375"/>
                </a:cubicBezTo>
                <a:cubicBezTo>
                  <a:pt x="283845" y="26442"/>
                  <a:pt x="282397" y="26975"/>
                  <a:pt x="280720" y="26975"/>
                </a:cubicBezTo>
                <a:lnTo>
                  <a:pt x="24003" y="26975"/>
                </a:lnTo>
                <a:lnTo>
                  <a:pt x="25603" y="14173"/>
                </a:lnTo>
                <a:cubicBezTo>
                  <a:pt x="25908" y="12345"/>
                  <a:pt x="26822" y="10744"/>
                  <a:pt x="28346" y="9373"/>
                </a:cubicBezTo>
                <a:cubicBezTo>
                  <a:pt x="29718" y="8154"/>
                  <a:pt x="31318" y="7544"/>
                  <a:pt x="33147" y="7544"/>
                </a:cubicBezTo>
                <a:lnTo>
                  <a:pt x="135331" y="7544"/>
                </a:ln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50000"/>
                </a:schemeClr>
              </a:solidFill>
              <a:latin typeface="DOUYU Font" pitchFamily="2" charset="-122"/>
              <a:ea typeface="DOUYU Font" pitchFamily="2" charset="-122"/>
            </a:endParaRPr>
          </a:p>
        </p:txBody>
      </p:sp>
      <p:sp>
        <p:nvSpPr>
          <p:cNvPr id="11" name="文本框 10">
            <a:extLst>
              <a:ext uri="{FF2B5EF4-FFF2-40B4-BE49-F238E27FC236}">
                <a16:creationId xmlns:a16="http://schemas.microsoft.com/office/drawing/2014/main" id="{4C75E879-4B8E-1F49-8645-FB7A16A5109D}"/>
              </a:ext>
            </a:extLst>
          </p:cNvPr>
          <p:cNvSpPr txBox="1"/>
          <p:nvPr/>
        </p:nvSpPr>
        <p:spPr>
          <a:xfrm>
            <a:off x="1271464" y="255479"/>
            <a:ext cx="1443573" cy="149185"/>
          </a:xfrm>
          <a:custGeom>
            <a:avLst/>
            <a:gdLst/>
            <a:ahLst/>
            <a:cxnLst/>
            <a:rect l="l" t="t" r="r" b="b"/>
            <a:pathLst>
              <a:path w="1795081" h="189224">
                <a:moveTo>
                  <a:pt x="832132" y="116615"/>
                </a:moveTo>
                <a:lnTo>
                  <a:pt x="891140" y="139217"/>
                </a:lnTo>
                <a:lnTo>
                  <a:pt x="953347" y="116615"/>
                </a:lnTo>
                <a:close/>
                <a:moveTo>
                  <a:pt x="1174318" y="95812"/>
                </a:moveTo>
                <a:lnTo>
                  <a:pt x="1171717" y="116214"/>
                </a:lnTo>
                <a:cubicBezTo>
                  <a:pt x="1170917" y="120748"/>
                  <a:pt x="1168317" y="124082"/>
                  <a:pt x="1163917" y="126216"/>
                </a:cubicBezTo>
                <a:lnTo>
                  <a:pt x="1028700" y="185823"/>
                </a:lnTo>
                <a:lnTo>
                  <a:pt x="1030700" y="169021"/>
                </a:lnTo>
                <a:cubicBezTo>
                  <a:pt x="1031900" y="162087"/>
                  <a:pt x="1035834" y="157020"/>
                  <a:pt x="1042501" y="153819"/>
                </a:cubicBezTo>
                <a:close/>
                <a:moveTo>
                  <a:pt x="283978" y="72209"/>
                </a:moveTo>
                <a:lnTo>
                  <a:pt x="509806" y="72209"/>
                </a:lnTo>
                <a:lnTo>
                  <a:pt x="508206" y="83810"/>
                </a:lnTo>
                <a:cubicBezTo>
                  <a:pt x="507272" y="90345"/>
                  <a:pt x="504405" y="95612"/>
                  <a:pt x="499605" y="99612"/>
                </a:cubicBezTo>
                <a:cubicBezTo>
                  <a:pt x="494938" y="103746"/>
                  <a:pt x="489404" y="105813"/>
                  <a:pt x="483003" y="105813"/>
                </a:cubicBezTo>
                <a:lnTo>
                  <a:pt x="257175" y="105813"/>
                </a:lnTo>
                <a:lnTo>
                  <a:pt x="258975" y="94012"/>
                </a:lnTo>
                <a:cubicBezTo>
                  <a:pt x="259908" y="87744"/>
                  <a:pt x="262709" y="82544"/>
                  <a:pt x="267376" y="78410"/>
                </a:cubicBezTo>
                <a:cubicBezTo>
                  <a:pt x="272176" y="74276"/>
                  <a:pt x="277710" y="72209"/>
                  <a:pt x="283978" y="72209"/>
                </a:cubicBezTo>
                <a:close/>
                <a:moveTo>
                  <a:pt x="834732" y="65608"/>
                </a:moveTo>
                <a:lnTo>
                  <a:pt x="833732" y="73809"/>
                </a:lnTo>
                <a:cubicBezTo>
                  <a:pt x="833466" y="75409"/>
                  <a:pt x="833799" y="76743"/>
                  <a:pt x="834732" y="77810"/>
                </a:cubicBezTo>
                <a:cubicBezTo>
                  <a:pt x="835666" y="79010"/>
                  <a:pt x="836933" y="79610"/>
                  <a:pt x="838533" y="79610"/>
                </a:cubicBezTo>
                <a:lnTo>
                  <a:pt x="958948" y="79610"/>
                </a:lnTo>
                <a:cubicBezTo>
                  <a:pt x="960548" y="79610"/>
                  <a:pt x="961948" y="79076"/>
                  <a:pt x="963149" y="78010"/>
                </a:cubicBezTo>
                <a:cubicBezTo>
                  <a:pt x="964349" y="76943"/>
                  <a:pt x="965082" y="75543"/>
                  <a:pt x="965349" y="73809"/>
                </a:cubicBezTo>
                <a:lnTo>
                  <a:pt x="966349" y="65608"/>
                </a:lnTo>
                <a:close/>
                <a:moveTo>
                  <a:pt x="644366" y="62608"/>
                </a:moveTo>
                <a:lnTo>
                  <a:pt x="678170" y="62608"/>
                </a:lnTo>
                <a:lnTo>
                  <a:pt x="673769" y="95012"/>
                </a:lnTo>
                <a:lnTo>
                  <a:pt x="758980" y="79410"/>
                </a:lnTo>
                <a:cubicBezTo>
                  <a:pt x="756713" y="91811"/>
                  <a:pt x="749579" y="99412"/>
                  <a:pt x="737577" y="102213"/>
                </a:cubicBezTo>
                <a:lnTo>
                  <a:pt x="671169" y="114414"/>
                </a:lnTo>
                <a:lnTo>
                  <a:pt x="664368" y="164220"/>
                </a:lnTo>
                <a:cubicBezTo>
                  <a:pt x="664102" y="166354"/>
                  <a:pt x="664568" y="168088"/>
                  <a:pt x="665769" y="169421"/>
                </a:cubicBezTo>
                <a:cubicBezTo>
                  <a:pt x="666835" y="170888"/>
                  <a:pt x="668436" y="171621"/>
                  <a:pt x="670569" y="171621"/>
                </a:cubicBezTo>
                <a:lnTo>
                  <a:pt x="728376" y="171621"/>
                </a:lnTo>
                <a:cubicBezTo>
                  <a:pt x="733043" y="171621"/>
                  <a:pt x="736844" y="173355"/>
                  <a:pt x="739778" y="176822"/>
                </a:cubicBezTo>
                <a:cubicBezTo>
                  <a:pt x="742711" y="180289"/>
                  <a:pt x="743912" y="184423"/>
                  <a:pt x="743378" y="189224"/>
                </a:cubicBezTo>
                <a:lnTo>
                  <a:pt x="641966" y="189224"/>
                </a:lnTo>
                <a:cubicBezTo>
                  <a:pt x="636098" y="189224"/>
                  <a:pt x="631364" y="187023"/>
                  <a:pt x="627764" y="182623"/>
                </a:cubicBezTo>
                <a:cubicBezTo>
                  <a:pt x="624163" y="178356"/>
                  <a:pt x="622763" y="173155"/>
                  <a:pt x="623563" y="167021"/>
                </a:cubicBezTo>
                <a:lnTo>
                  <a:pt x="636965" y="69409"/>
                </a:lnTo>
                <a:cubicBezTo>
                  <a:pt x="637232" y="67408"/>
                  <a:pt x="638065" y="65775"/>
                  <a:pt x="639465" y="64508"/>
                </a:cubicBezTo>
                <a:cubicBezTo>
                  <a:pt x="640865" y="63241"/>
                  <a:pt x="642499" y="62608"/>
                  <a:pt x="644366" y="62608"/>
                </a:cubicBezTo>
                <a:close/>
                <a:moveTo>
                  <a:pt x="137217" y="59207"/>
                </a:moveTo>
                <a:lnTo>
                  <a:pt x="178822" y="59207"/>
                </a:lnTo>
                <a:cubicBezTo>
                  <a:pt x="181089" y="59207"/>
                  <a:pt x="182889" y="60341"/>
                  <a:pt x="184223" y="62608"/>
                </a:cubicBezTo>
                <a:lnTo>
                  <a:pt x="246830" y="188824"/>
                </a:lnTo>
                <a:lnTo>
                  <a:pt x="217027" y="188824"/>
                </a:lnTo>
                <a:cubicBezTo>
                  <a:pt x="207426" y="188824"/>
                  <a:pt x="199825" y="184023"/>
                  <a:pt x="194224" y="174422"/>
                </a:cubicBezTo>
                <a:close/>
                <a:moveTo>
                  <a:pt x="1426692" y="46206"/>
                </a:moveTo>
                <a:lnTo>
                  <a:pt x="1413091" y="119415"/>
                </a:lnTo>
                <a:lnTo>
                  <a:pt x="1463497" y="119415"/>
                </a:lnTo>
                <a:lnTo>
                  <a:pt x="1473898" y="46206"/>
                </a:lnTo>
                <a:close/>
                <a:moveTo>
                  <a:pt x="1049502" y="38605"/>
                </a:moveTo>
                <a:lnTo>
                  <a:pt x="1174318" y="52807"/>
                </a:lnTo>
                <a:cubicBezTo>
                  <a:pt x="1176185" y="53073"/>
                  <a:pt x="1177618" y="53873"/>
                  <a:pt x="1178618" y="55207"/>
                </a:cubicBezTo>
                <a:cubicBezTo>
                  <a:pt x="1179618" y="56540"/>
                  <a:pt x="1180052" y="58207"/>
                  <a:pt x="1179918" y="60207"/>
                </a:cubicBezTo>
                <a:lnTo>
                  <a:pt x="1177718" y="75209"/>
                </a:lnTo>
                <a:lnTo>
                  <a:pt x="1067504" y="62608"/>
                </a:lnTo>
                <a:cubicBezTo>
                  <a:pt x="1061370" y="61674"/>
                  <a:pt x="1056636" y="59007"/>
                  <a:pt x="1053303" y="54607"/>
                </a:cubicBezTo>
                <a:cubicBezTo>
                  <a:pt x="1049969" y="50206"/>
                  <a:pt x="1048702" y="44939"/>
                  <a:pt x="1049502" y="38805"/>
                </a:cubicBezTo>
                <a:close/>
                <a:moveTo>
                  <a:pt x="1292475" y="36204"/>
                </a:moveTo>
                <a:lnTo>
                  <a:pt x="1351283" y="36204"/>
                </a:lnTo>
                <a:lnTo>
                  <a:pt x="1332480" y="168421"/>
                </a:lnTo>
                <a:cubicBezTo>
                  <a:pt x="1332347" y="169354"/>
                  <a:pt x="1332614" y="170088"/>
                  <a:pt x="1333281" y="170621"/>
                </a:cubicBezTo>
                <a:cubicBezTo>
                  <a:pt x="1333947" y="171288"/>
                  <a:pt x="1334747" y="171488"/>
                  <a:pt x="1335681" y="171221"/>
                </a:cubicBezTo>
                <a:lnTo>
                  <a:pt x="1339681" y="171021"/>
                </a:lnTo>
                <a:cubicBezTo>
                  <a:pt x="1341815" y="170888"/>
                  <a:pt x="1343515" y="171455"/>
                  <a:pt x="1344782" y="172722"/>
                </a:cubicBezTo>
                <a:cubicBezTo>
                  <a:pt x="1346049" y="173988"/>
                  <a:pt x="1346549" y="175689"/>
                  <a:pt x="1346282" y="177822"/>
                </a:cubicBezTo>
                <a:lnTo>
                  <a:pt x="1345082" y="186023"/>
                </a:lnTo>
                <a:lnTo>
                  <a:pt x="1304877" y="188423"/>
                </a:lnTo>
                <a:cubicBezTo>
                  <a:pt x="1300076" y="188690"/>
                  <a:pt x="1296209" y="187357"/>
                  <a:pt x="1293275" y="184423"/>
                </a:cubicBezTo>
                <a:cubicBezTo>
                  <a:pt x="1290208" y="181356"/>
                  <a:pt x="1289008" y="177489"/>
                  <a:pt x="1289675" y="172822"/>
                </a:cubicBezTo>
                <a:lnTo>
                  <a:pt x="1306677" y="54207"/>
                </a:lnTo>
                <a:lnTo>
                  <a:pt x="1296276" y="54207"/>
                </a:lnTo>
                <a:cubicBezTo>
                  <a:pt x="1294542" y="54207"/>
                  <a:pt x="1293142" y="53607"/>
                  <a:pt x="1292075" y="52406"/>
                </a:cubicBezTo>
                <a:cubicBezTo>
                  <a:pt x="1291008" y="51206"/>
                  <a:pt x="1290542" y="49673"/>
                  <a:pt x="1290675" y="47806"/>
                </a:cubicBezTo>
                <a:close/>
                <a:moveTo>
                  <a:pt x="1565052" y="7001"/>
                </a:moveTo>
                <a:lnTo>
                  <a:pt x="1594456" y="7001"/>
                </a:lnTo>
                <a:cubicBezTo>
                  <a:pt x="1605524" y="7001"/>
                  <a:pt x="1614525" y="12401"/>
                  <a:pt x="1621459" y="23203"/>
                </a:cubicBezTo>
                <a:lnTo>
                  <a:pt x="1670266" y="82810"/>
                </a:lnTo>
                <a:lnTo>
                  <a:pt x="1741875" y="10601"/>
                </a:lnTo>
                <a:cubicBezTo>
                  <a:pt x="1744408" y="8201"/>
                  <a:pt x="1747208" y="7001"/>
                  <a:pt x="1750276" y="7001"/>
                </a:cubicBezTo>
                <a:lnTo>
                  <a:pt x="1795081" y="7001"/>
                </a:lnTo>
                <a:lnTo>
                  <a:pt x="1692268" y="106613"/>
                </a:lnTo>
                <a:lnTo>
                  <a:pt x="1770678" y="188824"/>
                </a:lnTo>
                <a:lnTo>
                  <a:pt x="1751676" y="188824"/>
                </a:lnTo>
                <a:cubicBezTo>
                  <a:pt x="1733007" y="188824"/>
                  <a:pt x="1716271" y="181756"/>
                  <a:pt x="1701469" y="167621"/>
                </a:cubicBezTo>
                <a:lnTo>
                  <a:pt x="1665265" y="130616"/>
                </a:lnTo>
                <a:lnTo>
                  <a:pt x="1611258" y="175222"/>
                </a:lnTo>
                <a:cubicBezTo>
                  <a:pt x="1599790" y="184290"/>
                  <a:pt x="1587255" y="188824"/>
                  <a:pt x="1573654" y="188824"/>
                </a:cubicBezTo>
                <a:lnTo>
                  <a:pt x="1544050" y="188824"/>
                </a:lnTo>
                <a:lnTo>
                  <a:pt x="1643462" y="106613"/>
                </a:lnTo>
                <a:close/>
                <a:moveTo>
                  <a:pt x="664168" y="1200"/>
                </a:moveTo>
                <a:lnTo>
                  <a:pt x="746179" y="1200"/>
                </a:lnTo>
                <a:cubicBezTo>
                  <a:pt x="749912" y="1200"/>
                  <a:pt x="753046" y="2400"/>
                  <a:pt x="755580" y="4801"/>
                </a:cubicBezTo>
                <a:cubicBezTo>
                  <a:pt x="758113" y="7201"/>
                  <a:pt x="759714" y="10268"/>
                  <a:pt x="760380" y="14002"/>
                </a:cubicBezTo>
                <a:lnTo>
                  <a:pt x="765981" y="54007"/>
                </a:lnTo>
                <a:lnTo>
                  <a:pt x="737778" y="54007"/>
                </a:lnTo>
                <a:cubicBezTo>
                  <a:pt x="734310" y="54007"/>
                  <a:pt x="731277" y="52840"/>
                  <a:pt x="728676" y="50506"/>
                </a:cubicBezTo>
                <a:cubicBezTo>
                  <a:pt x="726076" y="48173"/>
                  <a:pt x="724442" y="45139"/>
                  <a:pt x="723776" y="41405"/>
                </a:cubicBezTo>
                <a:lnTo>
                  <a:pt x="721175" y="22603"/>
                </a:lnTo>
                <a:cubicBezTo>
                  <a:pt x="720509" y="19002"/>
                  <a:pt x="718442" y="17202"/>
                  <a:pt x="714975" y="17202"/>
                </a:cubicBezTo>
                <a:lnTo>
                  <a:pt x="691172" y="17202"/>
                </a:lnTo>
                <a:cubicBezTo>
                  <a:pt x="687705" y="17202"/>
                  <a:pt x="685171" y="19002"/>
                  <a:pt x="683571" y="22603"/>
                </a:cubicBezTo>
                <a:lnTo>
                  <a:pt x="674570" y="44005"/>
                </a:lnTo>
                <a:cubicBezTo>
                  <a:pt x="671102" y="50673"/>
                  <a:pt x="666235" y="54007"/>
                  <a:pt x="659968" y="54007"/>
                </a:cubicBezTo>
                <a:lnTo>
                  <a:pt x="629964" y="54007"/>
                </a:lnTo>
                <a:lnTo>
                  <a:pt x="646366" y="14002"/>
                </a:lnTo>
                <a:cubicBezTo>
                  <a:pt x="648100" y="10268"/>
                  <a:pt x="650567" y="7201"/>
                  <a:pt x="653767" y="4801"/>
                </a:cubicBezTo>
                <a:cubicBezTo>
                  <a:pt x="656967" y="2400"/>
                  <a:pt x="660434" y="1200"/>
                  <a:pt x="664168" y="1200"/>
                </a:cubicBezTo>
                <a:close/>
                <a:moveTo>
                  <a:pt x="1661664" y="400"/>
                </a:moveTo>
                <a:lnTo>
                  <a:pt x="1678267" y="400"/>
                </a:lnTo>
                <a:cubicBezTo>
                  <a:pt x="1683200" y="400"/>
                  <a:pt x="1687301" y="2300"/>
                  <a:pt x="1690568" y="6101"/>
                </a:cubicBezTo>
                <a:cubicBezTo>
                  <a:pt x="1693835" y="9901"/>
                  <a:pt x="1695269" y="14468"/>
                  <a:pt x="1694869" y="19802"/>
                </a:cubicBezTo>
                <a:lnTo>
                  <a:pt x="1692668" y="41405"/>
                </a:lnTo>
                <a:lnTo>
                  <a:pt x="1657464" y="41405"/>
                </a:lnTo>
                <a:close/>
                <a:moveTo>
                  <a:pt x="1312478" y="400"/>
                </a:moveTo>
                <a:lnTo>
                  <a:pt x="1343482" y="400"/>
                </a:lnTo>
                <a:cubicBezTo>
                  <a:pt x="1345482" y="400"/>
                  <a:pt x="1347182" y="1033"/>
                  <a:pt x="1348583" y="2300"/>
                </a:cubicBezTo>
                <a:cubicBezTo>
                  <a:pt x="1349983" y="3567"/>
                  <a:pt x="1350683" y="5267"/>
                  <a:pt x="1350683" y="7401"/>
                </a:cubicBezTo>
                <a:lnTo>
                  <a:pt x="1351483" y="28203"/>
                </a:lnTo>
                <a:lnTo>
                  <a:pt x="1313278" y="28203"/>
                </a:lnTo>
                <a:close/>
                <a:moveTo>
                  <a:pt x="1397489" y="200"/>
                </a:moveTo>
                <a:lnTo>
                  <a:pt x="1434693" y="200"/>
                </a:lnTo>
                <a:lnTo>
                  <a:pt x="1430693" y="25603"/>
                </a:lnTo>
                <a:lnTo>
                  <a:pt x="1476899" y="25603"/>
                </a:lnTo>
                <a:lnTo>
                  <a:pt x="1480099" y="4000"/>
                </a:lnTo>
                <a:cubicBezTo>
                  <a:pt x="1480232" y="2934"/>
                  <a:pt x="1480732" y="2034"/>
                  <a:pt x="1481599" y="1300"/>
                </a:cubicBezTo>
                <a:cubicBezTo>
                  <a:pt x="1482466" y="567"/>
                  <a:pt x="1483433" y="200"/>
                  <a:pt x="1484500" y="200"/>
                </a:cubicBezTo>
                <a:lnTo>
                  <a:pt x="1522704" y="200"/>
                </a:lnTo>
                <a:lnTo>
                  <a:pt x="1519104" y="25603"/>
                </a:lnTo>
                <a:lnTo>
                  <a:pt x="1533306" y="25603"/>
                </a:lnTo>
                <a:lnTo>
                  <a:pt x="1531705" y="37605"/>
                </a:lnTo>
                <a:cubicBezTo>
                  <a:pt x="1531305" y="40005"/>
                  <a:pt x="1530172" y="42039"/>
                  <a:pt x="1528305" y="43705"/>
                </a:cubicBezTo>
                <a:cubicBezTo>
                  <a:pt x="1526438" y="45372"/>
                  <a:pt x="1524305" y="46206"/>
                  <a:pt x="1521904" y="46206"/>
                </a:cubicBezTo>
                <a:lnTo>
                  <a:pt x="1516103" y="46206"/>
                </a:lnTo>
                <a:lnTo>
                  <a:pt x="1505702" y="119415"/>
                </a:lnTo>
                <a:lnTo>
                  <a:pt x="1520904" y="119415"/>
                </a:lnTo>
                <a:lnTo>
                  <a:pt x="1519104" y="132416"/>
                </a:lnTo>
                <a:cubicBezTo>
                  <a:pt x="1518704" y="135084"/>
                  <a:pt x="1517470" y="137284"/>
                  <a:pt x="1515403" y="139017"/>
                </a:cubicBezTo>
                <a:cubicBezTo>
                  <a:pt x="1513336" y="140751"/>
                  <a:pt x="1511036" y="141618"/>
                  <a:pt x="1508502" y="141618"/>
                </a:cubicBezTo>
                <a:lnTo>
                  <a:pt x="1502502" y="141618"/>
                </a:lnTo>
                <a:lnTo>
                  <a:pt x="1495701" y="188824"/>
                </a:lnTo>
                <a:lnTo>
                  <a:pt x="1462297" y="188824"/>
                </a:lnTo>
                <a:cubicBezTo>
                  <a:pt x="1459896" y="188824"/>
                  <a:pt x="1457996" y="187990"/>
                  <a:pt x="1456596" y="186323"/>
                </a:cubicBezTo>
                <a:cubicBezTo>
                  <a:pt x="1455196" y="184656"/>
                  <a:pt x="1454629" y="182623"/>
                  <a:pt x="1454896" y="180222"/>
                </a:cubicBezTo>
                <a:lnTo>
                  <a:pt x="1460297" y="141618"/>
                </a:lnTo>
                <a:lnTo>
                  <a:pt x="1408890" y="141618"/>
                </a:lnTo>
                <a:lnTo>
                  <a:pt x="1403489" y="164621"/>
                </a:lnTo>
                <a:cubicBezTo>
                  <a:pt x="1401756" y="171688"/>
                  <a:pt x="1398022" y="177489"/>
                  <a:pt x="1392288" y="182023"/>
                </a:cubicBezTo>
                <a:cubicBezTo>
                  <a:pt x="1386554" y="186557"/>
                  <a:pt x="1380153" y="188824"/>
                  <a:pt x="1373086" y="188824"/>
                </a:cubicBezTo>
                <a:lnTo>
                  <a:pt x="1355883" y="188824"/>
                </a:lnTo>
                <a:lnTo>
                  <a:pt x="1366685" y="141618"/>
                </a:lnTo>
                <a:lnTo>
                  <a:pt x="1351683" y="141618"/>
                </a:lnTo>
                <a:lnTo>
                  <a:pt x="1353683" y="127016"/>
                </a:lnTo>
                <a:cubicBezTo>
                  <a:pt x="1354083" y="124882"/>
                  <a:pt x="1355117" y="123082"/>
                  <a:pt x="1356783" y="121615"/>
                </a:cubicBezTo>
                <a:cubicBezTo>
                  <a:pt x="1358450" y="120148"/>
                  <a:pt x="1360351" y="119415"/>
                  <a:pt x="1362484" y="119415"/>
                </a:cubicBezTo>
                <a:lnTo>
                  <a:pt x="1370885" y="119415"/>
                </a:lnTo>
                <a:lnTo>
                  <a:pt x="1384687" y="46206"/>
                </a:lnTo>
                <a:lnTo>
                  <a:pt x="1366085" y="46206"/>
                </a:lnTo>
                <a:lnTo>
                  <a:pt x="1368085" y="31604"/>
                </a:lnTo>
                <a:cubicBezTo>
                  <a:pt x="1368352" y="29870"/>
                  <a:pt x="1369152" y="28437"/>
                  <a:pt x="1370485" y="27303"/>
                </a:cubicBezTo>
                <a:cubicBezTo>
                  <a:pt x="1371819" y="26170"/>
                  <a:pt x="1373352" y="25603"/>
                  <a:pt x="1375086" y="25603"/>
                </a:cubicBezTo>
                <a:lnTo>
                  <a:pt x="1388688" y="25603"/>
                </a:lnTo>
                <a:lnTo>
                  <a:pt x="1391888" y="5001"/>
                </a:lnTo>
                <a:cubicBezTo>
                  <a:pt x="1392155" y="3667"/>
                  <a:pt x="1392821" y="2534"/>
                  <a:pt x="1393888" y="1600"/>
                </a:cubicBezTo>
                <a:cubicBezTo>
                  <a:pt x="1394955" y="667"/>
                  <a:pt x="1396155" y="200"/>
                  <a:pt x="1397489" y="200"/>
                </a:cubicBezTo>
                <a:close/>
                <a:moveTo>
                  <a:pt x="1057103" y="200"/>
                </a:moveTo>
                <a:lnTo>
                  <a:pt x="1271130" y="200"/>
                </a:lnTo>
                <a:cubicBezTo>
                  <a:pt x="1274064" y="200"/>
                  <a:pt x="1276364" y="1167"/>
                  <a:pt x="1278031" y="3100"/>
                </a:cubicBezTo>
                <a:cubicBezTo>
                  <a:pt x="1279698" y="5034"/>
                  <a:pt x="1280331" y="7401"/>
                  <a:pt x="1279931" y="10201"/>
                </a:cubicBezTo>
                <a:lnTo>
                  <a:pt x="1258128" y="166221"/>
                </a:lnTo>
                <a:cubicBezTo>
                  <a:pt x="1257195" y="172355"/>
                  <a:pt x="1254261" y="177689"/>
                  <a:pt x="1249327" y="182223"/>
                </a:cubicBezTo>
                <a:cubicBezTo>
                  <a:pt x="1244393" y="186623"/>
                  <a:pt x="1238726" y="188824"/>
                  <a:pt x="1232325" y="188824"/>
                </a:cubicBezTo>
                <a:lnTo>
                  <a:pt x="1141314" y="188824"/>
                </a:lnTo>
                <a:lnTo>
                  <a:pt x="1142314" y="181423"/>
                </a:lnTo>
                <a:cubicBezTo>
                  <a:pt x="1142980" y="177555"/>
                  <a:pt x="1144814" y="174288"/>
                  <a:pt x="1147814" y="171621"/>
                </a:cubicBezTo>
                <a:cubicBezTo>
                  <a:pt x="1150815" y="168954"/>
                  <a:pt x="1154249" y="167621"/>
                  <a:pt x="1158116" y="167621"/>
                </a:cubicBezTo>
                <a:lnTo>
                  <a:pt x="1199321" y="167621"/>
                </a:lnTo>
                <a:cubicBezTo>
                  <a:pt x="1201321" y="167621"/>
                  <a:pt x="1203188" y="166887"/>
                  <a:pt x="1204922" y="165421"/>
                </a:cubicBezTo>
                <a:cubicBezTo>
                  <a:pt x="1206655" y="163954"/>
                  <a:pt x="1207655" y="162220"/>
                  <a:pt x="1207922" y="160220"/>
                </a:cubicBezTo>
                <a:lnTo>
                  <a:pt x="1227324" y="21203"/>
                </a:lnTo>
                <a:lnTo>
                  <a:pt x="1048302" y="21203"/>
                </a:lnTo>
                <a:lnTo>
                  <a:pt x="1050302" y="6201"/>
                </a:lnTo>
                <a:cubicBezTo>
                  <a:pt x="1050569" y="4467"/>
                  <a:pt x="1051369" y="3034"/>
                  <a:pt x="1052703" y="1900"/>
                </a:cubicBezTo>
                <a:cubicBezTo>
                  <a:pt x="1054036" y="767"/>
                  <a:pt x="1055503" y="200"/>
                  <a:pt x="1057103" y="200"/>
                </a:cubicBezTo>
                <a:close/>
                <a:moveTo>
                  <a:pt x="814130" y="200"/>
                </a:moveTo>
                <a:lnTo>
                  <a:pt x="848534" y="200"/>
                </a:lnTo>
                <a:lnTo>
                  <a:pt x="846134" y="3800"/>
                </a:lnTo>
                <a:lnTo>
                  <a:pt x="1021156" y="3800"/>
                </a:lnTo>
                <a:lnTo>
                  <a:pt x="1020356" y="9801"/>
                </a:lnTo>
                <a:cubicBezTo>
                  <a:pt x="1019956" y="12735"/>
                  <a:pt x="1018755" y="15135"/>
                  <a:pt x="1016755" y="17002"/>
                </a:cubicBezTo>
                <a:cubicBezTo>
                  <a:pt x="1014755" y="18869"/>
                  <a:pt x="1012355" y="19802"/>
                  <a:pt x="1009554" y="19802"/>
                </a:cubicBezTo>
                <a:lnTo>
                  <a:pt x="836733" y="19802"/>
                </a:lnTo>
                <a:lnTo>
                  <a:pt x="833332" y="25403"/>
                </a:lnTo>
                <a:lnTo>
                  <a:pt x="839933" y="25403"/>
                </a:lnTo>
                <a:lnTo>
                  <a:pt x="838133" y="40005"/>
                </a:lnTo>
                <a:lnTo>
                  <a:pt x="837333" y="46206"/>
                </a:lnTo>
                <a:lnTo>
                  <a:pt x="836533" y="51606"/>
                </a:lnTo>
                <a:lnTo>
                  <a:pt x="968149" y="51606"/>
                </a:lnTo>
                <a:lnTo>
                  <a:pt x="969549" y="40005"/>
                </a:lnTo>
                <a:lnTo>
                  <a:pt x="843934" y="40005"/>
                </a:lnTo>
                <a:lnTo>
                  <a:pt x="845934" y="25403"/>
                </a:lnTo>
                <a:lnTo>
                  <a:pt x="1009954" y="25403"/>
                </a:lnTo>
                <a:lnTo>
                  <a:pt x="1003354" y="76009"/>
                </a:lnTo>
                <a:cubicBezTo>
                  <a:pt x="1002687" y="81077"/>
                  <a:pt x="1000353" y="85344"/>
                  <a:pt x="996353" y="88811"/>
                </a:cubicBezTo>
                <a:cubicBezTo>
                  <a:pt x="992352" y="92411"/>
                  <a:pt x="987885" y="94212"/>
                  <a:pt x="982951" y="94212"/>
                </a:cubicBezTo>
                <a:lnTo>
                  <a:pt x="844134" y="94212"/>
                </a:lnTo>
                <a:lnTo>
                  <a:pt x="839933" y="102213"/>
                </a:lnTo>
                <a:lnTo>
                  <a:pt x="1004554" y="102213"/>
                </a:lnTo>
                <a:lnTo>
                  <a:pt x="1001553" y="124816"/>
                </a:lnTo>
                <a:lnTo>
                  <a:pt x="930944" y="150819"/>
                </a:lnTo>
                <a:lnTo>
                  <a:pt x="981151" y="170021"/>
                </a:lnTo>
                <a:cubicBezTo>
                  <a:pt x="983818" y="170821"/>
                  <a:pt x="985885" y="171488"/>
                  <a:pt x="987352" y="172021"/>
                </a:cubicBezTo>
                <a:cubicBezTo>
                  <a:pt x="988818" y="172688"/>
                  <a:pt x="991019" y="173022"/>
                  <a:pt x="993952" y="173022"/>
                </a:cubicBezTo>
                <a:cubicBezTo>
                  <a:pt x="995286" y="173022"/>
                  <a:pt x="996353" y="173522"/>
                  <a:pt x="997153" y="174522"/>
                </a:cubicBezTo>
                <a:cubicBezTo>
                  <a:pt x="997953" y="175522"/>
                  <a:pt x="998286" y="176689"/>
                  <a:pt x="998153" y="178022"/>
                </a:cubicBezTo>
                <a:lnTo>
                  <a:pt x="996753" y="188824"/>
                </a:lnTo>
                <a:lnTo>
                  <a:pt x="970549" y="188824"/>
                </a:lnTo>
                <a:cubicBezTo>
                  <a:pt x="964549" y="188824"/>
                  <a:pt x="958281" y="188290"/>
                  <a:pt x="951747" y="187223"/>
                </a:cubicBezTo>
                <a:cubicBezTo>
                  <a:pt x="945213" y="186157"/>
                  <a:pt x="939212" y="184690"/>
                  <a:pt x="933745" y="182823"/>
                </a:cubicBezTo>
                <a:lnTo>
                  <a:pt x="889339" y="166221"/>
                </a:lnTo>
                <a:lnTo>
                  <a:pt x="845934" y="182223"/>
                </a:lnTo>
                <a:cubicBezTo>
                  <a:pt x="842867" y="183423"/>
                  <a:pt x="839533" y="184423"/>
                  <a:pt x="835933" y="185223"/>
                </a:cubicBezTo>
                <a:cubicBezTo>
                  <a:pt x="832332" y="186023"/>
                  <a:pt x="828598" y="186690"/>
                  <a:pt x="824731" y="187223"/>
                </a:cubicBezTo>
                <a:cubicBezTo>
                  <a:pt x="820997" y="187890"/>
                  <a:pt x="817330" y="188357"/>
                  <a:pt x="813730" y="188624"/>
                </a:cubicBezTo>
                <a:cubicBezTo>
                  <a:pt x="810263" y="188757"/>
                  <a:pt x="806996" y="188824"/>
                  <a:pt x="803929" y="188824"/>
                </a:cubicBezTo>
                <a:lnTo>
                  <a:pt x="773525" y="188824"/>
                </a:lnTo>
                <a:lnTo>
                  <a:pt x="774925" y="178022"/>
                </a:lnTo>
                <a:cubicBezTo>
                  <a:pt x="775058" y="176555"/>
                  <a:pt x="775625" y="175355"/>
                  <a:pt x="776625" y="174422"/>
                </a:cubicBezTo>
                <a:cubicBezTo>
                  <a:pt x="777625" y="173488"/>
                  <a:pt x="778859" y="173022"/>
                  <a:pt x="780326" y="173022"/>
                </a:cubicBezTo>
                <a:cubicBezTo>
                  <a:pt x="783259" y="173022"/>
                  <a:pt x="785993" y="172755"/>
                  <a:pt x="788527" y="172221"/>
                </a:cubicBezTo>
                <a:cubicBezTo>
                  <a:pt x="791060" y="171821"/>
                  <a:pt x="793794" y="171088"/>
                  <a:pt x="796728" y="170021"/>
                </a:cubicBezTo>
                <a:lnTo>
                  <a:pt x="849134" y="151019"/>
                </a:lnTo>
                <a:lnTo>
                  <a:pt x="818730" y="139817"/>
                </a:lnTo>
                <a:cubicBezTo>
                  <a:pt x="815663" y="145018"/>
                  <a:pt x="811596" y="147618"/>
                  <a:pt x="806529" y="147618"/>
                </a:cubicBezTo>
                <a:lnTo>
                  <a:pt x="778726" y="147618"/>
                </a:lnTo>
                <a:lnTo>
                  <a:pt x="807529" y="94012"/>
                </a:lnTo>
                <a:cubicBezTo>
                  <a:pt x="803529" y="93212"/>
                  <a:pt x="800261" y="91145"/>
                  <a:pt x="797728" y="87811"/>
                </a:cubicBezTo>
                <a:cubicBezTo>
                  <a:pt x="795327" y="84611"/>
                  <a:pt x="794394" y="80677"/>
                  <a:pt x="794928" y="76009"/>
                </a:cubicBezTo>
                <a:lnTo>
                  <a:pt x="801128" y="28203"/>
                </a:lnTo>
                <a:lnTo>
                  <a:pt x="793527" y="28203"/>
                </a:lnTo>
                <a:lnTo>
                  <a:pt x="807729" y="4000"/>
                </a:lnTo>
                <a:cubicBezTo>
                  <a:pt x="809463" y="1467"/>
                  <a:pt x="811596" y="200"/>
                  <a:pt x="814130" y="200"/>
                </a:cubicBezTo>
                <a:close/>
                <a:moveTo>
                  <a:pt x="122015" y="200"/>
                </a:moveTo>
                <a:lnTo>
                  <a:pt x="171021" y="200"/>
                </a:lnTo>
                <a:lnTo>
                  <a:pt x="155219" y="25403"/>
                </a:lnTo>
                <a:lnTo>
                  <a:pt x="252631" y="25403"/>
                </a:lnTo>
                <a:lnTo>
                  <a:pt x="246630" y="43405"/>
                </a:lnTo>
                <a:cubicBezTo>
                  <a:pt x="243963" y="49406"/>
                  <a:pt x="239896" y="52406"/>
                  <a:pt x="234429" y="52406"/>
                </a:cubicBezTo>
                <a:lnTo>
                  <a:pt x="138417" y="52406"/>
                </a:lnTo>
                <a:lnTo>
                  <a:pt x="67208" y="167621"/>
                </a:lnTo>
                <a:cubicBezTo>
                  <a:pt x="57474" y="181489"/>
                  <a:pt x="45072" y="188423"/>
                  <a:pt x="30003" y="188423"/>
                </a:cubicBezTo>
                <a:lnTo>
                  <a:pt x="0" y="188423"/>
                </a:lnTo>
                <a:lnTo>
                  <a:pt x="84410" y="52406"/>
                </a:lnTo>
                <a:lnTo>
                  <a:pt x="14801" y="52406"/>
                </a:lnTo>
                <a:lnTo>
                  <a:pt x="19802" y="37405"/>
                </a:lnTo>
                <a:cubicBezTo>
                  <a:pt x="23269" y="29404"/>
                  <a:pt x="28603" y="25403"/>
                  <a:pt x="35804" y="25403"/>
                </a:cubicBezTo>
                <a:lnTo>
                  <a:pt x="101212" y="25403"/>
                </a:lnTo>
                <a:lnTo>
                  <a:pt x="114214" y="4601"/>
                </a:lnTo>
                <a:cubicBezTo>
                  <a:pt x="116214" y="1667"/>
                  <a:pt x="118814" y="200"/>
                  <a:pt x="122015" y="200"/>
                </a:cubicBezTo>
                <a:close/>
                <a:moveTo>
                  <a:pt x="556555" y="0"/>
                </a:moveTo>
                <a:lnTo>
                  <a:pt x="583758" y="0"/>
                </a:lnTo>
                <a:lnTo>
                  <a:pt x="580758" y="9601"/>
                </a:lnTo>
                <a:lnTo>
                  <a:pt x="637165" y="9601"/>
                </a:lnTo>
                <a:lnTo>
                  <a:pt x="635765" y="19202"/>
                </a:lnTo>
                <a:cubicBezTo>
                  <a:pt x="635498" y="21069"/>
                  <a:pt x="634731" y="22603"/>
                  <a:pt x="633464" y="23803"/>
                </a:cubicBezTo>
                <a:cubicBezTo>
                  <a:pt x="632198" y="25003"/>
                  <a:pt x="630697" y="25603"/>
                  <a:pt x="628964" y="25603"/>
                </a:cubicBezTo>
                <a:lnTo>
                  <a:pt x="575957" y="25603"/>
                </a:lnTo>
                <a:lnTo>
                  <a:pt x="560155" y="83610"/>
                </a:lnTo>
                <a:cubicBezTo>
                  <a:pt x="558955" y="87211"/>
                  <a:pt x="559755" y="89011"/>
                  <a:pt x="562556" y="89011"/>
                </a:cubicBezTo>
                <a:lnTo>
                  <a:pt x="570157" y="89011"/>
                </a:lnTo>
                <a:lnTo>
                  <a:pt x="575757" y="48606"/>
                </a:lnTo>
                <a:cubicBezTo>
                  <a:pt x="576157" y="45406"/>
                  <a:pt x="577524" y="42772"/>
                  <a:pt x="579858" y="40705"/>
                </a:cubicBezTo>
                <a:cubicBezTo>
                  <a:pt x="582191" y="38638"/>
                  <a:pt x="584958" y="37605"/>
                  <a:pt x="588159" y="37605"/>
                </a:cubicBezTo>
                <a:lnTo>
                  <a:pt x="614362" y="37605"/>
                </a:lnTo>
                <a:lnTo>
                  <a:pt x="607361" y="89011"/>
                </a:lnTo>
                <a:lnTo>
                  <a:pt x="624163" y="89011"/>
                </a:lnTo>
                <a:lnTo>
                  <a:pt x="621963" y="105013"/>
                </a:lnTo>
                <a:lnTo>
                  <a:pt x="605161" y="105013"/>
                </a:lnTo>
                <a:lnTo>
                  <a:pt x="600160" y="141418"/>
                </a:lnTo>
                <a:lnTo>
                  <a:pt x="618563" y="141418"/>
                </a:lnTo>
                <a:lnTo>
                  <a:pt x="617362" y="149219"/>
                </a:lnTo>
                <a:cubicBezTo>
                  <a:pt x="617096" y="151619"/>
                  <a:pt x="616129" y="153552"/>
                  <a:pt x="614462" y="155019"/>
                </a:cubicBezTo>
                <a:cubicBezTo>
                  <a:pt x="612795" y="156486"/>
                  <a:pt x="610828" y="157220"/>
                  <a:pt x="608561" y="157220"/>
                </a:cubicBezTo>
                <a:lnTo>
                  <a:pt x="597960" y="157220"/>
                </a:lnTo>
                <a:lnTo>
                  <a:pt x="594360" y="184623"/>
                </a:lnTo>
                <a:cubicBezTo>
                  <a:pt x="594093" y="185957"/>
                  <a:pt x="593493" y="187057"/>
                  <a:pt x="592559" y="187923"/>
                </a:cubicBezTo>
                <a:cubicBezTo>
                  <a:pt x="591626" y="188790"/>
                  <a:pt x="590492" y="189224"/>
                  <a:pt x="589159" y="189224"/>
                </a:cubicBezTo>
                <a:lnTo>
                  <a:pt x="555355" y="189224"/>
                </a:lnTo>
                <a:lnTo>
                  <a:pt x="559755" y="157220"/>
                </a:lnTo>
                <a:lnTo>
                  <a:pt x="516150" y="157220"/>
                </a:lnTo>
                <a:lnTo>
                  <a:pt x="517150" y="149219"/>
                </a:lnTo>
                <a:cubicBezTo>
                  <a:pt x="517550" y="146952"/>
                  <a:pt x="518583" y="145085"/>
                  <a:pt x="520250" y="143618"/>
                </a:cubicBezTo>
                <a:cubicBezTo>
                  <a:pt x="521917" y="142151"/>
                  <a:pt x="523884" y="141418"/>
                  <a:pt x="526151" y="141418"/>
                </a:cubicBezTo>
                <a:lnTo>
                  <a:pt x="561956" y="141418"/>
                </a:lnTo>
                <a:lnTo>
                  <a:pt x="566756" y="105013"/>
                </a:lnTo>
                <a:lnTo>
                  <a:pt x="537352" y="105013"/>
                </a:lnTo>
                <a:cubicBezTo>
                  <a:pt x="531752" y="105013"/>
                  <a:pt x="528151" y="102879"/>
                  <a:pt x="526551" y="98612"/>
                </a:cubicBezTo>
                <a:cubicBezTo>
                  <a:pt x="524951" y="94345"/>
                  <a:pt x="525018" y="89544"/>
                  <a:pt x="526751" y="84210"/>
                </a:cubicBezTo>
                <a:lnTo>
                  <a:pt x="543153" y="25603"/>
                </a:lnTo>
                <a:lnTo>
                  <a:pt x="534752" y="25603"/>
                </a:lnTo>
                <a:lnTo>
                  <a:pt x="536152" y="15802"/>
                </a:lnTo>
                <a:cubicBezTo>
                  <a:pt x="536419" y="13935"/>
                  <a:pt x="537219" y="12435"/>
                  <a:pt x="538553" y="11301"/>
                </a:cubicBezTo>
                <a:cubicBezTo>
                  <a:pt x="539886" y="10168"/>
                  <a:pt x="541420" y="9601"/>
                  <a:pt x="543153" y="9601"/>
                </a:cubicBezTo>
                <a:lnTo>
                  <a:pt x="548154" y="9601"/>
                </a:lnTo>
                <a:lnTo>
                  <a:pt x="549554" y="5201"/>
                </a:lnTo>
                <a:cubicBezTo>
                  <a:pt x="551021" y="1733"/>
                  <a:pt x="553355" y="0"/>
                  <a:pt x="556555"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1600" dirty="0">
              <a:solidFill>
                <a:schemeClr val="bg1">
                  <a:lumMod val="50000"/>
                </a:schemeClr>
              </a:solidFill>
              <a:latin typeface="DOUYU Font" pitchFamily="2" charset="-122"/>
              <a:ea typeface="DOUYU Font" pitchFamily="2" charset="-122"/>
            </a:endParaRPr>
          </a:p>
        </p:txBody>
      </p:sp>
      <p:sp>
        <p:nvSpPr>
          <p:cNvPr id="7" name="副标题 2">
            <a:extLst>
              <a:ext uri="{FF2B5EF4-FFF2-40B4-BE49-F238E27FC236}">
                <a16:creationId xmlns:a16="http://schemas.microsoft.com/office/drawing/2014/main" id="{52C4449A-F464-4D7F-BEC9-4DBC80644CF4}"/>
              </a:ext>
            </a:extLst>
          </p:cNvPr>
          <p:cNvSpPr txBox="1">
            <a:spLocks/>
          </p:cNvSpPr>
          <p:nvPr/>
        </p:nvSpPr>
        <p:spPr>
          <a:xfrm>
            <a:off x="5159896" y="1231072"/>
            <a:ext cx="1773382" cy="620466"/>
          </a:xfrm>
          <a:prstGeom prst="roundRect">
            <a:avLst>
              <a:gd name="adj" fmla="val 50000"/>
            </a:avLst>
          </a:prstGeom>
          <a:solidFill>
            <a:srgbClr val="2FC4DA"/>
          </a:solidFill>
          <a:ln>
            <a:noFill/>
          </a:ln>
        </p:spPr>
        <p:txBody>
          <a:bodyPr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dirty="0">
                <a:solidFill>
                  <a:schemeClr val="bg1"/>
                </a:solidFill>
                <a:latin typeface="KaiTi" panose="02010609060101010101" pitchFamily="49" charset="-122"/>
                <a:ea typeface="KaiTi" panose="02010609060101010101" pitchFamily="49" charset="-122"/>
              </a:rPr>
              <a:t>第</a:t>
            </a:r>
            <a:r>
              <a:rPr lang="en-US" altLang="zh-CN" dirty="0">
                <a:solidFill>
                  <a:schemeClr val="bg1"/>
                </a:solidFill>
                <a:latin typeface="KaiTi" panose="02010609060101010101" pitchFamily="49" charset="-122"/>
                <a:ea typeface="KaiTi" panose="02010609060101010101" pitchFamily="49" charset="-122"/>
              </a:rPr>
              <a:t>3</a:t>
            </a:r>
            <a:r>
              <a:rPr lang="zh-CN" altLang="en-US" dirty="0">
                <a:solidFill>
                  <a:schemeClr val="bg1"/>
                </a:solidFill>
                <a:latin typeface="KaiTi" panose="02010609060101010101" pitchFamily="49" charset="-122"/>
                <a:ea typeface="KaiTi" panose="02010609060101010101" pitchFamily="49" charset="-122"/>
              </a:rPr>
              <a:t>讲</a:t>
            </a:r>
          </a:p>
        </p:txBody>
      </p:sp>
      <p:sp>
        <p:nvSpPr>
          <p:cNvPr id="8" name="同侧圆角矩形 7">
            <a:extLst>
              <a:ext uri="{FF2B5EF4-FFF2-40B4-BE49-F238E27FC236}">
                <a16:creationId xmlns:a16="http://schemas.microsoft.com/office/drawing/2014/main" id="{8DC2250F-767C-FF4C-95CF-EAB281A98863}"/>
              </a:ext>
            </a:extLst>
          </p:cNvPr>
          <p:cNvSpPr/>
          <p:nvPr/>
        </p:nvSpPr>
        <p:spPr>
          <a:xfrm flipV="1">
            <a:off x="11286600" y="-5748"/>
            <a:ext cx="579247" cy="73014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多边形 3">
            <a:extLst>
              <a:ext uri="{FF2B5EF4-FFF2-40B4-BE49-F238E27FC236}">
                <a16:creationId xmlns:a16="http://schemas.microsoft.com/office/drawing/2014/main" id="{435EE09B-B0C9-3644-9641-51B1914CC742}"/>
              </a:ext>
            </a:extLst>
          </p:cNvPr>
          <p:cNvSpPr/>
          <p:nvPr/>
        </p:nvSpPr>
        <p:spPr>
          <a:xfrm>
            <a:off x="11345196" y="66679"/>
            <a:ext cx="462056" cy="511552"/>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spTree>
    <p:extLst>
      <p:ext uri="{BB962C8B-B14F-4D97-AF65-F5344CB8AC3E}">
        <p14:creationId xmlns:p14="http://schemas.microsoft.com/office/powerpoint/2010/main" val="4103281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8E2DE2DB-9635-7343-9324-24E879D1A803}"/>
              </a:ext>
            </a:extLst>
          </p:cNvPr>
          <p:cNvGrpSpPr/>
          <p:nvPr/>
        </p:nvGrpSpPr>
        <p:grpSpPr>
          <a:xfrm>
            <a:off x="516000" y="764704"/>
            <a:ext cx="11160000" cy="4896544"/>
            <a:chOff x="631969" y="3925222"/>
            <a:chExt cx="11160000" cy="4896544"/>
          </a:xfrm>
        </p:grpSpPr>
        <p:sp>
          <p:nvSpPr>
            <p:cNvPr id="6" name="圆角矩形 5">
              <a:extLst>
                <a:ext uri="{FF2B5EF4-FFF2-40B4-BE49-F238E27FC236}">
                  <a16:creationId xmlns:a16="http://schemas.microsoft.com/office/drawing/2014/main" id="{E595429C-FC91-844C-93CF-CDF13B79A00E}"/>
                </a:ext>
              </a:extLst>
            </p:cNvPr>
            <p:cNvSpPr/>
            <p:nvPr/>
          </p:nvSpPr>
          <p:spPr>
            <a:xfrm>
              <a:off x="631969" y="4038112"/>
              <a:ext cx="11160000" cy="4783654"/>
            </a:xfrm>
            <a:prstGeom prst="roundRect">
              <a:avLst>
                <a:gd name="adj" fmla="val 234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7" name="矩形 6">
              <a:extLst>
                <a:ext uri="{FF2B5EF4-FFF2-40B4-BE49-F238E27FC236}">
                  <a16:creationId xmlns:a16="http://schemas.microsoft.com/office/drawing/2014/main"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0" name="文本框 9">
              <a:extLst>
                <a:ext uri="{FF2B5EF4-FFF2-40B4-BE49-F238E27FC236}">
                  <a16:creationId xmlns:a16="http://schemas.microsoft.com/office/drawing/2014/main" id="{D8797527-9DDB-1D4B-B647-202471E1320B}"/>
                </a:ext>
              </a:extLst>
            </p:cNvPr>
            <p:cNvSpPr txBox="1"/>
            <p:nvPr/>
          </p:nvSpPr>
          <p:spPr>
            <a:xfrm>
              <a:off x="787280" y="4202172"/>
              <a:ext cx="10825289" cy="4376583"/>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点二氧化硫的平衡转化率为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，可进行如下计算：</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8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              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起始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10               24.4                   0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8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变化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10</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88%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88%      10</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88%</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10</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12%     24.4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88%  10</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88%</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平衡时，混合气体总量为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(24.4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70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100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20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达平衡时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的分压</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1 200 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pic>
        <p:nvPicPr>
          <p:cNvPr id="12" name="Picture 2" descr="7-12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66648" y="980731"/>
            <a:ext cx="2951285" cy="297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对象 12"/>
          <p:cNvGraphicFramePr>
            <a:graphicFrameLocks noChangeAspect="1"/>
          </p:cNvGraphicFramePr>
          <p:nvPr>
            <p:extLst>
              <p:ext uri="{D42A27DB-BD31-4B8C-83A1-F6EECF244321}">
                <p14:modId xmlns:p14="http://schemas.microsoft.com/office/powerpoint/2010/main" val="406645766"/>
              </p:ext>
            </p:extLst>
          </p:nvPr>
        </p:nvGraphicFramePr>
        <p:xfrm>
          <a:off x="3548655" y="1627128"/>
          <a:ext cx="384175" cy="830263"/>
        </p:xfrm>
        <a:graphic>
          <a:graphicData uri="http://schemas.openxmlformats.org/presentationml/2006/ole">
            <mc:AlternateContent xmlns:mc="http://schemas.openxmlformats.org/markup-compatibility/2006">
              <mc:Choice xmlns:v="urn:schemas-microsoft-com:vml" Requires="v">
                <p:oleObj name="文档" r:id="rId3" imgW="383815" imgH="830525" progId="Word.Document.12">
                  <p:embed/>
                </p:oleObj>
              </mc:Choice>
              <mc:Fallback>
                <p:oleObj name="文档" r:id="rId3" imgW="383815" imgH="830525" progId="Word.Document.12">
                  <p:embed/>
                  <p:pic>
                    <p:nvPicPr>
                      <p:cNvPr id="0" name=""/>
                      <p:cNvPicPr/>
                      <p:nvPr/>
                    </p:nvPicPr>
                    <p:blipFill>
                      <a:blip r:embed="rId4"/>
                      <a:stretch>
                        <a:fillRect/>
                      </a:stretch>
                    </p:blipFill>
                    <p:spPr>
                      <a:xfrm>
                        <a:off x="3548655" y="1627128"/>
                        <a:ext cx="384175" cy="830263"/>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1914966292"/>
              </p:ext>
            </p:extLst>
          </p:nvPr>
        </p:nvGraphicFramePr>
        <p:xfrm>
          <a:off x="4611191" y="1844616"/>
          <a:ext cx="620713" cy="395287"/>
        </p:xfrm>
        <a:graphic>
          <a:graphicData uri="http://schemas.openxmlformats.org/presentationml/2006/ole">
            <mc:AlternateContent xmlns:mc="http://schemas.openxmlformats.org/markup-compatibility/2006">
              <mc:Choice xmlns:v="urn:schemas-microsoft-com:vml" Requires="v">
                <p:oleObj name="文档" r:id="rId5" imgW="621172" imgH="395677" progId="Word.Document.12">
                  <p:embed/>
                </p:oleObj>
              </mc:Choice>
              <mc:Fallback>
                <p:oleObj name="文档" r:id="rId5" imgW="621172" imgH="395677" progId="Word.Document.12">
                  <p:embed/>
                  <p:pic>
                    <p:nvPicPr>
                      <p:cNvPr id="0" name=""/>
                      <p:cNvPicPr/>
                      <p:nvPr/>
                    </p:nvPicPr>
                    <p:blipFill>
                      <a:blip r:embed="rId6"/>
                      <a:stretch>
                        <a:fillRect/>
                      </a:stretch>
                    </p:blipFill>
                    <p:spPr>
                      <a:xfrm>
                        <a:off x="4611191" y="1844616"/>
                        <a:ext cx="620713" cy="395287"/>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560332552"/>
              </p:ext>
            </p:extLst>
          </p:nvPr>
        </p:nvGraphicFramePr>
        <p:xfrm>
          <a:off x="3542793" y="2788385"/>
          <a:ext cx="384175" cy="830263"/>
        </p:xfrm>
        <a:graphic>
          <a:graphicData uri="http://schemas.openxmlformats.org/presentationml/2006/ole">
            <mc:AlternateContent xmlns:mc="http://schemas.openxmlformats.org/markup-compatibility/2006">
              <mc:Choice xmlns:v="urn:schemas-microsoft-com:vml" Requires="v">
                <p:oleObj name="文档" r:id="rId7" imgW="383815" imgH="830525" progId="Word.Document.12">
                  <p:embed/>
                </p:oleObj>
              </mc:Choice>
              <mc:Fallback>
                <p:oleObj name="文档" r:id="rId7" imgW="383815" imgH="830525" progId="Word.Document.12">
                  <p:embed/>
                  <p:pic>
                    <p:nvPicPr>
                      <p:cNvPr id="0" name=""/>
                      <p:cNvPicPr/>
                      <p:nvPr/>
                    </p:nvPicPr>
                    <p:blipFill>
                      <a:blip r:embed="rId4"/>
                      <a:stretch>
                        <a:fillRect/>
                      </a:stretch>
                    </p:blipFill>
                    <p:spPr>
                      <a:xfrm>
                        <a:off x="3542793" y="2788385"/>
                        <a:ext cx="384175" cy="830263"/>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3318415793"/>
              </p:ext>
            </p:extLst>
          </p:nvPr>
        </p:nvGraphicFramePr>
        <p:xfrm>
          <a:off x="4575499" y="4641216"/>
          <a:ext cx="1450975" cy="812800"/>
        </p:xfrm>
        <a:graphic>
          <a:graphicData uri="http://schemas.openxmlformats.org/presentationml/2006/ole">
            <mc:AlternateContent xmlns:mc="http://schemas.openxmlformats.org/markup-compatibility/2006">
              <mc:Choice xmlns:v="urn:schemas-microsoft-com:vml" Requires="v">
                <p:oleObj name="文档" r:id="rId8" imgW="1451085" imgH="812197" progId="Word.Document.12">
                  <p:embed/>
                </p:oleObj>
              </mc:Choice>
              <mc:Fallback>
                <p:oleObj name="文档" r:id="rId8" imgW="1451085" imgH="812197" progId="Word.Document.12">
                  <p:embed/>
                  <p:pic>
                    <p:nvPicPr>
                      <p:cNvPr id="0" name=""/>
                      <p:cNvPicPr/>
                      <p:nvPr/>
                    </p:nvPicPr>
                    <p:blipFill>
                      <a:blip r:embed="rId9"/>
                      <a:stretch>
                        <a:fillRect/>
                      </a:stretch>
                    </p:blipFill>
                    <p:spPr>
                      <a:xfrm>
                        <a:off x="4575499" y="4641216"/>
                        <a:ext cx="1450975" cy="812800"/>
                      </a:xfrm>
                      <a:prstGeom prst="rect">
                        <a:avLst/>
                      </a:prstGeom>
                    </p:spPr>
                  </p:pic>
                </p:oleObj>
              </mc:Fallback>
            </mc:AlternateContent>
          </a:graphicData>
        </a:graphic>
      </p:graphicFrame>
    </p:spTree>
    <p:extLst>
      <p:ext uri="{BB962C8B-B14F-4D97-AF65-F5344CB8AC3E}">
        <p14:creationId xmlns:p14="http://schemas.microsoft.com/office/powerpoint/2010/main" val="375686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par>
                                <p:cTn id="17" presetID="3"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par>
                                <p:cTn id="20" presetID="3" presetClass="entr" presetSubtype="1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90000" y="583516"/>
            <a:ext cx="11412000" cy="4081117"/>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采用一种新型的催化剂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主要成分是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Cu—</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合金</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，利用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制备二甲醚</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(DME)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主反应：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2CO(g)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       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O(g)</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副反应：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O(g)       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       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OH(g)</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测得反应体系中各物质的产率或转化率与催化剂的</a:t>
            </a: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关系如图所示。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8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则催化剂中</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约为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时最有利于二甲醚的合成。</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4578" name="Picture 2" descr="7-12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8168" y="1735644"/>
            <a:ext cx="3842237" cy="239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对象 5"/>
          <p:cNvGraphicFramePr>
            <a:graphicFrameLocks noChangeAspect="1"/>
          </p:cNvGraphicFramePr>
          <p:nvPr>
            <p:extLst>
              <p:ext uri="{D42A27DB-BD31-4B8C-83A1-F6EECF244321}">
                <p14:modId xmlns:p14="http://schemas.microsoft.com/office/powerpoint/2010/main" val="3380005234"/>
              </p:ext>
            </p:extLst>
          </p:nvPr>
        </p:nvGraphicFramePr>
        <p:xfrm>
          <a:off x="3802208" y="1277538"/>
          <a:ext cx="966788" cy="428625"/>
        </p:xfrm>
        <a:graphic>
          <a:graphicData uri="http://schemas.openxmlformats.org/presentationml/2006/ole">
            <mc:AlternateContent xmlns:mc="http://schemas.openxmlformats.org/markup-compatibility/2006">
              <mc:Choice xmlns:v="urn:schemas-microsoft-com:vml" Requires="v">
                <p:oleObj name="文档" r:id="rId3" imgW="967513" imgH="429383" progId="Word.Document.12">
                  <p:embed/>
                </p:oleObj>
              </mc:Choice>
              <mc:Fallback>
                <p:oleObj name="文档" r:id="rId3" imgW="967513" imgH="429383" progId="Word.Document.12">
                  <p:embed/>
                  <p:pic>
                    <p:nvPicPr>
                      <p:cNvPr id="0" name=""/>
                      <p:cNvPicPr/>
                      <p:nvPr/>
                    </p:nvPicPr>
                    <p:blipFill>
                      <a:blip r:embed="rId4"/>
                      <a:stretch>
                        <a:fillRect/>
                      </a:stretch>
                    </p:blipFill>
                    <p:spPr>
                      <a:xfrm>
                        <a:off x="3802208" y="1277538"/>
                        <a:ext cx="966788" cy="428625"/>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017382056"/>
              </p:ext>
            </p:extLst>
          </p:nvPr>
        </p:nvGraphicFramePr>
        <p:xfrm>
          <a:off x="3719736" y="1831872"/>
          <a:ext cx="966788" cy="428625"/>
        </p:xfrm>
        <a:graphic>
          <a:graphicData uri="http://schemas.openxmlformats.org/presentationml/2006/ole">
            <mc:AlternateContent xmlns:mc="http://schemas.openxmlformats.org/markup-compatibility/2006">
              <mc:Choice xmlns:v="urn:schemas-microsoft-com:vml" Requires="v">
                <p:oleObj name="文档" r:id="rId5" imgW="967513" imgH="429383" progId="Word.Document.12">
                  <p:embed/>
                </p:oleObj>
              </mc:Choice>
              <mc:Fallback>
                <p:oleObj name="文档" r:id="rId5" imgW="967513" imgH="429383" progId="Word.Document.12">
                  <p:embed/>
                  <p:pic>
                    <p:nvPicPr>
                      <p:cNvPr id="0" name=""/>
                      <p:cNvPicPr/>
                      <p:nvPr/>
                    </p:nvPicPr>
                    <p:blipFill>
                      <a:blip r:embed="rId4"/>
                      <a:stretch>
                        <a:fillRect/>
                      </a:stretch>
                    </p:blipFill>
                    <p:spPr>
                      <a:xfrm>
                        <a:off x="3719736" y="1831872"/>
                        <a:ext cx="966788" cy="428625"/>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713737196"/>
              </p:ext>
            </p:extLst>
          </p:nvPr>
        </p:nvGraphicFramePr>
        <p:xfrm>
          <a:off x="2423592" y="2368122"/>
          <a:ext cx="966788" cy="428625"/>
        </p:xfrm>
        <a:graphic>
          <a:graphicData uri="http://schemas.openxmlformats.org/presentationml/2006/ole">
            <mc:AlternateContent xmlns:mc="http://schemas.openxmlformats.org/markup-compatibility/2006">
              <mc:Choice xmlns:v="urn:schemas-microsoft-com:vml" Requires="v">
                <p:oleObj name="文档" r:id="rId6" imgW="967513" imgH="429383" progId="Word.Document.12">
                  <p:embed/>
                </p:oleObj>
              </mc:Choice>
              <mc:Fallback>
                <p:oleObj name="文档" r:id="rId6" imgW="967513" imgH="429383" progId="Word.Document.12">
                  <p:embed/>
                  <p:pic>
                    <p:nvPicPr>
                      <p:cNvPr id="0" name=""/>
                      <p:cNvPicPr/>
                      <p:nvPr/>
                    </p:nvPicPr>
                    <p:blipFill>
                      <a:blip r:embed="rId4"/>
                      <a:stretch>
                        <a:fillRect/>
                      </a:stretch>
                    </p:blipFill>
                    <p:spPr>
                      <a:xfrm>
                        <a:off x="2423592" y="2368122"/>
                        <a:ext cx="966788" cy="428625"/>
                      </a:xfrm>
                      <a:prstGeom prst="rect">
                        <a:avLst/>
                      </a:prstGeom>
                    </p:spPr>
                  </p:pic>
                </p:oleObj>
              </mc:Fallback>
            </mc:AlternateContent>
          </a:graphicData>
        </a:graphic>
      </p:graphicFrame>
      <p:sp>
        <p:nvSpPr>
          <p:cNvPr id="3" name="矩形 2"/>
          <p:cNvSpPr/>
          <p:nvPr/>
        </p:nvSpPr>
        <p:spPr>
          <a:xfrm>
            <a:off x="3538853" y="4073582"/>
            <a:ext cx="569387"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2.0</a:t>
            </a:r>
            <a:endParaRPr lang="zh-CN" altLang="en-US" dirty="0">
              <a:solidFill>
                <a:srgbClr val="C00000"/>
              </a:solidFill>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1360665863"/>
              </p:ext>
            </p:extLst>
          </p:nvPr>
        </p:nvGraphicFramePr>
        <p:xfrm>
          <a:off x="2063552" y="3886172"/>
          <a:ext cx="966788" cy="830263"/>
        </p:xfrm>
        <a:graphic>
          <a:graphicData uri="http://schemas.openxmlformats.org/presentationml/2006/ole">
            <mc:AlternateContent xmlns:mc="http://schemas.openxmlformats.org/markup-compatibility/2006">
              <mc:Choice xmlns:v="urn:schemas-microsoft-com:vml" Requires="v">
                <p:oleObj name="文档" r:id="rId7" imgW="966677" imgH="830525" progId="Word.Document.12">
                  <p:embed/>
                </p:oleObj>
              </mc:Choice>
              <mc:Fallback>
                <p:oleObj name="文档" r:id="rId7" imgW="966677" imgH="830525" progId="Word.Document.12">
                  <p:embed/>
                  <p:pic>
                    <p:nvPicPr>
                      <p:cNvPr id="0" name=""/>
                      <p:cNvPicPr/>
                      <p:nvPr/>
                    </p:nvPicPr>
                    <p:blipFill>
                      <a:blip r:embed="rId8"/>
                      <a:stretch>
                        <a:fillRect/>
                      </a:stretch>
                    </p:blipFill>
                    <p:spPr>
                      <a:xfrm>
                        <a:off x="2063552" y="3886172"/>
                        <a:ext cx="966788" cy="830263"/>
                      </a:xfrm>
                      <a:prstGeom prst="rect">
                        <a:avLst/>
                      </a:prstGeom>
                    </p:spPr>
                  </p:pic>
                </p:oleObj>
              </mc:Fallback>
            </mc:AlternateContent>
          </a:graphicData>
        </a:graphic>
      </p:graphicFrame>
      <p:grpSp>
        <p:nvGrpSpPr>
          <p:cNvPr id="11" name="组合 10">
            <a:extLst>
              <a:ext uri="{FF2B5EF4-FFF2-40B4-BE49-F238E27FC236}">
                <a16:creationId xmlns:a16="http://schemas.microsoft.com/office/drawing/2014/main" id="{8E2DE2DB-9635-7343-9324-24E879D1A803}"/>
              </a:ext>
            </a:extLst>
          </p:cNvPr>
          <p:cNvGrpSpPr/>
          <p:nvPr/>
        </p:nvGrpSpPr>
        <p:grpSpPr>
          <a:xfrm>
            <a:off x="516000" y="4899063"/>
            <a:ext cx="11160000" cy="1183188"/>
            <a:chOff x="631969" y="3925222"/>
            <a:chExt cx="11160000" cy="1183188"/>
          </a:xfrm>
        </p:grpSpPr>
        <p:sp>
          <p:nvSpPr>
            <p:cNvPr id="12" name="圆角矩形 11">
              <a:extLst>
                <a:ext uri="{FF2B5EF4-FFF2-40B4-BE49-F238E27FC236}">
                  <a16:creationId xmlns:a16="http://schemas.microsoft.com/office/drawing/2014/main" id="{E595429C-FC91-844C-93CF-CDF13B79A00E}"/>
                </a:ext>
              </a:extLst>
            </p:cNvPr>
            <p:cNvSpPr/>
            <p:nvPr/>
          </p:nvSpPr>
          <p:spPr>
            <a:xfrm>
              <a:off x="631969" y="4038112"/>
              <a:ext cx="11160000" cy="1070298"/>
            </a:xfrm>
            <a:prstGeom prst="roundRect">
              <a:avLst>
                <a:gd name="adj" fmla="val 430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05</a:t>
              </a:r>
              <a:endParaRPr kumimoji="1" lang="zh-CN" altLang="en-US" dirty="0"/>
            </a:p>
          </p:txBody>
        </p:sp>
        <p:sp useBgFill="1">
          <p:nvSpPr>
            <p:cNvPr id="13" name="矩形 12">
              <a:extLst>
                <a:ext uri="{FF2B5EF4-FFF2-40B4-BE49-F238E27FC236}">
                  <a16:creationId xmlns:a16="http://schemas.microsoft.com/office/drawing/2014/main"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框 13">
              <a:extLst>
                <a:ext uri="{FF2B5EF4-FFF2-40B4-BE49-F238E27FC236}">
                  <a16:creationId xmlns:a16="http://schemas.microsoft.com/office/drawing/2014/main"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5" name="文本框 14">
              <a:extLst>
                <a:ext uri="{FF2B5EF4-FFF2-40B4-BE49-F238E27FC236}">
                  <a16:creationId xmlns:a16="http://schemas.microsoft.com/office/drawing/2014/main" id="{D8797527-9DDB-1D4B-B647-202471E1320B}"/>
                </a:ext>
              </a:extLst>
            </p:cNvPr>
            <p:cNvSpPr txBox="1"/>
            <p:nvPr/>
          </p:nvSpPr>
          <p:spPr>
            <a:xfrm>
              <a:off x="787280" y="4252167"/>
              <a:ext cx="10753281" cy="646331"/>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由图可知当催化剂中</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约为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的转化率最大，生成的二甲醚最多。</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graphicFrame>
        <p:nvGraphicFramePr>
          <p:cNvPr id="16" name="对象 15"/>
          <p:cNvGraphicFramePr>
            <a:graphicFrameLocks noChangeAspect="1"/>
          </p:cNvGraphicFramePr>
          <p:nvPr>
            <p:extLst>
              <p:ext uri="{D42A27DB-BD31-4B8C-83A1-F6EECF244321}">
                <p14:modId xmlns:p14="http://schemas.microsoft.com/office/powerpoint/2010/main" val="3315330439"/>
              </p:ext>
            </p:extLst>
          </p:nvPr>
        </p:nvGraphicFramePr>
        <p:xfrm>
          <a:off x="3530171" y="5187095"/>
          <a:ext cx="966788" cy="830263"/>
        </p:xfrm>
        <a:graphic>
          <a:graphicData uri="http://schemas.openxmlformats.org/presentationml/2006/ole">
            <mc:AlternateContent xmlns:mc="http://schemas.openxmlformats.org/markup-compatibility/2006">
              <mc:Choice xmlns:v="urn:schemas-microsoft-com:vml" Requires="v">
                <p:oleObj name="文档" r:id="rId9" imgW="966677" imgH="830525" progId="Word.Document.12">
                  <p:embed/>
                </p:oleObj>
              </mc:Choice>
              <mc:Fallback>
                <p:oleObj name="文档" r:id="rId9" imgW="966677" imgH="830525" progId="Word.Document.12">
                  <p:embed/>
                  <p:pic>
                    <p:nvPicPr>
                      <p:cNvPr id="0" name=""/>
                      <p:cNvPicPr/>
                      <p:nvPr/>
                    </p:nvPicPr>
                    <p:blipFill>
                      <a:blip r:embed="rId8"/>
                      <a:stretch>
                        <a:fillRect/>
                      </a:stretch>
                    </p:blipFill>
                    <p:spPr>
                      <a:xfrm>
                        <a:off x="3530171" y="5187095"/>
                        <a:ext cx="966788" cy="830263"/>
                      </a:xfrm>
                      <a:prstGeom prst="rect">
                        <a:avLst/>
                      </a:prstGeom>
                    </p:spPr>
                  </p:pic>
                </p:oleObj>
              </mc:Fallback>
            </mc:AlternateContent>
          </a:graphicData>
        </a:graphic>
      </p:graphicFrame>
    </p:spTree>
    <p:extLst>
      <p:ext uri="{BB962C8B-B14F-4D97-AF65-F5344CB8AC3E}">
        <p14:creationId xmlns:p14="http://schemas.microsoft.com/office/powerpoint/2010/main" val="103053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90000" y="476354"/>
            <a:ext cx="11412000" cy="617477"/>
          </a:xfrm>
          <a:prstGeom prst="rect">
            <a:avLst/>
          </a:prstGeom>
        </p:spPr>
        <p:txBody>
          <a:bodyPr>
            <a:spAutoFit/>
          </a:bodyPr>
          <a:lstStyle/>
          <a:p>
            <a:pPr algn="just">
              <a:lnSpc>
                <a:spcPct val="150000"/>
              </a:lnSpc>
              <a:spcAft>
                <a:spcPts val="0"/>
              </a:spcAft>
            </a:pPr>
            <a:r>
              <a:rPr lang="zh-CN" altLang="zh-CN" sz="2600" b="1" kern="100" dirty="0">
                <a:solidFill>
                  <a:srgbClr val="BC5D22"/>
                </a:solidFill>
                <a:latin typeface="Times New Roman" panose="02020603050405020304" pitchFamily="18" charset="0"/>
                <a:ea typeface="微软雅黑" panose="020B0503020204020204" pitchFamily="34" charset="-122"/>
                <a:cs typeface="Times New Roman" panose="02020603050405020304" pitchFamily="18" charset="0"/>
              </a:rPr>
              <a:t>二、选择最佳反应条件</a:t>
            </a:r>
            <a:endParaRPr lang="zh-CN" altLang="zh-CN" sz="2600" b="1" kern="100" dirty="0">
              <a:solidFill>
                <a:srgbClr val="BC5D22"/>
              </a:solidFill>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390000" y="1086991"/>
            <a:ext cx="11412000" cy="4154984"/>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汽车尾气是雾霾形成的原因之一。研究氮氧化物的处理</a:t>
            </a: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方法可有效减少雾霾的形成，可采用氧化还原法脱硝：</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4NO(g)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              4N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O(g)</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根据</a:t>
            </a:r>
            <a:r>
              <a:rPr lang="zh-CN" altLang="en-US" sz="2400" kern="100" dirty="0">
                <a:latin typeface="Times New Roman" panose="02020603050405020304" pitchFamily="18" charset="0"/>
                <a:ea typeface="微软雅黑" panose="020B0503020204020204" pitchFamily="34" charset="-122"/>
                <a:cs typeface="Times New Roman" panose="02020603050405020304" pitchFamily="18" charset="0"/>
              </a:rPr>
              <a:t>题</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图判断提高脱硝效率的最佳条件是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；氨氮比一定时，在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400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时，脱硝效率最大，其可能的原因是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______________________</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2201523399"/>
              </p:ext>
            </p:extLst>
          </p:nvPr>
        </p:nvGraphicFramePr>
        <p:xfrm>
          <a:off x="3828584" y="2148372"/>
          <a:ext cx="1189038" cy="839788"/>
        </p:xfrm>
        <a:graphic>
          <a:graphicData uri="http://schemas.openxmlformats.org/presentationml/2006/ole">
            <mc:AlternateContent xmlns:mc="http://schemas.openxmlformats.org/markup-compatibility/2006">
              <mc:Choice xmlns:v="urn:schemas-microsoft-com:vml" Requires="v">
                <p:oleObj name="文档" r:id="rId2" imgW="1189589" imgH="839510" progId="Word.Document.12">
                  <p:embed/>
                </p:oleObj>
              </mc:Choice>
              <mc:Fallback>
                <p:oleObj name="文档" r:id="rId2" imgW="1189589" imgH="839510" progId="Word.Document.12">
                  <p:embed/>
                  <p:pic>
                    <p:nvPicPr>
                      <p:cNvPr id="0" name=""/>
                      <p:cNvPicPr/>
                      <p:nvPr/>
                    </p:nvPicPr>
                    <p:blipFill>
                      <a:blip r:embed="rId3"/>
                      <a:stretch>
                        <a:fillRect/>
                      </a:stretch>
                    </p:blipFill>
                    <p:spPr>
                      <a:xfrm>
                        <a:off x="3828584" y="2148372"/>
                        <a:ext cx="1189038" cy="839788"/>
                      </a:xfrm>
                      <a:prstGeom prst="rect">
                        <a:avLst/>
                      </a:prstGeom>
                    </p:spPr>
                  </p:pic>
                </p:oleObj>
              </mc:Fallback>
            </mc:AlternateContent>
          </a:graphicData>
        </a:graphic>
      </p:graphicFrame>
      <p:sp>
        <p:nvSpPr>
          <p:cNvPr id="6" name="矩形 5"/>
          <p:cNvSpPr/>
          <p:nvPr/>
        </p:nvSpPr>
        <p:spPr>
          <a:xfrm>
            <a:off x="6034456" y="3406313"/>
            <a:ext cx="5186035" cy="577081"/>
          </a:xfrm>
          <a:prstGeom prst="rect">
            <a:avLst/>
          </a:prstGeom>
        </p:spPr>
        <p:txBody>
          <a:bodyPr wrap="none">
            <a:spAutoFit/>
          </a:bodyPr>
          <a:lstStyle/>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氨氮物质的量之比为</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，温度为</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400 </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endParaRPr lang="zh-CN" altLang="zh-CN" sz="1050" kern="100" dirty="0">
              <a:solidFill>
                <a:srgbClr val="C00000"/>
              </a:solidFill>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390000" y="3933056"/>
            <a:ext cx="11322624" cy="1200329"/>
          </a:xfrm>
          <a:prstGeom prst="rect">
            <a:avLst/>
          </a:prstGeom>
        </p:spPr>
        <p:txBody>
          <a:bodyPr wrap="square">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400 </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时催化剂的活性最好，催化效率最高，同时</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400 </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温度较高，反应速率快</a:t>
            </a:r>
            <a:endParaRPr lang="zh-CN" altLang="zh-CN" sz="1050" kern="100" dirty="0">
              <a:solidFill>
                <a:srgbClr val="C00000"/>
              </a:solidFill>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1" name="Picture 2" descr="7-128"/>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4232" y="1220769"/>
            <a:ext cx="3175403" cy="216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86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90000" y="493938"/>
            <a:ext cx="11412000" cy="617477"/>
          </a:xfrm>
          <a:prstGeom prst="rect">
            <a:avLst/>
          </a:prstGeom>
        </p:spPr>
        <p:txBody>
          <a:bodyPr>
            <a:spAutoFit/>
          </a:bodyPr>
          <a:lstStyle/>
          <a:p>
            <a:pPr algn="just">
              <a:lnSpc>
                <a:spcPct val="150000"/>
              </a:lnSpc>
              <a:spcAft>
                <a:spcPts val="0"/>
              </a:spcAft>
            </a:pPr>
            <a:r>
              <a:rPr lang="zh-CN" altLang="zh-CN" sz="2600" b="1" kern="100" dirty="0">
                <a:solidFill>
                  <a:srgbClr val="BC5D22"/>
                </a:solidFill>
                <a:latin typeface="Times New Roman" panose="02020603050405020304" pitchFamily="18" charset="0"/>
                <a:ea typeface="微软雅黑" panose="020B0503020204020204" pitchFamily="34" charset="-122"/>
                <a:cs typeface="Times New Roman" panose="02020603050405020304" pitchFamily="18" charset="0"/>
              </a:rPr>
              <a:t>三、解释曲线发生某种变化的原因</a:t>
            </a:r>
            <a:endParaRPr lang="zh-CN" altLang="zh-CN" sz="2600" b="1" kern="100" dirty="0">
              <a:solidFill>
                <a:srgbClr val="BC5D22"/>
              </a:solidFill>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390000" y="1176781"/>
            <a:ext cx="11412000" cy="4930581"/>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汽车使用乙醇汽油并不能减少</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NO</a:t>
            </a:r>
            <a:r>
              <a:rPr lang="en-US" altLang="zh-CN" sz="2400" i="1" kern="100" baseline="-25000" dirty="0" err="1">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的排放，某研究小</a:t>
            </a: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组在实验室以耐高温试剂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ZSW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催化，测得</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NO</a:t>
            </a: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转化为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的转化率随温度变化情况如图所示。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8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条件下，最佳温度应控制在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__________</a:t>
            </a:r>
          </a:p>
          <a:p>
            <a:pPr algn="just">
              <a:lnSpc>
                <a:spcPct val="20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左右。</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8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若不使用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，温度超过</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775 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，发现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的分解率降</a:t>
            </a: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低，其可能的原因为</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_____________________________</a:t>
            </a: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7650" name="Picture 2" descr="7-12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10726" y="1321127"/>
            <a:ext cx="3891274" cy="368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对象 4"/>
          <p:cNvGraphicFramePr>
            <a:graphicFrameLocks noChangeAspect="1"/>
          </p:cNvGraphicFramePr>
          <p:nvPr>
            <p:extLst>
              <p:ext uri="{D42A27DB-BD31-4B8C-83A1-F6EECF244321}">
                <p14:modId xmlns:p14="http://schemas.microsoft.com/office/powerpoint/2010/main" val="1660785903"/>
              </p:ext>
            </p:extLst>
          </p:nvPr>
        </p:nvGraphicFramePr>
        <p:xfrm>
          <a:off x="1190664" y="2869163"/>
          <a:ext cx="1065212" cy="849313"/>
        </p:xfrm>
        <a:graphic>
          <a:graphicData uri="http://schemas.openxmlformats.org/presentationml/2006/ole">
            <mc:AlternateContent xmlns:mc="http://schemas.openxmlformats.org/markup-compatibility/2006">
              <mc:Choice xmlns:v="urn:schemas-microsoft-com:vml" Requires="v">
                <p:oleObj name="文档" r:id="rId3" imgW="1065540" imgH="849213" progId="Word.Document.12">
                  <p:embed/>
                </p:oleObj>
              </mc:Choice>
              <mc:Fallback>
                <p:oleObj name="文档" r:id="rId3" imgW="1065540" imgH="849213" progId="Word.Document.12">
                  <p:embed/>
                  <p:pic>
                    <p:nvPicPr>
                      <p:cNvPr id="0" name=""/>
                      <p:cNvPicPr/>
                      <p:nvPr/>
                    </p:nvPicPr>
                    <p:blipFill>
                      <a:blip r:embed="rId4"/>
                      <a:stretch>
                        <a:fillRect/>
                      </a:stretch>
                    </p:blipFill>
                    <p:spPr>
                      <a:xfrm>
                        <a:off x="1190664" y="2869163"/>
                        <a:ext cx="1065212" cy="849313"/>
                      </a:xfrm>
                      <a:prstGeom prst="rect">
                        <a:avLst/>
                      </a:prstGeom>
                    </p:spPr>
                  </p:pic>
                </p:oleObj>
              </mc:Fallback>
            </mc:AlternateContent>
          </a:graphicData>
        </a:graphic>
      </p:graphicFrame>
      <p:sp>
        <p:nvSpPr>
          <p:cNvPr id="7" name="矩形 6"/>
          <p:cNvSpPr/>
          <p:nvPr/>
        </p:nvSpPr>
        <p:spPr>
          <a:xfrm>
            <a:off x="6078789" y="2957482"/>
            <a:ext cx="151035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870 K(860</a:t>
            </a:r>
            <a:endParaRPr lang="zh-CN" altLang="en-US" dirty="0">
              <a:solidFill>
                <a:srgbClr val="C00000"/>
              </a:solidFill>
            </a:endParaRPr>
          </a:p>
        </p:txBody>
      </p:sp>
      <p:sp>
        <p:nvSpPr>
          <p:cNvPr id="10" name="矩形 9"/>
          <p:cNvSpPr/>
          <p:nvPr/>
        </p:nvSpPr>
        <p:spPr>
          <a:xfrm>
            <a:off x="425168" y="3671095"/>
            <a:ext cx="3203121"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880 K</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范围内都可以</a:t>
            </a:r>
            <a:r>
              <a:rPr lang="en-US" altLang="zh-CN" sz="2400" kern="100" dirty="0">
                <a:solidFill>
                  <a:srgbClr val="C00000"/>
                </a:solidFill>
                <a:latin typeface="Times New Roman" panose="02020603050405020304" pitchFamily="18" charset="0"/>
                <a:ea typeface="微软雅黑" panose="020B0503020204020204" pitchFamily="34" charset="-122"/>
              </a:rPr>
              <a:t>)</a:t>
            </a:r>
            <a:endParaRPr lang="zh-CN" altLang="en-US" dirty="0">
              <a:solidFill>
                <a:srgbClr val="C00000"/>
              </a:solidFill>
            </a:endParaRPr>
          </a:p>
        </p:txBody>
      </p:sp>
      <p:sp>
        <p:nvSpPr>
          <p:cNvPr id="11" name="矩形 10"/>
          <p:cNvSpPr/>
          <p:nvPr/>
        </p:nvSpPr>
        <p:spPr>
          <a:xfrm>
            <a:off x="3180512" y="4821057"/>
            <a:ext cx="4571672" cy="646331"/>
          </a:xfrm>
          <a:prstGeom prst="rect">
            <a:avLst/>
          </a:prstGeom>
        </p:spPr>
        <p:txBody>
          <a:bodyPr wrap="square">
            <a:spAutoFit/>
          </a:bodyPr>
          <a:lstStyle/>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该反应放热，升高温度，反应向</a:t>
            </a:r>
            <a:endParaRPr lang="zh-CN" altLang="zh-CN" sz="1050" kern="100" dirty="0">
              <a:solidFill>
                <a:srgbClr val="C00000"/>
              </a:solidFill>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矩形 12"/>
          <p:cNvSpPr/>
          <p:nvPr/>
        </p:nvSpPr>
        <p:spPr>
          <a:xfrm>
            <a:off x="442752" y="5352789"/>
            <a:ext cx="2376264" cy="646331"/>
          </a:xfrm>
          <a:prstGeom prst="rect">
            <a:avLst/>
          </a:prstGeom>
        </p:spPr>
        <p:txBody>
          <a:bodyPr wrap="square">
            <a:spAutoFit/>
          </a:bodyPr>
          <a:lstStyle/>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逆反应方向进行</a:t>
            </a:r>
            <a:endParaRPr lang="zh-CN" altLang="zh-CN" sz="1050" kern="100" dirty="0">
              <a:solidFill>
                <a:srgbClr val="C00000"/>
              </a:solidFill>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60239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blinds(horizontal)">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blinds(horizontal)">
                                      <p:cBhvr>
                                        <p:cTn id="15" dur="500"/>
                                        <p:tgtEl>
                                          <p:spTgt spid="11">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blinds(horizontal)">
                                      <p:cBhvr>
                                        <p:cTn id="18"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764704"/>
            <a:ext cx="11412000" cy="1754326"/>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用平衡移动原理解释为什么加入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转化为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的转化率增大：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_____________</a:t>
            </a: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381208" y="692696"/>
            <a:ext cx="11412000" cy="1754326"/>
          </a:xfrm>
          <a:prstGeom prst="rect">
            <a:avLst/>
          </a:prstGeom>
        </p:spPr>
        <p:txBody>
          <a:bodyPr>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加入的</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会与</a:t>
            </a:r>
            <a:endPar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NO</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的分解产物</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发生反应，促进</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NO</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分解平衡向生成</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的方向移动，导致</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NO</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的转化率增大</a:t>
            </a:r>
            <a:endPar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7650" name="Picture 2" descr="7-12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50363" y="2420888"/>
            <a:ext cx="3891274" cy="368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19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90000" y="493938"/>
            <a:ext cx="11412000" cy="2862322"/>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en-US" sz="2400" kern="100" dirty="0">
                <a:latin typeface="Times New Roman" panose="02020603050405020304" pitchFamily="18" charset="0"/>
                <a:ea typeface="微软雅黑" panose="020B0503020204020204" pitchFamily="34" charset="-122"/>
                <a:cs typeface="Times New Roman" panose="02020603050405020304" pitchFamily="18" charset="0"/>
              </a:rPr>
              <a:t>如</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图是在一定时间内，使用不同催化剂</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Cr</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在不同温度下对应的脱氮率，由图可知工业使用的最佳催化剂为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、相应温度为</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；使用</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作催化剂时，脱氮率</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段呈现如图变化的可能原因是</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a:t>
            </a: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_________________________________________________________________________</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8674" name="Picture 2" descr="7-1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2266" y="3665355"/>
            <a:ext cx="4927469" cy="221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483776" y="1144000"/>
            <a:ext cx="612668" cy="461665"/>
          </a:xfrm>
          <a:prstGeom prst="rect">
            <a:avLst/>
          </a:prstGeom>
        </p:spPr>
        <p:txBody>
          <a:bodyPr wrap="none">
            <a:spAutoFit/>
          </a:bodyPr>
          <a:lstStyle/>
          <a:p>
            <a:r>
              <a:rPr lang="en-US" altLang="zh-CN" sz="2400" kern="100" dirty="0" err="1">
                <a:solidFill>
                  <a:srgbClr val="C00000"/>
                </a:solidFill>
                <a:latin typeface="Times New Roman" panose="02020603050405020304" pitchFamily="18" charset="0"/>
                <a:ea typeface="微软雅黑" panose="020B0503020204020204" pitchFamily="34" charset="-122"/>
              </a:rPr>
              <a:t>Mn</a:t>
            </a:r>
            <a:endParaRPr lang="zh-CN" altLang="en-US" dirty="0">
              <a:solidFill>
                <a:srgbClr val="C00000"/>
              </a:solidFill>
            </a:endParaRPr>
          </a:p>
        </p:txBody>
      </p:sp>
      <p:sp>
        <p:nvSpPr>
          <p:cNvPr id="5" name="矩形 4"/>
          <p:cNvSpPr/>
          <p:nvPr/>
        </p:nvSpPr>
        <p:spPr>
          <a:xfrm>
            <a:off x="6921922" y="1144000"/>
            <a:ext cx="1646605"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200 </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左右</a:t>
            </a:r>
            <a:endParaRPr lang="zh-CN" altLang="en-US" dirty="0">
              <a:solidFill>
                <a:srgbClr val="C00000"/>
              </a:solidFill>
            </a:endParaRPr>
          </a:p>
        </p:txBody>
      </p:sp>
      <p:sp>
        <p:nvSpPr>
          <p:cNvPr id="7" name="矩形 6"/>
          <p:cNvSpPr/>
          <p:nvPr/>
        </p:nvSpPr>
        <p:spPr>
          <a:xfrm>
            <a:off x="390000" y="1548000"/>
            <a:ext cx="11412000" cy="1688860"/>
          </a:xfrm>
          <a:prstGeom prst="rect">
            <a:avLst/>
          </a:prstGeom>
        </p:spPr>
        <p:txBody>
          <a:bodyPr>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                                                                        b</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段，开始温度较低，催化剂活性较低，脱氮反应速率较慢，反应还没达到化学平衡，随着温度升高反应速率变大，一定时间参与反应的氮氧化物变多，导致脱氮率逐渐增大</a:t>
            </a:r>
            <a:endPar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93587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linds(horizontal)">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15624" b="-1"/>
          <a:stretch/>
        </p:blipFill>
        <p:spPr>
          <a:xfrm>
            <a:off x="-600" y="-620"/>
            <a:ext cx="12193200" cy="6858620"/>
          </a:xfrm>
          <a:prstGeom prst="rect">
            <a:avLst/>
          </a:prstGeom>
        </p:spPr>
      </p:pic>
      <p:sp>
        <p:nvSpPr>
          <p:cNvPr id="9" name="矩形 8"/>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a:extLst>
              <a:ext uri="{FF2B5EF4-FFF2-40B4-BE49-F238E27FC236}">
                <a16:creationId xmlns:a16="http://schemas.microsoft.com/office/drawing/2014/main" id="{C267AA83-D616-ED4E-81C0-545EB4398E09}"/>
              </a:ext>
            </a:extLst>
          </p:cNvPr>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a:solidFill>
                  <a:schemeClr val="tx1">
                    <a:lumMod val="75000"/>
                    <a:lumOff val="25000"/>
                  </a:schemeClr>
                </a:solidFill>
                <a:latin typeface="微软雅黑" panose="020B0503020204020204" pitchFamily="34" charset="-122"/>
                <a:ea typeface="微软雅黑" panose="020B0503020204020204" pitchFamily="34" charset="-122"/>
              </a:rPr>
              <a:t>真题演练  明确考向</a:t>
            </a:r>
            <a:endPar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70202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3" name="矩形 12">
            <a:extLst>
              <a:ext uri="{FF2B5EF4-FFF2-40B4-BE49-F238E27FC236}">
                <a16:creationId xmlns:a16="http://schemas.microsoft.com/office/drawing/2014/main" id="{B9872406-72F5-594F-A16E-02C2617B58AB}"/>
              </a:ext>
            </a:extLst>
          </p:cNvPr>
          <p:cNvSpPr/>
          <p:nvPr/>
        </p:nvSpPr>
        <p:spPr>
          <a:xfrm>
            <a:off x="390000" y="908720"/>
            <a:ext cx="11412000" cy="577386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全国甲卷，</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28(2)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二氧化碳催化加氢制甲醇，有利于减少温室气体二氧化碳。其总反应可表示为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49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。回答下列问题：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合成总反应在起始物</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时，在不同条件下达到</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80000"/>
              </a:lnSpc>
              <a:spcAft>
                <a:spcPts val="0"/>
              </a:spcAft>
            </a:pP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平衡，设体系中甲醇的物质的量分数为</a:t>
            </a:r>
            <a:r>
              <a:rPr lang="en-US" altLang="zh-CN" i="1" kern="100" spc="-100" dirty="0">
                <a:latin typeface="Times New Roman" panose="02020603050405020304" pitchFamily="18" charset="0"/>
                <a:ea typeface="微软雅黑" panose="020B0503020204020204" pitchFamily="34" charset="-122"/>
                <a:cs typeface="Courier New" panose="02070309020205020404" pitchFamily="49" charset="0"/>
              </a:rPr>
              <a:t>x</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spc="-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i="1" kern="100" spc="-100" dirty="0">
                <a:latin typeface="Times New Roman" panose="02020603050405020304" pitchFamily="18" charset="0"/>
                <a:ea typeface="微软雅黑" panose="020B0503020204020204" pitchFamily="34" charset="-122"/>
                <a:cs typeface="Courier New" panose="02070309020205020404" pitchFamily="49" charset="0"/>
              </a:rPr>
              <a:t>t</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spc="-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250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下的</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x</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Pa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下的</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x</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如图所示。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用各物质的平衡分压表示总反应的平衡常数，表达式</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300000"/>
              </a:lnSpc>
              <a:spcAft>
                <a:spcPts val="0"/>
              </a:spcAft>
            </a:pP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4" name="Picture 2" descr="7-14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5838" y="2189744"/>
            <a:ext cx="3819176" cy="358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对象 14"/>
          <p:cNvGraphicFramePr>
            <a:graphicFrameLocks noChangeAspect="1"/>
          </p:cNvGraphicFramePr>
          <p:nvPr>
            <p:extLst>
              <p:ext uri="{D42A27DB-BD31-4B8C-83A1-F6EECF244321}">
                <p14:modId xmlns:p14="http://schemas.microsoft.com/office/powerpoint/2010/main" val="2683625424"/>
              </p:ext>
            </p:extLst>
          </p:nvPr>
        </p:nvGraphicFramePr>
        <p:xfrm>
          <a:off x="3298152" y="2494796"/>
          <a:ext cx="1077913" cy="793750"/>
        </p:xfrm>
        <a:graphic>
          <a:graphicData uri="http://schemas.openxmlformats.org/presentationml/2006/ole">
            <mc:AlternateContent xmlns:mc="http://schemas.openxmlformats.org/markup-compatibility/2006">
              <mc:Choice xmlns:v="urn:schemas-microsoft-com:vml" Requires="v">
                <p:oleObj name="文档" r:id="rId6" imgW="1077194" imgH="793509" progId="Word.Document.12">
                  <p:embed/>
                </p:oleObj>
              </mc:Choice>
              <mc:Fallback>
                <p:oleObj name="文档" r:id="rId6" imgW="1077194" imgH="793509" progId="Word.Document.12">
                  <p:embed/>
                  <p:pic>
                    <p:nvPicPr>
                      <p:cNvPr id="0" name=""/>
                      <p:cNvPicPr/>
                      <p:nvPr/>
                    </p:nvPicPr>
                    <p:blipFill>
                      <a:blip r:embed="rId7"/>
                      <a:stretch>
                        <a:fillRect/>
                      </a:stretch>
                    </p:blipFill>
                    <p:spPr>
                      <a:xfrm>
                        <a:off x="3298152" y="2494796"/>
                        <a:ext cx="1077913" cy="793750"/>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1744977285"/>
              </p:ext>
            </p:extLst>
          </p:nvPr>
        </p:nvGraphicFramePr>
        <p:xfrm>
          <a:off x="5086216" y="1641728"/>
          <a:ext cx="966788" cy="428625"/>
        </p:xfrm>
        <a:graphic>
          <a:graphicData uri="http://schemas.openxmlformats.org/presentationml/2006/ole">
            <mc:AlternateContent xmlns:mc="http://schemas.openxmlformats.org/markup-compatibility/2006">
              <mc:Choice xmlns:v="urn:schemas-microsoft-com:vml" Requires="v">
                <p:oleObj name="文档" r:id="rId8" imgW="967513" imgH="429383" progId="Word.Document.12">
                  <p:embed/>
                </p:oleObj>
              </mc:Choice>
              <mc:Fallback>
                <p:oleObj name="文档" r:id="rId8" imgW="967513" imgH="429383" progId="Word.Document.12">
                  <p:embed/>
                  <p:pic>
                    <p:nvPicPr>
                      <p:cNvPr id="0" name=""/>
                      <p:cNvPicPr/>
                      <p:nvPr/>
                    </p:nvPicPr>
                    <p:blipFill>
                      <a:blip r:embed="rId9"/>
                      <a:stretch>
                        <a:fillRect/>
                      </a:stretch>
                    </p:blipFill>
                    <p:spPr>
                      <a:xfrm>
                        <a:off x="5086216" y="1641728"/>
                        <a:ext cx="966788" cy="428625"/>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4287682979"/>
              </p:ext>
            </p:extLst>
          </p:nvPr>
        </p:nvGraphicFramePr>
        <p:xfrm>
          <a:off x="1038377" y="5489184"/>
          <a:ext cx="2714625" cy="812800"/>
        </p:xfrm>
        <a:graphic>
          <a:graphicData uri="http://schemas.openxmlformats.org/presentationml/2006/ole">
            <mc:AlternateContent xmlns:mc="http://schemas.openxmlformats.org/markup-compatibility/2006">
              <mc:Choice xmlns:v="urn:schemas-microsoft-com:vml" Requires="v">
                <p:oleObj name="文档" r:id="rId10" imgW="2713973" imgH="812197" progId="Word.Document.12">
                  <p:embed/>
                </p:oleObj>
              </mc:Choice>
              <mc:Fallback>
                <p:oleObj name="文档" r:id="rId10" imgW="2713973" imgH="812197" progId="Word.Document.12">
                  <p:embed/>
                  <p:pic>
                    <p:nvPicPr>
                      <p:cNvPr id="0" name=""/>
                      <p:cNvPicPr/>
                      <p:nvPr/>
                    </p:nvPicPr>
                    <p:blipFill>
                      <a:blip r:embed="rId11"/>
                      <a:stretch>
                        <a:fillRect/>
                      </a:stretch>
                    </p:blipFill>
                    <p:spPr>
                      <a:xfrm>
                        <a:off x="1038377" y="5489184"/>
                        <a:ext cx="2714625" cy="812800"/>
                      </a:xfrm>
                      <a:prstGeom prst="rect">
                        <a:avLst/>
                      </a:prstGeom>
                    </p:spPr>
                  </p:pic>
                </p:oleObj>
              </mc:Fallback>
            </mc:AlternateContent>
          </a:graphicData>
        </a:graphic>
      </p:graphicFrame>
    </p:spTree>
    <p:extLst>
      <p:ext uri="{BB962C8B-B14F-4D97-AF65-F5344CB8AC3E}">
        <p14:creationId xmlns:p14="http://schemas.microsoft.com/office/powerpoint/2010/main" val="306001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a16="http://schemas.microsoft.com/office/drawing/2014/main" id="{B9872406-72F5-594F-A16E-02C2617B58AB}"/>
              </a:ext>
            </a:extLst>
          </p:cNvPr>
          <p:cNvSpPr/>
          <p:nvPr/>
        </p:nvSpPr>
        <p:spPr>
          <a:xfrm>
            <a:off x="390000" y="908720"/>
            <a:ext cx="11412000"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图中对应等压过程的曲线是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，判断的理由是</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_______________________________</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当</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x</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的平衡转化率</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，反应条件可能为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pic>
        <p:nvPicPr>
          <p:cNvPr id="29698" name="Picture 2" descr="7-14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86412" y="3212976"/>
            <a:ext cx="3819176" cy="358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467864" y="1052736"/>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b</a:t>
            </a:r>
            <a:endParaRPr lang="zh-CN" altLang="en-US" dirty="0">
              <a:solidFill>
                <a:srgbClr val="C00000"/>
              </a:solidFill>
            </a:endParaRPr>
          </a:p>
        </p:txBody>
      </p:sp>
      <p:sp>
        <p:nvSpPr>
          <p:cNvPr id="7" name="矩形 6"/>
          <p:cNvSpPr/>
          <p:nvPr/>
        </p:nvSpPr>
        <p:spPr>
          <a:xfrm>
            <a:off x="390000" y="871880"/>
            <a:ext cx="11412000" cy="1200329"/>
          </a:xfrm>
          <a:prstGeom prst="rect">
            <a:avLst/>
          </a:prstGeom>
        </p:spPr>
        <p:txBody>
          <a:bodyPr>
            <a:spAutoFit/>
          </a:bodyPr>
          <a:lstStyle/>
          <a:p>
            <a:pPr>
              <a:lnSpc>
                <a:spcPct val="150000"/>
              </a:lnSpc>
            </a:pPr>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总反应</a:t>
            </a:r>
            <a:r>
              <a:rPr lang="en-US" altLang="zh-CN" sz="2400" kern="100" dirty="0">
                <a:solidFill>
                  <a:srgbClr val="C00000"/>
                </a:solidFill>
                <a:latin typeface="Times New Roman" panose="02020603050405020304" pitchFamily="18" charset="0"/>
                <a:ea typeface="微软雅黑" panose="020B0503020204020204" pitchFamily="34" charset="-122"/>
              </a:rPr>
              <a:t>Δ</a:t>
            </a:r>
            <a:r>
              <a:rPr lang="en-US" altLang="zh-CN" sz="2400" i="1" kern="100" dirty="0">
                <a:solidFill>
                  <a:srgbClr val="C00000"/>
                </a:solidFill>
                <a:latin typeface="Times New Roman" panose="02020603050405020304" pitchFamily="18" charset="0"/>
                <a:ea typeface="微软雅黑" panose="020B0503020204020204" pitchFamily="34" charset="-122"/>
              </a:rPr>
              <a:t>H</a:t>
            </a:r>
            <a:r>
              <a:rPr lang="en-US" altLang="zh-CN" sz="2400" kern="100" dirty="0">
                <a:solidFill>
                  <a:srgbClr val="C00000"/>
                </a:solidFill>
                <a:latin typeface="Times New Roman" panose="02020603050405020304" pitchFamily="18" charset="0"/>
                <a:ea typeface="微软雅黑" panose="020B0503020204020204" pitchFamily="34" charset="-122"/>
              </a:rPr>
              <a:t>&lt;0</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，升高温度时平衡向逆反应方向移动，甲醇的物质的量分数变小</a:t>
            </a:r>
            <a:endParaRPr lang="zh-CN" altLang="en-US" dirty="0">
              <a:solidFill>
                <a:srgbClr val="C00000"/>
              </a:solidFill>
            </a:endParaRPr>
          </a:p>
        </p:txBody>
      </p:sp>
      <p:sp>
        <p:nvSpPr>
          <p:cNvPr id="13" name="矩形 12"/>
          <p:cNvSpPr/>
          <p:nvPr/>
        </p:nvSpPr>
        <p:spPr>
          <a:xfrm>
            <a:off x="7678814" y="2138236"/>
            <a:ext cx="979755"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33.3%</a:t>
            </a:r>
            <a:endParaRPr lang="zh-CN" altLang="en-US" dirty="0">
              <a:solidFill>
                <a:srgbClr val="C00000"/>
              </a:solidFill>
            </a:endParaRPr>
          </a:p>
        </p:txBody>
      </p:sp>
      <p:sp>
        <p:nvSpPr>
          <p:cNvPr id="18" name="矩形 17"/>
          <p:cNvSpPr/>
          <p:nvPr/>
        </p:nvSpPr>
        <p:spPr>
          <a:xfrm>
            <a:off x="448432" y="2529770"/>
            <a:ext cx="2515432" cy="646331"/>
          </a:xfrm>
          <a:prstGeom prst="rect">
            <a:avLst/>
          </a:prstGeom>
        </p:spPr>
        <p:txBody>
          <a:bodyPr wrap="none">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5</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10</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5</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 Pa</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210 </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endParaRPr lang="zh-CN" altLang="zh-CN" sz="1050" kern="100" dirty="0">
              <a:solidFill>
                <a:srgbClr val="C00000"/>
              </a:solidFill>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矩形 18"/>
          <p:cNvSpPr/>
          <p:nvPr/>
        </p:nvSpPr>
        <p:spPr>
          <a:xfrm>
            <a:off x="3225024" y="2548414"/>
            <a:ext cx="2515432" cy="577081"/>
          </a:xfrm>
          <a:prstGeom prst="rect">
            <a:avLst/>
          </a:prstGeom>
        </p:spPr>
        <p:txBody>
          <a:bodyPr wrap="none">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9</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10</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5</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 Pa</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250 </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endParaRPr lang="zh-CN" altLang="zh-CN" sz="2400" kern="100" dirty="0">
              <a:solidFill>
                <a:srgbClr val="C00000"/>
              </a:solidFill>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5590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blinds(horizontal)">
                                      <p:cBhvr>
                                        <p:cTn id="15" dur="500"/>
                                        <p:tgtEl>
                                          <p:spTgt spid="13">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blinds(horizontal)">
                                      <p:cBhvr>
                                        <p:cTn id="18" dur="500"/>
                                        <p:tgtEl>
                                          <p:spTgt spid="18">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blinds(horizontal)">
                                      <p:cBhvr>
                                        <p:cTn id="2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pic>
        <p:nvPicPr>
          <p:cNvPr id="29698" name="Picture 2" descr="7-14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4152" y="1588019"/>
            <a:ext cx="3819176" cy="358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a:extLst>
              <a:ext uri="{FF2B5EF4-FFF2-40B4-BE49-F238E27FC236}">
                <a16:creationId xmlns:a16="http://schemas.microsoft.com/office/drawing/2014/main" id="{574E7DD6-E482-894D-9E46-D2B62C9ED9EC}"/>
              </a:ext>
            </a:extLst>
          </p:cNvPr>
          <p:cNvGrpSpPr/>
          <p:nvPr/>
        </p:nvGrpSpPr>
        <p:grpSpPr>
          <a:xfrm>
            <a:off x="516000" y="1196752"/>
            <a:ext cx="11160000" cy="4385237"/>
            <a:chOff x="792914" y="3925222"/>
            <a:chExt cx="11160000" cy="4385237"/>
          </a:xfrm>
        </p:grpSpPr>
        <p:sp>
          <p:nvSpPr>
            <p:cNvPr id="14" name="圆角矩形 13">
              <a:extLst>
                <a:ext uri="{FF2B5EF4-FFF2-40B4-BE49-F238E27FC236}">
                  <a16:creationId xmlns:a16="http://schemas.microsoft.com/office/drawing/2014/main" id="{E0791A29-2CB4-2744-96C1-EA2037B165CE}"/>
                </a:ext>
              </a:extLst>
            </p:cNvPr>
            <p:cNvSpPr/>
            <p:nvPr/>
          </p:nvSpPr>
          <p:spPr>
            <a:xfrm>
              <a:off x="792914" y="4038112"/>
              <a:ext cx="11160000" cy="4272347"/>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5" name="矩形 14">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7" name="文本框 16">
              <a:extLst>
                <a:ext uri="{FF2B5EF4-FFF2-40B4-BE49-F238E27FC236}">
                  <a16:creationId xmlns:a16="http://schemas.microsoft.com/office/drawing/2014/main" id="{E38EBCDC-ABCA-E945-AC9F-C9807C462968}"/>
                </a:ext>
              </a:extLst>
            </p:cNvPr>
            <p:cNvSpPr txBox="1"/>
            <p:nvPr/>
          </p:nvSpPr>
          <p:spPr>
            <a:xfrm>
              <a:off x="971152" y="4519284"/>
              <a:ext cx="10730353" cy="2862322"/>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设起始</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3H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O(g)</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起始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3             1                0                   0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3</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x</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x</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Tree>
    <p:extLst>
      <p:ext uri="{BB962C8B-B14F-4D97-AF65-F5344CB8AC3E}">
        <p14:creationId xmlns:p14="http://schemas.microsoft.com/office/powerpoint/2010/main" val="130529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29698"/>
                                        </p:tgtEl>
                                        <p:attrNameLst>
                                          <p:attrName>style.visibility</p:attrName>
                                        </p:attrNameLst>
                                      </p:cBhvr>
                                      <p:to>
                                        <p:strVal val="visible"/>
                                      </p:to>
                                    </p:set>
                                    <p:animEffect transition="in" filter="blinds(horizontal)">
                                      <p:cBhvr>
                                        <p:cTn id="10"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63262" y="-12546"/>
            <a:ext cx="1961180" cy="4149081"/>
          </a:xfrm>
          <a:prstGeom prst="rect">
            <a:avLst/>
          </a:prstGeom>
          <a:solidFill>
            <a:srgbClr val="1E9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8"/>
          <p:cNvSpPr txBox="1"/>
          <p:nvPr/>
        </p:nvSpPr>
        <p:spPr>
          <a:xfrm>
            <a:off x="814512" y="824289"/>
            <a:ext cx="1393956" cy="400017"/>
          </a:xfrm>
          <a:prstGeom prst="rect">
            <a:avLst/>
          </a:prstGeom>
          <a:noFill/>
        </p:spPr>
        <p:txBody>
          <a:bodyPr wrap="square" lIns="0" tIns="0" rIns="0" bIns="0" rtlCol="0" anchor="ctr">
            <a:spAutoFit/>
          </a:bodyPr>
          <a:lstStyle/>
          <a:p>
            <a:pPr algn="dist"/>
            <a:r>
              <a:rPr lang="zh-CN" altLang="en-US" sz="2599" b="1" dirty="0">
                <a:solidFill>
                  <a:schemeClr val="bg1"/>
                </a:solidFill>
                <a:latin typeface="Arial" panose="020B0604020202020204" pitchFamily="34" charset="0"/>
                <a:ea typeface="微软雅黑" panose="020B0503020204020204" pitchFamily="34" charset="-122"/>
                <a:sym typeface="Arial" panose="020B0604020202020204" pitchFamily="34" charset="0"/>
              </a:rPr>
              <a:t>复习目标</a:t>
            </a:r>
          </a:p>
        </p:txBody>
      </p:sp>
      <p:sp>
        <p:nvSpPr>
          <p:cNvPr id="6" name="矩形 5"/>
          <p:cNvSpPr/>
          <p:nvPr/>
        </p:nvSpPr>
        <p:spPr>
          <a:xfrm>
            <a:off x="588663" y="1413243"/>
            <a:ext cx="11122661" cy="2879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88778" y="1269260"/>
            <a:ext cx="11122546" cy="316785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文本框 7">
            <a:extLst>
              <a:ext uri="{FF2B5EF4-FFF2-40B4-BE49-F238E27FC236}">
                <a16:creationId xmlns:a16="http://schemas.microsoft.com/office/drawing/2014/main" id="{BCC371D3-A076-C14C-81A0-460D628CCC61}"/>
              </a:ext>
            </a:extLst>
          </p:cNvPr>
          <p:cNvSpPr txBox="1"/>
          <p:nvPr/>
        </p:nvSpPr>
        <p:spPr>
          <a:xfrm>
            <a:off x="767408" y="1696740"/>
            <a:ext cx="10585176" cy="2308324"/>
          </a:xfrm>
          <a:prstGeom prst="rect">
            <a:avLst/>
          </a:prstGeom>
          <a:noFill/>
        </p:spPr>
        <p:txBody>
          <a:bodyPr wrap="square" rtlCol="0">
            <a:spAutoFit/>
          </a:bodyPr>
          <a:lstStyle/>
          <a:p>
            <a:pPr algn="just">
              <a:lnSpc>
                <a:spcPct val="150000"/>
              </a:lnSpc>
              <a:spcAft>
                <a:spcPts val="0"/>
              </a:spcAft>
            </a:pP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1.</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加深外因对化学反应速率和化学平衡影响的理解。</a:t>
            </a:r>
            <a:endParaRPr lang="en-US" altLang="zh-CN" sz="2400" kern="1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2.</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认识化学反应速率和化学平衡的综合调控在生活、生产和科学研究领域中的</a:t>
            </a:r>
            <a:endParaRPr lang="en-US" altLang="zh-CN" sz="2400" kern="1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重要作用。</a:t>
            </a:r>
            <a:endParaRPr lang="en-US" altLang="zh-CN" sz="2400" kern="1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3.</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能正确解答实际工业生产中有关图像的问题。</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650638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grpSp>
        <p:nvGrpSpPr>
          <p:cNvPr id="12" name="组合 11">
            <a:extLst>
              <a:ext uri="{FF2B5EF4-FFF2-40B4-BE49-F238E27FC236}">
                <a16:creationId xmlns:a16="http://schemas.microsoft.com/office/drawing/2014/main" id="{574E7DD6-E482-894D-9E46-D2B62C9ED9EC}"/>
              </a:ext>
            </a:extLst>
          </p:cNvPr>
          <p:cNvGrpSpPr/>
          <p:nvPr/>
        </p:nvGrpSpPr>
        <p:grpSpPr>
          <a:xfrm>
            <a:off x="516000" y="1196752"/>
            <a:ext cx="11160000" cy="4385237"/>
            <a:chOff x="792914" y="3925222"/>
            <a:chExt cx="11160000" cy="4385237"/>
          </a:xfrm>
        </p:grpSpPr>
        <p:sp>
          <p:nvSpPr>
            <p:cNvPr id="14" name="圆角矩形 13">
              <a:extLst>
                <a:ext uri="{FF2B5EF4-FFF2-40B4-BE49-F238E27FC236}">
                  <a16:creationId xmlns:a16="http://schemas.microsoft.com/office/drawing/2014/main" id="{E0791A29-2CB4-2744-96C1-EA2037B165CE}"/>
                </a:ext>
              </a:extLst>
            </p:cNvPr>
            <p:cNvSpPr/>
            <p:nvPr/>
          </p:nvSpPr>
          <p:spPr>
            <a:xfrm>
              <a:off x="792914" y="4038112"/>
              <a:ext cx="11160000" cy="4272347"/>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5" name="矩形 14">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7" name="文本框 16">
              <a:extLst>
                <a:ext uri="{FF2B5EF4-FFF2-40B4-BE49-F238E27FC236}">
                  <a16:creationId xmlns:a16="http://schemas.microsoft.com/office/drawing/2014/main" id="{E38EBCDC-ABCA-E945-AC9F-C9807C462968}"/>
                </a:ext>
              </a:extLst>
            </p:cNvPr>
            <p:cNvSpPr txBox="1"/>
            <p:nvPr/>
          </p:nvSpPr>
          <p:spPr>
            <a:xfrm>
              <a:off x="971152" y="4275737"/>
              <a:ext cx="10730353" cy="3600986"/>
            </a:xfrm>
            <a:prstGeom prst="rect">
              <a:avLst/>
            </a:prstGeom>
            <a:noFill/>
          </p:spPr>
          <p:txBody>
            <a:bodyPr wrap="square">
              <a:spAutoFit/>
            </a:bodyPr>
            <a:lstStyle/>
            <a:p>
              <a:pPr algn="just">
                <a:lnSpc>
                  <a:spcPct val="20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当平衡时，若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0.10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p>
            <a:p>
              <a:pPr algn="just">
                <a:lnSpc>
                  <a:spcPct val="40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0.10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，解得</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p>
            <a:p>
              <a:pPr algn="just">
                <a:lnSpc>
                  <a:spcPct val="20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100%</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33.3%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；由图可知，满足平衡时</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0.10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的条件有：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5</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210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9</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5</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Pa,250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571644677"/>
              </p:ext>
            </p:extLst>
          </p:nvPr>
        </p:nvGraphicFramePr>
        <p:xfrm>
          <a:off x="4980368" y="1566112"/>
          <a:ext cx="3163887" cy="1042988"/>
        </p:xfrm>
        <a:graphic>
          <a:graphicData uri="http://schemas.openxmlformats.org/presentationml/2006/ole">
            <mc:AlternateContent xmlns:mc="http://schemas.openxmlformats.org/markup-compatibility/2006">
              <mc:Choice xmlns:v="urn:schemas-microsoft-com:vml" Requires="v">
                <p:oleObj name="文档" r:id="rId5" imgW="3164370" imgH="1042559" progId="Word.Document.12">
                  <p:embed/>
                </p:oleObj>
              </mc:Choice>
              <mc:Fallback>
                <p:oleObj name="文档" r:id="rId5" imgW="3164370" imgH="1042559" progId="Word.Document.12">
                  <p:embed/>
                  <p:pic>
                    <p:nvPicPr>
                      <p:cNvPr id="0" name=""/>
                      <p:cNvPicPr/>
                      <p:nvPr/>
                    </p:nvPicPr>
                    <p:blipFill>
                      <a:blip r:embed="rId6"/>
                      <a:stretch>
                        <a:fillRect/>
                      </a:stretch>
                    </p:blipFill>
                    <p:spPr>
                      <a:xfrm>
                        <a:off x="4980368" y="1566112"/>
                        <a:ext cx="3163887" cy="104298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4047471850"/>
              </p:ext>
            </p:extLst>
          </p:nvPr>
        </p:nvGraphicFramePr>
        <p:xfrm>
          <a:off x="3010240" y="2932401"/>
          <a:ext cx="320675" cy="830263"/>
        </p:xfrm>
        <a:graphic>
          <a:graphicData uri="http://schemas.openxmlformats.org/presentationml/2006/ole">
            <mc:AlternateContent xmlns:mc="http://schemas.openxmlformats.org/markup-compatibility/2006">
              <mc:Choice xmlns:v="urn:schemas-microsoft-com:vml" Requires="v">
                <p:oleObj name="文档" r:id="rId7" imgW="321095" imgH="828729" progId="Word.Document.12">
                  <p:embed/>
                </p:oleObj>
              </mc:Choice>
              <mc:Fallback>
                <p:oleObj name="文档" r:id="rId7" imgW="321095" imgH="828729" progId="Word.Document.12">
                  <p:embed/>
                  <p:pic>
                    <p:nvPicPr>
                      <p:cNvPr id="0" name=""/>
                      <p:cNvPicPr/>
                      <p:nvPr/>
                    </p:nvPicPr>
                    <p:blipFill>
                      <a:blip r:embed="rId8"/>
                      <a:stretch>
                        <a:fillRect/>
                      </a:stretch>
                    </p:blipFill>
                    <p:spPr>
                      <a:xfrm>
                        <a:off x="3010240" y="2932401"/>
                        <a:ext cx="320675" cy="830263"/>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4191006060"/>
              </p:ext>
            </p:extLst>
          </p:nvPr>
        </p:nvGraphicFramePr>
        <p:xfrm>
          <a:off x="6769805" y="2534060"/>
          <a:ext cx="881062" cy="1246188"/>
        </p:xfrm>
        <a:graphic>
          <a:graphicData uri="http://schemas.openxmlformats.org/presentationml/2006/ole">
            <mc:AlternateContent xmlns:mc="http://schemas.openxmlformats.org/markup-compatibility/2006">
              <mc:Choice xmlns:v="urn:schemas-microsoft-com:vml" Requires="v">
                <p:oleObj name="文档" r:id="rId9" imgW="880418" imgH="1245608" progId="Word.Document.12">
                  <p:embed/>
                </p:oleObj>
              </mc:Choice>
              <mc:Fallback>
                <p:oleObj name="文档" r:id="rId9" imgW="880418" imgH="1245608" progId="Word.Document.12">
                  <p:embed/>
                  <p:pic>
                    <p:nvPicPr>
                      <p:cNvPr id="0" name=""/>
                      <p:cNvPicPr/>
                      <p:nvPr/>
                    </p:nvPicPr>
                    <p:blipFill>
                      <a:blip r:embed="rId10"/>
                      <a:stretch>
                        <a:fillRect/>
                      </a:stretch>
                    </p:blipFill>
                    <p:spPr>
                      <a:xfrm>
                        <a:off x="6769805" y="2534060"/>
                        <a:ext cx="881062" cy="1246188"/>
                      </a:xfrm>
                      <a:prstGeom prst="rect">
                        <a:avLst/>
                      </a:prstGeom>
                    </p:spPr>
                  </p:pic>
                </p:oleObj>
              </mc:Fallback>
            </mc:AlternateContent>
          </a:graphicData>
        </a:graphic>
      </p:graphicFrame>
      <p:pic>
        <p:nvPicPr>
          <p:cNvPr id="29698" name="Picture 2" descr="7-141"/>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35062" y="1570156"/>
            <a:ext cx="3434373" cy="322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76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29698"/>
                                        </p:tgtEl>
                                        <p:attrNameLst>
                                          <p:attrName>style.visibility</p:attrName>
                                        </p:attrNameLst>
                                      </p:cBhvr>
                                      <p:to>
                                        <p:strVal val="visible"/>
                                      </p:to>
                                    </p:set>
                                    <p:animEffect transition="in" filter="blinds(horizontal)">
                                      <p:cBhvr>
                                        <p:cTn id="10" dur="500"/>
                                        <p:tgtEl>
                                          <p:spTgt spid="29698"/>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par>
                                <p:cTn id="14" presetID="3"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par>
                                <p:cTn id="17" presetID="3"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3A329BE5-FA48-1445-847B-16C3FB060719}"/>
              </a:ext>
            </a:extLst>
          </p:cNvPr>
          <p:cNvSpPr/>
          <p:nvPr/>
        </p:nvSpPr>
        <p:spPr>
          <a:xfrm>
            <a:off x="390000" y="1033418"/>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kern="100" dirty="0">
                <a:latin typeface="宋体" panose="02010600030101010101" pitchFamily="2" charset="-122"/>
                <a:ea typeface="楷体_GB2312" panose="02010609030101010101" pitchFamily="49" charset="-122"/>
                <a:cs typeface="Times New Roman" panose="02020603050405020304" pitchFamily="18" charset="0"/>
              </a:rPr>
              <a:t>Ⅲ</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28</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二氧化碳催化加氢合成乙烯是综合利用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的热点研究领域。回答下列问题：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催化加氢生成乙烯和水的反应中，产物的物质的量之比</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。当反应达到平衡时，若增大压强，则</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变大</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变小</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不变</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3" name="组合 22">
            <a:extLst>
              <a:ext uri="{FF2B5EF4-FFF2-40B4-BE49-F238E27FC236}">
                <a16:creationId xmlns:a16="http://schemas.microsoft.com/office/drawing/2014/main" id="{574E7DD6-E482-894D-9E46-D2B62C9ED9EC}"/>
              </a:ext>
            </a:extLst>
          </p:cNvPr>
          <p:cNvGrpSpPr/>
          <p:nvPr/>
        </p:nvGrpSpPr>
        <p:grpSpPr>
          <a:xfrm>
            <a:off x="516000" y="3933056"/>
            <a:ext cx="11160000" cy="2232247"/>
            <a:chOff x="792914" y="3925222"/>
            <a:chExt cx="11160000" cy="2232247"/>
          </a:xfrm>
        </p:grpSpPr>
        <p:sp>
          <p:nvSpPr>
            <p:cNvPr id="24" name="圆角矩形 23">
              <a:extLst>
                <a:ext uri="{FF2B5EF4-FFF2-40B4-BE49-F238E27FC236}">
                  <a16:creationId xmlns:a16="http://schemas.microsoft.com/office/drawing/2014/main" id="{E0791A29-2CB4-2744-96C1-EA2037B165CE}"/>
                </a:ext>
              </a:extLst>
            </p:cNvPr>
            <p:cNvSpPr/>
            <p:nvPr/>
          </p:nvSpPr>
          <p:spPr>
            <a:xfrm>
              <a:off x="792914" y="4038112"/>
              <a:ext cx="11160000" cy="2119357"/>
            </a:xfrm>
            <a:prstGeom prst="roundRect">
              <a:avLst>
                <a:gd name="adj" fmla="val 549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7" name="文本框 26">
              <a:extLst>
                <a:ext uri="{FF2B5EF4-FFF2-40B4-BE49-F238E27FC236}">
                  <a16:creationId xmlns:a16="http://schemas.microsoft.com/office/drawing/2014/main" id="{E38EBCDC-ABCA-E945-AC9F-C9807C462968}"/>
                </a:ext>
              </a:extLst>
            </p:cNvPr>
            <p:cNvSpPr txBox="1"/>
            <p:nvPr/>
          </p:nvSpPr>
          <p:spPr>
            <a:xfrm>
              <a:off x="935730" y="4275737"/>
              <a:ext cx="10874369" cy="1754326"/>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催化加氢生成乙烯和水的化学方程式为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       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，产物的物质的量之比</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，该反应是气体体积减小的反应，增大压强平衡右移，则</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变大。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 name="矩形 2"/>
          <p:cNvSpPr/>
          <p:nvPr/>
        </p:nvSpPr>
        <p:spPr>
          <a:xfrm>
            <a:off x="488644" y="2778104"/>
            <a:ext cx="800219"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4</a:t>
            </a:r>
            <a:endParaRPr lang="zh-CN" altLang="en-US" dirty="0">
              <a:solidFill>
                <a:srgbClr val="C00000"/>
              </a:solidFill>
            </a:endParaRPr>
          </a:p>
        </p:txBody>
      </p:sp>
      <p:sp>
        <p:nvSpPr>
          <p:cNvPr id="5" name="矩形 4"/>
          <p:cNvSpPr/>
          <p:nvPr/>
        </p:nvSpPr>
        <p:spPr>
          <a:xfrm>
            <a:off x="7645669" y="2778103"/>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变大</a:t>
            </a:r>
            <a:endParaRPr lang="zh-CN" altLang="en-US" dirty="0">
              <a:solidFill>
                <a:srgbClr val="C00000"/>
              </a:solidFill>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2259726838"/>
              </p:ext>
            </p:extLst>
          </p:nvPr>
        </p:nvGraphicFramePr>
        <p:xfrm>
          <a:off x="9073032" y="4225598"/>
          <a:ext cx="1103312" cy="609600"/>
        </p:xfrm>
        <a:graphic>
          <a:graphicData uri="http://schemas.openxmlformats.org/presentationml/2006/ole">
            <mc:AlternateContent xmlns:mc="http://schemas.openxmlformats.org/markup-compatibility/2006">
              <mc:Choice xmlns:v="urn:schemas-microsoft-com:vml" Requires="v">
                <p:oleObj name="文档" r:id="rId5" imgW="1102742" imgH="609148" progId="Word.Document.12">
                  <p:embed/>
                </p:oleObj>
              </mc:Choice>
              <mc:Fallback>
                <p:oleObj name="文档" r:id="rId5" imgW="1102742" imgH="609148" progId="Word.Document.12">
                  <p:embed/>
                  <p:pic>
                    <p:nvPicPr>
                      <p:cNvPr id="0" name=""/>
                      <p:cNvPicPr/>
                      <p:nvPr/>
                    </p:nvPicPr>
                    <p:blipFill>
                      <a:blip r:embed="rId6"/>
                      <a:stretch>
                        <a:fillRect/>
                      </a:stretch>
                    </p:blipFill>
                    <p:spPr>
                      <a:xfrm>
                        <a:off x="9073032" y="4225598"/>
                        <a:ext cx="1103312" cy="609600"/>
                      </a:xfrm>
                      <a:prstGeom prst="rect">
                        <a:avLst/>
                      </a:prstGeom>
                    </p:spPr>
                  </p:pic>
                </p:oleObj>
              </mc:Fallback>
            </mc:AlternateContent>
          </a:graphicData>
        </a:graphic>
      </p:graphicFrame>
    </p:spTree>
    <p:extLst>
      <p:ext uri="{BB962C8B-B14F-4D97-AF65-F5344CB8AC3E}">
        <p14:creationId xmlns:p14="http://schemas.microsoft.com/office/powerpoint/2010/main" val="373230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par>
                                <p:cTn id="16" presetID="3"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3A329BE5-FA48-1445-847B-16C3FB060719}"/>
              </a:ext>
            </a:extLst>
          </p:cNvPr>
          <p:cNvSpPr/>
          <p:nvPr/>
        </p:nvSpPr>
        <p:spPr>
          <a:xfrm>
            <a:off x="390000" y="1033418"/>
            <a:ext cx="11412000"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理论计算表明，原料初始组成</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，在体系压强为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MPa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，反应达到平衡时，四种组分的物质的量分数</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随温度</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的变化如图所示。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图中，表示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变化的曲线分别是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催化加氢合成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大于</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小于</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pic>
        <p:nvPicPr>
          <p:cNvPr id="33794" name="Picture 2" descr="7-14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4123" y="3383968"/>
            <a:ext cx="4123755" cy="328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6263174" y="2276872"/>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d</a:t>
            </a:r>
            <a:endParaRPr lang="zh-CN" altLang="en-US" dirty="0">
              <a:solidFill>
                <a:srgbClr val="C00000"/>
              </a:solidFill>
            </a:endParaRPr>
          </a:p>
        </p:txBody>
      </p:sp>
      <p:sp>
        <p:nvSpPr>
          <p:cNvPr id="5" name="矩形 4"/>
          <p:cNvSpPr/>
          <p:nvPr/>
        </p:nvSpPr>
        <p:spPr>
          <a:xfrm>
            <a:off x="6914464" y="2259287"/>
            <a:ext cx="32092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c</a:t>
            </a:r>
            <a:endParaRPr lang="zh-CN" altLang="en-US" dirty="0">
              <a:solidFill>
                <a:srgbClr val="C00000"/>
              </a:solidFill>
            </a:endParaRPr>
          </a:p>
        </p:txBody>
      </p:sp>
      <p:sp>
        <p:nvSpPr>
          <p:cNvPr id="8" name="矩形 7"/>
          <p:cNvSpPr/>
          <p:nvPr/>
        </p:nvSpPr>
        <p:spPr>
          <a:xfrm>
            <a:off x="909390" y="2792682"/>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小于</a:t>
            </a:r>
            <a:endParaRPr lang="zh-CN" altLang="en-US" dirty="0">
              <a:solidFill>
                <a:srgbClr val="C00000"/>
              </a:solidFill>
            </a:endParaRPr>
          </a:p>
        </p:txBody>
      </p:sp>
    </p:spTree>
    <p:extLst>
      <p:ext uri="{BB962C8B-B14F-4D97-AF65-F5344CB8AC3E}">
        <p14:creationId xmlns:p14="http://schemas.microsoft.com/office/powerpoint/2010/main" val="282090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blinds(horizontal)">
                                      <p:cBhvr>
                                        <p:cTn id="1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574E7DD6-E482-894D-9E46-D2B62C9ED9EC}"/>
              </a:ext>
            </a:extLst>
          </p:cNvPr>
          <p:cNvGrpSpPr/>
          <p:nvPr/>
        </p:nvGrpSpPr>
        <p:grpSpPr>
          <a:xfrm>
            <a:off x="516000" y="1196751"/>
            <a:ext cx="11160000" cy="4608513"/>
            <a:chOff x="792914" y="3925222"/>
            <a:chExt cx="11160000" cy="4608513"/>
          </a:xfrm>
        </p:grpSpPr>
        <p:sp>
          <p:nvSpPr>
            <p:cNvPr id="24" name="圆角矩形 23">
              <a:extLst>
                <a:ext uri="{FF2B5EF4-FFF2-40B4-BE49-F238E27FC236}">
                  <a16:creationId xmlns:a16="http://schemas.microsoft.com/office/drawing/2014/main" id="{E0791A29-2CB4-2744-96C1-EA2037B165CE}"/>
                </a:ext>
              </a:extLst>
            </p:cNvPr>
            <p:cNvSpPr/>
            <p:nvPr/>
          </p:nvSpPr>
          <p:spPr>
            <a:xfrm>
              <a:off x="792914" y="4038113"/>
              <a:ext cx="11160000" cy="4495622"/>
            </a:xfrm>
            <a:prstGeom prst="roundRect">
              <a:avLst>
                <a:gd name="adj" fmla="val 31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7" name="文本框 26">
              <a:extLst>
                <a:ext uri="{FF2B5EF4-FFF2-40B4-BE49-F238E27FC236}">
                  <a16:creationId xmlns:a16="http://schemas.microsoft.com/office/drawing/2014/main" id="{E38EBCDC-ABCA-E945-AC9F-C9807C462968}"/>
                </a:ext>
              </a:extLst>
            </p:cNvPr>
            <p:cNvSpPr txBox="1"/>
            <p:nvPr/>
          </p:nvSpPr>
          <p:spPr>
            <a:xfrm>
              <a:off x="971153" y="4275737"/>
              <a:ext cx="10358486" cy="3970318"/>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由平衡图像知，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390 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时四种组分的物质的量分数</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之比满足</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spc="-6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的是</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曲线和</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曲线，物质的量分数之</a:t>
              </a:r>
              <a:endParaRPr lang="en-US" altLang="zh-CN" sz="2400" kern="100" spc="-6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比满足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曲线和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曲线，结合反应方程式</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和原始投料</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可得，曲线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表示</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，曲线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表示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，曲线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表示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，曲线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表示</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；由图像的变化趋势可知，升高温度，曲线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增大，曲线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减小，说明平衡左移，所以正反应放热，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pic>
        <p:nvPicPr>
          <p:cNvPr id="17" name="Picture 2" descr="7-14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2144" y="1639264"/>
            <a:ext cx="4123755" cy="328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738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3A329BE5-FA48-1445-847B-16C3FB060719}"/>
              </a:ext>
            </a:extLst>
          </p:cNvPr>
          <p:cNvSpPr/>
          <p:nvPr/>
        </p:nvSpPr>
        <p:spPr>
          <a:xfrm>
            <a:off x="326676" y="1033418"/>
            <a:ext cx="11538648"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根据图中点</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A(440 K,0.39)</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，计算该温度时反应的平衡常数</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MPa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列出计算式。以分压表示，分压＝总压</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物质的量分数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449194668"/>
              </p:ext>
            </p:extLst>
          </p:nvPr>
        </p:nvGraphicFramePr>
        <p:xfrm>
          <a:off x="9111544" y="809783"/>
          <a:ext cx="1462087" cy="812800"/>
        </p:xfrm>
        <a:graphic>
          <a:graphicData uri="http://schemas.openxmlformats.org/presentationml/2006/ole">
            <mc:AlternateContent xmlns:mc="http://schemas.openxmlformats.org/markup-compatibility/2006">
              <mc:Choice xmlns:v="urn:schemas-microsoft-com:vml" Requires="v">
                <p:oleObj name="文档" r:id="rId5" imgW="1461937" imgH="812197" progId="Word.Document.12">
                  <p:embed/>
                </p:oleObj>
              </mc:Choice>
              <mc:Fallback>
                <p:oleObj name="文档" r:id="rId5" imgW="1461937" imgH="812197" progId="Word.Document.12">
                  <p:embed/>
                  <p:pic>
                    <p:nvPicPr>
                      <p:cNvPr id="0" name=""/>
                      <p:cNvPicPr/>
                      <p:nvPr/>
                    </p:nvPicPr>
                    <p:blipFill>
                      <a:blip r:embed="rId6"/>
                      <a:stretch>
                        <a:fillRect/>
                      </a:stretch>
                    </p:blipFill>
                    <p:spPr>
                      <a:xfrm>
                        <a:off x="9111544" y="809783"/>
                        <a:ext cx="1462087" cy="812800"/>
                      </a:xfrm>
                      <a:prstGeom prst="rect">
                        <a:avLst/>
                      </a:prstGeom>
                    </p:spPr>
                  </p:pic>
                </p:oleObj>
              </mc:Fallback>
            </mc:AlternateContent>
          </a:graphicData>
        </a:graphic>
      </p:graphicFrame>
      <p:pic>
        <p:nvPicPr>
          <p:cNvPr id="12" name="Picture 2" descr="7-14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4123" y="2492896"/>
            <a:ext cx="4123755" cy="328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55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574E7DD6-E482-894D-9E46-D2B62C9ED9EC}"/>
              </a:ext>
            </a:extLst>
          </p:cNvPr>
          <p:cNvGrpSpPr/>
          <p:nvPr/>
        </p:nvGrpSpPr>
        <p:grpSpPr>
          <a:xfrm>
            <a:off x="516000" y="1196751"/>
            <a:ext cx="11160000" cy="5040561"/>
            <a:chOff x="792914" y="3925222"/>
            <a:chExt cx="11160000" cy="5040561"/>
          </a:xfrm>
        </p:grpSpPr>
        <p:sp>
          <p:nvSpPr>
            <p:cNvPr id="24" name="圆角矩形 23">
              <a:extLst>
                <a:ext uri="{FF2B5EF4-FFF2-40B4-BE49-F238E27FC236}">
                  <a16:creationId xmlns:a16="http://schemas.microsoft.com/office/drawing/2014/main" id="{E0791A29-2CB4-2744-96C1-EA2037B165CE}"/>
                </a:ext>
              </a:extLst>
            </p:cNvPr>
            <p:cNvSpPr/>
            <p:nvPr/>
          </p:nvSpPr>
          <p:spPr>
            <a:xfrm>
              <a:off x="792914" y="4038113"/>
              <a:ext cx="11160000" cy="4927670"/>
            </a:xfrm>
            <a:prstGeom prst="roundRect">
              <a:avLst>
                <a:gd name="adj" fmla="val 31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7" name="文本框 26">
              <a:extLst>
                <a:ext uri="{FF2B5EF4-FFF2-40B4-BE49-F238E27FC236}">
                  <a16:creationId xmlns:a16="http://schemas.microsoft.com/office/drawing/2014/main" id="{E38EBCDC-ABCA-E945-AC9F-C9807C462968}"/>
                </a:ext>
              </a:extLst>
            </p:cNvPr>
            <p:cNvSpPr txBox="1"/>
            <p:nvPr/>
          </p:nvSpPr>
          <p:spPr>
            <a:xfrm>
              <a:off x="971153" y="4275737"/>
              <a:ext cx="10358486" cy="4413516"/>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起始投料比</a:t>
              </a:r>
              <a:r>
                <a:rPr lang="en-US" altLang="zh-CN" sz="2400" i="1" kern="100" dirty="0">
                  <a:latin typeface="Times New Roman" panose="02020603050405020304" pitchFamily="18" charset="0"/>
                  <a:ea typeface="Times New Roman" panose="02020603050405020304" pitchFamily="18" charset="0"/>
                  <a:cs typeface="Courier New" panose="02070309020205020404" pitchFamily="49" charset="0"/>
                </a:rPr>
                <a:t>n</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(CO</a:t>
              </a:r>
              <a:r>
                <a:rPr lang="en-US" altLang="zh-CN" sz="2400" kern="100" baseline="-25000" dirty="0">
                  <a:latin typeface="Times New Roman" panose="02020603050405020304" pitchFamily="18" charset="0"/>
                  <a:ea typeface="Times New Roman" panose="02020603050405020304" pitchFamily="18" charset="0"/>
                  <a:cs typeface="Courier New" panose="02070309020205020404" pitchFamily="49" charset="0"/>
                </a:rPr>
                <a:t>2</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a:t>
              </a:r>
              <a:r>
                <a:rPr lang="en-US" altLang="zh-CN" sz="24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400" i="1" kern="100" dirty="0">
                  <a:latin typeface="Times New Roman" panose="02020603050405020304" pitchFamily="18" charset="0"/>
                  <a:ea typeface="Times New Roman" panose="02020603050405020304" pitchFamily="18" charset="0"/>
                  <a:cs typeface="Courier New" panose="02070309020205020404" pitchFamily="49" charset="0"/>
                </a:rPr>
                <a:t>n</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(H</a:t>
              </a:r>
              <a:r>
                <a:rPr lang="en-US" altLang="zh-CN" sz="2400" kern="100" baseline="-25000" dirty="0">
                  <a:latin typeface="Times New Roman" panose="02020603050405020304" pitchFamily="18" charset="0"/>
                  <a:ea typeface="Times New Roman" panose="02020603050405020304" pitchFamily="18" charset="0"/>
                  <a:cs typeface="Courier New" panose="02070309020205020404" pitchFamily="49" charset="0"/>
                </a:rPr>
                <a:t>2</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1</a:t>
              </a:r>
              <a:r>
                <a:rPr lang="en-US" altLang="zh-CN" sz="24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，平衡时总压为</a:t>
              </a:r>
              <a:endParaRPr lang="en-US" altLang="zh-CN" sz="2400" kern="1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0.1 </a:t>
              </a:r>
              <a:r>
                <a:rPr lang="en-US" altLang="zh-CN" sz="2400" kern="100" dirty="0" err="1">
                  <a:latin typeface="Times New Roman" panose="02020603050405020304" pitchFamily="18" charset="0"/>
                  <a:ea typeface="Times New Roman" panose="02020603050405020304" pitchFamily="18" charset="0"/>
                  <a:cs typeface="Courier New" panose="02070309020205020404" pitchFamily="49" charset="0"/>
                </a:rPr>
                <a:t>MPa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，结合反应方程式可知</a:t>
              </a:r>
              <a:r>
                <a:rPr lang="en-US" altLang="zh-CN" sz="2400" i="1" kern="100" dirty="0">
                  <a:latin typeface="Times New Roman" panose="02020603050405020304" pitchFamily="18" charset="0"/>
                  <a:ea typeface="Times New Roman" panose="02020603050405020304" pitchFamily="18" charset="0"/>
                  <a:cs typeface="Courier New" panose="02070309020205020404" pitchFamily="49" charset="0"/>
                </a:rPr>
                <a:t>p</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(CO</a:t>
              </a:r>
              <a:r>
                <a:rPr lang="en-US" altLang="zh-CN" sz="2400" kern="100" baseline="-25000" dirty="0">
                  <a:latin typeface="Times New Roman" panose="02020603050405020304" pitchFamily="18" charset="0"/>
                  <a:ea typeface="Times New Roman" panose="02020603050405020304" pitchFamily="18" charset="0"/>
                  <a:cs typeface="Courier New" panose="02070309020205020404" pitchFamily="49" charset="0"/>
                </a:rPr>
                <a:t>2</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a:t>
              </a:r>
              <a:r>
                <a:rPr lang="en-US" altLang="zh-CN" sz="24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400" i="1" kern="100" dirty="0">
                  <a:latin typeface="Times New Roman" panose="02020603050405020304" pitchFamily="18" charset="0"/>
                  <a:ea typeface="Times New Roman" panose="02020603050405020304" pitchFamily="18" charset="0"/>
                  <a:cs typeface="Courier New" panose="02070309020205020404" pitchFamily="49" charset="0"/>
                </a:rPr>
                <a:t>p</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(H</a:t>
              </a:r>
              <a:r>
                <a:rPr lang="en-US" altLang="zh-CN" sz="2400" kern="100" baseline="-25000" dirty="0">
                  <a:latin typeface="Times New Roman" panose="02020603050405020304" pitchFamily="18" charset="0"/>
                  <a:ea typeface="Times New Roman" panose="02020603050405020304" pitchFamily="18" charset="0"/>
                  <a:cs typeface="Courier New" panose="02070309020205020404" pitchFamily="49" charset="0"/>
                </a:rPr>
                <a:t>2</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1</a:t>
              </a:r>
              <a:r>
                <a:rPr lang="en-US" altLang="zh-CN" sz="24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Times New Roman" panose="02020603050405020304" pitchFamily="18" charset="0"/>
                  <a:cs typeface="Courier New" panose="02070309020205020404" pitchFamily="49" charset="0"/>
                </a:rPr>
                <a:t>p</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(C</a:t>
              </a:r>
              <a:r>
                <a:rPr lang="en-US" altLang="zh-CN" sz="2400" kern="100" baseline="-25000" dirty="0">
                  <a:latin typeface="Times New Roman" panose="02020603050405020304" pitchFamily="18" charset="0"/>
                  <a:ea typeface="Times New Roman" panose="02020603050405020304" pitchFamily="18" charset="0"/>
                  <a:cs typeface="Courier New" panose="02070309020205020404" pitchFamily="49" charset="0"/>
                </a:rPr>
                <a:t>2</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H</a:t>
              </a:r>
              <a:r>
                <a:rPr lang="en-US" altLang="zh-CN" sz="2400" kern="100" baseline="-25000" dirty="0">
                  <a:latin typeface="Times New Roman" panose="02020603050405020304" pitchFamily="18" charset="0"/>
                  <a:ea typeface="Times New Roman" panose="02020603050405020304" pitchFamily="18" charset="0"/>
                  <a:cs typeface="Courier New" panose="02070309020205020404" pitchFamily="49" charset="0"/>
                </a:rPr>
                <a:t>4</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a:t>
              </a:r>
              <a:r>
                <a:rPr lang="en-US" altLang="zh-CN" sz="24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400" i="1" kern="100" dirty="0">
                  <a:latin typeface="Times New Roman" panose="02020603050405020304" pitchFamily="18" charset="0"/>
                  <a:ea typeface="Times New Roman" panose="02020603050405020304" pitchFamily="18" charset="0"/>
                  <a:cs typeface="Courier New" panose="02070309020205020404" pitchFamily="49" charset="0"/>
                </a:rPr>
                <a:t>p</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(H</a:t>
              </a:r>
              <a:r>
                <a:rPr lang="en-US" altLang="zh-CN" sz="2400" kern="100" baseline="-25000" dirty="0">
                  <a:latin typeface="Times New Roman" panose="02020603050405020304" pitchFamily="18" charset="0"/>
                  <a:ea typeface="Times New Roman" panose="02020603050405020304" pitchFamily="18" charset="0"/>
                  <a:cs typeface="Courier New" panose="02070309020205020404" pitchFamily="49" charset="0"/>
                </a:rPr>
                <a:t>2</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1</a:t>
              </a:r>
              <a:r>
                <a:rPr lang="en-US" altLang="zh-CN" sz="24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，由图像可知</a:t>
              </a:r>
              <a:r>
                <a:rPr lang="en-US" altLang="zh-CN" sz="2400" i="1" kern="100" dirty="0">
                  <a:latin typeface="Times New Roman" panose="02020603050405020304" pitchFamily="18" charset="0"/>
                  <a:ea typeface="Times New Roman" panose="02020603050405020304" pitchFamily="18" charset="0"/>
                  <a:cs typeface="Courier New" panose="02070309020205020404" pitchFamily="49" charset="0"/>
                </a:rPr>
                <a:t>p</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(H</a:t>
              </a:r>
              <a:r>
                <a:rPr lang="en-US" altLang="zh-CN" sz="2400" kern="100" baseline="-25000" dirty="0">
                  <a:latin typeface="Times New Roman" panose="02020603050405020304" pitchFamily="18" charset="0"/>
                  <a:ea typeface="Times New Roman" panose="02020603050405020304" pitchFamily="18" charset="0"/>
                  <a:cs typeface="Courier New" panose="02070309020205020404" pitchFamily="49" charset="0"/>
                </a:rPr>
                <a:t>2</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a:t>
              </a:r>
            </a:p>
            <a:p>
              <a:pPr algn="just">
                <a:lnSpc>
                  <a:spcPct val="180000"/>
                </a:lnSpc>
                <a:spcAft>
                  <a:spcPts val="0"/>
                </a:spcAft>
              </a:pP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100" dirty="0">
                  <a:latin typeface="Times New Roman" panose="02020603050405020304" pitchFamily="18" charset="0"/>
                  <a:ea typeface="Times New Roman" panose="02020603050405020304" pitchFamily="18" charset="0"/>
                  <a:cs typeface="Courier New" panose="02070309020205020404" pitchFamily="49" charset="0"/>
                </a:rPr>
                <a:t>p</a:t>
              </a:r>
              <a:r>
                <a:rPr lang="en-US" altLang="zh-CN" sz="2400" kern="100" spc="100" dirty="0">
                  <a:latin typeface="Times New Roman" panose="02020603050405020304" pitchFamily="18" charset="0"/>
                  <a:ea typeface="Times New Roman" panose="02020603050405020304" pitchFamily="18" charset="0"/>
                  <a:cs typeface="Courier New" panose="02070309020205020404" pitchFamily="49" charset="0"/>
                </a:rPr>
                <a:t>(H</a:t>
              </a:r>
              <a:r>
                <a:rPr lang="en-US" altLang="zh-CN" sz="2400" kern="100" spc="100" baseline="-25000" dirty="0">
                  <a:latin typeface="Times New Roman" panose="02020603050405020304" pitchFamily="18" charset="0"/>
                  <a:ea typeface="Times New Roman" panose="02020603050405020304" pitchFamily="18" charset="0"/>
                  <a:cs typeface="Courier New" panose="02070309020205020404" pitchFamily="49" charset="0"/>
                </a:rPr>
                <a:t>2</a:t>
              </a:r>
              <a:r>
                <a:rPr lang="en-US" altLang="zh-CN" sz="2400" kern="100" spc="100" dirty="0">
                  <a:latin typeface="Times New Roman" panose="02020603050405020304" pitchFamily="18" charset="0"/>
                  <a:ea typeface="Times New Roman" panose="02020603050405020304" pitchFamily="18" charset="0"/>
                  <a:cs typeface="Courier New" panose="02070309020205020404" pitchFamily="49" charset="0"/>
                </a:rPr>
                <a:t>O)</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Times New Roman" panose="02020603050405020304" pitchFamily="18" charset="0"/>
                  <a:cs typeface="Courier New" panose="02070309020205020404" pitchFamily="49" charset="0"/>
                </a:rPr>
                <a:t>0.1</a:t>
              </a:r>
              <a:r>
                <a:rPr lang="en-US" altLang="zh-CN" sz="2400" kern="100" spc="100" dirty="0">
                  <a:latin typeface="宋体" panose="02010600030101010101" pitchFamily="2" charset="-122"/>
                  <a:ea typeface="Times New Roman" panose="02020603050405020304" pitchFamily="18" charset="0"/>
                  <a:cs typeface="Times New Roman" panose="02020603050405020304" pitchFamily="18" charset="0"/>
                </a:rPr>
                <a:t>×</a:t>
              </a:r>
              <a:r>
                <a:rPr lang="en-US" altLang="zh-CN" sz="2400" kern="100" spc="100" dirty="0">
                  <a:latin typeface="Times New Roman" panose="02020603050405020304" pitchFamily="18" charset="0"/>
                  <a:ea typeface="Times New Roman" panose="02020603050405020304" pitchFamily="18" charset="0"/>
                  <a:cs typeface="Courier New" panose="02070309020205020404" pitchFamily="49" charset="0"/>
                </a:rPr>
                <a:t>0.39 </a:t>
              </a:r>
              <a:r>
                <a:rPr lang="en-US" altLang="zh-CN" sz="2400" kern="100" spc="100" dirty="0" err="1">
                  <a:latin typeface="Times New Roman" panose="02020603050405020304" pitchFamily="18" charset="0"/>
                  <a:ea typeface="Times New Roman" panose="02020603050405020304" pitchFamily="18" charset="0"/>
                  <a:cs typeface="Courier New" panose="02070309020205020404" pitchFamily="49" charset="0"/>
                </a:rPr>
                <a:t>MPa</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，所以</a:t>
              </a:r>
              <a:r>
                <a:rPr lang="en-US" altLang="zh-CN" sz="2400" i="1" kern="100" spc="100" dirty="0">
                  <a:latin typeface="Times New Roman" panose="02020603050405020304" pitchFamily="18" charset="0"/>
                  <a:ea typeface="Times New Roman" panose="02020603050405020304" pitchFamily="18" charset="0"/>
                  <a:cs typeface="Courier New" panose="02070309020205020404" pitchFamily="49" charset="0"/>
                </a:rPr>
                <a:t>p</a:t>
              </a:r>
              <a:r>
                <a:rPr lang="en-US" altLang="zh-CN" sz="2400" kern="100" spc="100" dirty="0">
                  <a:latin typeface="Times New Roman" panose="02020603050405020304" pitchFamily="18" charset="0"/>
                  <a:ea typeface="Times New Roman" panose="02020603050405020304" pitchFamily="18" charset="0"/>
                  <a:cs typeface="Courier New" panose="02070309020205020404" pitchFamily="49" charset="0"/>
                </a:rPr>
                <a:t>(CO</a:t>
              </a:r>
              <a:r>
                <a:rPr lang="en-US" altLang="zh-CN" sz="2400" kern="100" spc="100" baseline="-25000" dirty="0">
                  <a:latin typeface="Times New Roman" panose="02020603050405020304" pitchFamily="18" charset="0"/>
                  <a:ea typeface="Times New Roman" panose="02020603050405020304" pitchFamily="18" charset="0"/>
                  <a:cs typeface="Courier New" panose="02070309020205020404" pitchFamily="49" charset="0"/>
                </a:rPr>
                <a:t>2</a:t>
              </a:r>
              <a:r>
                <a:rPr lang="en-US" altLang="zh-CN" sz="2400" kern="100" spc="100" dirty="0">
                  <a:latin typeface="Times New Roman" panose="02020603050405020304" pitchFamily="18" charset="0"/>
                  <a:ea typeface="Times New Roman" panose="02020603050405020304" pitchFamily="18" charset="0"/>
                  <a:cs typeface="Courier New" panose="02070309020205020404" pitchFamily="49"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spc="100" dirty="0">
                  <a:latin typeface="宋体" panose="02010600030101010101" pitchFamily="2" charset="-122"/>
                  <a:ea typeface="Times New Roman" panose="02020603050405020304" pitchFamily="18" charset="0"/>
                  <a:cs typeface="Times New Roman" panose="02020603050405020304" pitchFamily="18" charset="0"/>
                </a:rPr>
                <a:t>×</a:t>
              </a:r>
            </a:p>
            <a:p>
              <a:pPr algn="just">
                <a:lnSpc>
                  <a:spcPct val="180000"/>
                </a:lnSpc>
                <a:spcAft>
                  <a:spcPts val="0"/>
                </a:spcAft>
              </a:pP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0.39 </a:t>
              </a:r>
              <a:r>
                <a:rPr lang="en-US" altLang="zh-CN" sz="2400" kern="100" dirty="0" err="1">
                  <a:latin typeface="Times New Roman" panose="02020603050405020304" pitchFamily="18" charset="0"/>
                  <a:ea typeface="Times New Roman" panose="02020603050405020304" pitchFamily="18" charset="0"/>
                  <a:cs typeface="Courier New" panose="02070309020205020404" pitchFamily="49" charset="0"/>
                </a:rPr>
                <a:t>MPa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Times New Roman" panose="02020603050405020304" pitchFamily="18" charset="0"/>
                  <a:cs typeface="Courier New" panose="02070309020205020404" pitchFamily="49" charset="0"/>
                </a:rPr>
                <a:t>p</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(C</a:t>
              </a:r>
              <a:r>
                <a:rPr lang="en-US" altLang="zh-CN" sz="2400" kern="100" baseline="-25000" dirty="0">
                  <a:latin typeface="Times New Roman" panose="02020603050405020304" pitchFamily="18" charset="0"/>
                  <a:ea typeface="Times New Roman" panose="02020603050405020304" pitchFamily="18" charset="0"/>
                  <a:cs typeface="Courier New" panose="02070309020205020404" pitchFamily="49" charset="0"/>
                </a:rPr>
                <a:t>2</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H</a:t>
              </a:r>
              <a:r>
                <a:rPr lang="en-US" altLang="zh-CN" sz="2400" kern="100" baseline="-25000" dirty="0">
                  <a:latin typeface="Times New Roman" panose="02020603050405020304" pitchFamily="18" charset="0"/>
                  <a:ea typeface="Times New Roman" panose="02020603050405020304" pitchFamily="18" charset="0"/>
                  <a:cs typeface="Courier New" panose="02070309020205020404" pitchFamily="49" charset="0"/>
                </a:rPr>
                <a:t>4</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宋体" panose="02010600030101010101" pitchFamily="2" charset="-122"/>
                  <a:ea typeface="Times New Roman" panose="02020603050405020304" pitchFamily="18" charset="0"/>
                  <a:cs typeface="Times New Roman" panose="02020603050405020304" pitchFamily="18" charset="0"/>
                </a:rPr>
                <a:t>×</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0.39 </a:t>
              </a:r>
              <a:r>
                <a:rPr lang="en-US" altLang="zh-CN" sz="2400" kern="100" dirty="0" err="1">
                  <a:latin typeface="Times New Roman" panose="02020603050405020304" pitchFamily="18" charset="0"/>
                  <a:ea typeface="Times New Roman" panose="02020603050405020304" pitchFamily="18" charset="0"/>
                  <a:cs typeface="Courier New" panose="02070309020205020404" pitchFamily="49" charset="0"/>
                </a:rPr>
                <a:t>MPa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Times New Roman" panose="02020603050405020304" pitchFamily="18" charset="0"/>
                <a:ea typeface="宋体" panose="02010600030101010101" pitchFamily="2" charset="-122"/>
                <a:cs typeface="Courier New" panose="02070309020205020404" pitchFamily="49" charset="0"/>
              </a:endParaRPr>
            </a:p>
            <a:p>
              <a:pPr algn="just">
                <a:lnSpc>
                  <a:spcPct val="180000"/>
                </a:lnSpc>
                <a:spcAft>
                  <a:spcPts val="0"/>
                </a:spcAft>
              </a:pP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             2CO</a:t>
              </a:r>
              <a:r>
                <a:rPr lang="en-US" altLang="zh-CN" sz="2400" kern="100" baseline="-25000" dirty="0">
                  <a:latin typeface="Times New Roman" panose="02020603050405020304" pitchFamily="18" charset="0"/>
                  <a:ea typeface="Times New Roman" panose="02020603050405020304" pitchFamily="18" charset="0"/>
                  <a:cs typeface="Courier New" panose="02070309020205020404" pitchFamily="49" charset="0"/>
                </a:rPr>
                <a:t>2</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6H</a:t>
              </a:r>
              <a:r>
                <a:rPr lang="en-US" altLang="zh-CN" sz="2400" kern="100" baseline="-25000" dirty="0">
                  <a:latin typeface="Times New Roman" panose="02020603050405020304" pitchFamily="18" charset="0"/>
                  <a:ea typeface="Times New Roman" panose="02020603050405020304" pitchFamily="18" charset="0"/>
                  <a:cs typeface="Courier New" panose="02070309020205020404" pitchFamily="49" charset="0"/>
                </a:rPr>
                <a:t>2</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(g)</a:t>
              </a:r>
              <a:r>
                <a:rPr lang="en-US" altLang="zh-CN" sz="2400" kern="100" dirty="0">
                  <a:latin typeface="ZBFH" panose="02020603050405020304" pitchFamily="18" charset="0"/>
                  <a:ea typeface="Times New Roman" panose="02020603050405020304" pitchFamily="18" charset="0"/>
                  <a:cs typeface="Times New Roman" panose="02020603050405020304" pitchFamily="18" charset="0"/>
                </a:rPr>
                <a:t>        </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C</a:t>
              </a:r>
              <a:r>
                <a:rPr lang="en-US" altLang="zh-CN" sz="2400" kern="100" baseline="-25000" dirty="0">
                  <a:latin typeface="Times New Roman" panose="02020603050405020304" pitchFamily="18" charset="0"/>
                  <a:ea typeface="Times New Roman" panose="02020603050405020304" pitchFamily="18" charset="0"/>
                  <a:cs typeface="Courier New" panose="02070309020205020404" pitchFamily="49" charset="0"/>
                </a:rPr>
                <a:t>2</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H</a:t>
              </a:r>
              <a:r>
                <a:rPr lang="en-US" altLang="zh-CN" sz="2400" kern="100" baseline="-25000" dirty="0">
                  <a:latin typeface="Times New Roman" panose="02020603050405020304" pitchFamily="18" charset="0"/>
                  <a:ea typeface="Times New Roman" panose="02020603050405020304" pitchFamily="18" charset="0"/>
                  <a:cs typeface="Courier New" panose="02070309020205020404" pitchFamily="49" charset="0"/>
                </a:rPr>
                <a:t>4</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Times New Roman" panose="02020603050405020304" pitchFamily="18" charset="0"/>
                  <a:cs typeface="Courier New" panose="02070309020205020404" pitchFamily="49" charset="0"/>
                </a:rPr>
                <a:t> </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4H</a:t>
              </a:r>
              <a:r>
                <a:rPr lang="en-US" altLang="zh-CN" sz="2400" kern="100" baseline="-25000" dirty="0">
                  <a:latin typeface="Times New Roman" panose="02020603050405020304" pitchFamily="18" charset="0"/>
                  <a:ea typeface="Times New Roman" panose="02020603050405020304" pitchFamily="18" charset="0"/>
                  <a:cs typeface="Courier New" panose="02070309020205020404" pitchFamily="49" charset="0"/>
                </a:rPr>
                <a:t>2</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O(g)</a:t>
              </a:r>
              <a:endParaRPr lang="zh-CN" altLang="zh-CN" sz="1050" kern="100" dirty="0">
                <a:latin typeface="Times New Roman" panose="02020603050405020304" pitchFamily="18" charset="0"/>
                <a:ea typeface="宋体" panose="02010600030101010101" pitchFamily="2" charset="-122"/>
                <a:cs typeface="Courier New" panose="02070309020205020404" pitchFamily="49" charset="0"/>
              </a:endParaRPr>
            </a:p>
            <a:p>
              <a:pPr algn="just">
                <a:lnSpc>
                  <a:spcPct val="180000"/>
                </a:lnSpc>
                <a:spcAft>
                  <a:spcPts val="0"/>
                </a:spcAft>
              </a:pP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                        </a:t>
              </a:r>
              <a:r>
                <a:rPr lang="en-US" altLang="zh-CN" sz="2400" kern="100" dirty="0">
                  <a:latin typeface="宋体" panose="02010600030101010101" pitchFamily="2" charset="-122"/>
                  <a:ea typeface="Times New Roman" panose="02020603050405020304" pitchFamily="18" charset="0"/>
                  <a:cs typeface="Times New Roman" panose="02020603050405020304" pitchFamily="18" charset="0"/>
                </a:rPr>
                <a:t>×</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0.39    0.1 </a:t>
              </a:r>
              <a:r>
                <a:rPr lang="en-US" altLang="zh-CN" sz="2400" kern="100" dirty="0">
                  <a:latin typeface="宋体" panose="02010600030101010101" pitchFamily="2" charset="-122"/>
                  <a:ea typeface="Times New Roman" panose="02020603050405020304" pitchFamily="18" charset="0"/>
                  <a:cs typeface="Times New Roman" panose="02020603050405020304" pitchFamily="18" charset="0"/>
                </a:rPr>
                <a:t>×</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0.39          </a:t>
              </a:r>
              <a:r>
                <a:rPr lang="en-US" altLang="zh-CN" sz="2400" kern="100" dirty="0">
                  <a:latin typeface="宋体" panose="02010600030101010101" pitchFamily="2" charset="-122"/>
                  <a:ea typeface="Times New Roman" panose="02020603050405020304" pitchFamily="18" charset="0"/>
                  <a:cs typeface="Times New Roman" panose="02020603050405020304" pitchFamily="18" charset="0"/>
                </a:rPr>
                <a:t>×</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0.39   0.1 </a:t>
              </a:r>
              <a:r>
                <a:rPr lang="en-US" altLang="zh-CN" sz="2400" kern="100" dirty="0">
                  <a:latin typeface="宋体" panose="02010600030101010101" pitchFamily="2" charset="-122"/>
                  <a:ea typeface="Times New Roman" panose="02020603050405020304" pitchFamily="18" charset="0"/>
                  <a:cs typeface="Times New Roman" panose="02020603050405020304" pitchFamily="18" charset="0"/>
                </a:rPr>
                <a:t>×</a:t>
              </a:r>
              <a:r>
                <a:rPr lang="en-US" altLang="zh-CN" sz="2400" kern="100" dirty="0">
                  <a:latin typeface="Times New Roman" panose="02020603050405020304" pitchFamily="18" charset="0"/>
                  <a:ea typeface="Times New Roman" panose="02020603050405020304" pitchFamily="18" charset="0"/>
                  <a:cs typeface="Courier New" panose="02070309020205020404" pitchFamily="49" charset="0"/>
                </a:rPr>
                <a:t>0.39</a:t>
              </a:r>
              <a:endParaRPr lang="zh-CN" altLang="zh-CN" sz="1050" kern="100" dirty="0">
                <a:latin typeface="Times New Roman" panose="02020603050405020304" pitchFamily="18" charset="0"/>
                <a:ea typeface="宋体" panose="02010600030101010101" pitchFamily="2" charset="-122"/>
                <a:cs typeface="Courier New" panose="02070309020205020404" pitchFamily="49" charset="0"/>
              </a:endParaRPr>
            </a:p>
          </p:txBody>
        </p:sp>
      </p:grpSp>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4200878004"/>
              </p:ext>
            </p:extLst>
          </p:nvPr>
        </p:nvGraphicFramePr>
        <p:xfrm>
          <a:off x="6528048" y="3229958"/>
          <a:ext cx="617538" cy="820738"/>
        </p:xfrm>
        <a:graphic>
          <a:graphicData uri="http://schemas.openxmlformats.org/presentationml/2006/ole">
            <mc:AlternateContent xmlns:mc="http://schemas.openxmlformats.org/markup-compatibility/2006">
              <mc:Choice xmlns:v="urn:schemas-microsoft-com:vml" Requires="v">
                <p:oleObj name="文档" r:id="rId5" imgW="617482" imgH="821182" progId="Word.Document.12">
                  <p:embed/>
                </p:oleObj>
              </mc:Choice>
              <mc:Fallback>
                <p:oleObj name="文档" r:id="rId5" imgW="617482" imgH="821182" progId="Word.Document.12">
                  <p:embed/>
                  <p:pic>
                    <p:nvPicPr>
                      <p:cNvPr id="0" name=""/>
                      <p:cNvPicPr/>
                      <p:nvPr/>
                    </p:nvPicPr>
                    <p:blipFill>
                      <a:blip r:embed="rId6"/>
                      <a:stretch>
                        <a:fillRect/>
                      </a:stretch>
                    </p:blipFill>
                    <p:spPr>
                      <a:xfrm>
                        <a:off x="6528048" y="3229958"/>
                        <a:ext cx="617538" cy="82073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786934568"/>
              </p:ext>
            </p:extLst>
          </p:nvPr>
        </p:nvGraphicFramePr>
        <p:xfrm>
          <a:off x="3584512" y="3895087"/>
          <a:ext cx="617538" cy="849313"/>
        </p:xfrm>
        <a:graphic>
          <a:graphicData uri="http://schemas.openxmlformats.org/presentationml/2006/ole">
            <mc:AlternateContent xmlns:mc="http://schemas.openxmlformats.org/markup-compatibility/2006">
              <mc:Choice xmlns:v="urn:schemas-microsoft-com:vml" Requires="v">
                <p:oleObj name="文档" r:id="rId7" imgW="617482" imgH="849213" progId="Word.Document.12">
                  <p:embed/>
                </p:oleObj>
              </mc:Choice>
              <mc:Fallback>
                <p:oleObj name="文档" r:id="rId7" imgW="617482" imgH="849213" progId="Word.Document.12">
                  <p:embed/>
                  <p:pic>
                    <p:nvPicPr>
                      <p:cNvPr id="0" name=""/>
                      <p:cNvPicPr/>
                      <p:nvPr/>
                    </p:nvPicPr>
                    <p:blipFill>
                      <a:blip r:embed="rId8"/>
                      <a:stretch>
                        <a:fillRect/>
                      </a:stretch>
                    </p:blipFill>
                    <p:spPr>
                      <a:xfrm>
                        <a:off x="3584512" y="3895087"/>
                        <a:ext cx="617538" cy="849313"/>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2016368134"/>
              </p:ext>
            </p:extLst>
          </p:nvPr>
        </p:nvGraphicFramePr>
        <p:xfrm>
          <a:off x="4546660" y="4765407"/>
          <a:ext cx="966788" cy="428625"/>
        </p:xfrm>
        <a:graphic>
          <a:graphicData uri="http://schemas.openxmlformats.org/presentationml/2006/ole">
            <mc:AlternateContent xmlns:mc="http://schemas.openxmlformats.org/markup-compatibility/2006">
              <mc:Choice xmlns:v="urn:schemas-microsoft-com:vml" Requires="v">
                <p:oleObj name="文档" r:id="rId9" imgW="967513" imgH="429383" progId="Word.Document.12">
                  <p:embed/>
                </p:oleObj>
              </mc:Choice>
              <mc:Fallback>
                <p:oleObj name="文档" r:id="rId9" imgW="967513" imgH="429383" progId="Word.Document.12">
                  <p:embed/>
                  <p:pic>
                    <p:nvPicPr>
                      <p:cNvPr id="0" name=""/>
                      <p:cNvPicPr/>
                      <p:nvPr/>
                    </p:nvPicPr>
                    <p:blipFill>
                      <a:blip r:embed="rId10"/>
                      <a:stretch>
                        <a:fillRect/>
                      </a:stretch>
                    </p:blipFill>
                    <p:spPr>
                      <a:xfrm>
                        <a:off x="4546660" y="4765407"/>
                        <a:ext cx="966788" cy="428625"/>
                      </a:xfrm>
                      <a:prstGeom prst="rect">
                        <a:avLst/>
                      </a:prstGeom>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1471861104"/>
              </p:ext>
            </p:extLst>
          </p:nvPr>
        </p:nvGraphicFramePr>
        <p:xfrm>
          <a:off x="2174886" y="5226926"/>
          <a:ext cx="617538" cy="820738"/>
        </p:xfrm>
        <a:graphic>
          <a:graphicData uri="http://schemas.openxmlformats.org/presentationml/2006/ole">
            <mc:AlternateContent xmlns:mc="http://schemas.openxmlformats.org/markup-compatibility/2006">
              <mc:Choice xmlns:v="urn:schemas-microsoft-com:vml" Requires="v">
                <p:oleObj name="文档" r:id="rId11" imgW="617482" imgH="821182" progId="Word.Document.12">
                  <p:embed/>
                </p:oleObj>
              </mc:Choice>
              <mc:Fallback>
                <p:oleObj name="文档" r:id="rId11" imgW="617482" imgH="821182" progId="Word.Document.12">
                  <p:embed/>
                  <p:pic>
                    <p:nvPicPr>
                      <p:cNvPr id="0" name=""/>
                      <p:cNvPicPr/>
                      <p:nvPr/>
                    </p:nvPicPr>
                    <p:blipFill>
                      <a:blip r:embed="rId12"/>
                      <a:stretch>
                        <a:fillRect/>
                      </a:stretch>
                    </p:blipFill>
                    <p:spPr>
                      <a:xfrm>
                        <a:off x="2174886" y="5226926"/>
                        <a:ext cx="617538" cy="820738"/>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854053507"/>
              </p:ext>
            </p:extLst>
          </p:nvPr>
        </p:nvGraphicFramePr>
        <p:xfrm>
          <a:off x="5118422" y="5226399"/>
          <a:ext cx="617538" cy="849313"/>
        </p:xfrm>
        <a:graphic>
          <a:graphicData uri="http://schemas.openxmlformats.org/presentationml/2006/ole">
            <mc:AlternateContent xmlns:mc="http://schemas.openxmlformats.org/markup-compatibility/2006">
              <mc:Choice xmlns:v="urn:schemas-microsoft-com:vml" Requires="v">
                <p:oleObj name="文档" r:id="rId13" imgW="617482" imgH="849213" progId="Word.Document.12">
                  <p:embed/>
                </p:oleObj>
              </mc:Choice>
              <mc:Fallback>
                <p:oleObj name="文档" r:id="rId13" imgW="617482" imgH="849213" progId="Word.Document.12">
                  <p:embed/>
                  <p:pic>
                    <p:nvPicPr>
                      <p:cNvPr id="0" name=""/>
                      <p:cNvPicPr/>
                      <p:nvPr/>
                    </p:nvPicPr>
                    <p:blipFill>
                      <a:blip r:embed="rId14"/>
                      <a:stretch>
                        <a:fillRect/>
                      </a:stretch>
                    </p:blipFill>
                    <p:spPr>
                      <a:xfrm>
                        <a:off x="5118422" y="5226399"/>
                        <a:ext cx="617538" cy="849313"/>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12858117"/>
              </p:ext>
            </p:extLst>
          </p:nvPr>
        </p:nvGraphicFramePr>
        <p:xfrm>
          <a:off x="797060" y="5114746"/>
          <a:ext cx="1377950" cy="989013"/>
        </p:xfrm>
        <a:graphic>
          <a:graphicData uri="http://schemas.openxmlformats.org/presentationml/2006/ole">
            <mc:AlternateContent xmlns:mc="http://schemas.openxmlformats.org/markup-compatibility/2006">
              <mc:Choice xmlns:v="urn:schemas-microsoft-com:vml" Requires="v">
                <p:oleObj name="文档" r:id="rId15" imgW="1377341" imgH="989012" progId="Word.Document.12">
                  <p:embed/>
                </p:oleObj>
              </mc:Choice>
              <mc:Fallback>
                <p:oleObj name="文档" r:id="rId15" imgW="1377341" imgH="989012" progId="Word.Document.12">
                  <p:embed/>
                  <p:pic>
                    <p:nvPicPr>
                      <p:cNvPr id="0" name=""/>
                      <p:cNvPicPr/>
                      <p:nvPr/>
                    </p:nvPicPr>
                    <p:blipFill>
                      <a:blip r:embed="rId16"/>
                      <a:stretch>
                        <a:fillRect/>
                      </a:stretch>
                    </p:blipFill>
                    <p:spPr>
                      <a:xfrm>
                        <a:off x="797060" y="5114746"/>
                        <a:ext cx="1377950" cy="989013"/>
                      </a:xfrm>
                      <a:prstGeom prst="rect">
                        <a:avLst/>
                      </a:prstGeom>
                    </p:spPr>
                  </p:pic>
                </p:oleObj>
              </mc:Fallback>
            </mc:AlternateContent>
          </a:graphicData>
        </a:graphic>
      </p:graphicFrame>
      <p:pic>
        <p:nvPicPr>
          <p:cNvPr id="17" name="Picture 2" descr="7-142"/>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76251" y="1617222"/>
            <a:ext cx="4123755" cy="328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4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par>
                                <p:cTn id="17" presetID="3" presetClass="entr" presetSubtype="1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par>
                                <p:cTn id="20" presetID="3" presetClass="entr" presetSubtype="1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par>
                                <p:cTn id="23" presetID="3" presetClass="entr" presetSubtype="1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par>
                                <p:cTn id="26" presetID="3" presetClass="entr" presetSubtype="1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linds(horizontal)">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574E7DD6-E482-894D-9E46-D2B62C9ED9EC}"/>
              </a:ext>
            </a:extLst>
          </p:cNvPr>
          <p:cNvGrpSpPr/>
          <p:nvPr/>
        </p:nvGrpSpPr>
        <p:grpSpPr>
          <a:xfrm>
            <a:off x="516000" y="1196751"/>
            <a:ext cx="11160000" cy="4161062"/>
            <a:chOff x="792914" y="3925222"/>
            <a:chExt cx="11160000" cy="4161062"/>
          </a:xfrm>
        </p:grpSpPr>
        <p:sp>
          <p:nvSpPr>
            <p:cNvPr id="24" name="圆角矩形 23">
              <a:extLst>
                <a:ext uri="{FF2B5EF4-FFF2-40B4-BE49-F238E27FC236}">
                  <a16:creationId xmlns:a16="http://schemas.microsoft.com/office/drawing/2014/main" id="{E0791A29-2CB4-2744-96C1-EA2037B165CE}"/>
                </a:ext>
              </a:extLst>
            </p:cNvPr>
            <p:cNvSpPr/>
            <p:nvPr/>
          </p:nvSpPr>
          <p:spPr>
            <a:xfrm>
              <a:off x="792914" y="4038113"/>
              <a:ext cx="11160000" cy="4048171"/>
            </a:xfrm>
            <a:prstGeom prst="roundRect">
              <a:avLst>
                <a:gd name="adj" fmla="val 31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pic>
        <p:nvPicPr>
          <p:cNvPr id="17" name="Picture 2" descr="7-14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9243" y="1767618"/>
            <a:ext cx="4123755" cy="328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2284140634"/>
              </p:ext>
            </p:extLst>
          </p:nvPr>
        </p:nvGraphicFramePr>
        <p:xfrm>
          <a:off x="738188" y="1746250"/>
          <a:ext cx="8120062" cy="3611563"/>
        </p:xfrm>
        <a:graphic>
          <a:graphicData uri="http://schemas.openxmlformats.org/presentationml/2006/ole">
            <mc:AlternateContent xmlns:mc="http://schemas.openxmlformats.org/markup-compatibility/2006">
              <mc:Choice xmlns:v="urn:schemas-microsoft-com:vml" Requires="v">
                <p:oleObj name="文档" r:id="rId6" imgW="8127031" imgH="3609246" progId="Word.Document.12">
                  <p:embed/>
                </p:oleObj>
              </mc:Choice>
              <mc:Fallback>
                <p:oleObj name="文档" r:id="rId6" imgW="8127031" imgH="3609246" progId="Word.Document.12">
                  <p:embed/>
                  <p:pic>
                    <p:nvPicPr>
                      <p:cNvPr id="0" name=""/>
                      <p:cNvPicPr/>
                      <p:nvPr/>
                    </p:nvPicPr>
                    <p:blipFill>
                      <a:blip r:embed="rId7"/>
                      <a:stretch>
                        <a:fillRect/>
                      </a:stretch>
                    </p:blipFill>
                    <p:spPr>
                      <a:xfrm>
                        <a:off x="738188" y="1746250"/>
                        <a:ext cx="8120062" cy="3611563"/>
                      </a:xfrm>
                      <a:prstGeom prst="rect">
                        <a:avLst/>
                      </a:prstGeom>
                    </p:spPr>
                  </p:pic>
                </p:oleObj>
              </mc:Fallback>
            </mc:AlternateContent>
          </a:graphicData>
        </a:graphic>
      </p:graphicFrame>
    </p:spTree>
    <p:extLst>
      <p:ext uri="{BB962C8B-B14F-4D97-AF65-F5344CB8AC3E}">
        <p14:creationId xmlns:p14="http://schemas.microsoft.com/office/powerpoint/2010/main" val="170579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3A329BE5-FA48-1445-847B-16C3FB060719}"/>
              </a:ext>
            </a:extLst>
          </p:cNvPr>
          <p:cNvSpPr/>
          <p:nvPr/>
        </p:nvSpPr>
        <p:spPr>
          <a:xfrm>
            <a:off x="390000" y="1033418"/>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二氧化碳催化加氢合成乙烯反应往往伴随副反应，生成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等低碳烃。一定温度和压强条件下，为了提高反应速率和乙烯选择性，应当</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_____________</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3" name="组合 22">
            <a:extLst>
              <a:ext uri="{FF2B5EF4-FFF2-40B4-BE49-F238E27FC236}">
                <a16:creationId xmlns:a16="http://schemas.microsoft.com/office/drawing/2014/main" id="{574E7DD6-E482-894D-9E46-D2B62C9ED9EC}"/>
              </a:ext>
            </a:extLst>
          </p:cNvPr>
          <p:cNvGrpSpPr/>
          <p:nvPr/>
        </p:nvGrpSpPr>
        <p:grpSpPr>
          <a:xfrm>
            <a:off x="516000" y="3212977"/>
            <a:ext cx="11160000" cy="1728191"/>
            <a:chOff x="792914" y="3925222"/>
            <a:chExt cx="11160000" cy="1728191"/>
          </a:xfrm>
        </p:grpSpPr>
        <p:sp>
          <p:nvSpPr>
            <p:cNvPr id="24" name="圆角矩形 23">
              <a:extLst>
                <a:ext uri="{FF2B5EF4-FFF2-40B4-BE49-F238E27FC236}">
                  <a16:creationId xmlns:a16="http://schemas.microsoft.com/office/drawing/2014/main" id="{E0791A29-2CB4-2744-96C1-EA2037B165CE}"/>
                </a:ext>
              </a:extLst>
            </p:cNvPr>
            <p:cNvSpPr/>
            <p:nvPr/>
          </p:nvSpPr>
          <p:spPr>
            <a:xfrm>
              <a:off x="792914" y="4038112"/>
              <a:ext cx="11160000" cy="1615301"/>
            </a:xfrm>
            <a:prstGeom prst="roundRect">
              <a:avLst>
                <a:gd name="adj" fmla="val 549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7" name="文本框 26">
              <a:extLst>
                <a:ext uri="{FF2B5EF4-FFF2-40B4-BE49-F238E27FC236}">
                  <a16:creationId xmlns:a16="http://schemas.microsoft.com/office/drawing/2014/main" id="{E38EBCDC-ABCA-E945-AC9F-C9807C462968}"/>
                </a:ext>
              </a:extLst>
            </p:cNvPr>
            <p:cNvSpPr txBox="1"/>
            <p:nvPr/>
          </p:nvSpPr>
          <p:spPr>
            <a:xfrm>
              <a:off x="971153" y="4275737"/>
              <a:ext cx="10358486" cy="1113766"/>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在一定温度和压强下，为了提高反应速率和乙烯的选择性，减少副反应的发生，应当选择合适催化剂等。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 name="矩形 2"/>
          <p:cNvSpPr/>
          <p:nvPr/>
        </p:nvSpPr>
        <p:spPr>
          <a:xfrm>
            <a:off x="9624392" y="1672760"/>
            <a:ext cx="2031325"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选择合适催化</a:t>
            </a:r>
            <a:endParaRPr lang="zh-CN" altLang="en-US" dirty="0">
              <a:solidFill>
                <a:srgbClr val="C00000"/>
              </a:solidFill>
            </a:endParaRPr>
          </a:p>
        </p:txBody>
      </p:sp>
      <p:sp>
        <p:nvSpPr>
          <p:cNvPr id="13" name="矩形 12"/>
          <p:cNvSpPr/>
          <p:nvPr/>
        </p:nvSpPr>
        <p:spPr>
          <a:xfrm>
            <a:off x="444942" y="2221017"/>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剂等</a:t>
            </a:r>
            <a:endParaRPr lang="zh-CN" altLang="en-US" dirty="0">
              <a:solidFill>
                <a:srgbClr val="C00000"/>
              </a:solidFill>
            </a:endParaRPr>
          </a:p>
        </p:txBody>
      </p:sp>
    </p:spTree>
    <p:extLst>
      <p:ext uri="{BB962C8B-B14F-4D97-AF65-F5344CB8AC3E}">
        <p14:creationId xmlns:p14="http://schemas.microsoft.com/office/powerpoint/2010/main" val="19491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blinds(horizontal)">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18FEF50E-5279-AC48-99A0-C8947064D50F}"/>
              </a:ext>
            </a:extLst>
          </p:cNvPr>
          <p:cNvSpPr/>
          <p:nvPr/>
        </p:nvSpPr>
        <p:spPr>
          <a:xfrm>
            <a:off x="390000" y="1397262"/>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天津，</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16(3)(4)</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还原</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可以在一定条件下合成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不考虑副反应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       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某温度下，恒容密闭容器中，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的起始浓度分别为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30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反应平衡时，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的产率为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，该温度下反应平衡常数的值为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圆角矩形 12">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5" name="圆角矩形 14">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4825183"/>
              </p:ext>
            </p:extLst>
          </p:nvPr>
        </p:nvGraphicFramePr>
        <p:xfrm>
          <a:off x="2562608" y="2106480"/>
          <a:ext cx="966788" cy="428625"/>
        </p:xfrm>
        <a:graphic>
          <a:graphicData uri="http://schemas.openxmlformats.org/presentationml/2006/ole">
            <mc:AlternateContent xmlns:mc="http://schemas.openxmlformats.org/markup-compatibility/2006">
              <mc:Choice xmlns:v="urn:schemas-microsoft-com:vml" Requires="v">
                <p:oleObj name="文档" r:id="rId5" imgW="967513" imgH="429383" progId="Word.Document.12">
                  <p:embed/>
                </p:oleObj>
              </mc:Choice>
              <mc:Fallback>
                <p:oleObj name="文档" r:id="rId5" imgW="967513" imgH="429383" progId="Word.Document.12">
                  <p:embed/>
                  <p:pic>
                    <p:nvPicPr>
                      <p:cNvPr id="0" name=""/>
                      <p:cNvPicPr/>
                      <p:nvPr/>
                    </p:nvPicPr>
                    <p:blipFill>
                      <a:blip r:embed="rId6"/>
                      <a:stretch>
                        <a:fillRect/>
                      </a:stretch>
                    </p:blipFill>
                    <p:spPr>
                      <a:xfrm>
                        <a:off x="2562608" y="2106480"/>
                        <a:ext cx="966788" cy="428625"/>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959932855"/>
              </p:ext>
            </p:extLst>
          </p:nvPr>
        </p:nvGraphicFramePr>
        <p:xfrm>
          <a:off x="9041208" y="3173457"/>
          <a:ext cx="1698625" cy="866775"/>
        </p:xfrm>
        <a:graphic>
          <a:graphicData uri="http://schemas.openxmlformats.org/presentationml/2006/ole">
            <mc:AlternateContent xmlns:mc="http://schemas.openxmlformats.org/markup-compatibility/2006">
              <mc:Choice xmlns:v="urn:schemas-microsoft-com:vml" Requires="v">
                <p:oleObj name="文档" r:id="rId7" imgW="1699197" imgH="867541" progId="Word.Document.12">
                  <p:embed/>
                </p:oleObj>
              </mc:Choice>
              <mc:Fallback>
                <p:oleObj name="文档" r:id="rId7" imgW="1699197" imgH="867541" progId="Word.Document.12">
                  <p:embed/>
                  <p:pic>
                    <p:nvPicPr>
                      <p:cNvPr id="0" name=""/>
                      <p:cNvPicPr/>
                      <p:nvPr/>
                    </p:nvPicPr>
                    <p:blipFill>
                      <a:blip r:embed="rId8"/>
                      <a:stretch>
                        <a:fillRect/>
                      </a:stretch>
                    </p:blipFill>
                    <p:spPr>
                      <a:xfrm>
                        <a:off x="9041208" y="3173457"/>
                        <a:ext cx="1698625" cy="866775"/>
                      </a:xfrm>
                      <a:prstGeom prst="rect">
                        <a:avLst/>
                      </a:prstGeom>
                    </p:spPr>
                  </p:pic>
                </p:oleObj>
              </mc:Fallback>
            </mc:AlternateContent>
          </a:graphicData>
        </a:graphic>
      </p:graphicFrame>
    </p:spTree>
    <p:extLst>
      <p:ext uri="{BB962C8B-B14F-4D97-AF65-F5344CB8AC3E}">
        <p14:creationId xmlns:p14="http://schemas.microsoft.com/office/powerpoint/2010/main" val="424137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574E7DD6-E482-894D-9E46-D2B62C9ED9EC}"/>
              </a:ext>
            </a:extLst>
          </p:cNvPr>
          <p:cNvGrpSpPr/>
          <p:nvPr/>
        </p:nvGrpSpPr>
        <p:grpSpPr>
          <a:xfrm>
            <a:off x="516000" y="1420027"/>
            <a:ext cx="11160000" cy="4817285"/>
            <a:chOff x="792914" y="3925222"/>
            <a:chExt cx="11160000" cy="4817285"/>
          </a:xfrm>
        </p:grpSpPr>
        <p:sp>
          <p:nvSpPr>
            <p:cNvPr id="10" name="圆角矩形 9">
              <a:extLst>
                <a:ext uri="{FF2B5EF4-FFF2-40B4-BE49-F238E27FC236}">
                  <a16:creationId xmlns:a16="http://schemas.microsoft.com/office/drawing/2014/main" id="{E0791A29-2CB4-2744-96C1-EA2037B165CE}"/>
                </a:ext>
              </a:extLst>
            </p:cNvPr>
            <p:cNvSpPr/>
            <p:nvPr/>
          </p:nvSpPr>
          <p:spPr>
            <a:xfrm>
              <a:off x="792914" y="4038112"/>
              <a:ext cx="11160000" cy="4704395"/>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1" name="矩形 10">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3" name="文本框 12">
              <a:extLst>
                <a:ext uri="{FF2B5EF4-FFF2-40B4-BE49-F238E27FC236}">
                  <a16:creationId xmlns:a16="http://schemas.microsoft.com/office/drawing/2014/main" id="{E38EBCDC-ABCA-E945-AC9F-C9807C462968}"/>
                </a:ext>
              </a:extLst>
            </p:cNvPr>
            <p:cNvSpPr txBox="1"/>
            <p:nvPr/>
          </p:nvSpPr>
          <p:spPr>
            <a:xfrm>
              <a:off x="971152" y="4275737"/>
              <a:ext cx="10730353" cy="4154984"/>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恒温恒容条件下进行反应，平衡时，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的产率为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，则反应物转化率为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，按</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三段式</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法计算：</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O(g)</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起始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3</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0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ab</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3</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ab</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ab</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ab</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b</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3</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b</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ab</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ab</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则该温度下反应平衡常数</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graphicFrame>
        <p:nvGraphicFramePr>
          <p:cNvPr id="17" name="对象 16"/>
          <p:cNvGraphicFramePr>
            <a:graphicFrameLocks noChangeAspect="1"/>
          </p:cNvGraphicFramePr>
          <p:nvPr>
            <p:extLst>
              <p:ext uri="{D42A27DB-BD31-4B8C-83A1-F6EECF244321}">
                <p14:modId xmlns:p14="http://schemas.microsoft.com/office/powerpoint/2010/main" val="1356208569"/>
              </p:ext>
            </p:extLst>
          </p:nvPr>
        </p:nvGraphicFramePr>
        <p:xfrm>
          <a:off x="5201220" y="3033792"/>
          <a:ext cx="966788" cy="428625"/>
        </p:xfrm>
        <a:graphic>
          <a:graphicData uri="http://schemas.openxmlformats.org/presentationml/2006/ole">
            <mc:AlternateContent xmlns:mc="http://schemas.openxmlformats.org/markup-compatibility/2006">
              <mc:Choice xmlns:v="urn:schemas-microsoft-com:vml" Requires="v">
                <p:oleObj name="文档" r:id="rId5" imgW="967513" imgH="429383" progId="Word.Document.12">
                  <p:embed/>
                </p:oleObj>
              </mc:Choice>
              <mc:Fallback>
                <p:oleObj name="文档" r:id="rId5" imgW="967513" imgH="429383" progId="Word.Document.12">
                  <p:embed/>
                  <p:pic>
                    <p:nvPicPr>
                      <p:cNvPr id="0" name=""/>
                      <p:cNvPicPr/>
                      <p:nvPr/>
                    </p:nvPicPr>
                    <p:blipFill>
                      <a:blip r:embed="rId6"/>
                      <a:stretch>
                        <a:fillRect/>
                      </a:stretch>
                    </p:blipFill>
                    <p:spPr>
                      <a:xfrm>
                        <a:off x="5201220" y="3033792"/>
                        <a:ext cx="966788" cy="428625"/>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2357759485"/>
              </p:ext>
            </p:extLst>
          </p:nvPr>
        </p:nvGraphicFramePr>
        <p:xfrm>
          <a:off x="4655840" y="5052592"/>
          <a:ext cx="4699000" cy="1016000"/>
        </p:xfrm>
        <a:graphic>
          <a:graphicData uri="http://schemas.openxmlformats.org/presentationml/2006/ole">
            <mc:AlternateContent xmlns:mc="http://schemas.openxmlformats.org/markup-compatibility/2006">
              <mc:Choice xmlns:v="urn:schemas-microsoft-com:vml" Requires="v">
                <p:oleObj name="文档" r:id="rId7" imgW="4698581" imgH="1015246" progId="Word.Document.12">
                  <p:embed/>
                </p:oleObj>
              </mc:Choice>
              <mc:Fallback>
                <p:oleObj name="文档" r:id="rId7" imgW="4698581" imgH="1015246" progId="Word.Document.12">
                  <p:embed/>
                  <p:pic>
                    <p:nvPicPr>
                      <p:cNvPr id="0" name=""/>
                      <p:cNvPicPr/>
                      <p:nvPr/>
                    </p:nvPicPr>
                    <p:blipFill>
                      <a:blip r:embed="rId8"/>
                      <a:stretch>
                        <a:fillRect/>
                      </a:stretch>
                    </p:blipFill>
                    <p:spPr>
                      <a:xfrm>
                        <a:off x="4655840" y="5052592"/>
                        <a:ext cx="4699000" cy="1016000"/>
                      </a:xfrm>
                      <a:prstGeom prst="rect">
                        <a:avLst/>
                      </a:prstGeom>
                    </p:spPr>
                  </p:pic>
                </p:oleObj>
              </mc:Fallback>
            </mc:AlternateContent>
          </a:graphicData>
        </a:graphic>
      </p:graphicFrame>
    </p:spTree>
    <p:extLst>
      <p:ext uri="{BB962C8B-B14F-4D97-AF65-F5344CB8AC3E}">
        <p14:creationId xmlns:p14="http://schemas.microsoft.com/office/powerpoint/2010/main" val="274923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a:solidFill>
                  <a:schemeClr val="bg1">
                    <a:lumMod val="95000"/>
                  </a:schemeClr>
                </a:solidFill>
                <a:latin typeface="Adobe 楷体 Std R" panose="02020400000000000000" pitchFamily="18" charset="-122"/>
                <a:ea typeface="Adobe 楷体 Std R" panose="02020400000000000000" pitchFamily="18" charset="-122"/>
              </a:rPr>
              <a:t>夯实必备知识</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13" name="矩形 12"/>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mj-ea"/>
              </a:rPr>
              <a:t>归纳整合</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ndParaRPr>
          </a:p>
        </p:txBody>
      </p:sp>
      <p:sp>
        <p:nvSpPr>
          <p:cNvPr id="15" name="矩形 14"/>
          <p:cNvSpPr/>
          <p:nvPr/>
        </p:nvSpPr>
        <p:spPr>
          <a:xfrm>
            <a:off x="551384" y="1347308"/>
            <a:ext cx="10903751" cy="2862322"/>
          </a:xfrm>
          <a:prstGeom prst="rect">
            <a:avLst/>
          </a:prstGeom>
        </p:spPr>
        <p:txBody>
          <a:bodyPr wrap="square">
            <a:spAutoFit/>
          </a:bodyPr>
          <a:lstStyle/>
          <a:p>
            <a:pPr algn="just">
              <a:lnSpc>
                <a:spcPct val="150000"/>
              </a:lnSpc>
              <a:spcAft>
                <a:spcPts val="0"/>
              </a:spcAft>
            </a:pPr>
            <a:r>
              <a:rPr lang="en-US" altLang="zh-CN" sz="2400" b="1" dirty="0">
                <a:latin typeface="+mj-ea"/>
                <a:ea typeface="+mj-ea"/>
              </a:rPr>
              <a:t>1.</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控制反应条件的目的</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促进有利的化学反应：通过控制反应条件，可以加快化学反应速率，提高反应物的转化率，从而促进有利的化学反应进行。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抑制有害的化学反应：通过控制反应条件，也可以减缓化学反应速率，减少甚至消除有害物质的产生或控制副反应的发生，从而抑制有害的化学反应继续进行。</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16382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18FEF50E-5279-AC48-99A0-C8947064D50F}"/>
              </a:ext>
            </a:extLst>
          </p:cNvPr>
          <p:cNvSpPr/>
          <p:nvPr/>
        </p:nvSpPr>
        <p:spPr>
          <a:xfrm>
            <a:off x="390000" y="1397262"/>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恒压下，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的起始物质的量之比为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时，该反应在无分子筛膜时甲醇的平衡产率和有分子筛膜时甲醇的产率随温度的变化如图所示，其中分子筛膜能选择性分离出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甲醇平衡产率随温度升高而降低的原因为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___________________________________</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圆角矩形 12">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5" name="圆角矩形 14">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pic>
        <p:nvPicPr>
          <p:cNvPr id="38914" name="Picture 2" descr="7-14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6085" y="4077072"/>
            <a:ext cx="3239831" cy="210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90000" y="2992151"/>
            <a:ext cx="11412000" cy="1200329"/>
          </a:xfrm>
          <a:prstGeom prst="rect">
            <a:avLst/>
          </a:prstGeom>
        </p:spPr>
        <p:txBody>
          <a:bodyPr>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该反应为放热反应，温度升高，平衡逆向移动</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或平衡常数减小</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p>
        </p:txBody>
      </p:sp>
    </p:spTree>
    <p:extLst>
      <p:ext uri="{BB962C8B-B14F-4D97-AF65-F5344CB8AC3E}">
        <p14:creationId xmlns:p14="http://schemas.microsoft.com/office/powerpoint/2010/main" val="333026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574E7DD6-E482-894D-9E46-D2B62C9ED9EC}"/>
              </a:ext>
            </a:extLst>
          </p:cNvPr>
          <p:cNvGrpSpPr/>
          <p:nvPr/>
        </p:nvGrpSpPr>
        <p:grpSpPr>
          <a:xfrm>
            <a:off x="516000" y="1420027"/>
            <a:ext cx="11160000" cy="3017085"/>
            <a:chOff x="792914" y="3925222"/>
            <a:chExt cx="11160000" cy="3017085"/>
          </a:xfrm>
        </p:grpSpPr>
        <p:sp>
          <p:nvSpPr>
            <p:cNvPr id="10" name="圆角矩形 9">
              <a:extLst>
                <a:ext uri="{FF2B5EF4-FFF2-40B4-BE49-F238E27FC236}">
                  <a16:creationId xmlns:a16="http://schemas.microsoft.com/office/drawing/2014/main" id="{E0791A29-2CB4-2744-96C1-EA2037B165CE}"/>
                </a:ext>
              </a:extLst>
            </p:cNvPr>
            <p:cNvSpPr/>
            <p:nvPr/>
          </p:nvSpPr>
          <p:spPr>
            <a:xfrm>
              <a:off x="792914" y="4038112"/>
              <a:ext cx="11160000" cy="2904195"/>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1" name="矩形 10">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3" name="文本框 12">
              <a:extLst>
                <a:ext uri="{FF2B5EF4-FFF2-40B4-BE49-F238E27FC236}">
                  <a16:creationId xmlns:a16="http://schemas.microsoft.com/office/drawing/2014/main" id="{E38EBCDC-ABCA-E945-AC9F-C9807C462968}"/>
                </a:ext>
              </a:extLst>
            </p:cNvPr>
            <p:cNvSpPr txBox="1"/>
            <p:nvPr/>
          </p:nvSpPr>
          <p:spPr>
            <a:xfrm>
              <a:off x="971152" y="4275737"/>
              <a:ext cx="7186361" cy="2308324"/>
            </a:xfrm>
            <a:prstGeom prst="rect">
              <a:avLst/>
            </a:prstGeom>
            <a:noFill/>
          </p:spPr>
          <p:txBody>
            <a:bodyPr wrap="square">
              <a:spAutoFit/>
            </a:bodyPr>
            <a:lstStyle/>
            <a:p>
              <a:pPr algn="just">
                <a:lnSpc>
                  <a:spcPct val="150000"/>
                </a:lnSpc>
                <a:spcAft>
                  <a:spcPts val="0"/>
                </a:spcAft>
                <a:tabLst>
                  <a:tab pos="2430780"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图中有分子筛膜时，</a:t>
              </a:r>
              <a:r>
                <a:rPr lang="en-US" altLang="zh-CN" sz="2400" kern="100" dirty="0">
                  <a:latin typeface="Times New Roman" panose="02020603050405020304" pitchFamily="18" charset="0"/>
                  <a:ea typeface="宋体" panose="02010600030101010101" pitchFamily="2" charset="-122"/>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点甲醇产率最大，达到平衡状态，</a:t>
              </a:r>
              <a:r>
                <a:rPr lang="en-US" altLang="zh-CN" sz="2400" kern="100" dirty="0">
                  <a:latin typeface="Times New Roman" panose="02020603050405020304" pitchFamily="18" charset="0"/>
                  <a:ea typeface="宋体" panose="02010600030101010101" pitchFamily="2" charset="-122"/>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点后甲醇的产率降低，其原因是合成甲醇的反应为放热反应，升高温度，平衡逆向移动，甲醇产率降低。</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pic>
        <p:nvPicPr>
          <p:cNvPr id="17" name="Picture 2" descr="7-14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8384" y="1987168"/>
            <a:ext cx="3239831" cy="210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18FEF50E-5279-AC48-99A0-C8947064D50F}"/>
              </a:ext>
            </a:extLst>
          </p:cNvPr>
          <p:cNvSpPr/>
          <p:nvPr/>
        </p:nvSpPr>
        <p:spPr>
          <a:xfrm>
            <a:off x="390000" y="1037222"/>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点甲醇产率高于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点的原因为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圆角矩形 12">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5" name="圆角矩形 14">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3" name="矩形 2"/>
          <p:cNvSpPr/>
          <p:nvPr/>
        </p:nvSpPr>
        <p:spPr>
          <a:xfrm>
            <a:off x="390000" y="991192"/>
            <a:ext cx="11412000" cy="1134862"/>
          </a:xfrm>
          <a:prstGeom prst="rect">
            <a:avLst/>
          </a:prstGeom>
        </p:spPr>
        <p:txBody>
          <a:bodyPr>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分子筛膜从反应体系中不断分离出</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，有利于反</a:t>
            </a:r>
            <a:endPar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应正向进行，甲醇产率升高</a:t>
            </a:r>
            <a:endPar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Picture 2" descr="7-14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6085" y="2175314"/>
            <a:ext cx="3239831" cy="210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组合 8">
            <a:extLst>
              <a:ext uri="{FF2B5EF4-FFF2-40B4-BE49-F238E27FC236}">
                <a16:creationId xmlns:a16="http://schemas.microsoft.com/office/drawing/2014/main" id="{574E7DD6-E482-894D-9E46-D2B62C9ED9EC}"/>
              </a:ext>
            </a:extLst>
          </p:cNvPr>
          <p:cNvGrpSpPr/>
          <p:nvPr/>
        </p:nvGrpSpPr>
        <p:grpSpPr>
          <a:xfrm>
            <a:off x="516000" y="4428541"/>
            <a:ext cx="11160000" cy="1736763"/>
            <a:chOff x="792914" y="3925222"/>
            <a:chExt cx="11160000" cy="1736763"/>
          </a:xfrm>
        </p:grpSpPr>
        <p:sp>
          <p:nvSpPr>
            <p:cNvPr id="10" name="圆角矩形 9">
              <a:extLst>
                <a:ext uri="{FF2B5EF4-FFF2-40B4-BE49-F238E27FC236}">
                  <a16:creationId xmlns:a16="http://schemas.microsoft.com/office/drawing/2014/main" id="{E0791A29-2CB4-2744-96C1-EA2037B165CE}"/>
                </a:ext>
              </a:extLst>
            </p:cNvPr>
            <p:cNvSpPr/>
            <p:nvPr/>
          </p:nvSpPr>
          <p:spPr>
            <a:xfrm>
              <a:off x="792914" y="4038112"/>
              <a:ext cx="11160000" cy="1623873"/>
            </a:xfrm>
            <a:prstGeom prst="roundRect">
              <a:avLst>
                <a:gd name="adj" fmla="val 707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1" name="矩形 10">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6" name="文本框 15">
              <a:extLst>
                <a:ext uri="{FF2B5EF4-FFF2-40B4-BE49-F238E27FC236}">
                  <a16:creationId xmlns:a16="http://schemas.microsoft.com/office/drawing/2014/main" id="{E38EBCDC-ABCA-E945-AC9F-C9807C462968}"/>
                </a:ext>
              </a:extLst>
            </p:cNvPr>
            <p:cNvSpPr txBox="1"/>
            <p:nvPr/>
          </p:nvSpPr>
          <p:spPr>
            <a:xfrm>
              <a:off x="971152" y="4275737"/>
              <a:ext cx="10730353" cy="1113766"/>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点有分子筛膜，</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点无分子筛膜，而分子筛膜能选择性分离出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，使平衡正向移动，提高甲醇的产率。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Tree>
    <p:extLst>
      <p:ext uri="{BB962C8B-B14F-4D97-AF65-F5344CB8AC3E}">
        <p14:creationId xmlns:p14="http://schemas.microsoft.com/office/powerpoint/2010/main" val="128111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18FEF50E-5279-AC48-99A0-C8947064D50F}"/>
              </a:ext>
            </a:extLst>
          </p:cNvPr>
          <p:cNvSpPr/>
          <p:nvPr/>
        </p:nvSpPr>
        <p:spPr>
          <a:xfrm>
            <a:off x="390000" y="1397262"/>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根据图，在此条件下采用该分子筛膜时的最佳反应温度为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圆角矩形 12">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5" name="圆角矩形 14">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3" name="矩形 2"/>
          <p:cNvSpPr/>
          <p:nvPr/>
        </p:nvSpPr>
        <p:spPr>
          <a:xfrm>
            <a:off x="8400256" y="1523181"/>
            <a:ext cx="646331"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210</a:t>
            </a:r>
            <a:endParaRPr lang="zh-CN" altLang="en-US" dirty="0">
              <a:solidFill>
                <a:srgbClr val="C00000"/>
              </a:solidFill>
            </a:endParaRPr>
          </a:p>
        </p:txBody>
      </p:sp>
      <p:pic>
        <p:nvPicPr>
          <p:cNvPr id="8" name="Picture 2" descr="7-14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6085" y="2189454"/>
            <a:ext cx="3239831" cy="210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组合 9">
            <a:extLst>
              <a:ext uri="{FF2B5EF4-FFF2-40B4-BE49-F238E27FC236}">
                <a16:creationId xmlns:a16="http://schemas.microsoft.com/office/drawing/2014/main" id="{574E7DD6-E482-894D-9E46-D2B62C9ED9EC}"/>
              </a:ext>
            </a:extLst>
          </p:cNvPr>
          <p:cNvGrpSpPr/>
          <p:nvPr/>
        </p:nvGrpSpPr>
        <p:grpSpPr>
          <a:xfrm>
            <a:off x="516000" y="4509120"/>
            <a:ext cx="11160000" cy="1584177"/>
            <a:chOff x="792914" y="3925222"/>
            <a:chExt cx="11160000" cy="1584177"/>
          </a:xfrm>
        </p:grpSpPr>
        <p:sp>
          <p:nvSpPr>
            <p:cNvPr id="11" name="圆角矩形 10">
              <a:extLst>
                <a:ext uri="{FF2B5EF4-FFF2-40B4-BE49-F238E27FC236}">
                  <a16:creationId xmlns:a16="http://schemas.microsoft.com/office/drawing/2014/main" id="{E0791A29-2CB4-2744-96C1-EA2037B165CE}"/>
                </a:ext>
              </a:extLst>
            </p:cNvPr>
            <p:cNvSpPr/>
            <p:nvPr/>
          </p:nvSpPr>
          <p:spPr>
            <a:xfrm>
              <a:off x="792914" y="4038113"/>
              <a:ext cx="11160000" cy="1471286"/>
            </a:xfrm>
            <a:prstGeom prst="roundRect">
              <a:avLst>
                <a:gd name="adj" fmla="val 475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2" name="矩形 11">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7" name="文本框 16">
              <a:extLst>
                <a:ext uri="{FF2B5EF4-FFF2-40B4-BE49-F238E27FC236}">
                  <a16:creationId xmlns:a16="http://schemas.microsoft.com/office/drawing/2014/main" id="{E38EBCDC-ABCA-E945-AC9F-C9807C462968}"/>
                </a:ext>
              </a:extLst>
            </p:cNvPr>
            <p:cNvSpPr txBox="1"/>
            <p:nvPr/>
          </p:nvSpPr>
          <p:spPr>
            <a:xfrm>
              <a:off x="971152" y="4213254"/>
              <a:ext cx="10730353" cy="1200329"/>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由题图可知，当有分子筛膜，温度为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210 </a:t>
              </a:r>
              <a:r>
                <a:rPr lang="en-US" altLang="zh-CN" sz="2400" kern="100" dirty="0">
                  <a:latin typeface="宋体" panose="02010600030101010101" pitchFamily="2" charset="-122"/>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时，甲醇产率最大，故该分子筛膜的最佳反应温度为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210 </a:t>
              </a:r>
              <a:r>
                <a:rPr lang="en-US" altLang="zh-CN" sz="2400" kern="100" dirty="0">
                  <a:latin typeface="宋体" panose="02010600030101010101" pitchFamily="2" charset="-122"/>
                  <a:ea typeface="宋体" panose="02010600030101010101" pitchFamily="2"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Tree>
    <p:extLst>
      <p:ext uri="{BB962C8B-B14F-4D97-AF65-F5344CB8AC3E}">
        <p14:creationId xmlns:p14="http://schemas.microsoft.com/office/powerpoint/2010/main" val="220247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15624" b="-1"/>
          <a:stretch/>
        </p:blipFill>
        <p:spPr>
          <a:xfrm>
            <a:off x="-600" y="-620"/>
            <a:ext cx="12193200" cy="6858620"/>
          </a:xfrm>
          <a:prstGeom prst="rect">
            <a:avLst/>
          </a:prstGeom>
        </p:spPr>
      </p:pic>
      <p:sp>
        <p:nvSpPr>
          <p:cNvPr id="7" name="矩形 6"/>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a:extLst>
              <a:ext uri="{FF2B5EF4-FFF2-40B4-BE49-F238E27FC236}">
                <a16:creationId xmlns:a16="http://schemas.microsoft.com/office/drawing/2014/main" id="{C267AA83-D616-ED4E-81C0-545EB4398E09}"/>
              </a:ext>
            </a:extLst>
          </p:cNvPr>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a:solidFill>
                  <a:schemeClr val="tx1">
                    <a:lumMod val="75000"/>
                    <a:lumOff val="25000"/>
                  </a:schemeClr>
                </a:solidFill>
                <a:latin typeface="微软雅黑" panose="020B0503020204020204" pitchFamily="34" charset="-122"/>
                <a:ea typeface="微软雅黑" panose="020B0503020204020204" pitchFamily="34" charset="-122"/>
              </a:rPr>
              <a:t>课时精练</a:t>
            </a:r>
            <a:endPar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27167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4" name="圆角矩形 3">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9" name="矩形 38">
            <a:extLst>
              <a:ext uri="{FF2B5EF4-FFF2-40B4-BE49-F238E27FC236}">
                <a16:creationId xmlns:a16="http://schemas.microsoft.com/office/drawing/2014/main" id="{F3C0D54F-E471-254D-996C-2FBC9553FFE9}"/>
              </a:ext>
            </a:extLst>
          </p:cNvPr>
          <p:cNvSpPr/>
          <p:nvPr/>
        </p:nvSpPr>
        <p:spPr>
          <a:xfrm>
            <a:off x="390000" y="1039981"/>
            <a:ext cx="11412000" cy="510906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以二氧化钛表面覆盖</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为催化剂，可以将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直接转化成乙酸。在不同温度下催化剂的催化效率与乙酸的生成速率如图所示。下列说法错误的是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A.250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时，催化剂的活性最大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B.250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300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时，温度升高而乙酸的生成速率</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降低的原因是催化剂的催化效率降低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C.300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400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时，乙酸的生成速率升高的原因</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是催化剂效率增大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D.300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400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时，乙酸的生成速率升高的原因</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是温度升高</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7" name="圆角矩形 36">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pic>
        <p:nvPicPr>
          <p:cNvPr id="41986" name="Picture 2" descr="7-144"/>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43711" y="2758032"/>
            <a:ext cx="4303180" cy="263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9"/>
          <p:cNvSpPr txBox="1"/>
          <p:nvPr/>
        </p:nvSpPr>
        <p:spPr>
          <a:xfrm>
            <a:off x="263486" y="369944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39428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4" name="圆角矩形 3">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grpSp>
        <p:nvGrpSpPr>
          <p:cNvPr id="38" name="组合 37">
            <a:extLst>
              <a:ext uri="{FF2B5EF4-FFF2-40B4-BE49-F238E27FC236}">
                <a16:creationId xmlns:a16="http://schemas.microsoft.com/office/drawing/2014/main" id="{574E7DD6-E482-894D-9E46-D2B62C9ED9EC}"/>
              </a:ext>
            </a:extLst>
          </p:cNvPr>
          <p:cNvGrpSpPr/>
          <p:nvPr/>
        </p:nvGrpSpPr>
        <p:grpSpPr>
          <a:xfrm>
            <a:off x="516000" y="1268760"/>
            <a:ext cx="11160000" cy="3960440"/>
            <a:chOff x="792914" y="3925222"/>
            <a:chExt cx="11160000" cy="3960440"/>
          </a:xfrm>
        </p:grpSpPr>
        <p:sp>
          <p:nvSpPr>
            <p:cNvPr id="46" name="圆角矩形 45">
              <a:extLst>
                <a:ext uri="{FF2B5EF4-FFF2-40B4-BE49-F238E27FC236}">
                  <a16:creationId xmlns:a16="http://schemas.microsoft.com/office/drawing/2014/main" id="{E0791A29-2CB4-2744-96C1-EA2037B165CE}"/>
                </a:ext>
              </a:extLst>
            </p:cNvPr>
            <p:cNvSpPr/>
            <p:nvPr/>
          </p:nvSpPr>
          <p:spPr>
            <a:xfrm>
              <a:off x="792914" y="4038112"/>
              <a:ext cx="11160000" cy="3847550"/>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7" name="矩形 46">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8" name="文本框 47">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49" name="文本框 48">
              <a:extLst>
                <a:ext uri="{FF2B5EF4-FFF2-40B4-BE49-F238E27FC236}">
                  <a16:creationId xmlns:a16="http://schemas.microsoft.com/office/drawing/2014/main" id="{E38EBCDC-ABCA-E945-AC9F-C9807C462968}"/>
                </a:ext>
              </a:extLst>
            </p:cNvPr>
            <p:cNvSpPr txBox="1"/>
            <p:nvPr/>
          </p:nvSpPr>
          <p:spPr>
            <a:xfrm>
              <a:off x="971152" y="4206003"/>
              <a:ext cx="10802361" cy="3416320"/>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250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时，催化剂的活性最大，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250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300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时，温度升高而乙酸的生成速率</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降低的原因是温度超过</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250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时，催化剂的催</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化效率降低，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300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400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时，乙酸的生成速率升高的原因是温度升高，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37" name="圆角矩形 36">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pic>
        <p:nvPicPr>
          <p:cNvPr id="23" name="Picture 2" descr="7-144"/>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5635" y="1648056"/>
            <a:ext cx="4303180" cy="263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486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F3C0D54F-E471-254D-996C-2FBC9553FFE9}"/>
              </a:ext>
            </a:extLst>
          </p:cNvPr>
          <p:cNvSpPr/>
          <p:nvPr/>
        </p:nvSpPr>
        <p:spPr>
          <a:xfrm>
            <a:off x="390000" y="1397262"/>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在一定条件下探究二甲醚的制备反应为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2CO(g)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，测定结果如图所示。下列判断错误的是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该反应的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该反应伴随有副反应的发生</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工业选择的较适宜温度为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280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290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加入催化剂可以提高</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的产率</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pic>
        <p:nvPicPr>
          <p:cNvPr id="43010" name="Picture 2" descr="7-145"/>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0176" y="2132867"/>
            <a:ext cx="3692196" cy="280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9"/>
          <p:cNvSpPr txBox="1"/>
          <p:nvPr/>
        </p:nvSpPr>
        <p:spPr>
          <a:xfrm>
            <a:off x="263352" y="406040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aphicFrame>
        <p:nvGraphicFramePr>
          <p:cNvPr id="20" name="对象 19"/>
          <p:cNvGraphicFramePr>
            <a:graphicFrameLocks noChangeAspect="1"/>
          </p:cNvGraphicFramePr>
          <p:nvPr>
            <p:extLst>
              <p:ext uri="{D42A27DB-BD31-4B8C-83A1-F6EECF244321}">
                <p14:modId xmlns:p14="http://schemas.microsoft.com/office/powerpoint/2010/main" val="359279926"/>
              </p:ext>
            </p:extLst>
          </p:nvPr>
        </p:nvGraphicFramePr>
        <p:xfrm>
          <a:off x="8328248" y="1565610"/>
          <a:ext cx="966788" cy="428625"/>
        </p:xfrm>
        <a:graphic>
          <a:graphicData uri="http://schemas.openxmlformats.org/presentationml/2006/ole">
            <mc:AlternateContent xmlns:mc="http://schemas.openxmlformats.org/markup-compatibility/2006">
              <mc:Choice xmlns:v="urn:schemas-microsoft-com:vml" Requires="v">
                <p:oleObj name="文档" r:id="rId16" imgW="967513" imgH="429383" progId="Word.Document.12">
                  <p:embed/>
                </p:oleObj>
              </mc:Choice>
              <mc:Fallback>
                <p:oleObj name="文档" r:id="rId16" imgW="967513" imgH="429383" progId="Word.Document.12">
                  <p:embed/>
                  <p:pic>
                    <p:nvPicPr>
                      <p:cNvPr id="0" name=""/>
                      <p:cNvPicPr/>
                      <p:nvPr/>
                    </p:nvPicPr>
                    <p:blipFill>
                      <a:blip r:embed="rId17"/>
                      <a:stretch>
                        <a:fillRect/>
                      </a:stretch>
                    </p:blipFill>
                    <p:spPr>
                      <a:xfrm>
                        <a:off x="8328248" y="1565610"/>
                        <a:ext cx="966788" cy="428625"/>
                      </a:xfrm>
                      <a:prstGeom prst="rect">
                        <a:avLst/>
                      </a:prstGeom>
                    </p:spPr>
                  </p:pic>
                </p:oleObj>
              </mc:Fallback>
            </mc:AlternateContent>
          </a:graphicData>
        </a:graphic>
      </p:graphicFrame>
    </p:spTree>
    <p:extLst>
      <p:ext uri="{BB962C8B-B14F-4D97-AF65-F5344CB8AC3E}">
        <p14:creationId xmlns:p14="http://schemas.microsoft.com/office/powerpoint/2010/main" val="223560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a:extLst>
              <a:ext uri="{FF2B5EF4-FFF2-40B4-BE49-F238E27FC236}">
                <a16:creationId xmlns:a16="http://schemas.microsoft.com/office/drawing/2014/main" id="{574E7DD6-E482-894D-9E46-D2B62C9ED9EC}"/>
              </a:ext>
            </a:extLst>
          </p:cNvPr>
          <p:cNvGrpSpPr/>
          <p:nvPr/>
        </p:nvGrpSpPr>
        <p:grpSpPr>
          <a:xfrm>
            <a:off x="516000" y="1052736"/>
            <a:ext cx="11160000" cy="5400600"/>
            <a:chOff x="792914" y="3925222"/>
            <a:chExt cx="11160000" cy="5400600"/>
          </a:xfrm>
        </p:grpSpPr>
        <p:sp>
          <p:nvSpPr>
            <p:cNvPr id="47" name="圆角矩形 46">
              <a:extLst>
                <a:ext uri="{FF2B5EF4-FFF2-40B4-BE49-F238E27FC236}">
                  <a16:creationId xmlns:a16="http://schemas.microsoft.com/office/drawing/2014/main" id="{E0791A29-2CB4-2744-96C1-EA2037B165CE}"/>
                </a:ext>
              </a:extLst>
            </p:cNvPr>
            <p:cNvSpPr/>
            <p:nvPr/>
          </p:nvSpPr>
          <p:spPr>
            <a:xfrm>
              <a:off x="792914" y="4038111"/>
              <a:ext cx="11160000" cy="5287711"/>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8" name="矩形 47">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9" name="文本框 48">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50" name="文本框 49">
              <a:extLst>
                <a:ext uri="{FF2B5EF4-FFF2-40B4-BE49-F238E27FC236}">
                  <a16:creationId xmlns:a16="http://schemas.microsoft.com/office/drawing/2014/main" id="{E38EBCDC-ABCA-E945-AC9F-C9807C462968}"/>
                </a:ext>
              </a:extLst>
            </p:cNvPr>
            <p:cNvSpPr txBox="1"/>
            <p:nvPr/>
          </p:nvSpPr>
          <p:spPr>
            <a:xfrm>
              <a:off x="971152" y="4196478"/>
              <a:ext cx="10802361" cy="5078313"/>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由题图知，随着温度升高，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的转化率降低，平衡</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逆向移动，则该反应是放热反应，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从图中可知，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的转化率降低的同时，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产率在不同温度下差别较大，即说明该反应伴随有副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反应的发生，</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280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290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之间，</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的产率很高，则工业选择的较适宜温度为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280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290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加入催化剂可以改变反应达到平衡的时间，但不能提高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的产率，</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34" name="圆角矩形 3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5" name="圆角矩形 3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6" name="圆角矩形 3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7" name="圆角矩形 36">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8" name="圆角矩形 37">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9" name="圆角矩形 38">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0" name="圆角矩形 39">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1" name="圆角矩形 40">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2" name="圆角矩形 41">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3" name="圆角矩形 42">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4" name="圆角矩形 43">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5" name="圆角矩形 44">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pic>
        <p:nvPicPr>
          <p:cNvPr id="22" name="Picture 2" descr="7-145"/>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4404" y="1484784"/>
            <a:ext cx="3692196" cy="280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994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F3C0D54F-E471-254D-996C-2FBC9553FFE9}"/>
              </a:ext>
            </a:extLst>
          </p:cNvPr>
          <p:cNvSpPr/>
          <p:nvPr/>
        </p:nvSpPr>
        <p:spPr>
          <a:xfrm>
            <a:off x="390000" y="1283880"/>
            <a:ext cx="11412000" cy="455506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向密闭容器中充入物质的量浓度均为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，在一定条件下发生反应：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2CO(g)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，测得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的平衡转化率与温度及压强的</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关系如图所示。下列说法不正确的是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随着温度升高，该反应的平衡常数减小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B.1 100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条件下，该反应在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 min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时达到平衡</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0.008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·min</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大小的顺序为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的物质的量之比为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41" name="圆角矩形 40">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55" name="圆角矩形 5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pic>
        <p:nvPicPr>
          <p:cNvPr id="44034" name="Picture 2" descr="7-146"/>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2184" y="2852936"/>
            <a:ext cx="3723556" cy="227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9"/>
          <p:cNvSpPr txBox="1"/>
          <p:nvPr/>
        </p:nvSpPr>
        <p:spPr>
          <a:xfrm>
            <a:off x="255140" y="285385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aphicFrame>
        <p:nvGraphicFramePr>
          <p:cNvPr id="25" name="对象 24"/>
          <p:cNvGraphicFramePr>
            <a:graphicFrameLocks noChangeAspect="1"/>
          </p:cNvGraphicFramePr>
          <p:nvPr>
            <p:extLst>
              <p:ext uri="{D42A27DB-BD31-4B8C-83A1-F6EECF244321}">
                <p14:modId xmlns:p14="http://schemas.microsoft.com/office/powerpoint/2010/main" val="172997899"/>
              </p:ext>
            </p:extLst>
          </p:nvPr>
        </p:nvGraphicFramePr>
        <p:xfrm>
          <a:off x="3573837" y="2016888"/>
          <a:ext cx="966788" cy="428625"/>
        </p:xfrm>
        <a:graphic>
          <a:graphicData uri="http://schemas.openxmlformats.org/presentationml/2006/ole">
            <mc:AlternateContent xmlns:mc="http://schemas.openxmlformats.org/markup-compatibility/2006">
              <mc:Choice xmlns:v="urn:schemas-microsoft-com:vml" Requires="v">
                <p:oleObj name="文档" r:id="rId16" imgW="967513" imgH="429383" progId="Word.Document.12">
                  <p:embed/>
                </p:oleObj>
              </mc:Choice>
              <mc:Fallback>
                <p:oleObj name="文档" r:id="rId16" imgW="967513" imgH="429383" progId="Word.Document.12">
                  <p:embed/>
                  <p:pic>
                    <p:nvPicPr>
                      <p:cNvPr id="0" name=""/>
                      <p:cNvPicPr/>
                      <p:nvPr/>
                    </p:nvPicPr>
                    <p:blipFill>
                      <a:blip r:embed="rId17"/>
                      <a:stretch>
                        <a:fillRect/>
                      </a:stretch>
                    </p:blipFill>
                    <p:spPr>
                      <a:xfrm>
                        <a:off x="3573837" y="2016888"/>
                        <a:ext cx="966788" cy="428625"/>
                      </a:xfrm>
                      <a:prstGeom prst="rect">
                        <a:avLst/>
                      </a:prstGeom>
                    </p:spPr>
                  </p:pic>
                </p:oleObj>
              </mc:Fallback>
            </mc:AlternateContent>
          </a:graphicData>
        </a:graphic>
      </p:graphicFrame>
    </p:spTree>
    <p:extLst>
      <p:ext uri="{BB962C8B-B14F-4D97-AF65-F5344CB8AC3E}">
        <p14:creationId xmlns:p14="http://schemas.microsoft.com/office/powerpoint/2010/main" val="12412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889844"/>
            <a:ext cx="11412000" cy="3970318"/>
          </a:xfrm>
          <a:prstGeom prst="rect">
            <a:avLst/>
          </a:prstGeom>
        </p:spPr>
        <p:txBody>
          <a:bodyPr>
            <a:spAutoFit/>
          </a:bodyPr>
          <a:lstStyle/>
          <a:p>
            <a:pPr algn="just">
              <a:lnSpc>
                <a:spcPct val="150000"/>
              </a:lnSpc>
              <a:spcAft>
                <a:spcPts val="0"/>
              </a:spcAft>
            </a:pPr>
            <a:r>
              <a:rPr lang="en-US" altLang="zh-CN" sz="2400" b="1" dirty="0">
                <a:latin typeface="+mj-ea"/>
                <a:ea typeface="+mj-ea"/>
              </a:rPr>
              <a:t>2.</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控制反应条件的基本措施</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控制化学反应速率的措施</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通过改变反应体系的温度、溶液的浓度、气体的压强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或浓度</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、固体的表面积以及使用催化剂等途径调控反应速率。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提高转化率的措施</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通过改变可逆反应体系的温度、溶液的浓度、气体的压强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或浓度</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等改变可逆反应的限度，从而提高转化率。</a:t>
            </a: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629683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a:extLst>
              <a:ext uri="{FF2B5EF4-FFF2-40B4-BE49-F238E27FC236}">
                <a16:creationId xmlns:a16="http://schemas.microsoft.com/office/drawing/2014/main" id="{574E7DD6-E482-894D-9E46-D2B62C9ED9EC}"/>
              </a:ext>
            </a:extLst>
          </p:cNvPr>
          <p:cNvGrpSpPr/>
          <p:nvPr/>
        </p:nvGrpSpPr>
        <p:grpSpPr>
          <a:xfrm>
            <a:off x="516000" y="1124744"/>
            <a:ext cx="11160000" cy="5388580"/>
            <a:chOff x="792914" y="3925222"/>
            <a:chExt cx="11160000" cy="5388580"/>
          </a:xfrm>
        </p:grpSpPr>
        <p:sp>
          <p:nvSpPr>
            <p:cNvPr id="47" name="圆角矩形 46">
              <a:extLst>
                <a:ext uri="{FF2B5EF4-FFF2-40B4-BE49-F238E27FC236}">
                  <a16:creationId xmlns:a16="http://schemas.microsoft.com/office/drawing/2014/main" id="{E0791A29-2CB4-2744-96C1-EA2037B165CE}"/>
                </a:ext>
              </a:extLst>
            </p:cNvPr>
            <p:cNvSpPr/>
            <p:nvPr/>
          </p:nvSpPr>
          <p:spPr>
            <a:xfrm>
              <a:off x="792914" y="4038112"/>
              <a:ext cx="11160000" cy="5275690"/>
            </a:xfrm>
            <a:prstGeom prst="roundRect">
              <a:avLst>
                <a:gd name="adj" fmla="val 272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8" name="矩形 47">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9" name="文本框 48">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50" name="文本框 49">
              <a:extLst>
                <a:ext uri="{FF2B5EF4-FFF2-40B4-BE49-F238E27FC236}">
                  <a16:creationId xmlns:a16="http://schemas.microsoft.com/office/drawing/2014/main" id="{E38EBCDC-ABCA-E945-AC9F-C9807C462968}"/>
                </a:ext>
              </a:extLst>
            </p:cNvPr>
            <p:cNvSpPr txBox="1"/>
            <p:nvPr/>
          </p:nvSpPr>
          <p:spPr>
            <a:xfrm>
              <a:off x="971152" y="4235489"/>
              <a:ext cx="10802361" cy="5078313"/>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由图可知，压强一定时，随着温度升高，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的平</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衡转化率增大，使得该反应的平衡常数增大，故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不正确；</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1 100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条件下，该反应在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 min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时达到平</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衡点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0.008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·min</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由图可知，温度一定时，加压平衡左移，</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的平衡转化率减小，所以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生成物</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的化学计量数之比为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，所以任何时刻</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的物质的量之比都为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38" name="圆角矩形 37">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41" name="圆角矩形 40">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55" name="圆角矩形 5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pic>
        <p:nvPicPr>
          <p:cNvPr id="23" name="Picture 2" descr="7-146"/>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0176" y="1588667"/>
            <a:ext cx="3723556" cy="227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03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F3C0D54F-E471-254D-996C-2FBC9553FFE9}"/>
              </a:ext>
            </a:extLst>
          </p:cNvPr>
          <p:cNvSpPr/>
          <p:nvPr/>
        </p:nvSpPr>
        <p:spPr>
          <a:xfrm>
            <a:off x="390000" y="952153"/>
            <a:ext cx="11412000" cy="455506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一定条件下，利用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合成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的反应如下：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，研究发现，反应过程中会有副反应：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，温度对</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产率的影响如图所示。下列说法不正确的是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增大压强有利于加快合成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反应的速率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生产过程中，温度越高越有利于提高</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 </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的产率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合成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反应的平衡常数表达式是</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1" name="圆角矩形 40">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2" name="圆角矩形 41">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55" name="圆角矩形 5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pic>
        <p:nvPicPr>
          <p:cNvPr id="45058" name="Picture 2" descr="7-147"/>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16067" y="3229687"/>
            <a:ext cx="3767064" cy="282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9"/>
          <p:cNvSpPr txBox="1"/>
          <p:nvPr/>
        </p:nvSpPr>
        <p:spPr>
          <a:xfrm>
            <a:off x="254560" y="359939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aphicFrame>
        <p:nvGraphicFramePr>
          <p:cNvPr id="25" name="对象 24"/>
          <p:cNvGraphicFramePr>
            <a:graphicFrameLocks noChangeAspect="1"/>
          </p:cNvGraphicFramePr>
          <p:nvPr>
            <p:extLst>
              <p:ext uri="{D42A27DB-BD31-4B8C-83A1-F6EECF244321}">
                <p14:modId xmlns:p14="http://schemas.microsoft.com/office/powerpoint/2010/main" val="3144751089"/>
              </p:ext>
            </p:extLst>
          </p:nvPr>
        </p:nvGraphicFramePr>
        <p:xfrm>
          <a:off x="9480376" y="1133536"/>
          <a:ext cx="966788" cy="428625"/>
        </p:xfrm>
        <a:graphic>
          <a:graphicData uri="http://schemas.openxmlformats.org/presentationml/2006/ole">
            <mc:AlternateContent xmlns:mc="http://schemas.openxmlformats.org/markup-compatibility/2006">
              <mc:Choice xmlns:v="urn:schemas-microsoft-com:vml" Requires="v">
                <p:oleObj name="文档" r:id="rId16" imgW="967513" imgH="429383" progId="Word.Document.12">
                  <p:embed/>
                </p:oleObj>
              </mc:Choice>
              <mc:Fallback>
                <p:oleObj name="文档" r:id="rId16" imgW="967513" imgH="429383" progId="Word.Document.12">
                  <p:embed/>
                  <p:pic>
                    <p:nvPicPr>
                      <p:cNvPr id="0" name=""/>
                      <p:cNvPicPr/>
                      <p:nvPr/>
                    </p:nvPicPr>
                    <p:blipFill>
                      <a:blip r:embed="rId17"/>
                      <a:stretch>
                        <a:fillRect/>
                      </a:stretch>
                    </p:blipFill>
                    <p:spPr>
                      <a:xfrm>
                        <a:off x="9480376" y="1133536"/>
                        <a:ext cx="966788" cy="428625"/>
                      </a:xfrm>
                      <a:prstGeom prst="rect">
                        <a:avLst/>
                      </a:prstGeom>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2081474998"/>
              </p:ext>
            </p:extLst>
          </p:nvPr>
        </p:nvGraphicFramePr>
        <p:xfrm>
          <a:off x="9299599" y="1683699"/>
          <a:ext cx="966788" cy="428625"/>
        </p:xfrm>
        <a:graphic>
          <a:graphicData uri="http://schemas.openxmlformats.org/presentationml/2006/ole">
            <mc:AlternateContent xmlns:mc="http://schemas.openxmlformats.org/markup-compatibility/2006">
              <mc:Choice xmlns:v="urn:schemas-microsoft-com:vml" Requires="v">
                <p:oleObj name="文档" r:id="rId18" imgW="967513" imgH="429383" progId="Word.Document.12">
                  <p:embed/>
                </p:oleObj>
              </mc:Choice>
              <mc:Fallback>
                <p:oleObj name="文档" r:id="rId18" imgW="967513" imgH="429383" progId="Word.Document.12">
                  <p:embed/>
                  <p:pic>
                    <p:nvPicPr>
                      <p:cNvPr id="0" name=""/>
                      <p:cNvPicPr/>
                      <p:nvPr/>
                    </p:nvPicPr>
                    <p:blipFill>
                      <a:blip r:embed="rId17"/>
                      <a:stretch>
                        <a:fillRect/>
                      </a:stretch>
                    </p:blipFill>
                    <p:spPr>
                      <a:xfrm>
                        <a:off x="9299599" y="1683699"/>
                        <a:ext cx="966788" cy="428625"/>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3804352971"/>
              </p:ext>
            </p:extLst>
          </p:nvPr>
        </p:nvGraphicFramePr>
        <p:xfrm>
          <a:off x="800986" y="5468160"/>
          <a:ext cx="2427288" cy="839788"/>
        </p:xfrm>
        <a:graphic>
          <a:graphicData uri="http://schemas.openxmlformats.org/presentationml/2006/ole">
            <mc:AlternateContent xmlns:mc="http://schemas.openxmlformats.org/markup-compatibility/2006">
              <mc:Choice xmlns:v="urn:schemas-microsoft-com:vml" Requires="v">
                <p:oleObj name="文档" r:id="rId19" imgW="2427786" imgH="839510" progId="Word.Document.12">
                  <p:embed/>
                </p:oleObj>
              </mc:Choice>
              <mc:Fallback>
                <p:oleObj name="文档" r:id="rId19" imgW="2427786" imgH="839510" progId="Word.Document.12">
                  <p:embed/>
                  <p:pic>
                    <p:nvPicPr>
                      <p:cNvPr id="0" name=""/>
                      <p:cNvPicPr/>
                      <p:nvPr/>
                    </p:nvPicPr>
                    <p:blipFill>
                      <a:blip r:embed="rId20"/>
                      <a:stretch>
                        <a:fillRect/>
                      </a:stretch>
                    </p:blipFill>
                    <p:spPr>
                      <a:xfrm>
                        <a:off x="800986" y="5468160"/>
                        <a:ext cx="2427288" cy="839788"/>
                      </a:xfrm>
                      <a:prstGeom prst="rect">
                        <a:avLst/>
                      </a:prstGeom>
                    </p:spPr>
                  </p:pic>
                </p:oleObj>
              </mc:Fallback>
            </mc:AlternateContent>
          </a:graphicData>
        </a:graphic>
      </p:graphicFrame>
    </p:spTree>
    <p:extLst>
      <p:ext uri="{BB962C8B-B14F-4D97-AF65-F5344CB8AC3E}">
        <p14:creationId xmlns:p14="http://schemas.microsoft.com/office/powerpoint/2010/main" val="180911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1" name="圆角矩形 40">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2" name="圆角矩形 41">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55" name="圆角矩形 5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grpSp>
        <p:nvGrpSpPr>
          <p:cNvPr id="22" name="组合 21">
            <a:extLst>
              <a:ext uri="{FF2B5EF4-FFF2-40B4-BE49-F238E27FC236}">
                <a16:creationId xmlns:a16="http://schemas.microsoft.com/office/drawing/2014/main" id="{574E7DD6-E482-894D-9E46-D2B62C9ED9EC}"/>
              </a:ext>
            </a:extLst>
          </p:cNvPr>
          <p:cNvGrpSpPr/>
          <p:nvPr/>
        </p:nvGrpSpPr>
        <p:grpSpPr>
          <a:xfrm>
            <a:off x="516000" y="1124744"/>
            <a:ext cx="11160000" cy="3960440"/>
            <a:chOff x="792914" y="3925222"/>
            <a:chExt cx="11160000" cy="3960440"/>
          </a:xfrm>
        </p:grpSpPr>
        <p:sp>
          <p:nvSpPr>
            <p:cNvPr id="23" name="圆角矩形 22">
              <a:extLst>
                <a:ext uri="{FF2B5EF4-FFF2-40B4-BE49-F238E27FC236}">
                  <a16:creationId xmlns:a16="http://schemas.microsoft.com/office/drawing/2014/main" id="{E0791A29-2CB4-2744-96C1-EA2037B165CE}"/>
                </a:ext>
              </a:extLst>
            </p:cNvPr>
            <p:cNvSpPr/>
            <p:nvPr/>
          </p:nvSpPr>
          <p:spPr>
            <a:xfrm>
              <a:off x="792914" y="4038112"/>
              <a:ext cx="11160000" cy="3847550"/>
            </a:xfrm>
            <a:prstGeom prst="roundRect">
              <a:avLst>
                <a:gd name="adj" fmla="val 272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6" name="文本框 25">
              <a:extLst>
                <a:ext uri="{FF2B5EF4-FFF2-40B4-BE49-F238E27FC236}">
                  <a16:creationId xmlns:a16="http://schemas.microsoft.com/office/drawing/2014/main" id="{E38EBCDC-ABCA-E945-AC9F-C9807C462968}"/>
                </a:ext>
              </a:extLst>
            </p:cNvPr>
            <p:cNvSpPr txBox="1"/>
            <p:nvPr/>
          </p:nvSpPr>
          <p:spPr>
            <a:xfrm>
              <a:off x="971152" y="4235489"/>
              <a:ext cx="7035297" cy="3416320"/>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根据图示，升高温度，</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的产率降低，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 (g)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平衡向逆反应方向移动，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，升高温度，</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的产率增大，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平衡向正反应方向移动，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由图像可知，温度越高</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的产率越低，</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pic>
        <p:nvPicPr>
          <p:cNvPr id="27" name="Picture 2" descr="7-147"/>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29535" y="1556792"/>
            <a:ext cx="3767064" cy="282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对象 28"/>
          <p:cNvGraphicFramePr>
            <a:graphicFrameLocks noChangeAspect="1"/>
          </p:cNvGraphicFramePr>
          <p:nvPr>
            <p:extLst>
              <p:ext uri="{D42A27DB-BD31-4B8C-83A1-F6EECF244321}">
                <p14:modId xmlns:p14="http://schemas.microsoft.com/office/powerpoint/2010/main" val="2156256908"/>
              </p:ext>
            </p:extLst>
          </p:nvPr>
        </p:nvGraphicFramePr>
        <p:xfrm>
          <a:off x="2001293" y="2131891"/>
          <a:ext cx="966788" cy="428625"/>
        </p:xfrm>
        <a:graphic>
          <a:graphicData uri="http://schemas.openxmlformats.org/presentationml/2006/ole">
            <mc:AlternateContent xmlns:mc="http://schemas.openxmlformats.org/markup-compatibility/2006">
              <mc:Choice xmlns:v="urn:schemas-microsoft-com:vml" Requires="v">
                <p:oleObj name="文档" r:id="rId16" imgW="967513" imgH="429383" progId="Word.Document.12">
                  <p:embed/>
                </p:oleObj>
              </mc:Choice>
              <mc:Fallback>
                <p:oleObj name="文档" r:id="rId16" imgW="967513" imgH="429383" progId="Word.Document.12">
                  <p:embed/>
                  <p:pic>
                    <p:nvPicPr>
                      <p:cNvPr id="0" name=""/>
                      <p:cNvPicPr/>
                      <p:nvPr/>
                    </p:nvPicPr>
                    <p:blipFill>
                      <a:blip r:embed="rId17"/>
                      <a:stretch>
                        <a:fillRect/>
                      </a:stretch>
                    </p:blipFill>
                    <p:spPr>
                      <a:xfrm>
                        <a:off x="2001293" y="2131891"/>
                        <a:ext cx="966788" cy="428625"/>
                      </a:xfrm>
                      <a:prstGeom prst="rect">
                        <a:avLst/>
                      </a:prstGeom>
                    </p:spPr>
                  </p:pic>
                </p:oleObj>
              </mc:Fallback>
            </mc:AlternateContent>
          </a:graphicData>
        </a:graphic>
      </p:graphicFrame>
      <p:graphicFrame>
        <p:nvGraphicFramePr>
          <p:cNvPr id="28" name="对象 27"/>
          <p:cNvGraphicFramePr>
            <a:graphicFrameLocks noChangeAspect="1"/>
          </p:cNvGraphicFramePr>
          <p:nvPr>
            <p:extLst>
              <p:ext uri="{D42A27DB-BD31-4B8C-83A1-F6EECF244321}">
                <p14:modId xmlns:p14="http://schemas.microsoft.com/office/powerpoint/2010/main" val="371776520"/>
              </p:ext>
            </p:extLst>
          </p:nvPr>
        </p:nvGraphicFramePr>
        <p:xfrm>
          <a:off x="1804507" y="3236330"/>
          <a:ext cx="966788" cy="428625"/>
        </p:xfrm>
        <a:graphic>
          <a:graphicData uri="http://schemas.openxmlformats.org/presentationml/2006/ole">
            <mc:AlternateContent xmlns:mc="http://schemas.openxmlformats.org/markup-compatibility/2006">
              <mc:Choice xmlns:v="urn:schemas-microsoft-com:vml" Requires="v">
                <p:oleObj name="文档" r:id="rId18" imgW="967513" imgH="429383" progId="Word.Document.12">
                  <p:embed/>
                </p:oleObj>
              </mc:Choice>
              <mc:Fallback>
                <p:oleObj name="文档" r:id="rId18" imgW="967513" imgH="429383" progId="Word.Document.12">
                  <p:embed/>
                  <p:pic>
                    <p:nvPicPr>
                      <p:cNvPr id="0" name=""/>
                      <p:cNvPicPr/>
                      <p:nvPr/>
                    </p:nvPicPr>
                    <p:blipFill>
                      <a:blip r:embed="rId17"/>
                      <a:stretch>
                        <a:fillRect/>
                      </a:stretch>
                    </p:blipFill>
                    <p:spPr>
                      <a:xfrm>
                        <a:off x="1804507" y="3236330"/>
                        <a:ext cx="966788" cy="428625"/>
                      </a:xfrm>
                      <a:prstGeom prst="rect">
                        <a:avLst/>
                      </a:prstGeom>
                    </p:spPr>
                  </p:pic>
                </p:oleObj>
              </mc:Fallback>
            </mc:AlternateContent>
          </a:graphicData>
        </a:graphic>
      </p:graphicFrame>
    </p:spTree>
    <p:extLst>
      <p:ext uri="{BB962C8B-B14F-4D97-AF65-F5344CB8AC3E}">
        <p14:creationId xmlns:p14="http://schemas.microsoft.com/office/powerpoint/2010/main" val="166449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par>
                                <p:cTn id="14" presetID="3" presetClass="entr" presetSubtype="1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linds(horizontal)">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id="{F3C0D54F-E471-254D-996C-2FBC9553FFE9}"/>
              </a:ext>
            </a:extLst>
          </p:cNvPr>
          <p:cNvSpPr/>
          <p:nvPr/>
        </p:nvSpPr>
        <p:spPr>
          <a:xfrm>
            <a:off x="390000" y="1006295"/>
            <a:ext cx="11412000" cy="566306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氧化是氨法脱硫的重要过程。某小组在其他条件不变时，分别研究了一段时间内温度和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初始浓度对空气氧化</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速率的影响，结果如图。下列说法不正确的是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A.60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之前，氧化速率增大与温度升高化学反应速率加快有关</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B.60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之后，氧化速率降低可能与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的溶解</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度下降及</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受热易分解有关</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初始浓度增大到一定程度，氧化</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速率变化不大，与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水解程度增大有关</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初始浓度增大到一定程度，氧化</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速率变化不大，可能与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的溶解速率有关</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3" name="圆角矩形 32">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38" name="圆角矩形 37">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pic>
        <p:nvPicPr>
          <p:cNvPr id="46082" name="Picture 2" descr="7-148"/>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0409" y="3429000"/>
            <a:ext cx="5438530" cy="287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1581118470"/>
              </p:ext>
            </p:extLst>
          </p:nvPr>
        </p:nvGraphicFramePr>
        <p:xfrm>
          <a:off x="3277224" y="5013176"/>
          <a:ext cx="890587" cy="479425"/>
        </p:xfrm>
        <a:graphic>
          <a:graphicData uri="http://schemas.openxmlformats.org/presentationml/2006/ole">
            <mc:AlternateContent xmlns:mc="http://schemas.openxmlformats.org/markup-compatibility/2006">
              <mc:Choice xmlns:v="urn:schemas-microsoft-com:vml" Requires="v">
                <p:oleObj name="文档" r:id="rId16" imgW="891268" imgH="479412" progId="Word.Document.12">
                  <p:embed/>
                </p:oleObj>
              </mc:Choice>
              <mc:Fallback>
                <p:oleObj name="文档" r:id="rId16" imgW="891268" imgH="479412" progId="Word.Document.12">
                  <p:embed/>
                  <p:pic>
                    <p:nvPicPr>
                      <p:cNvPr id="0" name=""/>
                      <p:cNvPicPr/>
                      <p:nvPr/>
                    </p:nvPicPr>
                    <p:blipFill>
                      <a:blip r:embed="rId17"/>
                      <a:stretch>
                        <a:fillRect/>
                      </a:stretch>
                    </p:blipFill>
                    <p:spPr>
                      <a:xfrm>
                        <a:off x="3277224" y="5013176"/>
                        <a:ext cx="890587" cy="479425"/>
                      </a:xfrm>
                      <a:prstGeom prst="rect">
                        <a:avLst/>
                      </a:prstGeom>
                    </p:spPr>
                  </p:pic>
                </p:oleObj>
              </mc:Fallback>
            </mc:AlternateContent>
          </a:graphicData>
        </a:graphic>
      </p:graphicFrame>
      <p:sp>
        <p:nvSpPr>
          <p:cNvPr id="31" name="TextBox 9"/>
          <p:cNvSpPr txBox="1"/>
          <p:nvPr/>
        </p:nvSpPr>
        <p:spPr>
          <a:xfrm>
            <a:off x="263352" y="420442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75463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38" name="圆角矩形 37">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grpSp>
        <p:nvGrpSpPr>
          <p:cNvPr id="19" name="组合 18">
            <a:extLst>
              <a:ext uri="{FF2B5EF4-FFF2-40B4-BE49-F238E27FC236}">
                <a16:creationId xmlns:a16="http://schemas.microsoft.com/office/drawing/2014/main" id="{574E7DD6-E482-894D-9E46-D2B62C9ED9EC}"/>
              </a:ext>
            </a:extLst>
          </p:cNvPr>
          <p:cNvGrpSpPr/>
          <p:nvPr/>
        </p:nvGrpSpPr>
        <p:grpSpPr>
          <a:xfrm>
            <a:off x="516000" y="942806"/>
            <a:ext cx="11160000" cy="5590156"/>
            <a:chOff x="792914" y="3925222"/>
            <a:chExt cx="11160000" cy="5590156"/>
          </a:xfrm>
        </p:grpSpPr>
        <p:sp>
          <p:nvSpPr>
            <p:cNvPr id="20" name="圆角矩形 19">
              <a:extLst>
                <a:ext uri="{FF2B5EF4-FFF2-40B4-BE49-F238E27FC236}">
                  <a16:creationId xmlns:a16="http://schemas.microsoft.com/office/drawing/2014/main" id="{E0791A29-2CB4-2744-96C1-EA2037B165CE}"/>
                </a:ext>
              </a:extLst>
            </p:cNvPr>
            <p:cNvSpPr/>
            <p:nvPr/>
          </p:nvSpPr>
          <p:spPr>
            <a:xfrm>
              <a:off x="792914" y="4038111"/>
              <a:ext cx="11160000" cy="5477267"/>
            </a:xfrm>
            <a:prstGeom prst="roundRect">
              <a:avLst>
                <a:gd name="adj" fmla="val 192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3" name="文本框 22">
              <a:extLst>
                <a:ext uri="{FF2B5EF4-FFF2-40B4-BE49-F238E27FC236}">
                  <a16:creationId xmlns:a16="http://schemas.microsoft.com/office/drawing/2014/main" id="{E38EBCDC-ABCA-E945-AC9F-C9807C462968}"/>
                </a:ext>
              </a:extLst>
            </p:cNvPr>
            <p:cNvSpPr txBox="1"/>
            <p:nvPr/>
          </p:nvSpPr>
          <p:spPr>
            <a:xfrm>
              <a:off x="971152" y="4235489"/>
              <a:ext cx="10802362" cy="5262979"/>
            </a:xfrm>
            <a:prstGeom prst="rect">
              <a:avLst/>
            </a:prstGeom>
            <a:noFill/>
          </p:spPr>
          <p:txBody>
            <a:bodyPr wrap="square">
              <a:spAutoFit/>
            </a:bodyPr>
            <a:lstStyle/>
            <a:p>
              <a:pPr algn="just">
                <a:lnSpc>
                  <a:spcPct val="14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温度越高，氧化速率越快，</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60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之前，</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氧化速率增大与温度升高化学反应速率</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加快有关，故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温度升高后，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的溶解度下降及</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受热易分解，均使反应物浓</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度降低，反应速率降低，故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水解不影响溶液中＋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价硫的总浓度，故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当亚硫酸铵的浓度增大到一定程度后，亚硫酸根离子被氧化的速率大于氧气的溶解速率，因氧气的溶解速率较小导致亚硫酸根离子的氧化速率变化不大，故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pic>
        <p:nvPicPr>
          <p:cNvPr id="46082" name="Picture 2" descr="7-148"/>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8070" y="1544046"/>
            <a:ext cx="5438530" cy="287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 name="对象 23"/>
          <p:cNvGraphicFramePr>
            <a:graphicFrameLocks noChangeAspect="1"/>
          </p:cNvGraphicFramePr>
          <p:nvPr>
            <p:extLst>
              <p:ext uri="{D42A27DB-BD31-4B8C-83A1-F6EECF244321}">
                <p14:modId xmlns:p14="http://schemas.microsoft.com/office/powerpoint/2010/main" val="3058570985"/>
              </p:ext>
            </p:extLst>
          </p:nvPr>
        </p:nvGraphicFramePr>
        <p:xfrm>
          <a:off x="818418" y="4458440"/>
          <a:ext cx="890587" cy="479425"/>
        </p:xfrm>
        <a:graphic>
          <a:graphicData uri="http://schemas.openxmlformats.org/presentationml/2006/ole">
            <mc:AlternateContent xmlns:mc="http://schemas.openxmlformats.org/markup-compatibility/2006">
              <mc:Choice xmlns:v="urn:schemas-microsoft-com:vml" Requires="v">
                <p:oleObj name="文档" r:id="rId16" imgW="891268" imgH="479412" progId="Word.Document.12">
                  <p:embed/>
                </p:oleObj>
              </mc:Choice>
              <mc:Fallback>
                <p:oleObj name="文档" r:id="rId16" imgW="891268" imgH="479412" progId="Word.Document.12">
                  <p:embed/>
                  <p:pic>
                    <p:nvPicPr>
                      <p:cNvPr id="0" name=""/>
                      <p:cNvPicPr/>
                      <p:nvPr/>
                    </p:nvPicPr>
                    <p:blipFill>
                      <a:blip r:embed="rId17"/>
                      <a:stretch>
                        <a:fillRect/>
                      </a:stretch>
                    </p:blipFill>
                    <p:spPr>
                      <a:xfrm>
                        <a:off x="818418" y="4458440"/>
                        <a:ext cx="890587" cy="479425"/>
                      </a:xfrm>
                      <a:prstGeom prst="rect">
                        <a:avLst/>
                      </a:prstGeom>
                    </p:spPr>
                  </p:pic>
                </p:oleObj>
              </mc:Fallback>
            </mc:AlternateContent>
          </a:graphicData>
        </a:graphic>
      </p:graphicFrame>
    </p:spTree>
    <p:extLst>
      <p:ext uri="{BB962C8B-B14F-4D97-AF65-F5344CB8AC3E}">
        <p14:creationId xmlns:p14="http://schemas.microsoft.com/office/powerpoint/2010/main" val="423819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46082"/>
                                        </p:tgtEl>
                                        <p:attrNameLst>
                                          <p:attrName>style.visibility</p:attrName>
                                        </p:attrNameLst>
                                      </p:cBhvr>
                                      <p:to>
                                        <p:strVal val="visible"/>
                                      </p:to>
                                    </p:set>
                                    <p:animEffect transition="in" filter="blinds(horizontal)">
                                      <p:cBhvr>
                                        <p:cTn id="10" dur="500"/>
                                        <p:tgtEl>
                                          <p:spTgt spid="46082"/>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5B31A23C-2D81-E54D-AA89-8AE9E5BDD097}"/>
              </a:ext>
            </a:extLst>
          </p:cNvPr>
          <p:cNvSpPr/>
          <p:nvPr/>
        </p:nvSpPr>
        <p:spPr>
          <a:xfrm>
            <a:off x="390000" y="922515"/>
            <a:ext cx="11412000" cy="455506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一定条件下，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        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53.7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；向</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 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恒容恒温密闭容器中充入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2.8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发生反应，图中过程</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是在两种不同催化剂作用下建立平衡的过程中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的转化率</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α</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随时间</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的变化曲线。下列说法不正确的是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活化能：过程</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过程</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点时该反应的平衡常数</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过程</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时刻改变的反应条件可能是升高温度</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6" name="圆角矩形 4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7" name="圆角矩形 46">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8" name="圆角矩形 47">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9" name="圆角矩形 48">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50" name="圆角矩形 49">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pic>
        <p:nvPicPr>
          <p:cNvPr id="48130" name="Picture 2" descr="7-149"/>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2224" y="2969035"/>
            <a:ext cx="3362115" cy="229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 name="对象 25"/>
          <p:cNvGraphicFramePr>
            <a:graphicFrameLocks noChangeAspect="1"/>
          </p:cNvGraphicFramePr>
          <p:nvPr>
            <p:extLst>
              <p:ext uri="{D42A27DB-BD31-4B8C-83A1-F6EECF244321}">
                <p14:modId xmlns:p14="http://schemas.microsoft.com/office/powerpoint/2010/main" val="4187532962"/>
              </p:ext>
            </p:extLst>
          </p:nvPr>
        </p:nvGraphicFramePr>
        <p:xfrm>
          <a:off x="4651641" y="1098368"/>
          <a:ext cx="966788" cy="428625"/>
        </p:xfrm>
        <a:graphic>
          <a:graphicData uri="http://schemas.openxmlformats.org/presentationml/2006/ole">
            <mc:AlternateContent xmlns:mc="http://schemas.openxmlformats.org/markup-compatibility/2006">
              <mc:Choice xmlns:v="urn:schemas-microsoft-com:vml" Requires="v">
                <p:oleObj name="文档" r:id="rId16" imgW="967513" imgH="429383" progId="Word.Document.12">
                  <p:embed/>
                </p:oleObj>
              </mc:Choice>
              <mc:Fallback>
                <p:oleObj name="文档" r:id="rId16" imgW="967513" imgH="429383" progId="Word.Document.12">
                  <p:embed/>
                  <p:pic>
                    <p:nvPicPr>
                      <p:cNvPr id="0" name=""/>
                      <p:cNvPicPr/>
                      <p:nvPr/>
                    </p:nvPicPr>
                    <p:blipFill>
                      <a:blip r:embed="rId17"/>
                      <a:stretch>
                        <a:fillRect/>
                      </a:stretch>
                    </p:blipFill>
                    <p:spPr>
                      <a:xfrm>
                        <a:off x="4651641" y="1098368"/>
                        <a:ext cx="966788" cy="428625"/>
                      </a:xfrm>
                      <a:prstGeom prst="rect">
                        <a:avLst/>
                      </a:prstGeom>
                    </p:spPr>
                  </p:pic>
                </p:oleObj>
              </mc:Fallback>
            </mc:AlternateContent>
          </a:graphicData>
        </a:graphic>
      </p:graphicFrame>
      <p:sp>
        <p:nvSpPr>
          <p:cNvPr id="37" name="TextBox 9"/>
          <p:cNvSpPr txBox="1"/>
          <p:nvPr/>
        </p:nvSpPr>
        <p:spPr>
          <a:xfrm>
            <a:off x="263352" y="414028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55169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a:extLst>
              <a:ext uri="{FF2B5EF4-FFF2-40B4-BE49-F238E27FC236}">
                <a16:creationId xmlns:a16="http://schemas.microsoft.com/office/drawing/2014/main" id="{574E7DD6-E482-894D-9E46-D2B62C9ED9EC}"/>
              </a:ext>
            </a:extLst>
          </p:cNvPr>
          <p:cNvGrpSpPr/>
          <p:nvPr/>
        </p:nvGrpSpPr>
        <p:grpSpPr>
          <a:xfrm>
            <a:off x="516000" y="1268760"/>
            <a:ext cx="11160000" cy="4968552"/>
            <a:chOff x="792914" y="3925222"/>
            <a:chExt cx="11160000" cy="4968552"/>
          </a:xfrm>
        </p:grpSpPr>
        <p:sp>
          <p:nvSpPr>
            <p:cNvPr id="41" name="圆角矩形 40">
              <a:extLst>
                <a:ext uri="{FF2B5EF4-FFF2-40B4-BE49-F238E27FC236}">
                  <a16:creationId xmlns:a16="http://schemas.microsoft.com/office/drawing/2014/main" id="{E0791A29-2CB4-2744-96C1-EA2037B165CE}"/>
                </a:ext>
              </a:extLst>
            </p:cNvPr>
            <p:cNvSpPr/>
            <p:nvPr/>
          </p:nvSpPr>
          <p:spPr>
            <a:xfrm>
              <a:off x="792914" y="4038112"/>
              <a:ext cx="11160000" cy="4855662"/>
            </a:xfrm>
            <a:prstGeom prst="roundRect">
              <a:avLst>
                <a:gd name="adj" fmla="val 286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2" name="矩形 41">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文本框 42">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44" name="文本框 43">
              <a:extLst>
                <a:ext uri="{FF2B5EF4-FFF2-40B4-BE49-F238E27FC236}">
                  <a16:creationId xmlns:a16="http://schemas.microsoft.com/office/drawing/2014/main" id="{E38EBCDC-ABCA-E945-AC9F-C9807C462968}"/>
                </a:ext>
              </a:extLst>
            </p:cNvPr>
            <p:cNvSpPr txBox="1"/>
            <p:nvPr/>
          </p:nvSpPr>
          <p:spPr>
            <a:xfrm>
              <a:off x="971152" y="4208125"/>
              <a:ext cx="10802361" cy="4524315"/>
            </a:xfrm>
            <a:prstGeom prst="rect">
              <a:avLst/>
            </a:prstGeom>
            <a:noFill/>
          </p:spPr>
          <p:txBody>
            <a:bodyPr wrap="square">
              <a:spAutoFit/>
            </a:bodyPr>
            <a:lstStyle/>
            <a:p>
              <a:pPr algn="just">
                <a:lnSpc>
                  <a:spcPct val="15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的转化率不是最大，反应向正反应方向进行，因此</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过程</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首先达到平衡状态，说明反应速率快，因此活化能：过程</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过程</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，可列</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三段式</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OH(g)</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起始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0.5           1.4                0                  0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0.4           1.2                0.4               0.4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0.1           0.2                 0.4              0.4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38" name="圆角矩形 37">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6" name="圆角矩形 4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7" name="圆角矩形 46">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8" name="圆角矩形 47">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9" name="圆角矩形 48">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50" name="圆角矩形 49">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graphicFrame>
        <p:nvGraphicFramePr>
          <p:cNvPr id="22" name="对象 21"/>
          <p:cNvGraphicFramePr>
            <a:graphicFrameLocks noChangeAspect="1"/>
          </p:cNvGraphicFramePr>
          <p:nvPr>
            <p:extLst>
              <p:ext uri="{D42A27DB-BD31-4B8C-83A1-F6EECF244321}">
                <p14:modId xmlns:p14="http://schemas.microsoft.com/office/powerpoint/2010/main" val="2951193778"/>
              </p:ext>
            </p:extLst>
          </p:nvPr>
        </p:nvGraphicFramePr>
        <p:xfrm>
          <a:off x="4967612" y="3901311"/>
          <a:ext cx="966788" cy="428625"/>
        </p:xfrm>
        <a:graphic>
          <a:graphicData uri="http://schemas.openxmlformats.org/presentationml/2006/ole">
            <mc:AlternateContent xmlns:mc="http://schemas.openxmlformats.org/markup-compatibility/2006">
              <mc:Choice xmlns:v="urn:schemas-microsoft-com:vml" Requires="v">
                <p:oleObj name="文档" r:id="rId15" imgW="967513" imgH="429383" progId="Word.Document.12">
                  <p:embed/>
                </p:oleObj>
              </mc:Choice>
              <mc:Fallback>
                <p:oleObj name="文档" r:id="rId15" imgW="967513" imgH="429383" progId="Word.Document.12">
                  <p:embed/>
                  <p:pic>
                    <p:nvPicPr>
                      <p:cNvPr id="0" name=""/>
                      <p:cNvPicPr/>
                      <p:nvPr/>
                    </p:nvPicPr>
                    <p:blipFill>
                      <a:blip r:embed="rId16"/>
                      <a:stretch>
                        <a:fillRect/>
                      </a:stretch>
                    </p:blipFill>
                    <p:spPr>
                      <a:xfrm>
                        <a:off x="4967612" y="3901311"/>
                        <a:ext cx="966788" cy="428625"/>
                      </a:xfrm>
                      <a:prstGeom prst="rect">
                        <a:avLst/>
                      </a:prstGeom>
                    </p:spPr>
                  </p:pic>
                </p:oleObj>
              </mc:Fallback>
            </mc:AlternateContent>
          </a:graphicData>
        </a:graphic>
      </p:graphicFrame>
      <p:pic>
        <p:nvPicPr>
          <p:cNvPr id="23" name="Picture 2" descr="7-149"/>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40216" y="3184842"/>
            <a:ext cx="3362115" cy="229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251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a:extLst>
              <a:ext uri="{FF2B5EF4-FFF2-40B4-BE49-F238E27FC236}">
                <a16:creationId xmlns:a16="http://schemas.microsoft.com/office/drawing/2014/main" id="{574E7DD6-E482-894D-9E46-D2B62C9ED9EC}"/>
              </a:ext>
            </a:extLst>
          </p:cNvPr>
          <p:cNvGrpSpPr/>
          <p:nvPr/>
        </p:nvGrpSpPr>
        <p:grpSpPr>
          <a:xfrm>
            <a:off x="516000" y="1628800"/>
            <a:ext cx="11160000" cy="3096344"/>
            <a:chOff x="792914" y="3925222"/>
            <a:chExt cx="11160000" cy="3096344"/>
          </a:xfrm>
        </p:grpSpPr>
        <p:sp>
          <p:nvSpPr>
            <p:cNvPr id="41" name="圆角矩形 40">
              <a:extLst>
                <a:ext uri="{FF2B5EF4-FFF2-40B4-BE49-F238E27FC236}">
                  <a16:creationId xmlns:a16="http://schemas.microsoft.com/office/drawing/2014/main" id="{E0791A29-2CB4-2744-96C1-EA2037B165CE}"/>
                </a:ext>
              </a:extLst>
            </p:cNvPr>
            <p:cNvSpPr/>
            <p:nvPr/>
          </p:nvSpPr>
          <p:spPr>
            <a:xfrm>
              <a:off x="792914" y="4038112"/>
              <a:ext cx="11160000" cy="2983454"/>
            </a:xfrm>
            <a:prstGeom prst="roundRect">
              <a:avLst>
                <a:gd name="adj" fmla="val 412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2" name="矩形 41">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文本框 42">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44" name="文本框 43">
              <a:extLst>
                <a:ext uri="{FF2B5EF4-FFF2-40B4-BE49-F238E27FC236}">
                  <a16:creationId xmlns:a16="http://schemas.microsoft.com/office/drawing/2014/main" id="{E38EBCDC-ABCA-E945-AC9F-C9807C462968}"/>
                </a:ext>
              </a:extLst>
            </p:cNvPr>
            <p:cNvSpPr txBox="1"/>
            <p:nvPr/>
          </p:nvSpPr>
          <p:spPr>
            <a:xfrm>
              <a:off x="971152" y="4347627"/>
              <a:ext cx="7368239" cy="2419124"/>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所以该反应的平衡常数</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8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过程</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时刻</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的转化率降低，说明反应向逆反应</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方向进行，由于正反应放热，因此改变的反应条件可能是升高温度，</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38" name="圆角矩形 37">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6" name="圆角矩形 4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7" name="圆角矩形 46">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8" name="圆角矩形 47">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9" name="圆角矩形 48">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50" name="圆角矩形 49">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012718078"/>
              </p:ext>
            </p:extLst>
          </p:nvPr>
        </p:nvGraphicFramePr>
        <p:xfrm>
          <a:off x="4434761" y="1881956"/>
          <a:ext cx="1400175" cy="1042988"/>
        </p:xfrm>
        <a:graphic>
          <a:graphicData uri="http://schemas.openxmlformats.org/presentationml/2006/ole">
            <mc:AlternateContent xmlns:mc="http://schemas.openxmlformats.org/markup-compatibility/2006">
              <mc:Choice xmlns:v="urn:schemas-microsoft-com:vml" Requires="v">
                <p:oleObj name="文档" r:id="rId15" imgW="1399919" imgH="1042559" progId="Word.Document.12">
                  <p:embed/>
                </p:oleObj>
              </mc:Choice>
              <mc:Fallback>
                <p:oleObj name="文档" r:id="rId15" imgW="1399919" imgH="1042559" progId="Word.Document.12">
                  <p:embed/>
                  <p:pic>
                    <p:nvPicPr>
                      <p:cNvPr id="0" name=""/>
                      <p:cNvPicPr/>
                      <p:nvPr/>
                    </p:nvPicPr>
                    <p:blipFill>
                      <a:blip r:embed="rId16"/>
                      <a:stretch>
                        <a:fillRect/>
                      </a:stretch>
                    </p:blipFill>
                    <p:spPr>
                      <a:xfrm>
                        <a:off x="4434761" y="1881956"/>
                        <a:ext cx="1400175" cy="1042988"/>
                      </a:xfrm>
                      <a:prstGeom prst="rect">
                        <a:avLst/>
                      </a:prstGeom>
                    </p:spPr>
                  </p:pic>
                </p:oleObj>
              </mc:Fallback>
            </mc:AlternateContent>
          </a:graphicData>
        </a:graphic>
      </p:graphicFrame>
      <p:pic>
        <p:nvPicPr>
          <p:cNvPr id="23" name="Picture 2" descr="7-149"/>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0467" y="2171072"/>
            <a:ext cx="3362115" cy="229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30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FFF65964-AB35-1C41-A7F1-54DD8E8F48A6}"/>
              </a:ext>
            </a:extLst>
          </p:cNvPr>
          <p:cNvSpPr/>
          <p:nvPr/>
        </p:nvSpPr>
        <p:spPr>
          <a:xfrm>
            <a:off x="390000" y="912221"/>
            <a:ext cx="7146160" cy="533682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40000"/>
              </a:lnSpc>
              <a:spcAft>
                <a:spcPts val="0"/>
              </a:spcAft>
            </a:pP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7.</a:t>
            </a:r>
            <a:r>
              <a:rPr lang="en-US" altLang="zh-CN" sz="22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2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200" kern="100" dirty="0">
                <a:latin typeface="Times New Roman" panose="02020603050405020304" pitchFamily="18" charset="0"/>
                <a:ea typeface="楷体_GB2312" panose="02010609030101010101" pitchFamily="49" charset="-122"/>
                <a:cs typeface="Times New Roman" panose="02020603050405020304" pitchFamily="18" charset="0"/>
              </a:rPr>
              <a:t>安徽省示范高中高三联考</a:t>
            </a:r>
            <a:r>
              <a:rPr lang="en-US" altLang="zh-CN" sz="22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有</a:t>
            </a:r>
            <a:r>
              <a:rPr lang="en-US" altLang="zh-CN" sz="2200"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200" kern="100" dirty="0">
                <a:latin typeface="宋体" panose="02010600030101010101" pitchFamily="2" charset="-122"/>
                <a:ea typeface="微软雅黑" panose="020B0503020204020204" pitchFamily="34" charset="-122"/>
                <a:cs typeface="Times New Roman" panose="02020603050405020304" pitchFamily="18" charset="0"/>
              </a:rPr>
              <a:t>Ⅳ</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四个体积均为</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0.5 L</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的恒容密闭容器，在</a:t>
            </a:r>
            <a:r>
              <a:rPr lang="en-US" altLang="zh-CN" sz="2200"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200"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200" kern="100" dirty="0">
                <a:latin typeface="宋体" panose="02010600030101010101" pitchFamily="2" charset="-122"/>
                <a:ea typeface="微软雅黑" panose="020B0503020204020204" pitchFamily="34" charset="-122"/>
                <a:cs typeface="Times New Roman" panose="02020603050405020304" pitchFamily="18" charset="0"/>
              </a:rPr>
              <a:t>Ⅲ</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中按不同投料比</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200" i="1" kern="100" dirty="0">
                <a:latin typeface="Times New Roman" panose="02020603050405020304" pitchFamily="18" charset="0"/>
                <a:ea typeface="微软雅黑" panose="020B0503020204020204" pitchFamily="34" charset="-122"/>
                <a:cs typeface="Courier New" panose="02070309020205020404" pitchFamily="49" charset="0"/>
              </a:rPr>
              <a:t>Z</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充入</a:t>
            </a:r>
            <a:r>
              <a:rPr lang="en-US" altLang="zh-CN" sz="2200" kern="100" dirty="0" err="1">
                <a:latin typeface="Times New Roman" panose="02020603050405020304" pitchFamily="18" charset="0"/>
                <a:ea typeface="微软雅黑" panose="020B0503020204020204" pitchFamily="34" charset="-122"/>
                <a:cs typeface="Courier New" panose="02070309020205020404" pitchFamily="49" charset="0"/>
              </a:rPr>
              <a:t>HCl</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2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如表</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，加入催化剂发生反应：</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4HCl(g)</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2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2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2Cl</a:t>
            </a:r>
            <a:r>
              <a:rPr lang="en-US" altLang="zh-CN" sz="22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sz="22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2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200" kern="100" dirty="0" err="1">
                <a:latin typeface="Times New Roman" panose="02020603050405020304" pitchFamily="18" charset="0"/>
                <a:ea typeface="微软雅黑" panose="020B0503020204020204" pitchFamily="34" charset="-122"/>
                <a:cs typeface="Courier New" panose="02070309020205020404" pitchFamily="49" charset="0"/>
              </a:rPr>
              <a:t>HCl</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的平衡转化率</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200" i="1" kern="100" dirty="0">
                <a:latin typeface="Times New Roman" panose="02020603050405020304" pitchFamily="18" charset="0"/>
                <a:ea typeface="微软雅黑" panose="020B0503020204020204" pitchFamily="34" charset="-122"/>
                <a:cs typeface="Courier New" panose="02070309020205020404" pitchFamily="49" charset="0"/>
              </a:rPr>
              <a:t>α</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200" i="1"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和温度</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2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的关系如图所示。下列说法正确的是</a:t>
            </a:r>
            <a:endParaRPr lang="zh-CN" altLang="zh-CN" sz="22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A.Δ</a:t>
            </a:r>
            <a:r>
              <a:rPr lang="en-US" altLang="zh-CN" sz="2200"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&lt;0</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200"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&gt;4&gt;</a:t>
            </a:r>
            <a:r>
              <a:rPr lang="en-US" altLang="zh-CN" sz="2200" i="1" kern="100" dirty="0">
                <a:latin typeface="Times New Roman" panose="02020603050405020304" pitchFamily="18" charset="0"/>
                <a:ea typeface="微软雅黑" panose="020B0503020204020204" pitchFamily="34" charset="-122"/>
                <a:cs typeface="Courier New" panose="02070309020205020404" pitchFamily="49" charset="0"/>
              </a:rPr>
              <a:t>b</a:t>
            </a:r>
            <a:endParaRPr lang="zh-CN" altLang="zh-CN" sz="22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容器</a:t>
            </a:r>
            <a:r>
              <a:rPr lang="en-US" altLang="zh-CN" sz="2200" kern="100" dirty="0">
                <a:latin typeface="宋体" panose="02010600030101010101" pitchFamily="2" charset="-122"/>
                <a:ea typeface="微软雅黑" panose="020B0503020204020204" pitchFamily="34" charset="-122"/>
                <a:cs typeface="Times New Roman" panose="02020603050405020304" pitchFamily="18" charset="0"/>
              </a:rPr>
              <a:t>Ⅲ</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某时刻处在</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R</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点，则</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R</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点的</a:t>
            </a:r>
            <a:r>
              <a:rPr lang="en-US" altLang="zh-CN" sz="22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200"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2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200"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，压强：</a:t>
            </a:r>
            <a:endParaRPr lang="en-US" altLang="zh-CN" sz="22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40000"/>
              </a:lnSpc>
              <a:spcAft>
                <a:spcPts val="0"/>
              </a:spcAft>
            </a:pPr>
            <a:r>
              <a:rPr lang="en-US" altLang="zh-CN" sz="2200" i="1"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(R)&gt;</a:t>
            </a:r>
            <a:r>
              <a:rPr lang="en-US" altLang="zh-CN" sz="22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(Q)</a:t>
            </a:r>
            <a:endParaRPr lang="zh-CN" altLang="zh-CN" sz="22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C.300 </a:t>
            </a:r>
            <a:r>
              <a:rPr lang="en-US" altLang="zh-CN" sz="22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该反应的平衡常数为</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64</a:t>
            </a:r>
            <a:endParaRPr lang="zh-CN" altLang="zh-CN" sz="22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若起始时，在容器</a:t>
            </a:r>
            <a:r>
              <a:rPr lang="en-US" altLang="zh-CN" sz="2200" kern="100" dirty="0">
                <a:latin typeface="宋体" panose="02010600030101010101" pitchFamily="2" charset="-122"/>
                <a:ea typeface="微软雅黑" panose="020B0503020204020204" pitchFamily="34" charset="-122"/>
                <a:cs typeface="Times New Roman" panose="02020603050405020304" pitchFamily="18" charset="0"/>
              </a:rPr>
              <a:t>Ⅳ</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中充入</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0.25 </a:t>
            </a:r>
            <a:r>
              <a:rPr lang="en-US" altLang="zh-CN" sz="22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 Cl</a:t>
            </a:r>
            <a:r>
              <a:rPr lang="en-US" altLang="zh-CN" sz="22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0.25 </a:t>
            </a:r>
            <a:r>
              <a:rPr lang="en-US" altLang="zh-CN" sz="22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 </a:t>
            </a:r>
          </a:p>
          <a:p>
            <a:pPr algn="just">
              <a:lnSpc>
                <a:spcPct val="140000"/>
              </a:lnSpc>
              <a:spcAft>
                <a:spcPts val="0"/>
              </a:spcAft>
            </a:pP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    H</a:t>
            </a:r>
            <a:r>
              <a:rPr lang="en-US" altLang="zh-CN" sz="22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300 </a:t>
            </a:r>
            <a:r>
              <a:rPr lang="en-US" altLang="zh-CN" sz="22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200" kern="100" dirty="0">
                <a:latin typeface="Times New Roman" panose="02020603050405020304" pitchFamily="18" charset="0"/>
                <a:ea typeface="微软雅黑" panose="020B0503020204020204" pitchFamily="34" charset="-122"/>
                <a:cs typeface="Times New Roman" panose="02020603050405020304" pitchFamily="18" charset="0"/>
              </a:rPr>
              <a:t>达平衡时容器中</a:t>
            </a:r>
            <a:r>
              <a:rPr lang="en-US" altLang="zh-CN" sz="22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200" kern="100" dirty="0" err="1">
                <a:latin typeface="Times New Roman" panose="02020603050405020304" pitchFamily="18" charset="0"/>
                <a:ea typeface="微软雅黑" panose="020B0503020204020204" pitchFamily="34" charset="-122"/>
                <a:cs typeface="Courier New" panose="02070309020205020404" pitchFamily="49" charset="0"/>
              </a:rPr>
              <a:t>HCl</a:t>
            </a:r>
            <a:r>
              <a:rPr lang="en-US" altLang="zh-CN" sz="2200" kern="100" dirty="0">
                <a:latin typeface="Times New Roman" panose="02020603050405020304" pitchFamily="18" charset="0"/>
                <a:ea typeface="微软雅黑" panose="020B0503020204020204" pitchFamily="34" charset="-122"/>
                <a:cs typeface="Courier New" panose="02070309020205020404" pitchFamily="49" charset="0"/>
              </a:rPr>
              <a:t>)&gt;0.2 </a:t>
            </a:r>
            <a:r>
              <a:rPr lang="en-US" altLang="zh-CN" sz="22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2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200"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22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39" name="圆角矩形 38">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107561564"/>
              </p:ext>
            </p:extLst>
          </p:nvPr>
        </p:nvGraphicFramePr>
        <p:xfrm>
          <a:off x="7572648" y="980728"/>
          <a:ext cx="4140000" cy="2514600"/>
        </p:xfrm>
        <a:graphic>
          <a:graphicData uri="http://schemas.openxmlformats.org/drawingml/2006/table">
            <a:tbl>
              <a:tblPr/>
              <a:tblGrid>
                <a:gridCol w="792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612000">
                  <a:extLst>
                    <a:ext uri="{9D8B030D-6E8A-4147-A177-3AD203B41FA5}">
                      <a16:colId xmlns:a16="http://schemas.microsoft.com/office/drawing/2014/main" val="20003"/>
                    </a:ext>
                  </a:extLst>
                </a:gridCol>
              </a:tblGrid>
              <a:tr h="468000">
                <a:tc rowSpan="2">
                  <a:txBody>
                    <a:bodyPr/>
                    <a:lstStyle/>
                    <a:p>
                      <a:pPr algn="ctr">
                        <a:lnSpc>
                          <a:spcPct val="150000"/>
                        </a:lnSpc>
                        <a:spcAft>
                          <a:spcPts val="0"/>
                        </a:spcAft>
                      </a:pPr>
                      <a:r>
                        <a:rPr lang="zh-CN" sz="2200" kern="100" dirty="0">
                          <a:effectLst/>
                          <a:latin typeface="Times New Roman" panose="02020603050405020304" pitchFamily="18" charset="0"/>
                          <a:ea typeface="微软雅黑" panose="020B0503020204020204" pitchFamily="34" charset="-122"/>
                          <a:cs typeface="Times New Roman" panose="02020603050405020304" pitchFamily="18" charset="0"/>
                        </a:rPr>
                        <a:t>容器</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zh-CN" sz="2200" kern="100" dirty="0">
                          <a:effectLst/>
                          <a:latin typeface="Times New Roman" panose="02020603050405020304" pitchFamily="18" charset="0"/>
                          <a:ea typeface="微软雅黑" panose="020B0503020204020204" pitchFamily="34" charset="-122"/>
                          <a:cs typeface="Times New Roman" panose="02020603050405020304" pitchFamily="18" charset="0"/>
                        </a:rPr>
                        <a:t>起始时</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468000">
                <a:tc vMerge="1">
                  <a:txBody>
                    <a:bodyPr/>
                    <a:lstStyle/>
                    <a:p>
                      <a:endParaRPr lang="zh-CN" altLang="en-US"/>
                    </a:p>
                  </a:txBody>
                  <a:tcPr/>
                </a:tc>
                <a:tc>
                  <a:txBody>
                    <a:bodyPr/>
                    <a:lstStyle/>
                    <a:p>
                      <a:pPr algn="ctr">
                        <a:lnSpc>
                          <a:spcPct val="150000"/>
                        </a:lnSpc>
                        <a:spcAft>
                          <a:spcPts val="0"/>
                        </a:spcAft>
                      </a:pPr>
                      <a:r>
                        <a:rPr lang="en-US" sz="2200" i="1" kern="10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200" kern="100" dirty="0">
                          <a:effectLst/>
                          <a:latin typeface="宋体" panose="02010600030101010101" pitchFamily="2" charset="-122"/>
                          <a:ea typeface="微软雅黑" panose="020B0503020204020204" pitchFamily="34" charset="-122"/>
                          <a:cs typeface="Times New Roman" panose="02020603050405020304" pitchFamily="18" charset="0"/>
                        </a:rPr>
                        <a:t>℃</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i="1"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200" kern="100" dirty="0" err="1">
                          <a:effectLst/>
                          <a:latin typeface="Times New Roman" panose="02020603050405020304" pitchFamily="18" charset="0"/>
                          <a:ea typeface="微软雅黑" panose="020B0503020204020204" pitchFamily="34" charset="-122"/>
                          <a:cs typeface="Courier New" panose="02070309020205020404" pitchFamily="49" charset="0"/>
                        </a:rPr>
                        <a:t>HCl</a:t>
                      </a: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200" kern="100" dirty="0" err="1">
                          <a:effectLst/>
                          <a:latin typeface="Times New Roman" panose="02020603050405020304" pitchFamily="18" charset="0"/>
                          <a:ea typeface="微软雅黑" panose="020B0503020204020204" pitchFamily="34" charset="-122"/>
                          <a:cs typeface="Courier New" panose="02070309020205020404" pitchFamily="49" charset="0"/>
                        </a:rPr>
                        <a:t>mol</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i="1" kern="100" dirty="0">
                          <a:effectLst/>
                          <a:latin typeface="Times New Roman" panose="02020603050405020304" pitchFamily="18" charset="0"/>
                          <a:ea typeface="微软雅黑" panose="020B0503020204020204" pitchFamily="34" charset="-122"/>
                          <a:cs typeface="Courier New" panose="02070309020205020404" pitchFamily="49" charset="0"/>
                        </a:rPr>
                        <a:t>Z</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8000">
                <a:tc>
                  <a:txBody>
                    <a:bodyPr/>
                    <a:lstStyle/>
                    <a:p>
                      <a:pPr algn="ctr">
                        <a:lnSpc>
                          <a:spcPct val="150000"/>
                        </a:lnSpc>
                        <a:spcAft>
                          <a:spcPts val="0"/>
                        </a:spcAft>
                      </a:pPr>
                      <a:r>
                        <a:rPr lang="en-US" sz="2200" kern="100">
                          <a:effectLst/>
                          <a:latin typeface="宋体" panose="02010600030101010101" pitchFamily="2" charset="-122"/>
                          <a:ea typeface="微软雅黑" panose="020B0503020204020204" pitchFamily="34" charset="-122"/>
                          <a:cs typeface="Times New Roman" panose="02020603050405020304" pitchFamily="18" charset="0"/>
                        </a:rPr>
                        <a:t>Ⅰ</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300</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0.25</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i="1"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8000">
                <a:tc>
                  <a:txBody>
                    <a:bodyPr/>
                    <a:lstStyle/>
                    <a:p>
                      <a:pPr algn="ctr">
                        <a:lnSpc>
                          <a:spcPct val="150000"/>
                        </a:lnSpc>
                        <a:spcAft>
                          <a:spcPts val="0"/>
                        </a:spcAft>
                      </a:pPr>
                      <a:r>
                        <a:rPr lang="en-US" sz="2200" kern="100">
                          <a:effectLst/>
                          <a:latin typeface="宋体" panose="02010600030101010101" pitchFamily="2" charset="-122"/>
                          <a:ea typeface="微软雅黑" panose="020B0503020204020204" pitchFamily="34" charset="-122"/>
                          <a:cs typeface="Times New Roman" panose="02020603050405020304" pitchFamily="18" charset="0"/>
                        </a:rPr>
                        <a:t>Ⅱ</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300</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0.25</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i="1" kern="100">
                          <a:effectLst/>
                          <a:latin typeface="Times New Roman" panose="02020603050405020304" pitchFamily="18" charset="0"/>
                          <a:ea typeface="微软雅黑" panose="020B0503020204020204" pitchFamily="34" charset="-122"/>
                          <a:cs typeface="Courier New" panose="02070309020205020404" pitchFamily="49" charset="0"/>
                        </a:rPr>
                        <a:t>b</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8000">
                <a:tc>
                  <a:txBody>
                    <a:bodyPr/>
                    <a:lstStyle/>
                    <a:p>
                      <a:pPr algn="ctr">
                        <a:lnSpc>
                          <a:spcPct val="150000"/>
                        </a:lnSpc>
                        <a:spcAft>
                          <a:spcPts val="0"/>
                        </a:spcAft>
                      </a:pPr>
                      <a:r>
                        <a:rPr lang="en-US" sz="2200" kern="100">
                          <a:effectLst/>
                          <a:latin typeface="宋体" panose="02010600030101010101" pitchFamily="2" charset="-122"/>
                          <a:ea typeface="微软雅黑" panose="020B0503020204020204" pitchFamily="34" charset="-122"/>
                          <a:cs typeface="Times New Roman" panose="02020603050405020304" pitchFamily="18" charset="0"/>
                        </a:rPr>
                        <a:t>Ⅲ</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kern="100">
                          <a:effectLst/>
                          <a:latin typeface="Times New Roman" panose="02020603050405020304" pitchFamily="18" charset="0"/>
                          <a:ea typeface="微软雅黑" panose="020B0503020204020204" pitchFamily="34" charset="-122"/>
                          <a:cs typeface="Courier New" panose="02070309020205020404" pitchFamily="49" charset="0"/>
                        </a:rPr>
                        <a:t>300</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0.25</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51201" name="Picture 1" descr="7-150"/>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4152" y="3476633"/>
            <a:ext cx="4250282" cy="307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对象 21"/>
          <p:cNvGraphicFramePr>
            <a:graphicFrameLocks noChangeAspect="1"/>
          </p:cNvGraphicFramePr>
          <p:nvPr>
            <p:extLst>
              <p:ext uri="{D42A27DB-BD31-4B8C-83A1-F6EECF244321}">
                <p14:modId xmlns:p14="http://schemas.microsoft.com/office/powerpoint/2010/main" val="1774405472"/>
              </p:ext>
            </p:extLst>
          </p:nvPr>
        </p:nvGraphicFramePr>
        <p:xfrm>
          <a:off x="1437694" y="2440144"/>
          <a:ext cx="966788" cy="428625"/>
        </p:xfrm>
        <a:graphic>
          <a:graphicData uri="http://schemas.openxmlformats.org/presentationml/2006/ole">
            <mc:AlternateContent xmlns:mc="http://schemas.openxmlformats.org/markup-compatibility/2006">
              <mc:Choice xmlns:v="urn:schemas-microsoft-com:vml" Requires="v">
                <p:oleObj name="文档" r:id="rId16" imgW="967513" imgH="429383" progId="Word.Document.12">
                  <p:embed/>
                </p:oleObj>
              </mc:Choice>
              <mc:Fallback>
                <p:oleObj name="文档" r:id="rId16" imgW="967513" imgH="429383" progId="Word.Document.12">
                  <p:embed/>
                  <p:pic>
                    <p:nvPicPr>
                      <p:cNvPr id="0" name=""/>
                      <p:cNvPicPr/>
                      <p:nvPr/>
                    </p:nvPicPr>
                    <p:blipFill>
                      <a:blip r:embed="rId17"/>
                      <a:stretch>
                        <a:fillRect/>
                      </a:stretch>
                    </p:blipFill>
                    <p:spPr>
                      <a:xfrm>
                        <a:off x="1437694" y="2440144"/>
                        <a:ext cx="966788" cy="428625"/>
                      </a:xfrm>
                      <a:prstGeom prst="rect">
                        <a:avLst/>
                      </a:prstGeom>
                    </p:spPr>
                  </p:pic>
                </p:oleObj>
              </mc:Fallback>
            </mc:AlternateContent>
          </a:graphicData>
        </a:graphic>
      </p:graphicFrame>
      <p:sp>
        <p:nvSpPr>
          <p:cNvPr id="31" name="TextBox 9"/>
          <p:cNvSpPr txBox="1"/>
          <p:nvPr/>
        </p:nvSpPr>
        <p:spPr>
          <a:xfrm>
            <a:off x="236976" y="359939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60059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id="{574E7DD6-E482-894D-9E46-D2B62C9ED9EC}"/>
              </a:ext>
            </a:extLst>
          </p:cNvPr>
          <p:cNvGrpSpPr/>
          <p:nvPr/>
        </p:nvGrpSpPr>
        <p:grpSpPr>
          <a:xfrm>
            <a:off x="516000" y="987979"/>
            <a:ext cx="11160000" cy="5753389"/>
            <a:chOff x="792914" y="3925222"/>
            <a:chExt cx="11160000" cy="5753389"/>
          </a:xfrm>
        </p:grpSpPr>
        <p:sp>
          <p:nvSpPr>
            <p:cNvPr id="33" name="圆角矩形 32">
              <a:extLst>
                <a:ext uri="{FF2B5EF4-FFF2-40B4-BE49-F238E27FC236}">
                  <a16:creationId xmlns:a16="http://schemas.microsoft.com/office/drawing/2014/main" id="{E0791A29-2CB4-2744-96C1-EA2037B165CE}"/>
                </a:ext>
              </a:extLst>
            </p:cNvPr>
            <p:cNvSpPr/>
            <p:nvPr/>
          </p:nvSpPr>
          <p:spPr>
            <a:xfrm>
              <a:off x="792914" y="4038112"/>
              <a:ext cx="11160000" cy="5640499"/>
            </a:xfrm>
            <a:prstGeom prst="roundRect">
              <a:avLst>
                <a:gd name="adj" fmla="val 258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36" name="文本框 35">
              <a:extLst>
                <a:ext uri="{FF2B5EF4-FFF2-40B4-BE49-F238E27FC236}">
                  <a16:creationId xmlns:a16="http://schemas.microsoft.com/office/drawing/2014/main" id="{E38EBCDC-ABCA-E945-AC9F-C9807C462968}"/>
                </a:ext>
              </a:extLst>
            </p:cNvPr>
            <p:cNvSpPr txBox="1"/>
            <p:nvPr/>
          </p:nvSpPr>
          <p:spPr>
            <a:xfrm>
              <a:off x="971153" y="4196478"/>
              <a:ext cx="6409874" cy="4524315"/>
            </a:xfrm>
            <a:prstGeom prst="rect">
              <a:avLst/>
            </a:prstGeom>
            <a:noFill/>
          </p:spPr>
          <p:txBody>
            <a:bodyPr wrap="square">
              <a:spAutoFit/>
            </a:bodyPr>
            <a:lstStyle/>
            <a:p>
              <a:pPr algn="just">
                <a:lnSpc>
                  <a:spcPct val="150000"/>
                </a:lnSpc>
                <a:spcAft>
                  <a:spcPts val="0"/>
                </a:spcAft>
                <a:tabLst>
                  <a:tab pos="2430780" algn="l"/>
                </a:tabLst>
              </a:pPr>
              <a:r>
                <a:rPr lang="en-US" altLang="zh-CN" sz="2400" kern="100" dirty="0" err="1">
                  <a:latin typeface="Times New Roman" panose="02020603050405020304" pitchFamily="18" charset="0"/>
                  <a:ea typeface="宋体" panose="02010600030101010101" pitchFamily="2" charset="-122"/>
                </a:rPr>
                <a:t>HCl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的平衡转化率随温度的升高而减小，说明升温平衡逆向移动，则正反应为放热反应，</a:t>
              </a:r>
              <a:r>
                <a:rPr lang="en-US" altLang="zh-CN" sz="2400" kern="100" dirty="0">
                  <a:latin typeface="Times New Roman" panose="02020603050405020304" pitchFamily="18" charset="0"/>
                  <a:ea typeface="宋体" panose="02010600030101010101" pitchFamily="2" charset="-122"/>
                </a:rPr>
                <a:t>Δ</a:t>
              </a:r>
              <a:r>
                <a:rPr lang="en-US" altLang="zh-CN" sz="2400" i="1" kern="100" dirty="0">
                  <a:latin typeface="Times New Roman" panose="02020603050405020304" pitchFamily="18" charset="0"/>
                  <a:ea typeface="宋体" panose="02010600030101010101" pitchFamily="2" charset="-122"/>
                </a:rPr>
                <a:t>H</a:t>
              </a:r>
              <a:r>
                <a:rPr lang="en-US" altLang="zh-CN" sz="2400" kern="100" dirty="0">
                  <a:latin typeface="Times New Roman" panose="02020603050405020304" pitchFamily="18" charset="0"/>
                  <a:ea typeface="宋体" panose="02010600030101010101" pitchFamily="2" charset="-122"/>
                </a:rPr>
                <a:t>&lt;0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，增大氧气的物质的量，即</a:t>
              </a:r>
              <a:r>
                <a:rPr lang="en-US" altLang="zh-CN" sz="2400" i="1" kern="100" dirty="0">
                  <a:latin typeface="Times New Roman" panose="02020603050405020304" pitchFamily="18" charset="0"/>
                  <a:ea typeface="宋体" panose="02010600030101010101" pitchFamily="2" charset="-122"/>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越小，</a:t>
              </a:r>
              <a:r>
                <a:rPr lang="en-US" altLang="zh-CN" sz="2400" kern="100" dirty="0" err="1">
                  <a:latin typeface="Times New Roman" panose="02020603050405020304" pitchFamily="18" charset="0"/>
                  <a:ea typeface="宋体" panose="02010600030101010101" pitchFamily="2" charset="-122"/>
                </a:rPr>
                <a:t>HCl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的平衡转化率越大，故</a:t>
              </a:r>
              <a:r>
                <a:rPr lang="en-US" altLang="zh-CN" sz="2400" i="1" kern="100" dirty="0">
                  <a:latin typeface="Times New Roman" panose="02020603050405020304" pitchFamily="18" charset="0"/>
                  <a:ea typeface="宋体" panose="02010600030101010101" pitchFamily="2" charset="-122"/>
                </a:rPr>
                <a:t>a</a:t>
              </a:r>
              <a:r>
                <a:rPr lang="en-US" altLang="zh-CN" sz="2400" kern="100" dirty="0">
                  <a:latin typeface="Times New Roman" panose="02020603050405020304" pitchFamily="18" charset="0"/>
                  <a:ea typeface="宋体" panose="02010600030101010101" pitchFamily="2" charset="-122"/>
                </a:rPr>
                <a:t>&lt;4&lt;</a:t>
              </a:r>
              <a:r>
                <a:rPr lang="en-US" altLang="zh-CN" sz="2400" i="1" kern="100" dirty="0">
                  <a:latin typeface="Times New Roman" panose="02020603050405020304" pitchFamily="18" charset="0"/>
                  <a:ea typeface="宋体" panose="02010600030101010101" pitchFamily="2" charset="-122"/>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430780"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结合题图和题表知，</a:t>
              </a:r>
              <a:r>
                <a:rPr lang="en-US" altLang="zh-CN" sz="2400" kern="100" dirty="0">
                  <a:latin typeface="Times New Roman" panose="02020603050405020304" pitchFamily="18" charset="0"/>
                  <a:ea typeface="宋体" panose="02010600030101010101" pitchFamily="2" charset="-122"/>
                </a:rPr>
                <a:t>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a:t>
              </a:r>
              <a:r>
                <a:rPr lang="en-US" altLang="zh-CN" sz="2400" kern="100" dirty="0" err="1">
                  <a:latin typeface="Times New Roman" panose="02020603050405020304" pitchFamily="18" charset="0"/>
                  <a:ea typeface="宋体" panose="02010600030101010101" pitchFamily="2" charset="-122"/>
                </a:rPr>
                <a:t>HCl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的转化率小于平衡时的转化率，即</a:t>
              </a:r>
              <a:r>
                <a:rPr lang="en-US" altLang="zh-CN" sz="2400" kern="100" dirty="0">
                  <a:latin typeface="Times New Roman" panose="02020603050405020304" pitchFamily="18" charset="0"/>
                  <a:ea typeface="宋体" panose="02010600030101010101" pitchFamily="2" charset="-122"/>
                </a:rPr>
                <a:t>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点未达到平衡状态，反应正向进行，故</a:t>
              </a:r>
              <a:r>
                <a:rPr lang="en-US" altLang="zh-CN" sz="2400" kern="100" dirty="0">
                  <a:latin typeface="Times New Roman" panose="02020603050405020304" pitchFamily="18" charset="0"/>
                  <a:ea typeface="宋体" panose="02010600030101010101" pitchFamily="2" charset="-122"/>
                </a:rPr>
                <a:t>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点的</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en-US" altLang="zh-CN" sz="2400" kern="100" dirty="0">
                  <a:latin typeface="Times New Roman" panose="02020603050405020304" pitchFamily="18" charset="0"/>
                  <a:ea typeface="宋体" panose="02010600030101010101" pitchFamily="2" charset="-122"/>
                </a:rPr>
                <a:t>&gt;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，该反应为气体分子数减少的反应，因此</a:t>
              </a:r>
              <a:r>
                <a:rPr lang="en-US" altLang="zh-CN" sz="2400" i="1" kern="100" dirty="0">
                  <a:latin typeface="Times New Roman" panose="02020603050405020304" pitchFamily="18" charset="0"/>
                  <a:ea typeface="宋体" panose="02010600030101010101" pitchFamily="2" charset="-122"/>
                </a:rPr>
                <a:t>p</a:t>
              </a:r>
              <a:r>
                <a:rPr lang="en-US" altLang="zh-CN" sz="2400" kern="100" dirty="0">
                  <a:latin typeface="Times New Roman" panose="02020603050405020304" pitchFamily="18" charset="0"/>
                  <a:ea typeface="宋体" panose="02010600030101010101" pitchFamily="2" charset="-122"/>
                </a:rPr>
                <a:t>(R)&gt;</a:t>
              </a:r>
              <a:r>
                <a:rPr lang="en-US" altLang="zh-CN" sz="2400" i="1" kern="100" dirty="0">
                  <a:latin typeface="Times New Roman" panose="02020603050405020304" pitchFamily="18" charset="0"/>
                  <a:ea typeface="宋体" panose="02010600030101010101" pitchFamily="2" charset="-122"/>
                </a:rPr>
                <a:t>p</a:t>
              </a:r>
              <a:r>
                <a:rPr lang="en-US" altLang="zh-CN" sz="2400" kern="100" dirty="0">
                  <a:latin typeface="Times New Roman" panose="02020603050405020304" pitchFamily="18" charset="0"/>
                  <a:ea typeface="宋体" panose="02010600030101010101" pitchFamily="2" charset="-122"/>
                </a:rPr>
                <a:t>(Q)</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37" name="圆角矩形 36">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44" name="圆角矩形 43">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graphicFrame>
        <p:nvGraphicFramePr>
          <p:cNvPr id="22" name="表格 21"/>
          <p:cNvGraphicFramePr>
            <a:graphicFrameLocks noGrp="1"/>
          </p:cNvGraphicFramePr>
          <p:nvPr>
            <p:extLst>
              <p:ext uri="{D42A27DB-BD31-4B8C-83A1-F6EECF244321}">
                <p14:modId xmlns:p14="http://schemas.microsoft.com/office/powerpoint/2010/main" val="1093075700"/>
              </p:ext>
            </p:extLst>
          </p:nvPr>
        </p:nvGraphicFramePr>
        <p:xfrm>
          <a:off x="7248128" y="1336144"/>
          <a:ext cx="4140000" cy="2514600"/>
        </p:xfrm>
        <a:graphic>
          <a:graphicData uri="http://schemas.openxmlformats.org/drawingml/2006/table">
            <a:tbl>
              <a:tblPr/>
              <a:tblGrid>
                <a:gridCol w="792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612000">
                  <a:extLst>
                    <a:ext uri="{9D8B030D-6E8A-4147-A177-3AD203B41FA5}">
                      <a16:colId xmlns:a16="http://schemas.microsoft.com/office/drawing/2014/main" val="20003"/>
                    </a:ext>
                  </a:extLst>
                </a:gridCol>
              </a:tblGrid>
              <a:tr h="468000">
                <a:tc rowSpan="2">
                  <a:txBody>
                    <a:bodyPr/>
                    <a:lstStyle/>
                    <a:p>
                      <a:pPr algn="ctr">
                        <a:lnSpc>
                          <a:spcPct val="150000"/>
                        </a:lnSpc>
                        <a:spcAft>
                          <a:spcPts val="0"/>
                        </a:spcAft>
                      </a:pPr>
                      <a:r>
                        <a:rPr lang="zh-CN" sz="2200" kern="100" dirty="0">
                          <a:effectLst/>
                          <a:latin typeface="Times New Roman" panose="02020603050405020304" pitchFamily="18" charset="0"/>
                          <a:ea typeface="微软雅黑" panose="020B0503020204020204" pitchFamily="34" charset="-122"/>
                          <a:cs typeface="Times New Roman" panose="02020603050405020304" pitchFamily="18" charset="0"/>
                        </a:rPr>
                        <a:t>容器</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zh-CN" sz="2200" kern="100" dirty="0">
                          <a:effectLst/>
                          <a:latin typeface="Times New Roman" panose="02020603050405020304" pitchFamily="18" charset="0"/>
                          <a:ea typeface="微软雅黑" panose="020B0503020204020204" pitchFamily="34" charset="-122"/>
                          <a:cs typeface="Times New Roman" panose="02020603050405020304" pitchFamily="18" charset="0"/>
                        </a:rPr>
                        <a:t>起始时</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468000">
                <a:tc vMerge="1">
                  <a:txBody>
                    <a:bodyPr/>
                    <a:lstStyle/>
                    <a:p>
                      <a:endParaRPr lang="zh-CN" altLang="en-US"/>
                    </a:p>
                  </a:txBody>
                  <a:tcPr/>
                </a:tc>
                <a:tc>
                  <a:txBody>
                    <a:bodyPr/>
                    <a:lstStyle/>
                    <a:p>
                      <a:pPr algn="ctr">
                        <a:lnSpc>
                          <a:spcPct val="150000"/>
                        </a:lnSpc>
                        <a:spcAft>
                          <a:spcPts val="0"/>
                        </a:spcAft>
                      </a:pPr>
                      <a:r>
                        <a:rPr lang="en-US" sz="2200" i="1" kern="10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200" kern="100" dirty="0">
                          <a:effectLst/>
                          <a:latin typeface="宋体" panose="02010600030101010101" pitchFamily="2" charset="-122"/>
                          <a:ea typeface="微软雅黑" panose="020B0503020204020204" pitchFamily="34" charset="-122"/>
                          <a:cs typeface="Times New Roman" panose="02020603050405020304" pitchFamily="18" charset="0"/>
                        </a:rPr>
                        <a:t>℃</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i="1"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200" kern="100" dirty="0" err="1">
                          <a:effectLst/>
                          <a:latin typeface="Times New Roman" panose="02020603050405020304" pitchFamily="18" charset="0"/>
                          <a:ea typeface="微软雅黑" panose="020B0503020204020204" pitchFamily="34" charset="-122"/>
                          <a:cs typeface="Courier New" panose="02070309020205020404" pitchFamily="49" charset="0"/>
                        </a:rPr>
                        <a:t>HCl</a:t>
                      </a: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200" kern="100" dirty="0" err="1">
                          <a:effectLst/>
                          <a:latin typeface="Times New Roman" panose="02020603050405020304" pitchFamily="18" charset="0"/>
                          <a:ea typeface="微软雅黑" panose="020B0503020204020204" pitchFamily="34" charset="-122"/>
                          <a:cs typeface="Courier New" panose="02070309020205020404" pitchFamily="49" charset="0"/>
                        </a:rPr>
                        <a:t>mol</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i="1" kern="100" dirty="0">
                          <a:effectLst/>
                          <a:latin typeface="Times New Roman" panose="02020603050405020304" pitchFamily="18" charset="0"/>
                          <a:ea typeface="微软雅黑" panose="020B0503020204020204" pitchFamily="34" charset="-122"/>
                          <a:cs typeface="Courier New" panose="02070309020205020404" pitchFamily="49" charset="0"/>
                        </a:rPr>
                        <a:t>Z</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8000">
                <a:tc>
                  <a:txBody>
                    <a:bodyPr/>
                    <a:lstStyle/>
                    <a:p>
                      <a:pPr algn="ctr">
                        <a:lnSpc>
                          <a:spcPct val="150000"/>
                        </a:lnSpc>
                        <a:spcAft>
                          <a:spcPts val="0"/>
                        </a:spcAft>
                      </a:pPr>
                      <a:r>
                        <a:rPr lang="en-US" sz="2200" kern="100">
                          <a:effectLst/>
                          <a:latin typeface="宋体" panose="02010600030101010101" pitchFamily="2" charset="-122"/>
                          <a:ea typeface="微软雅黑" panose="020B0503020204020204" pitchFamily="34" charset="-122"/>
                          <a:cs typeface="Times New Roman" panose="02020603050405020304" pitchFamily="18" charset="0"/>
                        </a:rPr>
                        <a:t>Ⅰ</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300</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0.25</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i="1"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8000">
                <a:tc>
                  <a:txBody>
                    <a:bodyPr/>
                    <a:lstStyle/>
                    <a:p>
                      <a:pPr algn="ctr">
                        <a:lnSpc>
                          <a:spcPct val="150000"/>
                        </a:lnSpc>
                        <a:spcAft>
                          <a:spcPts val="0"/>
                        </a:spcAft>
                      </a:pPr>
                      <a:r>
                        <a:rPr lang="en-US" sz="2200" kern="100">
                          <a:effectLst/>
                          <a:latin typeface="宋体" panose="02010600030101010101" pitchFamily="2" charset="-122"/>
                          <a:ea typeface="微软雅黑" panose="020B0503020204020204" pitchFamily="34" charset="-122"/>
                          <a:cs typeface="Times New Roman" panose="02020603050405020304" pitchFamily="18" charset="0"/>
                        </a:rPr>
                        <a:t>Ⅱ</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300</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0.25</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i="1" kern="100">
                          <a:effectLst/>
                          <a:latin typeface="Times New Roman" panose="02020603050405020304" pitchFamily="18" charset="0"/>
                          <a:ea typeface="微软雅黑" panose="020B0503020204020204" pitchFamily="34" charset="-122"/>
                          <a:cs typeface="Courier New" panose="02070309020205020404" pitchFamily="49" charset="0"/>
                        </a:rPr>
                        <a:t>b</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8000">
                <a:tc>
                  <a:txBody>
                    <a:bodyPr/>
                    <a:lstStyle/>
                    <a:p>
                      <a:pPr algn="ctr">
                        <a:lnSpc>
                          <a:spcPct val="150000"/>
                        </a:lnSpc>
                        <a:spcAft>
                          <a:spcPts val="0"/>
                        </a:spcAft>
                      </a:pPr>
                      <a:r>
                        <a:rPr lang="en-US" sz="2200" kern="100">
                          <a:effectLst/>
                          <a:latin typeface="宋体" panose="02010600030101010101" pitchFamily="2" charset="-122"/>
                          <a:ea typeface="微软雅黑" panose="020B0503020204020204" pitchFamily="34" charset="-122"/>
                          <a:cs typeface="Times New Roman" panose="02020603050405020304" pitchFamily="18" charset="0"/>
                        </a:rPr>
                        <a:t>Ⅲ</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kern="100">
                          <a:effectLst/>
                          <a:latin typeface="Times New Roman" panose="02020603050405020304" pitchFamily="18" charset="0"/>
                          <a:ea typeface="微软雅黑" panose="020B0503020204020204" pitchFamily="34" charset="-122"/>
                          <a:cs typeface="Courier New" panose="02070309020205020404" pitchFamily="49" charset="0"/>
                        </a:rPr>
                        <a:t>300</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0.25</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23" name="Picture 1" descr="7-150"/>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5656" y="3832050"/>
            <a:ext cx="3816424" cy="276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72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390000" y="548680"/>
            <a:ext cx="11412000" cy="461665"/>
          </a:xfrm>
          <a:prstGeom prst="rect">
            <a:avLst/>
          </a:prstGeom>
        </p:spPr>
        <p:txBody>
          <a:bodyPr wrap="square">
            <a:spAutoFit/>
          </a:bodyPr>
          <a:lstStyle/>
          <a:p>
            <a:r>
              <a:rPr lang="en-US" altLang="zh-CN" sz="2400" b="1" dirty="0">
                <a:latin typeface="+mj-ea"/>
                <a:ea typeface="+mj-ea"/>
              </a:rPr>
              <a:t>3.</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化工生产适宜条件选择的一般原则</a:t>
            </a:r>
            <a:endParaRPr lang="zh-CN" altLang="en-US" b="1" dirty="0"/>
          </a:p>
        </p:txBody>
      </p:sp>
      <p:graphicFrame>
        <p:nvGraphicFramePr>
          <p:cNvPr id="3" name="表格 2"/>
          <p:cNvGraphicFramePr>
            <a:graphicFrameLocks noGrp="1"/>
          </p:cNvGraphicFramePr>
          <p:nvPr>
            <p:extLst>
              <p:ext uri="{D42A27DB-BD31-4B8C-83A1-F6EECF244321}">
                <p14:modId xmlns:p14="http://schemas.microsoft.com/office/powerpoint/2010/main" val="3405298682"/>
              </p:ext>
            </p:extLst>
          </p:nvPr>
        </p:nvGraphicFramePr>
        <p:xfrm>
          <a:off x="372000" y="1268760"/>
          <a:ext cx="11448000" cy="4824000"/>
        </p:xfrm>
        <a:graphic>
          <a:graphicData uri="http://schemas.openxmlformats.org/drawingml/2006/table">
            <a:tbl>
              <a:tblPr/>
              <a:tblGrid>
                <a:gridCol w="3779784">
                  <a:extLst>
                    <a:ext uri="{9D8B030D-6E8A-4147-A177-3AD203B41FA5}">
                      <a16:colId xmlns:a16="http://schemas.microsoft.com/office/drawing/2014/main" val="20000"/>
                    </a:ext>
                  </a:extLst>
                </a:gridCol>
                <a:gridCol w="7668216">
                  <a:extLst>
                    <a:ext uri="{9D8B030D-6E8A-4147-A177-3AD203B41FA5}">
                      <a16:colId xmlns:a16="http://schemas.microsoft.com/office/drawing/2014/main" val="20001"/>
                    </a:ext>
                  </a:extLst>
                </a:gridCol>
              </a:tblGrid>
              <a:tr h="61200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条件</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原则</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61200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从化学反应速率分析</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既不能过快，又不能太慢</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8800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从化学平衡移动分析</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既要注意外界条件对速率和平衡影响的一致性，又要注意对二者影响的矛盾性</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8800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从原料的利用率分析</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增加易得廉价原料，提高难得高价原料的利用率，从而降低生产成本</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1200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从实际生产能力分析</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如设备承受高温、高压能力等</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1200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从催化剂的使用活性分析</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注意催化剂的活性对温度的限制</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6261" marR="3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298500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id="{574E7DD6-E482-894D-9E46-D2B62C9ED9EC}"/>
              </a:ext>
            </a:extLst>
          </p:cNvPr>
          <p:cNvGrpSpPr/>
          <p:nvPr/>
        </p:nvGrpSpPr>
        <p:grpSpPr>
          <a:xfrm>
            <a:off x="516000" y="987979"/>
            <a:ext cx="11160000" cy="5753389"/>
            <a:chOff x="792914" y="3925222"/>
            <a:chExt cx="11160000" cy="5753389"/>
          </a:xfrm>
        </p:grpSpPr>
        <p:sp>
          <p:nvSpPr>
            <p:cNvPr id="33" name="圆角矩形 32">
              <a:extLst>
                <a:ext uri="{FF2B5EF4-FFF2-40B4-BE49-F238E27FC236}">
                  <a16:creationId xmlns:a16="http://schemas.microsoft.com/office/drawing/2014/main" id="{E0791A29-2CB4-2744-96C1-EA2037B165CE}"/>
                </a:ext>
              </a:extLst>
            </p:cNvPr>
            <p:cNvSpPr/>
            <p:nvPr/>
          </p:nvSpPr>
          <p:spPr>
            <a:xfrm>
              <a:off x="792914" y="4038112"/>
              <a:ext cx="11160000" cy="5640499"/>
            </a:xfrm>
            <a:prstGeom prst="roundRect">
              <a:avLst>
                <a:gd name="adj" fmla="val 258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36" name="文本框 35">
              <a:extLst>
                <a:ext uri="{FF2B5EF4-FFF2-40B4-BE49-F238E27FC236}">
                  <a16:creationId xmlns:a16="http://schemas.microsoft.com/office/drawing/2014/main" id="{E38EBCDC-ABCA-E945-AC9F-C9807C462968}"/>
                </a:ext>
              </a:extLst>
            </p:cNvPr>
            <p:cNvSpPr txBox="1"/>
            <p:nvPr/>
          </p:nvSpPr>
          <p:spPr>
            <a:xfrm>
              <a:off x="971153" y="4404716"/>
              <a:ext cx="6409874" cy="4265783"/>
            </a:xfrm>
            <a:prstGeom prst="rect">
              <a:avLst/>
            </a:prstGeom>
            <a:noFill/>
          </p:spPr>
          <p:txBody>
            <a:bodyPr wrap="square">
              <a:spAutoFit/>
            </a:bodyPr>
            <a:lstStyle/>
            <a:p>
              <a:pPr algn="just">
                <a:lnSpc>
                  <a:spcPct val="150000"/>
                </a:lnSpc>
                <a:spcAft>
                  <a:spcPts val="0"/>
                </a:spcAft>
              </a:pP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300 </a:t>
              </a:r>
              <a:r>
                <a:rPr lang="en-US" altLang="zh-CN" sz="2400" kern="100" spc="-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时，起始</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HCl</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0.25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8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0.062 5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，容器体积为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0.5 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，则起始</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HCl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0.125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，根据该条件下</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的平衡转化率为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得出平衡时</a:t>
              </a:r>
              <a:r>
                <a:rPr lang="en-US" altLang="zh-CN" sz="2400" i="1" kern="100" spc="-6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spc="-6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0.025 </a:t>
              </a:r>
              <a:r>
                <a:rPr lang="en-US" altLang="zh-CN" sz="2400" kern="100" spc="-6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6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6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6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60" dirty="0" err="1">
                  <a:latin typeface="Times New Roman" panose="02020603050405020304" pitchFamily="18" charset="0"/>
                  <a:ea typeface="宋体" panose="02010600030101010101" pitchFamily="2" charset="-122"/>
                  <a:cs typeface="Courier New" panose="02070309020205020404" pitchFamily="49" charset="0"/>
                </a:rPr>
                <a:t>HCl</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0.1 </a:t>
              </a:r>
              <a:r>
                <a:rPr lang="en-US" altLang="zh-CN" sz="2400" kern="100" spc="-6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a:t>
              </a: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200000"/>
                </a:lnSpc>
                <a:spcAft>
                  <a:spcPts val="0"/>
                </a:spcAft>
              </a:pP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640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37" name="圆角矩形 36">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44" name="圆角矩形 43">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graphicFrame>
        <p:nvGraphicFramePr>
          <p:cNvPr id="22" name="表格 21"/>
          <p:cNvGraphicFramePr>
            <a:graphicFrameLocks noGrp="1"/>
          </p:cNvGraphicFramePr>
          <p:nvPr>
            <p:extLst>
              <p:ext uri="{D42A27DB-BD31-4B8C-83A1-F6EECF244321}">
                <p14:modId xmlns:p14="http://schemas.microsoft.com/office/powerpoint/2010/main" val="1093075700"/>
              </p:ext>
            </p:extLst>
          </p:nvPr>
        </p:nvGraphicFramePr>
        <p:xfrm>
          <a:off x="7248128" y="1336144"/>
          <a:ext cx="4140000" cy="2514600"/>
        </p:xfrm>
        <a:graphic>
          <a:graphicData uri="http://schemas.openxmlformats.org/drawingml/2006/table">
            <a:tbl>
              <a:tblPr/>
              <a:tblGrid>
                <a:gridCol w="792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612000">
                  <a:extLst>
                    <a:ext uri="{9D8B030D-6E8A-4147-A177-3AD203B41FA5}">
                      <a16:colId xmlns:a16="http://schemas.microsoft.com/office/drawing/2014/main" val="20003"/>
                    </a:ext>
                  </a:extLst>
                </a:gridCol>
              </a:tblGrid>
              <a:tr h="468000">
                <a:tc rowSpan="2">
                  <a:txBody>
                    <a:bodyPr/>
                    <a:lstStyle/>
                    <a:p>
                      <a:pPr algn="ctr">
                        <a:lnSpc>
                          <a:spcPct val="150000"/>
                        </a:lnSpc>
                        <a:spcAft>
                          <a:spcPts val="0"/>
                        </a:spcAft>
                      </a:pPr>
                      <a:r>
                        <a:rPr lang="zh-CN" sz="2200" kern="100" dirty="0">
                          <a:effectLst/>
                          <a:latin typeface="Times New Roman" panose="02020603050405020304" pitchFamily="18" charset="0"/>
                          <a:ea typeface="微软雅黑" panose="020B0503020204020204" pitchFamily="34" charset="-122"/>
                          <a:cs typeface="Times New Roman" panose="02020603050405020304" pitchFamily="18" charset="0"/>
                        </a:rPr>
                        <a:t>容器</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zh-CN" sz="2200" kern="100" dirty="0">
                          <a:effectLst/>
                          <a:latin typeface="Times New Roman" panose="02020603050405020304" pitchFamily="18" charset="0"/>
                          <a:ea typeface="微软雅黑" panose="020B0503020204020204" pitchFamily="34" charset="-122"/>
                          <a:cs typeface="Times New Roman" panose="02020603050405020304" pitchFamily="18" charset="0"/>
                        </a:rPr>
                        <a:t>起始时</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468000">
                <a:tc vMerge="1">
                  <a:txBody>
                    <a:bodyPr/>
                    <a:lstStyle/>
                    <a:p>
                      <a:endParaRPr lang="zh-CN" altLang="en-US"/>
                    </a:p>
                  </a:txBody>
                  <a:tcPr/>
                </a:tc>
                <a:tc>
                  <a:txBody>
                    <a:bodyPr/>
                    <a:lstStyle/>
                    <a:p>
                      <a:pPr algn="ctr">
                        <a:lnSpc>
                          <a:spcPct val="150000"/>
                        </a:lnSpc>
                        <a:spcAft>
                          <a:spcPts val="0"/>
                        </a:spcAft>
                      </a:pPr>
                      <a:r>
                        <a:rPr lang="en-US" sz="2200" i="1" kern="10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200" kern="100" dirty="0">
                          <a:effectLst/>
                          <a:latin typeface="宋体" panose="02010600030101010101" pitchFamily="2" charset="-122"/>
                          <a:ea typeface="微软雅黑" panose="020B0503020204020204" pitchFamily="34" charset="-122"/>
                          <a:cs typeface="Times New Roman" panose="02020603050405020304" pitchFamily="18" charset="0"/>
                        </a:rPr>
                        <a:t>℃</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i="1"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200" kern="100" dirty="0" err="1">
                          <a:effectLst/>
                          <a:latin typeface="Times New Roman" panose="02020603050405020304" pitchFamily="18" charset="0"/>
                          <a:ea typeface="微软雅黑" panose="020B0503020204020204" pitchFamily="34" charset="-122"/>
                          <a:cs typeface="Courier New" panose="02070309020205020404" pitchFamily="49" charset="0"/>
                        </a:rPr>
                        <a:t>HCl</a:t>
                      </a: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200" kern="100" dirty="0" err="1">
                          <a:effectLst/>
                          <a:latin typeface="Times New Roman" panose="02020603050405020304" pitchFamily="18" charset="0"/>
                          <a:ea typeface="微软雅黑" panose="020B0503020204020204" pitchFamily="34" charset="-122"/>
                          <a:cs typeface="Courier New" panose="02070309020205020404" pitchFamily="49" charset="0"/>
                        </a:rPr>
                        <a:t>mol</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i="1" kern="100" dirty="0">
                          <a:effectLst/>
                          <a:latin typeface="Times New Roman" panose="02020603050405020304" pitchFamily="18" charset="0"/>
                          <a:ea typeface="微软雅黑" panose="020B0503020204020204" pitchFamily="34" charset="-122"/>
                          <a:cs typeface="Courier New" panose="02070309020205020404" pitchFamily="49" charset="0"/>
                        </a:rPr>
                        <a:t>Z</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8000">
                <a:tc>
                  <a:txBody>
                    <a:bodyPr/>
                    <a:lstStyle/>
                    <a:p>
                      <a:pPr algn="ctr">
                        <a:lnSpc>
                          <a:spcPct val="150000"/>
                        </a:lnSpc>
                        <a:spcAft>
                          <a:spcPts val="0"/>
                        </a:spcAft>
                      </a:pPr>
                      <a:r>
                        <a:rPr lang="en-US" sz="2200" kern="100">
                          <a:effectLst/>
                          <a:latin typeface="宋体" panose="02010600030101010101" pitchFamily="2" charset="-122"/>
                          <a:ea typeface="微软雅黑" panose="020B0503020204020204" pitchFamily="34" charset="-122"/>
                          <a:cs typeface="Times New Roman" panose="02020603050405020304" pitchFamily="18" charset="0"/>
                        </a:rPr>
                        <a:t>Ⅰ</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300</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0.25</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i="1"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8000">
                <a:tc>
                  <a:txBody>
                    <a:bodyPr/>
                    <a:lstStyle/>
                    <a:p>
                      <a:pPr algn="ctr">
                        <a:lnSpc>
                          <a:spcPct val="150000"/>
                        </a:lnSpc>
                        <a:spcAft>
                          <a:spcPts val="0"/>
                        </a:spcAft>
                      </a:pPr>
                      <a:r>
                        <a:rPr lang="en-US" sz="2200" kern="100">
                          <a:effectLst/>
                          <a:latin typeface="宋体" panose="02010600030101010101" pitchFamily="2" charset="-122"/>
                          <a:ea typeface="微软雅黑" panose="020B0503020204020204" pitchFamily="34" charset="-122"/>
                          <a:cs typeface="Times New Roman" panose="02020603050405020304" pitchFamily="18" charset="0"/>
                        </a:rPr>
                        <a:t>Ⅱ</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300</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0.25</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i="1" kern="100">
                          <a:effectLst/>
                          <a:latin typeface="Times New Roman" panose="02020603050405020304" pitchFamily="18" charset="0"/>
                          <a:ea typeface="微软雅黑" panose="020B0503020204020204" pitchFamily="34" charset="-122"/>
                          <a:cs typeface="Courier New" panose="02070309020205020404" pitchFamily="49" charset="0"/>
                        </a:rPr>
                        <a:t>b</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8000">
                <a:tc>
                  <a:txBody>
                    <a:bodyPr/>
                    <a:lstStyle/>
                    <a:p>
                      <a:pPr algn="ctr">
                        <a:lnSpc>
                          <a:spcPct val="150000"/>
                        </a:lnSpc>
                        <a:spcAft>
                          <a:spcPts val="0"/>
                        </a:spcAft>
                      </a:pPr>
                      <a:r>
                        <a:rPr lang="en-US" sz="2200" kern="100">
                          <a:effectLst/>
                          <a:latin typeface="宋体" panose="02010600030101010101" pitchFamily="2" charset="-122"/>
                          <a:ea typeface="微软雅黑" panose="020B0503020204020204" pitchFamily="34" charset="-122"/>
                          <a:cs typeface="Times New Roman" panose="02020603050405020304" pitchFamily="18" charset="0"/>
                        </a:rPr>
                        <a:t>Ⅲ</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kern="100">
                          <a:effectLst/>
                          <a:latin typeface="Times New Roman" panose="02020603050405020304" pitchFamily="18" charset="0"/>
                          <a:ea typeface="微软雅黑" panose="020B0503020204020204" pitchFamily="34" charset="-122"/>
                          <a:cs typeface="Courier New" panose="02070309020205020404" pitchFamily="49" charset="0"/>
                        </a:rPr>
                        <a:t>300</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0.25</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23" name="Picture 1" descr="7-150"/>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5656" y="3832050"/>
            <a:ext cx="3816424" cy="276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259147916"/>
              </p:ext>
            </p:extLst>
          </p:nvPr>
        </p:nvGraphicFramePr>
        <p:xfrm>
          <a:off x="2412772" y="1418034"/>
          <a:ext cx="1054100" cy="858838"/>
        </p:xfrm>
        <a:graphic>
          <a:graphicData uri="http://schemas.openxmlformats.org/presentationml/2006/ole">
            <mc:AlternateContent xmlns:mc="http://schemas.openxmlformats.org/markup-compatibility/2006">
              <mc:Choice xmlns:v="urn:schemas-microsoft-com:vml" Requires="v">
                <p:oleObj name="文档" r:id="rId16" imgW="1053355" imgH="858198" progId="Word.Document.12">
                  <p:embed/>
                </p:oleObj>
              </mc:Choice>
              <mc:Fallback>
                <p:oleObj name="文档" r:id="rId16" imgW="1053355" imgH="858198" progId="Word.Document.12">
                  <p:embed/>
                  <p:pic>
                    <p:nvPicPr>
                      <p:cNvPr id="0" name=""/>
                      <p:cNvPicPr/>
                      <p:nvPr/>
                    </p:nvPicPr>
                    <p:blipFill>
                      <a:blip r:embed="rId17"/>
                      <a:stretch>
                        <a:fillRect/>
                      </a:stretch>
                    </p:blipFill>
                    <p:spPr>
                      <a:xfrm>
                        <a:off x="2412772" y="1418034"/>
                        <a:ext cx="1054100" cy="85883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84222931"/>
              </p:ext>
            </p:extLst>
          </p:nvPr>
        </p:nvGraphicFramePr>
        <p:xfrm>
          <a:off x="821832" y="4871857"/>
          <a:ext cx="1709738" cy="1033463"/>
        </p:xfrm>
        <a:graphic>
          <a:graphicData uri="http://schemas.openxmlformats.org/presentationml/2006/ole">
            <mc:AlternateContent xmlns:mc="http://schemas.openxmlformats.org/markup-compatibility/2006">
              <mc:Choice xmlns:v="urn:schemas-microsoft-com:vml" Requires="v">
                <p:oleObj name="文档" r:id="rId18" imgW="1709363" imgH="1033575" progId="Word.Document.12">
                  <p:embed/>
                </p:oleObj>
              </mc:Choice>
              <mc:Fallback>
                <p:oleObj name="文档" r:id="rId18" imgW="1709363" imgH="1033575" progId="Word.Document.12">
                  <p:embed/>
                  <p:pic>
                    <p:nvPicPr>
                      <p:cNvPr id="0" name=""/>
                      <p:cNvPicPr/>
                      <p:nvPr/>
                    </p:nvPicPr>
                    <p:blipFill>
                      <a:blip r:embed="rId19"/>
                      <a:stretch>
                        <a:fillRect/>
                      </a:stretch>
                    </p:blipFill>
                    <p:spPr>
                      <a:xfrm>
                        <a:off x="821832" y="4871857"/>
                        <a:ext cx="1709738" cy="1033463"/>
                      </a:xfrm>
                      <a:prstGeom prst="rect">
                        <a:avLst/>
                      </a:prstGeom>
                    </p:spPr>
                  </p:pic>
                </p:oleObj>
              </mc:Fallback>
            </mc:AlternateContent>
          </a:graphicData>
        </a:graphic>
      </p:graphicFrame>
    </p:spTree>
    <p:extLst>
      <p:ext uri="{BB962C8B-B14F-4D97-AF65-F5344CB8AC3E}">
        <p14:creationId xmlns:p14="http://schemas.microsoft.com/office/powerpoint/2010/main" val="356060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par>
                                <p:cTn id="17" presetID="3"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id="{574E7DD6-E482-894D-9E46-D2B62C9ED9EC}"/>
              </a:ext>
            </a:extLst>
          </p:cNvPr>
          <p:cNvGrpSpPr/>
          <p:nvPr/>
        </p:nvGrpSpPr>
        <p:grpSpPr>
          <a:xfrm>
            <a:off x="516000" y="987979"/>
            <a:ext cx="11160000" cy="5753389"/>
            <a:chOff x="792914" y="3925222"/>
            <a:chExt cx="11160000" cy="5753389"/>
          </a:xfrm>
        </p:grpSpPr>
        <p:sp>
          <p:nvSpPr>
            <p:cNvPr id="33" name="圆角矩形 32">
              <a:extLst>
                <a:ext uri="{FF2B5EF4-FFF2-40B4-BE49-F238E27FC236}">
                  <a16:creationId xmlns:a16="http://schemas.microsoft.com/office/drawing/2014/main" id="{E0791A29-2CB4-2744-96C1-EA2037B165CE}"/>
                </a:ext>
              </a:extLst>
            </p:cNvPr>
            <p:cNvSpPr/>
            <p:nvPr/>
          </p:nvSpPr>
          <p:spPr>
            <a:xfrm>
              <a:off x="792914" y="4038112"/>
              <a:ext cx="11160000" cy="5640499"/>
            </a:xfrm>
            <a:prstGeom prst="roundRect">
              <a:avLst>
                <a:gd name="adj" fmla="val 258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36" name="文本框 35">
              <a:extLst>
                <a:ext uri="{FF2B5EF4-FFF2-40B4-BE49-F238E27FC236}">
                  <a16:creationId xmlns:a16="http://schemas.microsoft.com/office/drawing/2014/main" id="{E38EBCDC-ABCA-E945-AC9F-C9807C462968}"/>
                </a:ext>
              </a:extLst>
            </p:cNvPr>
            <p:cNvSpPr txBox="1"/>
            <p:nvPr/>
          </p:nvSpPr>
          <p:spPr>
            <a:xfrm>
              <a:off x="971153" y="4404716"/>
              <a:ext cx="6409874" cy="3900235"/>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0.5 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容器</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Ⅳ</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中充入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0.25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0.25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，等效于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0.5 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容器中充入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0.125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的物质的量为容器</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Ⅲ</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倍，相当于在容器</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Ⅲ</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的基础上增大压强，若平衡不移动，则平衡时</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HCl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，但增大压强平衡正向移动，故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300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达到平衡时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HCl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)&lt;0.2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37" name="圆角矩形 36">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44" name="圆角矩形 43">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graphicFrame>
        <p:nvGraphicFramePr>
          <p:cNvPr id="22" name="表格 21"/>
          <p:cNvGraphicFramePr>
            <a:graphicFrameLocks noGrp="1"/>
          </p:cNvGraphicFramePr>
          <p:nvPr>
            <p:extLst>
              <p:ext uri="{D42A27DB-BD31-4B8C-83A1-F6EECF244321}">
                <p14:modId xmlns:p14="http://schemas.microsoft.com/office/powerpoint/2010/main" val="1093075700"/>
              </p:ext>
            </p:extLst>
          </p:nvPr>
        </p:nvGraphicFramePr>
        <p:xfrm>
          <a:off x="7248128" y="1336144"/>
          <a:ext cx="4140000" cy="2514600"/>
        </p:xfrm>
        <a:graphic>
          <a:graphicData uri="http://schemas.openxmlformats.org/drawingml/2006/table">
            <a:tbl>
              <a:tblPr/>
              <a:tblGrid>
                <a:gridCol w="792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612000">
                  <a:extLst>
                    <a:ext uri="{9D8B030D-6E8A-4147-A177-3AD203B41FA5}">
                      <a16:colId xmlns:a16="http://schemas.microsoft.com/office/drawing/2014/main" val="20003"/>
                    </a:ext>
                  </a:extLst>
                </a:gridCol>
              </a:tblGrid>
              <a:tr h="468000">
                <a:tc rowSpan="2">
                  <a:txBody>
                    <a:bodyPr/>
                    <a:lstStyle/>
                    <a:p>
                      <a:pPr algn="ctr">
                        <a:lnSpc>
                          <a:spcPct val="150000"/>
                        </a:lnSpc>
                        <a:spcAft>
                          <a:spcPts val="0"/>
                        </a:spcAft>
                      </a:pPr>
                      <a:r>
                        <a:rPr lang="zh-CN" sz="2200" kern="100" dirty="0">
                          <a:effectLst/>
                          <a:latin typeface="Times New Roman" panose="02020603050405020304" pitchFamily="18" charset="0"/>
                          <a:ea typeface="微软雅黑" panose="020B0503020204020204" pitchFamily="34" charset="-122"/>
                          <a:cs typeface="Times New Roman" panose="02020603050405020304" pitchFamily="18" charset="0"/>
                        </a:rPr>
                        <a:t>容器</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zh-CN" sz="2200" kern="100" dirty="0">
                          <a:effectLst/>
                          <a:latin typeface="Times New Roman" panose="02020603050405020304" pitchFamily="18" charset="0"/>
                          <a:ea typeface="微软雅黑" panose="020B0503020204020204" pitchFamily="34" charset="-122"/>
                          <a:cs typeface="Times New Roman" panose="02020603050405020304" pitchFamily="18" charset="0"/>
                        </a:rPr>
                        <a:t>起始时</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468000">
                <a:tc vMerge="1">
                  <a:txBody>
                    <a:bodyPr/>
                    <a:lstStyle/>
                    <a:p>
                      <a:endParaRPr lang="zh-CN" altLang="en-US"/>
                    </a:p>
                  </a:txBody>
                  <a:tcPr/>
                </a:tc>
                <a:tc>
                  <a:txBody>
                    <a:bodyPr/>
                    <a:lstStyle/>
                    <a:p>
                      <a:pPr algn="ctr">
                        <a:lnSpc>
                          <a:spcPct val="150000"/>
                        </a:lnSpc>
                        <a:spcAft>
                          <a:spcPts val="0"/>
                        </a:spcAft>
                      </a:pPr>
                      <a:r>
                        <a:rPr lang="en-US" sz="2200" i="1" kern="10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200" kern="100" dirty="0">
                          <a:effectLst/>
                          <a:latin typeface="宋体" panose="02010600030101010101" pitchFamily="2" charset="-122"/>
                          <a:ea typeface="微软雅黑" panose="020B0503020204020204" pitchFamily="34" charset="-122"/>
                          <a:cs typeface="Times New Roman" panose="02020603050405020304" pitchFamily="18" charset="0"/>
                        </a:rPr>
                        <a:t>℃</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i="1"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200" kern="100" dirty="0" err="1">
                          <a:effectLst/>
                          <a:latin typeface="Times New Roman" panose="02020603050405020304" pitchFamily="18" charset="0"/>
                          <a:ea typeface="微软雅黑" panose="020B0503020204020204" pitchFamily="34" charset="-122"/>
                          <a:cs typeface="Courier New" panose="02070309020205020404" pitchFamily="49" charset="0"/>
                        </a:rPr>
                        <a:t>HCl</a:t>
                      </a: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200" kern="100" dirty="0" err="1">
                          <a:effectLst/>
                          <a:latin typeface="Times New Roman" panose="02020603050405020304" pitchFamily="18" charset="0"/>
                          <a:ea typeface="微软雅黑" panose="020B0503020204020204" pitchFamily="34" charset="-122"/>
                          <a:cs typeface="Courier New" panose="02070309020205020404" pitchFamily="49" charset="0"/>
                        </a:rPr>
                        <a:t>mol</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i="1" kern="100" dirty="0">
                          <a:effectLst/>
                          <a:latin typeface="Times New Roman" panose="02020603050405020304" pitchFamily="18" charset="0"/>
                          <a:ea typeface="微软雅黑" panose="020B0503020204020204" pitchFamily="34" charset="-122"/>
                          <a:cs typeface="Courier New" panose="02070309020205020404" pitchFamily="49" charset="0"/>
                        </a:rPr>
                        <a:t>Z</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8000">
                <a:tc>
                  <a:txBody>
                    <a:bodyPr/>
                    <a:lstStyle/>
                    <a:p>
                      <a:pPr algn="ctr">
                        <a:lnSpc>
                          <a:spcPct val="150000"/>
                        </a:lnSpc>
                        <a:spcAft>
                          <a:spcPts val="0"/>
                        </a:spcAft>
                      </a:pPr>
                      <a:r>
                        <a:rPr lang="en-US" sz="2200" kern="100">
                          <a:effectLst/>
                          <a:latin typeface="宋体" panose="02010600030101010101" pitchFamily="2" charset="-122"/>
                          <a:ea typeface="微软雅黑" panose="020B0503020204020204" pitchFamily="34" charset="-122"/>
                          <a:cs typeface="Times New Roman" panose="02020603050405020304" pitchFamily="18" charset="0"/>
                        </a:rPr>
                        <a:t>Ⅰ</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300</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0.25</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i="1"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8000">
                <a:tc>
                  <a:txBody>
                    <a:bodyPr/>
                    <a:lstStyle/>
                    <a:p>
                      <a:pPr algn="ctr">
                        <a:lnSpc>
                          <a:spcPct val="150000"/>
                        </a:lnSpc>
                        <a:spcAft>
                          <a:spcPts val="0"/>
                        </a:spcAft>
                      </a:pPr>
                      <a:r>
                        <a:rPr lang="en-US" sz="2200" kern="100">
                          <a:effectLst/>
                          <a:latin typeface="宋体" panose="02010600030101010101" pitchFamily="2" charset="-122"/>
                          <a:ea typeface="微软雅黑" panose="020B0503020204020204" pitchFamily="34" charset="-122"/>
                          <a:cs typeface="Times New Roman" panose="02020603050405020304" pitchFamily="18" charset="0"/>
                        </a:rPr>
                        <a:t>Ⅱ</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300</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0.25</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i="1" kern="100">
                          <a:effectLst/>
                          <a:latin typeface="Times New Roman" panose="02020603050405020304" pitchFamily="18" charset="0"/>
                          <a:ea typeface="微软雅黑" panose="020B0503020204020204" pitchFamily="34" charset="-122"/>
                          <a:cs typeface="Courier New" panose="02070309020205020404" pitchFamily="49" charset="0"/>
                        </a:rPr>
                        <a:t>b</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8000">
                <a:tc>
                  <a:txBody>
                    <a:bodyPr/>
                    <a:lstStyle/>
                    <a:p>
                      <a:pPr algn="ctr">
                        <a:lnSpc>
                          <a:spcPct val="150000"/>
                        </a:lnSpc>
                        <a:spcAft>
                          <a:spcPts val="0"/>
                        </a:spcAft>
                      </a:pPr>
                      <a:r>
                        <a:rPr lang="en-US" sz="2200" kern="100">
                          <a:effectLst/>
                          <a:latin typeface="宋体" panose="02010600030101010101" pitchFamily="2" charset="-122"/>
                          <a:ea typeface="微软雅黑" panose="020B0503020204020204" pitchFamily="34" charset="-122"/>
                          <a:cs typeface="Times New Roman" panose="02020603050405020304" pitchFamily="18" charset="0"/>
                        </a:rPr>
                        <a:t>Ⅲ</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kern="100">
                          <a:effectLst/>
                          <a:latin typeface="Times New Roman" panose="02020603050405020304" pitchFamily="18" charset="0"/>
                          <a:ea typeface="微软雅黑" panose="020B0503020204020204" pitchFamily="34" charset="-122"/>
                          <a:cs typeface="Courier New" panose="02070309020205020404" pitchFamily="49" charset="0"/>
                        </a:rPr>
                        <a:t>300</a:t>
                      </a:r>
                      <a:endParaRPr lang="zh-CN" sz="22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0.25</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200" kern="100" dirty="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2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23" name="Picture 1" descr="7-150"/>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5656" y="3832050"/>
            <a:ext cx="3816424" cy="276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0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9EF13083-441D-CC41-A3B9-50FF39250BAC}"/>
              </a:ext>
            </a:extLst>
          </p:cNvPr>
          <p:cNvSpPr/>
          <p:nvPr/>
        </p:nvSpPr>
        <p:spPr>
          <a:xfrm>
            <a:off x="390000" y="1304021"/>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。起始以物质的量之比为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充入反应物，不同压强条件下，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的平衡转化率随温度的变化情况如图所示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点标记为</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。下列有关说法正确的是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上述反应的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点时的反应速率一定比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点的快</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降低温度，</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的转化率可达到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工业上用此法制取甲烷应采用更高的压强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0" name="圆角矩形 39">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pic>
        <p:nvPicPr>
          <p:cNvPr id="64514" name="Picture 2" descr="7-15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6160" y="2492896"/>
            <a:ext cx="3869153" cy="297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3" descr="黑三角形"/>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629" y="2687863"/>
            <a:ext cx="202137" cy="2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对象 20"/>
          <p:cNvGraphicFramePr>
            <a:graphicFrameLocks noChangeAspect="1"/>
          </p:cNvGraphicFramePr>
          <p:nvPr>
            <p:extLst>
              <p:ext uri="{D42A27DB-BD31-4B8C-83A1-F6EECF244321}">
                <p14:modId xmlns:p14="http://schemas.microsoft.com/office/powerpoint/2010/main" val="4222703307"/>
              </p:ext>
            </p:extLst>
          </p:nvPr>
        </p:nvGraphicFramePr>
        <p:xfrm>
          <a:off x="4215064" y="1477664"/>
          <a:ext cx="966788" cy="428625"/>
        </p:xfrm>
        <a:graphic>
          <a:graphicData uri="http://schemas.openxmlformats.org/presentationml/2006/ole">
            <mc:AlternateContent xmlns:mc="http://schemas.openxmlformats.org/markup-compatibility/2006">
              <mc:Choice xmlns:v="urn:schemas-microsoft-com:vml" Requires="v">
                <p:oleObj name="文档" r:id="rId17" imgW="967513" imgH="429383" progId="Word.Document.12">
                  <p:embed/>
                </p:oleObj>
              </mc:Choice>
              <mc:Fallback>
                <p:oleObj name="文档" r:id="rId17" imgW="967513" imgH="429383" progId="Word.Document.12">
                  <p:embed/>
                  <p:pic>
                    <p:nvPicPr>
                      <p:cNvPr id="0" name=""/>
                      <p:cNvPicPr/>
                      <p:nvPr/>
                    </p:nvPicPr>
                    <p:blipFill>
                      <a:blip r:embed="rId18"/>
                      <a:stretch>
                        <a:fillRect/>
                      </a:stretch>
                    </p:blipFill>
                    <p:spPr>
                      <a:xfrm>
                        <a:off x="4215064" y="1477664"/>
                        <a:ext cx="966788" cy="428625"/>
                      </a:xfrm>
                      <a:prstGeom prst="rect">
                        <a:avLst/>
                      </a:prstGeom>
                    </p:spPr>
                  </p:pic>
                </p:oleObj>
              </mc:Fallback>
            </mc:AlternateContent>
          </a:graphicData>
        </a:graphic>
      </p:graphicFrame>
      <p:sp>
        <p:nvSpPr>
          <p:cNvPr id="31" name="TextBox 9"/>
          <p:cNvSpPr txBox="1"/>
          <p:nvPr/>
        </p:nvSpPr>
        <p:spPr>
          <a:xfrm>
            <a:off x="253766" y="287144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393785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id="{574E7DD6-E482-894D-9E46-D2B62C9ED9EC}"/>
              </a:ext>
            </a:extLst>
          </p:cNvPr>
          <p:cNvGrpSpPr/>
          <p:nvPr/>
        </p:nvGrpSpPr>
        <p:grpSpPr>
          <a:xfrm>
            <a:off x="516000" y="1420027"/>
            <a:ext cx="11160000" cy="4457245"/>
            <a:chOff x="792914" y="3925222"/>
            <a:chExt cx="11160000" cy="4457245"/>
          </a:xfrm>
        </p:grpSpPr>
        <p:sp>
          <p:nvSpPr>
            <p:cNvPr id="33" name="圆角矩形 32">
              <a:extLst>
                <a:ext uri="{FF2B5EF4-FFF2-40B4-BE49-F238E27FC236}">
                  <a16:creationId xmlns:a16="http://schemas.microsoft.com/office/drawing/2014/main" id="{E0791A29-2CB4-2744-96C1-EA2037B165CE}"/>
                </a:ext>
              </a:extLst>
            </p:cNvPr>
            <p:cNvSpPr/>
            <p:nvPr/>
          </p:nvSpPr>
          <p:spPr>
            <a:xfrm>
              <a:off x="792914" y="4038112"/>
              <a:ext cx="11160000" cy="4344355"/>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36" name="文本框 35">
              <a:extLst>
                <a:ext uri="{FF2B5EF4-FFF2-40B4-BE49-F238E27FC236}">
                  <a16:creationId xmlns:a16="http://schemas.microsoft.com/office/drawing/2014/main" id="{E38EBCDC-ABCA-E945-AC9F-C9807C462968}"/>
                </a:ext>
              </a:extLst>
            </p:cNvPr>
            <p:cNvSpPr txBox="1"/>
            <p:nvPr/>
          </p:nvSpPr>
          <p:spPr>
            <a:xfrm>
              <a:off x="971152" y="4196478"/>
              <a:ext cx="10802361" cy="3970318"/>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根据图像，随着温度的升高，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的平衡转化率</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降低，说明平衡向逆反应方向移动，正反应为</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放热反应，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spc="-200" dirty="0">
                  <a:latin typeface="Times New Roman" panose="02020603050405020304" pitchFamily="18" charset="0"/>
                  <a:ea typeface="宋体" panose="02010600030101010101" pitchFamily="2" charset="-122"/>
                  <a:cs typeface="Times New Roman" panose="02020603050405020304" pitchFamily="18" charset="0"/>
                </a:rPr>
                <a:t>此反应是可逆反应，不能完全进行到底，</a:t>
              </a:r>
              <a:r>
                <a:rPr lang="en-US" altLang="zh-CN" sz="2400" kern="100" spc="-2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spc="-200" dirty="0">
                  <a:latin typeface="Times New Roman" panose="02020603050405020304" pitchFamily="18" charset="0"/>
                  <a:ea typeface="宋体" panose="02010600030101010101" pitchFamily="2" charset="-122"/>
                  <a:cs typeface="Times New Roman" panose="02020603050405020304" pitchFamily="18" charset="0"/>
                </a:rPr>
                <a:t>项错误；</a:t>
              </a:r>
              <a:endParaRPr lang="en-US" altLang="zh-CN" sz="2400" kern="100" spc="-2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控制合适的温度和压强，既能保证反应速率较</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快，也能保证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有较高的转化率，采用更高的</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压强对设备的要求更高，增加经济成本，</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37" name="圆角矩形 36">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5" name="圆角矩形 44">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pic>
        <p:nvPicPr>
          <p:cNvPr id="22" name="Picture 2" descr="7-15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11423" y="1916832"/>
            <a:ext cx="3869153" cy="297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65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9EF13083-441D-CC41-A3B9-50FF39250BAC}"/>
              </a:ext>
            </a:extLst>
          </p:cNvPr>
          <p:cNvSpPr/>
          <p:nvPr/>
        </p:nvSpPr>
        <p:spPr>
          <a:xfrm>
            <a:off x="390000" y="1304021"/>
            <a:ext cx="11412000" cy="455506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9.</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厦门模拟</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一定条件下合成乙烯：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。已知温度对</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的平衡转化率和催化剂催化效率的影响如图。下列说法正确的是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点的正反应速率</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大于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点的逆反应速率</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若投料比</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，则图中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点乙烯</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的体积分数为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5.88%</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C.250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，催化剂对</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平衡转化率的影响最大</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当温度高于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250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，升高温度，平衡逆向移动导致</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催化剂的催化效率降低</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2" name="圆角矩形 4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pic>
        <p:nvPicPr>
          <p:cNvPr id="65538" name="Picture 2" descr="7-152"/>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8168" y="2800844"/>
            <a:ext cx="3935044" cy="27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 name="对象 19"/>
          <p:cNvGraphicFramePr>
            <a:graphicFrameLocks noChangeAspect="1"/>
          </p:cNvGraphicFramePr>
          <p:nvPr>
            <p:extLst>
              <p:ext uri="{D42A27DB-BD31-4B8C-83A1-F6EECF244321}">
                <p14:modId xmlns:p14="http://schemas.microsoft.com/office/powerpoint/2010/main" val="301080421"/>
              </p:ext>
            </p:extLst>
          </p:nvPr>
        </p:nvGraphicFramePr>
        <p:xfrm>
          <a:off x="8112224" y="1486456"/>
          <a:ext cx="966788" cy="428625"/>
        </p:xfrm>
        <a:graphic>
          <a:graphicData uri="http://schemas.openxmlformats.org/presentationml/2006/ole">
            <mc:AlternateContent xmlns:mc="http://schemas.openxmlformats.org/markup-compatibility/2006">
              <mc:Choice xmlns:v="urn:schemas-microsoft-com:vml" Requires="v">
                <p:oleObj name="文档" r:id="rId16" imgW="967513" imgH="429383" progId="Word.Document.12">
                  <p:embed/>
                </p:oleObj>
              </mc:Choice>
              <mc:Fallback>
                <p:oleObj name="文档" r:id="rId16" imgW="967513" imgH="429383" progId="Word.Document.12">
                  <p:embed/>
                  <p:pic>
                    <p:nvPicPr>
                      <p:cNvPr id="0" name=""/>
                      <p:cNvPicPr/>
                      <p:nvPr/>
                    </p:nvPicPr>
                    <p:blipFill>
                      <a:blip r:embed="rId17"/>
                      <a:stretch>
                        <a:fillRect/>
                      </a:stretch>
                    </p:blipFill>
                    <p:spPr>
                      <a:xfrm>
                        <a:off x="8112224" y="1486456"/>
                        <a:ext cx="966788" cy="428625"/>
                      </a:xfrm>
                      <a:prstGeom prst="rect">
                        <a:avLst/>
                      </a:prstGeom>
                    </p:spPr>
                  </p:pic>
                </p:oleObj>
              </mc:Fallback>
            </mc:AlternateContent>
          </a:graphicData>
        </a:graphic>
      </p:graphicFrame>
      <p:sp>
        <p:nvSpPr>
          <p:cNvPr id="31" name="TextBox 9"/>
          <p:cNvSpPr txBox="1"/>
          <p:nvPr/>
        </p:nvSpPr>
        <p:spPr>
          <a:xfrm>
            <a:off x="244974" y="287052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83080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id="{574E7DD6-E482-894D-9E46-D2B62C9ED9EC}"/>
              </a:ext>
            </a:extLst>
          </p:cNvPr>
          <p:cNvGrpSpPr/>
          <p:nvPr/>
        </p:nvGrpSpPr>
        <p:grpSpPr>
          <a:xfrm>
            <a:off x="516000" y="1124744"/>
            <a:ext cx="11160000" cy="4032449"/>
            <a:chOff x="792914" y="3925222"/>
            <a:chExt cx="11160000" cy="4032449"/>
          </a:xfrm>
        </p:grpSpPr>
        <p:sp>
          <p:nvSpPr>
            <p:cNvPr id="33" name="圆角矩形 32">
              <a:extLst>
                <a:ext uri="{FF2B5EF4-FFF2-40B4-BE49-F238E27FC236}">
                  <a16:creationId xmlns:a16="http://schemas.microsoft.com/office/drawing/2014/main" id="{E0791A29-2CB4-2744-96C1-EA2037B165CE}"/>
                </a:ext>
              </a:extLst>
            </p:cNvPr>
            <p:cNvSpPr/>
            <p:nvPr/>
          </p:nvSpPr>
          <p:spPr>
            <a:xfrm>
              <a:off x="792914" y="4038113"/>
              <a:ext cx="11160000" cy="3919558"/>
            </a:xfrm>
            <a:prstGeom prst="roundRect">
              <a:avLst>
                <a:gd name="adj" fmla="val 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36" name="文本框 35">
              <a:extLst>
                <a:ext uri="{FF2B5EF4-FFF2-40B4-BE49-F238E27FC236}">
                  <a16:creationId xmlns:a16="http://schemas.microsoft.com/office/drawing/2014/main" id="{E38EBCDC-ABCA-E945-AC9F-C9807C462968}"/>
                </a:ext>
              </a:extLst>
            </p:cNvPr>
            <p:cNvSpPr txBox="1"/>
            <p:nvPr/>
          </p:nvSpPr>
          <p:spPr>
            <a:xfrm>
              <a:off x="971152" y="4285262"/>
              <a:ext cx="6681755" cy="3416320"/>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化学反应速率随温度的升高而加快，由图可得，催化剂的催化效率在温度高于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250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时随温度的升高而降低，所以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点的正反应速率</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有可能小于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点的逆反应速率</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设开始投料</a:t>
              </a:r>
              <a:r>
                <a:rPr lang="en-US" altLang="zh-CN" sz="2400" i="1"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4 </a:t>
              </a:r>
              <a:r>
                <a:rPr lang="en-US" altLang="zh-CN" sz="2400" kern="100" dirty="0" err="1">
                  <a:solidFill>
                    <a:prstClr val="black"/>
                  </a:solidFill>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i="1"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solidFill>
                    <a:prstClr val="black"/>
                  </a:solidFill>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，在</a:t>
              </a:r>
              <a:r>
                <a:rPr lang="en-US" altLang="zh-CN" sz="2400" kern="100" spc="-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spc="-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点平衡时二氧化碳的转化率为</a:t>
              </a:r>
              <a:r>
                <a:rPr lang="en-US" altLang="zh-CN" sz="2400" kern="100" spc="-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50%</a:t>
              </a:r>
              <a:r>
                <a:rPr lang="zh-CN" altLang="zh-CN" sz="2400" kern="100" spc="-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，列三段式得</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37" name="圆角矩形 36">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6" name="圆角矩形 45">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pic>
        <p:nvPicPr>
          <p:cNvPr id="20" name="Picture 2" descr="7-152"/>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17540" y="1777481"/>
            <a:ext cx="3935044" cy="27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35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id="{574E7DD6-E482-894D-9E46-D2B62C9ED9EC}"/>
              </a:ext>
            </a:extLst>
          </p:cNvPr>
          <p:cNvGrpSpPr/>
          <p:nvPr/>
        </p:nvGrpSpPr>
        <p:grpSpPr>
          <a:xfrm>
            <a:off x="516000" y="1052736"/>
            <a:ext cx="11160000" cy="5400600"/>
            <a:chOff x="792914" y="3925222"/>
            <a:chExt cx="11160000" cy="5400600"/>
          </a:xfrm>
        </p:grpSpPr>
        <p:sp>
          <p:nvSpPr>
            <p:cNvPr id="33" name="圆角矩形 32">
              <a:extLst>
                <a:ext uri="{FF2B5EF4-FFF2-40B4-BE49-F238E27FC236}">
                  <a16:creationId xmlns:a16="http://schemas.microsoft.com/office/drawing/2014/main" id="{E0791A29-2CB4-2744-96C1-EA2037B165CE}"/>
                </a:ext>
              </a:extLst>
            </p:cNvPr>
            <p:cNvSpPr/>
            <p:nvPr/>
          </p:nvSpPr>
          <p:spPr>
            <a:xfrm>
              <a:off x="792914" y="4038112"/>
              <a:ext cx="11160000" cy="5287710"/>
            </a:xfrm>
            <a:prstGeom prst="roundRect">
              <a:avLst>
                <a:gd name="adj" fmla="val 93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36" name="文本框 35">
              <a:extLst>
                <a:ext uri="{FF2B5EF4-FFF2-40B4-BE49-F238E27FC236}">
                  <a16:creationId xmlns:a16="http://schemas.microsoft.com/office/drawing/2014/main" id="{E38EBCDC-ABCA-E945-AC9F-C9807C462968}"/>
                </a:ext>
              </a:extLst>
            </p:cNvPr>
            <p:cNvSpPr txBox="1"/>
            <p:nvPr/>
          </p:nvSpPr>
          <p:spPr>
            <a:xfrm>
              <a:off x="971152" y="6801474"/>
              <a:ext cx="10802361" cy="2308324"/>
            </a:xfrm>
            <a:prstGeom prst="rect">
              <a:avLst/>
            </a:prstGeom>
            <a:noFill/>
          </p:spPr>
          <p:txBody>
            <a:bodyPr wrap="square">
              <a:spAutoFit/>
            </a:bodyPr>
            <a:lstStyle/>
            <a:p>
              <a:pPr indent="1066800"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6H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O(g)</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en-US" sz="2400" kern="100" dirty="0">
                  <a:latin typeface="Times New Roman" panose="02020603050405020304" pitchFamily="18" charset="0"/>
                  <a:ea typeface="宋体" panose="02010600030101010101" pitchFamily="2" charset="-122"/>
                  <a:cs typeface="Times New Roman" panose="02020603050405020304" pitchFamily="18" charset="0"/>
                </a:rPr>
                <a:t>开</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4             1                    0                        0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1.5          0.5                 0.25                   1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Symbol" panose="05050102010706020507" pitchFamily="18" charset="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2.5          0.5                  0.25                  1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37" name="圆角矩形 36">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6" name="圆角矩形 45">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pic>
        <p:nvPicPr>
          <p:cNvPr id="20" name="Picture 2" descr="7-152"/>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28478" y="1268760"/>
            <a:ext cx="3935044" cy="27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对象 20"/>
          <p:cNvGraphicFramePr>
            <a:graphicFrameLocks noChangeAspect="1"/>
          </p:cNvGraphicFramePr>
          <p:nvPr>
            <p:extLst>
              <p:ext uri="{D42A27DB-BD31-4B8C-83A1-F6EECF244321}">
                <p14:modId xmlns:p14="http://schemas.microsoft.com/office/powerpoint/2010/main" val="1425100256"/>
              </p:ext>
            </p:extLst>
          </p:nvPr>
        </p:nvGraphicFramePr>
        <p:xfrm>
          <a:off x="5198480" y="4103533"/>
          <a:ext cx="966788" cy="428625"/>
        </p:xfrm>
        <a:graphic>
          <a:graphicData uri="http://schemas.openxmlformats.org/presentationml/2006/ole">
            <mc:AlternateContent xmlns:mc="http://schemas.openxmlformats.org/markup-compatibility/2006">
              <mc:Choice xmlns:v="urn:schemas-microsoft-com:vml" Requires="v">
                <p:oleObj name="文档" r:id="rId16" imgW="967513" imgH="429383" progId="Word.Document.12">
                  <p:embed/>
                </p:oleObj>
              </mc:Choice>
              <mc:Fallback>
                <p:oleObj name="文档" r:id="rId16" imgW="967513" imgH="429383" progId="Word.Document.12">
                  <p:embed/>
                  <p:pic>
                    <p:nvPicPr>
                      <p:cNvPr id="0" name=""/>
                      <p:cNvPicPr/>
                      <p:nvPr/>
                    </p:nvPicPr>
                    <p:blipFill>
                      <a:blip r:embed="rId17"/>
                      <a:stretch>
                        <a:fillRect/>
                      </a:stretch>
                    </p:blipFill>
                    <p:spPr>
                      <a:xfrm>
                        <a:off x="5198480" y="4103533"/>
                        <a:ext cx="966788" cy="428625"/>
                      </a:xfrm>
                      <a:prstGeom prst="rect">
                        <a:avLst/>
                      </a:prstGeom>
                    </p:spPr>
                  </p:pic>
                </p:oleObj>
              </mc:Fallback>
            </mc:AlternateContent>
          </a:graphicData>
        </a:graphic>
      </p:graphicFrame>
    </p:spTree>
    <p:extLst>
      <p:ext uri="{BB962C8B-B14F-4D97-AF65-F5344CB8AC3E}">
        <p14:creationId xmlns:p14="http://schemas.microsoft.com/office/powerpoint/2010/main" val="207450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id="{574E7DD6-E482-894D-9E46-D2B62C9ED9EC}"/>
              </a:ext>
            </a:extLst>
          </p:cNvPr>
          <p:cNvGrpSpPr/>
          <p:nvPr/>
        </p:nvGrpSpPr>
        <p:grpSpPr>
          <a:xfrm>
            <a:off x="516000" y="1124744"/>
            <a:ext cx="11160000" cy="4824536"/>
            <a:chOff x="792914" y="3925222"/>
            <a:chExt cx="11160000" cy="4824536"/>
          </a:xfrm>
        </p:grpSpPr>
        <p:sp>
          <p:nvSpPr>
            <p:cNvPr id="33" name="圆角矩形 32">
              <a:extLst>
                <a:ext uri="{FF2B5EF4-FFF2-40B4-BE49-F238E27FC236}">
                  <a16:creationId xmlns:a16="http://schemas.microsoft.com/office/drawing/2014/main" id="{E0791A29-2CB4-2744-96C1-EA2037B165CE}"/>
                </a:ext>
              </a:extLst>
            </p:cNvPr>
            <p:cNvSpPr/>
            <p:nvPr/>
          </p:nvSpPr>
          <p:spPr>
            <a:xfrm>
              <a:off x="792914" y="4038112"/>
              <a:ext cx="11160000" cy="4711646"/>
            </a:xfrm>
            <a:prstGeom prst="roundRect">
              <a:avLst>
                <a:gd name="adj" fmla="val 108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36" name="文本框 35">
              <a:extLst>
                <a:ext uri="{FF2B5EF4-FFF2-40B4-BE49-F238E27FC236}">
                  <a16:creationId xmlns:a16="http://schemas.microsoft.com/office/drawing/2014/main" id="{E38EBCDC-ABCA-E945-AC9F-C9807C462968}"/>
                </a:ext>
              </a:extLst>
            </p:cNvPr>
            <p:cNvSpPr txBox="1"/>
            <p:nvPr/>
          </p:nvSpPr>
          <p:spPr>
            <a:xfrm>
              <a:off x="971152" y="4423285"/>
              <a:ext cx="10802361" cy="4154984"/>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所以乙烯的体积分数为</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100%</a:t>
              </a:r>
            </a:p>
            <a:p>
              <a:pPr algn="just">
                <a:lnSpc>
                  <a:spcPct val="200000"/>
                </a:lnSpc>
                <a:spcAft>
                  <a:spcPts val="0"/>
                </a:spcAft>
              </a:pP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5.88%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催化剂不影响平衡转化率，只影响化学反应速率，</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根据图像，当温度高于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250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，升高温度，二氧化</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碳的平衡转化率降低，则说明平衡逆向移动，但催化剂与化学平衡没有关系，并不是平衡逆向移动导致催化剂的催化效率降低，故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37" name="圆角矩形 36">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6" name="圆角矩形 45">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pic>
        <p:nvPicPr>
          <p:cNvPr id="20" name="Picture 2" descr="7-152"/>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4152" y="1772816"/>
            <a:ext cx="3935044" cy="27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2147607117"/>
              </p:ext>
            </p:extLst>
          </p:nvPr>
        </p:nvGraphicFramePr>
        <p:xfrm>
          <a:off x="3911508" y="1561263"/>
          <a:ext cx="2519363" cy="1042988"/>
        </p:xfrm>
        <a:graphic>
          <a:graphicData uri="http://schemas.openxmlformats.org/presentationml/2006/ole">
            <mc:AlternateContent xmlns:mc="http://schemas.openxmlformats.org/markup-compatibility/2006">
              <mc:Choice xmlns:v="urn:schemas-microsoft-com:vml" Requires="v">
                <p:oleObj name="文档" r:id="rId16" imgW="2519128" imgH="1042559" progId="Word.Document.12">
                  <p:embed/>
                </p:oleObj>
              </mc:Choice>
              <mc:Fallback>
                <p:oleObj name="文档" r:id="rId16" imgW="2519128" imgH="1042559" progId="Word.Document.12">
                  <p:embed/>
                  <p:pic>
                    <p:nvPicPr>
                      <p:cNvPr id="0" name=""/>
                      <p:cNvPicPr/>
                      <p:nvPr/>
                    </p:nvPicPr>
                    <p:blipFill>
                      <a:blip r:embed="rId17"/>
                      <a:stretch>
                        <a:fillRect/>
                      </a:stretch>
                    </p:blipFill>
                    <p:spPr>
                      <a:xfrm>
                        <a:off x="3911508" y="1561263"/>
                        <a:ext cx="2519363" cy="1042988"/>
                      </a:xfrm>
                      <a:prstGeom prst="rect">
                        <a:avLst/>
                      </a:prstGeom>
                    </p:spPr>
                  </p:pic>
                </p:oleObj>
              </mc:Fallback>
            </mc:AlternateContent>
          </a:graphicData>
        </a:graphic>
      </p:graphicFrame>
    </p:spTree>
    <p:extLst>
      <p:ext uri="{BB962C8B-B14F-4D97-AF65-F5344CB8AC3E}">
        <p14:creationId xmlns:p14="http://schemas.microsoft.com/office/powerpoint/2010/main" val="77025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id="{9EF13083-441D-CC41-A3B9-50FF39250BAC}"/>
              </a:ext>
            </a:extLst>
          </p:cNvPr>
          <p:cNvSpPr/>
          <p:nvPr/>
        </p:nvSpPr>
        <p:spPr>
          <a:xfrm>
            <a:off x="390000" y="1124744"/>
            <a:ext cx="11412000" cy="363173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(HF)</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2HF(g)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，平衡体系的总质量</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总</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与总物质的量</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总</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之比在不同温度下随压强的变化曲线如图所示。下列说法正确的是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温度：</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平衡常数：</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(b)&lt;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反应速率：</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(b)&gt;</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当</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g·mol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(HF)</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[(HF)</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10</a:t>
            </a:r>
            <a:endParaRPr kumimoji="1" lang="zh-CN" altLang="en-US" sz="1600" dirty="0">
              <a:solidFill>
                <a:schemeClr val="bg1"/>
              </a:solidFill>
            </a:endParaRPr>
          </a:p>
        </p:txBody>
      </p:sp>
      <p:sp>
        <p:nvSpPr>
          <p:cNvPr id="43" name="圆角矩形 4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pic>
        <p:nvPicPr>
          <p:cNvPr id="67586" name="Picture 2" descr="7-153"/>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2264" y="2163262"/>
            <a:ext cx="2717595" cy="291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对象 17"/>
          <p:cNvGraphicFramePr>
            <a:graphicFrameLocks noChangeAspect="1"/>
          </p:cNvGraphicFramePr>
          <p:nvPr>
            <p:extLst>
              <p:ext uri="{D42A27DB-BD31-4B8C-83A1-F6EECF244321}">
                <p14:modId xmlns:p14="http://schemas.microsoft.com/office/powerpoint/2010/main" val="1015626027"/>
              </p:ext>
            </p:extLst>
          </p:nvPr>
        </p:nvGraphicFramePr>
        <p:xfrm>
          <a:off x="2912291" y="1303928"/>
          <a:ext cx="966788" cy="428625"/>
        </p:xfrm>
        <a:graphic>
          <a:graphicData uri="http://schemas.openxmlformats.org/presentationml/2006/ole">
            <mc:AlternateContent xmlns:mc="http://schemas.openxmlformats.org/markup-compatibility/2006">
              <mc:Choice xmlns:v="urn:schemas-microsoft-com:vml" Requires="v">
                <p:oleObj name="文档" r:id="rId16" imgW="967513" imgH="429383" progId="Word.Document.12">
                  <p:embed/>
                </p:oleObj>
              </mc:Choice>
              <mc:Fallback>
                <p:oleObj name="文档" r:id="rId16" imgW="967513" imgH="429383" progId="Word.Document.12">
                  <p:embed/>
                  <p:pic>
                    <p:nvPicPr>
                      <p:cNvPr id="0" name=""/>
                      <p:cNvPicPr/>
                      <p:nvPr/>
                    </p:nvPicPr>
                    <p:blipFill>
                      <a:blip r:embed="rId17"/>
                      <a:stretch>
                        <a:fillRect/>
                      </a:stretch>
                    </p:blipFill>
                    <p:spPr>
                      <a:xfrm>
                        <a:off x="2912291" y="1303928"/>
                        <a:ext cx="966788" cy="428625"/>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845241723"/>
              </p:ext>
            </p:extLst>
          </p:nvPr>
        </p:nvGraphicFramePr>
        <p:xfrm>
          <a:off x="1147202" y="3795036"/>
          <a:ext cx="941388" cy="1246188"/>
        </p:xfrm>
        <a:graphic>
          <a:graphicData uri="http://schemas.openxmlformats.org/presentationml/2006/ole">
            <mc:AlternateContent xmlns:mc="http://schemas.openxmlformats.org/markup-compatibility/2006">
              <mc:Choice xmlns:v="urn:schemas-microsoft-com:vml" Requires="v">
                <p:oleObj name="文档" r:id="rId18" imgW="941244" imgH="1245608" progId="Word.Document.12">
                  <p:embed/>
                </p:oleObj>
              </mc:Choice>
              <mc:Fallback>
                <p:oleObj name="文档" r:id="rId18" imgW="941244" imgH="1245608" progId="Word.Document.12">
                  <p:embed/>
                  <p:pic>
                    <p:nvPicPr>
                      <p:cNvPr id="0" name=""/>
                      <p:cNvPicPr/>
                      <p:nvPr/>
                    </p:nvPicPr>
                    <p:blipFill>
                      <a:blip r:embed="rId19"/>
                      <a:stretch>
                        <a:fillRect/>
                      </a:stretch>
                    </p:blipFill>
                    <p:spPr>
                      <a:xfrm>
                        <a:off x="1147202" y="3795036"/>
                        <a:ext cx="941388" cy="1246188"/>
                      </a:xfrm>
                      <a:prstGeom prst="rect">
                        <a:avLst/>
                      </a:prstGeom>
                    </p:spPr>
                  </p:pic>
                </p:oleObj>
              </mc:Fallback>
            </mc:AlternateContent>
          </a:graphicData>
        </a:graphic>
      </p:graphicFrame>
      <p:sp>
        <p:nvSpPr>
          <p:cNvPr id="31" name="TextBox 9"/>
          <p:cNvSpPr txBox="1"/>
          <p:nvPr/>
        </p:nvSpPr>
        <p:spPr>
          <a:xfrm>
            <a:off x="261680" y="322176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12884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id="{574E7DD6-E482-894D-9E46-D2B62C9ED9EC}"/>
              </a:ext>
            </a:extLst>
          </p:cNvPr>
          <p:cNvGrpSpPr/>
          <p:nvPr/>
        </p:nvGrpSpPr>
        <p:grpSpPr>
          <a:xfrm>
            <a:off x="516000" y="1124744"/>
            <a:ext cx="11160000" cy="5037923"/>
            <a:chOff x="792914" y="3925222"/>
            <a:chExt cx="11160000" cy="5037923"/>
          </a:xfrm>
        </p:grpSpPr>
        <p:sp>
          <p:nvSpPr>
            <p:cNvPr id="31" name="圆角矩形 30">
              <a:extLst>
                <a:ext uri="{FF2B5EF4-FFF2-40B4-BE49-F238E27FC236}">
                  <a16:creationId xmlns:a16="http://schemas.microsoft.com/office/drawing/2014/main" id="{E0791A29-2CB4-2744-96C1-EA2037B165CE}"/>
                </a:ext>
              </a:extLst>
            </p:cNvPr>
            <p:cNvSpPr/>
            <p:nvPr/>
          </p:nvSpPr>
          <p:spPr>
            <a:xfrm>
              <a:off x="792914" y="4038112"/>
              <a:ext cx="11160000" cy="4925033"/>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2" name="矩形 31">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文本框 32">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34" name="文本框 33">
              <a:extLst>
                <a:ext uri="{FF2B5EF4-FFF2-40B4-BE49-F238E27FC236}">
                  <a16:creationId xmlns:a16="http://schemas.microsoft.com/office/drawing/2014/main" id="{E38EBCDC-ABCA-E945-AC9F-C9807C462968}"/>
                </a:ext>
              </a:extLst>
            </p:cNvPr>
            <p:cNvSpPr txBox="1"/>
            <p:nvPr/>
          </p:nvSpPr>
          <p:spPr>
            <a:xfrm>
              <a:off x="971152" y="4196478"/>
              <a:ext cx="10802361" cy="4524315"/>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由图像可知，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两点的压强相同，</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点对应的平</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均摩尔质量大于</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点对应的平均摩尔质量，即</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度时，平衡向逆反应方向移动，该反应的正反应为吸热反</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应，降低温度，平衡向逆反应方向移动，</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由于温度：</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，该反应的正反应为吸热反应，温度越高，</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平衡常数</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越大，所以平衡常数</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(b)&gt;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点对应的温度和压强大于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点对应的温度和压强，温度越高、压强越大，反应速率越快，所以反应速率：</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(b)&gt;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36" name="圆角矩形 35">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7" name="圆角矩形 36">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10</a:t>
            </a:r>
            <a:endParaRPr kumimoji="1" lang="zh-CN" altLang="en-US" sz="1600" dirty="0">
              <a:solidFill>
                <a:schemeClr val="bg1"/>
              </a:solidFill>
            </a:endParaRPr>
          </a:p>
        </p:txBody>
      </p:sp>
      <p:sp>
        <p:nvSpPr>
          <p:cNvPr id="46" name="圆角矩形 45">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8" name="圆角矩形 47">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pic>
        <p:nvPicPr>
          <p:cNvPr id="21" name="Picture 2" descr="7-153"/>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8288" y="1673128"/>
            <a:ext cx="2717595" cy="291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62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a:extLst>
              <a:ext uri="{FF2B5EF4-FFF2-40B4-BE49-F238E27FC236}">
                <a16:creationId xmlns:a16="http://schemas.microsoft.com/office/drawing/2014/main" id="{41DDD9BB-F2BC-5A45-850A-47A78FA0F22A}"/>
              </a:ext>
            </a:extLst>
          </p:cNvPr>
          <p:cNvSpPr/>
          <p:nvPr/>
        </p:nvSpPr>
        <p:spPr>
          <a:xfrm>
            <a:off x="390000" y="836712"/>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b="1" dirty="0">
                <a:latin typeface="+mj-ea"/>
                <a:ea typeface="+mj-ea"/>
              </a:rPr>
              <a:t>4.</a:t>
            </a:r>
            <a:r>
              <a:rPr lang="zh-CN" altLang="zh-CN" b="1" kern="100" dirty="0">
                <a:latin typeface="Times New Roman" panose="02020603050405020304" pitchFamily="18" charset="0"/>
                <a:ea typeface="微软雅黑" panose="020B0503020204020204" pitchFamily="34" charset="-122"/>
                <a:cs typeface="Times New Roman" panose="02020603050405020304" pitchFamily="18" charset="0"/>
              </a:rPr>
              <a:t>平衡类问题需考虑的几个方面</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原料的来源、除杂，尤其考虑杂质对平衡的影响。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原料的循环利用。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产物的污染处理。</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产物的酸碱性对反应的影响。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气体产物的压强对平衡造成的影响。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改变外界条件对多平衡体系的影响。</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379041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id="{574E7DD6-E482-894D-9E46-D2B62C9ED9EC}"/>
              </a:ext>
            </a:extLst>
          </p:cNvPr>
          <p:cNvGrpSpPr/>
          <p:nvPr/>
        </p:nvGrpSpPr>
        <p:grpSpPr>
          <a:xfrm>
            <a:off x="516000" y="1124744"/>
            <a:ext cx="11160000" cy="3816425"/>
            <a:chOff x="792914" y="3925222"/>
            <a:chExt cx="11160000" cy="3816425"/>
          </a:xfrm>
        </p:grpSpPr>
        <p:sp>
          <p:nvSpPr>
            <p:cNvPr id="31" name="圆角矩形 30">
              <a:extLst>
                <a:ext uri="{FF2B5EF4-FFF2-40B4-BE49-F238E27FC236}">
                  <a16:creationId xmlns:a16="http://schemas.microsoft.com/office/drawing/2014/main" id="{E0791A29-2CB4-2744-96C1-EA2037B165CE}"/>
                </a:ext>
              </a:extLst>
            </p:cNvPr>
            <p:cNvSpPr/>
            <p:nvPr/>
          </p:nvSpPr>
          <p:spPr>
            <a:xfrm>
              <a:off x="792914" y="4038113"/>
              <a:ext cx="11160000" cy="3703534"/>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2" name="矩形 31">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文本框 32">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6" name="圆角矩形 35">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7" name="圆角矩形 36">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10</a:t>
            </a:r>
            <a:endParaRPr kumimoji="1" lang="zh-CN" altLang="en-US" sz="1600" dirty="0">
              <a:solidFill>
                <a:schemeClr val="bg1"/>
              </a:solidFill>
            </a:endParaRPr>
          </a:p>
        </p:txBody>
      </p:sp>
      <p:sp>
        <p:nvSpPr>
          <p:cNvPr id="46" name="圆角矩形 45">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8" name="圆角矩形 47">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pic>
        <p:nvPicPr>
          <p:cNvPr id="21" name="Picture 2" descr="7-153"/>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11376" y="1673128"/>
            <a:ext cx="2717595" cy="291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extLst>
              <p:ext uri="{D42A27DB-BD31-4B8C-83A1-F6EECF244321}">
                <p14:modId xmlns:p14="http://schemas.microsoft.com/office/powerpoint/2010/main" val="970054445"/>
              </p:ext>
            </p:extLst>
          </p:nvPr>
        </p:nvGraphicFramePr>
        <p:xfrm>
          <a:off x="665000" y="1772816"/>
          <a:ext cx="8126413" cy="2620963"/>
        </p:xfrm>
        <a:graphic>
          <a:graphicData uri="http://schemas.openxmlformats.org/presentationml/2006/ole">
            <mc:AlternateContent xmlns:mc="http://schemas.openxmlformats.org/markup-compatibility/2006">
              <mc:Choice xmlns:v="urn:schemas-microsoft-com:vml" Requires="v">
                <p:oleObj name="文档" r:id="rId16" imgW="8127031" imgH="2621672" progId="Word.Document.12">
                  <p:embed/>
                </p:oleObj>
              </mc:Choice>
              <mc:Fallback>
                <p:oleObj name="文档" r:id="rId16" imgW="8127031" imgH="2621672" progId="Word.Document.12">
                  <p:embed/>
                  <p:pic>
                    <p:nvPicPr>
                      <p:cNvPr id="0" name=""/>
                      <p:cNvPicPr/>
                      <p:nvPr/>
                    </p:nvPicPr>
                    <p:blipFill>
                      <a:blip r:embed="rId17"/>
                      <a:stretch>
                        <a:fillRect/>
                      </a:stretch>
                    </p:blipFill>
                    <p:spPr>
                      <a:xfrm>
                        <a:off x="665000" y="1772816"/>
                        <a:ext cx="8126413" cy="2620963"/>
                      </a:xfrm>
                      <a:prstGeom prst="rect">
                        <a:avLst/>
                      </a:prstGeom>
                    </p:spPr>
                  </p:pic>
                </p:oleObj>
              </mc:Fallback>
            </mc:AlternateContent>
          </a:graphicData>
        </a:graphic>
      </p:graphicFrame>
    </p:spTree>
    <p:extLst>
      <p:ext uri="{BB962C8B-B14F-4D97-AF65-F5344CB8AC3E}">
        <p14:creationId xmlns:p14="http://schemas.microsoft.com/office/powerpoint/2010/main" val="339545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75F79D94-896B-AE4F-97EE-8AF2ABE2A968}"/>
              </a:ext>
            </a:extLst>
          </p:cNvPr>
          <p:cNvSpPr/>
          <p:nvPr/>
        </p:nvSpPr>
        <p:spPr>
          <a:xfrm>
            <a:off x="390000" y="1053479"/>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甲醇水蒸气重整制氢</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(SRM)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系统简单，产物中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含量高、</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含量低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会损坏燃料电池的交换膜</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，是电动汽车氢氧燃料电池理想的氢源。反应如下：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主</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49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温度高于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300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则会同时发生反应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Ⅲ</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计算反应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Ⅲ</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___</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43" name="圆角矩形 42">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graphicFrame>
        <p:nvGraphicFramePr>
          <p:cNvPr id="19" name="对象 18"/>
          <p:cNvGraphicFramePr>
            <a:graphicFrameLocks noChangeAspect="1"/>
          </p:cNvGraphicFramePr>
          <p:nvPr>
            <p:extLst>
              <p:ext uri="{D42A27DB-BD31-4B8C-83A1-F6EECF244321}">
                <p14:modId xmlns:p14="http://schemas.microsoft.com/office/powerpoint/2010/main" val="3694020698"/>
              </p:ext>
            </p:extLst>
          </p:nvPr>
        </p:nvGraphicFramePr>
        <p:xfrm>
          <a:off x="4785806" y="2339598"/>
          <a:ext cx="966788" cy="428625"/>
        </p:xfrm>
        <a:graphic>
          <a:graphicData uri="http://schemas.openxmlformats.org/presentationml/2006/ole">
            <mc:AlternateContent xmlns:mc="http://schemas.openxmlformats.org/markup-compatibility/2006">
              <mc:Choice xmlns:v="urn:schemas-microsoft-com:vml" Requires="v">
                <p:oleObj name="文档" r:id="rId15" imgW="967513" imgH="429383" progId="Word.Document.12">
                  <p:embed/>
                </p:oleObj>
              </mc:Choice>
              <mc:Fallback>
                <p:oleObj name="文档" r:id="rId15" imgW="967513" imgH="429383" progId="Word.Document.12">
                  <p:embed/>
                  <p:pic>
                    <p:nvPicPr>
                      <p:cNvPr id="0" name=""/>
                      <p:cNvPicPr/>
                      <p:nvPr/>
                    </p:nvPicPr>
                    <p:blipFill>
                      <a:blip r:embed="rId16"/>
                      <a:stretch>
                        <a:fillRect/>
                      </a:stretch>
                    </p:blipFill>
                    <p:spPr>
                      <a:xfrm>
                        <a:off x="4785806" y="2339598"/>
                        <a:ext cx="966788" cy="428625"/>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2922982523"/>
              </p:ext>
            </p:extLst>
          </p:nvPr>
        </p:nvGraphicFramePr>
        <p:xfrm>
          <a:off x="4143078" y="2874607"/>
          <a:ext cx="966788" cy="428625"/>
        </p:xfrm>
        <a:graphic>
          <a:graphicData uri="http://schemas.openxmlformats.org/presentationml/2006/ole">
            <mc:AlternateContent xmlns:mc="http://schemas.openxmlformats.org/markup-compatibility/2006">
              <mc:Choice xmlns:v="urn:schemas-microsoft-com:vml" Requires="v">
                <p:oleObj name="文档" r:id="rId17" imgW="967513" imgH="429383" progId="Word.Document.12">
                  <p:embed/>
                </p:oleObj>
              </mc:Choice>
              <mc:Fallback>
                <p:oleObj name="文档" r:id="rId17" imgW="967513" imgH="429383" progId="Word.Document.12">
                  <p:embed/>
                  <p:pic>
                    <p:nvPicPr>
                      <p:cNvPr id="0" name=""/>
                      <p:cNvPicPr/>
                      <p:nvPr/>
                    </p:nvPicPr>
                    <p:blipFill>
                      <a:blip r:embed="rId16"/>
                      <a:stretch>
                        <a:fillRect/>
                      </a:stretch>
                    </p:blipFill>
                    <p:spPr>
                      <a:xfrm>
                        <a:off x="4143078" y="2874607"/>
                        <a:ext cx="966788" cy="428625"/>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587600546"/>
              </p:ext>
            </p:extLst>
          </p:nvPr>
        </p:nvGraphicFramePr>
        <p:xfrm>
          <a:off x="6976192" y="3420208"/>
          <a:ext cx="966788" cy="428625"/>
        </p:xfrm>
        <a:graphic>
          <a:graphicData uri="http://schemas.openxmlformats.org/presentationml/2006/ole">
            <mc:AlternateContent xmlns:mc="http://schemas.openxmlformats.org/markup-compatibility/2006">
              <mc:Choice xmlns:v="urn:schemas-microsoft-com:vml" Requires="v">
                <p:oleObj name="文档" r:id="rId18" imgW="967513" imgH="429383" progId="Word.Document.12">
                  <p:embed/>
                </p:oleObj>
              </mc:Choice>
              <mc:Fallback>
                <p:oleObj name="文档" r:id="rId18" imgW="967513" imgH="429383" progId="Word.Document.12">
                  <p:embed/>
                  <p:pic>
                    <p:nvPicPr>
                      <p:cNvPr id="0" name=""/>
                      <p:cNvPicPr/>
                      <p:nvPr/>
                    </p:nvPicPr>
                    <p:blipFill>
                      <a:blip r:embed="rId16"/>
                      <a:stretch>
                        <a:fillRect/>
                      </a:stretch>
                    </p:blipFill>
                    <p:spPr>
                      <a:xfrm>
                        <a:off x="6976192" y="3420208"/>
                        <a:ext cx="966788" cy="428625"/>
                      </a:xfrm>
                      <a:prstGeom prst="rect">
                        <a:avLst/>
                      </a:prstGeom>
                    </p:spPr>
                  </p:pic>
                </p:oleObj>
              </mc:Fallback>
            </mc:AlternateContent>
          </a:graphicData>
        </a:graphic>
      </p:graphicFrame>
      <p:sp>
        <p:nvSpPr>
          <p:cNvPr id="3" name="矩形 2"/>
          <p:cNvSpPr/>
          <p:nvPr/>
        </p:nvSpPr>
        <p:spPr>
          <a:xfrm>
            <a:off x="3492759" y="3880304"/>
            <a:ext cx="173156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90 </a:t>
            </a:r>
            <a:r>
              <a:rPr lang="en-US" altLang="zh-CN" sz="2400" kern="100" dirty="0" err="1">
                <a:solidFill>
                  <a:srgbClr val="C00000"/>
                </a:solidFill>
                <a:latin typeface="Times New Roman" panose="02020603050405020304" pitchFamily="18" charset="0"/>
                <a:ea typeface="微软雅黑" panose="020B0503020204020204" pitchFamily="34" charset="-122"/>
              </a:rPr>
              <a:t>kJ·mol</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1</a:t>
            </a:r>
            <a:endParaRPr lang="zh-CN" altLang="en-US" dirty="0">
              <a:solidFill>
                <a:srgbClr val="C00000"/>
              </a:solidFill>
            </a:endParaRPr>
          </a:p>
        </p:txBody>
      </p:sp>
      <p:grpSp>
        <p:nvGrpSpPr>
          <p:cNvPr id="22" name="组合 21">
            <a:extLst>
              <a:ext uri="{FF2B5EF4-FFF2-40B4-BE49-F238E27FC236}">
                <a16:creationId xmlns:a16="http://schemas.microsoft.com/office/drawing/2014/main" id="{574E7DD6-E482-894D-9E46-D2B62C9ED9EC}"/>
              </a:ext>
            </a:extLst>
          </p:cNvPr>
          <p:cNvGrpSpPr/>
          <p:nvPr/>
        </p:nvGrpSpPr>
        <p:grpSpPr>
          <a:xfrm>
            <a:off x="516000" y="4797152"/>
            <a:ext cx="11160000" cy="1152129"/>
            <a:chOff x="792914" y="3925222"/>
            <a:chExt cx="11160000" cy="1152129"/>
          </a:xfrm>
        </p:grpSpPr>
        <p:sp>
          <p:nvSpPr>
            <p:cNvPr id="23" name="圆角矩形 22">
              <a:extLst>
                <a:ext uri="{FF2B5EF4-FFF2-40B4-BE49-F238E27FC236}">
                  <a16:creationId xmlns:a16="http://schemas.microsoft.com/office/drawing/2014/main" id="{E0791A29-2CB4-2744-96C1-EA2037B165CE}"/>
                </a:ext>
              </a:extLst>
            </p:cNvPr>
            <p:cNvSpPr/>
            <p:nvPr/>
          </p:nvSpPr>
          <p:spPr>
            <a:xfrm>
              <a:off x="792914" y="4038113"/>
              <a:ext cx="11160000" cy="1039238"/>
            </a:xfrm>
            <a:prstGeom prst="roundRect">
              <a:avLst>
                <a:gd name="adj" fmla="val 782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6" name="文本框 25">
              <a:extLst>
                <a:ext uri="{FF2B5EF4-FFF2-40B4-BE49-F238E27FC236}">
                  <a16:creationId xmlns:a16="http://schemas.microsoft.com/office/drawing/2014/main" id="{E38EBCDC-ABCA-E945-AC9F-C9807C462968}"/>
                </a:ext>
              </a:extLst>
            </p:cNvPr>
            <p:cNvSpPr txBox="1"/>
            <p:nvPr/>
          </p:nvSpPr>
          <p:spPr>
            <a:xfrm>
              <a:off x="1130000" y="4221728"/>
              <a:ext cx="10484665" cy="646331"/>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得到：</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OH(g)</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90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graphicFrame>
        <p:nvGraphicFramePr>
          <p:cNvPr id="27" name="对象 26"/>
          <p:cNvGraphicFramePr>
            <a:graphicFrameLocks noChangeAspect="1"/>
          </p:cNvGraphicFramePr>
          <p:nvPr>
            <p:extLst>
              <p:ext uri="{D42A27DB-BD31-4B8C-83A1-F6EECF244321}">
                <p14:modId xmlns:p14="http://schemas.microsoft.com/office/powerpoint/2010/main" val="2478515076"/>
              </p:ext>
            </p:extLst>
          </p:nvPr>
        </p:nvGraphicFramePr>
        <p:xfrm>
          <a:off x="5351955" y="5258612"/>
          <a:ext cx="966788" cy="428625"/>
        </p:xfrm>
        <a:graphic>
          <a:graphicData uri="http://schemas.openxmlformats.org/presentationml/2006/ole">
            <mc:AlternateContent xmlns:mc="http://schemas.openxmlformats.org/markup-compatibility/2006">
              <mc:Choice xmlns:v="urn:schemas-microsoft-com:vml" Requires="v">
                <p:oleObj name="文档" r:id="rId19" imgW="967513" imgH="429383" progId="Word.Document.12">
                  <p:embed/>
                </p:oleObj>
              </mc:Choice>
              <mc:Fallback>
                <p:oleObj name="文档" r:id="rId19" imgW="967513" imgH="429383" progId="Word.Document.12">
                  <p:embed/>
                  <p:pic>
                    <p:nvPicPr>
                      <p:cNvPr id="0" name=""/>
                      <p:cNvPicPr/>
                      <p:nvPr/>
                    </p:nvPicPr>
                    <p:blipFill>
                      <a:blip r:embed="rId16"/>
                      <a:stretch>
                        <a:fillRect/>
                      </a:stretch>
                    </p:blipFill>
                    <p:spPr>
                      <a:xfrm>
                        <a:off x="5351955" y="5258612"/>
                        <a:ext cx="966788" cy="428625"/>
                      </a:xfrm>
                      <a:prstGeom prst="rect">
                        <a:avLst/>
                      </a:prstGeom>
                    </p:spPr>
                  </p:pic>
                </p:oleObj>
              </mc:Fallback>
            </mc:AlternateContent>
          </a:graphicData>
        </a:graphic>
      </p:graphicFrame>
    </p:spTree>
    <p:extLst>
      <p:ext uri="{BB962C8B-B14F-4D97-AF65-F5344CB8AC3E}">
        <p14:creationId xmlns:p14="http://schemas.microsoft.com/office/powerpoint/2010/main" val="229482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par>
                                <p:cTn id="13" presetID="3" presetClass="entr" presetSubtype="1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75F79D94-896B-AE4F-97EE-8AF2ABE2A968}"/>
              </a:ext>
            </a:extLst>
          </p:cNvPr>
          <p:cNvSpPr/>
          <p:nvPr/>
        </p:nvSpPr>
        <p:spPr>
          <a:xfrm>
            <a:off x="390000" y="1053479"/>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能够自发进行的原因是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，升温有利于提高</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转化率，但也存在一个明显的缺点是</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_____</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43" name="圆角矩形 42">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3" name="矩形 2"/>
          <p:cNvSpPr/>
          <p:nvPr/>
        </p:nvSpPr>
        <p:spPr>
          <a:xfrm>
            <a:off x="5568187" y="1118243"/>
            <a:ext cx="1015021" cy="461665"/>
          </a:xfrm>
          <a:prstGeom prst="rect">
            <a:avLst/>
          </a:prstGeom>
        </p:spPr>
        <p:txBody>
          <a:bodyPr wrap="none">
            <a:spAutoFit/>
          </a:bodyPr>
          <a:lstStyle/>
          <a:p>
            <a:r>
              <a:rPr lang="el-GR"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Δ</a:t>
            </a:r>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S</a:t>
            </a:r>
            <a:r>
              <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0</a:t>
            </a:r>
            <a:endParaRPr lang="zh-CN" altLang="en-US" dirty="0">
              <a:solidFill>
                <a:srgbClr val="C00000"/>
              </a:solidFill>
            </a:endParaRPr>
          </a:p>
        </p:txBody>
      </p:sp>
      <p:sp>
        <p:nvSpPr>
          <p:cNvPr id="5" name="矩形 4"/>
          <p:cNvSpPr/>
          <p:nvPr/>
        </p:nvSpPr>
        <p:spPr>
          <a:xfrm>
            <a:off x="5395266" y="1579289"/>
            <a:ext cx="5229317" cy="577081"/>
          </a:xfrm>
          <a:prstGeom prst="rect">
            <a:avLst/>
          </a:prstGeom>
        </p:spPr>
        <p:txBody>
          <a:bodyPr wrap="none">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含量升高，损坏燃料电池的交换膜</a:t>
            </a:r>
            <a:endParaRPr lang="zh-CN" altLang="zh-CN" sz="1050" kern="100" dirty="0">
              <a:solidFill>
                <a:srgbClr val="C00000"/>
              </a:solidFill>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0" name="组合 19">
            <a:extLst>
              <a:ext uri="{FF2B5EF4-FFF2-40B4-BE49-F238E27FC236}">
                <a16:creationId xmlns:a16="http://schemas.microsoft.com/office/drawing/2014/main" id="{574E7DD6-E482-894D-9E46-D2B62C9ED9EC}"/>
              </a:ext>
            </a:extLst>
          </p:cNvPr>
          <p:cNvGrpSpPr/>
          <p:nvPr/>
        </p:nvGrpSpPr>
        <p:grpSpPr>
          <a:xfrm>
            <a:off x="516000" y="2636911"/>
            <a:ext cx="11160000" cy="2304257"/>
            <a:chOff x="792914" y="3925222"/>
            <a:chExt cx="11160000" cy="2304257"/>
          </a:xfrm>
        </p:grpSpPr>
        <p:sp>
          <p:nvSpPr>
            <p:cNvPr id="21" name="圆角矩形 20">
              <a:extLst>
                <a:ext uri="{FF2B5EF4-FFF2-40B4-BE49-F238E27FC236}">
                  <a16:creationId xmlns:a16="http://schemas.microsoft.com/office/drawing/2014/main" id="{E0791A29-2CB4-2744-96C1-EA2037B165CE}"/>
                </a:ext>
              </a:extLst>
            </p:cNvPr>
            <p:cNvSpPr/>
            <p:nvPr/>
          </p:nvSpPr>
          <p:spPr>
            <a:xfrm>
              <a:off x="792914" y="4038113"/>
              <a:ext cx="11160000" cy="2191366"/>
            </a:xfrm>
            <a:prstGeom prst="roundRect">
              <a:avLst>
                <a:gd name="adj" fmla="val 541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4" name="文本框 23">
              <a:extLst>
                <a:ext uri="{FF2B5EF4-FFF2-40B4-BE49-F238E27FC236}">
                  <a16:creationId xmlns:a16="http://schemas.microsoft.com/office/drawing/2014/main" id="{E38EBCDC-ABCA-E945-AC9F-C9807C462968}"/>
                </a:ext>
              </a:extLst>
            </p:cNvPr>
            <p:cNvSpPr txBox="1"/>
            <p:nvPr/>
          </p:nvSpPr>
          <p:spPr>
            <a:xfrm>
              <a:off x="1130000" y="4221728"/>
              <a:ext cx="10484665" cy="1684244"/>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反应自发进行的要求是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，此反应的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，所以反应自发进行的原因就是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，即反应为熵增反应。升温会促进反应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Ⅲ</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的发生，</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的含量增大，而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会损坏燃料电池的交换膜。</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Tree>
    <p:extLst>
      <p:ext uri="{BB962C8B-B14F-4D97-AF65-F5344CB8AC3E}">
        <p14:creationId xmlns:p14="http://schemas.microsoft.com/office/powerpoint/2010/main" val="148431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75F79D94-896B-AE4F-97EE-8AF2ABE2A968}"/>
              </a:ext>
            </a:extLst>
          </p:cNvPr>
          <p:cNvSpPr/>
          <p:nvPr/>
        </p:nvSpPr>
        <p:spPr>
          <a:xfrm>
            <a:off x="390000" y="1053479"/>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如图为某催化剂条件下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转化率、</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生成率与温度的变化关系。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随着温度的升高，</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的实际反应生成率没有接近平衡状态生成率的原因是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填字母</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逆向移动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部分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转化为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催化剂对反应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的选择性低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催化剂对反应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Ⅲ</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的选择性低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43" name="圆角矩形 42">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pic>
        <p:nvPicPr>
          <p:cNvPr id="70658" name="Picture 2" descr="7-154"/>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11518" y="2320942"/>
            <a:ext cx="3911982" cy="273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0848528" y="1737648"/>
            <a:ext cx="38985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C</a:t>
            </a:r>
            <a:endParaRPr lang="zh-CN" altLang="en-US" dirty="0">
              <a:solidFill>
                <a:srgbClr val="C00000"/>
              </a:solidFill>
            </a:endParaRPr>
          </a:p>
        </p:txBody>
      </p:sp>
    </p:spTree>
    <p:extLst>
      <p:ext uri="{BB962C8B-B14F-4D97-AF65-F5344CB8AC3E}">
        <p14:creationId xmlns:p14="http://schemas.microsoft.com/office/powerpoint/2010/main" val="75561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id="{574E7DD6-E482-894D-9E46-D2B62C9ED9EC}"/>
              </a:ext>
            </a:extLst>
          </p:cNvPr>
          <p:cNvGrpSpPr/>
          <p:nvPr/>
        </p:nvGrpSpPr>
        <p:grpSpPr>
          <a:xfrm>
            <a:off x="516000" y="1340767"/>
            <a:ext cx="11160000" cy="3960441"/>
            <a:chOff x="792914" y="3925222"/>
            <a:chExt cx="11160000" cy="3960441"/>
          </a:xfrm>
        </p:grpSpPr>
        <p:sp>
          <p:nvSpPr>
            <p:cNvPr id="33" name="圆角矩形 32">
              <a:extLst>
                <a:ext uri="{FF2B5EF4-FFF2-40B4-BE49-F238E27FC236}">
                  <a16:creationId xmlns:a16="http://schemas.microsoft.com/office/drawing/2014/main" id="{E0791A29-2CB4-2744-96C1-EA2037B165CE}"/>
                </a:ext>
              </a:extLst>
            </p:cNvPr>
            <p:cNvSpPr/>
            <p:nvPr/>
          </p:nvSpPr>
          <p:spPr>
            <a:xfrm>
              <a:off x="792914" y="4038113"/>
              <a:ext cx="11160000" cy="3847550"/>
            </a:xfrm>
            <a:prstGeom prst="roundRect">
              <a:avLst>
                <a:gd name="adj" fmla="val 302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36" name="文本框 35">
              <a:extLst>
                <a:ext uri="{FF2B5EF4-FFF2-40B4-BE49-F238E27FC236}">
                  <a16:creationId xmlns:a16="http://schemas.microsoft.com/office/drawing/2014/main" id="{E38EBCDC-ABCA-E945-AC9F-C9807C462968}"/>
                </a:ext>
              </a:extLst>
            </p:cNvPr>
            <p:cNvSpPr txBox="1"/>
            <p:nvPr/>
          </p:nvSpPr>
          <p:spPr>
            <a:xfrm>
              <a:off x="1130000" y="4221728"/>
              <a:ext cx="10484665" cy="3416320"/>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随着反应温度的升高，反应速度加快，但是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的生成率并没有接近反应的平衡态，说明该反</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应使用的催化剂对反应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的选择性低，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三个反应都吸热，所以升温都正向移动，不会促</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进</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转化为甲醇，</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37" name="圆角矩形 36">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48" name="圆角矩形 47">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50" name="圆角矩形 49">
            <a:hlinkClick r:id="" action="ppaction://noaction"/>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51" name="圆角矩形 50">
            <a:hlinkClick r:id="" action="ppaction://noaction"/>
            <a:extLst>
              <a:ext uri="{FF2B5EF4-FFF2-40B4-BE49-F238E27FC236}">
                <a16:creationId xmlns:a16="http://schemas.microsoft.com/office/drawing/2014/main"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pic>
        <p:nvPicPr>
          <p:cNvPr id="23" name="Picture 2" descr="7-154"/>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4152" y="1919528"/>
            <a:ext cx="3911982" cy="273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66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75F79D94-896B-AE4F-97EE-8AF2ABE2A968}"/>
              </a:ext>
            </a:extLst>
          </p:cNvPr>
          <p:cNvSpPr/>
          <p:nvPr/>
        </p:nvSpPr>
        <p:spPr>
          <a:xfrm>
            <a:off x="390000" y="1053479"/>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随着温度的升高，</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实际反应转化率不断接近平衡状态转化率的原因是</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43" name="圆角矩形 42">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3" name="矩形 2"/>
          <p:cNvSpPr/>
          <p:nvPr/>
        </p:nvSpPr>
        <p:spPr>
          <a:xfrm>
            <a:off x="504628" y="1578367"/>
            <a:ext cx="2646878" cy="577081"/>
          </a:xfrm>
          <a:prstGeom prst="rect">
            <a:avLst/>
          </a:prstGeom>
        </p:spPr>
        <p:txBody>
          <a:bodyPr wrap="none">
            <a:spAutoFit/>
          </a:bodyPr>
          <a:lstStyle/>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升温反应速率加快</a:t>
            </a:r>
            <a:endParaRPr lang="zh-CN" altLang="zh-CN" sz="1050" kern="100" dirty="0">
              <a:solidFill>
                <a:srgbClr val="C00000"/>
              </a:solidFill>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9" name="Picture 2" descr="7-154"/>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0009" y="2204864"/>
            <a:ext cx="3911982" cy="273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57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75F79D94-896B-AE4F-97EE-8AF2ABE2A968}"/>
              </a:ext>
            </a:extLst>
          </p:cNvPr>
          <p:cNvSpPr/>
          <p:nvPr/>
        </p:nvSpPr>
        <p:spPr>
          <a:xfrm>
            <a:off x="390000" y="1053479"/>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写出一条能提高</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转化率而降低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生成率的措施：</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kern="100" dirty="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43" name="圆角矩形 42">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3" name="矩形 2"/>
          <p:cNvSpPr/>
          <p:nvPr/>
        </p:nvSpPr>
        <p:spPr>
          <a:xfrm>
            <a:off x="8344332" y="1026845"/>
            <a:ext cx="3438628" cy="646331"/>
          </a:xfrm>
          <a:prstGeom prst="rect">
            <a:avLst/>
          </a:prstGeom>
        </p:spPr>
        <p:txBody>
          <a:bodyPr wrap="square">
            <a:spAutoFit/>
          </a:bodyPr>
          <a:lstStyle/>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其他条件不变，提高</a:t>
            </a:r>
            <a:endParaRPr lang="zh-CN" altLang="zh-CN" sz="1050" kern="100" dirty="0">
              <a:solidFill>
                <a:srgbClr val="C00000"/>
              </a:solidFill>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198281417"/>
              </p:ext>
            </p:extLst>
          </p:nvPr>
        </p:nvGraphicFramePr>
        <p:xfrm>
          <a:off x="649480" y="1646800"/>
          <a:ext cx="7493000" cy="1365250"/>
        </p:xfrm>
        <a:graphic>
          <a:graphicData uri="http://schemas.openxmlformats.org/presentationml/2006/ole">
            <mc:AlternateContent xmlns:mc="http://schemas.openxmlformats.org/markup-compatibility/2006">
              <mc:Choice xmlns:v="urn:schemas-microsoft-com:vml" Requires="v">
                <p:oleObj name="Document" r:id="rId15" imgW="7525497" imgH="1364566" progId="Word.Document.12">
                  <p:embed/>
                </p:oleObj>
              </mc:Choice>
              <mc:Fallback>
                <p:oleObj name="Document" r:id="rId15" imgW="7525497" imgH="1364566" progId="Word.Document.12">
                  <p:embed/>
                  <p:pic>
                    <p:nvPicPr>
                      <p:cNvPr id="0" name=""/>
                      <p:cNvPicPr/>
                      <p:nvPr/>
                    </p:nvPicPr>
                    <p:blipFill>
                      <a:blip r:embed="rId16"/>
                      <a:stretch>
                        <a:fillRect/>
                      </a:stretch>
                    </p:blipFill>
                    <p:spPr>
                      <a:xfrm>
                        <a:off x="649480" y="1646800"/>
                        <a:ext cx="7493000" cy="1365250"/>
                      </a:xfrm>
                      <a:prstGeom prst="rect">
                        <a:avLst/>
                      </a:prstGeom>
                    </p:spPr>
                  </p:pic>
                </p:oleObj>
              </mc:Fallback>
            </mc:AlternateContent>
          </a:graphicData>
        </a:graphic>
      </p:graphicFrame>
      <p:pic>
        <p:nvPicPr>
          <p:cNvPr id="20" name="Picture 2" descr="7-154"/>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0009" y="2999648"/>
            <a:ext cx="3911982" cy="273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02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id="{574E7DD6-E482-894D-9E46-D2B62C9ED9EC}"/>
              </a:ext>
            </a:extLst>
          </p:cNvPr>
          <p:cNvGrpSpPr/>
          <p:nvPr/>
        </p:nvGrpSpPr>
        <p:grpSpPr>
          <a:xfrm>
            <a:off x="516000" y="1340767"/>
            <a:ext cx="11160000" cy="3312369"/>
            <a:chOff x="792914" y="3925222"/>
            <a:chExt cx="11160000" cy="3312369"/>
          </a:xfrm>
        </p:grpSpPr>
        <p:sp>
          <p:nvSpPr>
            <p:cNvPr id="33" name="圆角矩形 32">
              <a:extLst>
                <a:ext uri="{FF2B5EF4-FFF2-40B4-BE49-F238E27FC236}">
                  <a16:creationId xmlns:a16="http://schemas.microsoft.com/office/drawing/2014/main" id="{E0791A29-2CB4-2744-96C1-EA2037B165CE}"/>
                </a:ext>
              </a:extLst>
            </p:cNvPr>
            <p:cNvSpPr/>
            <p:nvPr/>
          </p:nvSpPr>
          <p:spPr>
            <a:xfrm>
              <a:off x="792914" y="4038113"/>
              <a:ext cx="11160000" cy="3199478"/>
            </a:xfrm>
            <a:prstGeom prst="roundRect">
              <a:avLst>
                <a:gd name="adj" fmla="val 302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36" name="文本框 35">
              <a:extLst>
                <a:ext uri="{FF2B5EF4-FFF2-40B4-BE49-F238E27FC236}">
                  <a16:creationId xmlns:a16="http://schemas.microsoft.com/office/drawing/2014/main" id="{E38EBCDC-ABCA-E945-AC9F-C9807C462968}"/>
                </a:ext>
              </a:extLst>
            </p:cNvPr>
            <p:cNvSpPr txBox="1"/>
            <p:nvPr/>
          </p:nvSpPr>
          <p:spPr>
            <a:xfrm>
              <a:off x="1130000" y="4353203"/>
              <a:ext cx="6522907" cy="2308324"/>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加入水蒸气，可以提高甲醇的转化率，同时使反应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的平衡向逆反应方向移动，从而降低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的生成率。加入更合适的催化剂，最好只催化反应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，不催化反应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，这样也能达到目的。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37" name="圆角矩形 36">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48" name="圆角矩形 47">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50" name="圆角矩形 49">
            <a:hlinkClick r:id="" action="ppaction://noaction"/>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51" name="圆角矩形 50">
            <a:hlinkClick r:id="" action="ppaction://noaction"/>
            <a:extLst>
              <a:ext uri="{FF2B5EF4-FFF2-40B4-BE49-F238E27FC236}">
                <a16:creationId xmlns:a16="http://schemas.microsoft.com/office/drawing/2014/main"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pic>
        <p:nvPicPr>
          <p:cNvPr id="23" name="Picture 2" descr="7-154"/>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4152" y="1700808"/>
            <a:ext cx="3911982" cy="273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03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75F79D94-896B-AE4F-97EE-8AF2ABE2A968}"/>
              </a:ext>
            </a:extLst>
          </p:cNvPr>
          <p:cNvSpPr/>
          <p:nvPr/>
        </p:nvSpPr>
        <p:spPr>
          <a:xfrm>
            <a:off x="390000" y="1499904"/>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(4)250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，一定压强和催化剂条件下，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1.32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充分反应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已知此条件下可忽略反应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Ⅲ</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，平衡时测得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2.70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0.030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，试求反应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的转化率为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的平衡常数为</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_</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结果保留两位有效数字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43" name="圆角矩形 42">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5" name="矩形 4"/>
          <p:cNvSpPr/>
          <p:nvPr/>
        </p:nvSpPr>
        <p:spPr>
          <a:xfrm>
            <a:off x="6970560" y="2729978"/>
            <a:ext cx="1412566"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5.6</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10</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3</a:t>
            </a:r>
            <a:endParaRPr lang="zh-CN" altLang="en-US" dirty="0">
              <a:solidFill>
                <a:srgbClr val="C00000"/>
              </a:solidFill>
            </a:endParaRPr>
          </a:p>
        </p:txBody>
      </p:sp>
      <p:sp>
        <p:nvSpPr>
          <p:cNvPr id="3" name="矩形 2"/>
          <p:cNvSpPr/>
          <p:nvPr/>
        </p:nvSpPr>
        <p:spPr>
          <a:xfrm>
            <a:off x="3281067" y="2733761"/>
            <a:ext cx="74892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91%</a:t>
            </a:r>
            <a:endParaRPr lang="zh-CN" altLang="en-US" dirty="0">
              <a:solidFill>
                <a:srgbClr val="C00000"/>
              </a:solidFill>
            </a:endParaRPr>
          </a:p>
        </p:txBody>
      </p:sp>
    </p:spTree>
    <p:extLst>
      <p:ext uri="{BB962C8B-B14F-4D97-AF65-F5344CB8AC3E}">
        <p14:creationId xmlns:p14="http://schemas.microsoft.com/office/powerpoint/2010/main" val="318158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id="{574E7DD6-E482-894D-9E46-D2B62C9ED9EC}"/>
              </a:ext>
            </a:extLst>
          </p:cNvPr>
          <p:cNvGrpSpPr/>
          <p:nvPr/>
        </p:nvGrpSpPr>
        <p:grpSpPr>
          <a:xfrm>
            <a:off x="516000" y="1196752"/>
            <a:ext cx="11160000" cy="4896545"/>
            <a:chOff x="792914" y="3925222"/>
            <a:chExt cx="11160000" cy="4896545"/>
          </a:xfrm>
        </p:grpSpPr>
        <p:sp>
          <p:nvSpPr>
            <p:cNvPr id="33" name="圆角矩形 32">
              <a:extLst>
                <a:ext uri="{FF2B5EF4-FFF2-40B4-BE49-F238E27FC236}">
                  <a16:creationId xmlns:a16="http://schemas.microsoft.com/office/drawing/2014/main" id="{E0791A29-2CB4-2744-96C1-EA2037B165CE}"/>
                </a:ext>
              </a:extLst>
            </p:cNvPr>
            <p:cNvSpPr/>
            <p:nvPr/>
          </p:nvSpPr>
          <p:spPr>
            <a:xfrm>
              <a:off x="792914" y="4038113"/>
              <a:ext cx="11160000" cy="4783654"/>
            </a:xfrm>
            <a:prstGeom prst="roundRect">
              <a:avLst>
                <a:gd name="adj" fmla="val 302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36" name="文本框 35">
              <a:extLst>
                <a:ext uri="{FF2B5EF4-FFF2-40B4-BE49-F238E27FC236}">
                  <a16:creationId xmlns:a16="http://schemas.microsoft.com/office/drawing/2014/main" id="{E38EBCDC-ABCA-E945-AC9F-C9807C462968}"/>
                </a:ext>
              </a:extLst>
            </p:cNvPr>
            <p:cNvSpPr txBox="1"/>
            <p:nvPr/>
          </p:nvSpPr>
          <p:spPr>
            <a:xfrm>
              <a:off x="1130000" y="4353203"/>
              <a:ext cx="10499498" cy="3970318"/>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达到平衡时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0.030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得到参与反应的氢气为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0.030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生成的氢气为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2.73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，消耗的甲醇为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0.91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，所以甲醇的转化率为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91%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消耗的水为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0.91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，生成的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0.91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，则剩余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(1.32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0.91)</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0.41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水，在反应</a:t>
              </a:r>
              <a:r>
                <a:rPr lang="en-US" altLang="zh-CN" sz="2400" kern="100" spc="-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中消耗</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0.03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 CO</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，生成</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0.03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 CO</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0.03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水，所以达到平衡时，水为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(0.41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0.03)</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0.44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(0.91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0.03)</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endParaRPr lang="en-US" altLang="zh-CN" sz="2400" kern="100" dirty="0">
                <a:latin typeface="Times New Roman" panose="02020603050405020304" pitchFamily="18" charset="0"/>
                <a:ea typeface="宋体" panose="02010600030101010101" pitchFamily="2" charset="-122"/>
                <a:cs typeface="Courier New" panose="02070309020205020404" pitchFamily="49" charset="0"/>
              </a:endParaRPr>
            </a:p>
            <a:p>
              <a:pPr algn="just">
                <a:lnSpc>
                  <a:spcPct val="300000"/>
                </a:lnSpc>
                <a:spcAft>
                  <a:spcPts val="0"/>
                </a:spcAft>
              </a:pP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0.88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。所以反应</a:t>
              </a:r>
              <a:r>
                <a:rPr lang="en-US" altLang="zh-CN" sz="2400" kern="100" spc="-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的平衡常数为</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设容器体积为</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V</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spc="-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5.6</a:t>
              </a:r>
              <a:r>
                <a:rPr lang="en-US" altLang="zh-CN" sz="2400" kern="100" spc="-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37" name="圆角矩形 36">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48" name="圆角矩形 47">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50" name="圆角矩形 49">
            <a:hlinkClick r:id="" action="ppaction://noaction"/>
            <a:extLst>
              <a:ext uri="{FF2B5EF4-FFF2-40B4-BE49-F238E27FC236}">
                <a16:creationId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51" name="圆角矩形 50">
            <a:hlinkClick r:id="" action="ppaction://noaction"/>
            <a:extLst>
              <a:ext uri="{FF2B5EF4-FFF2-40B4-BE49-F238E27FC236}">
                <a16:creationId xmlns:a16="http://schemas.microsoft.com/office/drawing/2014/main"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465830225"/>
              </p:ext>
            </p:extLst>
          </p:nvPr>
        </p:nvGraphicFramePr>
        <p:xfrm>
          <a:off x="8372208" y="4345849"/>
          <a:ext cx="1673225" cy="1652588"/>
        </p:xfrm>
        <a:graphic>
          <a:graphicData uri="http://schemas.openxmlformats.org/presentationml/2006/ole">
            <mc:AlternateContent xmlns:mc="http://schemas.openxmlformats.org/markup-compatibility/2006">
              <mc:Choice xmlns:v="urn:schemas-microsoft-com:vml" Requires="v">
                <p:oleObj name="文档" r:id="rId15" imgW="1673152" imgH="1652426" progId="Word.Document.12">
                  <p:embed/>
                </p:oleObj>
              </mc:Choice>
              <mc:Fallback>
                <p:oleObj name="文档" r:id="rId15" imgW="1673152" imgH="1652426" progId="Word.Document.12">
                  <p:embed/>
                  <p:pic>
                    <p:nvPicPr>
                      <p:cNvPr id="0" name=""/>
                      <p:cNvPicPr/>
                      <p:nvPr/>
                    </p:nvPicPr>
                    <p:blipFill>
                      <a:blip r:embed="rId16"/>
                      <a:stretch>
                        <a:fillRect/>
                      </a:stretch>
                    </p:blipFill>
                    <p:spPr>
                      <a:xfrm>
                        <a:off x="8372208" y="4345849"/>
                        <a:ext cx="1673225" cy="1652588"/>
                      </a:xfrm>
                      <a:prstGeom prst="rect">
                        <a:avLst/>
                      </a:prstGeom>
                    </p:spPr>
                  </p:pic>
                </p:oleObj>
              </mc:Fallback>
            </mc:AlternateContent>
          </a:graphicData>
        </a:graphic>
      </p:graphicFrame>
    </p:spTree>
    <p:extLst>
      <p:ext uri="{BB962C8B-B14F-4D97-AF65-F5344CB8AC3E}">
        <p14:creationId xmlns:p14="http://schemas.microsoft.com/office/powerpoint/2010/main" val="110297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E4F18EA-82C7-9143-98A4-D4840597F599}"/>
              </a:ext>
            </a:extLst>
          </p:cNvPr>
          <p:cNvSpPr/>
          <p:nvPr/>
        </p:nvSpPr>
        <p:spPr>
          <a:xfrm>
            <a:off x="390000" y="1704309"/>
            <a:ext cx="11412000" cy="318854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在保持体系总压为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Pa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的条件下进行反应：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，原料气中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p>
          <a:p>
            <a:pPr algn="just">
              <a:lnSpc>
                <a:spcPct val="20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的物质的量之比</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不同时，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的平衡转化率与温度</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的关系如图所示：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8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图中</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的大小顺序为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。反应的化学平衡常数</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表达式为</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用平衡分压代替平衡浓度表示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文本框 8">
            <a:extLst>
              <a:ext uri="{FF2B5EF4-FFF2-40B4-BE49-F238E27FC236}">
                <a16:creationId xmlns:a16="http://schemas.microsoft.com/office/drawing/2014/main" id="{1639F706-5A08-E441-9E43-476613981402}"/>
              </a:ext>
            </a:extLst>
          </p:cNvPr>
          <p:cNvSpPr txBox="1"/>
          <p:nvPr/>
        </p:nvSpPr>
        <p:spPr>
          <a:xfrm>
            <a:off x="390000" y="1135396"/>
            <a:ext cx="4841904" cy="621773"/>
          </a:xfrm>
          <a:prstGeom prst="rect">
            <a:avLst/>
          </a:prstGeom>
          <a:noFill/>
        </p:spPr>
        <p:txBody>
          <a:bodyPr wrap="square">
            <a:spAutoFit/>
          </a:bodyPr>
          <a:lstStyle/>
          <a:p>
            <a:pPr algn="just">
              <a:lnSpc>
                <a:spcPct val="150000"/>
              </a:lnSpc>
              <a:spcAft>
                <a:spcPts val="0"/>
              </a:spcAft>
            </a:pPr>
            <a:r>
              <a:rPr lang="zh-CN" altLang="zh-CN" sz="2600" b="1" kern="100" dirty="0">
                <a:solidFill>
                  <a:srgbClr val="BC5D22"/>
                </a:solidFill>
                <a:latin typeface="+mn-ea"/>
                <a:cs typeface="Times New Roman" panose="02020603050405020304" pitchFamily="18" charset="0"/>
              </a:rPr>
              <a:t>一、投料比、转化率相关图像</a:t>
            </a:r>
            <a:endParaRPr lang="zh-CN" altLang="zh-CN" sz="2600" b="1" kern="100" dirty="0">
              <a:solidFill>
                <a:srgbClr val="BC5D22"/>
              </a:solidFill>
              <a:latin typeface="+mn-ea"/>
              <a:cs typeface="Courier New" panose="02070309020205020404" pitchFamily="49" charset="0"/>
            </a:endParaRPr>
          </a:p>
        </p:txBody>
      </p:sp>
      <p:sp>
        <p:nvSpPr>
          <p:cNvPr id="10" name="矩形 9"/>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a:solidFill>
                  <a:schemeClr val="bg1">
                    <a:lumMod val="95000"/>
                  </a:schemeClr>
                </a:solidFill>
                <a:latin typeface="Adobe 楷体 Std R" panose="02020400000000000000" pitchFamily="18" charset="-122"/>
                <a:ea typeface="Adobe 楷体 Std R" panose="02020400000000000000" pitchFamily="18" charset="-122"/>
              </a:rPr>
              <a:t>提升关键能力</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13" name="矩形 12"/>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rPr>
              <a:t>专项突破</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pic>
        <p:nvPicPr>
          <p:cNvPr id="21506" name="Picture 2" descr="7-12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1953" y="3717032"/>
            <a:ext cx="2951285" cy="297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对象 5"/>
          <p:cNvGraphicFramePr>
            <a:graphicFrameLocks noChangeAspect="1"/>
          </p:cNvGraphicFramePr>
          <p:nvPr>
            <p:extLst>
              <p:ext uri="{D42A27DB-BD31-4B8C-83A1-F6EECF244321}">
                <p14:modId xmlns:p14="http://schemas.microsoft.com/office/powerpoint/2010/main" val="273034126"/>
              </p:ext>
            </p:extLst>
          </p:nvPr>
        </p:nvGraphicFramePr>
        <p:xfrm>
          <a:off x="7481736" y="1669141"/>
          <a:ext cx="384175" cy="830263"/>
        </p:xfrm>
        <a:graphic>
          <a:graphicData uri="http://schemas.openxmlformats.org/presentationml/2006/ole">
            <mc:AlternateContent xmlns:mc="http://schemas.openxmlformats.org/markup-compatibility/2006">
              <mc:Choice xmlns:v="urn:schemas-microsoft-com:vml" Requires="v">
                <p:oleObj name="文档" r:id="rId3" imgW="383815" imgH="830525" progId="Word.Document.12">
                  <p:embed/>
                </p:oleObj>
              </mc:Choice>
              <mc:Fallback>
                <p:oleObj name="文档" r:id="rId3" imgW="383815" imgH="830525" progId="Word.Document.12">
                  <p:embed/>
                  <p:pic>
                    <p:nvPicPr>
                      <p:cNvPr id="0" name=""/>
                      <p:cNvPicPr/>
                      <p:nvPr/>
                    </p:nvPicPr>
                    <p:blipFill>
                      <a:blip r:embed="rId4"/>
                      <a:stretch>
                        <a:fillRect/>
                      </a:stretch>
                    </p:blipFill>
                    <p:spPr>
                      <a:xfrm>
                        <a:off x="7481736" y="1669141"/>
                        <a:ext cx="384175" cy="830263"/>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346623065"/>
              </p:ext>
            </p:extLst>
          </p:nvPr>
        </p:nvGraphicFramePr>
        <p:xfrm>
          <a:off x="7991240" y="1851460"/>
          <a:ext cx="620713" cy="395287"/>
        </p:xfrm>
        <a:graphic>
          <a:graphicData uri="http://schemas.openxmlformats.org/presentationml/2006/ole">
            <mc:AlternateContent xmlns:mc="http://schemas.openxmlformats.org/markup-compatibility/2006">
              <mc:Choice xmlns:v="urn:schemas-microsoft-com:vml" Requires="v">
                <p:oleObj name="文档" r:id="rId5" imgW="621172" imgH="395677" progId="Word.Document.12">
                  <p:embed/>
                </p:oleObj>
              </mc:Choice>
              <mc:Fallback>
                <p:oleObj name="文档" r:id="rId5" imgW="621172" imgH="395677" progId="Word.Document.12">
                  <p:embed/>
                  <p:pic>
                    <p:nvPicPr>
                      <p:cNvPr id="0" name=""/>
                      <p:cNvPicPr/>
                      <p:nvPr/>
                    </p:nvPicPr>
                    <p:blipFill>
                      <a:blip r:embed="rId6"/>
                      <a:stretch>
                        <a:fillRect/>
                      </a:stretch>
                    </p:blipFill>
                    <p:spPr>
                      <a:xfrm>
                        <a:off x="7991240" y="1851460"/>
                        <a:ext cx="620713" cy="395287"/>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840499096"/>
              </p:ext>
            </p:extLst>
          </p:nvPr>
        </p:nvGraphicFramePr>
        <p:xfrm>
          <a:off x="3463242" y="2365741"/>
          <a:ext cx="1054100" cy="803275"/>
        </p:xfrm>
        <a:graphic>
          <a:graphicData uri="http://schemas.openxmlformats.org/presentationml/2006/ole">
            <mc:AlternateContent xmlns:mc="http://schemas.openxmlformats.org/markup-compatibility/2006">
              <mc:Choice xmlns:v="urn:schemas-microsoft-com:vml" Requires="v">
                <p:oleObj name="文档" r:id="rId7" imgW="1053355" imgH="802494" progId="Word.Document.12">
                  <p:embed/>
                </p:oleObj>
              </mc:Choice>
              <mc:Fallback>
                <p:oleObj name="文档" r:id="rId7" imgW="1053355" imgH="802494" progId="Word.Document.12">
                  <p:embed/>
                  <p:pic>
                    <p:nvPicPr>
                      <p:cNvPr id="0" name=""/>
                      <p:cNvPicPr/>
                      <p:nvPr/>
                    </p:nvPicPr>
                    <p:blipFill>
                      <a:blip r:embed="rId8"/>
                      <a:stretch>
                        <a:fillRect/>
                      </a:stretch>
                    </p:blipFill>
                    <p:spPr>
                      <a:xfrm>
                        <a:off x="3463242" y="2365741"/>
                        <a:ext cx="1054100" cy="803275"/>
                      </a:xfrm>
                      <a:prstGeom prst="rect">
                        <a:avLst/>
                      </a:prstGeom>
                    </p:spPr>
                  </p:pic>
                </p:oleObj>
              </mc:Fallback>
            </mc:AlternateContent>
          </a:graphicData>
        </a:graphic>
      </p:graphicFrame>
      <p:sp>
        <p:nvSpPr>
          <p:cNvPr id="16" name="矩形 15"/>
          <p:cNvSpPr/>
          <p:nvPr/>
        </p:nvSpPr>
        <p:spPr>
          <a:xfrm>
            <a:off x="4817440" y="3139297"/>
            <a:ext cx="1507144" cy="461665"/>
          </a:xfrm>
          <a:prstGeom prst="rect">
            <a:avLst/>
          </a:prstGeom>
        </p:spPr>
        <p:txBody>
          <a:bodyPr wrap="none">
            <a:spAutoFit/>
          </a:bodyPr>
          <a:lstStyle/>
          <a:p>
            <a:r>
              <a:rPr lang="en-US" altLang="zh-CN" sz="2400" i="1" kern="100" dirty="0">
                <a:solidFill>
                  <a:srgbClr val="C00000"/>
                </a:solidFill>
                <a:latin typeface="Times New Roman" panose="02020603050405020304" pitchFamily="18" charset="0"/>
                <a:ea typeface="微软雅黑" panose="020B0503020204020204" pitchFamily="34" charset="-122"/>
              </a:rPr>
              <a:t>m</a:t>
            </a:r>
            <a:r>
              <a:rPr lang="en-US" altLang="zh-CN" sz="2400" kern="100" baseline="-25000" dirty="0">
                <a:solidFill>
                  <a:srgbClr val="C00000"/>
                </a:solidFill>
                <a:latin typeface="Times New Roman" panose="02020603050405020304" pitchFamily="18" charset="0"/>
                <a:ea typeface="微软雅黑" panose="020B0503020204020204" pitchFamily="34" charset="-122"/>
              </a:rPr>
              <a:t>1</a:t>
            </a:r>
            <a:r>
              <a:rPr lang="en-US" altLang="zh-CN" sz="2400" kern="100" dirty="0">
                <a:solidFill>
                  <a:srgbClr val="C00000"/>
                </a:solidFill>
                <a:latin typeface="Times New Roman" panose="02020603050405020304" pitchFamily="18" charset="0"/>
                <a:ea typeface="微软雅黑" panose="020B0503020204020204" pitchFamily="34" charset="-122"/>
              </a:rPr>
              <a:t>&gt;</a:t>
            </a:r>
            <a:r>
              <a:rPr lang="en-US" altLang="zh-CN" sz="2400" i="1" kern="100" dirty="0">
                <a:solidFill>
                  <a:srgbClr val="C00000"/>
                </a:solidFill>
                <a:latin typeface="Times New Roman" panose="02020603050405020304" pitchFamily="18" charset="0"/>
                <a:ea typeface="微软雅黑" panose="020B0503020204020204" pitchFamily="34" charset="-122"/>
              </a:rPr>
              <a:t>m</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&gt;</a:t>
            </a:r>
            <a:r>
              <a:rPr lang="en-US" altLang="zh-CN" sz="2400" i="1" kern="100" dirty="0">
                <a:solidFill>
                  <a:srgbClr val="C00000"/>
                </a:solidFill>
                <a:latin typeface="Times New Roman" panose="02020603050405020304" pitchFamily="18" charset="0"/>
                <a:ea typeface="微软雅黑" panose="020B0503020204020204" pitchFamily="34" charset="-122"/>
              </a:rPr>
              <a:t>m</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endParaRPr lang="zh-CN" altLang="en-US" dirty="0">
              <a:solidFill>
                <a:srgbClr val="C00000"/>
              </a:solidFill>
            </a:endParaRPr>
          </a:p>
        </p:txBody>
      </p:sp>
      <p:graphicFrame>
        <p:nvGraphicFramePr>
          <p:cNvPr id="18" name="对象 17"/>
          <p:cNvGraphicFramePr>
            <a:graphicFrameLocks noChangeAspect="1"/>
          </p:cNvGraphicFramePr>
          <p:nvPr>
            <p:extLst>
              <p:ext uri="{D42A27DB-BD31-4B8C-83A1-F6EECF244321}">
                <p14:modId xmlns:p14="http://schemas.microsoft.com/office/powerpoint/2010/main" val="1701933168"/>
              </p:ext>
            </p:extLst>
          </p:nvPr>
        </p:nvGraphicFramePr>
        <p:xfrm>
          <a:off x="1243415" y="3675752"/>
          <a:ext cx="2114147" cy="1047719"/>
        </p:xfrm>
        <a:graphic>
          <a:graphicData uri="http://schemas.openxmlformats.org/presentationml/2006/ole">
            <mc:AlternateContent xmlns:mc="http://schemas.openxmlformats.org/markup-compatibility/2006">
              <mc:Choice xmlns:v="urn:schemas-microsoft-com:vml" Requires="v">
                <p:oleObj name="Equation" r:id="rId9" imgW="1079280" imgH="533160" progId="Equation.DSMT4">
                  <p:embed/>
                </p:oleObj>
              </mc:Choice>
              <mc:Fallback>
                <p:oleObj name="Equation" r:id="rId9" imgW="1079280" imgH="533160" progId="Equation.DSMT4">
                  <p:embed/>
                  <p:pic>
                    <p:nvPicPr>
                      <p:cNvPr id="0" name="Object 6"/>
                      <p:cNvPicPr>
                        <a:picLocks noChangeAspect="1" noChangeArrowheads="1"/>
                      </p:cNvPicPr>
                      <p:nvPr/>
                    </p:nvPicPr>
                    <p:blipFill>
                      <a:blip r:embed="rId10"/>
                      <a:srcRect/>
                      <a:stretch>
                        <a:fillRect/>
                      </a:stretch>
                    </p:blipFill>
                    <p:spPr bwMode="auto">
                      <a:xfrm>
                        <a:off x="1243415" y="3675752"/>
                        <a:ext cx="2114147" cy="1047719"/>
                      </a:xfrm>
                      <a:prstGeom prst="rect">
                        <a:avLst/>
                      </a:prstGeom>
                      <a:noFill/>
                    </p:spPr>
                  </p:pic>
                </p:oleObj>
              </mc:Fallback>
            </mc:AlternateContent>
          </a:graphicData>
        </a:graphic>
      </p:graphicFrame>
      <p:sp>
        <p:nvSpPr>
          <p:cNvPr id="20" name="矩形 19"/>
          <p:cNvSpPr/>
          <p:nvPr/>
        </p:nvSpPr>
        <p:spPr>
          <a:xfrm>
            <a:off x="568968" y="3861047"/>
            <a:ext cx="800219" cy="461665"/>
          </a:xfrm>
          <a:prstGeom prst="rect">
            <a:avLst/>
          </a:prstGeom>
        </p:spPr>
        <p:txBody>
          <a:bodyPr wrap="none">
            <a:spAutoFit/>
          </a:bodyPr>
          <a:lstStyle/>
          <a:p>
            <a:r>
              <a:rPr lang="en-US" altLang="zh-CN" sz="2400" i="1" kern="100" dirty="0" err="1">
                <a:solidFill>
                  <a:srgbClr val="C00000"/>
                </a:solidFill>
                <a:latin typeface="Times New Roman" panose="02020603050405020304" pitchFamily="18" charset="0"/>
                <a:ea typeface="微软雅黑" panose="020B0503020204020204" pitchFamily="34" charset="-122"/>
              </a:rPr>
              <a:t>K</a:t>
            </a:r>
            <a:r>
              <a:rPr lang="en-US" altLang="zh-CN" sz="2400" kern="100" baseline="-25000" dirty="0" err="1">
                <a:solidFill>
                  <a:srgbClr val="C00000"/>
                </a:solidFill>
                <a:latin typeface="Times New Roman" panose="02020603050405020304" pitchFamily="18" charset="0"/>
                <a:ea typeface="微软雅黑" panose="020B0503020204020204" pitchFamily="34" charset="-122"/>
              </a:rPr>
              <a:t>p</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solidFill>
                <a:srgbClr val="C00000"/>
              </a:solidFill>
            </a:endParaRPr>
          </a:p>
        </p:txBody>
      </p:sp>
    </p:spTree>
    <p:extLst>
      <p:ext uri="{BB962C8B-B14F-4D97-AF65-F5344CB8AC3E}">
        <p14:creationId xmlns:p14="http://schemas.microsoft.com/office/powerpoint/2010/main" val="336400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linds(horizontal)">
                                      <p:cBhvr>
                                        <p:cTn id="7" dur="500"/>
                                        <p:tgtEl>
                                          <p:spTgt spid="1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blinds(horizontal)">
                                      <p:cBhvr>
                                        <p:cTn id="10" dur="500"/>
                                        <p:tgtEl>
                                          <p:spTgt spid="20">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1991D404-2CED-D84E-A33D-6A797F18D4C4}"/>
              </a:ext>
            </a:extLst>
          </p:cNvPr>
          <p:cNvSpPr/>
          <p:nvPr/>
        </p:nvSpPr>
        <p:spPr>
          <a:xfrm>
            <a:off x="390000" y="908720"/>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12.</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某压强下工业合成氨生产过程中，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按体积比为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投料时，反应混合物中氨的体积分数随温度的变化曲线如图甲所示，其中一条是经过一定时间反应后的曲线，另一条是平衡时的曲线。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图甲中表示该反应的平衡曲线的是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；由图甲中曲线变化趋势可推知工业合成氨的反应是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吸热</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放热</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44" name="圆角矩形 43">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pic>
        <p:nvPicPr>
          <p:cNvPr id="74754" name="Picture 2" descr="7-155"/>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3535" y="3812084"/>
            <a:ext cx="5484931" cy="256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461213" y="2689664"/>
            <a:ext cx="492443"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Ⅰ</a:t>
            </a:r>
            <a:endParaRPr lang="zh-CN" altLang="en-US" dirty="0">
              <a:solidFill>
                <a:srgbClr val="C00000"/>
              </a:solidFill>
            </a:endParaRPr>
          </a:p>
        </p:txBody>
      </p:sp>
      <p:sp>
        <p:nvSpPr>
          <p:cNvPr id="5" name="矩形 4"/>
          <p:cNvSpPr/>
          <p:nvPr/>
        </p:nvSpPr>
        <p:spPr>
          <a:xfrm>
            <a:off x="4538066" y="3197064"/>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放热</a:t>
            </a:r>
            <a:endParaRPr lang="zh-CN" altLang="en-US" dirty="0">
              <a:solidFill>
                <a:srgbClr val="C00000"/>
              </a:solidFill>
            </a:endParaRPr>
          </a:p>
        </p:txBody>
      </p:sp>
    </p:spTree>
    <p:extLst>
      <p:ext uri="{BB962C8B-B14F-4D97-AF65-F5344CB8AC3E}">
        <p14:creationId xmlns:p14="http://schemas.microsoft.com/office/powerpoint/2010/main" val="69872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44" name="圆角矩形 43">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grpSp>
        <p:nvGrpSpPr>
          <p:cNvPr id="19" name="组合 18">
            <a:extLst>
              <a:ext uri="{FF2B5EF4-FFF2-40B4-BE49-F238E27FC236}">
                <a16:creationId xmlns:a16="http://schemas.microsoft.com/office/drawing/2014/main" id="{574E7DD6-E482-894D-9E46-D2B62C9ED9EC}"/>
              </a:ext>
            </a:extLst>
          </p:cNvPr>
          <p:cNvGrpSpPr/>
          <p:nvPr/>
        </p:nvGrpSpPr>
        <p:grpSpPr>
          <a:xfrm>
            <a:off x="516000" y="1196752"/>
            <a:ext cx="11160000" cy="4104456"/>
            <a:chOff x="792914" y="3925222"/>
            <a:chExt cx="11160000" cy="4104456"/>
          </a:xfrm>
        </p:grpSpPr>
        <p:sp>
          <p:nvSpPr>
            <p:cNvPr id="20" name="圆角矩形 19">
              <a:extLst>
                <a:ext uri="{FF2B5EF4-FFF2-40B4-BE49-F238E27FC236}">
                  <a16:creationId xmlns:a16="http://schemas.microsoft.com/office/drawing/2014/main" id="{E0791A29-2CB4-2744-96C1-EA2037B165CE}"/>
                </a:ext>
              </a:extLst>
            </p:cNvPr>
            <p:cNvSpPr/>
            <p:nvPr/>
          </p:nvSpPr>
          <p:spPr>
            <a:xfrm>
              <a:off x="792914" y="4038113"/>
              <a:ext cx="11160000" cy="3991565"/>
            </a:xfrm>
            <a:prstGeom prst="roundRect">
              <a:avLst>
                <a:gd name="adj" fmla="val 302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3" name="文本框 22">
              <a:extLst>
                <a:ext uri="{FF2B5EF4-FFF2-40B4-BE49-F238E27FC236}">
                  <a16:creationId xmlns:a16="http://schemas.microsoft.com/office/drawing/2014/main" id="{E38EBCDC-ABCA-E945-AC9F-C9807C462968}"/>
                </a:ext>
              </a:extLst>
            </p:cNvPr>
            <p:cNvSpPr txBox="1"/>
            <p:nvPr/>
          </p:nvSpPr>
          <p:spPr>
            <a:xfrm>
              <a:off x="1130000" y="4353203"/>
              <a:ext cx="10499498" cy="3416320"/>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曲线</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表示随着反应的进行，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的体积分数逐渐增大，但反应达到</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平衡状态后继续升温，</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的体积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分数减小，这表明平衡后升高温度，</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平衡逆向移动，故合成氨是放热反</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应，则曲线</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表示该反应平衡时的曲线。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pic>
        <p:nvPicPr>
          <p:cNvPr id="74754" name="Picture 2" descr="7-155"/>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24479" y="1860639"/>
            <a:ext cx="5484931" cy="256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446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74754"/>
                                        </p:tgtEl>
                                        <p:attrNameLst>
                                          <p:attrName>style.visibility</p:attrName>
                                        </p:attrNameLst>
                                      </p:cBhvr>
                                      <p:to>
                                        <p:strVal val="visible"/>
                                      </p:to>
                                    </p:set>
                                    <p:animEffect transition="in" filter="blinds(horizontal)">
                                      <p:cBhvr>
                                        <p:cTn id="10" dur="500"/>
                                        <p:tgtEl>
                                          <p:spTgt spid="74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1991D404-2CED-D84E-A33D-6A797F18D4C4}"/>
              </a:ext>
            </a:extLst>
          </p:cNvPr>
          <p:cNvSpPr/>
          <p:nvPr/>
        </p:nvSpPr>
        <p:spPr>
          <a:xfrm>
            <a:off x="390000" y="908720"/>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图甲中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点，容器内气体</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，图甲中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44" name="圆角矩形 43">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3" name="矩形 2"/>
          <p:cNvSpPr/>
          <p:nvPr/>
        </p:nvSpPr>
        <p:spPr>
          <a:xfrm>
            <a:off x="6189154" y="1032716"/>
            <a:ext cx="800219"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4</a:t>
            </a:r>
            <a:endParaRPr lang="zh-CN" altLang="en-US" dirty="0">
              <a:solidFill>
                <a:srgbClr val="C00000"/>
              </a:solidFill>
            </a:endParaRPr>
          </a:p>
        </p:txBody>
      </p:sp>
      <p:sp>
        <p:nvSpPr>
          <p:cNvPr id="5" name="矩形 4"/>
          <p:cNvSpPr/>
          <p:nvPr/>
        </p:nvSpPr>
        <p:spPr>
          <a:xfrm>
            <a:off x="9264352" y="1059091"/>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solidFill>
                <a:srgbClr val="C00000"/>
              </a:solidFill>
            </a:endParaRPr>
          </a:p>
        </p:txBody>
      </p:sp>
      <p:pic>
        <p:nvPicPr>
          <p:cNvPr id="22" name="Picture 2" descr="7-155"/>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3535" y="1988840"/>
            <a:ext cx="5484931" cy="256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84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44" name="圆角矩形 43">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grpSp>
        <p:nvGrpSpPr>
          <p:cNvPr id="19" name="组合 18">
            <a:extLst>
              <a:ext uri="{FF2B5EF4-FFF2-40B4-BE49-F238E27FC236}">
                <a16:creationId xmlns:a16="http://schemas.microsoft.com/office/drawing/2014/main" id="{574E7DD6-E482-894D-9E46-D2B62C9ED9EC}"/>
              </a:ext>
            </a:extLst>
          </p:cNvPr>
          <p:cNvGrpSpPr/>
          <p:nvPr/>
        </p:nvGrpSpPr>
        <p:grpSpPr>
          <a:xfrm>
            <a:off x="516000" y="1196752"/>
            <a:ext cx="11160000" cy="4896544"/>
            <a:chOff x="792914" y="3925222"/>
            <a:chExt cx="11160000" cy="4896544"/>
          </a:xfrm>
        </p:grpSpPr>
        <p:sp>
          <p:nvSpPr>
            <p:cNvPr id="20" name="圆角矩形 19">
              <a:extLst>
                <a:ext uri="{FF2B5EF4-FFF2-40B4-BE49-F238E27FC236}">
                  <a16:creationId xmlns:a16="http://schemas.microsoft.com/office/drawing/2014/main" id="{E0791A29-2CB4-2744-96C1-EA2037B165CE}"/>
                </a:ext>
              </a:extLst>
            </p:cNvPr>
            <p:cNvSpPr/>
            <p:nvPr/>
          </p:nvSpPr>
          <p:spPr>
            <a:xfrm>
              <a:off x="792914" y="4038113"/>
              <a:ext cx="11160000" cy="4783653"/>
            </a:xfrm>
            <a:prstGeom prst="roundRect">
              <a:avLst>
                <a:gd name="adj" fmla="val 210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3" name="文本框 22">
              <a:extLst>
                <a:ext uri="{FF2B5EF4-FFF2-40B4-BE49-F238E27FC236}">
                  <a16:creationId xmlns:a16="http://schemas.microsoft.com/office/drawing/2014/main" id="{E38EBCDC-ABCA-E945-AC9F-C9807C462968}"/>
                </a:ext>
              </a:extLst>
            </p:cNvPr>
            <p:cNvSpPr txBox="1"/>
            <p:nvPr/>
          </p:nvSpPr>
          <p:spPr>
            <a:xfrm>
              <a:off x="1130000" y="4353203"/>
              <a:ext cx="10499498" cy="3970318"/>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设反应前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的物质的量分别为</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点时消耗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的量为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，列三段式：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起始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1           3               0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3</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pic>
        <p:nvPicPr>
          <p:cNvPr id="74754" name="Picture 2" descr="7-155"/>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1984" y="1869431"/>
            <a:ext cx="5484931" cy="256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 name="对象 23"/>
          <p:cNvGraphicFramePr>
            <a:graphicFrameLocks noChangeAspect="1"/>
          </p:cNvGraphicFramePr>
          <p:nvPr>
            <p:extLst>
              <p:ext uri="{D42A27DB-BD31-4B8C-83A1-F6EECF244321}">
                <p14:modId xmlns:p14="http://schemas.microsoft.com/office/powerpoint/2010/main" val="2221740868"/>
              </p:ext>
            </p:extLst>
          </p:nvPr>
        </p:nvGraphicFramePr>
        <p:xfrm>
          <a:off x="4233227" y="3429000"/>
          <a:ext cx="966788" cy="428625"/>
        </p:xfrm>
        <a:graphic>
          <a:graphicData uri="http://schemas.openxmlformats.org/presentationml/2006/ole">
            <mc:AlternateContent xmlns:mc="http://schemas.openxmlformats.org/markup-compatibility/2006">
              <mc:Choice xmlns:v="urn:schemas-microsoft-com:vml" Requires="v">
                <p:oleObj name="文档" r:id="rId16" imgW="967513" imgH="429383" progId="Word.Document.12">
                  <p:embed/>
                </p:oleObj>
              </mc:Choice>
              <mc:Fallback>
                <p:oleObj name="文档" r:id="rId16" imgW="967513" imgH="429383" progId="Word.Document.12">
                  <p:embed/>
                  <p:pic>
                    <p:nvPicPr>
                      <p:cNvPr id="0" name=""/>
                      <p:cNvPicPr/>
                      <p:nvPr/>
                    </p:nvPicPr>
                    <p:blipFill>
                      <a:blip r:embed="rId17"/>
                      <a:stretch>
                        <a:fillRect/>
                      </a:stretch>
                    </p:blipFill>
                    <p:spPr>
                      <a:xfrm>
                        <a:off x="4233227" y="3429000"/>
                        <a:ext cx="966788" cy="428625"/>
                      </a:xfrm>
                      <a:prstGeom prst="rect">
                        <a:avLst/>
                      </a:prstGeom>
                    </p:spPr>
                  </p:pic>
                </p:oleObj>
              </mc:Fallback>
            </mc:AlternateContent>
          </a:graphicData>
        </a:graphic>
      </p:graphicFrame>
    </p:spTree>
    <p:extLst>
      <p:ext uri="{BB962C8B-B14F-4D97-AF65-F5344CB8AC3E}">
        <p14:creationId xmlns:p14="http://schemas.microsoft.com/office/powerpoint/2010/main" val="99568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74754"/>
                                        </p:tgtEl>
                                        <p:attrNameLst>
                                          <p:attrName>style.visibility</p:attrName>
                                        </p:attrNameLst>
                                      </p:cBhvr>
                                      <p:to>
                                        <p:strVal val="visible"/>
                                      </p:to>
                                    </p:set>
                                    <p:animEffect transition="in" filter="blinds(horizontal)">
                                      <p:cBhvr>
                                        <p:cTn id="10" dur="500"/>
                                        <p:tgtEl>
                                          <p:spTgt spid="74754"/>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44" name="圆角矩形 43">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grpSp>
        <p:nvGrpSpPr>
          <p:cNvPr id="19" name="组合 18">
            <a:extLst>
              <a:ext uri="{FF2B5EF4-FFF2-40B4-BE49-F238E27FC236}">
                <a16:creationId xmlns:a16="http://schemas.microsoft.com/office/drawing/2014/main" id="{574E7DD6-E482-894D-9E46-D2B62C9ED9EC}"/>
              </a:ext>
            </a:extLst>
          </p:cNvPr>
          <p:cNvGrpSpPr/>
          <p:nvPr/>
        </p:nvGrpSpPr>
        <p:grpSpPr>
          <a:xfrm>
            <a:off x="516000" y="1196752"/>
            <a:ext cx="11160000" cy="5256584"/>
            <a:chOff x="792914" y="3925222"/>
            <a:chExt cx="11160000" cy="5256584"/>
          </a:xfrm>
        </p:grpSpPr>
        <p:sp>
          <p:nvSpPr>
            <p:cNvPr id="20" name="圆角矩形 19">
              <a:extLst>
                <a:ext uri="{FF2B5EF4-FFF2-40B4-BE49-F238E27FC236}">
                  <a16:creationId xmlns:a16="http://schemas.microsoft.com/office/drawing/2014/main" id="{E0791A29-2CB4-2744-96C1-EA2037B165CE}"/>
                </a:ext>
              </a:extLst>
            </p:cNvPr>
            <p:cNvSpPr/>
            <p:nvPr/>
          </p:nvSpPr>
          <p:spPr>
            <a:xfrm>
              <a:off x="792914" y="4038113"/>
              <a:ext cx="11160000" cy="5143693"/>
            </a:xfrm>
            <a:prstGeom prst="roundRect">
              <a:avLst>
                <a:gd name="adj" fmla="val 233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3" name="文本框 22">
              <a:extLst>
                <a:ext uri="{FF2B5EF4-FFF2-40B4-BE49-F238E27FC236}">
                  <a16:creationId xmlns:a16="http://schemas.microsoft.com/office/drawing/2014/main" id="{E38EBCDC-ABCA-E945-AC9F-C9807C462968}"/>
                </a:ext>
              </a:extLst>
            </p:cNvPr>
            <p:cNvSpPr txBox="1"/>
            <p:nvPr/>
          </p:nvSpPr>
          <p:spPr>
            <a:xfrm>
              <a:off x="1130000" y="6949558"/>
              <a:ext cx="10499498" cy="1938992"/>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20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图甲知，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的体积分数仍在增大，说明反应仍在向正反应方向进行，</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此时</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pic>
        <p:nvPicPr>
          <p:cNvPr id="74754" name="Picture 2" descr="7-155"/>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3535" y="1419902"/>
            <a:ext cx="5484931" cy="256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899480257"/>
              </p:ext>
            </p:extLst>
          </p:nvPr>
        </p:nvGraphicFramePr>
        <p:xfrm>
          <a:off x="1035261" y="4149080"/>
          <a:ext cx="9293225" cy="931863"/>
        </p:xfrm>
        <a:graphic>
          <a:graphicData uri="http://schemas.openxmlformats.org/presentationml/2006/ole">
            <mc:AlternateContent xmlns:mc="http://schemas.openxmlformats.org/markup-compatibility/2006">
              <mc:Choice xmlns:v="urn:schemas-microsoft-com:vml" Requires="v">
                <p:oleObj name="文档" r:id="rId16" imgW="9293591" imgH="932230" progId="Word.Document.12">
                  <p:embed/>
                </p:oleObj>
              </mc:Choice>
              <mc:Fallback>
                <p:oleObj name="文档" r:id="rId16" imgW="9293591" imgH="932230" progId="Word.Document.12">
                  <p:embed/>
                  <p:pic>
                    <p:nvPicPr>
                      <p:cNvPr id="0" name=""/>
                      <p:cNvPicPr/>
                      <p:nvPr/>
                    </p:nvPicPr>
                    <p:blipFill>
                      <a:blip r:embed="rId17"/>
                      <a:stretch>
                        <a:fillRect/>
                      </a:stretch>
                    </p:blipFill>
                    <p:spPr>
                      <a:xfrm>
                        <a:off x="1035261" y="4149080"/>
                        <a:ext cx="9293225" cy="931863"/>
                      </a:xfrm>
                      <a:prstGeom prst="rect">
                        <a:avLst/>
                      </a:prstGeom>
                    </p:spPr>
                  </p:pic>
                </p:oleObj>
              </mc:Fallback>
            </mc:AlternateContent>
          </a:graphicData>
        </a:graphic>
      </p:graphicFrame>
    </p:spTree>
    <p:extLst>
      <p:ext uri="{BB962C8B-B14F-4D97-AF65-F5344CB8AC3E}">
        <p14:creationId xmlns:p14="http://schemas.microsoft.com/office/powerpoint/2010/main" val="26302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74754"/>
                                        </p:tgtEl>
                                        <p:attrNameLst>
                                          <p:attrName>style.visibility</p:attrName>
                                        </p:attrNameLst>
                                      </p:cBhvr>
                                      <p:to>
                                        <p:strVal val="visible"/>
                                      </p:to>
                                    </p:set>
                                    <p:animEffect transition="in" filter="blinds(horizontal)">
                                      <p:cBhvr>
                                        <p:cTn id="10" dur="500"/>
                                        <p:tgtEl>
                                          <p:spTgt spid="74754"/>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1991D404-2CED-D84E-A33D-6A797F18D4C4}"/>
              </a:ext>
            </a:extLst>
          </p:cNvPr>
          <p:cNvSpPr/>
          <p:nvPr/>
        </p:nvSpPr>
        <p:spPr>
          <a:xfrm>
            <a:off x="390000" y="908720"/>
            <a:ext cx="11412000" cy="363173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以工业合成氨为原料，进一步合成尿素的反应原理为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       </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工业生产时，需要原料气带有水蒸气，图乙中曲线</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Ⅲ</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表示在不同水碳比</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p>
          <a:p>
            <a:pPr algn="just">
              <a:lnSpc>
                <a:spcPct val="20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的平衡转化率与氨碳比</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之间的关系。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30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写出该反应的化学平衡常数表达式：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44" name="圆角矩形 43">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graphicFrame>
        <p:nvGraphicFramePr>
          <p:cNvPr id="18" name="对象 17"/>
          <p:cNvGraphicFramePr>
            <a:graphicFrameLocks noChangeAspect="1"/>
          </p:cNvGraphicFramePr>
          <p:nvPr>
            <p:extLst>
              <p:ext uri="{D42A27DB-BD31-4B8C-83A1-F6EECF244321}">
                <p14:modId xmlns:p14="http://schemas.microsoft.com/office/powerpoint/2010/main" val="944314658"/>
              </p:ext>
            </p:extLst>
          </p:nvPr>
        </p:nvGraphicFramePr>
        <p:xfrm>
          <a:off x="10253208" y="1079112"/>
          <a:ext cx="966788" cy="428625"/>
        </p:xfrm>
        <a:graphic>
          <a:graphicData uri="http://schemas.openxmlformats.org/presentationml/2006/ole">
            <mc:AlternateContent xmlns:mc="http://schemas.openxmlformats.org/markup-compatibility/2006">
              <mc:Choice xmlns:v="urn:schemas-microsoft-com:vml" Requires="v">
                <p:oleObj name="文档" r:id="rId15" imgW="967513" imgH="429383" progId="Word.Document.12">
                  <p:embed/>
                </p:oleObj>
              </mc:Choice>
              <mc:Fallback>
                <p:oleObj name="文档" r:id="rId15" imgW="967513" imgH="429383" progId="Word.Document.12">
                  <p:embed/>
                  <p:pic>
                    <p:nvPicPr>
                      <p:cNvPr id="0" name=""/>
                      <p:cNvPicPr/>
                      <p:nvPr/>
                    </p:nvPicPr>
                    <p:blipFill>
                      <a:blip r:embed="rId16"/>
                      <a:stretch>
                        <a:fillRect/>
                      </a:stretch>
                    </p:blipFill>
                    <p:spPr>
                      <a:xfrm>
                        <a:off x="10253208" y="1079112"/>
                        <a:ext cx="966788" cy="428625"/>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2737195222"/>
              </p:ext>
            </p:extLst>
          </p:nvPr>
        </p:nvGraphicFramePr>
        <p:xfrm>
          <a:off x="508679" y="2630706"/>
          <a:ext cx="1301750" cy="803275"/>
        </p:xfrm>
        <a:graphic>
          <a:graphicData uri="http://schemas.openxmlformats.org/presentationml/2006/ole">
            <mc:AlternateContent xmlns:mc="http://schemas.openxmlformats.org/markup-compatibility/2006">
              <mc:Choice xmlns:v="urn:schemas-microsoft-com:vml" Requires="v">
                <p:oleObj name="文档" r:id="rId17" imgW="1301408" imgH="802494" progId="Word.Document.12">
                  <p:embed/>
                </p:oleObj>
              </mc:Choice>
              <mc:Fallback>
                <p:oleObj name="文档" r:id="rId17" imgW="1301408" imgH="802494" progId="Word.Document.12">
                  <p:embed/>
                  <p:pic>
                    <p:nvPicPr>
                      <p:cNvPr id="0" name=""/>
                      <p:cNvPicPr/>
                      <p:nvPr/>
                    </p:nvPicPr>
                    <p:blipFill>
                      <a:blip r:embed="rId18"/>
                      <a:stretch>
                        <a:fillRect/>
                      </a:stretch>
                    </p:blipFill>
                    <p:spPr>
                      <a:xfrm>
                        <a:off x="508679" y="2630706"/>
                        <a:ext cx="1301750" cy="803275"/>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659038889"/>
              </p:ext>
            </p:extLst>
          </p:nvPr>
        </p:nvGraphicFramePr>
        <p:xfrm>
          <a:off x="5870517" y="2620841"/>
          <a:ext cx="1287462" cy="790575"/>
        </p:xfrm>
        <a:graphic>
          <a:graphicData uri="http://schemas.openxmlformats.org/presentationml/2006/ole">
            <mc:AlternateContent xmlns:mc="http://schemas.openxmlformats.org/markup-compatibility/2006">
              <mc:Choice xmlns:v="urn:schemas-microsoft-com:vml" Requires="v">
                <p:oleObj name="文档" r:id="rId19" imgW="1288194" imgH="790994" progId="Word.Document.12">
                  <p:embed/>
                </p:oleObj>
              </mc:Choice>
              <mc:Fallback>
                <p:oleObj name="文档" r:id="rId19" imgW="1288194" imgH="790994" progId="Word.Document.12">
                  <p:embed/>
                  <p:pic>
                    <p:nvPicPr>
                      <p:cNvPr id="0" name=""/>
                      <p:cNvPicPr/>
                      <p:nvPr/>
                    </p:nvPicPr>
                    <p:blipFill>
                      <a:blip r:embed="rId20"/>
                      <a:stretch>
                        <a:fillRect/>
                      </a:stretch>
                    </p:blipFill>
                    <p:spPr>
                      <a:xfrm>
                        <a:off x="5870517" y="2620841"/>
                        <a:ext cx="1287462" cy="790575"/>
                      </a:xfrm>
                      <a:prstGeom prst="rect">
                        <a:avLst/>
                      </a:prstGeom>
                    </p:spPr>
                  </p:pic>
                </p:oleObj>
              </mc:Fallback>
            </mc:AlternateContent>
          </a:graphicData>
        </a:graphic>
      </p:graphicFrame>
      <p:pic>
        <p:nvPicPr>
          <p:cNvPr id="21" name="Picture 2" descr="7-155"/>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02850" y="4365104"/>
            <a:ext cx="4986301" cy="2334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对象 3"/>
          <p:cNvGraphicFramePr>
            <a:graphicFrameLocks noChangeAspect="1"/>
          </p:cNvGraphicFramePr>
          <p:nvPr>
            <p:extLst>
              <p:ext uri="{D42A27DB-BD31-4B8C-83A1-F6EECF244321}">
                <p14:modId xmlns:p14="http://schemas.microsoft.com/office/powerpoint/2010/main" val="1031890176"/>
              </p:ext>
            </p:extLst>
          </p:nvPr>
        </p:nvGraphicFramePr>
        <p:xfrm>
          <a:off x="5987992" y="3411416"/>
          <a:ext cx="2601912" cy="849313"/>
        </p:xfrm>
        <a:graphic>
          <a:graphicData uri="http://schemas.openxmlformats.org/presentationml/2006/ole">
            <mc:AlternateContent xmlns:mc="http://schemas.openxmlformats.org/markup-compatibility/2006">
              <mc:Choice xmlns:v="urn:schemas-microsoft-com:vml" Requires="v">
                <p:oleObj name="文档" r:id="rId22" imgW="2611468" imgH="849049" progId="Word.Document.12">
                  <p:embed/>
                </p:oleObj>
              </mc:Choice>
              <mc:Fallback>
                <p:oleObj name="文档" r:id="rId22" imgW="2611468" imgH="849049" progId="Word.Document.12">
                  <p:embed/>
                  <p:pic>
                    <p:nvPicPr>
                      <p:cNvPr id="0" name=""/>
                      <p:cNvPicPr/>
                      <p:nvPr/>
                    </p:nvPicPr>
                    <p:blipFill>
                      <a:blip r:embed="rId23"/>
                      <a:stretch>
                        <a:fillRect/>
                      </a:stretch>
                    </p:blipFill>
                    <p:spPr>
                      <a:xfrm>
                        <a:off x="5987992" y="3411416"/>
                        <a:ext cx="2601912" cy="849313"/>
                      </a:xfrm>
                      <a:prstGeom prst="rect">
                        <a:avLst/>
                      </a:prstGeom>
                    </p:spPr>
                  </p:pic>
                </p:oleObj>
              </mc:Fallback>
            </mc:AlternateContent>
          </a:graphicData>
        </a:graphic>
      </p:graphicFrame>
    </p:spTree>
    <p:extLst>
      <p:ext uri="{BB962C8B-B14F-4D97-AF65-F5344CB8AC3E}">
        <p14:creationId xmlns:p14="http://schemas.microsoft.com/office/powerpoint/2010/main" val="284318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1991D404-2CED-D84E-A33D-6A797F18D4C4}"/>
              </a:ext>
            </a:extLst>
          </p:cNvPr>
          <p:cNvSpPr/>
          <p:nvPr/>
        </p:nvSpPr>
        <p:spPr>
          <a:xfrm>
            <a:off x="390000" y="908720"/>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曲线</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Ⅲ</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对应的水碳比最大的是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，判断依据是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44" name="圆角矩形 43">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3" name="矩形 2"/>
          <p:cNvSpPr/>
          <p:nvPr/>
        </p:nvSpPr>
        <p:spPr>
          <a:xfrm>
            <a:off x="6039794" y="1034013"/>
            <a:ext cx="492443"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Ⅲ</a:t>
            </a:r>
            <a:endParaRPr lang="zh-CN" altLang="en-US" dirty="0">
              <a:solidFill>
                <a:srgbClr val="C00000"/>
              </a:solidFill>
            </a:endParaRPr>
          </a:p>
        </p:txBody>
      </p:sp>
      <p:sp>
        <p:nvSpPr>
          <p:cNvPr id="5" name="矩形 4"/>
          <p:cNvSpPr/>
          <p:nvPr/>
        </p:nvSpPr>
        <p:spPr>
          <a:xfrm>
            <a:off x="8300630" y="971867"/>
            <a:ext cx="3339986" cy="461665"/>
          </a:xfrm>
          <a:prstGeom prst="rect">
            <a:avLst/>
          </a:prstGeom>
        </p:spPr>
        <p:txBody>
          <a:bodyPr wrap="squar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当氨碳比相同时，水碳</a:t>
            </a:r>
            <a:endParaRPr lang="zh-CN" altLang="en-US" dirty="0">
              <a:solidFill>
                <a:srgbClr val="C00000"/>
              </a:solidFill>
            </a:endParaRPr>
          </a:p>
        </p:txBody>
      </p:sp>
      <p:sp>
        <p:nvSpPr>
          <p:cNvPr id="22" name="矩形 21"/>
          <p:cNvSpPr/>
          <p:nvPr/>
        </p:nvSpPr>
        <p:spPr>
          <a:xfrm>
            <a:off x="491876" y="1526113"/>
            <a:ext cx="4409336" cy="461665"/>
          </a:xfrm>
          <a:prstGeom prst="rect">
            <a:avLst/>
          </a:prstGeom>
        </p:spPr>
        <p:txBody>
          <a:bodyPr wrap="squar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比越大，</a:t>
            </a:r>
            <a:r>
              <a:rPr lang="en-US" altLang="zh-CN" sz="2400" kern="100" dirty="0">
                <a:solidFill>
                  <a:srgbClr val="C00000"/>
                </a:solidFill>
                <a:latin typeface="Times New Roman" panose="02020603050405020304" pitchFamily="18" charset="0"/>
                <a:ea typeface="微软雅黑" panose="020B0503020204020204" pitchFamily="34" charset="-122"/>
              </a:rPr>
              <a:t>CO</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的平衡转化率越小</a:t>
            </a:r>
            <a:endParaRPr lang="zh-CN" altLang="en-US" dirty="0">
              <a:solidFill>
                <a:srgbClr val="C00000"/>
              </a:solidFill>
            </a:endParaRPr>
          </a:p>
        </p:txBody>
      </p:sp>
      <p:pic>
        <p:nvPicPr>
          <p:cNvPr id="23" name="Picture 2" descr="7-155"/>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3535" y="2373487"/>
            <a:ext cx="5484931" cy="256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484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blinds(horizontal)">
                                      <p:cBhvr>
                                        <p:cTn id="13"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1991D404-2CED-D84E-A33D-6A797F18D4C4}"/>
              </a:ext>
            </a:extLst>
          </p:cNvPr>
          <p:cNvSpPr/>
          <p:nvPr/>
        </p:nvSpPr>
        <p:spPr>
          <a:xfrm>
            <a:off x="390000" y="908720"/>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测得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点氨气的平衡转化率为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x</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44" name="圆角矩形 43">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3" name="矩形 2"/>
          <p:cNvSpPr/>
          <p:nvPr/>
        </p:nvSpPr>
        <p:spPr>
          <a:xfrm>
            <a:off x="6676132" y="1028513"/>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3</a:t>
            </a:r>
            <a:endParaRPr lang="zh-CN" altLang="en-US" dirty="0">
              <a:solidFill>
                <a:srgbClr val="C00000"/>
              </a:solidFill>
            </a:endParaRPr>
          </a:p>
        </p:txBody>
      </p:sp>
      <p:pic>
        <p:nvPicPr>
          <p:cNvPr id="20" name="Picture 2" descr="7-155"/>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3535" y="1509391"/>
            <a:ext cx="5484931" cy="256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a:extLst>
              <a:ext uri="{FF2B5EF4-FFF2-40B4-BE49-F238E27FC236}">
                <a16:creationId xmlns:a16="http://schemas.microsoft.com/office/drawing/2014/main" id="{574E7DD6-E482-894D-9E46-D2B62C9ED9EC}"/>
              </a:ext>
            </a:extLst>
          </p:cNvPr>
          <p:cNvGrpSpPr/>
          <p:nvPr/>
        </p:nvGrpSpPr>
        <p:grpSpPr>
          <a:xfrm>
            <a:off x="516000" y="4149080"/>
            <a:ext cx="11160000" cy="2520280"/>
            <a:chOff x="792914" y="3925222"/>
            <a:chExt cx="11160000" cy="2520280"/>
          </a:xfrm>
        </p:grpSpPr>
        <p:sp>
          <p:nvSpPr>
            <p:cNvPr id="23" name="圆角矩形 22">
              <a:extLst>
                <a:ext uri="{FF2B5EF4-FFF2-40B4-BE49-F238E27FC236}">
                  <a16:creationId xmlns:a16="http://schemas.microsoft.com/office/drawing/2014/main" id="{E0791A29-2CB4-2744-96C1-EA2037B165CE}"/>
                </a:ext>
              </a:extLst>
            </p:cNvPr>
            <p:cNvSpPr/>
            <p:nvPr/>
          </p:nvSpPr>
          <p:spPr>
            <a:xfrm>
              <a:off x="792914" y="4038113"/>
              <a:ext cx="11160000" cy="2407389"/>
            </a:xfrm>
            <a:prstGeom prst="roundRect">
              <a:avLst>
                <a:gd name="adj" fmla="val 416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6" name="文本框 25">
              <a:extLst>
                <a:ext uri="{FF2B5EF4-FFF2-40B4-BE49-F238E27FC236}">
                  <a16:creationId xmlns:a16="http://schemas.microsoft.com/office/drawing/2014/main" id="{E38EBCDC-ABCA-E945-AC9F-C9807C462968}"/>
                </a:ext>
              </a:extLst>
            </p:cNvPr>
            <p:cNvSpPr txBox="1"/>
            <p:nvPr/>
          </p:nvSpPr>
          <p:spPr>
            <a:xfrm>
              <a:off x="1130000" y="4213254"/>
              <a:ext cx="10499498" cy="1988942"/>
            </a:xfrm>
            <a:prstGeom prst="rect">
              <a:avLst/>
            </a:prstGeom>
            <a:noFill/>
          </p:spPr>
          <p:txBody>
            <a:bodyPr wrap="square">
              <a:spAutoFit/>
            </a:bodyPr>
            <a:lstStyle/>
            <a:p>
              <a:pPr algn="just">
                <a:lnSpc>
                  <a:spcPct val="18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点二氧化碳的平衡转化率为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，氨气的平衡转化率是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，设</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8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起始物质的量分别为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mol</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40%</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mol</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，解得</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80000"/>
                </a:lnSpc>
                <a:spcAft>
                  <a:spcPts val="0"/>
                </a:spcAft>
              </a:pP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，即</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graphicFrame>
        <p:nvGraphicFramePr>
          <p:cNvPr id="5" name="对象 4"/>
          <p:cNvGraphicFramePr>
            <a:graphicFrameLocks noChangeAspect="1"/>
          </p:cNvGraphicFramePr>
          <p:nvPr>
            <p:extLst>
              <p:ext uri="{D42A27DB-BD31-4B8C-83A1-F6EECF244321}">
                <p14:modId xmlns:p14="http://schemas.microsoft.com/office/powerpoint/2010/main" val="1261548519"/>
              </p:ext>
            </p:extLst>
          </p:nvPr>
        </p:nvGraphicFramePr>
        <p:xfrm>
          <a:off x="8113896" y="5146005"/>
          <a:ext cx="320675" cy="803275"/>
        </p:xfrm>
        <a:graphic>
          <a:graphicData uri="http://schemas.openxmlformats.org/presentationml/2006/ole">
            <mc:AlternateContent xmlns:mc="http://schemas.openxmlformats.org/markup-compatibility/2006">
              <mc:Choice xmlns:v="urn:schemas-microsoft-com:vml" Requires="v">
                <p:oleObj name="文档" r:id="rId16" imgW="321095" imgH="802494" progId="Word.Document.12">
                  <p:embed/>
                </p:oleObj>
              </mc:Choice>
              <mc:Fallback>
                <p:oleObj name="文档" r:id="rId16" imgW="321095" imgH="802494" progId="Word.Document.12">
                  <p:embed/>
                  <p:pic>
                    <p:nvPicPr>
                      <p:cNvPr id="0" name=""/>
                      <p:cNvPicPr/>
                      <p:nvPr/>
                    </p:nvPicPr>
                    <p:blipFill>
                      <a:blip r:embed="rId17"/>
                      <a:stretch>
                        <a:fillRect/>
                      </a:stretch>
                    </p:blipFill>
                    <p:spPr>
                      <a:xfrm>
                        <a:off x="8113896" y="5146005"/>
                        <a:ext cx="320675" cy="803275"/>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082198582"/>
              </p:ext>
            </p:extLst>
          </p:nvPr>
        </p:nvGraphicFramePr>
        <p:xfrm>
          <a:off x="962814" y="5805264"/>
          <a:ext cx="409575" cy="820738"/>
        </p:xfrm>
        <a:graphic>
          <a:graphicData uri="http://schemas.openxmlformats.org/presentationml/2006/ole">
            <mc:AlternateContent xmlns:mc="http://schemas.openxmlformats.org/markup-compatibility/2006">
              <mc:Choice xmlns:v="urn:schemas-microsoft-com:vml" Requires="v">
                <p:oleObj name="文档" r:id="rId18" imgW="410231" imgH="821182" progId="Word.Document.12">
                  <p:embed/>
                </p:oleObj>
              </mc:Choice>
              <mc:Fallback>
                <p:oleObj name="文档" r:id="rId18" imgW="410231" imgH="821182" progId="Word.Document.12">
                  <p:embed/>
                  <p:pic>
                    <p:nvPicPr>
                      <p:cNvPr id="0" name=""/>
                      <p:cNvPicPr/>
                      <p:nvPr/>
                    </p:nvPicPr>
                    <p:blipFill>
                      <a:blip r:embed="rId19"/>
                      <a:stretch>
                        <a:fillRect/>
                      </a:stretch>
                    </p:blipFill>
                    <p:spPr>
                      <a:xfrm>
                        <a:off x="962814" y="5805264"/>
                        <a:ext cx="409575" cy="820738"/>
                      </a:xfrm>
                      <a:prstGeom prst="rect">
                        <a:avLst/>
                      </a:prstGeom>
                    </p:spPr>
                  </p:pic>
                </p:oleObj>
              </mc:Fallback>
            </mc:AlternateContent>
          </a:graphicData>
        </a:graphic>
      </p:graphicFrame>
    </p:spTree>
    <p:extLst>
      <p:ext uri="{BB962C8B-B14F-4D97-AF65-F5344CB8AC3E}">
        <p14:creationId xmlns:p14="http://schemas.microsoft.com/office/powerpoint/2010/main" val="328158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par>
                                <p:cTn id="13" presetID="3"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1991D404-2CED-D84E-A33D-6A797F18D4C4}"/>
              </a:ext>
            </a:extLst>
          </p:cNvPr>
          <p:cNvSpPr/>
          <p:nvPr/>
        </p:nvSpPr>
        <p:spPr>
          <a:xfrm>
            <a:off x="390000" y="1297379"/>
            <a:ext cx="11412000"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回收利用硫和氮的氧化物是保护环境的重要举措。</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在模拟回收硫的实验中，向某恒容密闭容器中通入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2.8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气体，反应在不同条件下进行，反应体系总压强随时间的变化如图所示。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与实验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相比，实验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改变的实验条件可能是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pic>
        <p:nvPicPr>
          <p:cNvPr id="80898" name="Picture 2" descr="7-156"/>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33738" y="3801826"/>
            <a:ext cx="3124524" cy="231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6632939" y="3031877"/>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升高温度</a:t>
            </a:r>
            <a:endParaRPr lang="zh-CN" altLang="en-US" dirty="0">
              <a:solidFill>
                <a:srgbClr val="C00000"/>
              </a:solidFill>
            </a:endParaRPr>
          </a:p>
        </p:txBody>
      </p:sp>
    </p:spTree>
    <p:extLst>
      <p:ext uri="{BB962C8B-B14F-4D97-AF65-F5344CB8AC3E}">
        <p14:creationId xmlns:p14="http://schemas.microsoft.com/office/powerpoint/2010/main" val="257042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id="{574E7DD6-E482-894D-9E46-D2B62C9ED9EC}"/>
              </a:ext>
            </a:extLst>
          </p:cNvPr>
          <p:cNvGrpSpPr/>
          <p:nvPr/>
        </p:nvGrpSpPr>
        <p:grpSpPr>
          <a:xfrm>
            <a:off x="516000" y="1340767"/>
            <a:ext cx="11160000" cy="3096345"/>
            <a:chOff x="792914" y="3925222"/>
            <a:chExt cx="11160000" cy="3096345"/>
          </a:xfrm>
        </p:grpSpPr>
        <p:sp>
          <p:nvSpPr>
            <p:cNvPr id="33" name="圆角矩形 32">
              <a:extLst>
                <a:ext uri="{FF2B5EF4-FFF2-40B4-BE49-F238E27FC236}">
                  <a16:creationId xmlns:a16="http://schemas.microsoft.com/office/drawing/2014/main" id="{E0791A29-2CB4-2744-96C1-EA2037B165CE}"/>
                </a:ext>
              </a:extLst>
            </p:cNvPr>
            <p:cNvSpPr/>
            <p:nvPr/>
          </p:nvSpPr>
          <p:spPr>
            <a:xfrm>
              <a:off x="792914" y="4038113"/>
              <a:ext cx="11160000" cy="2983454"/>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36" name="文本框 35">
              <a:extLst>
                <a:ext uri="{FF2B5EF4-FFF2-40B4-BE49-F238E27FC236}">
                  <a16:creationId xmlns:a16="http://schemas.microsoft.com/office/drawing/2014/main" id="{E38EBCDC-ABCA-E945-AC9F-C9807C462968}"/>
                </a:ext>
              </a:extLst>
            </p:cNvPr>
            <p:cNvSpPr txBox="1"/>
            <p:nvPr/>
          </p:nvSpPr>
          <p:spPr>
            <a:xfrm>
              <a:off x="917141" y="4221728"/>
              <a:ext cx="7471998" cy="2308324"/>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实验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开始均通入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2.8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，容器的容积相同，而起始时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的压强大于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，物质的量与体积一定，压强与温度呈正比关系，故实验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改变的实验条件可能是升高温度。</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37" name="圆角矩形 36">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pic>
        <p:nvPicPr>
          <p:cNvPr id="20" name="Picture 2" descr="7-156"/>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2224" y="1783805"/>
            <a:ext cx="3124524" cy="231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481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8E2DE2DB-9635-7343-9324-24E879D1A803}"/>
              </a:ext>
            </a:extLst>
          </p:cNvPr>
          <p:cNvGrpSpPr/>
          <p:nvPr/>
        </p:nvGrpSpPr>
        <p:grpSpPr>
          <a:xfrm>
            <a:off x="516000" y="1340768"/>
            <a:ext cx="11160000" cy="3525352"/>
            <a:chOff x="631969" y="3925222"/>
            <a:chExt cx="11160000" cy="3525352"/>
          </a:xfrm>
        </p:grpSpPr>
        <p:sp>
          <p:nvSpPr>
            <p:cNvPr id="3" name="圆角矩形 2">
              <a:extLst>
                <a:ext uri="{FF2B5EF4-FFF2-40B4-BE49-F238E27FC236}">
                  <a16:creationId xmlns:a16="http://schemas.microsoft.com/office/drawing/2014/main" id="{E595429C-FC91-844C-93CF-CDF13B79A00E}"/>
                </a:ext>
              </a:extLst>
            </p:cNvPr>
            <p:cNvSpPr/>
            <p:nvPr/>
          </p:nvSpPr>
          <p:spPr>
            <a:xfrm>
              <a:off x="631969" y="4038112"/>
              <a:ext cx="11160000" cy="3412462"/>
            </a:xfrm>
            <a:prstGeom prst="roundRect">
              <a:avLst>
                <a:gd name="adj" fmla="val 473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05</a:t>
              </a:r>
              <a:endParaRPr kumimoji="1" lang="zh-CN" altLang="en-US" dirty="0"/>
            </a:p>
          </p:txBody>
        </p:sp>
        <p:sp useBgFill="1">
          <p:nvSpPr>
            <p:cNvPr id="4" name="矩形 3">
              <a:extLst>
                <a:ext uri="{FF2B5EF4-FFF2-40B4-BE49-F238E27FC236}">
                  <a16:creationId xmlns:a16="http://schemas.microsoft.com/office/drawing/2014/main"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a16="http://schemas.microsoft.com/office/drawing/2014/main"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6" name="文本框 5">
              <a:extLst>
                <a:ext uri="{FF2B5EF4-FFF2-40B4-BE49-F238E27FC236}">
                  <a16:creationId xmlns:a16="http://schemas.microsoft.com/office/drawing/2014/main" id="{D8797527-9DDB-1D4B-B647-202471E1320B}"/>
                </a:ext>
              </a:extLst>
            </p:cNvPr>
            <p:cNvSpPr txBox="1"/>
            <p:nvPr/>
          </p:nvSpPr>
          <p:spPr>
            <a:xfrm>
              <a:off x="787280" y="4202172"/>
              <a:ext cx="7368905" cy="1754326"/>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在同温同压下，增加二氧化硫的量，会使原料气中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的物质的量之比</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变大，</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越大，平衡转化率</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越小。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pic>
        <p:nvPicPr>
          <p:cNvPr id="8" name="Picture 2" descr="7-12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6240" y="1769776"/>
            <a:ext cx="2951285" cy="297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978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1991D404-2CED-D84E-A33D-6A797F18D4C4}"/>
              </a:ext>
            </a:extLst>
          </p:cNvPr>
          <p:cNvSpPr/>
          <p:nvPr/>
        </p:nvSpPr>
        <p:spPr>
          <a:xfrm>
            <a:off x="390000" y="1297379"/>
            <a:ext cx="11412000" cy="141574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请利用体积分数计算该条件下实验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的平衡常数</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______</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列出计算式即</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20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注：某物质的体积分数＝</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499568050"/>
              </p:ext>
            </p:extLst>
          </p:nvPr>
        </p:nvGraphicFramePr>
        <p:xfrm>
          <a:off x="4701317" y="1819508"/>
          <a:ext cx="2616200" cy="1187450"/>
        </p:xfrm>
        <a:graphic>
          <a:graphicData uri="http://schemas.openxmlformats.org/presentationml/2006/ole">
            <mc:AlternateContent xmlns:mc="http://schemas.openxmlformats.org/markup-compatibility/2006">
              <mc:Choice xmlns:v="urn:schemas-microsoft-com:vml" Requires="v">
                <p:oleObj name="文档" r:id="rId15" imgW="2616794" imgH="1186670" progId="Word.Document.12">
                  <p:embed/>
                </p:oleObj>
              </mc:Choice>
              <mc:Fallback>
                <p:oleObj name="文档" r:id="rId15" imgW="2616794" imgH="1186670" progId="Word.Document.12">
                  <p:embed/>
                  <p:pic>
                    <p:nvPicPr>
                      <p:cNvPr id="0" name=""/>
                      <p:cNvPicPr/>
                      <p:nvPr/>
                    </p:nvPicPr>
                    <p:blipFill>
                      <a:blip r:embed="rId16"/>
                      <a:stretch>
                        <a:fillRect/>
                      </a:stretch>
                    </p:blipFill>
                    <p:spPr>
                      <a:xfrm>
                        <a:off x="4701317" y="1819508"/>
                        <a:ext cx="2616200" cy="118745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909726219"/>
              </p:ext>
            </p:extLst>
          </p:nvPr>
        </p:nvGraphicFramePr>
        <p:xfrm>
          <a:off x="7697760" y="934545"/>
          <a:ext cx="2135187" cy="1079500"/>
        </p:xfrm>
        <a:graphic>
          <a:graphicData uri="http://schemas.openxmlformats.org/presentationml/2006/ole">
            <mc:AlternateContent xmlns:mc="http://schemas.openxmlformats.org/markup-compatibility/2006">
              <mc:Choice xmlns:v="urn:schemas-microsoft-com:vml" Requires="v">
                <p:oleObj name="文档" r:id="rId17" imgW="2135226" imgH="1079575" progId="Word.Document.12">
                  <p:embed/>
                </p:oleObj>
              </mc:Choice>
              <mc:Fallback>
                <p:oleObj name="文档" r:id="rId17" imgW="2135226" imgH="1079575" progId="Word.Document.12">
                  <p:embed/>
                  <p:pic>
                    <p:nvPicPr>
                      <p:cNvPr id="0" name=""/>
                      <p:cNvPicPr/>
                      <p:nvPr/>
                    </p:nvPicPr>
                    <p:blipFill>
                      <a:blip r:embed="rId18"/>
                      <a:stretch>
                        <a:fillRect/>
                      </a:stretch>
                    </p:blipFill>
                    <p:spPr>
                      <a:xfrm>
                        <a:off x="7697760" y="934545"/>
                        <a:ext cx="2135187" cy="1079500"/>
                      </a:xfrm>
                      <a:prstGeom prst="rect">
                        <a:avLst/>
                      </a:prstGeom>
                    </p:spPr>
                  </p:pic>
                </p:oleObj>
              </mc:Fallback>
            </mc:AlternateContent>
          </a:graphicData>
        </a:graphic>
      </p:graphicFrame>
      <p:pic>
        <p:nvPicPr>
          <p:cNvPr id="18" name="Picture 2" descr="7-156"/>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33738" y="3212976"/>
            <a:ext cx="3124524" cy="231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118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id="{574E7DD6-E482-894D-9E46-D2B62C9ED9EC}"/>
              </a:ext>
            </a:extLst>
          </p:cNvPr>
          <p:cNvGrpSpPr/>
          <p:nvPr/>
        </p:nvGrpSpPr>
        <p:grpSpPr>
          <a:xfrm>
            <a:off x="516000" y="1124744"/>
            <a:ext cx="11160000" cy="5184577"/>
            <a:chOff x="792914" y="3925222"/>
            <a:chExt cx="11160000" cy="5184577"/>
          </a:xfrm>
        </p:grpSpPr>
        <p:sp>
          <p:nvSpPr>
            <p:cNvPr id="33" name="圆角矩形 32">
              <a:extLst>
                <a:ext uri="{FF2B5EF4-FFF2-40B4-BE49-F238E27FC236}">
                  <a16:creationId xmlns:a16="http://schemas.microsoft.com/office/drawing/2014/main" id="{E0791A29-2CB4-2744-96C1-EA2037B165CE}"/>
                </a:ext>
              </a:extLst>
            </p:cNvPr>
            <p:cNvSpPr/>
            <p:nvPr/>
          </p:nvSpPr>
          <p:spPr>
            <a:xfrm>
              <a:off x="792914" y="4038113"/>
              <a:ext cx="11160000" cy="5071686"/>
            </a:xfrm>
            <a:prstGeom prst="roundRect">
              <a:avLst>
                <a:gd name="adj" fmla="val 188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36" name="文本框 35">
              <a:extLst>
                <a:ext uri="{FF2B5EF4-FFF2-40B4-BE49-F238E27FC236}">
                  <a16:creationId xmlns:a16="http://schemas.microsoft.com/office/drawing/2014/main" id="{E38EBCDC-ABCA-E945-AC9F-C9807C462968}"/>
                </a:ext>
              </a:extLst>
            </p:cNvPr>
            <p:cNvSpPr txBox="1"/>
            <p:nvPr/>
          </p:nvSpPr>
          <p:spPr>
            <a:xfrm>
              <a:off x="917141" y="4221728"/>
              <a:ext cx="7471998" cy="2973122"/>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设消耗二氧化硫的物质的量为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8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2CO(g)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              2CO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S(s)</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起始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2.8           1                       0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变化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2.8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37" name="圆角矩形 36">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pic>
        <p:nvPicPr>
          <p:cNvPr id="20" name="Picture 2" descr="7-156"/>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24192" y="1572359"/>
            <a:ext cx="3124524" cy="231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2337112501"/>
              </p:ext>
            </p:extLst>
          </p:nvPr>
        </p:nvGraphicFramePr>
        <p:xfrm>
          <a:off x="4169008" y="2023554"/>
          <a:ext cx="1163637" cy="636588"/>
        </p:xfrm>
        <a:graphic>
          <a:graphicData uri="http://schemas.openxmlformats.org/presentationml/2006/ole">
            <mc:AlternateContent xmlns:mc="http://schemas.openxmlformats.org/markup-compatibility/2006">
              <mc:Choice xmlns:v="urn:schemas-microsoft-com:vml" Requires="v">
                <p:oleObj name="文档" r:id="rId16" imgW="1164119" imgH="636461" progId="Word.Document.12">
                  <p:embed/>
                </p:oleObj>
              </mc:Choice>
              <mc:Fallback>
                <p:oleObj name="文档" r:id="rId16" imgW="1164119" imgH="636461" progId="Word.Document.12">
                  <p:embed/>
                  <p:pic>
                    <p:nvPicPr>
                      <p:cNvPr id="0" name=""/>
                      <p:cNvPicPr/>
                      <p:nvPr/>
                    </p:nvPicPr>
                    <p:blipFill>
                      <a:blip r:embed="rId17"/>
                      <a:stretch>
                        <a:fillRect/>
                      </a:stretch>
                    </p:blipFill>
                    <p:spPr>
                      <a:xfrm>
                        <a:off x="4169008" y="2023554"/>
                        <a:ext cx="1163637" cy="63658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972945070"/>
              </p:ext>
            </p:extLst>
          </p:nvPr>
        </p:nvGraphicFramePr>
        <p:xfrm>
          <a:off x="728805" y="4309288"/>
          <a:ext cx="10237788" cy="1374775"/>
        </p:xfrm>
        <a:graphic>
          <a:graphicData uri="http://schemas.openxmlformats.org/presentationml/2006/ole">
            <mc:AlternateContent xmlns:mc="http://schemas.openxmlformats.org/markup-compatibility/2006">
              <mc:Choice xmlns:v="urn:schemas-microsoft-com:vml" Requires="v">
                <p:oleObj name="文档" r:id="rId18" imgW="10238470" imgH="1375344" progId="Word.Document.12">
                  <p:embed/>
                </p:oleObj>
              </mc:Choice>
              <mc:Fallback>
                <p:oleObj name="文档" r:id="rId18" imgW="10238470" imgH="1375344" progId="Word.Document.12">
                  <p:embed/>
                  <p:pic>
                    <p:nvPicPr>
                      <p:cNvPr id="0" name=""/>
                      <p:cNvPicPr/>
                      <p:nvPr/>
                    </p:nvPicPr>
                    <p:blipFill>
                      <a:blip r:embed="rId19"/>
                      <a:stretch>
                        <a:fillRect/>
                      </a:stretch>
                    </p:blipFill>
                    <p:spPr>
                      <a:xfrm>
                        <a:off x="728805" y="4309288"/>
                        <a:ext cx="10237788" cy="1374775"/>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291783851"/>
              </p:ext>
            </p:extLst>
          </p:nvPr>
        </p:nvGraphicFramePr>
        <p:xfrm>
          <a:off x="728805" y="5364312"/>
          <a:ext cx="2855912" cy="1089025"/>
        </p:xfrm>
        <a:graphic>
          <a:graphicData uri="http://schemas.openxmlformats.org/presentationml/2006/ole">
            <mc:AlternateContent xmlns:mc="http://schemas.openxmlformats.org/markup-compatibility/2006">
              <mc:Choice xmlns:v="urn:schemas-microsoft-com:vml" Requires="v">
                <p:oleObj name="文档" r:id="rId20" imgW="2856106" imgH="1089278" progId="Word.Document.12">
                  <p:embed/>
                </p:oleObj>
              </mc:Choice>
              <mc:Fallback>
                <p:oleObj name="文档" r:id="rId20" imgW="2856106" imgH="1089278" progId="Word.Document.12">
                  <p:embed/>
                  <p:pic>
                    <p:nvPicPr>
                      <p:cNvPr id="0" name=""/>
                      <p:cNvPicPr/>
                      <p:nvPr/>
                    </p:nvPicPr>
                    <p:blipFill>
                      <a:blip r:embed="rId21"/>
                      <a:stretch>
                        <a:fillRect/>
                      </a:stretch>
                    </p:blipFill>
                    <p:spPr>
                      <a:xfrm>
                        <a:off x="728805" y="5364312"/>
                        <a:ext cx="2855912" cy="1089025"/>
                      </a:xfrm>
                      <a:prstGeom prst="rect">
                        <a:avLst/>
                      </a:prstGeom>
                    </p:spPr>
                  </p:pic>
                </p:oleObj>
              </mc:Fallback>
            </mc:AlternateContent>
          </a:graphicData>
        </a:graphic>
      </p:graphicFrame>
    </p:spTree>
    <p:extLst>
      <p:ext uri="{BB962C8B-B14F-4D97-AF65-F5344CB8AC3E}">
        <p14:creationId xmlns:p14="http://schemas.microsoft.com/office/powerpoint/2010/main" val="176945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par>
                                <p:cTn id="14" presetID="3"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par>
                                <p:cTn id="17" presetID="3"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1991D404-2CED-D84E-A33D-6A797F18D4C4}"/>
              </a:ext>
            </a:extLst>
          </p:cNvPr>
          <p:cNvSpPr/>
          <p:nvPr/>
        </p:nvSpPr>
        <p:spPr>
          <a:xfrm>
            <a:off x="686716" y="1297379"/>
            <a:ext cx="10818568"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spc="-60" dirty="0">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spc="-6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spc="-60" dirty="0">
                <a:latin typeface="Times New Roman" panose="02020603050405020304" pitchFamily="18" charset="0"/>
                <a:ea typeface="微软雅黑" panose="020B0503020204020204" pitchFamily="34" charset="-122"/>
                <a:cs typeface="Times New Roman" panose="02020603050405020304" pitchFamily="18" charset="0"/>
              </a:rPr>
              <a:t>消除</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NO</a:t>
            </a:r>
            <a:r>
              <a:rPr lang="zh-CN" altLang="zh-CN" kern="100" spc="-60" dirty="0">
                <a:latin typeface="Times New Roman" panose="02020603050405020304" pitchFamily="18" charset="0"/>
                <a:ea typeface="微软雅黑" panose="020B0503020204020204" pitchFamily="34" charset="-122"/>
                <a:cs typeface="Times New Roman" panose="02020603050405020304" pitchFamily="18" charset="0"/>
              </a:rPr>
              <a:t>污染的反应原理为</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4NH</a:t>
            </a:r>
            <a:r>
              <a:rPr lang="en-US" altLang="zh-CN" kern="100" spc="-6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spc="-6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6NO(g)</a:t>
            </a:r>
            <a:r>
              <a:rPr lang="en-US" altLang="zh-CN" kern="100" spc="-6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5N</a:t>
            </a:r>
            <a:r>
              <a:rPr lang="en-US" altLang="zh-CN" kern="100" spc="-6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spc="-6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6H</a:t>
            </a:r>
            <a:r>
              <a:rPr lang="en-US" altLang="zh-CN" kern="100" spc="-6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O(l)</a:t>
            </a:r>
            <a:r>
              <a:rPr lang="zh-CN" altLang="zh-CN" kern="100" spc="-6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spc="-6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spc="-6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spc="-6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kern="100" spc="-6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1 807.98 </a:t>
            </a:r>
            <a:r>
              <a:rPr lang="en-US" altLang="zh-CN" kern="100" spc="-6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spc="-6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6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。不同温度条件下，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的物质的量之比分别为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，得到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脱除率曲线如图所示。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曲线</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的起始浓度为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点经过</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，该时间段内</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的脱除速</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mg·L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pic>
        <p:nvPicPr>
          <p:cNvPr id="81922" name="Picture 2" descr="7-157"/>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00256" y="2636912"/>
            <a:ext cx="2676849" cy="323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对象 16"/>
          <p:cNvGraphicFramePr>
            <a:graphicFrameLocks noChangeAspect="1"/>
          </p:cNvGraphicFramePr>
          <p:nvPr>
            <p:extLst>
              <p:ext uri="{D42A27DB-BD31-4B8C-83A1-F6EECF244321}">
                <p14:modId xmlns:p14="http://schemas.microsoft.com/office/powerpoint/2010/main" val="2423640138"/>
              </p:ext>
            </p:extLst>
          </p:nvPr>
        </p:nvGraphicFramePr>
        <p:xfrm>
          <a:off x="7572811" y="1475992"/>
          <a:ext cx="966788" cy="428625"/>
        </p:xfrm>
        <a:graphic>
          <a:graphicData uri="http://schemas.openxmlformats.org/presentationml/2006/ole">
            <mc:AlternateContent xmlns:mc="http://schemas.openxmlformats.org/markup-compatibility/2006">
              <mc:Choice xmlns:v="urn:schemas-microsoft-com:vml" Requires="v">
                <p:oleObj name="文档" r:id="rId16" imgW="967513" imgH="429383" progId="Word.Document.12">
                  <p:embed/>
                </p:oleObj>
              </mc:Choice>
              <mc:Fallback>
                <p:oleObj name="文档" r:id="rId16" imgW="967513" imgH="429383" progId="Word.Document.12">
                  <p:embed/>
                  <p:pic>
                    <p:nvPicPr>
                      <p:cNvPr id="0" name=""/>
                      <p:cNvPicPr/>
                      <p:nvPr/>
                    </p:nvPicPr>
                    <p:blipFill>
                      <a:blip r:embed="rId17"/>
                      <a:stretch>
                        <a:fillRect/>
                      </a:stretch>
                    </p:blipFill>
                    <p:spPr>
                      <a:xfrm>
                        <a:off x="7572811" y="1475992"/>
                        <a:ext cx="966788" cy="428625"/>
                      </a:xfrm>
                      <a:prstGeom prst="rect">
                        <a:avLst/>
                      </a:prstGeom>
                    </p:spPr>
                  </p:pic>
                </p:oleObj>
              </mc:Fallback>
            </mc:AlternateContent>
          </a:graphicData>
        </a:graphic>
      </p:graphicFrame>
      <p:sp>
        <p:nvSpPr>
          <p:cNvPr id="3" name="矩形 2"/>
          <p:cNvSpPr/>
          <p:nvPr/>
        </p:nvSpPr>
        <p:spPr>
          <a:xfrm>
            <a:off x="1357498" y="3997944"/>
            <a:ext cx="2233304" cy="577081"/>
          </a:xfrm>
          <a:prstGeom prst="rect">
            <a:avLst/>
          </a:prstGeom>
        </p:spPr>
        <p:txBody>
          <a:bodyPr wrap="none">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0.06)</a:t>
            </a:r>
            <a:endParaRPr lang="zh-CN" altLang="zh-CN" sz="1050" kern="100" dirty="0">
              <a:solidFill>
                <a:srgbClr val="C00000"/>
              </a:solidFill>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32833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id="{574E7DD6-E482-894D-9E46-D2B62C9ED9EC}"/>
              </a:ext>
            </a:extLst>
          </p:cNvPr>
          <p:cNvGrpSpPr/>
          <p:nvPr/>
        </p:nvGrpSpPr>
        <p:grpSpPr>
          <a:xfrm>
            <a:off x="516000" y="1340767"/>
            <a:ext cx="11160000" cy="4680521"/>
            <a:chOff x="792914" y="3925222"/>
            <a:chExt cx="11160000" cy="4680521"/>
          </a:xfrm>
        </p:grpSpPr>
        <p:sp>
          <p:nvSpPr>
            <p:cNvPr id="33" name="圆角矩形 32">
              <a:extLst>
                <a:ext uri="{FF2B5EF4-FFF2-40B4-BE49-F238E27FC236}">
                  <a16:creationId xmlns:a16="http://schemas.microsoft.com/office/drawing/2014/main" id="{E0791A29-2CB4-2744-96C1-EA2037B165CE}"/>
                </a:ext>
              </a:extLst>
            </p:cNvPr>
            <p:cNvSpPr/>
            <p:nvPr/>
          </p:nvSpPr>
          <p:spPr>
            <a:xfrm>
              <a:off x="792914" y="4038113"/>
              <a:ext cx="11160000" cy="4567630"/>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36" name="文本框 35">
              <a:extLst>
                <a:ext uri="{FF2B5EF4-FFF2-40B4-BE49-F238E27FC236}">
                  <a16:creationId xmlns:a16="http://schemas.microsoft.com/office/drawing/2014/main" id="{E38EBCDC-ABCA-E945-AC9F-C9807C462968}"/>
                </a:ext>
              </a:extLst>
            </p:cNvPr>
            <p:cNvSpPr txBox="1"/>
            <p:nvPr/>
          </p:nvSpPr>
          <p:spPr>
            <a:xfrm>
              <a:off x="917141" y="4221728"/>
              <a:ext cx="7471998" cy="4302716"/>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曲线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的起始浓度为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5</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的起始浓度为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5</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，从</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点到</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点经过</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1 s</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NO</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的脱除率从</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55%</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上升到</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75%</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，则该段时间内</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NO</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的脱除量为</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spc="20" dirty="0" err="1">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spc="2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5</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(75%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8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所以该段时间内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的脱除速率为</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40" dirty="0">
                  <a:latin typeface="宋体" panose="02010600030101010101" pitchFamily="2" charset="-122"/>
                  <a:ea typeface="微软雅黑" panose="020B0503020204020204" pitchFamily="34" charset="-122"/>
                  <a:cs typeface="Times New Roman" panose="02020603050405020304" pitchFamily="18" charset="0"/>
                </a:rPr>
                <a:t>×</a:t>
              </a:r>
            </a:p>
            <a:p>
              <a:pPr algn="dist">
                <a:lnSpc>
                  <a:spcPct val="180000"/>
                </a:lnSpc>
                <a:spcAft>
                  <a:spcPts val="0"/>
                </a:spcAft>
              </a:pP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4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baseline="30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4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spc="-4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NO</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的相对分子质量为</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30</a:t>
              </a: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，即脱除速</a:t>
              </a:r>
              <a:endParaRPr lang="en-US" altLang="zh-CN" sz="2400" kern="100" spc="-4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spc="-40" dirty="0">
                  <a:latin typeface="Times New Roman" panose="02020603050405020304" pitchFamily="18" charset="0"/>
                  <a:ea typeface="宋体" panose="02010600030101010101" pitchFamily="2" charset="-122"/>
                  <a:cs typeface="Times New Roman" panose="02020603050405020304" pitchFamily="18" charset="0"/>
                </a:rPr>
                <a:t>率为</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spc="-4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4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40" dirty="0" err="1">
                  <a:latin typeface="Times New Roman" panose="02020603050405020304" pitchFamily="18" charset="0"/>
                  <a:ea typeface="宋体" panose="02010600030101010101" pitchFamily="2" charset="-122"/>
                  <a:cs typeface="Courier New" panose="02070309020205020404" pitchFamily="49" charset="0"/>
                </a:rPr>
                <a:t>mg·L</a:t>
              </a:r>
              <a:r>
                <a:rPr lang="zh-CN" altLang="zh-CN" sz="2400" kern="100" spc="-4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spc="-4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spc="-4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4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37" name="圆角矩形 36">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pic>
        <p:nvPicPr>
          <p:cNvPr id="24" name="Picture 2" descr="7-157"/>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55688" y="1844824"/>
            <a:ext cx="2676849" cy="323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对象 4"/>
          <p:cNvGraphicFramePr>
            <a:graphicFrameLocks noChangeAspect="1"/>
          </p:cNvGraphicFramePr>
          <p:nvPr>
            <p:extLst>
              <p:ext uri="{D42A27DB-BD31-4B8C-83A1-F6EECF244321}">
                <p14:modId xmlns:p14="http://schemas.microsoft.com/office/powerpoint/2010/main" val="618403211"/>
              </p:ext>
            </p:extLst>
          </p:nvPr>
        </p:nvGraphicFramePr>
        <p:xfrm>
          <a:off x="5261823" y="3903336"/>
          <a:ext cx="2209800" cy="830263"/>
        </p:xfrm>
        <a:graphic>
          <a:graphicData uri="http://schemas.openxmlformats.org/presentationml/2006/ole">
            <mc:AlternateContent xmlns:mc="http://schemas.openxmlformats.org/markup-compatibility/2006">
              <mc:Choice xmlns:v="urn:schemas-microsoft-com:vml" Requires="v">
                <p:oleObj name="文档" r:id="rId16" imgW="2209257" imgH="830525" progId="Word.Document.12">
                  <p:embed/>
                </p:oleObj>
              </mc:Choice>
              <mc:Fallback>
                <p:oleObj name="文档" r:id="rId16" imgW="2209257" imgH="830525" progId="Word.Document.12">
                  <p:embed/>
                  <p:pic>
                    <p:nvPicPr>
                      <p:cNvPr id="0" name=""/>
                      <p:cNvPicPr/>
                      <p:nvPr/>
                    </p:nvPicPr>
                    <p:blipFill>
                      <a:blip r:embed="rId17"/>
                      <a:stretch>
                        <a:fillRect/>
                      </a:stretch>
                    </p:blipFill>
                    <p:spPr>
                      <a:xfrm>
                        <a:off x="5261823" y="3903336"/>
                        <a:ext cx="2209800" cy="830263"/>
                      </a:xfrm>
                      <a:prstGeom prst="rect">
                        <a:avLst/>
                      </a:prstGeom>
                    </p:spPr>
                  </p:pic>
                </p:oleObj>
              </mc:Fallback>
            </mc:AlternateContent>
          </a:graphicData>
        </a:graphic>
      </p:graphicFrame>
    </p:spTree>
    <p:extLst>
      <p:ext uri="{BB962C8B-B14F-4D97-AF65-F5344CB8AC3E}">
        <p14:creationId xmlns:p14="http://schemas.microsoft.com/office/powerpoint/2010/main" val="272332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1991D404-2CED-D84E-A33D-6A797F18D4C4}"/>
              </a:ext>
            </a:extLst>
          </p:cNvPr>
          <p:cNvSpPr/>
          <p:nvPr/>
        </p:nvSpPr>
        <p:spPr>
          <a:xfrm>
            <a:off x="390000" y="1297379"/>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不论以何种比例混合，温度超过</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900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脱除率骤然下降，除了在高温条件下氮气与氧气发生反应生成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，可能的原因还有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一条即可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)_______________________ </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3" name="矩形 2"/>
          <p:cNvSpPr/>
          <p:nvPr/>
        </p:nvSpPr>
        <p:spPr>
          <a:xfrm>
            <a:off x="8157598" y="1818190"/>
            <a:ext cx="3644402" cy="646331"/>
          </a:xfrm>
          <a:prstGeom prst="rect">
            <a:avLst/>
          </a:prstGeom>
        </p:spPr>
        <p:txBody>
          <a:bodyPr wrap="square">
            <a:spAutoFit/>
          </a:bodyPr>
          <a:lstStyle/>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该反应的正反应是放热反</a:t>
            </a:r>
            <a:endParaRPr lang="zh-CN" altLang="zh-CN" sz="1050" kern="100" dirty="0">
              <a:solidFill>
                <a:srgbClr val="C00000"/>
              </a:solidFill>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矩形 17"/>
          <p:cNvSpPr/>
          <p:nvPr/>
        </p:nvSpPr>
        <p:spPr>
          <a:xfrm>
            <a:off x="485792" y="2368105"/>
            <a:ext cx="5498400" cy="646331"/>
          </a:xfrm>
          <a:prstGeom prst="rect">
            <a:avLst/>
          </a:prstGeom>
        </p:spPr>
        <p:txBody>
          <a:bodyPr wrap="square">
            <a:spAutoFit/>
          </a:bodyPr>
          <a:lstStyle/>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应，升高温度，平衡向逆反应方向移动</a:t>
            </a:r>
            <a:endParaRPr lang="zh-CN" altLang="zh-CN" sz="1050" kern="100" dirty="0">
              <a:solidFill>
                <a:srgbClr val="C00000"/>
              </a:solidFill>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9" name="Picture 2" descr="7-157"/>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7576" y="3077670"/>
            <a:ext cx="2676849" cy="323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75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blinds(horizontal)">
                                      <p:cBhvr>
                                        <p:cTn id="1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1991D404-2CED-D84E-A33D-6A797F18D4C4}"/>
              </a:ext>
            </a:extLst>
          </p:cNvPr>
          <p:cNvSpPr/>
          <p:nvPr/>
        </p:nvSpPr>
        <p:spPr>
          <a:xfrm>
            <a:off x="390000" y="1297379"/>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曲线</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对应的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的物质的量之比是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，其理由是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3" name="矩形 2"/>
          <p:cNvSpPr/>
          <p:nvPr/>
        </p:nvSpPr>
        <p:spPr>
          <a:xfrm>
            <a:off x="6207280" y="1421639"/>
            <a:ext cx="800219"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3</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1</a:t>
            </a:r>
            <a:endParaRPr lang="zh-CN" altLang="en-US" dirty="0">
              <a:solidFill>
                <a:srgbClr val="C00000"/>
              </a:solidFill>
            </a:endParaRPr>
          </a:p>
        </p:txBody>
      </p:sp>
      <p:sp>
        <p:nvSpPr>
          <p:cNvPr id="5" name="矩形 4"/>
          <p:cNvSpPr/>
          <p:nvPr/>
        </p:nvSpPr>
        <p:spPr>
          <a:xfrm>
            <a:off x="8472264" y="1252989"/>
            <a:ext cx="3024336" cy="646331"/>
          </a:xfrm>
          <a:prstGeom prst="rect">
            <a:avLst/>
          </a:prstGeom>
        </p:spPr>
        <p:txBody>
          <a:bodyPr wrap="square">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NO</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的物质的量</a:t>
            </a:r>
            <a:endParaRPr lang="zh-CN" altLang="zh-CN" sz="1050" kern="100" dirty="0">
              <a:solidFill>
                <a:srgbClr val="C00000"/>
              </a:solidFill>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矩形 19"/>
          <p:cNvSpPr/>
          <p:nvPr/>
        </p:nvSpPr>
        <p:spPr>
          <a:xfrm>
            <a:off x="512732" y="1792072"/>
            <a:ext cx="4315330" cy="646331"/>
          </a:xfrm>
          <a:prstGeom prst="rect">
            <a:avLst/>
          </a:prstGeom>
        </p:spPr>
        <p:txBody>
          <a:bodyPr wrap="square">
            <a:spAutoFit/>
          </a:bodyPr>
          <a:lstStyle/>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之比越大，</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NO</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的脱除率越大</a:t>
            </a:r>
            <a:endParaRPr lang="zh-CN" altLang="zh-CN" sz="1050" kern="100" dirty="0">
              <a:solidFill>
                <a:srgbClr val="C00000"/>
              </a:solidFill>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1" name="Picture 2" descr="7-157"/>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7576" y="2780928"/>
            <a:ext cx="2676849" cy="323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215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blinds(horizontal)">
                                      <p:cBhvr>
                                        <p:cTn id="13"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id="{574E7DD6-E482-894D-9E46-D2B62C9ED9EC}"/>
              </a:ext>
            </a:extLst>
          </p:cNvPr>
          <p:cNvGrpSpPr/>
          <p:nvPr/>
        </p:nvGrpSpPr>
        <p:grpSpPr>
          <a:xfrm>
            <a:off x="516000" y="1340767"/>
            <a:ext cx="11160000" cy="3744417"/>
            <a:chOff x="792914" y="3925222"/>
            <a:chExt cx="11160000" cy="3744417"/>
          </a:xfrm>
        </p:grpSpPr>
        <p:sp>
          <p:nvSpPr>
            <p:cNvPr id="33" name="圆角矩形 32">
              <a:extLst>
                <a:ext uri="{FF2B5EF4-FFF2-40B4-BE49-F238E27FC236}">
                  <a16:creationId xmlns:a16="http://schemas.microsoft.com/office/drawing/2014/main" id="{E0791A29-2CB4-2744-96C1-EA2037B165CE}"/>
                </a:ext>
              </a:extLst>
            </p:cNvPr>
            <p:cNvSpPr/>
            <p:nvPr/>
          </p:nvSpPr>
          <p:spPr>
            <a:xfrm>
              <a:off x="792914" y="4038113"/>
              <a:ext cx="11160000" cy="3631526"/>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36" name="文本框 35">
              <a:extLst>
                <a:ext uri="{FF2B5EF4-FFF2-40B4-BE49-F238E27FC236}">
                  <a16:creationId xmlns:a16="http://schemas.microsoft.com/office/drawing/2014/main" id="{E38EBCDC-ABCA-E945-AC9F-C9807C462968}"/>
                </a:ext>
              </a:extLst>
            </p:cNvPr>
            <p:cNvSpPr txBox="1"/>
            <p:nvPr/>
          </p:nvSpPr>
          <p:spPr>
            <a:xfrm>
              <a:off x="917141" y="4221728"/>
              <a:ext cx="7904046" cy="2308324"/>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根据勒夏特列原理，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的物质的量之比越大，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的量越多，促使平衡向正反应方向移动，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的脱除率越大，再根据图像，可推得曲线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对应的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的物质的量之比为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37" name="圆角矩形 36">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1" action="ppaction://hlinksldjump"/>
            <a:extLst>
              <a:ext uri="{FF2B5EF4-FFF2-40B4-BE49-F238E27FC236}">
                <a16:creationId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2" action="ppaction://hlinksldjump"/>
            <a:extLst>
              <a:ext uri="{FF2B5EF4-FFF2-40B4-BE49-F238E27FC236}">
                <a16:creationId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3" action="ppaction://hlinksldjump"/>
            <a:extLst>
              <a:ext uri="{FF2B5EF4-FFF2-40B4-BE49-F238E27FC236}">
                <a16:creationId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4" action="ppaction://hlinksldjump"/>
            <a:extLst>
              <a:ext uri="{FF2B5EF4-FFF2-40B4-BE49-F238E27FC236}">
                <a16:creationId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pic>
        <p:nvPicPr>
          <p:cNvPr id="20" name="Picture 2" descr="7-157"/>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8288" y="1618355"/>
            <a:ext cx="2676849" cy="323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771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pic>
        <p:nvPicPr>
          <p:cNvPr id="227" name="图片 226">
            <a:extLst>
              <a:ext uri="{FF2B5EF4-FFF2-40B4-BE49-F238E27FC236}">
                <a16:creationId xmlns:a16="http://schemas.microsoft.com/office/drawing/2014/main" id="{E04565B2-7038-F542-9702-A23EB40472EA}"/>
              </a:ext>
            </a:extLst>
          </p:cNvPr>
          <p:cNvPicPr>
            <a:picLocks noChangeAspect="1"/>
          </p:cNvPicPr>
          <p:nvPr/>
        </p:nvPicPr>
        <p:blipFill>
          <a:blip r:embed="rId2">
            <a:alphaModFix amt="70000"/>
          </a:blip>
          <a:stretch>
            <a:fillRect/>
          </a:stretch>
        </p:blipFill>
        <p:spPr>
          <a:xfrm>
            <a:off x="-21321" y="-5748"/>
            <a:ext cx="12212516" cy="6858000"/>
          </a:xfrm>
          <a:prstGeom prst="rect">
            <a:avLst/>
          </a:prstGeom>
        </p:spPr>
      </p:pic>
      <p:grpSp>
        <p:nvGrpSpPr>
          <p:cNvPr id="200" name="组合 199">
            <a:extLst>
              <a:ext uri="{FF2B5EF4-FFF2-40B4-BE49-F238E27FC236}">
                <a16:creationId xmlns:a16="http://schemas.microsoft.com/office/drawing/2014/main" id="{298D371D-74FE-9A42-897F-573B07ECFD7B}"/>
              </a:ext>
            </a:extLst>
          </p:cNvPr>
          <p:cNvGrpSpPr/>
          <p:nvPr/>
        </p:nvGrpSpPr>
        <p:grpSpPr>
          <a:xfrm>
            <a:off x="3426178" y="2806196"/>
            <a:ext cx="5339644" cy="1245608"/>
            <a:chOff x="3426178" y="2798382"/>
            <a:chExt cx="5339644" cy="1245608"/>
          </a:xfrm>
        </p:grpSpPr>
        <p:grpSp>
          <p:nvGrpSpPr>
            <p:cNvPr id="8" name="组合 7">
              <a:extLst>
                <a:ext uri="{FF2B5EF4-FFF2-40B4-BE49-F238E27FC236}">
                  <a16:creationId xmlns:a16="http://schemas.microsoft.com/office/drawing/2014/main" id="{0EFE0311-E343-0041-B646-807118C4E69A}"/>
                </a:ext>
              </a:extLst>
            </p:cNvPr>
            <p:cNvGrpSpPr/>
            <p:nvPr/>
          </p:nvGrpSpPr>
          <p:grpSpPr>
            <a:xfrm>
              <a:off x="3426178" y="3016617"/>
              <a:ext cx="5339644" cy="1027373"/>
              <a:chOff x="3426178" y="2720622"/>
              <a:chExt cx="5339644" cy="1027373"/>
            </a:xfrm>
          </p:grpSpPr>
          <p:sp>
            <p:nvSpPr>
              <p:cNvPr id="5" name="圆角矩形 4">
                <a:extLst>
                  <a:ext uri="{FF2B5EF4-FFF2-40B4-BE49-F238E27FC236}">
                    <a16:creationId xmlns:a16="http://schemas.microsoft.com/office/drawing/2014/main" id="{B9D75BCE-C6DE-784D-BC6F-5F68CA5828CE}"/>
                  </a:ext>
                </a:extLst>
              </p:cNvPr>
              <p:cNvSpPr/>
              <p:nvPr/>
            </p:nvSpPr>
            <p:spPr>
              <a:xfrm>
                <a:off x="3426178" y="2867146"/>
                <a:ext cx="5339644" cy="718692"/>
              </a:xfrm>
              <a:prstGeom prst="roundRect">
                <a:avLst>
                  <a:gd name="adj" fmla="val 50000"/>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a:extLst>
                  <a:ext uri="{FF2B5EF4-FFF2-40B4-BE49-F238E27FC236}">
                    <a16:creationId xmlns:a16="http://schemas.microsoft.com/office/drawing/2014/main" id="{EC8F9895-2B35-C946-ABFF-E943F8F755AE}"/>
                  </a:ext>
                </a:extLst>
              </p:cNvPr>
              <p:cNvSpPr/>
              <p:nvPr/>
            </p:nvSpPr>
            <p:spPr>
              <a:xfrm>
                <a:off x="4128897" y="2720622"/>
                <a:ext cx="39342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a:extLst>
                  <a:ext uri="{FF2B5EF4-FFF2-40B4-BE49-F238E27FC236}">
                    <a16:creationId xmlns:a16="http://schemas.microsoft.com/office/drawing/2014/main" id="{2657314C-9480-3143-AFD0-3A7FEF504C0F}"/>
                  </a:ext>
                </a:extLst>
              </p:cNvPr>
              <p:cNvSpPr/>
              <p:nvPr/>
            </p:nvSpPr>
            <p:spPr>
              <a:xfrm>
                <a:off x="3874847" y="3465773"/>
                <a:ext cx="44423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4" name="文本框 3">
              <a:extLst>
                <a:ext uri="{FF2B5EF4-FFF2-40B4-BE49-F238E27FC236}">
                  <a16:creationId xmlns:a16="http://schemas.microsoft.com/office/drawing/2014/main" id="{EA17DC6A-E188-E641-8772-276D9A5EFC0B}"/>
                </a:ext>
              </a:extLst>
            </p:cNvPr>
            <p:cNvSpPr txBox="1"/>
            <p:nvPr/>
          </p:nvSpPr>
          <p:spPr>
            <a:xfrm>
              <a:off x="4128897" y="2798382"/>
              <a:ext cx="3934206" cy="718692"/>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6000" dirty="0">
                <a:latin typeface="DOUYU Font" pitchFamily="2" charset="-122"/>
                <a:ea typeface="DOUYU Font" pitchFamily="2" charset="-122"/>
              </a:endParaRPr>
            </a:p>
          </p:txBody>
        </p:sp>
        <p:sp>
          <p:nvSpPr>
            <p:cNvPr id="12" name="文本框 11">
              <a:extLst>
                <a:ext uri="{FF2B5EF4-FFF2-40B4-BE49-F238E27FC236}">
                  <a16:creationId xmlns:a16="http://schemas.microsoft.com/office/drawing/2014/main" id="{C03048A7-E3A6-3A41-AE40-D749B06A0787}"/>
                </a:ext>
              </a:extLst>
            </p:cNvPr>
            <p:cNvSpPr txBox="1"/>
            <p:nvPr/>
          </p:nvSpPr>
          <p:spPr>
            <a:xfrm>
              <a:off x="3998739" y="3763875"/>
              <a:ext cx="4172396" cy="239316"/>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en" altLang="zh-CN" dirty="0">
                <a:solidFill>
                  <a:schemeClr val="bg1"/>
                </a:solidFill>
              </a:endParaRPr>
            </a:p>
          </p:txBody>
        </p:sp>
      </p:grpSp>
      <p:grpSp>
        <p:nvGrpSpPr>
          <p:cNvPr id="11" name="组合 10">
            <a:extLst>
              <a:ext uri="{FF2B5EF4-FFF2-40B4-BE49-F238E27FC236}">
                <a16:creationId xmlns:a16="http://schemas.microsoft.com/office/drawing/2014/main" id="{DB0764DB-8505-8B48-92ED-D75515448C6C}"/>
              </a:ext>
            </a:extLst>
          </p:cNvPr>
          <p:cNvGrpSpPr/>
          <p:nvPr/>
        </p:nvGrpSpPr>
        <p:grpSpPr>
          <a:xfrm>
            <a:off x="11286600" y="-5748"/>
            <a:ext cx="579247" cy="730144"/>
            <a:chOff x="10991812" y="-5749"/>
            <a:chExt cx="760532" cy="958655"/>
          </a:xfrm>
        </p:grpSpPr>
        <p:sp>
          <p:nvSpPr>
            <p:cNvPr id="13" name="同侧圆角矩形 12">
              <a:extLst>
                <a:ext uri="{FF2B5EF4-FFF2-40B4-BE49-F238E27FC236}">
                  <a16:creationId xmlns:a16="http://schemas.microsoft.com/office/drawing/2014/main" id="{0519C388-C1A0-E54C-ADD0-3D30DF740B4C}"/>
                </a:ext>
              </a:extLst>
            </p:cNvPr>
            <p:cNvSpPr/>
            <p:nvPr/>
          </p:nvSpPr>
          <p:spPr>
            <a:xfrm flipV="1">
              <a:off x="10991812" y="-5749"/>
              <a:ext cx="760532" cy="958655"/>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任意多边形 3">
              <a:extLst>
                <a:ext uri="{FF2B5EF4-FFF2-40B4-BE49-F238E27FC236}">
                  <a16:creationId xmlns:a16="http://schemas.microsoft.com/office/drawing/2014/main" id="{83E5017B-4DD7-384F-B8E6-0ED61F2AC85E}"/>
                </a:ext>
              </a:extLst>
            </p:cNvPr>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accent3"/>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grpSp>
    </p:spTree>
    <p:extLst>
      <p:ext uri="{BB962C8B-B14F-4D97-AF65-F5344CB8AC3E}">
        <p14:creationId xmlns:p14="http://schemas.microsoft.com/office/powerpoint/2010/main" val="1681274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90000" y="493938"/>
            <a:ext cx="11412000" cy="1134862"/>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图中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点原料气的成分：</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24.4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70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，达平衡时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的分压</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 Pa(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分压＝总压</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物质的量分数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矩形 10"/>
          <p:cNvSpPr/>
          <p:nvPr/>
        </p:nvSpPr>
        <p:spPr>
          <a:xfrm>
            <a:off x="3647728" y="1140759"/>
            <a:ext cx="87716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1 200</a:t>
            </a:r>
            <a:endParaRPr lang="zh-CN" altLang="en-US" dirty="0">
              <a:solidFill>
                <a:srgbClr val="C00000"/>
              </a:solidFill>
            </a:endParaRPr>
          </a:p>
        </p:txBody>
      </p:sp>
      <p:pic>
        <p:nvPicPr>
          <p:cNvPr id="17" name="Picture 2" descr="7-12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20358" y="2060848"/>
            <a:ext cx="2951285" cy="297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79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金榜苑-蓝绿">
      <a:dk1>
        <a:sysClr val="windowText" lastClr="000000"/>
      </a:dk1>
      <a:lt1>
        <a:sysClr val="window" lastClr="FFFFFF"/>
      </a:lt1>
      <a:dk2>
        <a:srgbClr val="2D3967"/>
      </a:dk2>
      <a:lt2>
        <a:srgbClr val="ECB594"/>
      </a:lt2>
      <a:accent1>
        <a:srgbClr val="376698"/>
      </a:accent1>
      <a:accent2>
        <a:srgbClr val="4893CF"/>
      </a:accent2>
      <a:accent3>
        <a:srgbClr val="7AD9E7"/>
      </a:accent3>
      <a:accent4>
        <a:srgbClr val="8BBB96"/>
      </a:accent4>
      <a:accent5>
        <a:srgbClr val="659677"/>
      </a:accent5>
      <a:accent6>
        <a:srgbClr val="FF5050"/>
      </a:accent6>
      <a:hlink>
        <a:srgbClr val="0563C1"/>
      </a:hlink>
      <a:folHlink>
        <a:srgbClr val="954F72"/>
      </a:folHlink>
    </a:clrScheme>
    <a:fontScheme name="chaoqin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93839E16-1218-4D33-878B-398FF0D34803}" vid="{3150DE73-8EBB-4C95-9D95-914E3E908A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9749</TotalTime>
  <Words>8442</Words>
  <Application>Microsoft Office PowerPoint</Application>
  <PresentationFormat>宽屏</PresentationFormat>
  <Paragraphs>1238</Paragraphs>
  <Slides>87</Slides>
  <Notes>1</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3</vt:i4>
      </vt:variant>
      <vt:variant>
        <vt:lpstr>幻灯片标题</vt:lpstr>
      </vt:variant>
      <vt:variant>
        <vt:i4>87</vt:i4>
      </vt:variant>
    </vt:vector>
  </HeadingPairs>
  <TitlesOfParts>
    <vt:vector size="104" baseType="lpstr">
      <vt:lpstr>Adobe 楷体 Std R</vt:lpstr>
      <vt:lpstr>DOUYU Font</vt:lpstr>
      <vt:lpstr>KaiTi</vt:lpstr>
      <vt:lpstr>方正粗圆简体</vt:lpstr>
      <vt:lpstr>华文细黑</vt:lpstr>
      <vt:lpstr>宋体</vt:lpstr>
      <vt:lpstr>微软雅黑</vt:lpstr>
      <vt:lpstr>Arial</vt:lpstr>
      <vt:lpstr>Book Antiqua</vt:lpstr>
      <vt:lpstr>Calibri</vt:lpstr>
      <vt:lpstr>Symbol</vt:lpstr>
      <vt:lpstr>Times New Roman</vt:lpstr>
      <vt:lpstr>ZBFH</vt:lpstr>
      <vt:lpstr>Office 主题​​</vt:lpstr>
      <vt:lpstr>文档</vt:lpstr>
      <vt:lpstr>Equation</vt:lpstr>
      <vt:lpstr>Microsoft Word 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国雄 范</dc:creator>
  <cp:lastModifiedBy>Z Y</cp:lastModifiedBy>
  <cp:revision>197</cp:revision>
  <dcterms:created xsi:type="dcterms:W3CDTF">2021-11-07T03:17:42Z</dcterms:created>
  <dcterms:modified xsi:type="dcterms:W3CDTF">2022-11-15T00:26:20Z</dcterms:modified>
</cp:coreProperties>
</file>