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847" r:id="rId2"/>
    <p:sldId id="683" r:id="rId3"/>
    <p:sldId id="647" r:id="rId4"/>
    <p:sldId id="911" r:id="rId5"/>
    <p:sldId id="848" r:id="rId6"/>
    <p:sldId id="689" r:id="rId7"/>
    <p:sldId id="874" r:id="rId8"/>
    <p:sldId id="875" r:id="rId9"/>
    <p:sldId id="763" r:id="rId10"/>
    <p:sldId id="876" r:id="rId11"/>
    <p:sldId id="877" r:id="rId12"/>
    <p:sldId id="878" r:id="rId13"/>
    <p:sldId id="879" r:id="rId14"/>
    <p:sldId id="765" r:id="rId15"/>
    <p:sldId id="880" r:id="rId16"/>
    <p:sldId id="881" r:id="rId17"/>
    <p:sldId id="768" r:id="rId18"/>
    <p:sldId id="883" r:id="rId19"/>
    <p:sldId id="882" r:id="rId20"/>
    <p:sldId id="884" r:id="rId21"/>
    <p:sldId id="885" r:id="rId22"/>
    <p:sldId id="886" r:id="rId23"/>
    <p:sldId id="887" r:id="rId24"/>
    <p:sldId id="888" r:id="rId25"/>
    <p:sldId id="890" r:id="rId26"/>
    <p:sldId id="889" r:id="rId27"/>
    <p:sldId id="891" r:id="rId28"/>
    <p:sldId id="892" r:id="rId29"/>
    <p:sldId id="770" r:id="rId30"/>
    <p:sldId id="893" r:id="rId31"/>
    <p:sldId id="777" r:id="rId32"/>
    <p:sldId id="785" r:id="rId33"/>
    <p:sldId id="894" r:id="rId34"/>
    <p:sldId id="895" r:id="rId35"/>
    <p:sldId id="896" r:id="rId36"/>
    <p:sldId id="897" r:id="rId37"/>
    <p:sldId id="604" r:id="rId38"/>
    <p:sldId id="623" r:id="rId39"/>
    <p:sldId id="810" r:id="rId40"/>
    <p:sldId id="898" r:id="rId41"/>
    <p:sldId id="624" r:id="rId42"/>
    <p:sldId id="741" r:id="rId43"/>
    <p:sldId id="899" r:id="rId44"/>
    <p:sldId id="625" r:id="rId45"/>
    <p:sldId id="900" r:id="rId46"/>
    <p:sldId id="815" r:id="rId47"/>
    <p:sldId id="902" r:id="rId48"/>
    <p:sldId id="605" r:id="rId49"/>
    <p:sldId id="627" r:id="rId50"/>
    <p:sldId id="903" r:id="rId51"/>
    <p:sldId id="628" r:id="rId52"/>
    <p:sldId id="816" r:id="rId53"/>
    <p:sldId id="629" r:id="rId54"/>
    <p:sldId id="822" r:id="rId55"/>
    <p:sldId id="630" r:id="rId56"/>
    <p:sldId id="823" r:id="rId57"/>
    <p:sldId id="904" r:id="rId58"/>
    <p:sldId id="631" r:id="rId59"/>
    <p:sldId id="854" r:id="rId60"/>
    <p:sldId id="905" r:id="rId61"/>
    <p:sldId id="632" r:id="rId62"/>
    <p:sldId id="633" r:id="rId63"/>
    <p:sldId id="743" r:id="rId64"/>
    <p:sldId id="634" r:id="rId65"/>
    <p:sldId id="832" r:id="rId66"/>
    <p:sldId id="635" r:id="rId67"/>
    <p:sldId id="670" r:id="rId68"/>
    <p:sldId id="906" r:id="rId69"/>
    <p:sldId id="636" r:id="rId70"/>
    <p:sldId id="856" r:id="rId71"/>
    <p:sldId id="637" r:id="rId72"/>
    <p:sldId id="835" r:id="rId73"/>
    <p:sldId id="907" r:id="rId74"/>
    <p:sldId id="638" r:id="rId75"/>
    <p:sldId id="841" r:id="rId76"/>
    <p:sldId id="842" r:id="rId77"/>
    <p:sldId id="843" r:id="rId78"/>
    <p:sldId id="863" r:id="rId79"/>
    <p:sldId id="864" r:id="rId80"/>
    <p:sldId id="912" r:id="rId81"/>
    <p:sldId id="845" r:id="rId82"/>
    <p:sldId id="868" r:id="rId83"/>
    <p:sldId id="869" r:id="rId84"/>
    <p:sldId id="909" r:id="rId85"/>
    <p:sldId id="910" r:id="rId86"/>
    <p:sldId id="870" r:id="rId87"/>
    <p:sldId id="590" r:id="rId8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D9E7"/>
    <a:srgbClr val="1A808E"/>
    <a:srgbClr val="D6A38C"/>
    <a:srgbClr val="BC5D22"/>
    <a:srgbClr val="2FC4DA"/>
    <a:srgbClr val="1B8696"/>
    <a:srgbClr val="1E96A6"/>
    <a:srgbClr val="E08F82"/>
    <a:srgbClr val="A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310" autoAdjust="0"/>
  </p:normalViewPr>
  <p:slideViewPr>
    <p:cSldViewPr showGuides="1">
      <p:cViewPr varScale="1">
        <p:scale>
          <a:sx n="105" d="100"/>
          <a:sy n="105" d="100"/>
        </p:scale>
        <p:origin x="258" y="84"/>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7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2022/2/12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152083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5EE56C-C3A4-4189-9343-1134C9305CB7}" type="slidenum">
              <a:rPr lang="zh-CN" altLang="en-US" smtClean="0"/>
              <a:t>7</a:t>
            </a:fld>
            <a:endParaRPr lang="zh-CN" altLang="en-US"/>
          </a:p>
        </p:txBody>
      </p:sp>
    </p:spTree>
    <p:extLst>
      <p:ext uri="{BB962C8B-B14F-4D97-AF65-F5344CB8AC3E}">
        <p14:creationId xmlns:p14="http://schemas.microsoft.com/office/powerpoint/2010/main" val="58915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5EE56C-C3A4-4189-9343-1134C9305CB7}" type="slidenum">
              <a:rPr lang="zh-CN" altLang="en-US" smtClean="0"/>
              <a:t>13</a:t>
            </a:fld>
            <a:endParaRPr lang="zh-CN" altLang="en-US"/>
          </a:p>
        </p:txBody>
      </p:sp>
    </p:spTree>
    <p:extLst>
      <p:ext uri="{BB962C8B-B14F-4D97-AF65-F5344CB8AC3E}">
        <p14:creationId xmlns:p14="http://schemas.microsoft.com/office/powerpoint/2010/main" val="105459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5EE56C-C3A4-4189-9343-1134C9305CB7}" type="slidenum">
              <a:rPr lang="zh-CN" altLang="en-US" smtClean="0"/>
              <a:t>48</a:t>
            </a:fld>
            <a:endParaRPr lang="zh-CN" altLang="en-US"/>
          </a:p>
        </p:txBody>
      </p:sp>
    </p:spTree>
    <p:extLst>
      <p:ext uri="{BB962C8B-B14F-4D97-AF65-F5344CB8AC3E}">
        <p14:creationId xmlns:p14="http://schemas.microsoft.com/office/powerpoint/2010/main" val="1131354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5EE56C-C3A4-4189-9343-1134C9305CB7}" type="slidenum">
              <a:rPr lang="zh-CN" altLang="en-US" smtClean="0"/>
              <a:t>83</a:t>
            </a:fld>
            <a:endParaRPr lang="zh-CN" altLang="en-US"/>
          </a:p>
        </p:txBody>
      </p:sp>
    </p:spTree>
    <p:extLst>
      <p:ext uri="{BB962C8B-B14F-4D97-AF65-F5344CB8AC3E}">
        <p14:creationId xmlns:p14="http://schemas.microsoft.com/office/powerpoint/2010/main" val="1404192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3111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a:extLst>
              <a:ext uri="{FF2B5EF4-FFF2-40B4-BE49-F238E27FC236}">
                <a16:creationId xmlns:a16="http://schemas.microsoft.com/office/drawing/2014/main" xmlns="" id="{405F08B0-CCAB-A745-BBD9-7EAA0D3441D6}"/>
              </a:ext>
            </a:extLst>
          </p:cNvPr>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smtClean="0">
                <a:solidFill>
                  <a:schemeClr val="bg1"/>
                </a:solidFill>
                <a:latin typeface="方正粗圆简体" panose="03000509000000000000" pitchFamily="65" charset="-122"/>
                <a:ea typeface="方正粗圆简体" panose="03000509000000000000" pitchFamily="65" charset="-122"/>
              </a:rPr>
              <a:t>关键能力提升</a:t>
            </a:r>
            <a:endParaRPr lang="zh-CN" altLang="en-US" sz="2200" b="1" dirty="0">
              <a:solidFill>
                <a:schemeClr val="bg1"/>
              </a:solidFill>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2921397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易错辨析</a:t>
            </a:r>
            <a:endParaRPr lang="zh-CN" altLang="en-US" sz="2400" b="1" dirty="0">
              <a:solidFill>
                <a:schemeClr val="bg1"/>
              </a:solidFill>
            </a:endParaRPr>
          </a:p>
        </p:txBody>
      </p:sp>
    </p:spTree>
    <p:extLst>
      <p:ext uri="{BB962C8B-B14F-4D97-AF65-F5344CB8AC3E}">
        <p14:creationId xmlns:p14="http://schemas.microsoft.com/office/powerpoint/2010/main" val="1902051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真题演练</a:t>
            </a:r>
            <a:endParaRPr lang="zh-CN" altLang="en-US" sz="2400" b="1" dirty="0">
              <a:solidFill>
                <a:schemeClr val="bg1"/>
              </a:solidFill>
            </a:endParaRPr>
          </a:p>
        </p:txBody>
      </p:sp>
    </p:spTree>
    <p:extLst>
      <p:ext uri="{BB962C8B-B14F-4D97-AF65-F5344CB8AC3E}">
        <p14:creationId xmlns:p14="http://schemas.microsoft.com/office/powerpoint/2010/main" val="1319421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同侧圆角矩形 3">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课时精练</a:t>
            </a:r>
            <a:endParaRPr lang="zh-CN" altLang="en-US" sz="2400" b="1" dirty="0">
              <a:solidFill>
                <a:schemeClr val="bg1"/>
              </a:solidFill>
            </a:endParaRPr>
          </a:p>
        </p:txBody>
      </p:sp>
    </p:spTree>
    <p:extLst>
      <p:ext uri="{BB962C8B-B14F-4D97-AF65-F5344CB8AC3E}">
        <p14:creationId xmlns:p14="http://schemas.microsoft.com/office/powerpoint/2010/main" val="26271483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2022/2/12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pic>
        <p:nvPicPr>
          <p:cNvPr id="6" name="图片 5">
            <a:extLst>
              <a:ext uri="{FF2B5EF4-FFF2-40B4-BE49-F238E27FC236}">
                <a16:creationId xmlns:a16="http://schemas.microsoft.com/office/drawing/2014/main" xmlns="" id="{921BF0DE-FBB4-944B-B9DB-66F2BA19B84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p:blipFill>
        <p:spPr>
          <a:xfrm>
            <a:off x="0" y="0"/>
            <a:ext cx="5063724" cy="6858000"/>
          </a:xfrm>
          <a:prstGeom prst="rect">
            <a:avLst/>
          </a:prstGeom>
        </p:spPr>
      </p:pic>
      <p:sp>
        <p:nvSpPr>
          <p:cNvPr id="7" name="任意形状 56">
            <a:extLst>
              <a:ext uri="{FF2B5EF4-FFF2-40B4-BE49-F238E27FC236}">
                <a16:creationId xmlns:a16="http://schemas.microsoft.com/office/drawing/2014/main" xmlns="" id="{BC248BB9-25AE-CF48-A809-D0CF2A574466}"/>
              </a:ext>
            </a:extLst>
          </p:cNvPr>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4304899 w 12192000"/>
              <a:gd name="connsiteY5" fmla="*/ 0 h 6858000"/>
              <a:gd name="connsiteX6" fmla="*/ 0 w 12192000"/>
              <a:gd name="connsiteY6" fmla="*/ 6858000 h 6858000"/>
              <a:gd name="connsiteX7" fmla="*/ 1 w 12192000"/>
              <a:gd name="connsiteY7" fmla="*/ 0 h 6858000"/>
              <a:gd name="connsiteX8" fmla="*/ 1 w 12192000"/>
              <a:gd name="connsiteY8" fmla="*/ 6858000 h 6858000"/>
              <a:gd name="connsiteX9" fmla="*/ 0 w 12192000"/>
              <a:gd name="connsiteY9" fmla="*/ 6858000 h 6858000"/>
              <a:gd name="connsiteX0" fmla="*/ 4304898 w 12191999"/>
              <a:gd name="connsiteY0" fmla="*/ 0 h 6858000"/>
              <a:gd name="connsiteX1" fmla="*/ 12191999 w 12191999"/>
              <a:gd name="connsiteY1" fmla="*/ 0 h 6858000"/>
              <a:gd name="connsiteX2" fmla="*/ 12191999 w 12191999"/>
              <a:gd name="connsiteY2" fmla="*/ 6858000 h 6858000"/>
              <a:gd name="connsiteX3" fmla="*/ 4304898 w 12191999"/>
              <a:gd name="connsiteY3" fmla="*/ 6858000 h 6858000"/>
              <a:gd name="connsiteX4" fmla="*/ 5005754 w 12191999"/>
              <a:gd name="connsiteY4" fmla="*/ 3429000 h 6858000"/>
              <a:gd name="connsiteX5" fmla="*/ 4304898 w 12191999"/>
              <a:gd name="connsiteY5" fmla="*/ 0 h 6858000"/>
              <a:gd name="connsiteX6" fmla="*/ 0 w 12191999"/>
              <a:gd name="connsiteY6" fmla="*/ 6858000 h 6858000"/>
              <a:gd name="connsiteX7" fmla="*/ 0 w 12191999"/>
              <a:gd name="connsiteY7" fmla="*/ 0 h 6858000"/>
              <a:gd name="connsiteX8" fmla="*/ 0 w 12191999"/>
              <a:gd name="connsiteY8" fmla="*/ 6858000 h 6858000"/>
              <a:gd name="connsiteX0" fmla="*/ 0 w 7887101"/>
              <a:gd name="connsiteY0" fmla="*/ 0 h 6858000"/>
              <a:gd name="connsiteX1" fmla="*/ 7887101 w 7887101"/>
              <a:gd name="connsiteY1" fmla="*/ 0 h 6858000"/>
              <a:gd name="connsiteX2" fmla="*/ 7887101 w 7887101"/>
              <a:gd name="connsiteY2" fmla="*/ 6858000 h 6858000"/>
              <a:gd name="connsiteX3" fmla="*/ 0 w 7887101"/>
              <a:gd name="connsiteY3" fmla="*/ 6858000 h 6858000"/>
              <a:gd name="connsiteX4" fmla="*/ 700856 w 7887101"/>
              <a:gd name="connsiteY4" fmla="*/ 3429000 h 6858000"/>
              <a:gd name="connsiteX5" fmla="*/ 0 w 78871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519877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4" r:id="rId4"/>
    <p:sldLayoutId id="2147483665" r:id="rId5"/>
    <p:sldLayoutId id="2147483669" r:id="rId6"/>
    <p:sldLayoutId id="2147483663" r:id="rId7"/>
    <p:sldLayoutId id="2147483668" r:id="rId8"/>
    <p:sldLayoutId id="2147483666" r:id="rId9"/>
    <p:sldLayoutId id="214748365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__2.doc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Word___4.docx"/><Relationship Id="rId5" Type="http://schemas.openxmlformats.org/officeDocument/2006/relationships/image" Target="../media/image20.emf"/><Relationship Id="rId4" Type="http://schemas.openxmlformats.org/officeDocument/2006/relationships/package" Target="../embeddings/Microsoft_Word___3.docx"/></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__5.docx"/><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Word___6.docx"/><Relationship Id="rId5" Type="http://schemas.openxmlformats.org/officeDocument/2006/relationships/image" Target="../media/image23.tiff"/><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__7.docx"/><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9.png"/><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__8.docx"/><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1.png"/><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__9.docx"/><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4.png"/><Relationship Id="rId4" Type="http://schemas.openxmlformats.org/officeDocument/2006/relationships/image" Target="../media/image33.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__10.docx"/><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5.png"/><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__11.docx"/><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6.png"/><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8.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slide" Target="slide44.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8.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slide" Target="slide4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slide" Target="slide38.xml"/><Relationship Id="rId7" Type="http://schemas.openxmlformats.org/officeDocument/2006/relationships/package" Target="../embeddings/Microsoft_Word___12.docx"/><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8.png"/><Relationship Id="rId5" Type="http://schemas.openxmlformats.org/officeDocument/2006/relationships/slide" Target="slide44.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slide" Target="slide44.xml"/></Relationships>
</file>

<file path=ppt/slides/_rels/slide4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slide" Target="slide44.xml"/></Relationships>
</file>

<file path=ppt/slides/_rels/slide4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8" Type="http://schemas.openxmlformats.org/officeDocument/2006/relationships/package" Target="../embeddings/Microsoft_Word___14.docx"/><Relationship Id="rId3" Type="http://schemas.openxmlformats.org/officeDocument/2006/relationships/slide" Target="slide38.xml"/><Relationship Id="rId7" Type="http://schemas.openxmlformats.org/officeDocument/2006/relationships/image" Target="../media/image41.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package" Target="../embeddings/Microsoft_Word___13.docx"/><Relationship Id="rId5" Type="http://schemas.openxmlformats.org/officeDocument/2006/relationships/slide" Target="slide44.xml"/><Relationship Id="rId10" Type="http://schemas.openxmlformats.org/officeDocument/2006/relationships/package" Target="../embeddings/Microsoft_Word___15.docx"/><Relationship Id="rId4" Type="http://schemas.openxmlformats.org/officeDocument/2006/relationships/slide" Target="slide41.xml"/><Relationship Id="rId9" Type="http://schemas.openxmlformats.org/officeDocument/2006/relationships/image" Target="../media/image42.emf"/></Relationships>
</file>

<file path=ppt/slides/_rels/slide45.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slide" Target="slide38.xml"/><Relationship Id="rId7" Type="http://schemas.openxmlformats.org/officeDocument/2006/relationships/package" Target="../embeddings/Microsoft_Word___16.docx"/><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4.png"/><Relationship Id="rId5" Type="http://schemas.openxmlformats.org/officeDocument/2006/relationships/slide" Target="slide44.xml"/><Relationship Id="rId4" Type="http://schemas.openxmlformats.org/officeDocument/2006/relationships/slide" Target="slide41.xml"/></Relationships>
</file>

<file path=ppt/slides/_rels/slide4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8.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slide" Target="slide44.xml"/></Relationships>
</file>

<file path=ppt/slides/_rels/slide4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8.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slide" Target="slide44.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package" Target="../embeddings/Microsoft_Word___17.docx"/><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45.png"/><Relationship Id="rId1" Type="http://schemas.openxmlformats.org/officeDocument/2006/relationships/vmlDrawing" Target="../drawings/vmlDrawing13.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image" Target="../media/image17.emf"/><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4.xml"/><Relationship Id="rId3" Type="http://schemas.openxmlformats.org/officeDocument/2006/relationships/slide" Target="slide51.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45.png"/><Relationship Id="rId2" Type="http://schemas.openxmlformats.org/officeDocument/2006/relationships/slide" Target="slide49.xml"/><Relationship Id="rId16" Type="http://schemas.openxmlformats.org/officeDocument/2006/relationships/slide" Target="slide81.xml"/><Relationship Id="rId1" Type="http://schemas.openxmlformats.org/officeDocument/2006/relationships/slideLayout" Target="../slideLayouts/slideLayout8.xml"/><Relationship Id="rId6" Type="http://schemas.openxmlformats.org/officeDocument/2006/relationships/slide" Target="slide58.xml"/><Relationship Id="rId11" Type="http://schemas.openxmlformats.org/officeDocument/2006/relationships/slide" Target="slide69.xml"/><Relationship Id="rId5" Type="http://schemas.openxmlformats.org/officeDocument/2006/relationships/slide" Target="slide55.xml"/><Relationship Id="rId15" Type="http://schemas.openxmlformats.org/officeDocument/2006/relationships/slide" Target="slide78.xml"/><Relationship Id="rId10" Type="http://schemas.openxmlformats.org/officeDocument/2006/relationships/slide" Target="slide66.xml"/><Relationship Id="rId4" Type="http://schemas.openxmlformats.org/officeDocument/2006/relationships/slide" Target="slide53.xml"/><Relationship Id="rId9" Type="http://schemas.openxmlformats.org/officeDocument/2006/relationships/slide" Target="slide64.xml"/><Relationship Id="rId14" Type="http://schemas.openxmlformats.org/officeDocument/2006/relationships/slide" Target="slide76.xml"/></Relationships>
</file>

<file path=ppt/slides/_rels/slide51.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image" Target="../media/image46.png"/><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17.emf"/><Relationship Id="rId1" Type="http://schemas.openxmlformats.org/officeDocument/2006/relationships/vmlDrawing" Target="../drawings/vmlDrawing14.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package" Target="../embeddings/Microsoft_Word___18.docx"/><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52.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image" Target="../media/image46.png"/><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17.emf"/><Relationship Id="rId1" Type="http://schemas.openxmlformats.org/officeDocument/2006/relationships/vmlDrawing" Target="../drawings/vmlDrawing15.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package" Target="../embeddings/Microsoft_Word___19.docx"/><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53.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image" Target="../media/image47.png"/><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17.emf"/><Relationship Id="rId1" Type="http://schemas.openxmlformats.org/officeDocument/2006/relationships/vmlDrawing" Target="../drawings/vmlDrawing16.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package" Target="../embeddings/Microsoft_Word___20.docx"/><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54.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4.xml"/><Relationship Id="rId3" Type="http://schemas.openxmlformats.org/officeDocument/2006/relationships/slide" Target="slide51.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47.png"/><Relationship Id="rId2" Type="http://schemas.openxmlformats.org/officeDocument/2006/relationships/slide" Target="slide49.xml"/><Relationship Id="rId16" Type="http://schemas.openxmlformats.org/officeDocument/2006/relationships/slide" Target="slide81.xml"/><Relationship Id="rId1" Type="http://schemas.openxmlformats.org/officeDocument/2006/relationships/slideLayout" Target="../slideLayouts/slideLayout8.xml"/><Relationship Id="rId6" Type="http://schemas.openxmlformats.org/officeDocument/2006/relationships/slide" Target="slide58.xml"/><Relationship Id="rId11" Type="http://schemas.openxmlformats.org/officeDocument/2006/relationships/slide" Target="slide69.xml"/><Relationship Id="rId5" Type="http://schemas.openxmlformats.org/officeDocument/2006/relationships/slide" Target="slide55.xml"/><Relationship Id="rId15" Type="http://schemas.openxmlformats.org/officeDocument/2006/relationships/slide" Target="slide78.xml"/><Relationship Id="rId10" Type="http://schemas.openxmlformats.org/officeDocument/2006/relationships/slide" Target="slide66.xml"/><Relationship Id="rId4" Type="http://schemas.openxmlformats.org/officeDocument/2006/relationships/slide" Target="slide53.xml"/><Relationship Id="rId9" Type="http://schemas.openxmlformats.org/officeDocument/2006/relationships/slide" Target="slide64.xml"/><Relationship Id="rId14" Type="http://schemas.openxmlformats.org/officeDocument/2006/relationships/slide" Target="slide76.xml"/></Relationships>
</file>

<file path=ppt/slides/_rels/slide55.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image" Target="../media/image48.png"/><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17.emf"/><Relationship Id="rId1" Type="http://schemas.openxmlformats.org/officeDocument/2006/relationships/vmlDrawing" Target="../drawings/vmlDrawing17.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package" Target="../embeddings/Microsoft_Word___21.docx"/><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56.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image" Target="../media/image48.png"/><Relationship Id="rId3" Type="http://schemas.openxmlformats.org/officeDocument/2006/relationships/slide" Target="slide49.xml"/><Relationship Id="rId21" Type="http://schemas.openxmlformats.org/officeDocument/2006/relationships/package" Target="../embeddings/Microsoft_Word___23.docx"/><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49.emf"/><Relationship Id="rId1" Type="http://schemas.openxmlformats.org/officeDocument/2006/relationships/vmlDrawing" Target="../drawings/vmlDrawing18.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package" Target="../embeddings/Microsoft_Word___22.docx"/><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 Id="rId22" Type="http://schemas.openxmlformats.org/officeDocument/2006/relationships/image" Target="../media/image50.emf"/></Relationships>
</file>

<file path=ppt/slides/_rels/slide57.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4.xml"/><Relationship Id="rId3" Type="http://schemas.openxmlformats.org/officeDocument/2006/relationships/slide" Target="slide51.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48.png"/><Relationship Id="rId2" Type="http://schemas.openxmlformats.org/officeDocument/2006/relationships/slide" Target="slide49.xml"/><Relationship Id="rId16" Type="http://schemas.openxmlformats.org/officeDocument/2006/relationships/slide" Target="slide81.xml"/><Relationship Id="rId1" Type="http://schemas.openxmlformats.org/officeDocument/2006/relationships/slideLayout" Target="../slideLayouts/slideLayout8.xml"/><Relationship Id="rId6" Type="http://schemas.openxmlformats.org/officeDocument/2006/relationships/slide" Target="slide58.xml"/><Relationship Id="rId11" Type="http://schemas.openxmlformats.org/officeDocument/2006/relationships/slide" Target="slide69.xml"/><Relationship Id="rId5" Type="http://schemas.openxmlformats.org/officeDocument/2006/relationships/slide" Target="slide55.xml"/><Relationship Id="rId15" Type="http://schemas.openxmlformats.org/officeDocument/2006/relationships/slide" Target="slide78.xml"/><Relationship Id="rId10" Type="http://schemas.openxmlformats.org/officeDocument/2006/relationships/slide" Target="slide66.xml"/><Relationship Id="rId4" Type="http://schemas.openxmlformats.org/officeDocument/2006/relationships/slide" Target="slide53.xml"/><Relationship Id="rId9" Type="http://schemas.openxmlformats.org/officeDocument/2006/relationships/slide" Target="slide64.xml"/><Relationship Id="rId14" Type="http://schemas.openxmlformats.org/officeDocument/2006/relationships/slide" Target="slide76.xml"/></Relationships>
</file>

<file path=ppt/slides/_rels/slide58.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package" Target="../embeddings/Microsoft_Word___24.docx"/><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51.png"/><Relationship Id="rId1" Type="http://schemas.openxmlformats.org/officeDocument/2006/relationships/vmlDrawing" Target="../drawings/vmlDrawing19.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image" Target="../media/image17.emf"/><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59.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4.xml"/><Relationship Id="rId3" Type="http://schemas.openxmlformats.org/officeDocument/2006/relationships/slide" Target="slide51.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51.png"/><Relationship Id="rId2" Type="http://schemas.openxmlformats.org/officeDocument/2006/relationships/slide" Target="slide49.xml"/><Relationship Id="rId16" Type="http://schemas.openxmlformats.org/officeDocument/2006/relationships/slide" Target="slide81.xml"/><Relationship Id="rId1" Type="http://schemas.openxmlformats.org/officeDocument/2006/relationships/slideLayout" Target="../slideLayouts/slideLayout8.xml"/><Relationship Id="rId6" Type="http://schemas.openxmlformats.org/officeDocument/2006/relationships/slide" Target="slide58.xml"/><Relationship Id="rId11" Type="http://schemas.openxmlformats.org/officeDocument/2006/relationships/slide" Target="slide69.xml"/><Relationship Id="rId5" Type="http://schemas.openxmlformats.org/officeDocument/2006/relationships/slide" Target="slide55.xml"/><Relationship Id="rId15" Type="http://schemas.openxmlformats.org/officeDocument/2006/relationships/slide" Target="slide78.xml"/><Relationship Id="rId10" Type="http://schemas.openxmlformats.org/officeDocument/2006/relationships/slide" Target="slide66.xml"/><Relationship Id="rId4" Type="http://schemas.openxmlformats.org/officeDocument/2006/relationships/slide" Target="slide53.xml"/><Relationship Id="rId9" Type="http://schemas.openxmlformats.org/officeDocument/2006/relationships/slide" Target="slide64.xml"/><Relationship Id="rId14" Type="http://schemas.openxmlformats.org/officeDocument/2006/relationships/slide" Target="slide7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4.xml"/><Relationship Id="rId3" Type="http://schemas.openxmlformats.org/officeDocument/2006/relationships/slide" Target="slide51.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51.png"/><Relationship Id="rId2" Type="http://schemas.openxmlformats.org/officeDocument/2006/relationships/slide" Target="slide49.xml"/><Relationship Id="rId16" Type="http://schemas.openxmlformats.org/officeDocument/2006/relationships/slide" Target="slide81.xml"/><Relationship Id="rId1" Type="http://schemas.openxmlformats.org/officeDocument/2006/relationships/slideLayout" Target="../slideLayouts/slideLayout8.xml"/><Relationship Id="rId6" Type="http://schemas.openxmlformats.org/officeDocument/2006/relationships/slide" Target="slide58.xml"/><Relationship Id="rId11" Type="http://schemas.openxmlformats.org/officeDocument/2006/relationships/slide" Target="slide69.xml"/><Relationship Id="rId5" Type="http://schemas.openxmlformats.org/officeDocument/2006/relationships/slide" Target="slide55.xml"/><Relationship Id="rId15" Type="http://schemas.openxmlformats.org/officeDocument/2006/relationships/slide" Target="slide78.xml"/><Relationship Id="rId10" Type="http://schemas.openxmlformats.org/officeDocument/2006/relationships/slide" Target="slide66.xml"/><Relationship Id="rId4" Type="http://schemas.openxmlformats.org/officeDocument/2006/relationships/slide" Target="slide53.xml"/><Relationship Id="rId9" Type="http://schemas.openxmlformats.org/officeDocument/2006/relationships/slide" Target="slide64.xml"/><Relationship Id="rId14" Type="http://schemas.openxmlformats.org/officeDocument/2006/relationships/slide" Target="slide76.xml"/></Relationships>
</file>

<file path=ppt/slides/_rels/slide61.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slide" Target="slide78.xml"/><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76.xml"/><Relationship Id="rId2" Type="http://schemas.openxmlformats.org/officeDocument/2006/relationships/slideLayout" Target="../slideLayouts/slideLayout8.xml"/><Relationship Id="rId16" Type="http://schemas.openxmlformats.org/officeDocument/2006/relationships/image" Target="../media/image52.emf"/><Relationship Id="rId20" Type="http://schemas.openxmlformats.org/officeDocument/2006/relationships/image" Target="../media/image53.png"/><Relationship Id="rId1" Type="http://schemas.openxmlformats.org/officeDocument/2006/relationships/vmlDrawing" Target="../drawings/vmlDrawing20.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package" Target="../embeddings/Microsoft_Word___25.docx"/><Relationship Id="rId10" Type="http://schemas.openxmlformats.org/officeDocument/2006/relationships/slide" Target="slide64.xml"/><Relationship Id="rId19" Type="http://schemas.openxmlformats.org/officeDocument/2006/relationships/slide" Target="slide81.xml"/><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62.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slide" Target="slide78.xml"/><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76.xml"/><Relationship Id="rId2" Type="http://schemas.openxmlformats.org/officeDocument/2006/relationships/slideLayout" Target="../slideLayouts/slideLayout8.xml"/><Relationship Id="rId16" Type="http://schemas.openxmlformats.org/officeDocument/2006/relationships/image" Target="../media/image52.emf"/><Relationship Id="rId20" Type="http://schemas.openxmlformats.org/officeDocument/2006/relationships/image" Target="../media/image54.png"/><Relationship Id="rId1" Type="http://schemas.openxmlformats.org/officeDocument/2006/relationships/vmlDrawing" Target="../drawings/vmlDrawing21.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package" Target="../embeddings/Microsoft_Word___26.docx"/><Relationship Id="rId10" Type="http://schemas.openxmlformats.org/officeDocument/2006/relationships/slide" Target="slide64.xml"/><Relationship Id="rId19" Type="http://schemas.openxmlformats.org/officeDocument/2006/relationships/slide" Target="slide81.xml"/><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63.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image" Target="../media/image54.png"/><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55.emf"/><Relationship Id="rId1" Type="http://schemas.openxmlformats.org/officeDocument/2006/relationships/vmlDrawing" Target="../drawings/vmlDrawing22.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package" Target="../embeddings/Microsoft_Word___27.docx"/><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64.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package" Target="../embeddings/Microsoft_Word___28.docx"/><Relationship Id="rId3" Type="http://schemas.openxmlformats.org/officeDocument/2006/relationships/slide" Target="slide49.xml"/><Relationship Id="rId21" Type="http://schemas.openxmlformats.org/officeDocument/2006/relationships/image" Target="../media/image57.png"/><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56.png"/><Relationship Id="rId1" Type="http://schemas.openxmlformats.org/officeDocument/2006/relationships/vmlDrawing" Target="../drawings/vmlDrawing23.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image" Target="../media/image52.emf"/><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65.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4.xml"/><Relationship Id="rId3" Type="http://schemas.openxmlformats.org/officeDocument/2006/relationships/slide" Target="slide51.xml"/><Relationship Id="rId7" Type="http://schemas.openxmlformats.org/officeDocument/2006/relationships/slide" Target="slide61.xml"/><Relationship Id="rId12" Type="http://schemas.openxmlformats.org/officeDocument/2006/relationships/slide" Target="slide71.xml"/><Relationship Id="rId2" Type="http://schemas.openxmlformats.org/officeDocument/2006/relationships/slide" Target="slide49.xml"/><Relationship Id="rId16" Type="http://schemas.openxmlformats.org/officeDocument/2006/relationships/slide" Target="slide81.xml"/><Relationship Id="rId1" Type="http://schemas.openxmlformats.org/officeDocument/2006/relationships/slideLayout" Target="../slideLayouts/slideLayout8.xml"/><Relationship Id="rId6" Type="http://schemas.openxmlformats.org/officeDocument/2006/relationships/slide" Target="slide58.xml"/><Relationship Id="rId11" Type="http://schemas.openxmlformats.org/officeDocument/2006/relationships/slide" Target="slide69.xml"/><Relationship Id="rId5" Type="http://schemas.openxmlformats.org/officeDocument/2006/relationships/slide" Target="slide55.xml"/><Relationship Id="rId15" Type="http://schemas.openxmlformats.org/officeDocument/2006/relationships/slide" Target="slide78.xml"/><Relationship Id="rId10" Type="http://schemas.openxmlformats.org/officeDocument/2006/relationships/slide" Target="slide66.xml"/><Relationship Id="rId4" Type="http://schemas.openxmlformats.org/officeDocument/2006/relationships/slide" Target="slide53.xml"/><Relationship Id="rId9" Type="http://schemas.openxmlformats.org/officeDocument/2006/relationships/slide" Target="slide64.xml"/><Relationship Id="rId14" Type="http://schemas.openxmlformats.org/officeDocument/2006/relationships/slide" Target="slide76.xml"/></Relationships>
</file>

<file path=ppt/slides/_rels/slide66.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image" Target="../media/image58.png"/><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52.emf"/><Relationship Id="rId1" Type="http://schemas.openxmlformats.org/officeDocument/2006/relationships/vmlDrawing" Target="../drawings/vmlDrawing24.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package" Target="../embeddings/Microsoft_Word___29.docx"/><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67.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4.xml"/><Relationship Id="rId3" Type="http://schemas.openxmlformats.org/officeDocument/2006/relationships/slide" Target="slide51.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58.png"/><Relationship Id="rId2" Type="http://schemas.openxmlformats.org/officeDocument/2006/relationships/slide" Target="slide49.xml"/><Relationship Id="rId16" Type="http://schemas.openxmlformats.org/officeDocument/2006/relationships/slide" Target="slide81.xml"/><Relationship Id="rId1" Type="http://schemas.openxmlformats.org/officeDocument/2006/relationships/slideLayout" Target="../slideLayouts/slideLayout8.xml"/><Relationship Id="rId6" Type="http://schemas.openxmlformats.org/officeDocument/2006/relationships/slide" Target="slide58.xml"/><Relationship Id="rId11" Type="http://schemas.openxmlformats.org/officeDocument/2006/relationships/slide" Target="slide69.xml"/><Relationship Id="rId5" Type="http://schemas.openxmlformats.org/officeDocument/2006/relationships/slide" Target="slide55.xml"/><Relationship Id="rId15" Type="http://schemas.openxmlformats.org/officeDocument/2006/relationships/slide" Target="slide78.xml"/><Relationship Id="rId10" Type="http://schemas.openxmlformats.org/officeDocument/2006/relationships/slide" Target="slide66.xml"/><Relationship Id="rId4" Type="http://schemas.openxmlformats.org/officeDocument/2006/relationships/slide" Target="slide53.xml"/><Relationship Id="rId9" Type="http://schemas.openxmlformats.org/officeDocument/2006/relationships/slide" Target="slide64.xml"/><Relationship Id="rId14" Type="http://schemas.openxmlformats.org/officeDocument/2006/relationships/slide" Target="slide76.xml"/></Relationships>
</file>

<file path=ppt/slides/_rels/slide68.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4.xml"/><Relationship Id="rId3" Type="http://schemas.openxmlformats.org/officeDocument/2006/relationships/slide" Target="slide51.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58.png"/><Relationship Id="rId2" Type="http://schemas.openxmlformats.org/officeDocument/2006/relationships/slide" Target="slide49.xml"/><Relationship Id="rId16" Type="http://schemas.openxmlformats.org/officeDocument/2006/relationships/slide" Target="slide81.xml"/><Relationship Id="rId1" Type="http://schemas.openxmlformats.org/officeDocument/2006/relationships/slideLayout" Target="../slideLayouts/slideLayout8.xml"/><Relationship Id="rId6" Type="http://schemas.openxmlformats.org/officeDocument/2006/relationships/slide" Target="slide58.xml"/><Relationship Id="rId11" Type="http://schemas.openxmlformats.org/officeDocument/2006/relationships/slide" Target="slide69.xml"/><Relationship Id="rId5" Type="http://schemas.openxmlformats.org/officeDocument/2006/relationships/slide" Target="slide55.xml"/><Relationship Id="rId15" Type="http://schemas.openxmlformats.org/officeDocument/2006/relationships/slide" Target="slide78.xml"/><Relationship Id="rId10" Type="http://schemas.openxmlformats.org/officeDocument/2006/relationships/slide" Target="slide66.xml"/><Relationship Id="rId4" Type="http://schemas.openxmlformats.org/officeDocument/2006/relationships/slide" Target="slide53.xml"/><Relationship Id="rId9" Type="http://schemas.openxmlformats.org/officeDocument/2006/relationships/slide" Target="slide64.xml"/><Relationship Id="rId14" Type="http://schemas.openxmlformats.org/officeDocument/2006/relationships/slide" Target="slide76.xml"/></Relationships>
</file>

<file path=ppt/slides/_rels/slide69.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image" Target="../media/image59.png"/><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52.emf"/><Relationship Id="rId1" Type="http://schemas.openxmlformats.org/officeDocument/2006/relationships/vmlDrawing" Target="../drawings/vmlDrawing25.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package" Target="../embeddings/Microsoft_Word___30.docx"/><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image" Target="../media/image59.png"/><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60.emf"/><Relationship Id="rId1" Type="http://schemas.openxmlformats.org/officeDocument/2006/relationships/vmlDrawing" Target="../drawings/vmlDrawing26.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package" Target="../embeddings/Microsoft_Word___31.docx"/><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71.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package" Target="../embeddings/Microsoft_Word___32.docx"/><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62.png"/><Relationship Id="rId1" Type="http://schemas.openxmlformats.org/officeDocument/2006/relationships/vmlDrawing" Target="../drawings/vmlDrawing27.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image" Target="../media/image61.emf"/><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72.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4.xml"/><Relationship Id="rId3" Type="http://schemas.openxmlformats.org/officeDocument/2006/relationships/slide" Target="slide51.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62.png"/><Relationship Id="rId2" Type="http://schemas.openxmlformats.org/officeDocument/2006/relationships/slide" Target="slide49.xml"/><Relationship Id="rId16" Type="http://schemas.openxmlformats.org/officeDocument/2006/relationships/slide" Target="slide81.xml"/><Relationship Id="rId1" Type="http://schemas.openxmlformats.org/officeDocument/2006/relationships/slideLayout" Target="../slideLayouts/slideLayout8.xml"/><Relationship Id="rId6" Type="http://schemas.openxmlformats.org/officeDocument/2006/relationships/slide" Target="slide58.xml"/><Relationship Id="rId11" Type="http://schemas.openxmlformats.org/officeDocument/2006/relationships/slide" Target="slide69.xml"/><Relationship Id="rId5" Type="http://schemas.openxmlformats.org/officeDocument/2006/relationships/slide" Target="slide55.xml"/><Relationship Id="rId15" Type="http://schemas.openxmlformats.org/officeDocument/2006/relationships/slide" Target="slide78.xml"/><Relationship Id="rId10" Type="http://schemas.openxmlformats.org/officeDocument/2006/relationships/slide" Target="slide66.xml"/><Relationship Id="rId4" Type="http://schemas.openxmlformats.org/officeDocument/2006/relationships/slide" Target="slide53.xml"/><Relationship Id="rId9" Type="http://schemas.openxmlformats.org/officeDocument/2006/relationships/slide" Target="slide64.xml"/><Relationship Id="rId14" Type="http://schemas.openxmlformats.org/officeDocument/2006/relationships/slide" Target="slide76.xml"/></Relationships>
</file>

<file path=ppt/slides/_rels/slide73.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4.xml"/><Relationship Id="rId3" Type="http://schemas.openxmlformats.org/officeDocument/2006/relationships/slide" Target="slide51.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62.png"/><Relationship Id="rId2" Type="http://schemas.openxmlformats.org/officeDocument/2006/relationships/slide" Target="slide49.xml"/><Relationship Id="rId16" Type="http://schemas.openxmlformats.org/officeDocument/2006/relationships/slide" Target="slide81.xml"/><Relationship Id="rId1" Type="http://schemas.openxmlformats.org/officeDocument/2006/relationships/slideLayout" Target="../slideLayouts/slideLayout8.xml"/><Relationship Id="rId6" Type="http://schemas.openxmlformats.org/officeDocument/2006/relationships/slide" Target="slide58.xml"/><Relationship Id="rId11" Type="http://schemas.openxmlformats.org/officeDocument/2006/relationships/slide" Target="slide69.xml"/><Relationship Id="rId5" Type="http://schemas.openxmlformats.org/officeDocument/2006/relationships/slide" Target="slide55.xml"/><Relationship Id="rId15" Type="http://schemas.openxmlformats.org/officeDocument/2006/relationships/slide" Target="slide78.xml"/><Relationship Id="rId10" Type="http://schemas.openxmlformats.org/officeDocument/2006/relationships/slide" Target="slide66.xml"/><Relationship Id="rId4" Type="http://schemas.openxmlformats.org/officeDocument/2006/relationships/slide" Target="slide53.xml"/><Relationship Id="rId9" Type="http://schemas.openxmlformats.org/officeDocument/2006/relationships/slide" Target="slide64.xml"/><Relationship Id="rId14" Type="http://schemas.openxmlformats.org/officeDocument/2006/relationships/slide" Target="slide76.xml"/></Relationships>
</file>

<file path=ppt/slides/_rels/slide74.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slide" Target="slide78.xml"/><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76.xml"/><Relationship Id="rId2" Type="http://schemas.openxmlformats.org/officeDocument/2006/relationships/slideLayout" Target="../slideLayouts/slideLayout8.xml"/><Relationship Id="rId16" Type="http://schemas.openxmlformats.org/officeDocument/2006/relationships/image" Target="../media/image63.emf"/><Relationship Id="rId20" Type="http://schemas.openxmlformats.org/officeDocument/2006/relationships/image" Target="../media/image64.png"/><Relationship Id="rId1" Type="http://schemas.openxmlformats.org/officeDocument/2006/relationships/vmlDrawing" Target="../drawings/vmlDrawing28.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package" Target="../embeddings/Microsoft_Word___33.docx"/><Relationship Id="rId10" Type="http://schemas.openxmlformats.org/officeDocument/2006/relationships/slide" Target="slide64.xml"/><Relationship Id="rId19" Type="http://schemas.openxmlformats.org/officeDocument/2006/relationships/slide" Target="slide81.xml"/><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75.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4.xml"/><Relationship Id="rId3" Type="http://schemas.openxmlformats.org/officeDocument/2006/relationships/slide" Target="slide51.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64.png"/><Relationship Id="rId2" Type="http://schemas.openxmlformats.org/officeDocument/2006/relationships/slide" Target="slide49.xml"/><Relationship Id="rId16" Type="http://schemas.openxmlformats.org/officeDocument/2006/relationships/slide" Target="slide81.xml"/><Relationship Id="rId1" Type="http://schemas.openxmlformats.org/officeDocument/2006/relationships/slideLayout" Target="../slideLayouts/slideLayout8.xml"/><Relationship Id="rId6" Type="http://schemas.openxmlformats.org/officeDocument/2006/relationships/slide" Target="slide58.xml"/><Relationship Id="rId11" Type="http://schemas.openxmlformats.org/officeDocument/2006/relationships/slide" Target="slide69.xml"/><Relationship Id="rId5" Type="http://schemas.openxmlformats.org/officeDocument/2006/relationships/slide" Target="slide55.xml"/><Relationship Id="rId15" Type="http://schemas.openxmlformats.org/officeDocument/2006/relationships/slide" Target="slide78.xml"/><Relationship Id="rId10" Type="http://schemas.openxmlformats.org/officeDocument/2006/relationships/slide" Target="slide66.xml"/><Relationship Id="rId4" Type="http://schemas.openxmlformats.org/officeDocument/2006/relationships/slide" Target="slide53.xml"/><Relationship Id="rId9" Type="http://schemas.openxmlformats.org/officeDocument/2006/relationships/slide" Target="slide64.xml"/><Relationship Id="rId14" Type="http://schemas.openxmlformats.org/officeDocument/2006/relationships/slide" Target="slide76.xml"/></Relationships>
</file>

<file path=ppt/slides/_rels/slide76.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4.xml"/><Relationship Id="rId3" Type="http://schemas.openxmlformats.org/officeDocument/2006/relationships/slide" Target="slide51.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65.png"/><Relationship Id="rId2" Type="http://schemas.openxmlformats.org/officeDocument/2006/relationships/slide" Target="slide49.xml"/><Relationship Id="rId16" Type="http://schemas.openxmlformats.org/officeDocument/2006/relationships/slide" Target="slide81.xml"/><Relationship Id="rId1" Type="http://schemas.openxmlformats.org/officeDocument/2006/relationships/slideLayout" Target="../slideLayouts/slideLayout8.xml"/><Relationship Id="rId6" Type="http://schemas.openxmlformats.org/officeDocument/2006/relationships/slide" Target="slide58.xml"/><Relationship Id="rId11" Type="http://schemas.openxmlformats.org/officeDocument/2006/relationships/slide" Target="slide69.xml"/><Relationship Id="rId5" Type="http://schemas.openxmlformats.org/officeDocument/2006/relationships/slide" Target="slide55.xml"/><Relationship Id="rId15" Type="http://schemas.openxmlformats.org/officeDocument/2006/relationships/slide" Target="slide78.xml"/><Relationship Id="rId10" Type="http://schemas.openxmlformats.org/officeDocument/2006/relationships/slide" Target="slide66.xml"/><Relationship Id="rId4" Type="http://schemas.openxmlformats.org/officeDocument/2006/relationships/slide" Target="slide53.xml"/><Relationship Id="rId9" Type="http://schemas.openxmlformats.org/officeDocument/2006/relationships/slide" Target="slide64.xml"/><Relationship Id="rId14" Type="http://schemas.openxmlformats.org/officeDocument/2006/relationships/slide" Target="slide76.xml"/></Relationships>
</file>

<file path=ppt/slides/_rels/slide77.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package" Target="../embeddings/Microsoft_Word___34.docx"/><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65.png"/><Relationship Id="rId1" Type="http://schemas.openxmlformats.org/officeDocument/2006/relationships/vmlDrawing" Target="../drawings/vmlDrawing29.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image" Target="../media/image63.emf"/><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78.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package" Target="../embeddings/Microsoft_Word___35.docx"/><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66.png"/><Relationship Id="rId1" Type="http://schemas.openxmlformats.org/officeDocument/2006/relationships/vmlDrawing" Target="../drawings/vmlDrawing30.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image" Target="../media/image63.emf"/><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79.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image" Target="../media/image66.png"/><Relationship Id="rId3" Type="http://schemas.openxmlformats.org/officeDocument/2006/relationships/slide" Target="slide49.xml"/><Relationship Id="rId21" Type="http://schemas.openxmlformats.org/officeDocument/2006/relationships/package" Target="../embeddings/Microsoft_Word___37.docx"/><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63.emf"/><Relationship Id="rId1" Type="http://schemas.openxmlformats.org/officeDocument/2006/relationships/vmlDrawing" Target="../drawings/vmlDrawing31.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package" Target="../embeddings/Microsoft_Word___36.docx"/><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 Id="rId22" Type="http://schemas.openxmlformats.org/officeDocument/2006/relationships/image" Target="../media/image67.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image" Target="../media/image66.png"/><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68.emf"/><Relationship Id="rId1" Type="http://schemas.openxmlformats.org/officeDocument/2006/relationships/vmlDrawing" Target="../drawings/vmlDrawing32.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package" Target="../embeddings/Microsoft_Word___38.docx"/><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81.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image" Target="../media/image69.png"/><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63.emf"/><Relationship Id="rId1" Type="http://schemas.openxmlformats.org/officeDocument/2006/relationships/vmlDrawing" Target="../drawings/vmlDrawing33.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package" Target="../embeddings/Microsoft_Word___39.docx"/><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82.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4.xml"/><Relationship Id="rId3" Type="http://schemas.openxmlformats.org/officeDocument/2006/relationships/slide" Target="slide51.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69.png"/><Relationship Id="rId2" Type="http://schemas.openxmlformats.org/officeDocument/2006/relationships/slide" Target="slide49.xml"/><Relationship Id="rId16" Type="http://schemas.openxmlformats.org/officeDocument/2006/relationships/slide" Target="slide81.xml"/><Relationship Id="rId1" Type="http://schemas.openxmlformats.org/officeDocument/2006/relationships/slideLayout" Target="../slideLayouts/slideLayout8.xml"/><Relationship Id="rId6" Type="http://schemas.openxmlformats.org/officeDocument/2006/relationships/slide" Target="slide58.xml"/><Relationship Id="rId11" Type="http://schemas.openxmlformats.org/officeDocument/2006/relationships/slide" Target="slide69.xml"/><Relationship Id="rId5" Type="http://schemas.openxmlformats.org/officeDocument/2006/relationships/slide" Target="slide55.xml"/><Relationship Id="rId15" Type="http://schemas.openxmlformats.org/officeDocument/2006/relationships/slide" Target="slide78.xml"/><Relationship Id="rId10" Type="http://schemas.openxmlformats.org/officeDocument/2006/relationships/slide" Target="slide66.xml"/><Relationship Id="rId4" Type="http://schemas.openxmlformats.org/officeDocument/2006/relationships/slide" Target="slide53.xml"/><Relationship Id="rId9" Type="http://schemas.openxmlformats.org/officeDocument/2006/relationships/slide" Target="slide64.xml"/><Relationship Id="rId14" Type="http://schemas.openxmlformats.org/officeDocument/2006/relationships/slide" Target="slide76.xml"/></Relationships>
</file>

<file path=ppt/slides/_rels/slide83.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notesSlide" Target="../notesSlides/notesSlide5.xml"/><Relationship Id="rId16" Type="http://schemas.openxmlformats.org/officeDocument/2006/relationships/slide" Target="slide78.xml"/><Relationship Id="rId1" Type="http://schemas.openxmlformats.org/officeDocument/2006/relationships/slideLayout" Target="../slideLayouts/slideLayout8.x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84.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package" Target="../embeddings/Microsoft_Word___40.docx"/><Relationship Id="rId3" Type="http://schemas.openxmlformats.org/officeDocument/2006/relationships/slide" Target="slide49.xml"/><Relationship Id="rId21" Type="http://schemas.openxmlformats.org/officeDocument/2006/relationships/image" Target="../media/image63.emf"/><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package" Target="../embeddings/Microsoft_Word___41.docx"/><Relationship Id="rId1" Type="http://schemas.openxmlformats.org/officeDocument/2006/relationships/vmlDrawing" Target="../drawings/vmlDrawing34.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image" Target="../media/image70.emf"/><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85.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package" Target="../embeddings/Microsoft_Word___42.docx"/><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1" Type="http://schemas.openxmlformats.org/officeDocument/2006/relationships/vmlDrawing" Target="../drawings/vmlDrawing35.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image" Target="../media/image71.emf"/><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86.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package" Target="../embeddings/Microsoft_Word___43.docx"/><Relationship Id="rId3" Type="http://schemas.openxmlformats.org/officeDocument/2006/relationships/slide" Target="slide49.xml"/><Relationship Id="rId21" Type="http://schemas.openxmlformats.org/officeDocument/2006/relationships/slide" Target="slide3.xml"/><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8.xml"/><Relationship Id="rId16" Type="http://schemas.openxmlformats.org/officeDocument/2006/relationships/slide" Target="slide78.xml"/><Relationship Id="rId20" Type="http://schemas.openxmlformats.org/officeDocument/2006/relationships/image" Target="../media/image72.png"/><Relationship Id="rId1" Type="http://schemas.openxmlformats.org/officeDocument/2006/relationships/vmlDrawing" Target="../drawings/vmlDrawing36.vml"/><Relationship Id="rId6" Type="http://schemas.openxmlformats.org/officeDocument/2006/relationships/slide" Target="slide55.xml"/><Relationship Id="rId11" Type="http://schemas.openxmlformats.org/officeDocument/2006/relationships/slide" Target="slide66.xml"/><Relationship Id="rId5" Type="http://schemas.openxmlformats.org/officeDocument/2006/relationships/slide" Target="slide53.xml"/><Relationship Id="rId15" Type="http://schemas.openxmlformats.org/officeDocument/2006/relationships/slide" Target="slide76.xml"/><Relationship Id="rId10" Type="http://schemas.openxmlformats.org/officeDocument/2006/relationships/slide" Target="slide64.xml"/><Relationship Id="rId19" Type="http://schemas.openxmlformats.org/officeDocument/2006/relationships/image" Target="../media/image63.emf"/><Relationship Id="rId4" Type="http://schemas.openxmlformats.org/officeDocument/2006/relationships/slide" Target="slide51.xml"/><Relationship Id="rId9" Type="http://schemas.openxmlformats.org/officeDocument/2006/relationships/slide" Target="slide62.xml"/><Relationship Id="rId14" Type="http://schemas.openxmlformats.org/officeDocument/2006/relationships/slide" Target="slide74.xml"/></Relationships>
</file>

<file path=ppt/slides/_rels/slide8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t="37901" b="17992"/>
          <a:stretch/>
        </p:blipFill>
        <p:spPr>
          <a:xfrm>
            <a:off x="0" y="1509508"/>
            <a:ext cx="12193200" cy="3791699"/>
          </a:xfrm>
          <a:prstGeom prst="rect">
            <a:avLst/>
          </a:prstGeom>
        </p:spPr>
      </p:pic>
      <p:sp>
        <p:nvSpPr>
          <p:cNvPr id="6" name="矩形 5">
            <a:extLst>
              <a:ext uri="{FF2B5EF4-FFF2-40B4-BE49-F238E27FC236}">
                <a16:creationId xmlns="" xmlns:a16="http://schemas.microsoft.com/office/drawing/2014/main" id="{A439C5BC-78DD-0947-9E91-72FACC384131}"/>
              </a:ext>
            </a:extLst>
          </p:cNvPr>
          <p:cNvSpPr/>
          <p:nvPr/>
        </p:nvSpPr>
        <p:spPr>
          <a:xfrm>
            <a:off x="923221" y="2832030"/>
            <a:ext cx="10246731" cy="954107"/>
          </a:xfrm>
          <a:prstGeom prst="rect">
            <a:avLst/>
          </a:prstGeom>
        </p:spPr>
        <p:txBody>
          <a:bodyPr wrap="square" anchor="ctr">
            <a:spAutoFit/>
          </a:bodyPr>
          <a:lstStyle/>
          <a:p>
            <a:pPr algn="ctr">
              <a:defRPr/>
            </a:pPr>
            <a:r>
              <a:rPr lang="zh-CN" altLang="zh-CN" sz="5600" b="1" dirty="0">
                <a:solidFill>
                  <a:schemeClr val="bg1"/>
                </a:solidFill>
                <a:latin typeface="+mn-ea"/>
              </a:rPr>
              <a:t>化学反应速率、平衡的常规图像</a:t>
            </a:r>
            <a:endParaRPr lang="zh-CN" altLang="en-US" sz="5600" b="1" dirty="0">
              <a:solidFill>
                <a:schemeClr val="bg1"/>
              </a:solidFill>
              <a:latin typeface="+mn-ea"/>
            </a:endParaRPr>
          </a:p>
        </p:txBody>
      </p:sp>
      <p:sp>
        <p:nvSpPr>
          <p:cNvPr id="16" name="文本框 15">
            <a:extLst>
              <a:ext uri="{FF2B5EF4-FFF2-40B4-BE49-F238E27FC236}">
                <a16:creationId xmlns="" xmlns:a16="http://schemas.microsoft.com/office/drawing/2014/main" id="{671D0029-DEE3-D74A-9B77-7D2AD03E3087}"/>
              </a:ext>
            </a:extLst>
          </p:cNvPr>
          <p:cNvSpPr txBox="1"/>
          <p:nvPr/>
        </p:nvSpPr>
        <p:spPr>
          <a:xfrm>
            <a:off x="257730" y="255879"/>
            <a:ext cx="827358" cy="148870"/>
          </a:xfrm>
          <a:custGeom>
            <a:avLst/>
            <a:gdLst/>
            <a:ahLst/>
            <a:cxnLst/>
            <a:rect l="l" t="t" r="r" b="b"/>
            <a:pathLst>
              <a:path w="1174546" h="215570">
                <a:moveTo>
                  <a:pt x="508787" y="147219"/>
                </a:moveTo>
                <a:cubicBezTo>
                  <a:pt x="508025" y="147523"/>
                  <a:pt x="507187" y="147676"/>
                  <a:pt x="506272" y="147676"/>
                </a:cubicBezTo>
                <a:cubicBezTo>
                  <a:pt x="506882" y="147676"/>
                  <a:pt x="507492" y="147600"/>
                  <a:pt x="508101" y="147447"/>
                </a:cubicBezTo>
                <a:cubicBezTo>
                  <a:pt x="508406" y="147295"/>
                  <a:pt x="508634" y="147219"/>
                  <a:pt x="508787" y="147219"/>
                </a:cubicBezTo>
                <a:close/>
                <a:moveTo>
                  <a:pt x="69037" y="132588"/>
                </a:moveTo>
                <a:lnTo>
                  <a:pt x="107442" y="132588"/>
                </a:lnTo>
                <a:lnTo>
                  <a:pt x="102412" y="168936"/>
                </a:lnTo>
                <a:cubicBezTo>
                  <a:pt x="102108" y="170612"/>
                  <a:pt x="102412" y="172136"/>
                  <a:pt x="103327" y="173508"/>
                </a:cubicBezTo>
                <a:cubicBezTo>
                  <a:pt x="104241" y="174879"/>
                  <a:pt x="105689" y="175565"/>
                  <a:pt x="107670" y="175565"/>
                </a:cubicBezTo>
                <a:lnTo>
                  <a:pt x="166420" y="175565"/>
                </a:lnTo>
                <a:cubicBezTo>
                  <a:pt x="167944" y="175565"/>
                  <a:pt x="169316" y="174955"/>
                  <a:pt x="170535" y="173736"/>
                </a:cubicBezTo>
                <a:cubicBezTo>
                  <a:pt x="171602" y="172365"/>
                  <a:pt x="172212" y="170764"/>
                  <a:pt x="172364" y="168936"/>
                </a:cubicBezTo>
                <a:lnTo>
                  <a:pt x="175336" y="147447"/>
                </a:lnTo>
                <a:lnTo>
                  <a:pt x="109956" y="147447"/>
                </a:lnTo>
                <a:lnTo>
                  <a:pt x="111785" y="132588"/>
                </a:lnTo>
                <a:lnTo>
                  <a:pt x="214655" y="132588"/>
                </a:lnTo>
                <a:lnTo>
                  <a:pt x="209854" y="170307"/>
                </a:lnTo>
                <a:cubicBezTo>
                  <a:pt x="208940" y="177318"/>
                  <a:pt x="205816" y="183185"/>
                  <a:pt x="200482" y="187909"/>
                </a:cubicBezTo>
                <a:cubicBezTo>
                  <a:pt x="194995" y="192481"/>
                  <a:pt x="188899" y="194767"/>
                  <a:pt x="182194" y="194767"/>
                </a:cubicBezTo>
                <a:lnTo>
                  <a:pt x="84353" y="194767"/>
                </a:lnTo>
                <a:cubicBezTo>
                  <a:pt x="77800" y="194767"/>
                  <a:pt x="72618" y="192481"/>
                  <a:pt x="68808" y="187909"/>
                </a:cubicBezTo>
                <a:cubicBezTo>
                  <a:pt x="64846" y="183185"/>
                  <a:pt x="63398" y="177318"/>
                  <a:pt x="64465" y="170307"/>
                </a:cubicBezTo>
                <a:close/>
                <a:moveTo>
                  <a:pt x="66979" y="102413"/>
                </a:moveTo>
                <a:lnTo>
                  <a:pt x="274777" y="102413"/>
                </a:lnTo>
                <a:lnTo>
                  <a:pt x="263347" y="189510"/>
                </a:lnTo>
                <a:cubicBezTo>
                  <a:pt x="262585" y="196520"/>
                  <a:pt x="259537" y="202540"/>
                  <a:pt x="254203" y="207569"/>
                </a:cubicBezTo>
                <a:cubicBezTo>
                  <a:pt x="249021" y="212903"/>
                  <a:pt x="243001" y="215570"/>
                  <a:pt x="236143" y="215570"/>
                </a:cubicBezTo>
                <a:lnTo>
                  <a:pt x="182422" y="215570"/>
                </a:lnTo>
                <a:lnTo>
                  <a:pt x="183108" y="209398"/>
                </a:lnTo>
                <a:cubicBezTo>
                  <a:pt x="183565" y="205740"/>
                  <a:pt x="185013" y="202768"/>
                  <a:pt x="187452" y="200482"/>
                </a:cubicBezTo>
                <a:cubicBezTo>
                  <a:pt x="190195" y="198196"/>
                  <a:pt x="193319" y="197053"/>
                  <a:pt x="196824" y="197053"/>
                </a:cubicBezTo>
                <a:lnTo>
                  <a:pt x="209169" y="197053"/>
                </a:lnTo>
                <a:cubicBezTo>
                  <a:pt x="209321" y="197053"/>
                  <a:pt x="209854" y="196977"/>
                  <a:pt x="210769" y="196825"/>
                </a:cubicBezTo>
                <a:cubicBezTo>
                  <a:pt x="211683" y="196672"/>
                  <a:pt x="212750" y="196291"/>
                  <a:pt x="213969" y="195682"/>
                </a:cubicBezTo>
                <a:cubicBezTo>
                  <a:pt x="215036" y="195225"/>
                  <a:pt x="216103" y="194386"/>
                  <a:pt x="217170" y="193167"/>
                </a:cubicBezTo>
                <a:cubicBezTo>
                  <a:pt x="218084" y="191948"/>
                  <a:pt x="218694" y="190348"/>
                  <a:pt x="218998" y="188367"/>
                </a:cubicBezTo>
                <a:lnTo>
                  <a:pt x="227685" y="123444"/>
                </a:lnTo>
                <a:lnTo>
                  <a:pt x="64236" y="123444"/>
                </a:lnTo>
                <a:close/>
                <a:moveTo>
                  <a:pt x="20802" y="102413"/>
                </a:moveTo>
                <a:lnTo>
                  <a:pt x="61950" y="102413"/>
                </a:lnTo>
                <a:lnTo>
                  <a:pt x="47548" y="209626"/>
                </a:lnTo>
                <a:cubicBezTo>
                  <a:pt x="47396" y="211303"/>
                  <a:pt x="46710" y="212751"/>
                  <a:pt x="45491" y="213970"/>
                </a:cubicBezTo>
                <a:cubicBezTo>
                  <a:pt x="44272" y="215037"/>
                  <a:pt x="42976" y="215570"/>
                  <a:pt x="41605" y="215570"/>
                </a:cubicBezTo>
                <a:lnTo>
                  <a:pt x="0" y="215570"/>
                </a:lnTo>
                <a:lnTo>
                  <a:pt x="13944" y="108585"/>
                </a:lnTo>
                <a:cubicBezTo>
                  <a:pt x="14249" y="106909"/>
                  <a:pt x="15163" y="105461"/>
                  <a:pt x="16687" y="104242"/>
                </a:cubicBezTo>
                <a:cubicBezTo>
                  <a:pt x="17907" y="103023"/>
                  <a:pt x="19278" y="102413"/>
                  <a:pt x="20802" y="102413"/>
                </a:cubicBezTo>
                <a:close/>
                <a:moveTo>
                  <a:pt x="910513" y="61036"/>
                </a:moveTo>
                <a:lnTo>
                  <a:pt x="1148257" y="61036"/>
                </a:lnTo>
                <a:lnTo>
                  <a:pt x="1142542" y="78410"/>
                </a:lnTo>
                <a:cubicBezTo>
                  <a:pt x="1141323" y="81610"/>
                  <a:pt x="1139189" y="84049"/>
                  <a:pt x="1136142" y="85725"/>
                </a:cubicBezTo>
                <a:lnTo>
                  <a:pt x="1065733" y="122530"/>
                </a:lnTo>
                <a:lnTo>
                  <a:pt x="1159002" y="122530"/>
                </a:lnTo>
                <a:lnTo>
                  <a:pt x="1156715" y="134874"/>
                </a:lnTo>
                <a:cubicBezTo>
                  <a:pt x="1155953" y="137617"/>
                  <a:pt x="1154277" y="140132"/>
                  <a:pt x="1151686" y="142418"/>
                </a:cubicBezTo>
                <a:cubicBezTo>
                  <a:pt x="1149095" y="144704"/>
                  <a:pt x="1146048" y="145847"/>
                  <a:pt x="1142542" y="145847"/>
                </a:cubicBezTo>
                <a:lnTo>
                  <a:pt x="1061618" y="145847"/>
                </a:lnTo>
                <a:lnTo>
                  <a:pt x="1051560" y="197053"/>
                </a:lnTo>
                <a:cubicBezTo>
                  <a:pt x="1050645" y="201930"/>
                  <a:pt x="1047521" y="206121"/>
                  <a:pt x="1042187" y="209626"/>
                </a:cubicBezTo>
                <a:cubicBezTo>
                  <a:pt x="1036700" y="213589"/>
                  <a:pt x="1030604" y="215570"/>
                  <a:pt x="1023899" y="215570"/>
                </a:cubicBezTo>
                <a:lnTo>
                  <a:pt x="934516" y="215570"/>
                </a:lnTo>
                <a:lnTo>
                  <a:pt x="936345" y="205054"/>
                </a:lnTo>
                <a:cubicBezTo>
                  <a:pt x="936802" y="202311"/>
                  <a:pt x="938402" y="200178"/>
                  <a:pt x="941146" y="198654"/>
                </a:cubicBezTo>
                <a:cubicBezTo>
                  <a:pt x="943736" y="197282"/>
                  <a:pt x="946784" y="196596"/>
                  <a:pt x="950290" y="196596"/>
                </a:cubicBezTo>
                <a:lnTo>
                  <a:pt x="980694" y="196596"/>
                </a:lnTo>
                <a:cubicBezTo>
                  <a:pt x="982827" y="196596"/>
                  <a:pt x="984808" y="195758"/>
                  <a:pt x="986637" y="194082"/>
                </a:cubicBezTo>
                <a:cubicBezTo>
                  <a:pt x="988466" y="192710"/>
                  <a:pt x="989533" y="191110"/>
                  <a:pt x="989837" y="189281"/>
                </a:cubicBezTo>
                <a:lnTo>
                  <a:pt x="998524" y="145847"/>
                </a:lnTo>
                <a:lnTo>
                  <a:pt x="885825" y="145847"/>
                </a:lnTo>
                <a:lnTo>
                  <a:pt x="888111" y="131445"/>
                </a:lnTo>
                <a:cubicBezTo>
                  <a:pt x="888720" y="128854"/>
                  <a:pt x="890320" y="126721"/>
                  <a:pt x="892911" y="125044"/>
                </a:cubicBezTo>
                <a:cubicBezTo>
                  <a:pt x="895349" y="123368"/>
                  <a:pt x="898245" y="122530"/>
                  <a:pt x="901598" y="122530"/>
                </a:cubicBezTo>
                <a:lnTo>
                  <a:pt x="1002639" y="122530"/>
                </a:lnTo>
                <a:lnTo>
                  <a:pt x="1004468" y="114300"/>
                </a:lnTo>
                <a:lnTo>
                  <a:pt x="1062761" y="82525"/>
                </a:lnTo>
                <a:lnTo>
                  <a:pt x="934973" y="82525"/>
                </a:lnTo>
                <a:cubicBezTo>
                  <a:pt x="929030" y="82525"/>
                  <a:pt x="924458" y="81229"/>
                  <a:pt x="921258" y="78639"/>
                </a:cubicBezTo>
                <a:cubicBezTo>
                  <a:pt x="918209" y="76048"/>
                  <a:pt x="915771" y="72619"/>
                  <a:pt x="913942" y="68352"/>
                </a:cubicBezTo>
                <a:close/>
                <a:moveTo>
                  <a:pt x="468325" y="57607"/>
                </a:moveTo>
                <a:lnTo>
                  <a:pt x="454380" y="146761"/>
                </a:lnTo>
                <a:lnTo>
                  <a:pt x="506272" y="146761"/>
                </a:lnTo>
                <a:cubicBezTo>
                  <a:pt x="506425" y="146761"/>
                  <a:pt x="506653" y="146761"/>
                  <a:pt x="506958" y="146761"/>
                </a:cubicBezTo>
                <a:cubicBezTo>
                  <a:pt x="507568" y="146914"/>
                  <a:pt x="508177" y="146914"/>
                  <a:pt x="508787" y="146761"/>
                </a:cubicBezTo>
                <a:lnTo>
                  <a:pt x="511073" y="145756"/>
                </a:lnTo>
                <a:lnTo>
                  <a:pt x="514502" y="143561"/>
                </a:lnTo>
                <a:lnTo>
                  <a:pt x="516731" y="141161"/>
                </a:lnTo>
                <a:lnTo>
                  <a:pt x="517474" y="140132"/>
                </a:lnTo>
                <a:lnTo>
                  <a:pt x="518160" y="138303"/>
                </a:lnTo>
                <a:lnTo>
                  <a:pt x="518845" y="136246"/>
                </a:lnTo>
                <a:lnTo>
                  <a:pt x="521360" y="120701"/>
                </a:lnTo>
                <a:lnTo>
                  <a:pt x="531418" y="57607"/>
                </a:lnTo>
                <a:close/>
                <a:moveTo>
                  <a:pt x="35433" y="34747"/>
                </a:moveTo>
                <a:lnTo>
                  <a:pt x="81610" y="34747"/>
                </a:lnTo>
                <a:lnTo>
                  <a:pt x="76581" y="69495"/>
                </a:lnTo>
                <a:cubicBezTo>
                  <a:pt x="76276" y="70409"/>
                  <a:pt x="76504" y="71552"/>
                  <a:pt x="77266" y="72924"/>
                </a:cubicBezTo>
                <a:cubicBezTo>
                  <a:pt x="78028" y="74143"/>
                  <a:pt x="79248" y="74752"/>
                  <a:pt x="80924" y="74752"/>
                </a:cubicBezTo>
                <a:lnTo>
                  <a:pt x="213055" y="74752"/>
                </a:lnTo>
                <a:cubicBezTo>
                  <a:pt x="214579" y="74752"/>
                  <a:pt x="216103" y="74219"/>
                  <a:pt x="217627" y="73152"/>
                </a:cubicBezTo>
                <a:cubicBezTo>
                  <a:pt x="218846" y="72085"/>
                  <a:pt x="219608" y="70866"/>
                  <a:pt x="219913" y="69495"/>
                </a:cubicBezTo>
                <a:lnTo>
                  <a:pt x="222427" y="51207"/>
                </a:lnTo>
                <a:lnTo>
                  <a:pt x="83439" y="51207"/>
                </a:lnTo>
                <a:lnTo>
                  <a:pt x="85725" y="34747"/>
                </a:lnTo>
                <a:lnTo>
                  <a:pt x="271348" y="34747"/>
                </a:lnTo>
                <a:lnTo>
                  <a:pt x="267233" y="70409"/>
                </a:lnTo>
                <a:cubicBezTo>
                  <a:pt x="266014" y="77115"/>
                  <a:pt x="262737" y="82830"/>
                  <a:pt x="257403" y="87554"/>
                </a:cubicBezTo>
                <a:cubicBezTo>
                  <a:pt x="252374" y="92278"/>
                  <a:pt x="246430" y="94641"/>
                  <a:pt x="239572" y="94641"/>
                </a:cubicBezTo>
                <a:lnTo>
                  <a:pt x="51206" y="94641"/>
                </a:lnTo>
                <a:cubicBezTo>
                  <a:pt x="44653" y="94641"/>
                  <a:pt x="39319" y="92278"/>
                  <a:pt x="35204" y="87554"/>
                </a:cubicBezTo>
                <a:cubicBezTo>
                  <a:pt x="31089" y="82830"/>
                  <a:pt x="29413" y="77115"/>
                  <a:pt x="30175" y="70409"/>
                </a:cubicBezTo>
                <a:close/>
                <a:moveTo>
                  <a:pt x="642442" y="915"/>
                </a:moveTo>
                <a:lnTo>
                  <a:pt x="687476" y="915"/>
                </a:lnTo>
                <a:lnTo>
                  <a:pt x="656386" y="61951"/>
                </a:lnTo>
                <a:lnTo>
                  <a:pt x="670331" y="61951"/>
                </a:lnTo>
                <a:lnTo>
                  <a:pt x="646328" y="206883"/>
                </a:lnTo>
                <a:cubicBezTo>
                  <a:pt x="645871" y="209322"/>
                  <a:pt x="644690" y="211379"/>
                  <a:pt x="642785" y="213055"/>
                </a:cubicBezTo>
                <a:cubicBezTo>
                  <a:pt x="640880" y="214732"/>
                  <a:pt x="638632" y="215570"/>
                  <a:pt x="636041" y="215570"/>
                </a:cubicBezTo>
                <a:lnTo>
                  <a:pt x="595350" y="215570"/>
                </a:lnTo>
                <a:lnTo>
                  <a:pt x="617982" y="80467"/>
                </a:lnTo>
                <a:lnTo>
                  <a:pt x="594664" y="80467"/>
                </a:lnTo>
                <a:lnTo>
                  <a:pt x="633298" y="6630"/>
                </a:lnTo>
                <a:cubicBezTo>
                  <a:pt x="635431" y="2820"/>
                  <a:pt x="638479" y="915"/>
                  <a:pt x="642442" y="915"/>
                </a:cubicBezTo>
                <a:close/>
                <a:moveTo>
                  <a:pt x="434721" y="686"/>
                </a:moveTo>
                <a:lnTo>
                  <a:pt x="477697" y="686"/>
                </a:lnTo>
                <a:lnTo>
                  <a:pt x="470839" y="36576"/>
                </a:lnTo>
                <a:lnTo>
                  <a:pt x="581025" y="36576"/>
                </a:lnTo>
                <a:lnTo>
                  <a:pt x="565480" y="146304"/>
                </a:lnTo>
                <a:cubicBezTo>
                  <a:pt x="564413" y="152705"/>
                  <a:pt x="561136" y="158115"/>
                  <a:pt x="555650" y="162535"/>
                </a:cubicBezTo>
                <a:cubicBezTo>
                  <a:pt x="550164" y="168021"/>
                  <a:pt x="543991" y="170764"/>
                  <a:pt x="537133" y="170764"/>
                </a:cubicBezTo>
                <a:lnTo>
                  <a:pt x="451866" y="170764"/>
                </a:lnTo>
                <a:lnTo>
                  <a:pt x="445236" y="215570"/>
                </a:lnTo>
                <a:lnTo>
                  <a:pt x="398145" y="215570"/>
                </a:lnTo>
                <a:lnTo>
                  <a:pt x="404774" y="170764"/>
                </a:lnTo>
                <a:lnTo>
                  <a:pt x="319506" y="170764"/>
                </a:lnTo>
                <a:cubicBezTo>
                  <a:pt x="312801" y="170764"/>
                  <a:pt x="307314" y="168326"/>
                  <a:pt x="303047" y="163449"/>
                </a:cubicBezTo>
                <a:cubicBezTo>
                  <a:pt x="298932" y="158572"/>
                  <a:pt x="297408" y="152705"/>
                  <a:pt x="298475" y="145847"/>
                </a:cubicBezTo>
                <a:lnTo>
                  <a:pt x="314020" y="36576"/>
                </a:lnTo>
                <a:lnTo>
                  <a:pt x="361111" y="36576"/>
                </a:lnTo>
                <a:lnTo>
                  <a:pt x="346024" y="134417"/>
                </a:lnTo>
                <a:cubicBezTo>
                  <a:pt x="345871" y="135941"/>
                  <a:pt x="345947" y="137465"/>
                  <a:pt x="346252" y="138989"/>
                </a:cubicBezTo>
                <a:cubicBezTo>
                  <a:pt x="346405" y="139294"/>
                  <a:pt x="346481" y="139599"/>
                  <a:pt x="346481" y="139903"/>
                </a:cubicBezTo>
                <a:cubicBezTo>
                  <a:pt x="346481" y="139903"/>
                  <a:pt x="346557" y="139980"/>
                  <a:pt x="346710" y="140132"/>
                </a:cubicBezTo>
                <a:cubicBezTo>
                  <a:pt x="347014" y="141351"/>
                  <a:pt x="347548" y="142418"/>
                  <a:pt x="348310" y="143332"/>
                </a:cubicBezTo>
                <a:cubicBezTo>
                  <a:pt x="349224" y="144399"/>
                  <a:pt x="350291" y="145390"/>
                  <a:pt x="351510" y="146304"/>
                </a:cubicBezTo>
                <a:cubicBezTo>
                  <a:pt x="352729" y="147219"/>
                  <a:pt x="354101" y="147676"/>
                  <a:pt x="355625" y="147676"/>
                </a:cubicBezTo>
                <a:lnTo>
                  <a:pt x="407289" y="147676"/>
                </a:lnTo>
                <a:lnTo>
                  <a:pt x="421233" y="58522"/>
                </a:lnTo>
                <a:lnTo>
                  <a:pt x="366598" y="58522"/>
                </a:lnTo>
                <a:lnTo>
                  <a:pt x="369570" y="36576"/>
                </a:lnTo>
                <a:lnTo>
                  <a:pt x="423748" y="36576"/>
                </a:lnTo>
                <a:lnTo>
                  <a:pt x="428777" y="6172"/>
                </a:lnTo>
                <a:cubicBezTo>
                  <a:pt x="428929" y="4648"/>
                  <a:pt x="429577" y="3353"/>
                  <a:pt x="430720" y="2286"/>
                </a:cubicBezTo>
                <a:cubicBezTo>
                  <a:pt x="431863" y="1219"/>
                  <a:pt x="433197" y="686"/>
                  <a:pt x="434721" y="686"/>
                </a:cubicBezTo>
                <a:close/>
                <a:moveTo>
                  <a:pt x="925372" y="0"/>
                </a:moveTo>
                <a:lnTo>
                  <a:pt x="975664" y="0"/>
                </a:lnTo>
                <a:lnTo>
                  <a:pt x="978179" y="20117"/>
                </a:lnTo>
                <a:lnTo>
                  <a:pt x="1000353" y="20117"/>
                </a:lnTo>
                <a:lnTo>
                  <a:pt x="1001953" y="9830"/>
                </a:lnTo>
                <a:cubicBezTo>
                  <a:pt x="1002563" y="6934"/>
                  <a:pt x="1004011" y="4572"/>
                  <a:pt x="1006297" y="2743"/>
                </a:cubicBezTo>
                <a:cubicBezTo>
                  <a:pt x="1008735" y="915"/>
                  <a:pt x="1011478" y="0"/>
                  <a:pt x="1014526" y="0"/>
                </a:cubicBezTo>
                <a:lnTo>
                  <a:pt x="1073277" y="0"/>
                </a:lnTo>
                <a:lnTo>
                  <a:pt x="1070076" y="20117"/>
                </a:lnTo>
                <a:lnTo>
                  <a:pt x="1092708" y="20117"/>
                </a:lnTo>
                <a:lnTo>
                  <a:pt x="1096822" y="10973"/>
                </a:lnTo>
                <a:cubicBezTo>
                  <a:pt x="1099108" y="5791"/>
                  <a:pt x="1102309" y="2667"/>
                  <a:pt x="1106423" y="1600"/>
                </a:cubicBezTo>
                <a:cubicBezTo>
                  <a:pt x="1110691" y="686"/>
                  <a:pt x="1115948" y="229"/>
                  <a:pt x="1122197" y="229"/>
                </a:cubicBezTo>
                <a:lnTo>
                  <a:pt x="1165860" y="229"/>
                </a:lnTo>
                <a:lnTo>
                  <a:pt x="1156944" y="20117"/>
                </a:lnTo>
                <a:lnTo>
                  <a:pt x="1174546" y="20117"/>
                </a:lnTo>
                <a:lnTo>
                  <a:pt x="1171117" y="41148"/>
                </a:lnTo>
                <a:cubicBezTo>
                  <a:pt x="1170203" y="45720"/>
                  <a:pt x="1167841" y="49454"/>
                  <a:pt x="1164031" y="52350"/>
                </a:cubicBezTo>
                <a:cubicBezTo>
                  <a:pt x="1160373" y="55093"/>
                  <a:pt x="1155953" y="56464"/>
                  <a:pt x="1150772" y="56464"/>
                </a:cubicBezTo>
                <a:lnTo>
                  <a:pt x="1098880" y="56464"/>
                </a:lnTo>
                <a:lnTo>
                  <a:pt x="1105738" y="39548"/>
                </a:lnTo>
                <a:lnTo>
                  <a:pt x="950061" y="39548"/>
                </a:lnTo>
                <a:lnTo>
                  <a:pt x="948004" y="56464"/>
                </a:lnTo>
                <a:lnTo>
                  <a:pt x="891311" y="56464"/>
                </a:lnTo>
                <a:lnTo>
                  <a:pt x="894740" y="29490"/>
                </a:lnTo>
                <a:cubicBezTo>
                  <a:pt x="895197" y="26746"/>
                  <a:pt x="896493" y="24537"/>
                  <a:pt x="898626" y="22860"/>
                </a:cubicBezTo>
                <a:cubicBezTo>
                  <a:pt x="900760" y="21031"/>
                  <a:pt x="903274" y="20117"/>
                  <a:pt x="906170" y="20117"/>
                </a:cubicBezTo>
                <a:lnTo>
                  <a:pt x="914400" y="20117"/>
                </a:lnTo>
                <a:lnTo>
                  <a:pt x="913028" y="11887"/>
                </a:lnTo>
                <a:cubicBezTo>
                  <a:pt x="912723" y="8687"/>
                  <a:pt x="913790" y="5868"/>
                  <a:pt x="916228" y="3429"/>
                </a:cubicBezTo>
                <a:cubicBezTo>
                  <a:pt x="918667" y="1143"/>
                  <a:pt x="921715" y="0"/>
                  <a:pt x="925372" y="0"/>
                </a:cubicBezTo>
                <a:close/>
                <a:moveTo>
                  <a:pt x="751027" y="0"/>
                </a:moveTo>
                <a:lnTo>
                  <a:pt x="791718" y="0"/>
                </a:lnTo>
                <a:lnTo>
                  <a:pt x="783031" y="58065"/>
                </a:lnTo>
                <a:lnTo>
                  <a:pt x="875157" y="39548"/>
                </a:lnTo>
                <a:cubicBezTo>
                  <a:pt x="871804" y="56769"/>
                  <a:pt x="861212" y="67590"/>
                  <a:pt x="843381" y="72009"/>
                </a:cubicBezTo>
                <a:lnTo>
                  <a:pt x="779145" y="85039"/>
                </a:lnTo>
                <a:lnTo>
                  <a:pt x="764286" y="186309"/>
                </a:lnTo>
                <a:cubicBezTo>
                  <a:pt x="763981" y="188595"/>
                  <a:pt x="764514" y="190576"/>
                  <a:pt x="765886" y="192253"/>
                </a:cubicBezTo>
                <a:cubicBezTo>
                  <a:pt x="767410" y="193929"/>
                  <a:pt x="769391" y="194767"/>
                  <a:pt x="771829" y="194767"/>
                </a:cubicBezTo>
                <a:lnTo>
                  <a:pt x="836066" y="194767"/>
                </a:lnTo>
                <a:cubicBezTo>
                  <a:pt x="841095" y="194767"/>
                  <a:pt x="845210" y="196520"/>
                  <a:pt x="848410" y="200025"/>
                </a:cubicBezTo>
                <a:cubicBezTo>
                  <a:pt x="851611" y="203530"/>
                  <a:pt x="852906" y="207721"/>
                  <a:pt x="852297" y="212598"/>
                </a:cubicBezTo>
                <a:lnTo>
                  <a:pt x="852297" y="212827"/>
                </a:lnTo>
                <a:lnTo>
                  <a:pt x="737082" y="212827"/>
                </a:lnTo>
                <a:cubicBezTo>
                  <a:pt x="729919" y="212827"/>
                  <a:pt x="724128" y="210465"/>
                  <a:pt x="719709" y="205740"/>
                </a:cubicBezTo>
                <a:cubicBezTo>
                  <a:pt x="715136" y="201168"/>
                  <a:pt x="713384" y="195453"/>
                  <a:pt x="714451" y="188595"/>
                </a:cubicBezTo>
                <a:lnTo>
                  <a:pt x="728167" y="94869"/>
                </a:lnTo>
                <a:lnTo>
                  <a:pt x="680847" y="104470"/>
                </a:lnTo>
                <a:lnTo>
                  <a:pt x="684047" y="82982"/>
                </a:lnTo>
                <a:cubicBezTo>
                  <a:pt x="684809" y="79477"/>
                  <a:pt x="686943" y="77267"/>
                  <a:pt x="690448" y="76353"/>
                </a:cubicBezTo>
                <a:lnTo>
                  <a:pt x="732282" y="68123"/>
                </a:lnTo>
                <a:lnTo>
                  <a:pt x="740968" y="8458"/>
                </a:lnTo>
                <a:cubicBezTo>
                  <a:pt x="741425" y="6020"/>
                  <a:pt x="742607" y="4001"/>
                  <a:pt x="744512" y="2401"/>
                </a:cubicBezTo>
                <a:cubicBezTo>
                  <a:pt x="746417" y="800"/>
                  <a:pt x="748588" y="0"/>
                  <a:pt x="751027" y="0"/>
                </a:cubicBezTo>
                <a:close/>
                <a:moveTo>
                  <a:pt x="136245" y="0"/>
                </a:moveTo>
                <a:lnTo>
                  <a:pt x="177393" y="0"/>
                </a:lnTo>
                <a:cubicBezTo>
                  <a:pt x="178917" y="0"/>
                  <a:pt x="180060" y="458"/>
                  <a:pt x="180822" y="1372"/>
                </a:cubicBezTo>
                <a:cubicBezTo>
                  <a:pt x="181737" y="2439"/>
                  <a:pt x="182118" y="3734"/>
                  <a:pt x="181965" y="5258"/>
                </a:cubicBezTo>
                <a:lnTo>
                  <a:pt x="181737" y="7544"/>
                </a:lnTo>
                <a:lnTo>
                  <a:pt x="288721" y="7544"/>
                </a:lnTo>
                <a:lnTo>
                  <a:pt x="286893" y="21260"/>
                </a:lnTo>
                <a:cubicBezTo>
                  <a:pt x="286740" y="22936"/>
                  <a:pt x="286131" y="24308"/>
                  <a:pt x="285064" y="25375"/>
                </a:cubicBezTo>
                <a:cubicBezTo>
                  <a:pt x="283845" y="26442"/>
                  <a:pt x="282397" y="26975"/>
                  <a:pt x="280720" y="26975"/>
                </a:cubicBezTo>
                <a:lnTo>
                  <a:pt x="24003" y="26975"/>
                </a:lnTo>
                <a:lnTo>
                  <a:pt x="25603" y="14173"/>
                </a:lnTo>
                <a:cubicBezTo>
                  <a:pt x="25908" y="12345"/>
                  <a:pt x="26822" y="10744"/>
                  <a:pt x="28346" y="9373"/>
                </a:cubicBezTo>
                <a:cubicBezTo>
                  <a:pt x="29718" y="8154"/>
                  <a:pt x="31318" y="7544"/>
                  <a:pt x="33147" y="7544"/>
                </a:cubicBezTo>
                <a:lnTo>
                  <a:pt x="135331" y="7544"/>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50000"/>
                </a:schemeClr>
              </a:solidFill>
              <a:latin typeface="DOUYU Font" pitchFamily="2" charset="-122"/>
              <a:ea typeface="DOUYU Font" pitchFamily="2" charset="-122"/>
            </a:endParaRPr>
          </a:p>
        </p:txBody>
      </p:sp>
      <p:sp>
        <p:nvSpPr>
          <p:cNvPr id="11" name="文本框 10">
            <a:extLst>
              <a:ext uri="{FF2B5EF4-FFF2-40B4-BE49-F238E27FC236}">
                <a16:creationId xmlns="" xmlns:a16="http://schemas.microsoft.com/office/drawing/2014/main" id="{4C75E879-4B8E-1F49-8645-FB7A16A5109D}"/>
              </a:ext>
            </a:extLst>
          </p:cNvPr>
          <p:cNvSpPr txBox="1"/>
          <p:nvPr/>
        </p:nvSpPr>
        <p:spPr>
          <a:xfrm>
            <a:off x="1271464" y="255479"/>
            <a:ext cx="1443573" cy="149185"/>
          </a:xfrm>
          <a:custGeom>
            <a:avLst/>
            <a:gdLst/>
            <a:ahLst/>
            <a:cxnLst/>
            <a:rect l="l" t="t" r="r" b="b"/>
            <a:pathLst>
              <a:path w="1795081" h="189224">
                <a:moveTo>
                  <a:pt x="832132" y="116615"/>
                </a:moveTo>
                <a:lnTo>
                  <a:pt x="891140" y="139217"/>
                </a:lnTo>
                <a:lnTo>
                  <a:pt x="953347" y="116615"/>
                </a:lnTo>
                <a:close/>
                <a:moveTo>
                  <a:pt x="1174318" y="95812"/>
                </a:moveTo>
                <a:lnTo>
                  <a:pt x="1171717" y="116214"/>
                </a:lnTo>
                <a:cubicBezTo>
                  <a:pt x="1170917" y="120748"/>
                  <a:pt x="1168317" y="124082"/>
                  <a:pt x="1163917" y="126216"/>
                </a:cubicBezTo>
                <a:lnTo>
                  <a:pt x="1028700" y="185823"/>
                </a:lnTo>
                <a:lnTo>
                  <a:pt x="1030700" y="169021"/>
                </a:lnTo>
                <a:cubicBezTo>
                  <a:pt x="1031900" y="162087"/>
                  <a:pt x="1035834" y="157020"/>
                  <a:pt x="1042501" y="153819"/>
                </a:cubicBezTo>
                <a:close/>
                <a:moveTo>
                  <a:pt x="283978" y="72209"/>
                </a:moveTo>
                <a:lnTo>
                  <a:pt x="509806" y="72209"/>
                </a:lnTo>
                <a:lnTo>
                  <a:pt x="508206" y="83810"/>
                </a:lnTo>
                <a:cubicBezTo>
                  <a:pt x="507272" y="90345"/>
                  <a:pt x="504405" y="95612"/>
                  <a:pt x="499605" y="99612"/>
                </a:cubicBezTo>
                <a:cubicBezTo>
                  <a:pt x="494938" y="103746"/>
                  <a:pt x="489404" y="105813"/>
                  <a:pt x="483003" y="105813"/>
                </a:cubicBezTo>
                <a:lnTo>
                  <a:pt x="257175" y="105813"/>
                </a:lnTo>
                <a:lnTo>
                  <a:pt x="258975" y="94012"/>
                </a:lnTo>
                <a:cubicBezTo>
                  <a:pt x="259908" y="87744"/>
                  <a:pt x="262709" y="82544"/>
                  <a:pt x="267376" y="78410"/>
                </a:cubicBezTo>
                <a:cubicBezTo>
                  <a:pt x="272176" y="74276"/>
                  <a:pt x="277710" y="72209"/>
                  <a:pt x="283978" y="72209"/>
                </a:cubicBezTo>
                <a:close/>
                <a:moveTo>
                  <a:pt x="834732" y="65608"/>
                </a:moveTo>
                <a:lnTo>
                  <a:pt x="833732" y="73809"/>
                </a:lnTo>
                <a:cubicBezTo>
                  <a:pt x="833466" y="75409"/>
                  <a:pt x="833799" y="76743"/>
                  <a:pt x="834732" y="77810"/>
                </a:cubicBezTo>
                <a:cubicBezTo>
                  <a:pt x="835666" y="79010"/>
                  <a:pt x="836933" y="79610"/>
                  <a:pt x="838533" y="79610"/>
                </a:cubicBezTo>
                <a:lnTo>
                  <a:pt x="958948" y="79610"/>
                </a:lnTo>
                <a:cubicBezTo>
                  <a:pt x="960548" y="79610"/>
                  <a:pt x="961948" y="79076"/>
                  <a:pt x="963149" y="78010"/>
                </a:cubicBezTo>
                <a:cubicBezTo>
                  <a:pt x="964349" y="76943"/>
                  <a:pt x="965082" y="75543"/>
                  <a:pt x="965349" y="73809"/>
                </a:cubicBezTo>
                <a:lnTo>
                  <a:pt x="966349" y="65608"/>
                </a:lnTo>
                <a:close/>
                <a:moveTo>
                  <a:pt x="644366" y="62608"/>
                </a:moveTo>
                <a:lnTo>
                  <a:pt x="678170" y="62608"/>
                </a:lnTo>
                <a:lnTo>
                  <a:pt x="673769" y="95012"/>
                </a:lnTo>
                <a:lnTo>
                  <a:pt x="758980" y="79410"/>
                </a:lnTo>
                <a:cubicBezTo>
                  <a:pt x="756713" y="91811"/>
                  <a:pt x="749579" y="99412"/>
                  <a:pt x="737577" y="102213"/>
                </a:cubicBezTo>
                <a:lnTo>
                  <a:pt x="671169" y="114414"/>
                </a:lnTo>
                <a:lnTo>
                  <a:pt x="664368" y="164220"/>
                </a:lnTo>
                <a:cubicBezTo>
                  <a:pt x="664102" y="166354"/>
                  <a:pt x="664568" y="168088"/>
                  <a:pt x="665769" y="169421"/>
                </a:cubicBezTo>
                <a:cubicBezTo>
                  <a:pt x="666835" y="170888"/>
                  <a:pt x="668436" y="171621"/>
                  <a:pt x="670569" y="171621"/>
                </a:cubicBezTo>
                <a:lnTo>
                  <a:pt x="728376" y="171621"/>
                </a:lnTo>
                <a:cubicBezTo>
                  <a:pt x="733043" y="171621"/>
                  <a:pt x="736844" y="173355"/>
                  <a:pt x="739778" y="176822"/>
                </a:cubicBezTo>
                <a:cubicBezTo>
                  <a:pt x="742711" y="180289"/>
                  <a:pt x="743912" y="184423"/>
                  <a:pt x="743378" y="189224"/>
                </a:cubicBezTo>
                <a:lnTo>
                  <a:pt x="641966" y="189224"/>
                </a:lnTo>
                <a:cubicBezTo>
                  <a:pt x="636098" y="189224"/>
                  <a:pt x="631364" y="187023"/>
                  <a:pt x="627764" y="182623"/>
                </a:cubicBezTo>
                <a:cubicBezTo>
                  <a:pt x="624163" y="178356"/>
                  <a:pt x="622763" y="173155"/>
                  <a:pt x="623563" y="167021"/>
                </a:cubicBezTo>
                <a:lnTo>
                  <a:pt x="636965" y="69409"/>
                </a:lnTo>
                <a:cubicBezTo>
                  <a:pt x="637232" y="67408"/>
                  <a:pt x="638065" y="65775"/>
                  <a:pt x="639465" y="64508"/>
                </a:cubicBezTo>
                <a:cubicBezTo>
                  <a:pt x="640865" y="63241"/>
                  <a:pt x="642499" y="62608"/>
                  <a:pt x="644366" y="62608"/>
                </a:cubicBezTo>
                <a:close/>
                <a:moveTo>
                  <a:pt x="137217" y="59207"/>
                </a:moveTo>
                <a:lnTo>
                  <a:pt x="178822" y="59207"/>
                </a:lnTo>
                <a:cubicBezTo>
                  <a:pt x="181089" y="59207"/>
                  <a:pt x="182889" y="60341"/>
                  <a:pt x="184223" y="62608"/>
                </a:cubicBezTo>
                <a:lnTo>
                  <a:pt x="246830" y="188824"/>
                </a:lnTo>
                <a:lnTo>
                  <a:pt x="217027" y="188824"/>
                </a:lnTo>
                <a:cubicBezTo>
                  <a:pt x="207426" y="188824"/>
                  <a:pt x="199825" y="184023"/>
                  <a:pt x="194224" y="174422"/>
                </a:cubicBezTo>
                <a:close/>
                <a:moveTo>
                  <a:pt x="1426692" y="46206"/>
                </a:moveTo>
                <a:lnTo>
                  <a:pt x="1413091" y="119415"/>
                </a:lnTo>
                <a:lnTo>
                  <a:pt x="1463497" y="119415"/>
                </a:lnTo>
                <a:lnTo>
                  <a:pt x="1473898" y="46206"/>
                </a:lnTo>
                <a:close/>
                <a:moveTo>
                  <a:pt x="1049502" y="38605"/>
                </a:moveTo>
                <a:lnTo>
                  <a:pt x="1174318" y="52807"/>
                </a:lnTo>
                <a:cubicBezTo>
                  <a:pt x="1176185" y="53073"/>
                  <a:pt x="1177618" y="53873"/>
                  <a:pt x="1178618" y="55207"/>
                </a:cubicBezTo>
                <a:cubicBezTo>
                  <a:pt x="1179618" y="56540"/>
                  <a:pt x="1180052" y="58207"/>
                  <a:pt x="1179918" y="60207"/>
                </a:cubicBezTo>
                <a:lnTo>
                  <a:pt x="1177718" y="75209"/>
                </a:lnTo>
                <a:lnTo>
                  <a:pt x="1067504" y="62608"/>
                </a:lnTo>
                <a:cubicBezTo>
                  <a:pt x="1061370" y="61674"/>
                  <a:pt x="1056636" y="59007"/>
                  <a:pt x="1053303" y="54607"/>
                </a:cubicBezTo>
                <a:cubicBezTo>
                  <a:pt x="1049969" y="50206"/>
                  <a:pt x="1048702" y="44939"/>
                  <a:pt x="1049502" y="38805"/>
                </a:cubicBezTo>
                <a:close/>
                <a:moveTo>
                  <a:pt x="1292475" y="36204"/>
                </a:moveTo>
                <a:lnTo>
                  <a:pt x="1351283" y="36204"/>
                </a:lnTo>
                <a:lnTo>
                  <a:pt x="1332480" y="168421"/>
                </a:lnTo>
                <a:cubicBezTo>
                  <a:pt x="1332347" y="169354"/>
                  <a:pt x="1332614" y="170088"/>
                  <a:pt x="1333281" y="170621"/>
                </a:cubicBezTo>
                <a:cubicBezTo>
                  <a:pt x="1333947" y="171288"/>
                  <a:pt x="1334747" y="171488"/>
                  <a:pt x="1335681" y="171221"/>
                </a:cubicBezTo>
                <a:lnTo>
                  <a:pt x="1339681" y="171021"/>
                </a:lnTo>
                <a:cubicBezTo>
                  <a:pt x="1341815" y="170888"/>
                  <a:pt x="1343515" y="171455"/>
                  <a:pt x="1344782" y="172722"/>
                </a:cubicBezTo>
                <a:cubicBezTo>
                  <a:pt x="1346049" y="173988"/>
                  <a:pt x="1346549" y="175689"/>
                  <a:pt x="1346282" y="177822"/>
                </a:cubicBezTo>
                <a:lnTo>
                  <a:pt x="1345082" y="186023"/>
                </a:lnTo>
                <a:lnTo>
                  <a:pt x="1304877" y="188423"/>
                </a:lnTo>
                <a:cubicBezTo>
                  <a:pt x="1300076" y="188690"/>
                  <a:pt x="1296209" y="187357"/>
                  <a:pt x="1293275" y="184423"/>
                </a:cubicBezTo>
                <a:cubicBezTo>
                  <a:pt x="1290208" y="181356"/>
                  <a:pt x="1289008" y="177489"/>
                  <a:pt x="1289675" y="172822"/>
                </a:cubicBezTo>
                <a:lnTo>
                  <a:pt x="1306677" y="54207"/>
                </a:lnTo>
                <a:lnTo>
                  <a:pt x="1296276" y="54207"/>
                </a:lnTo>
                <a:cubicBezTo>
                  <a:pt x="1294542" y="54207"/>
                  <a:pt x="1293142" y="53607"/>
                  <a:pt x="1292075" y="52406"/>
                </a:cubicBezTo>
                <a:cubicBezTo>
                  <a:pt x="1291008" y="51206"/>
                  <a:pt x="1290542" y="49673"/>
                  <a:pt x="1290675" y="47806"/>
                </a:cubicBezTo>
                <a:close/>
                <a:moveTo>
                  <a:pt x="1565052" y="7001"/>
                </a:moveTo>
                <a:lnTo>
                  <a:pt x="1594456" y="7001"/>
                </a:lnTo>
                <a:cubicBezTo>
                  <a:pt x="1605524" y="7001"/>
                  <a:pt x="1614525" y="12401"/>
                  <a:pt x="1621459" y="23203"/>
                </a:cubicBezTo>
                <a:lnTo>
                  <a:pt x="1670266" y="82810"/>
                </a:lnTo>
                <a:lnTo>
                  <a:pt x="1741875" y="10601"/>
                </a:lnTo>
                <a:cubicBezTo>
                  <a:pt x="1744408" y="8201"/>
                  <a:pt x="1747208" y="7001"/>
                  <a:pt x="1750276" y="7001"/>
                </a:cubicBezTo>
                <a:lnTo>
                  <a:pt x="1795081" y="7001"/>
                </a:lnTo>
                <a:lnTo>
                  <a:pt x="1692268" y="106613"/>
                </a:lnTo>
                <a:lnTo>
                  <a:pt x="1770678" y="188824"/>
                </a:lnTo>
                <a:lnTo>
                  <a:pt x="1751676" y="188824"/>
                </a:lnTo>
                <a:cubicBezTo>
                  <a:pt x="1733007" y="188824"/>
                  <a:pt x="1716271" y="181756"/>
                  <a:pt x="1701469" y="167621"/>
                </a:cubicBezTo>
                <a:lnTo>
                  <a:pt x="1665265" y="130616"/>
                </a:lnTo>
                <a:lnTo>
                  <a:pt x="1611258" y="175222"/>
                </a:lnTo>
                <a:cubicBezTo>
                  <a:pt x="1599790" y="184290"/>
                  <a:pt x="1587255" y="188824"/>
                  <a:pt x="1573654" y="188824"/>
                </a:cubicBezTo>
                <a:lnTo>
                  <a:pt x="1544050" y="188824"/>
                </a:lnTo>
                <a:lnTo>
                  <a:pt x="1643462" y="106613"/>
                </a:lnTo>
                <a:close/>
                <a:moveTo>
                  <a:pt x="664168" y="1200"/>
                </a:moveTo>
                <a:lnTo>
                  <a:pt x="746179" y="1200"/>
                </a:lnTo>
                <a:cubicBezTo>
                  <a:pt x="749912" y="1200"/>
                  <a:pt x="753046" y="2400"/>
                  <a:pt x="755580" y="4801"/>
                </a:cubicBezTo>
                <a:cubicBezTo>
                  <a:pt x="758113" y="7201"/>
                  <a:pt x="759714" y="10268"/>
                  <a:pt x="760380" y="14002"/>
                </a:cubicBezTo>
                <a:lnTo>
                  <a:pt x="765981" y="54007"/>
                </a:lnTo>
                <a:lnTo>
                  <a:pt x="737778" y="54007"/>
                </a:lnTo>
                <a:cubicBezTo>
                  <a:pt x="734310" y="54007"/>
                  <a:pt x="731277" y="52840"/>
                  <a:pt x="728676" y="50506"/>
                </a:cubicBezTo>
                <a:cubicBezTo>
                  <a:pt x="726076" y="48173"/>
                  <a:pt x="724442" y="45139"/>
                  <a:pt x="723776" y="41405"/>
                </a:cubicBezTo>
                <a:lnTo>
                  <a:pt x="721175" y="22603"/>
                </a:lnTo>
                <a:cubicBezTo>
                  <a:pt x="720509" y="19002"/>
                  <a:pt x="718442" y="17202"/>
                  <a:pt x="714975" y="17202"/>
                </a:cubicBezTo>
                <a:lnTo>
                  <a:pt x="691172" y="17202"/>
                </a:lnTo>
                <a:cubicBezTo>
                  <a:pt x="687705" y="17202"/>
                  <a:pt x="685171" y="19002"/>
                  <a:pt x="683571" y="22603"/>
                </a:cubicBezTo>
                <a:lnTo>
                  <a:pt x="674570" y="44005"/>
                </a:lnTo>
                <a:cubicBezTo>
                  <a:pt x="671102" y="50673"/>
                  <a:pt x="666235" y="54007"/>
                  <a:pt x="659968" y="54007"/>
                </a:cubicBezTo>
                <a:lnTo>
                  <a:pt x="629964" y="54007"/>
                </a:lnTo>
                <a:lnTo>
                  <a:pt x="646366" y="14002"/>
                </a:lnTo>
                <a:cubicBezTo>
                  <a:pt x="648100" y="10268"/>
                  <a:pt x="650567" y="7201"/>
                  <a:pt x="653767" y="4801"/>
                </a:cubicBezTo>
                <a:cubicBezTo>
                  <a:pt x="656967" y="2400"/>
                  <a:pt x="660434" y="1200"/>
                  <a:pt x="664168" y="1200"/>
                </a:cubicBezTo>
                <a:close/>
                <a:moveTo>
                  <a:pt x="1661664" y="400"/>
                </a:moveTo>
                <a:lnTo>
                  <a:pt x="1678267" y="400"/>
                </a:lnTo>
                <a:cubicBezTo>
                  <a:pt x="1683200" y="400"/>
                  <a:pt x="1687301" y="2300"/>
                  <a:pt x="1690568" y="6101"/>
                </a:cubicBezTo>
                <a:cubicBezTo>
                  <a:pt x="1693835" y="9901"/>
                  <a:pt x="1695269" y="14468"/>
                  <a:pt x="1694869" y="19802"/>
                </a:cubicBezTo>
                <a:lnTo>
                  <a:pt x="1692668" y="41405"/>
                </a:lnTo>
                <a:lnTo>
                  <a:pt x="1657464" y="41405"/>
                </a:lnTo>
                <a:close/>
                <a:moveTo>
                  <a:pt x="1312478" y="400"/>
                </a:moveTo>
                <a:lnTo>
                  <a:pt x="1343482" y="400"/>
                </a:lnTo>
                <a:cubicBezTo>
                  <a:pt x="1345482" y="400"/>
                  <a:pt x="1347182" y="1033"/>
                  <a:pt x="1348583" y="2300"/>
                </a:cubicBezTo>
                <a:cubicBezTo>
                  <a:pt x="1349983" y="3567"/>
                  <a:pt x="1350683" y="5267"/>
                  <a:pt x="1350683" y="7401"/>
                </a:cubicBezTo>
                <a:lnTo>
                  <a:pt x="1351483" y="28203"/>
                </a:lnTo>
                <a:lnTo>
                  <a:pt x="1313278" y="28203"/>
                </a:lnTo>
                <a:close/>
                <a:moveTo>
                  <a:pt x="1397489" y="200"/>
                </a:moveTo>
                <a:lnTo>
                  <a:pt x="1434693" y="200"/>
                </a:lnTo>
                <a:lnTo>
                  <a:pt x="1430693" y="25603"/>
                </a:lnTo>
                <a:lnTo>
                  <a:pt x="1476899" y="25603"/>
                </a:lnTo>
                <a:lnTo>
                  <a:pt x="1480099" y="4000"/>
                </a:lnTo>
                <a:cubicBezTo>
                  <a:pt x="1480232" y="2934"/>
                  <a:pt x="1480732" y="2034"/>
                  <a:pt x="1481599" y="1300"/>
                </a:cubicBezTo>
                <a:cubicBezTo>
                  <a:pt x="1482466" y="567"/>
                  <a:pt x="1483433" y="200"/>
                  <a:pt x="1484500" y="200"/>
                </a:cubicBezTo>
                <a:lnTo>
                  <a:pt x="1522704" y="200"/>
                </a:lnTo>
                <a:lnTo>
                  <a:pt x="1519104" y="25603"/>
                </a:lnTo>
                <a:lnTo>
                  <a:pt x="1533306" y="25603"/>
                </a:lnTo>
                <a:lnTo>
                  <a:pt x="1531705" y="37605"/>
                </a:lnTo>
                <a:cubicBezTo>
                  <a:pt x="1531305" y="40005"/>
                  <a:pt x="1530172" y="42039"/>
                  <a:pt x="1528305" y="43705"/>
                </a:cubicBezTo>
                <a:cubicBezTo>
                  <a:pt x="1526438" y="45372"/>
                  <a:pt x="1524305" y="46206"/>
                  <a:pt x="1521904" y="46206"/>
                </a:cubicBezTo>
                <a:lnTo>
                  <a:pt x="1516103" y="46206"/>
                </a:lnTo>
                <a:lnTo>
                  <a:pt x="1505702" y="119415"/>
                </a:lnTo>
                <a:lnTo>
                  <a:pt x="1520904" y="119415"/>
                </a:lnTo>
                <a:lnTo>
                  <a:pt x="1519104" y="132416"/>
                </a:lnTo>
                <a:cubicBezTo>
                  <a:pt x="1518704" y="135084"/>
                  <a:pt x="1517470" y="137284"/>
                  <a:pt x="1515403" y="139017"/>
                </a:cubicBezTo>
                <a:cubicBezTo>
                  <a:pt x="1513336" y="140751"/>
                  <a:pt x="1511036" y="141618"/>
                  <a:pt x="1508502" y="141618"/>
                </a:cubicBezTo>
                <a:lnTo>
                  <a:pt x="1502502" y="141618"/>
                </a:lnTo>
                <a:lnTo>
                  <a:pt x="1495701" y="188824"/>
                </a:lnTo>
                <a:lnTo>
                  <a:pt x="1462297" y="188824"/>
                </a:lnTo>
                <a:cubicBezTo>
                  <a:pt x="1459896" y="188824"/>
                  <a:pt x="1457996" y="187990"/>
                  <a:pt x="1456596" y="186323"/>
                </a:cubicBezTo>
                <a:cubicBezTo>
                  <a:pt x="1455196" y="184656"/>
                  <a:pt x="1454629" y="182623"/>
                  <a:pt x="1454896" y="180222"/>
                </a:cubicBezTo>
                <a:lnTo>
                  <a:pt x="1460297" y="141618"/>
                </a:lnTo>
                <a:lnTo>
                  <a:pt x="1408890" y="141618"/>
                </a:lnTo>
                <a:lnTo>
                  <a:pt x="1403489" y="164621"/>
                </a:lnTo>
                <a:cubicBezTo>
                  <a:pt x="1401756" y="171688"/>
                  <a:pt x="1398022" y="177489"/>
                  <a:pt x="1392288" y="182023"/>
                </a:cubicBezTo>
                <a:cubicBezTo>
                  <a:pt x="1386554" y="186557"/>
                  <a:pt x="1380153" y="188824"/>
                  <a:pt x="1373086" y="188824"/>
                </a:cubicBezTo>
                <a:lnTo>
                  <a:pt x="1355883" y="188824"/>
                </a:lnTo>
                <a:lnTo>
                  <a:pt x="1366685" y="141618"/>
                </a:lnTo>
                <a:lnTo>
                  <a:pt x="1351683" y="141618"/>
                </a:lnTo>
                <a:lnTo>
                  <a:pt x="1353683" y="127016"/>
                </a:lnTo>
                <a:cubicBezTo>
                  <a:pt x="1354083" y="124882"/>
                  <a:pt x="1355117" y="123082"/>
                  <a:pt x="1356783" y="121615"/>
                </a:cubicBezTo>
                <a:cubicBezTo>
                  <a:pt x="1358450" y="120148"/>
                  <a:pt x="1360351" y="119415"/>
                  <a:pt x="1362484" y="119415"/>
                </a:cubicBezTo>
                <a:lnTo>
                  <a:pt x="1370885" y="119415"/>
                </a:lnTo>
                <a:lnTo>
                  <a:pt x="1384687" y="46206"/>
                </a:lnTo>
                <a:lnTo>
                  <a:pt x="1366085" y="46206"/>
                </a:lnTo>
                <a:lnTo>
                  <a:pt x="1368085" y="31604"/>
                </a:lnTo>
                <a:cubicBezTo>
                  <a:pt x="1368352" y="29870"/>
                  <a:pt x="1369152" y="28437"/>
                  <a:pt x="1370485" y="27303"/>
                </a:cubicBezTo>
                <a:cubicBezTo>
                  <a:pt x="1371819" y="26170"/>
                  <a:pt x="1373352" y="25603"/>
                  <a:pt x="1375086" y="25603"/>
                </a:cubicBezTo>
                <a:lnTo>
                  <a:pt x="1388688" y="25603"/>
                </a:lnTo>
                <a:lnTo>
                  <a:pt x="1391888" y="5001"/>
                </a:lnTo>
                <a:cubicBezTo>
                  <a:pt x="1392155" y="3667"/>
                  <a:pt x="1392821" y="2534"/>
                  <a:pt x="1393888" y="1600"/>
                </a:cubicBezTo>
                <a:cubicBezTo>
                  <a:pt x="1394955" y="667"/>
                  <a:pt x="1396155" y="200"/>
                  <a:pt x="1397489" y="200"/>
                </a:cubicBezTo>
                <a:close/>
                <a:moveTo>
                  <a:pt x="1057103" y="200"/>
                </a:moveTo>
                <a:lnTo>
                  <a:pt x="1271130" y="200"/>
                </a:lnTo>
                <a:cubicBezTo>
                  <a:pt x="1274064" y="200"/>
                  <a:pt x="1276364" y="1167"/>
                  <a:pt x="1278031" y="3100"/>
                </a:cubicBezTo>
                <a:cubicBezTo>
                  <a:pt x="1279698" y="5034"/>
                  <a:pt x="1280331" y="7401"/>
                  <a:pt x="1279931" y="10201"/>
                </a:cubicBezTo>
                <a:lnTo>
                  <a:pt x="1258128" y="166221"/>
                </a:lnTo>
                <a:cubicBezTo>
                  <a:pt x="1257195" y="172355"/>
                  <a:pt x="1254261" y="177689"/>
                  <a:pt x="1249327" y="182223"/>
                </a:cubicBezTo>
                <a:cubicBezTo>
                  <a:pt x="1244393" y="186623"/>
                  <a:pt x="1238726" y="188824"/>
                  <a:pt x="1232325" y="188824"/>
                </a:cubicBezTo>
                <a:lnTo>
                  <a:pt x="1141314" y="188824"/>
                </a:lnTo>
                <a:lnTo>
                  <a:pt x="1142314" y="181423"/>
                </a:lnTo>
                <a:cubicBezTo>
                  <a:pt x="1142980" y="177555"/>
                  <a:pt x="1144814" y="174288"/>
                  <a:pt x="1147814" y="171621"/>
                </a:cubicBezTo>
                <a:cubicBezTo>
                  <a:pt x="1150815" y="168954"/>
                  <a:pt x="1154249" y="167621"/>
                  <a:pt x="1158116" y="167621"/>
                </a:cubicBezTo>
                <a:lnTo>
                  <a:pt x="1199321" y="167621"/>
                </a:lnTo>
                <a:cubicBezTo>
                  <a:pt x="1201321" y="167621"/>
                  <a:pt x="1203188" y="166887"/>
                  <a:pt x="1204922" y="165421"/>
                </a:cubicBezTo>
                <a:cubicBezTo>
                  <a:pt x="1206655" y="163954"/>
                  <a:pt x="1207655" y="162220"/>
                  <a:pt x="1207922" y="160220"/>
                </a:cubicBezTo>
                <a:lnTo>
                  <a:pt x="1227324" y="21203"/>
                </a:lnTo>
                <a:lnTo>
                  <a:pt x="1048302" y="21203"/>
                </a:lnTo>
                <a:lnTo>
                  <a:pt x="1050302" y="6201"/>
                </a:lnTo>
                <a:cubicBezTo>
                  <a:pt x="1050569" y="4467"/>
                  <a:pt x="1051369" y="3034"/>
                  <a:pt x="1052703" y="1900"/>
                </a:cubicBezTo>
                <a:cubicBezTo>
                  <a:pt x="1054036" y="767"/>
                  <a:pt x="1055503" y="200"/>
                  <a:pt x="1057103" y="200"/>
                </a:cubicBezTo>
                <a:close/>
                <a:moveTo>
                  <a:pt x="814130" y="200"/>
                </a:moveTo>
                <a:lnTo>
                  <a:pt x="848534" y="200"/>
                </a:lnTo>
                <a:lnTo>
                  <a:pt x="846134" y="3800"/>
                </a:lnTo>
                <a:lnTo>
                  <a:pt x="1021156" y="3800"/>
                </a:lnTo>
                <a:lnTo>
                  <a:pt x="1020356" y="9801"/>
                </a:lnTo>
                <a:cubicBezTo>
                  <a:pt x="1019956" y="12735"/>
                  <a:pt x="1018755" y="15135"/>
                  <a:pt x="1016755" y="17002"/>
                </a:cubicBezTo>
                <a:cubicBezTo>
                  <a:pt x="1014755" y="18869"/>
                  <a:pt x="1012355" y="19802"/>
                  <a:pt x="1009554" y="19802"/>
                </a:cubicBezTo>
                <a:lnTo>
                  <a:pt x="836733" y="19802"/>
                </a:lnTo>
                <a:lnTo>
                  <a:pt x="833332" y="25403"/>
                </a:lnTo>
                <a:lnTo>
                  <a:pt x="839933" y="25403"/>
                </a:lnTo>
                <a:lnTo>
                  <a:pt x="838133" y="40005"/>
                </a:lnTo>
                <a:lnTo>
                  <a:pt x="837333" y="46206"/>
                </a:lnTo>
                <a:lnTo>
                  <a:pt x="836533" y="51606"/>
                </a:lnTo>
                <a:lnTo>
                  <a:pt x="968149" y="51606"/>
                </a:lnTo>
                <a:lnTo>
                  <a:pt x="969549" y="40005"/>
                </a:lnTo>
                <a:lnTo>
                  <a:pt x="843934" y="40005"/>
                </a:lnTo>
                <a:lnTo>
                  <a:pt x="845934" y="25403"/>
                </a:lnTo>
                <a:lnTo>
                  <a:pt x="1009954" y="25403"/>
                </a:lnTo>
                <a:lnTo>
                  <a:pt x="1003354" y="76009"/>
                </a:lnTo>
                <a:cubicBezTo>
                  <a:pt x="1002687" y="81077"/>
                  <a:pt x="1000353" y="85344"/>
                  <a:pt x="996353" y="88811"/>
                </a:cubicBezTo>
                <a:cubicBezTo>
                  <a:pt x="992352" y="92411"/>
                  <a:pt x="987885" y="94212"/>
                  <a:pt x="982951" y="94212"/>
                </a:cubicBezTo>
                <a:lnTo>
                  <a:pt x="844134" y="94212"/>
                </a:lnTo>
                <a:lnTo>
                  <a:pt x="839933" y="102213"/>
                </a:lnTo>
                <a:lnTo>
                  <a:pt x="1004554" y="102213"/>
                </a:lnTo>
                <a:lnTo>
                  <a:pt x="1001553" y="124816"/>
                </a:lnTo>
                <a:lnTo>
                  <a:pt x="930944" y="150819"/>
                </a:lnTo>
                <a:lnTo>
                  <a:pt x="981151" y="170021"/>
                </a:lnTo>
                <a:cubicBezTo>
                  <a:pt x="983818" y="170821"/>
                  <a:pt x="985885" y="171488"/>
                  <a:pt x="987352" y="172021"/>
                </a:cubicBezTo>
                <a:cubicBezTo>
                  <a:pt x="988818" y="172688"/>
                  <a:pt x="991019" y="173022"/>
                  <a:pt x="993952" y="173022"/>
                </a:cubicBezTo>
                <a:cubicBezTo>
                  <a:pt x="995286" y="173022"/>
                  <a:pt x="996353" y="173522"/>
                  <a:pt x="997153" y="174522"/>
                </a:cubicBezTo>
                <a:cubicBezTo>
                  <a:pt x="997953" y="175522"/>
                  <a:pt x="998286" y="176689"/>
                  <a:pt x="998153" y="178022"/>
                </a:cubicBezTo>
                <a:lnTo>
                  <a:pt x="996753" y="188824"/>
                </a:lnTo>
                <a:lnTo>
                  <a:pt x="970549" y="188824"/>
                </a:lnTo>
                <a:cubicBezTo>
                  <a:pt x="964549" y="188824"/>
                  <a:pt x="958281" y="188290"/>
                  <a:pt x="951747" y="187223"/>
                </a:cubicBezTo>
                <a:cubicBezTo>
                  <a:pt x="945213" y="186157"/>
                  <a:pt x="939212" y="184690"/>
                  <a:pt x="933745" y="182823"/>
                </a:cubicBezTo>
                <a:lnTo>
                  <a:pt x="889339" y="166221"/>
                </a:lnTo>
                <a:lnTo>
                  <a:pt x="845934" y="182223"/>
                </a:lnTo>
                <a:cubicBezTo>
                  <a:pt x="842867" y="183423"/>
                  <a:pt x="839533" y="184423"/>
                  <a:pt x="835933" y="185223"/>
                </a:cubicBezTo>
                <a:cubicBezTo>
                  <a:pt x="832332" y="186023"/>
                  <a:pt x="828598" y="186690"/>
                  <a:pt x="824731" y="187223"/>
                </a:cubicBezTo>
                <a:cubicBezTo>
                  <a:pt x="820997" y="187890"/>
                  <a:pt x="817330" y="188357"/>
                  <a:pt x="813730" y="188624"/>
                </a:cubicBezTo>
                <a:cubicBezTo>
                  <a:pt x="810263" y="188757"/>
                  <a:pt x="806996" y="188824"/>
                  <a:pt x="803929" y="188824"/>
                </a:cubicBezTo>
                <a:lnTo>
                  <a:pt x="773525" y="188824"/>
                </a:lnTo>
                <a:lnTo>
                  <a:pt x="774925" y="178022"/>
                </a:lnTo>
                <a:cubicBezTo>
                  <a:pt x="775058" y="176555"/>
                  <a:pt x="775625" y="175355"/>
                  <a:pt x="776625" y="174422"/>
                </a:cubicBezTo>
                <a:cubicBezTo>
                  <a:pt x="777625" y="173488"/>
                  <a:pt x="778859" y="173022"/>
                  <a:pt x="780326" y="173022"/>
                </a:cubicBezTo>
                <a:cubicBezTo>
                  <a:pt x="783259" y="173022"/>
                  <a:pt x="785993" y="172755"/>
                  <a:pt x="788527" y="172221"/>
                </a:cubicBezTo>
                <a:cubicBezTo>
                  <a:pt x="791060" y="171821"/>
                  <a:pt x="793794" y="171088"/>
                  <a:pt x="796728" y="170021"/>
                </a:cubicBezTo>
                <a:lnTo>
                  <a:pt x="849134" y="151019"/>
                </a:lnTo>
                <a:lnTo>
                  <a:pt x="818730" y="139817"/>
                </a:lnTo>
                <a:cubicBezTo>
                  <a:pt x="815663" y="145018"/>
                  <a:pt x="811596" y="147618"/>
                  <a:pt x="806529" y="147618"/>
                </a:cubicBezTo>
                <a:lnTo>
                  <a:pt x="778726" y="147618"/>
                </a:lnTo>
                <a:lnTo>
                  <a:pt x="807529" y="94012"/>
                </a:lnTo>
                <a:cubicBezTo>
                  <a:pt x="803529" y="93212"/>
                  <a:pt x="800261" y="91145"/>
                  <a:pt x="797728" y="87811"/>
                </a:cubicBezTo>
                <a:cubicBezTo>
                  <a:pt x="795327" y="84611"/>
                  <a:pt x="794394" y="80677"/>
                  <a:pt x="794928" y="76009"/>
                </a:cubicBezTo>
                <a:lnTo>
                  <a:pt x="801128" y="28203"/>
                </a:lnTo>
                <a:lnTo>
                  <a:pt x="793527" y="28203"/>
                </a:lnTo>
                <a:lnTo>
                  <a:pt x="807729" y="4000"/>
                </a:lnTo>
                <a:cubicBezTo>
                  <a:pt x="809463" y="1467"/>
                  <a:pt x="811596" y="200"/>
                  <a:pt x="814130" y="200"/>
                </a:cubicBezTo>
                <a:close/>
                <a:moveTo>
                  <a:pt x="122015" y="200"/>
                </a:moveTo>
                <a:lnTo>
                  <a:pt x="171021" y="200"/>
                </a:lnTo>
                <a:lnTo>
                  <a:pt x="155219" y="25403"/>
                </a:lnTo>
                <a:lnTo>
                  <a:pt x="252631" y="25403"/>
                </a:lnTo>
                <a:lnTo>
                  <a:pt x="246630" y="43405"/>
                </a:lnTo>
                <a:cubicBezTo>
                  <a:pt x="243963" y="49406"/>
                  <a:pt x="239896" y="52406"/>
                  <a:pt x="234429" y="52406"/>
                </a:cubicBezTo>
                <a:lnTo>
                  <a:pt x="138417" y="52406"/>
                </a:lnTo>
                <a:lnTo>
                  <a:pt x="67208" y="167621"/>
                </a:lnTo>
                <a:cubicBezTo>
                  <a:pt x="57474" y="181489"/>
                  <a:pt x="45072" y="188423"/>
                  <a:pt x="30003" y="188423"/>
                </a:cubicBezTo>
                <a:lnTo>
                  <a:pt x="0" y="188423"/>
                </a:lnTo>
                <a:lnTo>
                  <a:pt x="84410" y="52406"/>
                </a:lnTo>
                <a:lnTo>
                  <a:pt x="14801" y="52406"/>
                </a:lnTo>
                <a:lnTo>
                  <a:pt x="19802" y="37405"/>
                </a:lnTo>
                <a:cubicBezTo>
                  <a:pt x="23269" y="29404"/>
                  <a:pt x="28603" y="25403"/>
                  <a:pt x="35804" y="25403"/>
                </a:cubicBezTo>
                <a:lnTo>
                  <a:pt x="101212" y="25403"/>
                </a:lnTo>
                <a:lnTo>
                  <a:pt x="114214" y="4601"/>
                </a:lnTo>
                <a:cubicBezTo>
                  <a:pt x="116214" y="1667"/>
                  <a:pt x="118814" y="200"/>
                  <a:pt x="122015" y="200"/>
                </a:cubicBezTo>
                <a:close/>
                <a:moveTo>
                  <a:pt x="556555" y="0"/>
                </a:moveTo>
                <a:lnTo>
                  <a:pt x="583758" y="0"/>
                </a:lnTo>
                <a:lnTo>
                  <a:pt x="580758" y="9601"/>
                </a:lnTo>
                <a:lnTo>
                  <a:pt x="637165" y="9601"/>
                </a:lnTo>
                <a:lnTo>
                  <a:pt x="635765" y="19202"/>
                </a:lnTo>
                <a:cubicBezTo>
                  <a:pt x="635498" y="21069"/>
                  <a:pt x="634731" y="22603"/>
                  <a:pt x="633464" y="23803"/>
                </a:cubicBezTo>
                <a:cubicBezTo>
                  <a:pt x="632198" y="25003"/>
                  <a:pt x="630697" y="25603"/>
                  <a:pt x="628964" y="25603"/>
                </a:cubicBezTo>
                <a:lnTo>
                  <a:pt x="575957" y="25603"/>
                </a:lnTo>
                <a:lnTo>
                  <a:pt x="560155" y="83610"/>
                </a:lnTo>
                <a:cubicBezTo>
                  <a:pt x="558955" y="87211"/>
                  <a:pt x="559755" y="89011"/>
                  <a:pt x="562556" y="89011"/>
                </a:cubicBezTo>
                <a:lnTo>
                  <a:pt x="570157" y="89011"/>
                </a:lnTo>
                <a:lnTo>
                  <a:pt x="575757" y="48606"/>
                </a:lnTo>
                <a:cubicBezTo>
                  <a:pt x="576157" y="45406"/>
                  <a:pt x="577524" y="42772"/>
                  <a:pt x="579858" y="40705"/>
                </a:cubicBezTo>
                <a:cubicBezTo>
                  <a:pt x="582191" y="38638"/>
                  <a:pt x="584958" y="37605"/>
                  <a:pt x="588159" y="37605"/>
                </a:cubicBezTo>
                <a:lnTo>
                  <a:pt x="614362" y="37605"/>
                </a:lnTo>
                <a:lnTo>
                  <a:pt x="607361" y="89011"/>
                </a:lnTo>
                <a:lnTo>
                  <a:pt x="624163" y="89011"/>
                </a:lnTo>
                <a:lnTo>
                  <a:pt x="621963" y="105013"/>
                </a:lnTo>
                <a:lnTo>
                  <a:pt x="605161" y="105013"/>
                </a:lnTo>
                <a:lnTo>
                  <a:pt x="600160" y="141418"/>
                </a:lnTo>
                <a:lnTo>
                  <a:pt x="618563" y="141418"/>
                </a:lnTo>
                <a:lnTo>
                  <a:pt x="617362" y="149219"/>
                </a:lnTo>
                <a:cubicBezTo>
                  <a:pt x="617096" y="151619"/>
                  <a:pt x="616129" y="153552"/>
                  <a:pt x="614462" y="155019"/>
                </a:cubicBezTo>
                <a:cubicBezTo>
                  <a:pt x="612795" y="156486"/>
                  <a:pt x="610828" y="157220"/>
                  <a:pt x="608561" y="157220"/>
                </a:cubicBezTo>
                <a:lnTo>
                  <a:pt x="597960" y="157220"/>
                </a:lnTo>
                <a:lnTo>
                  <a:pt x="594360" y="184623"/>
                </a:lnTo>
                <a:cubicBezTo>
                  <a:pt x="594093" y="185957"/>
                  <a:pt x="593493" y="187057"/>
                  <a:pt x="592559" y="187923"/>
                </a:cubicBezTo>
                <a:cubicBezTo>
                  <a:pt x="591626" y="188790"/>
                  <a:pt x="590492" y="189224"/>
                  <a:pt x="589159" y="189224"/>
                </a:cubicBezTo>
                <a:lnTo>
                  <a:pt x="555355" y="189224"/>
                </a:lnTo>
                <a:lnTo>
                  <a:pt x="559755" y="157220"/>
                </a:lnTo>
                <a:lnTo>
                  <a:pt x="516150" y="157220"/>
                </a:lnTo>
                <a:lnTo>
                  <a:pt x="517150" y="149219"/>
                </a:lnTo>
                <a:cubicBezTo>
                  <a:pt x="517550" y="146952"/>
                  <a:pt x="518583" y="145085"/>
                  <a:pt x="520250" y="143618"/>
                </a:cubicBezTo>
                <a:cubicBezTo>
                  <a:pt x="521917" y="142151"/>
                  <a:pt x="523884" y="141418"/>
                  <a:pt x="526151" y="141418"/>
                </a:cubicBezTo>
                <a:lnTo>
                  <a:pt x="561956" y="141418"/>
                </a:lnTo>
                <a:lnTo>
                  <a:pt x="566756" y="105013"/>
                </a:lnTo>
                <a:lnTo>
                  <a:pt x="537352" y="105013"/>
                </a:lnTo>
                <a:cubicBezTo>
                  <a:pt x="531752" y="105013"/>
                  <a:pt x="528151" y="102879"/>
                  <a:pt x="526551" y="98612"/>
                </a:cubicBezTo>
                <a:cubicBezTo>
                  <a:pt x="524951" y="94345"/>
                  <a:pt x="525018" y="89544"/>
                  <a:pt x="526751" y="84210"/>
                </a:cubicBezTo>
                <a:lnTo>
                  <a:pt x="543153" y="25603"/>
                </a:lnTo>
                <a:lnTo>
                  <a:pt x="534752" y="25603"/>
                </a:lnTo>
                <a:lnTo>
                  <a:pt x="536152" y="15802"/>
                </a:lnTo>
                <a:cubicBezTo>
                  <a:pt x="536419" y="13935"/>
                  <a:pt x="537219" y="12435"/>
                  <a:pt x="538553" y="11301"/>
                </a:cubicBezTo>
                <a:cubicBezTo>
                  <a:pt x="539886" y="10168"/>
                  <a:pt x="541420" y="9601"/>
                  <a:pt x="543153" y="9601"/>
                </a:cubicBezTo>
                <a:lnTo>
                  <a:pt x="548154" y="9601"/>
                </a:lnTo>
                <a:lnTo>
                  <a:pt x="549554" y="5201"/>
                </a:lnTo>
                <a:cubicBezTo>
                  <a:pt x="551021" y="1733"/>
                  <a:pt x="553355" y="0"/>
                  <a:pt x="556555"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1600" dirty="0">
              <a:solidFill>
                <a:schemeClr val="bg1">
                  <a:lumMod val="50000"/>
                </a:schemeClr>
              </a:solidFill>
              <a:latin typeface="DOUYU Font" pitchFamily="2" charset="-122"/>
              <a:ea typeface="DOUYU Font" pitchFamily="2" charset="-122"/>
            </a:endParaRPr>
          </a:p>
        </p:txBody>
      </p:sp>
      <p:sp>
        <p:nvSpPr>
          <p:cNvPr id="7" name="副标题 2">
            <a:extLst>
              <a:ext uri="{FF2B5EF4-FFF2-40B4-BE49-F238E27FC236}">
                <a16:creationId xmlns="" xmlns:a16="http://schemas.microsoft.com/office/drawing/2014/main" id="{52C4449A-F464-4D7F-BEC9-4DBC80644CF4}"/>
              </a:ext>
            </a:extLst>
          </p:cNvPr>
          <p:cNvSpPr txBox="1">
            <a:spLocks/>
          </p:cNvSpPr>
          <p:nvPr/>
        </p:nvSpPr>
        <p:spPr>
          <a:xfrm>
            <a:off x="5159896" y="1231072"/>
            <a:ext cx="1773382" cy="620466"/>
          </a:xfrm>
          <a:prstGeom prst="roundRect">
            <a:avLst>
              <a:gd name="adj" fmla="val 50000"/>
            </a:avLst>
          </a:prstGeom>
          <a:solidFill>
            <a:srgbClr val="2FC4DA"/>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zh-CN" sz="2600" dirty="0" smtClean="0">
                <a:solidFill>
                  <a:schemeClr val="bg1"/>
                </a:solidFill>
                <a:latin typeface="KaiTi" panose="02010609060101010101" pitchFamily="49" charset="-122"/>
                <a:ea typeface="KaiTi" panose="02010609060101010101" pitchFamily="49" charset="-122"/>
              </a:rPr>
              <a:t>第</a:t>
            </a:r>
            <a:r>
              <a:rPr lang="en-US" altLang="zh-CN" sz="2600" dirty="0" smtClean="0">
                <a:solidFill>
                  <a:schemeClr val="bg1"/>
                </a:solidFill>
                <a:latin typeface="KaiTi" panose="02010609060101010101" pitchFamily="49" charset="-122"/>
                <a:ea typeface="KaiTi" panose="02010609060101010101" pitchFamily="49" charset="-122"/>
              </a:rPr>
              <a:t>2</a:t>
            </a:r>
            <a:r>
              <a:rPr lang="zh-CN" altLang="zh-CN" sz="2600" dirty="0" smtClean="0">
                <a:solidFill>
                  <a:schemeClr val="bg1"/>
                </a:solidFill>
                <a:latin typeface="KaiTi" panose="02010609060101010101" pitchFamily="49" charset="-122"/>
                <a:ea typeface="KaiTi" panose="02010609060101010101" pitchFamily="49" charset="-122"/>
              </a:rPr>
              <a:t>讲</a:t>
            </a:r>
            <a:endParaRPr lang="zh-CN" altLang="en-US" sz="2600" dirty="0">
              <a:solidFill>
                <a:schemeClr val="bg1"/>
              </a:solidFill>
              <a:latin typeface="KaiTi" panose="02010609060101010101" pitchFamily="49" charset="-122"/>
              <a:ea typeface="KaiTi" panose="02010609060101010101" pitchFamily="49" charset="-122"/>
            </a:endParaRPr>
          </a:p>
        </p:txBody>
      </p:sp>
      <p:sp>
        <p:nvSpPr>
          <p:cNvPr id="8" name="同侧圆角矩形 7">
            <a:extLst>
              <a:ext uri="{FF2B5EF4-FFF2-40B4-BE49-F238E27FC236}">
                <a16:creationId xmlns="" xmlns:a16="http://schemas.microsoft.com/office/drawing/2014/main" id="{8DC2250F-767C-FF4C-95CF-EAB281A98863}"/>
              </a:ext>
            </a:extLst>
          </p:cNvPr>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 xmlns:a16="http://schemas.microsoft.com/office/drawing/2014/main" id="{435EE09B-B0C9-3644-9641-51B1914CC742}"/>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3471840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369" name="Picture 113" descr="7-9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0421" y="476672"/>
            <a:ext cx="4434211" cy="312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90000" y="1295354"/>
            <a:ext cx="6786120" cy="2239074"/>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判断</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时刻分别改变的一个条件。</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增大压强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减小压强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升高温度</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降低温度</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E</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加催化剂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F</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充入氮气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时刻</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时刻</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时刻</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9" name="组合 8">
            <a:extLst>
              <a:ext uri="{FF2B5EF4-FFF2-40B4-BE49-F238E27FC236}">
                <a16:creationId xmlns:a16="http://schemas.microsoft.com/office/drawing/2014/main" xmlns="" id="{8E2DE2DB-9635-7343-9324-24E879D1A803}"/>
              </a:ext>
            </a:extLst>
          </p:cNvPr>
          <p:cNvGrpSpPr/>
          <p:nvPr/>
        </p:nvGrpSpPr>
        <p:grpSpPr>
          <a:xfrm>
            <a:off x="516000" y="3861048"/>
            <a:ext cx="11160000" cy="2592288"/>
            <a:chOff x="631969" y="3925222"/>
            <a:chExt cx="11160000" cy="2592288"/>
          </a:xfrm>
        </p:grpSpPr>
        <p:sp>
          <p:nvSpPr>
            <p:cNvPr id="10" name="圆角矩形 9">
              <a:extLst>
                <a:ext uri="{FF2B5EF4-FFF2-40B4-BE49-F238E27FC236}">
                  <a16:creationId xmlns:a16="http://schemas.microsoft.com/office/drawing/2014/main" xmlns="" id="{E595429C-FC91-844C-93CF-CDF13B79A00E}"/>
                </a:ext>
              </a:extLst>
            </p:cNvPr>
            <p:cNvSpPr/>
            <p:nvPr/>
          </p:nvSpPr>
          <p:spPr>
            <a:xfrm>
              <a:off x="631969" y="4038112"/>
              <a:ext cx="11160000" cy="2479398"/>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1" name="矩形 10">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3" name="矩形 12"/>
          <p:cNvSpPr/>
          <p:nvPr/>
        </p:nvSpPr>
        <p:spPr>
          <a:xfrm>
            <a:off x="798749" y="4077072"/>
            <a:ext cx="10481827" cy="2238241"/>
          </a:xfrm>
          <a:prstGeom prst="rect">
            <a:avLst/>
          </a:prstGeom>
        </p:spPr>
        <p:txBody>
          <a:bodyPr>
            <a:spAutoFit/>
          </a:bodyPr>
          <a:lstStyle/>
          <a:p>
            <a:pPr algn="just">
              <a:lnSpc>
                <a:spcPct val="150000"/>
              </a:lnSpc>
              <a:spcAft>
                <a:spcPts val="0"/>
              </a:spcAft>
              <a:tabLst>
                <a:tab pos="1980565" algn="l"/>
              </a:tabLs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同时增大，且</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增大得更快，平衡向逆反应方向移动，所以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时改变的条件是升温。</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同时增大且增大程度相同，平衡不移动，所以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时改变的条件是加</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催化剂。</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spc="-2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spc="-2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2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spc="-2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同时减小，但平衡向逆反应方向移动，所以</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时改变的条件是减小压强。</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1530364" y="3070042"/>
            <a:ext cx="3898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a:t>
            </a:r>
            <a:endParaRPr lang="zh-CN" altLang="en-US" dirty="0"/>
          </a:p>
        </p:txBody>
      </p:sp>
      <p:sp>
        <p:nvSpPr>
          <p:cNvPr id="14" name="矩形 13"/>
          <p:cNvSpPr/>
          <p:nvPr/>
        </p:nvSpPr>
        <p:spPr>
          <a:xfrm>
            <a:off x="3503712" y="3072763"/>
            <a:ext cx="37221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E</a:t>
            </a:r>
            <a:endParaRPr lang="zh-CN" altLang="en-US" dirty="0"/>
          </a:p>
        </p:txBody>
      </p:sp>
      <p:sp>
        <p:nvSpPr>
          <p:cNvPr id="16" name="矩形 15"/>
          <p:cNvSpPr/>
          <p:nvPr/>
        </p:nvSpPr>
        <p:spPr>
          <a:xfrm>
            <a:off x="5418251" y="3036025"/>
            <a:ext cx="3898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B</a:t>
            </a:r>
            <a:endParaRPr lang="zh-CN" altLang="en-US" dirty="0"/>
          </a:p>
        </p:txBody>
      </p:sp>
    </p:spTree>
    <p:extLst>
      <p:ext uri="{BB962C8B-B14F-4D97-AF65-F5344CB8AC3E}">
        <p14:creationId xmlns:p14="http://schemas.microsoft.com/office/powerpoint/2010/main" val="33712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369" name="Picture 113" descr="7-9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0421" y="692696"/>
            <a:ext cx="4434211" cy="312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90000" y="1511378"/>
            <a:ext cx="6786120" cy="2308324"/>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依据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中的结论，下列时间段中，氨的百分含量最高的是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9" name="组合 8">
            <a:extLst>
              <a:ext uri="{FF2B5EF4-FFF2-40B4-BE49-F238E27FC236}">
                <a16:creationId xmlns:a16="http://schemas.microsoft.com/office/drawing/2014/main" xmlns="" id="{8E2DE2DB-9635-7343-9324-24E879D1A803}"/>
              </a:ext>
            </a:extLst>
          </p:cNvPr>
          <p:cNvGrpSpPr/>
          <p:nvPr/>
        </p:nvGrpSpPr>
        <p:grpSpPr>
          <a:xfrm>
            <a:off x="516000" y="4077072"/>
            <a:ext cx="11160000" cy="1728192"/>
            <a:chOff x="631969" y="3925222"/>
            <a:chExt cx="11160000" cy="1728192"/>
          </a:xfrm>
        </p:grpSpPr>
        <p:sp>
          <p:nvSpPr>
            <p:cNvPr id="10" name="圆角矩形 9">
              <a:extLst>
                <a:ext uri="{FF2B5EF4-FFF2-40B4-BE49-F238E27FC236}">
                  <a16:creationId xmlns:a16="http://schemas.microsoft.com/office/drawing/2014/main" xmlns="" id="{E595429C-FC91-844C-93CF-CDF13B79A00E}"/>
                </a:ext>
              </a:extLst>
            </p:cNvPr>
            <p:cNvSpPr/>
            <p:nvPr/>
          </p:nvSpPr>
          <p:spPr>
            <a:xfrm>
              <a:off x="631969" y="4038112"/>
              <a:ext cx="11160000" cy="1615302"/>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1" name="矩形 10">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3" name="矩形 12"/>
          <p:cNvSpPr/>
          <p:nvPr/>
        </p:nvSpPr>
        <p:spPr>
          <a:xfrm>
            <a:off x="798749" y="4386986"/>
            <a:ext cx="10481827" cy="1130246"/>
          </a:xfrm>
          <a:prstGeom prst="rect">
            <a:avLst/>
          </a:prstGeom>
        </p:spPr>
        <p:txBody>
          <a:bodyPr>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根据图示知，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时间段内平衡均向逆反应方向移动，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的含量均比</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时间段的低，所以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时间段内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的百分含量最高。</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2135560" y="2169250"/>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a:t>
            </a:r>
            <a:endParaRPr lang="zh-CN" altLang="en-US" dirty="0"/>
          </a:p>
        </p:txBody>
      </p:sp>
    </p:spTree>
    <p:extLst>
      <p:ext uri="{BB962C8B-B14F-4D97-AF65-F5344CB8AC3E}">
        <p14:creationId xmlns:p14="http://schemas.microsoft.com/office/powerpoint/2010/main" val="286557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369" name="Picture 113" descr="7-9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22029" y="2332600"/>
            <a:ext cx="4434211" cy="312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90000" y="980728"/>
            <a:ext cx="11412000" cy="1200329"/>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如果在</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时刻，从反应体系中分离出部分氨，</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时刻反应达到平衡状态，请在图中画出反应速率的变化曲线</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0946" name="Picture 2" descr="7-92"/>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2029" y="2334510"/>
            <a:ext cx="4434211" cy="312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38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0946"/>
                                        </p:tgtEl>
                                        <p:attrNameLst>
                                          <p:attrName>style.visibility</p:attrName>
                                        </p:attrNameLst>
                                      </p:cBhvr>
                                      <p:to>
                                        <p:strVal val="visible"/>
                                      </p:to>
                                    </p:set>
                                    <p:animEffect transition="in" filter="blinds(horizontal)">
                                      <p:cBhvr>
                                        <p:cTn id="7" dur="500"/>
                                        <p:tgtEl>
                                          <p:spTgt spid="210946"/>
                                        </p:tgtEl>
                                      </p:cBhvr>
                                    </p:animEffect>
                                  </p:childTnLst>
                                </p:cTn>
                              </p:par>
                              <p:par>
                                <p:cTn id="8" presetID="10" presetClass="exit" presetSubtype="0" fill="hold" nodeType="withEffect">
                                  <p:stCondLst>
                                    <p:cond delay="0"/>
                                  </p:stCondLst>
                                  <p:childTnLst>
                                    <p:animEffect transition="out" filter="fade">
                                      <p:cBhvr>
                                        <p:cTn id="9" dur="500"/>
                                        <p:tgtEl>
                                          <p:spTgt spid="96369"/>
                                        </p:tgtEl>
                                      </p:cBhvr>
                                    </p:animEffect>
                                    <p:set>
                                      <p:cBhvr>
                                        <p:cTn id="10" dur="1" fill="hold">
                                          <p:stCondLst>
                                            <p:cond delay="499"/>
                                          </p:stCondLst>
                                        </p:cTn>
                                        <p:tgtEl>
                                          <p:spTgt spid="963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98749" y="4475473"/>
            <a:ext cx="10481827" cy="1113766"/>
          </a:xfrm>
          <a:prstGeom prst="rect">
            <a:avLst/>
          </a:prstGeom>
        </p:spPr>
        <p:txBody>
          <a:bodyPr>
            <a:spAutoFit/>
          </a:bodyPr>
          <a:lstStyle/>
          <a:p>
            <a:pPr algn="just">
              <a:lnSpc>
                <a:spcPct val="150000"/>
              </a:lnSpc>
              <a:spcAft>
                <a:spcPts val="0"/>
              </a:spcAft>
              <a:tabLst>
                <a:tab pos="1980565" algn="l"/>
              </a:tabLs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时刻分离出部分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立刻减小，而</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逐渐减小，在</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时刻二者相等，反应重新达到平衡，据此可画出反应速率的变化曲线。</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4" name="组合 13">
            <a:extLst>
              <a:ext uri="{FF2B5EF4-FFF2-40B4-BE49-F238E27FC236}">
                <a16:creationId xmlns:a16="http://schemas.microsoft.com/office/drawing/2014/main" xmlns="" id="{574E7DD6-E482-894D-9E46-D2B62C9ED9EC}"/>
              </a:ext>
            </a:extLst>
          </p:cNvPr>
          <p:cNvGrpSpPr/>
          <p:nvPr/>
        </p:nvGrpSpPr>
        <p:grpSpPr>
          <a:xfrm>
            <a:off x="516000" y="908719"/>
            <a:ext cx="11160000" cy="4968553"/>
            <a:chOff x="792914" y="3925222"/>
            <a:chExt cx="11160000" cy="4968553"/>
          </a:xfrm>
        </p:grpSpPr>
        <p:sp>
          <p:nvSpPr>
            <p:cNvPr id="15" name="圆角矩形 14">
              <a:extLst>
                <a:ext uri="{FF2B5EF4-FFF2-40B4-BE49-F238E27FC236}">
                  <a16:creationId xmlns:a16="http://schemas.microsoft.com/office/drawing/2014/main" xmlns="" id="{E0791A29-2CB4-2744-96C1-EA2037B165CE}"/>
                </a:ext>
              </a:extLst>
            </p:cNvPr>
            <p:cNvSpPr/>
            <p:nvPr/>
          </p:nvSpPr>
          <p:spPr>
            <a:xfrm>
              <a:off x="792914" y="4038113"/>
              <a:ext cx="11160000" cy="4855662"/>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6" name="矩形 1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8" name="Picture 2" descr="7-92"/>
          <p:cNvPicPr>
            <a:picLocks noChangeAspect="1" noChangeArrowheads="1"/>
          </p:cNvPicPr>
          <p:nvPr/>
        </p:nvPicPr>
        <p:blipFill>
          <a:blip r:embed="rId3" cstate="print">
            <a:clrChange>
              <a:clrFrom>
                <a:srgbClr val="FFFFFF"/>
              </a:clrFrom>
              <a:clrTo>
                <a:srgbClr val="FFFFFF">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822029" y="1307348"/>
            <a:ext cx="4434211" cy="312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3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836712"/>
            <a:ext cx="11412000" cy="1200329"/>
          </a:xfrm>
          <a:prstGeom prst="rect">
            <a:avLst/>
          </a:prstGeom>
        </p:spPr>
        <p:txBody>
          <a:bodyPr>
            <a:spAutoFit/>
          </a:bodyPr>
          <a:lstStyle/>
          <a:p>
            <a:pPr algn="just">
              <a:lnSpc>
                <a:spcPct val="150000"/>
              </a:lnSpc>
              <a:spcAft>
                <a:spcPts val="0"/>
              </a:spcAft>
              <a:tabLst>
                <a:tab pos="1980565" algn="l"/>
              </a:tabLst>
            </a:pPr>
            <a:r>
              <a:rPr lang="en-US" altLang="zh-CN" sz="2400" b="1" kern="100" dirty="0">
                <a:latin typeface="+mn-ea"/>
                <a:cs typeface="Courier New" panose="02070309020205020404" pitchFamily="49" charset="0"/>
              </a:rPr>
              <a:t>2</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全程速率</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时间图像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例如：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与足量盐酸的反应，化学反应速率随时间的变化出现如图所示情况。</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0470" name="Picture 118" descr="7-9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0204" y="2091003"/>
            <a:ext cx="2871593" cy="234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90000" y="4454359"/>
            <a:ext cx="11412000" cy="1200329"/>
          </a:xfrm>
          <a:prstGeom prst="rect">
            <a:avLst/>
          </a:prstGeom>
        </p:spPr>
        <p:txBody>
          <a:bodyPr>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段</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(2)BC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段</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减小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745260" y="4506246"/>
            <a:ext cx="526297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反应放热，溶液温度逐渐升高，</a:t>
            </a:r>
            <a:r>
              <a:rPr lang="en-US" altLang="zh-CN" sz="2400" i="1" kern="100" dirty="0">
                <a:solidFill>
                  <a:srgbClr val="C00000"/>
                </a:solidFill>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400" dirty="0">
              <a:solidFill>
                <a:srgbClr val="C00000"/>
              </a:solidFill>
            </a:endParaRPr>
          </a:p>
        </p:txBody>
      </p:sp>
      <p:sp>
        <p:nvSpPr>
          <p:cNvPr id="5" name="矩形 4"/>
          <p:cNvSpPr/>
          <p:nvPr/>
        </p:nvSpPr>
        <p:spPr>
          <a:xfrm>
            <a:off x="2855640" y="5067095"/>
            <a:ext cx="4185761"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逐渐减小，</a:t>
            </a:r>
            <a:r>
              <a:rPr lang="en-US" altLang="zh-CN" sz="2400" i="1" kern="100" dirty="0">
                <a:solidFill>
                  <a:srgbClr val="C00000"/>
                </a:solidFill>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en-US" sz="2400" dirty="0">
              <a:solidFill>
                <a:srgbClr val="C00000"/>
              </a:solidFill>
            </a:endParaRPr>
          </a:p>
        </p:txBody>
      </p:sp>
    </p:spTree>
    <p:extLst>
      <p:ext uri="{BB962C8B-B14F-4D97-AF65-F5344CB8AC3E}">
        <p14:creationId xmlns:p14="http://schemas.microsoft.com/office/powerpoint/2010/main" val="391311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836712"/>
            <a:ext cx="11412000" cy="1685077"/>
          </a:xfrm>
          <a:prstGeom prst="rect">
            <a:avLst/>
          </a:prstGeom>
        </p:spPr>
        <p:txBody>
          <a:bodyPr>
            <a:spAutoFit/>
          </a:bodyPr>
          <a:lstStyle/>
          <a:p>
            <a:pPr algn="just">
              <a:lnSpc>
                <a:spcPct val="150000"/>
              </a:lnSpc>
              <a:spcAft>
                <a:spcPts val="0"/>
              </a:spcAft>
              <a:tabLst>
                <a:tab pos="1980565" algn="l"/>
              </a:tabLst>
            </a:pPr>
            <a:r>
              <a:rPr lang="zh-CN" altLang="zh-CN" sz="2400" b="1" kern="1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0000FF"/>
                </a:solidFill>
                <a:latin typeface="微软雅黑" panose="020B0503020204020204" pitchFamily="34" charset="-122"/>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向绝热恒容密闭容器中通入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，一定条件下使反应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endParaRPr lang="en-US" altLang="zh-CN" sz="2400" kern="100" dirty="0">
              <a:latin typeface="ZBFH"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NO(g)</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达到平衡，正反应速率随时间变化的示意图如图所示。由图可得出的正确结论是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406983117"/>
              </p:ext>
            </p:extLst>
          </p:nvPr>
        </p:nvGraphicFramePr>
        <p:xfrm>
          <a:off x="11141893" y="1033686"/>
          <a:ext cx="958850" cy="476250"/>
        </p:xfrm>
        <a:graphic>
          <a:graphicData uri="http://schemas.openxmlformats.org/presentationml/2006/ole">
            <mc:AlternateContent xmlns:mc="http://schemas.openxmlformats.org/markup-compatibility/2006">
              <mc:Choice xmlns:v="urn:schemas-microsoft-com:vml" Requires="v">
                <p:oleObj spid="_x0000_s212054" name="文档" r:id="rId3" imgW="959161" imgH="476679" progId="Word.Document.12">
                  <p:embed/>
                </p:oleObj>
              </mc:Choice>
              <mc:Fallback>
                <p:oleObj name="文档" r:id="rId3" imgW="959161" imgH="476679" progId="Word.Document.12">
                  <p:embed/>
                  <p:pic>
                    <p:nvPicPr>
                      <p:cNvPr id="0" name=""/>
                      <p:cNvPicPr/>
                      <p:nvPr/>
                    </p:nvPicPr>
                    <p:blipFill>
                      <a:blip r:embed="rId4"/>
                      <a:stretch>
                        <a:fillRect/>
                      </a:stretch>
                    </p:blipFill>
                    <p:spPr>
                      <a:xfrm>
                        <a:off x="11141893" y="1033686"/>
                        <a:ext cx="958850" cy="476250"/>
                      </a:xfrm>
                      <a:prstGeom prst="rect">
                        <a:avLst/>
                      </a:prstGeom>
                    </p:spPr>
                  </p:pic>
                </p:oleObj>
              </mc:Fallback>
            </mc:AlternateContent>
          </a:graphicData>
        </a:graphic>
      </p:graphicFrame>
      <p:pic>
        <p:nvPicPr>
          <p:cNvPr id="211970" name="Picture 2" descr="7-9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4272" y="2276872"/>
            <a:ext cx="3017055"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90000" y="2564904"/>
            <a:ext cx="11412000" cy="2239074"/>
          </a:xfrm>
          <a:prstGeom prst="rect">
            <a:avLst/>
          </a:prstGeom>
        </p:spPr>
        <p:txBody>
          <a:bodyPr>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点达到平衡状态</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反应物浓度：</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点小于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反应物的总能量低于生成物的总能量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段小于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段</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TextBox 9"/>
          <p:cNvSpPr txBox="1"/>
          <p:nvPr/>
        </p:nvSpPr>
        <p:spPr>
          <a:xfrm>
            <a:off x="225252" y="415441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1523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descr="7-9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9545" y="764704"/>
            <a:ext cx="3017055"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a:extLst>
              <a:ext uri="{FF2B5EF4-FFF2-40B4-BE49-F238E27FC236}">
                <a16:creationId xmlns:a16="http://schemas.microsoft.com/office/drawing/2014/main" xmlns="" id="{574E7DD6-E482-894D-9E46-D2B62C9ED9EC}"/>
              </a:ext>
            </a:extLst>
          </p:cNvPr>
          <p:cNvGrpSpPr/>
          <p:nvPr/>
        </p:nvGrpSpPr>
        <p:grpSpPr>
          <a:xfrm>
            <a:off x="516000" y="448097"/>
            <a:ext cx="11160000" cy="5879550"/>
            <a:chOff x="792914" y="3925222"/>
            <a:chExt cx="11160000" cy="5879550"/>
          </a:xfrm>
        </p:grpSpPr>
        <p:sp>
          <p:nvSpPr>
            <p:cNvPr id="8" name="圆角矩形 7">
              <a:extLst>
                <a:ext uri="{FF2B5EF4-FFF2-40B4-BE49-F238E27FC236}">
                  <a16:creationId xmlns:a16="http://schemas.microsoft.com/office/drawing/2014/main" xmlns="" id="{E0791A29-2CB4-2744-96C1-EA2037B165CE}"/>
                </a:ext>
              </a:extLst>
            </p:cNvPr>
            <p:cNvSpPr/>
            <p:nvPr/>
          </p:nvSpPr>
          <p:spPr>
            <a:xfrm>
              <a:off x="792914" y="4038112"/>
              <a:ext cx="11160000" cy="5766660"/>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3" name="矩形 12"/>
          <p:cNvSpPr/>
          <p:nvPr/>
        </p:nvSpPr>
        <p:spPr>
          <a:xfrm>
            <a:off x="687151" y="692696"/>
            <a:ext cx="7569089" cy="2775760"/>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项，化学平衡状态的标志是各物质的浓度不再改变，其实质是正反应速率等于逆反应速率，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点对应的正反应速率显然还在改变，一定未达平衡，错误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19805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时正反应速率增大，反应物浓度随时间不断减小，错误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687151" y="3471077"/>
            <a:ext cx="10809449" cy="2775760"/>
          </a:xfrm>
          <a:prstGeom prst="rect">
            <a:avLst/>
          </a:prstGeom>
        </p:spPr>
        <p:txBody>
          <a:bodyPr wrap="square">
            <a:spAutoFit/>
          </a:bodyPr>
          <a:lstStyle/>
          <a:p>
            <a:pPr algn="just">
              <a:lnSpc>
                <a:spcPct val="150000"/>
              </a:lnSpc>
              <a:spcAft>
                <a:spcPts val="0"/>
              </a:spcAft>
              <a:tabLst>
                <a:tab pos="198056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正反应速率增大，之后正反应速率减小，说明反应刚开始时温度升高对正反应速率的影响大于浓度减小对正反应速率的影响，说明该反应为放热反应，即反应物的总能量高于生成物的总能量，错误；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项，随着反应的进行，正反应速率越快，消耗的二氧化硫就越多，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的转化率将逐渐增大，正确。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2635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nodeType="withEffect">
                                  <p:stCondLst>
                                    <p:cond delay="0"/>
                                  </p:stCondLst>
                                  <p:childTnLst>
                                    <p:set>
                                      <p:cBhvr>
                                        <p:cTn id="15" dur="1" fill="hold">
                                          <p:stCondLst>
                                            <p:cond delay="0"/>
                                          </p:stCondLst>
                                        </p:cTn>
                                        <p:tgtEl>
                                          <p:spTgt spid="211970"/>
                                        </p:tgtEl>
                                        <p:attrNameLst>
                                          <p:attrName>style.visibility</p:attrName>
                                        </p:attrNameLst>
                                      </p:cBhvr>
                                      <p:to>
                                        <p:strVal val="visible"/>
                                      </p:to>
                                    </p:set>
                                    <p:animEffect transition="in" filter="blinds(horizontal)">
                                      <p:cBhvr>
                                        <p:cTn id="16" dur="500"/>
                                        <p:tgtEl>
                                          <p:spTgt spid="211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732760"/>
            <a:ext cx="11412000" cy="1754326"/>
          </a:xfrm>
          <a:prstGeom prst="rect">
            <a:avLst/>
          </a:prstGeom>
        </p:spPr>
        <p:txBody>
          <a:bodyPr>
            <a:spAutoFit/>
          </a:bodyPr>
          <a:lstStyle/>
          <a:p>
            <a:pPr algn="just">
              <a:lnSpc>
                <a:spcPct val="150000"/>
              </a:lnSpc>
              <a:spcAft>
                <a:spcPts val="0"/>
              </a:spcAft>
              <a:tabLst>
                <a:tab pos="1980565" algn="l"/>
              </a:tabLst>
            </a:pPr>
            <a:r>
              <a:rPr lang="en-US" altLang="zh-CN" sz="2400" b="1" kern="100" dirty="0">
                <a:latin typeface="+mn-ea"/>
                <a:cs typeface="Courier New" panose="02070309020205020404" pitchFamily="49" charset="0"/>
              </a:rPr>
              <a:t>3</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物质的量</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或浓度</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时间图像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例如：某温度时，在定容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容器中，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三种物质的物质的量随时间的变化曲线如图所示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3545" name="Picture 121" descr="7-9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9887" y="2442701"/>
            <a:ext cx="3318761" cy="261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90000" y="2388944"/>
            <a:ext cx="7866240" cy="3416320"/>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由图像得出的信息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反应物</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生成物。</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时反应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达到</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状态</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并没有全部反应，该反应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时间段：</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839416" y="2996952"/>
            <a:ext cx="93807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Y</a:t>
            </a:r>
            <a:endParaRPr lang="zh-CN" altLang="en-US" sz="2400" dirty="0">
              <a:solidFill>
                <a:srgbClr val="C00000"/>
              </a:solidFill>
            </a:endParaRPr>
          </a:p>
        </p:txBody>
      </p:sp>
      <p:sp>
        <p:nvSpPr>
          <p:cNvPr id="5" name="矩形 4"/>
          <p:cNvSpPr/>
          <p:nvPr/>
        </p:nvSpPr>
        <p:spPr>
          <a:xfrm>
            <a:off x="2846115" y="353618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平衡</a:t>
            </a:r>
            <a:endParaRPr lang="zh-CN" altLang="en-US" sz="2400" dirty="0">
              <a:solidFill>
                <a:srgbClr val="C00000"/>
              </a:solidFill>
            </a:endParaRPr>
          </a:p>
        </p:txBody>
      </p:sp>
      <p:sp>
        <p:nvSpPr>
          <p:cNvPr id="9" name="矩形 8"/>
          <p:cNvSpPr/>
          <p:nvPr/>
        </p:nvSpPr>
        <p:spPr>
          <a:xfrm>
            <a:off x="1377383" y="409710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可逆</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p:cNvSpPr/>
          <p:nvPr/>
        </p:nvSpPr>
        <p:spPr>
          <a:xfrm>
            <a:off x="3935760" y="4628753"/>
            <a:ext cx="1005403"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endParaRPr lang="zh-CN" altLang="en-US" sz="2400" dirty="0">
              <a:solidFill>
                <a:srgbClr val="C00000"/>
              </a:solidFill>
            </a:endParaRPr>
          </a:p>
        </p:txBody>
      </p:sp>
      <p:sp>
        <p:nvSpPr>
          <p:cNvPr id="11" name="矩形 10"/>
          <p:cNvSpPr/>
          <p:nvPr/>
        </p:nvSpPr>
        <p:spPr>
          <a:xfrm>
            <a:off x="6744072" y="4609703"/>
            <a:ext cx="1005403"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endParaRPr lang="zh-CN" altLang="en-US" sz="2400" dirty="0">
              <a:solidFill>
                <a:srgbClr val="C00000"/>
              </a:solidFill>
            </a:endParaRPr>
          </a:p>
        </p:txBody>
      </p:sp>
      <p:sp>
        <p:nvSpPr>
          <p:cNvPr id="12" name="矩形 11"/>
          <p:cNvSpPr/>
          <p:nvPr/>
        </p:nvSpPr>
        <p:spPr>
          <a:xfrm>
            <a:off x="1556919" y="5157965"/>
            <a:ext cx="441146"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en-US" sz="2400" dirty="0">
              <a:solidFill>
                <a:srgbClr val="C00000"/>
              </a:solidFill>
            </a:endParaRPr>
          </a:p>
        </p:txBody>
      </p:sp>
      <p:sp>
        <p:nvSpPr>
          <p:cNvPr id="2" name="矩形 1"/>
          <p:cNvSpPr/>
          <p:nvPr/>
        </p:nvSpPr>
        <p:spPr>
          <a:xfrm>
            <a:off x="3330128" y="2988387"/>
            <a:ext cx="404278"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Z</a:t>
            </a:r>
            <a:endParaRPr lang="zh-CN" altLang="en-US" sz="2800" dirty="0">
              <a:solidFill>
                <a:srgbClr val="C00000"/>
              </a:solidFill>
            </a:endParaRPr>
          </a:p>
        </p:txBody>
      </p:sp>
    </p:spTree>
    <p:extLst>
      <p:ext uri="{BB962C8B-B14F-4D97-AF65-F5344CB8AC3E}">
        <p14:creationId xmlns:p14="http://schemas.microsoft.com/office/powerpoint/2010/main" val="24574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118959"/>
            <a:ext cx="11412000" cy="1131079"/>
          </a:xfrm>
          <a:prstGeom prst="rect">
            <a:avLst/>
          </a:prstGeom>
        </p:spPr>
        <p:txBody>
          <a:bodyPr>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根据图像可进行如下计算</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某物质的平均速率、转化率，</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如</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3545" name="Picture 121" descr="7-9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9887" y="1334983"/>
            <a:ext cx="3318761" cy="261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390000" y="2508160"/>
            <a:ext cx="11412000" cy="586571"/>
          </a:xfrm>
          <a:prstGeom prst="rect">
            <a:avLst/>
          </a:prstGeom>
        </p:spPr>
        <p:txBody>
          <a:bodyPr>
            <a:spAutoFit/>
          </a:bodyPr>
          <a:lstStyle/>
          <a:p>
            <a:pPr algn="just">
              <a:lnSpc>
                <a:spcPct val="150000"/>
              </a:lnSpc>
              <a:spcAft>
                <a:spcPts val="0"/>
              </a:spcAft>
              <a:tabLst>
                <a:tab pos="1980565" algn="l"/>
              </a:tabLst>
            </a:pP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117339699"/>
              </p:ext>
            </p:extLst>
          </p:nvPr>
        </p:nvGraphicFramePr>
        <p:xfrm>
          <a:off x="1559496" y="2253695"/>
          <a:ext cx="3054350" cy="849313"/>
        </p:xfrm>
        <a:graphic>
          <a:graphicData uri="http://schemas.openxmlformats.org/presentationml/2006/ole">
            <mc:AlternateContent xmlns:mc="http://schemas.openxmlformats.org/markup-compatibility/2006">
              <mc:Choice xmlns:v="urn:schemas-microsoft-com:vml" Requires="v">
                <p:oleObj spid="_x0000_s213152" name="文档" r:id="rId4" imgW="3054199" imgH="848792" progId="Word.Document.12">
                  <p:embed/>
                </p:oleObj>
              </mc:Choice>
              <mc:Fallback>
                <p:oleObj name="文档" r:id="rId4" imgW="3054199" imgH="848792" progId="Word.Document.12">
                  <p:embed/>
                  <p:pic>
                    <p:nvPicPr>
                      <p:cNvPr id="0" name=""/>
                      <p:cNvPicPr/>
                      <p:nvPr/>
                    </p:nvPicPr>
                    <p:blipFill>
                      <a:blip r:embed="rId5"/>
                      <a:stretch>
                        <a:fillRect/>
                      </a:stretch>
                    </p:blipFill>
                    <p:spPr>
                      <a:xfrm>
                        <a:off x="1559496" y="2253695"/>
                        <a:ext cx="3054350" cy="849313"/>
                      </a:xfrm>
                      <a:prstGeom prst="rect">
                        <a:avLst/>
                      </a:prstGeom>
                    </p:spPr>
                  </p:pic>
                </p:oleObj>
              </mc:Fallback>
            </mc:AlternateContent>
          </a:graphicData>
        </a:graphic>
      </p:graphicFrame>
      <p:sp>
        <p:nvSpPr>
          <p:cNvPr id="14" name="矩形 13"/>
          <p:cNvSpPr/>
          <p:nvPr/>
        </p:nvSpPr>
        <p:spPr>
          <a:xfrm>
            <a:off x="390000" y="3379782"/>
            <a:ext cx="11412000" cy="646331"/>
          </a:xfrm>
          <a:prstGeom prst="rect">
            <a:avLst/>
          </a:prstGeom>
        </p:spPr>
        <p:txBody>
          <a:bodyPr>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4190352154"/>
              </p:ext>
            </p:extLst>
          </p:nvPr>
        </p:nvGraphicFramePr>
        <p:xfrm>
          <a:off x="2461594" y="3105734"/>
          <a:ext cx="1358900" cy="839788"/>
        </p:xfrm>
        <a:graphic>
          <a:graphicData uri="http://schemas.openxmlformats.org/presentationml/2006/ole">
            <mc:AlternateContent xmlns:mc="http://schemas.openxmlformats.org/markup-compatibility/2006">
              <mc:Choice xmlns:v="urn:schemas-microsoft-com:vml" Requires="v">
                <p:oleObj spid="_x0000_s213153" name="文档" r:id="rId6" imgW="1359021" imgH="839417" progId="Word.Document.12">
                  <p:embed/>
                </p:oleObj>
              </mc:Choice>
              <mc:Fallback>
                <p:oleObj name="文档" r:id="rId6" imgW="1359021" imgH="839417" progId="Word.Document.12">
                  <p:embed/>
                  <p:pic>
                    <p:nvPicPr>
                      <p:cNvPr id="0" name=""/>
                      <p:cNvPicPr/>
                      <p:nvPr/>
                    </p:nvPicPr>
                    <p:blipFill>
                      <a:blip r:embed="rId7"/>
                      <a:stretch>
                        <a:fillRect/>
                      </a:stretch>
                    </p:blipFill>
                    <p:spPr>
                      <a:xfrm>
                        <a:off x="2461594" y="3105734"/>
                        <a:ext cx="1358900" cy="839788"/>
                      </a:xfrm>
                      <a:prstGeom prst="rect">
                        <a:avLst/>
                      </a:prstGeom>
                    </p:spPr>
                  </p:pic>
                </p:oleObj>
              </mc:Fallback>
            </mc:AlternateContent>
          </a:graphicData>
        </a:graphic>
      </p:graphicFrame>
      <p:sp>
        <p:nvSpPr>
          <p:cNvPr id="15" name="矩形 14"/>
          <p:cNvSpPr/>
          <p:nvPr/>
        </p:nvSpPr>
        <p:spPr>
          <a:xfrm>
            <a:off x="390000" y="4026113"/>
            <a:ext cx="11412000" cy="1131079"/>
          </a:xfrm>
          <a:prstGeom prst="rect">
            <a:avLst/>
          </a:prstGeom>
        </p:spPr>
        <p:txBody>
          <a:bodyPr>
            <a:spAutoFit/>
          </a:bodyPr>
          <a:lstStyle/>
          <a:p>
            <a:pPr algn="dist">
              <a:lnSpc>
                <a:spcPct val="150000"/>
              </a:lnSpc>
              <a:spcAft>
                <a:spcPts val="0"/>
              </a:spcAft>
              <a:tabLst>
                <a:tab pos="1980565" algn="l"/>
              </a:tabLst>
            </a:pP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确定化学方程式中的化学计量数之比，</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三种物质的化学计量数之比</a:t>
            </a:r>
            <a:r>
              <a:rPr lang="zh-CN"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a:t>
            </a:r>
            <a:r>
              <a:rPr lang="zh-CN"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623392" y="4591652"/>
            <a:ext cx="3317896" cy="461665"/>
          </a:xfrm>
          <a:prstGeom prst="rect">
            <a:avLst/>
          </a:prstGeom>
        </p:spPr>
        <p:txBody>
          <a:bodyPr wrap="none">
            <a:spAutoFit/>
          </a:bodyPr>
          <a:lstStyle/>
          <a:p>
            <a:r>
              <a:rPr lang="en-US" altLang="zh-CN" sz="2400" kern="100" spc="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spc="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spc="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spc="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spc="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spc="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spc="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spc="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en-US" sz="2400" dirty="0">
              <a:solidFill>
                <a:srgbClr val="C00000"/>
              </a:solidFill>
            </a:endParaRPr>
          </a:p>
        </p:txBody>
      </p:sp>
    </p:spTree>
    <p:extLst>
      <p:ext uri="{BB962C8B-B14F-4D97-AF65-F5344CB8AC3E}">
        <p14:creationId xmlns:p14="http://schemas.microsoft.com/office/powerpoint/2010/main" val="413361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linds(horizontal)">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692696"/>
            <a:ext cx="6714112" cy="3416320"/>
          </a:xfrm>
          <a:prstGeom prst="rect">
            <a:avLst/>
          </a:prstGeom>
        </p:spPr>
        <p:txBody>
          <a:bodyPr wrap="square">
            <a:spAutoFit/>
          </a:bodyPr>
          <a:lstStyle/>
          <a:p>
            <a:pPr algn="just">
              <a:lnSpc>
                <a:spcPct val="150000"/>
              </a:lnSpc>
              <a:spcAft>
                <a:spcPts val="0"/>
              </a:spcAft>
              <a:tabLst>
                <a:tab pos="1980565" algn="l"/>
              </a:tabLst>
            </a:pPr>
            <a:r>
              <a:rPr lang="zh-CN" altLang="zh-CN" sz="2400" b="1" kern="1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向一容积不变的密闭容器中充入一定量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，发生如下反应：</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x</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2B(s)</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y</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。在一定条件下，容器中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的物质的量浓度随时间变化的曲线如图所示。请回答下列问题：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的浓度变化表示该反应在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 min</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内的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平均反应速率</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618760424"/>
              </p:ext>
            </p:extLst>
          </p:nvPr>
        </p:nvGraphicFramePr>
        <p:xfrm>
          <a:off x="4799856" y="1431826"/>
          <a:ext cx="958850" cy="476250"/>
        </p:xfrm>
        <a:graphic>
          <a:graphicData uri="http://schemas.openxmlformats.org/presentationml/2006/ole">
            <mc:AlternateContent xmlns:mc="http://schemas.openxmlformats.org/markup-compatibility/2006">
              <mc:Choice xmlns:v="urn:schemas-microsoft-com:vml" Requires="v">
                <p:oleObj spid="_x0000_s214175" name="文档" r:id="rId3" imgW="959161" imgH="476679" progId="Word.Document.12">
                  <p:embed/>
                </p:oleObj>
              </mc:Choice>
              <mc:Fallback>
                <p:oleObj name="文档" r:id="rId3" imgW="959161" imgH="476679" progId="Word.Document.12">
                  <p:embed/>
                  <p:pic>
                    <p:nvPicPr>
                      <p:cNvPr id="0" name=""/>
                      <p:cNvPicPr/>
                      <p:nvPr/>
                    </p:nvPicPr>
                    <p:blipFill>
                      <a:blip r:embed="rId4"/>
                      <a:stretch>
                        <a:fillRect/>
                      </a:stretch>
                    </p:blipFill>
                    <p:spPr>
                      <a:xfrm>
                        <a:off x="4799856" y="1431826"/>
                        <a:ext cx="958850" cy="476250"/>
                      </a:xfrm>
                      <a:prstGeom prst="rect">
                        <a:avLst/>
                      </a:prstGeom>
                    </p:spPr>
                  </p:pic>
                </p:oleObj>
              </mc:Fallback>
            </mc:AlternateContent>
          </a:graphicData>
        </a:graphic>
      </p:graphicFrame>
      <p:pic>
        <p:nvPicPr>
          <p:cNvPr id="214019" name="Picture 3" descr="\\张潇\f\幻灯片原文件\2022\一轮\化学\一轮苏教通用新教材\7-96.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0136" y="836712"/>
            <a:ext cx="4757940" cy="32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967002" y="3501008"/>
            <a:ext cx="276389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0.02 </a:t>
            </a:r>
            <a:r>
              <a:rPr lang="en-US" altLang="zh-CN" sz="2400" kern="100" dirty="0" err="1">
                <a:solidFill>
                  <a:srgbClr val="C00000"/>
                </a:solidFill>
                <a:latin typeface="Times New Roman" panose="02020603050405020304" pitchFamily="18" charset="0"/>
                <a:ea typeface="微软雅黑" panose="020B0503020204020204" pitchFamily="34" charset="-122"/>
              </a:rPr>
              <a:t>mol·L</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Times New Roman" panose="02020603050405020304" pitchFamily="18" charset="0"/>
                <a:ea typeface="微软雅黑" panose="020B0503020204020204" pitchFamily="34" charset="-122"/>
              </a:rPr>
              <a:t>·min</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grpSp>
        <p:nvGrpSpPr>
          <p:cNvPr id="11" name="组合 10">
            <a:extLst>
              <a:ext uri="{FF2B5EF4-FFF2-40B4-BE49-F238E27FC236}">
                <a16:creationId xmlns:a16="http://schemas.microsoft.com/office/drawing/2014/main" xmlns="" id="{8E2DE2DB-9635-7343-9324-24E879D1A803}"/>
              </a:ext>
            </a:extLst>
          </p:cNvPr>
          <p:cNvGrpSpPr/>
          <p:nvPr/>
        </p:nvGrpSpPr>
        <p:grpSpPr>
          <a:xfrm>
            <a:off x="516000" y="4509120"/>
            <a:ext cx="11160000" cy="1728192"/>
            <a:chOff x="631969" y="3925222"/>
            <a:chExt cx="11160000" cy="1728192"/>
          </a:xfrm>
        </p:grpSpPr>
        <p:sp>
          <p:nvSpPr>
            <p:cNvPr id="12" name="圆角矩形 11">
              <a:extLst>
                <a:ext uri="{FF2B5EF4-FFF2-40B4-BE49-F238E27FC236}">
                  <a16:creationId xmlns:a16="http://schemas.microsoft.com/office/drawing/2014/main" xmlns="" id="{E595429C-FC91-844C-93CF-CDF13B79A00E}"/>
                </a:ext>
              </a:extLst>
            </p:cNvPr>
            <p:cNvSpPr/>
            <p:nvPr/>
          </p:nvSpPr>
          <p:spPr>
            <a:xfrm>
              <a:off x="631969" y="4038112"/>
              <a:ext cx="11160000" cy="1615302"/>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3" name="矩形 12">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6" name="对象 5"/>
          <p:cNvGraphicFramePr>
            <a:graphicFrameLocks noChangeAspect="1"/>
          </p:cNvGraphicFramePr>
          <p:nvPr>
            <p:extLst>
              <p:ext uri="{D42A27DB-BD31-4B8C-83A1-F6EECF244321}">
                <p14:modId xmlns:p14="http://schemas.microsoft.com/office/powerpoint/2010/main" val="3112080924"/>
              </p:ext>
            </p:extLst>
          </p:nvPr>
        </p:nvGraphicFramePr>
        <p:xfrm>
          <a:off x="839416" y="5013176"/>
          <a:ext cx="9201150" cy="981075"/>
        </p:xfrm>
        <a:graphic>
          <a:graphicData uri="http://schemas.openxmlformats.org/presentationml/2006/ole">
            <mc:AlternateContent xmlns:mc="http://schemas.openxmlformats.org/markup-compatibility/2006">
              <mc:Choice xmlns:v="urn:schemas-microsoft-com:vml" Requires="v">
                <p:oleObj spid="_x0000_s214176" name="文档" r:id="rId6" imgW="9211898" imgH="979458" progId="Word.Document.12">
                  <p:embed/>
                </p:oleObj>
              </mc:Choice>
              <mc:Fallback>
                <p:oleObj name="文档" r:id="rId6" imgW="9211898" imgH="979458" progId="Word.Document.12">
                  <p:embed/>
                  <p:pic>
                    <p:nvPicPr>
                      <p:cNvPr id="0" name=""/>
                      <p:cNvPicPr/>
                      <p:nvPr/>
                    </p:nvPicPr>
                    <p:blipFill>
                      <a:blip r:embed="rId7"/>
                      <a:stretch>
                        <a:fillRect/>
                      </a:stretch>
                    </p:blipFill>
                    <p:spPr>
                      <a:xfrm>
                        <a:off x="839416" y="5013176"/>
                        <a:ext cx="9201150" cy="981075"/>
                      </a:xfrm>
                      <a:prstGeom prst="rect">
                        <a:avLst/>
                      </a:prstGeom>
                    </p:spPr>
                  </p:pic>
                </p:oleObj>
              </mc:Fallback>
            </mc:AlternateContent>
          </a:graphicData>
        </a:graphic>
      </p:graphicFrame>
    </p:spTree>
    <p:extLst>
      <p:ext uri="{BB962C8B-B14F-4D97-AF65-F5344CB8AC3E}">
        <p14:creationId xmlns:p14="http://schemas.microsoft.com/office/powerpoint/2010/main" val="279956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62" y="-12546"/>
            <a:ext cx="1961180" cy="4233634"/>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599"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复习目标</a:t>
            </a:r>
            <a:endParaRPr lang="zh-CN" altLang="en-US" sz="2599"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588663" y="1413243"/>
            <a:ext cx="11122661" cy="3023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778" y="1269260"/>
            <a:ext cx="11122546" cy="316785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a:extLst>
              <a:ext uri="{FF2B5EF4-FFF2-40B4-BE49-F238E27FC236}">
                <a16:creationId xmlns:a16="http://schemas.microsoft.com/office/drawing/2014/main" xmlns="" id="{BCC371D3-A076-C14C-81A0-460D628CCC61}"/>
              </a:ext>
            </a:extLst>
          </p:cNvPr>
          <p:cNvSpPr txBox="1"/>
          <p:nvPr/>
        </p:nvSpPr>
        <p:spPr>
          <a:xfrm>
            <a:off x="767408" y="1988840"/>
            <a:ext cx="10585176" cy="1134413"/>
          </a:xfrm>
          <a:prstGeom prst="rect">
            <a:avLst/>
          </a:prstGeom>
          <a:noFill/>
        </p:spPr>
        <p:txBody>
          <a:bodyPr wrap="square" rtlCol="0">
            <a:spAutoFit/>
          </a:bodyPr>
          <a:lstStyle/>
          <a:p>
            <a:pPr>
              <a:lnSpc>
                <a:spcPct val="150000"/>
              </a:lnSpc>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系统掌握速率、平衡图像的分析方法</a:t>
            </a:r>
            <a:r>
              <a:rPr lang="zh-CN" altLang="zh-CN" sz="2400" kern="100" dirty="0" smtClean="0">
                <a:latin typeface="Times New Roman" panose="02020603050405020304" pitchFamily="18" charset="0"/>
                <a:ea typeface="楷体" panose="02010609060101010101" pitchFamily="49" charset="-122"/>
                <a:cs typeface="Courier New" panose="02070309020205020404" pitchFamily="49" charset="0"/>
              </a:rPr>
              <a:t>。</a:t>
            </a:r>
            <a:endPar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endParaRPr>
          </a:p>
          <a:p>
            <a:pPr>
              <a:lnSpc>
                <a:spcPct val="150000"/>
              </a:lnSpc>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加深外因对化学反应速率影响的理解。</a:t>
            </a:r>
          </a:p>
        </p:txBody>
      </p:sp>
    </p:spTree>
    <p:extLst>
      <p:ext uri="{BB962C8B-B14F-4D97-AF65-F5344CB8AC3E}">
        <p14:creationId xmlns:p14="http://schemas.microsoft.com/office/powerpoint/2010/main" val="365063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366564"/>
            <a:ext cx="6714112" cy="577081"/>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根据图像可确定</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x</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4019" name="Picture 3" descr="\\张潇\f\幻灯片原文件\2022\一轮\化学\一轮苏教通用新教材\7-96.T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7030" y="1030255"/>
            <a:ext cx="4757940" cy="32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a:extLst>
              <a:ext uri="{FF2B5EF4-FFF2-40B4-BE49-F238E27FC236}">
                <a16:creationId xmlns:a16="http://schemas.microsoft.com/office/drawing/2014/main" xmlns="" id="{8E2DE2DB-9635-7343-9324-24E879D1A803}"/>
              </a:ext>
            </a:extLst>
          </p:cNvPr>
          <p:cNvGrpSpPr/>
          <p:nvPr/>
        </p:nvGrpSpPr>
        <p:grpSpPr>
          <a:xfrm>
            <a:off x="516000" y="4400029"/>
            <a:ext cx="11160000" cy="2088232"/>
            <a:chOff x="631969" y="3925222"/>
            <a:chExt cx="11160000" cy="2088232"/>
          </a:xfrm>
        </p:grpSpPr>
        <p:sp>
          <p:nvSpPr>
            <p:cNvPr id="12" name="圆角矩形 11">
              <a:extLst>
                <a:ext uri="{FF2B5EF4-FFF2-40B4-BE49-F238E27FC236}">
                  <a16:creationId xmlns:a16="http://schemas.microsoft.com/office/drawing/2014/main" xmlns="" id="{E595429C-FC91-844C-93CF-CDF13B79A00E}"/>
                </a:ext>
              </a:extLst>
            </p:cNvPr>
            <p:cNvSpPr/>
            <p:nvPr/>
          </p:nvSpPr>
          <p:spPr>
            <a:xfrm>
              <a:off x="631969" y="4038112"/>
              <a:ext cx="11160000" cy="1975342"/>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3" name="矩形 12">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7" name="矩形 6"/>
          <p:cNvSpPr/>
          <p:nvPr/>
        </p:nvSpPr>
        <p:spPr>
          <a:xfrm>
            <a:off x="3935760" y="481980"/>
            <a:ext cx="80021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
        <p:nvSpPr>
          <p:cNvPr id="15" name="矩形 14"/>
          <p:cNvSpPr/>
          <p:nvPr/>
        </p:nvSpPr>
        <p:spPr>
          <a:xfrm>
            <a:off x="798749" y="4678536"/>
            <a:ext cx="10481827" cy="1684244"/>
          </a:xfrm>
          <a:prstGeom prst="rect">
            <a:avLst/>
          </a:prstGeom>
        </p:spPr>
        <p:txBody>
          <a:bodyPr>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根据图像可知，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的物质的量浓度减少量为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的物质的量浓度增加量为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之比等于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的物质的量浓度变化量之比，故</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9495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78413"/>
            <a:ext cx="11412000" cy="646331"/>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min</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容器</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内压强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变大</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变小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4019" name="Picture 3" descr="\\张潇\f\幻灯片原文件\2022\一轮\化学\一轮苏教通用新教材\7-96.T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7030" y="1427378"/>
            <a:ext cx="4757940" cy="32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a:extLst>
              <a:ext uri="{FF2B5EF4-FFF2-40B4-BE49-F238E27FC236}">
                <a16:creationId xmlns:a16="http://schemas.microsoft.com/office/drawing/2014/main" xmlns="" id="{8E2DE2DB-9635-7343-9324-24E879D1A803}"/>
              </a:ext>
            </a:extLst>
          </p:cNvPr>
          <p:cNvGrpSpPr/>
          <p:nvPr/>
        </p:nvGrpSpPr>
        <p:grpSpPr>
          <a:xfrm>
            <a:off x="516000" y="4832077"/>
            <a:ext cx="11160000" cy="1621259"/>
            <a:chOff x="631969" y="3925222"/>
            <a:chExt cx="11160000" cy="1621259"/>
          </a:xfrm>
        </p:grpSpPr>
        <p:sp>
          <p:nvSpPr>
            <p:cNvPr id="12" name="圆角矩形 11">
              <a:extLst>
                <a:ext uri="{FF2B5EF4-FFF2-40B4-BE49-F238E27FC236}">
                  <a16:creationId xmlns:a16="http://schemas.microsoft.com/office/drawing/2014/main" xmlns="" id="{E595429C-FC91-844C-93CF-CDF13B79A00E}"/>
                </a:ext>
              </a:extLst>
            </p:cNvPr>
            <p:cNvSpPr/>
            <p:nvPr/>
          </p:nvSpPr>
          <p:spPr>
            <a:xfrm>
              <a:off x="631969" y="4038112"/>
              <a:ext cx="11160000" cy="1508369"/>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3" name="矩形 12">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5" name="矩形 14"/>
          <p:cNvSpPr/>
          <p:nvPr/>
        </p:nvSpPr>
        <p:spPr>
          <a:xfrm>
            <a:off x="798749" y="5123546"/>
            <a:ext cx="10481827" cy="1113766"/>
          </a:xfrm>
          <a:prstGeom prst="rect">
            <a:avLst/>
          </a:prstGeom>
        </p:spPr>
        <p:txBody>
          <a:bodyPr>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该反应是气体分子数增大的反应，而容器容积不变，因此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容器内压强变大。　</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863752" y="55495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变大</a:t>
            </a:r>
            <a:endParaRPr lang="zh-CN" altLang="en-US" dirty="0"/>
          </a:p>
        </p:txBody>
      </p:sp>
    </p:spTree>
    <p:extLst>
      <p:ext uri="{BB962C8B-B14F-4D97-AF65-F5344CB8AC3E}">
        <p14:creationId xmlns:p14="http://schemas.microsoft.com/office/powerpoint/2010/main" val="428608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710694"/>
            <a:ext cx="5994032" cy="2862322"/>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推测第</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 min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引起曲线变化的反应条件可能是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填序号，下同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16 min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引起曲线变化的反应条件可能是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减压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的浓度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的量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升温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⑤</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降温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⑥</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加催化剂</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4019" name="Picture 3" descr="\\张潇\f\幻灯片原文件\2022\一轮\化学\一轮苏教通用新教材\7-96.T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2780" y="410712"/>
            <a:ext cx="4757940" cy="32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a:extLst>
              <a:ext uri="{FF2B5EF4-FFF2-40B4-BE49-F238E27FC236}">
                <a16:creationId xmlns:a16="http://schemas.microsoft.com/office/drawing/2014/main" xmlns="" id="{8E2DE2DB-9635-7343-9324-24E879D1A803}"/>
              </a:ext>
            </a:extLst>
          </p:cNvPr>
          <p:cNvGrpSpPr/>
          <p:nvPr/>
        </p:nvGrpSpPr>
        <p:grpSpPr>
          <a:xfrm>
            <a:off x="516000" y="3861048"/>
            <a:ext cx="11160000" cy="2592288"/>
            <a:chOff x="631969" y="3925222"/>
            <a:chExt cx="11160000" cy="2592288"/>
          </a:xfrm>
        </p:grpSpPr>
        <p:sp>
          <p:nvSpPr>
            <p:cNvPr id="12" name="圆角矩形 11">
              <a:extLst>
                <a:ext uri="{FF2B5EF4-FFF2-40B4-BE49-F238E27FC236}">
                  <a16:creationId xmlns:a16="http://schemas.microsoft.com/office/drawing/2014/main" xmlns="" id="{E595429C-FC91-844C-93CF-CDF13B79A00E}"/>
                </a:ext>
              </a:extLst>
            </p:cNvPr>
            <p:cNvSpPr/>
            <p:nvPr/>
          </p:nvSpPr>
          <p:spPr>
            <a:xfrm>
              <a:off x="631969" y="4038112"/>
              <a:ext cx="11160000" cy="2479398"/>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3" name="矩形 12">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5" name="矩形 14"/>
          <p:cNvSpPr/>
          <p:nvPr/>
        </p:nvSpPr>
        <p:spPr>
          <a:xfrm>
            <a:off x="798749" y="4114155"/>
            <a:ext cx="10481827" cy="2221762"/>
          </a:xfrm>
          <a:prstGeom prst="rect">
            <a:avLst/>
          </a:prstGeom>
        </p:spPr>
        <p:txBody>
          <a:bodyPr>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根据图像可知，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时改变条件后，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的浓度瞬时不变且随后反应速率加快，故改变的条件可能是升温或加入催化剂；</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16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时改变条件后，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的浓度瞬时不变，且随后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的浓度逐渐增大，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的浓度逐渐减小，说明平衡逆向移动，故改变的条件可能是升温。</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1271247" y="1320813"/>
            <a:ext cx="800219"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④⑥</a:t>
            </a:r>
            <a:endParaRPr lang="zh-CN" altLang="en-US" dirty="0"/>
          </a:p>
        </p:txBody>
      </p:sp>
      <p:sp>
        <p:nvSpPr>
          <p:cNvPr id="7" name="矩形 6"/>
          <p:cNvSpPr/>
          <p:nvPr/>
        </p:nvSpPr>
        <p:spPr>
          <a:xfrm>
            <a:off x="4655840" y="1861081"/>
            <a:ext cx="492443"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④</a:t>
            </a:r>
            <a:endParaRPr lang="zh-CN" altLang="en-US" dirty="0"/>
          </a:p>
        </p:txBody>
      </p:sp>
    </p:spTree>
    <p:extLst>
      <p:ext uri="{BB962C8B-B14F-4D97-AF65-F5344CB8AC3E}">
        <p14:creationId xmlns:p14="http://schemas.microsoft.com/office/powerpoint/2010/main" val="93560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622429"/>
            <a:ext cx="11412000" cy="1131079"/>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若平衡</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的平衡常数为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平衡常数为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4019" name="Picture 3" descr="\\张潇\f\幻灯片原文件\2022\一轮\化学\一轮苏教通用新教材\7-96.T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7030" y="1571394"/>
            <a:ext cx="4757940" cy="32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a:extLst>
              <a:ext uri="{FF2B5EF4-FFF2-40B4-BE49-F238E27FC236}">
                <a16:creationId xmlns:a16="http://schemas.microsoft.com/office/drawing/2014/main" xmlns="" id="{8E2DE2DB-9635-7343-9324-24E879D1A803}"/>
              </a:ext>
            </a:extLst>
          </p:cNvPr>
          <p:cNvGrpSpPr/>
          <p:nvPr/>
        </p:nvGrpSpPr>
        <p:grpSpPr>
          <a:xfrm>
            <a:off x="516000" y="5120109"/>
            <a:ext cx="11160000" cy="1261219"/>
            <a:chOff x="631969" y="3925222"/>
            <a:chExt cx="11160000" cy="1261219"/>
          </a:xfrm>
        </p:grpSpPr>
        <p:sp>
          <p:nvSpPr>
            <p:cNvPr id="12" name="圆角矩形 11">
              <a:extLst>
                <a:ext uri="{FF2B5EF4-FFF2-40B4-BE49-F238E27FC236}">
                  <a16:creationId xmlns:a16="http://schemas.microsoft.com/office/drawing/2014/main" xmlns="" id="{E595429C-FC91-844C-93CF-CDF13B79A00E}"/>
                </a:ext>
              </a:extLst>
            </p:cNvPr>
            <p:cNvSpPr/>
            <p:nvPr/>
          </p:nvSpPr>
          <p:spPr>
            <a:xfrm>
              <a:off x="631969" y="4038112"/>
              <a:ext cx="11160000" cy="1148329"/>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3" name="矩形 12">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5" name="矩形 14"/>
          <p:cNvSpPr/>
          <p:nvPr/>
        </p:nvSpPr>
        <p:spPr>
          <a:xfrm>
            <a:off x="798749" y="5517048"/>
            <a:ext cx="10481827" cy="576248"/>
          </a:xfrm>
          <a:prstGeom prst="rect">
            <a:avLst/>
          </a:prstGeom>
        </p:spPr>
        <p:txBody>
          <a:bodyPr>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升高温度，平衡逆向移动，平衡常数减小，则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8616280" y="695446"/>
            <a:ext cx="3577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&gt;</a:t>
            </a:r>
            <a:endParaRPr lang="zh-CN" altLang="en-US" dirty="0"/>
          </a:p>
        </p:txBody>
      </p:sp>
    </p:spTree>
    <p:extLst>
      <p:ext uri="{BB962C8B-B14F-4D97-AF65-F5344CB8AC3E}">
        <p14:creationId xmlns:p14="http://schemas.microsoft.com/office/powerpoint/2010/main" val="173882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234058"/>
            <a:ext cx="11412000" cy="3416320"/>
          </a:xfrm>
          <a:prstGeom prst="rect">
            <a:avLst/>
          </a:prstGeom>
        </p:spPr>
        <p:txBody>
          <a:bodyPr wrap="square">
            <a:spAutoFit/>
          </a:bodyPr>
          <a:lstStyle/>
          <a:p>
            <a:pPr algn="just">
              <a:lnSpc>
                <a:spcPct val="150000"/>
              </a:lnSpc>
              <a:spcAft>
                <a:spcPts val="0"/>
              </a:spcAft>
              <a:tabLst>
                <a:tab pos="1980565" algn="l"/>
              </a:tabLst>
            </a:pPr>
            <a:r>
              <a:rPr lang="en-US" altLang="zh-CN" sz="2400" b="1" kern="100" dirty="0">
                <a:latin typeface="+mn-ea"/>
                <a:cs typeface="Courier New" panose="02070309020205020404" pitchFamily="49" charset="0"/>
              </a:rPr>
              <a:t>4</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浓度</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转化率、百分含量</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时间图像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识图技巧</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分析反应由开始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起始物质相同时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达到平衡所用时间的长短可推知反应条件的变化。</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若为温度变化引起，温度较高时，反应达平衡所需时间短。</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若为压强变化引起，压强较大时，反应达平衡所需时间短。</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若为是否使用催化剂，使用适宜催化剂时，反应达平衡所需时间短。</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397505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789530"/>
            <a:ext cx="11412000" cy="1685077"/>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应用举例</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时间</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温度</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压强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指产物的质量分数，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指某反应物的质量分数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5042" name="Picture 2" descr="7-9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5878" y="2733746"/>
            <a:ext cx="4900245" cy="23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373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6" name="Picture 6" descr="7-9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400" y="792673"/>
            <a:ext cx="5034664" cy="236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7" name="Picture 7" descr="7-10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4317" y="886256"/>
            <a:ext cx="5034664" cy="227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8" name="Picture 8" descr="7-1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416" y="3889414"/>
            <a:ext cx="5000971" cy="227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9" name="Picture 9" descr="7-10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3090" y="3829520"/>
            <a:ext cx="5057119" cy="233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092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836712"/>
            <a:ext cx="11412000" cy="1754326"/>
          </a:xfrm>
          <a:prstGeom prst="rect">
            <a:avLst/>
          </a:prstGeom>
        </p:spPr>
        <p:txBody>
          <a:bodyPr wrap="square">
            <a:spAutoFit/>
          </a:bodyPr>
          <a:lstStyle/>
          <a:p>
            <a:pPr algn="just">
              <a:lnSpc>
                <a:spcPct val="150000"/>
              </a:lnSpc>
              <a:spcAft>
                <a:spcPts val="0"/>
              </a:spcAft>
              <a:tabLst>
                <a:tab pos="1980565" algn="l"/>
              </a:tabLst>
            </a:pPr>
            <a:r>
              <a:rPr lang="zh-CN" altLang="zh-CN" sz="2400" b="1" kern="1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已知某可逆反应</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在密闭容器中进行，如图表示在不同反应时间</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时，温度</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和压强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与反应物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在混合气体中的体积分数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的关系曲线，由曲线</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分析，</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下列判断正确的是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167293372"/>
              </p:ext>
            </p:extLst>
          </p:nvPr>
        </p:nvGraphicFramePr>
        <p:xfrm>
          <a:off x="5290691" y="1043211"/>
          <a:ext cx="958850" cy="476250"/>
        </p:xfrm>
        <a:graphic>
          <a:graphicData uri="http://schemas.openxmlformats.org/presentationml/2006/ole">
            <mc:AlternateContent xmlns:mc="http://schemas.openxmlformats.org/markup-compatibility/2006">
              <mc:Choice xmlns:v="urn:schemas-microsoft-com:vml" Requires="v">
                <p:oleObj spid="_x0000_s216143" name="文档" r:id="rId3" imgW="959161" imgH="476679" progId="Word.Document.12">
                  <p:embed/>
                </p:oleObj>
              </mc:Choice>
              <mc:Fallback>
                <p:oleObj name="文档" r:id="rId3" imgW="959161" imgH="476679" progId="Word.Document.12">
                  <p:embed/>
                  <p:pic>
                    <p:nvPicPr>
                      <p:cNvPr id="0" name=""/>
                      <p:cNvPicPr/>
                      <p:nvPr/>
                    </p:nvPicPr>
                    <p:blipFill>
                      <a:blip r:embed="rId4"/>
                      <a:stretch>
                        <a:fillRect/>
                      </a:stretch>
                    </p:blipFill>
                    <p:spPr>
                      <a:xfrm>
                        <a:off x="5290691" y="1043211"/>
                        <a:ext cx="958850" cy="476250"/>
                      </a:xfrm>
                      <a:prstGeom prst="rect">
                        <a:avLst/>
                      </a:prstGeom>
                    </p:spPr>
                  </p:pic>
                </p:oleObj>
              </mc:Fallback>
            </mc:AlternateContent>
          </a:graphicData>
        </a:graphic>
      </p:graphicFrame>
      <p:pic>
        <p:nvPicPr>
          <p:cNvPr id="216066" name="Picture 2" descr="7-10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2144" y="2426594"/>
            <a:ext cx="3234162" cy="258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390000" y="2600348"/>
            <a:ext cx="6714112" cy="2239074"/>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，放热反应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 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，吸热反应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，放热反应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，吸热反应</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TextBox 9"/>
          <p:cNvSpPr txBox="1"/>
          <p:nvPr/>
        </p:nvSpPr>
        <p:spPr>
          <a:xfrm>
            <a:off x="225252" y="4199771"/>
            <a:ext cx="756000"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 </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9545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7-10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0430" y="1634506"/>
            <a:ext cx="3234162" cy="258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a:extLst>
              <a:ext uri="{FF2B5EF4-FFF2-40B4-BE49-F238E27FC236}">
                <a16:creationId xmlns:a16="http://schemas.microsoft.com/office/drawing/2014/main" xmlns="" id="{8E2DE2DB-9635-7343-9324-24E879D1A803}"/>
              </a:ext>
            </a:extLst>
          </p:cNvPr>
          <p:cNvGrpSpPr/>
          <p:nvPr/>
        </p:nvGrpSpPr>
        <p:grpSpPr>
          <a:xfrm>
            <a:off x="516000" y="1124744"/>
            <a:ext cx="11160000" cy="3744416"/>
            <a:chOff x="631969" y="3925222"/>
            <a:chExt cx="11160000" cy="3744416"/>
          </a:xfrm>
        </p:grpSpPr>
        <p:sp>
          <p:nvSpPr>
            <p:cNvPr id="8" name="圆角矩形 7">
              <a:extLst>
                <a:ext uri="{FF2B5EF4-FFF2-40B4-BE49-F238E27FC236}">
                  <a16:creationId xmlns:a16="http://schemas.microsoft.com/office/drawing/2014/main" xmlns="" id="{E595429C-FC91-844C-93CF-CDF13B79A00E}"/>
                </a:ext>
              </a:extLst>
            </p:cNvPr>
            <p:cNvSpPr/>
            <p:nvPr/>
          </p:nvSpPr>
          <p:spPr>
            <a:xfrm>
              <a:off x="631969" y="4038112"/>
              <a:ext cx="11160000" cy="3631526"/>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9" name="矩形 8">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1" name="矩形 10"/>
          <p:cNvSpPr/>
          <p:nvPr/>
        </p:nvSpPr>
        <p:spPr>
          <a:xfrm>
            <a:off x="687151" y="1393726"/>
            <a:ext cx="7569089" cy="3416320"/>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由图可知，压强一定时，温度</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先达到平衡，故温度：</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，升高温度，</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在混合气体中的体积分数减小，说明平衡正向移动，正反应为吸热反应；温度一定时，压强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先达到平衡，故压强：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，增大压强，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在混合气体中的体积分数增大，说明平衡逆向移动，正反应为气体体积增大的反应，则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91934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216066"/>
                                        </p:tgtEl>
                                        <p:attrNameLst>
                                          <p:attrName>style.visibility</p:attrName>
                                        </p:attrNameLst>
                                      </p:cBhvr>
                                      <p:to>
                                        <p:strVal val="visible"/>
                                      </p:to>
                                    </p:set>
                                    <p:animEffect transition="in" filter="blinds(horizontal)">
                                      <p:cBhvr>
                                        <p:cTn id="13" dur="500"/>
                                        <p:tgtEl>
                                          <p:spTgt spid="216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0000" y="539155"/>
            <a:ext cx="11412000" cy="1200329"/>
          </a:xfrm>
          <a:prstGeom prst="rect">
            <a:avLst/>
          </a:prstGeom>
        </p:spPr>
        <p:txBody>
          <a:bodyPr>
            <a:spAutoFit/>
          </a:bodyPr>
          <a:lstStyle/>
          <a:p>
            <a:pPr algn="just">
              <a:lnSpc>
                <a:spcPct val="150000"/>
              </a:lnSpc>
              <a:spcAft>
                <a:spcPts val="0"/>
              </a:spcAft>
              <a:tabLst>
                <a:tab pos="1980565" algn="l"/>
              </a:tabLst>
            </a:pPr>
            <a:r>
              <a:rPr lang="en-US" altLang="zh-CN" sz="2400" b="1" kern="100" dirty="0">
                <a:latin typeface="+mn-ea"/>
                <a:cs typeface="Courier New" panose="02070309020205020404" pitchFamily="49" charset="0"/>
              </a:rPr>
              <a:t>5</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恒压</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或恒温</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线</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表示反应物的转化率，</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表示反应物的平衡物质的量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4576" name="Picture 128" descr="7-10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1338" y="1839431"/>
            <a:ext cx="4529324" cy="215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90000" y="3995539"/>
            <a:ext cx="11412000" cy="2239074"/>
          </a:xfrm>
          <a:prstGeom prst="rect">
            <a:avLst/>
          </a:prstGeom>
        </p:spPr>
        <p:txBody>
          <a:bodyPr>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，则正反应为气体</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体积</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，则正反应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，气体体积增大。</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解决这类图像一般采用</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定一议二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的方法，即把自变量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温度、压强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之一设为定量，讨论另外两个变量的关系。</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5879976" y="402411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en-US" sz="2400" dirty="0">
              <a:solidFill>
                <a:srgbClr val="C00000"/>
              </a:solidFill>
            </a:endParaRPr>
          </a:p>
        </p:txBody>
      </p:sp>
      <p:sp>
        <p:nvSpPr>
          <p:cNvPr id="4" name="矩形 3"/>
          <p:cNvSpPr/>
          <p:nvPr/>
        </p:nvSpPr>
        <p:spPr>
          <a:xfrm>
            <a:off x="8328248" y="4043164"/>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dirty="0">
              <a:solidFill>
                <a:srgbClr val="C00000"/>
              </a:solidFill>
            </a:endParaRPr>
          </a:p>
        </p:txBody>
      </p:sp>
      <p:sp>
        <p:nvSpPr>
          <p:cNvPr id="8" name="矩形 7"/>
          <p:cNvSpPr/>
          <p:nvPr/>
        </p:nvSpPr>
        <p:spPr>
          <a:xfrm>
            <a:off x="4242842" y="458112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放热</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8904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blinds(horizontal)">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263352" y="912478"/>
            <a:ext cx="10795793" cy="577081"/>
          </a:xfrm>
          <a:prstGeom prst="rect">
            <a:avLst/>
          </a:prstGeom>
        </p:spPr>
        <p:txBody>
          <a:bodyPr wrap="square">
            <a:spAutoFit/>
          </a:bodyPr>
          <a:lstStyle/>
          <a:p>
            <a:pPr algn="just">
              <a:lnSpc>
                <a:spcPct val="150000"/>
              </a:lnSpc>
              <a:spcAft>
                <a:spcPts val="0"/>
              </a:spcAft>
              <a:tabLst>
                <a:tab pos="1980565" algn="l"/>
              </a:tabLst>
            </a:pP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常规图像题的解题步骤</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矩形 3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构建思维模型</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54" name="矩形 53"/>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pic>
        <p:nvPicPr>
          <p:cNvPr id="208898" name="Picture 2" descr="7-81"/>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38989"/>
          <a:stretch/>
        </p:blipFill>
        <p:spPr bwMode="auto">
          <a:xfrm>
            <a:off x="2960184" y="1700808"/>
            <a:ext cx="6271632" cy="442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992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153319"/>
            <a:ext cx="11412000" cy="3416320"/>
          </a:xfrm>
          <a:prstGeom prst="rect">
            <a:avLst/>
          </a:prstGeom>
        </p:spPr>
        <p:txBody>
          <a:bodyPr wrap="square">
            <a:spAutoFit/>
          </a:bodyPr>
          <a:lstStyle/>
          <a:p>
            <a:pPr algn="just">
              <a:lnSpc>
                <a:spcPct val="150000"/>
              </a:lnSpc>
              <a:spcAft>
                <a:spcPts val="0"/>
              </a:spcAft>
              <a:tabLst>
                <a:tab pos="1980565" algn="l"/>
              </a:tabLst>
            </a:pPr>
            <a:r>
              <a:rPr lang="zh-CN" altLang="zh-CN" sz="2400" b="1" kern="1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如图是温度和压强对反应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Y</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影响的示意图。图中横坐标表示温度，纵坐标表示平衡时混合气体中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的体积分数。下列叙述正确的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a:t>
            </a:r>
            <a:r>
              <a:rPr lang="zh-CN" altLang="en-US" sz="2400" kern="100" dirty="0" smtClean="0">
                <a:latin typeface="Times New Roman" panose="02020603050405020304" pitchFamily="18" charset="0"/>
                <a:ea typeface="微软雅黑" panose="020B0503020204020204" pitchFamily="34" charset="-122"/>
                <a:cs typeface="Times New Roman" panose="02020603050405020304" pitchFamily="18" charset="0"/>
              </a:rPr>
              <a:t>上</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可逆反应的正反应为放热反应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均为气态</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中最多只有一种为气态，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为气态</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zh-CN" altLang="en-US" sz="2400" kern="100" dirty="0" smtClean="0">
                <a:latin typeface="Times New Roman" panose="02020603050405020304" pitchFamily="18" charset="0"/>
                <a:ea typeface="微软雅黑" panose="020B0503020204020204" pitchFamily="34" charset="-122"/>
                <a:cs typeface="Times New Roman" panose="02020603050405020304" pitchFamily="18" charset="0"/>
              </a:rPr>
              <a:t>上</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反应的逆反应的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091402575"/>
              </p:ext>
            </p:extLst>
          </p:nvPr>
        </p:nvGraphicFramePr>
        <p:xfrm>
          <a:off x="5406132" y="1315616"/>
          <a:ext cx="958850" cy="476250"/>
        </p:xfrm>
        <a:graphic>
          <a:graphicData uri="http://schemas.openxmlformats.org/presentationml/2006/ole">
            <mc:AlternateContent xmlns:mc="http://schemas.openxmlformats.org/markup-compatibility/2006">
              <mc:Choice xmlns:v="urn:schemas-microsoft-com:vml" Requires="v">
                <p:oleObj spid="_x0000_s217163" name="文档" r:id="rId3" imgW="959161" imgH="476679" progId="Word.Document.12">
                  <p:embed/>
                </p:oleObj>
              </mc:Choice>
              <mc:Fallback>
                <p:oleObj name="文档" r:id="rId3" imgW="959161" imgH="476679" progId="Word.Document.12">
                  <p:embed/>
                  <p:pic>
                    <p:nvPicPr>
                      <p:cNvPr id="0" name=""/>
                      <p:cNvPicPr/>
                      <p:nvPr/>
                    </p:nvPicPr>
                    <p:blipFill>
                      <a:blip r:embed="rId4"/>
                      <a:stretch>
                        <a:fillRect/>
                      </a:stretch>
                    </p:blipFill>
                    <p:spPr>
                      <a:xfrm>
                        <a:off x="5406132" y="1315616"/>
                        <a:ext cx="958850" cy="476250"/>
                      </a:xfrm>
                      <a:prstGeom prst="rect">
                        <a:avLst/>
                      </a:prstGeom>
                    </p:spPr>
                  </p:pic>
                </p:oleObj>
              </mc:Fallback>
            </mc:AlternateContent>
          </a:graphicData>
        </a:graphic>
      </p:graphicFrame>
      <p:sp>
        <p:nvSpPr>
          <p:cNvPr id="16" name="TextBox 9"/>
          <p:cNvSpPr txBox="1"/>
          <p:nvPr/>
        </p:nvSpPr>
        <p:spPr>
          <a:xfrm>
            <a:off x="225252" y="3318892"/>
            <a:ext cx="756000"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 </a:t>
            </a:r>
            <a:endParaRPr lang="zh-CN" altLang="en-US" sz="4500" b="1" dirty="0">
              <a:solidFill>
                <a:srgbClr val="C00000"/>
              </a:solidFill>
              <a:latin typeface="华文细黑" pitchFamily="2" charset="-122"/>
              <a:ea typeface="华文细黑" pitchFamily="2" charset="-122"/>
            </a:endParaRPr>
          </a:p>
        </p:txBody>
      </p:sp>
      <p:pic>
        <p:nvPicPr>
          <p:cNvPr id="217090" name="Picture 2" descr="7-10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7087" y="2486172"/>
            <a:ext cx="3234162"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35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574E7DD6-E482-894D-9E46-D2B62C9ED9EC}"/>
              </a:ext>
            </a:extLst>
          </p:cNvPr>
          <p:cNvGrpSpPr/>
          <p:nvPr/>
        </p:nvGrpSpPr>
        <p:grpSpPr>
          <a:xfrm>
            <a:off x="516000" y="1340767"/>
            <a:ext cx="11160000" cy="3384377"/>
            <a:chOff x="792914" y="3925222"/>
            <a:chExt cx="11160000" cy="3384377"/>
          </a:xfrm>
        </p:grpSpPr>
        <p:sp>
          <p:nvSpPr>
            <p:cNvPr id="10" name="圆角矩形 9">
              <a:extLst>
                <a:ext uri="{FF2B5EF4-FFF2-40B4-BE49-F238E27FC236}">
                  <a16:creationId xmlns:a16="http://schemas.microsoft.com/office/drawing/2014/main" xmlns="" id="{E0791A29-2CB4-2744-96C1-EA2037B165CE}"/>
                </a:ext>
              </a:extLst>
            </p:cNvPr>
            <p:cNvSpPr/>
            <p:nvPr/>
          </p:nvSpPr>
          <p:spPr>
            <a:xfrm>
              <a:off x="792914" y="4038113"/>
              <a:ext cx="11160000" cy="3271486"/>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8" name="矩形 7"/>
          <p:cNvSpPr/>
          <p:nvPr/>
        </p:nvSpPr>
        <p:spPr>
          <a:xfrm>
            <a:off x="798749" y="1700807"/>
            <a:ext cx="6983861" cy="2862322"/>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由图像可知，随温度升高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的体积分数增大，正反应为吸热反应，逆反应为放热反应，故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相同温度下，压强越大，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的体积分数越小，说明增大压强平衡左移，则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为气态，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中最多只有一种气态物质，故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 name="Picture 2" descr="7-10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7224" y="1844824"/>
            <a:ext cx="2940147"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72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113923"/>
            <a:ext cx="11412000" cy="2308324"/>
          </a:xfrm>
          <a:prstGeom prst="rect">
            <a:avLst/>
          </a:prstGeom>
        </p:spPr>
        <p:txBody>
          <a:bodyPr>
            <a:spAutoFit/>
          </a:bodyPr>
          <a:lstStyle/>
          <a:p>
            <a:pPr algn="just">
              <a:lnSpc>
                <a:spcPct val="150000"/>
              </a:lnSpc>
              <a:spcAft>
                <a:spcPts val="0"/>
              </a:spcAft>
              <a:tabLst>
                <a:tab pos="1980565" algn="l"/>
              </a:tabLst>
            </a:pPr>
            <a:r>
              <a:rPr lang="en-US" altLang="zh-CN" sz="2400" b="1" kern="100" dirty="0">
                <a:latin typeface="+mn-ea"/>
                <a:cs typeface="Courier New" panose="02070309020205020404" pitchFamily="49" charset="0"/>
              </a:rPr>
              <a:t>6</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几种特殊图像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对于化学反应</a:t>
            </a:r>
            <a:r>
              <a:rPr lang="en-US" altLang="zh-CN" sz="2400" i="1" kern="100" spc="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spc="100" dirty="0" err="1"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100" dirty="0" err="1"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spc="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i="1" kern="100" spc="100" dirty="0" err="1"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spc="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spc="100" dirty="0" err="1">
                <a:latin typeface="Times New Roman" panose="02020603050405020304" pitchFamily="18" charset="0"/>
                <a:ea typeface="微软雅黑" panose="020B0503020204020204" pitchFamily="34" charset="-122"/>
                <a:cs typeface="Courier New" panose="02070309020205020404" pitchFamily="49" charset="0"/>
              </a:rPr>
              <a:t>q</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点前，表示从反应物开始</a:t>
            </a:r>
            <a:r>
              <a:rPr lang="zh-CN"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i="1" kern="100" spc="100" dirty="0" smtClean="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spc="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spc="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spc="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点为刚达到平衡点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如下图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点后为平衡受温度的影响情况，即升温，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的百分含量增加或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的百分含量减少，平衡左移，故正反应的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7097590"/>
              </p:ext>
            </p:extLst>
          </p:nvPr>
        </p:nvGraphicFramePr>
        <p:xfrm>
          <a:off x="4799856" y="1841628"/>
          <a:ext cx="996950" cy="495300"/>
        </p:xfrm>
        <a:graphic>
          <a:graphicData uri="http://schemas.openxmlformats.org/presentationml/2006/ole">
            <mc:AlternateContent xmlns:mc="http://schemas.openxmlformats.org/markup-compatibility/2006">
              <mc:Choice xmlns:v="urn:schemas-microsoft-com:vml" Requires="v">
                <p:oleObj spid="_x0000_s113996" name="文档" r:id="rId3" imgW="997311" imgH="495789" progId="Word.Document.12">
                  <p:embed/>
                </p:oleObj>
              </mc:Choice>
              <mc:Fallback>
                <p:oleObj name="文档" r:id="rId3" imgW="997311" imgH="495789" progId="Word.Document.12">
                  <p:embed/>
                  <p:pic>
                    <p:nvPicPr>
                      <p:cNvPr id="0" name=""/>
                      <p:cNvPicPr/>
                      <p:nvPr/>
                    </p:nvPicPr>
                    <p:blipFill>
                      <a:blip r:embed="rId4"/>
                      <a:stretch>
                        <a:fillRect/>
                      </a:stretch>
                    </p:blipFill>
                    <p:spPr>
                      <a:xfrm>
                        <a:off x="4799856" y="1841628"/>
                        <a:ext cx="996950" cy="495300"/>
                      </a:xfrm>
                      <a:prstGeom prst="rect">
                        <a:avLst/>
                      </a:prstGeom>
                    </p:spPr>
                  </p:pic>
                </p:oleObj>
              </mc:Fallback>
            </mc:AlternateContent>
          </a:graphicData>
        </a:graphic>
      </p:graphicFrame>
      <p:pic>
        <p:nvPicPr>
          <p:cNvPr id="113925" name="Picture 261" descr="7-10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7521" y="3641828"/>
            <a:ext cx="5216958" cy="165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648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216165"/>
            <a:ext cx="11412000" cy="1694566"/>
          </a:xfrm>
          <a:prstGeom prst="rect">
            <a:avLst/>
          </a:prstGeom>
        </p:spPr>
        <p:txBody>
          <a:bodyPr>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对于化学反应</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q</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线上所有的点都是平衡点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如下图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线的左上方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的百分含量大于此压强时平衡体系中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的百分含量，所以，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线的右下方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3580041045"/>
              </p:ext>
            </p:extLst>
          </p:nvPr>
        </p:nvGraphicFramePr>
        <p:xfrm>
          <a:off x="4511824" y="1413666"/>
          <a:ext cx="996950" cy="495300"/>
        </p:xfrm>
        <a:graphic>
          <a:graphicData uri="http://schemas.openxmlformats.org/presentationml/2006/ole">
            <mc:AlternateContent xmlns:mc="http://schemas.openxmlformats.org/markup-compatibility/2006">
              <mc:Choice xmlns:v="urn:schemas-microsoft-com:vml" Requires="v">
                <p:oleObj spid="_x0000_s218185" name="文档" r:id="rId3" imgW="997311" imgH="495789" progId="Word.Document.12">
                  <p:embed/>
                </p:oleObj>
              </mc:Choice>
              <mc:Fallback>
                <p:oleObj name="文档" r:id="rId3" imgW="997311" imgH="495789" progId="Word.Document.12">
                  <p:embed/>
                  <p:pic>
                    <p:nvPicPr>
                      <p:cNvPr id="0" name=""/>
                      <p:cNvPicPr/>
                      <p:nvPr/>
                    </p:nvPicPr>
                    <p:blipFill>
                      <a:blip r:embed="rId4"/>
                      <a:stretch>
                        <a:fillRect/>
                      </a:stretch>
                    </p:blipFill>
                    <p:spPr>
                      <a:xfrm>
                        <a:off x="4511824" y="1413666"/>
                        <a:ext cx="996950" cy="495300"/>
                      </a:xfrm>
                      <a:prstGeom prst="rect">
                        <a:avLst/>
                      </a:prstGeom>
                    </p:spPr>
                  </p:pic>
                </p:oleObj>
              </mc:Fallback>
            </mc:AlternateContent>
          </a:graphicData>
        </a:graphic>
      </p:graphicFrame>
      <p:pic>
        <p:nvPicPr>
          <p:cNvPr id="218114" name="Picture 2" descr="7-10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2905" y="3213192"/>
            <a:ext cx="2346191" cy="208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807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511597"/>
            <a:ext cx="11412000" cy="2239074"/>
          </a:xfrm>
          <a:prstGeom prst="rect">
            <a:avLst/>
          </a:prstGeom>
        </p:spPr>
        <p:txBody>
          <a:bodyPr wrap="square">
            <a:spAutoFit/>
          </a:bodyPr>
          <a:lstStyle/>
          <a:p>
            <a:pPr algn="just">
              <a:lnSpc>
                <a:spcPct val="150000"/>
              </a:lnSpc>
              <a:spcAft>
                <a:spcPts val="0"/>
              </a:spcAft>
              <a:tabLst>
                <a:tab pos="1980565" algn="l"/>
              </a:tabLst>
            </a:pPr>
            <a:r>
              <a:rPr lang="zh-CN" altLang="zh-CN" sz="2400" b="1" kern="1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400" b="1" kern="1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2400" b="1" kern="1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捕碳的反应：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2NH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HCO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aq</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。为研究温度对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捕获</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效率的影响，将一定量的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溶液置于密闭容器中，并充入一定量的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气体，保持其他初始实验条件不变，分别在不同温度下，经过相同时间测得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气体浓度，得到趋势图：</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680997539"/>
              </p:ext>
            </p:extLst>
          </p:nvPr>
        </p:nvGraphicFramePr>
        <p:xfrm>
          <a:off x="8976320" y="682724"/>
          <a:ext cx="958850" cy="476250"/>
        </p:xfrm>
        <a:graphic>
          <a:graphicData uri="http://schemas.openxmlformats.org/presentationml/2006/ole">
            <mc:AlternateContent xmlns:mc="http://schemas.openxmlformats.org/markup-compatibility/2006">
              <mc:Choice xmlns:v="urn:schemas-microsoft-com:vml" Requires="v">
                <p:oleObj spid="_x0000_s219209" name="文档" r:id="rId3" imgW="959161" imgH="476679" progId="Word.Document.12">
                  <p:embed/>
                </p:oleObj>
              </mc:Choice>
              <mc:Fallback>
                <p:oleObj name="文档" r:id="rId3" imgW="959161" imgH="476679" progId="Word.Document.12">
                  <p:embed/>
                  <p:pic>
                    <p:nvPicPr>
                      <p:cNvPr id="0" name=""/>
                      <p:cNvPicPr/>
                      <p:nvPr/>
                    </p:nvPicPr>
                    <p:blipFill>
                      <a:blip r:embed="rId4"/>
                      <a:stretch>
                        <a:fillRect/>
                      </a:stretch>
                    </p:blipFill>
                    <p:spPr>
                      <a:xfrm>
                        <a:off x="8976320" y="682724"/>
                        <a:ext cx="958850" cy="476250"/>
                      </a:xfrm>
                      <a:prstGeom prst="rect">
                        <a:avLst/>
                      </a:prstGeom>
                    </p:spPr>
                  </p:pic>
                </p:oleObj>
              </mc:Fallback>
            </mc:AlternateContent>
          </a:graphicData>
        </a:graphic>
      </p:graphicFrame>
      <p:pic>
        <p:nvPicPr>
          <p:cNvPr id="219138" name="Picture 2" descr="7-1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5112" y="2239789"/>
            <a:ext cx="3331488"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90000" y="2750671"/>
            <a:ext cx="6426080" cy="1754326"/>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点的逆反应速率和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点的正反应速率的大小关系为</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2435205" y="3409577"/>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grpSp>
        <p:nvGrpSpPr>
          <p:cNvPr id="10" name="组合 9">
            <a:extLst>
              <a:ext uri="{FF2B5EF4-FFF2-40B4-BE49-F238E27FC236}">
                <a16:creationId xmlns:a16="http://schemas.microsoft.com/office/drawing/2014/main" xmlns="" id="{8E2DE2DB-9635-7343-9324-24E879D1A803}"/>
              </a:ext>
            </a:extLst>
          </p:cNvPr>
          <p:cNvGrpSpPr/>
          <p:nvPr/>
        </p:nvGrpSpPr>
        <p:grpSpPr>
          <a:xfrm>
            <a:off x="516000" y="4832077"/>
            <a:ext cx="11160000" cy="1621259"/>
            <a:chOff x="631969" y="3925222"/>
            <a:chExt cx="11160000" cy="1621259"/>
          </a:xfrm>
        </p:grpSpPr>
        <p:sp>
          <p:nvSpPr>
            <p:cNvPr id="11" name="圆角矩形 10">
              <a:extLst>
                <a:ext uri="{FF2B5EF4-FFF2-40B4-BE49-F238E27FC236}">
                  <a16:creationId xmlns:a16="http://schemas.microsoft.com/office/drawing/2014/main" xmlns="" id="{E595429C-FC91-844C-93CF-CDF13B79A00E}"/>
                </a:ext>
              </a:extLst>
            </p:cNvPr>
            <p:cNvSpPr/>
            <p:nvPr/>
          </p:nvSpPr>
          <p:spPr>
            <a:xfrm>
              <a:off x="631969" y="4038112"/>
              <a:ext cx="11160000" cy="1508369"/>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2" name="矩形 11">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4" name="矩形 13"/>
          <p:cNvSpPr/>
          <p:nvPr/>
        </p:nvSpPr>
        <p:spPr>
          <a:xfrm>
            <a:off x="747075" y="5113759"/>
            <a:ext cx="10697851" cy="1200329"/>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温度越高，反应速率越快，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点温度高，则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点的逆反应速率和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点的正反应速率的大小关系为</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50726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908720"/>
            <a:ext cx="11412000" cy="577081"/>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三点的平衡常数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从大到小的顺序为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9138" name="Picture 2" descr="7-10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0256" y="1847594"/>
            <a:ext cx="3331488"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a:extLst>
              <a:ext uri="{FF2B5EF4-FFF2-40B4-BE49-F238E27FC236}">
                <a16:creationId xmlns:a16="http://schemas.microsoft.com/office/drawing/2014/main" xmlns="" id="{8E2DE2DB-9635-7343-9324-24E879D1A803}"/>
              </a:ext>
            </a:extLst>
          </p:cNvPr>
          <p:cNvGrpSpPr/>
          <p:nvPr/>
        </p:nvGrpSpPr>
        <p:grpSpPr>
          <a:xfrm>
            <a:off x="516000" y="4506350"/>
            <a:ext cx="11160000" cy="1621259"/>
            <a:chOff x="631969" y="3925222"/>
            <a:chExt cx="11160000" cy="1621259"/>
          </a:xfrm>
        </p:grpSpPr>
        <p:sp>
          <p:nvSpPr>
            <p:cNvPr id="11" name="圆角矩形 10">
              <a:extLst>
                <a:ext uri="{FF2B5EF4-FFF2-40B4-BE49-F238E27FC236}">
                  <a16:creationId xmlns:a16="http://schemas.microsoft.com/office/drawing/2014/main" xmlns="" id="{E595429C-FC91-844C-93CF-CDF13B79A00E}"/>
                </a:ext>
              </a:extLst>
            </p:cNvPr>
            <p:cNvSpPr/>
            <p:nvPr/>
          </p:nvSpPr>
          <p:spPr>
            <a:xfrm>
              <a:off x="631969" y="4038112"/>
              <a:ext cx="11160000" cy="1508369"/>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2" name="矩形 11">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4" name="矩形 13"/>
          <p:cNvSpPr/>
          <p:nvPr/>
        </p:nvSpPr>
        <p:spPr>
          <a:xfrm>
            <a:off x="747075" y="4788032"/>
            <a:ext cx="10697851" cy="1130246"/>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根据图像，温度为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时反应达平衡，此后温度升高，</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增大，平衡逆向移动，说明正反应是放热反应，则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7968208" y="966427"/>
            <a:ext cx="1712328"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b</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c</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solidFill>
                  <a:srgbClr val="C00000"/>
                </a:solidFill>
                <a:latin typeface="Times New Roman" panose="02020603050405020304" pitchFamily="18" charset="0"/>
                <a:ea typeface="微软雅黑" panose="020B0503020204020204" pitchFamily="34" charset="-122"/>
              </a:rPr>
              <a:t>K</a:t>
            </a:r>
            <a:r>
              <a:rPr lang="en-US" altLang="zh-CN" sz="2400" kern="100" baseline="-25000" dirty="0" err="1">
                <a:solidFill>
                  <a:srgbClr val="C00000"/>
                </a:solidFill>
                <a:latin typeface="Times New Roman" panose="02020603050405020304" pitchFamily="18" charset="0"/>
                <a:ea typeface="微软雅黑" panose="020B0503020204020204" pitchFamily="34" charset="-122"/>
              </a:rPr>
              <a:t>d</a:t>
            </a:r>
            <a:endParaRPr lang="zh-CN" altLang="en-US" dirty="0"/>
          </a:p>
        </p:txBody>
      </p:sp>
    </p:spTree>
    <p:extLst>
      <p:ext uri="{BB962C8B-B14F-4D97-AF65-F5344CB8AC3E}">
        <p14:creationId xmlns:p14="http://schemas.microsoft.com/office/powerpoint/2010/main" val="343346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127514"/>
            <a:ext cx="11412000" cy="1754326"/>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温度区间，容器内</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气体浓度呈现增大的变化趋势，其原因是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9138" name="Picture 2" descr="7-10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0256" y="3215746"/>
            <a:ext cx="3331488"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35942" y="1636327"/>
            <a:ext cx="11204673" cy="1200329"/>
          </a:xfrm>
          <a:prstGeom prst="rect">
            <a:avLst/>
          </a:prstGeom>
        </p:spPr>
        <p:txBody>
          <a:bodyPr wrap="square">
            <a:spAutoFit/>
          </a:bodyPr>
          <a:lstStyle/>
          <a:p>
            <a:pPr algn="just">
              <a:lnSpc>
                <a:spcPct val="150000"/>
              </a:lnSpc>
              <a:spcAft>
                <a:spcPts val="0"/>
              </a:spcAft>
              <a:tabLst>
                <a:tab pos="1980565" algn="l"/>
              </a:tabLst>
            </a:pP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区间，化学反应已达到平衡，由于正反应是放热反应，温度升高平衡向逆反应方向移动，不利于</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的捕获</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587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15624" b="-1"/>
          <a:stretch/>
        </p:blipFill>
        <p:spPr>
          <a:xfrm>
            <a:off x="-297" y="-620"/>
            <a:ext cx="12193200" cy="6858620"/>
          </a:xfrm>
          <a:prstGeom prst="rect">
            <a:avLst/>
          </a:prstGeom>
        </p:spPr>
      </p:pic>
      <p:sp>
        <p:nvSpPr>
          <p:cNvPr id="8" name="矩形 7"/>
          <p:cNvSpPr/>
          <p:nvPr/>
        </p:nvSpPr>
        <p:spPr>
          <a:xfrm>
            <a:off x="0" y="1772816"/>
            <a:ext cx="10769912"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a:extLst>
              <a:ext uri="{FF2B5EF4-FFF2-40B4-BE49-F238E27FC236}">
                <a16:creationId xmlns:a16="http://schemas.microsoft.com/office/drawing/2014/main" xmlns=""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真题演练  明确考向</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7020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B9872406-72F5-594F-A16E-02C2617B58AB}"/>
              </a:ext>
            </a:extLst>
          </p:cNvPr>
          <p:cNvSpPr/>
          <p:nvPr/>
        </p:nvSpPr>
        <p:spPr>
          <a:xfrm>
            <a:off x="340045" y="1340768"/>
            <a:ext cx="1152612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2019·</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Ⅱ</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27(3)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改编</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环戊二烯容易发生聚合生成二聚体，该反应为可逆反应。不同温度下，溶液中环戊二烯浓度与反应时间的关系如图所示，下列说法正确的是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填标号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点的反应速率小于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点的反应速率</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点的正反应速率小于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点的逆反应速率</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点时二聚体的浓度为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0.45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pic>
        <p:nvPicPr>
          <p:cNvPr id="220162" name="Picture 2" descr="7-1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8810" y="2564904"/>
            <a:ext cx="3563814" cy="267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95400" y="2555379"/>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D</a:t>
            </a:r>
            <a:endParaRPr lang="zh-CN" altLang="en-US" dirty="0"/>
          </a:p>
        </p:txBody>
      </p:sp>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3" name="圆角矩形 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3" name="矩形 12"/>
          <p:cNvSpPr/>
          <p:nvPr/>
        </p:nvSpPr>
        <p:spPr>
          <a:xfrm>
            <a:off x="732818" y="2420888"/>
            <a:ext cx="6875349" cy="2308324"/>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影响反应速率的因素有温度和环戊二烯的浓度等，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点时温度较低，但环戊二烯浓度较大，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点时温度较高，但环戊二烯浓度较小，故无法比较</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点的反应速率大小，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矩形 14"/>
          <p:cNvSpPr/>
          <p:nvPr/>
        </p:nvSpPr>
        <p:spPr>
          <a:xfrm>
            <a:off x="732819" y="1340768"/>
            <a:ext cx="10481827" cy="1113766"/>
          </a:xfrm>
          <a:prstGeom prst="rect">
            <a:avLst/>
          </a:prstGeom>
        </p:spPr>
        <p:txBody>
          <a:bodyPr>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由相同时间内，环戊二烯浓度减小量越大，反应速率越快可知，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7" name="组合 16">
            <a:extLst>
              <a:ext uri="{FF2B5EF4-FFF2-40B4-BE49-F238E27FC236}">
                <a16:creationId xmlns:a16="http://schemas.microsoft.com/office/drawing/2014/main" xmlns="" id="{574E7DD6-E482-894D-9E46-D2B62C9ED9EC}"/>
              </a:ext>
            </a:extLst>
          </p:cNvPr>
          <p:cNvGrpSpPr/>
          <p:nvPr/>
        </p:nvGrpSpPr>
        <p:grpSpPr>
          <a:xfrm>
            <a:off x="516000" y="1077842"/>
            <a:ext cx="11160000" cy="5375494"/>
            <a:chOff x="792914" y="3925222"/>
            <a:chExt cx="11160000" cy="5375494"/>
          </a:xfrm>
        </p:grpSpPr>
        <p:sp>
          <p:nvSpPr>
            <p:cNvPr id="18" name="圆角矩形 17">
              <a:extLst>
                <a:ext uri="{FF2B5EF4-FFF2-40B4-BE49-F238E27FC236}">
                  <a16:creationId xmlns:a16="http://schemas.microsoft.com/office/drawing/2014/main" xmlns="" id="{E0791A29-2CB4-2744-96C1-EA2037B165CE}"/>
                </a:ext>
              </a:extLst>
            </p:cNvPr>
            <p:cNvSpPr/>
            <p:nvPr/>
          </p:nvSpPr>
          <p:spPr>
            <a:xfrm>
              <a:off x="792914" y="4038112"/>
              <a:ext cx="11160000" cy="5262604"/>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21" name="Picture 2" descr="7-1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770" y="1988840"/>
            <a:ext cx="3563814" cy="267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732819" y="4653136"/>
            <a:ext cx="10481827" cy="1684244"/>
          </a:xfrm>
          <a:prstGeom prst="rect">
            <a:avLst/>
          </a:prstGeom>
        </p:spPr>
        <p:txBody>
          <a:bodyPr>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点温度相同，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点时环戊二烯的浓度大于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点时环戊二烯的浓度，即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点的正反应速</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率大于</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点的正反应速率，因为</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点时反应未达到平衡，</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点的正反应速率大于逆反应速率，故</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点的正反应速率大于</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点的逆反应速率，</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7965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7-81"/>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0921"/>
          <a:stretch/>
        </p:blipFill>
        <p:spPr bwMode="auto">
          <a:xfrm>
            <a:off x="2301663" y="1844824"/>
            <a:ext cx="7588675" cy="342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490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3" name="矩形 12"/>
          <p:cNvSpPr/>
          <p:nvPr/>
        </p:nvSpPr>
        <p:spPr>
          <a:xfrm>
            <a:off x="732818" y="2132856"/>
            <a:ext cx="6875349" cy="1754326"/>
          </a:xfrm>
          <a:prstGeom prst="rect">
            <a:avLst/>
          </a:prstGeom>
        </p:spPr>
        <p:txBody>
          <a:bodyPr wrap="square">
            <a:spAutoFit/>
          </a:bodyPr>
          <a:lstStyle/>
          <a:p>
            <a:pPr algn="just">
              <a:lnSpc>
                <a:spcPct val="150000"/>
              </a:lnSpc>
              <a:spcAft>
                <a:spcPts val="0"/>
              </a:spcAft>
              <a:tabLst>
                <a:tab pos="1980565" algn="l"/>
              </a:tabLst>
            </a:pP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点时，环戊二烯的浓度减小</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0.9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结合生成的二聚体浓度为环戊二烯浓度变化量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可知二聚体的浓度为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0.45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7" name="组合 16">
            <a:extLst>
              <a:ext uri="{FF2B5EF4-FFF2-40B4-BE49-F238E27FC236}">
                <a16:creationId xmlns:a16="http://schemas.microsoft.com/office/drawing/2014/main" xmlns="" id="{574E7DD6-E482-894D-9E46-D2B62C9ED9EC}"/>
              </a:ext>
            </a:extLst>
          </p:cNvPr>
          <p:cNvGrpSpPr/>
          <p:nvPr/>
        </p:nvGrpSpPr>
        <p:grpSpPr>
          <a:xfrm>
            <a:off x="516000" y="1581898"/>
            <a:ext cx="11160000" cy="3287262"/>
            <a:chOff x="792914" y="3925222"/>
            <a:chExt cx="11160000" cy="3287262"/>
          </a:xfrm>
        </p:grpSpPr>
        <p:sp>
          <p:nvSpPr>
            <p:cNvPr id="18" name="圆角矩形 17">
              <a:extLst>
                <a:ext uri="{FF2B5EF4-FFF2-40B4-BE49-F238E27FC236}">
                  <a16:creationId xmlns:a16="http://schemas.microsoft.com/office/drawing/2014/main" xmlns="" id="{E0791A29-2CB4-2744-96C1-EA2037B165CE}"/>
                </a:ext>
              </a:extLst>
            </p:cNvPr>
            <p:cNvSpPr/>
            <p:nvPr/>
          </p:nvSpPr>
          <p:spPr>
            <a:xfrm>
              <a:off x="792914" y="4038112"/>
              <a:ext cx="11160000" cy="3174372"/>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21" name="Picture 2" descr="7-1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770" y="1988840"/>
            <a:ext cx="3563814" cy="267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对象 4"/>
          <p:cNvGraphicFramePr>
            <a:graphicFrameLocks noChangeAspect="1"/>
          </p:cNvGraphicFramePr>
          <p:nvPr>
            <p:extLst>
              <p:ext uri="{D42A27DB-BD31-4B8C-83A1-F6EECF244321}">
                <p14:modId xmlns:p14="http://schemas.microsoft.com/office/powerpoint/2010/main" val="3555134773"/>
              </p:ext>
            </p:extLst>
          </p:nvPr>
        </p:nvGraphicFramePr>
        <p:xfrm>
          <a:off x="6384032" y="2575837"/>
          <a:ext cx="720725" cy="868363"/>
        </p:xfrm>
        <a:graphic>
          <a:graphicData uri="http://schemas.openxmlformats.org/presentationml/2006/ole">
            <mc:AlternateContent xmlns:mc="http://schemas.openxmlformats.org/markup-compatibility/2006">
              <mc:Choice xmlns:v="urn:schemas-microsoft-com:vml" Requires="v">
                <p:oleObj spid="_x0000_s222275" name="文档" r:id="rId7" imgW="721260" imgH="867902" progId="Word.Document.12">
                  <p:embed/>
                </p:oleObj>
              </mc:Choice>
              <mc:Fallback>
                <p:oleObj name="文档" r:id="rId7" imgW="721260" imgH="867902" progId="Word.Document.12">
                  <p:embed/>
                  <p:pic>
                    <p:nvPicPr>
                      <p:cNvPr id="0" name=""/>
                      <p:cNvPicPr/>
                      <p:nvPr/>
                    </p:nvPicPr>
                    <p:blipFill>
                      <a:blip r:embed="rId8"/>
                      <a:stretch>
                        <a:fillRect/>
                      </a:stretch>
                    </p:blipFill>
                    <p:spPr>
                      <a:xfrm>
                        <a:off x="6384032" y="2575837"/>
                        <a:ext cx="720725" cy="868363"/>
                      </a:xfrm>
                      <a:prstGeom prst="rect">
                        <a:avLst/>
                      </a:prstGeom>
                    </p:spPr>
                  </p:pic>
                </p:oleObj>
              </mc:Fallback>
            </mc:AlternateContent>
          </a:graphicData>
        </a:graphic>
      </p:graphicFrame>
    </p:spTree>
    <p:extLst>
      <p:ext uri="{BB962C8B-B14F-4D97-AF65-F5344CB8AC3E}">
        <p14:creationId xmlns:p14="http://schemas.microsoft.com/office/powerpoint/2010/main" val="366748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3A329BE5-FA48-1445-847B-16C3FB060719}"/>
              </a:ext>
            </a:extLst>
          </p:cNvPr>
          <p:cNvSpPr/>
          <p:nvPr/>
        </p:nvSpPr>
        <p:spPr>
          <a:xfrm>
            <a:off x="390000" y="827187"/>
            <a:ext cx="11412000" cy="316545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4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江苏，</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15</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改编</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重整生成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的过程中主要发生下列反应</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247.1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41.2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1980565" algn="l"/>
              </a:tabLs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在恒压、反应物起始物质的量比</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1</a:t>
            </a:r>
          </a:p>
          <a:p>
            <a:pPr algn="just">
              <a:lnSpc>
                <a:spcPct val="140000"/>
              </a:lnSpc>
              <a:spcAft>
                <a:spcPts val="0"/>
              </a:spcAft>
              <a:tabLst>
                <a:tab pos="1980565" algn="l"/>
              </a:tabLs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条件</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的平衡转化率随温度变化的曲线如图所示</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40000"/>
              </a:lnSpc>
              <a:spcAft>
                <a:spcPts val="0"/>
              </a:spcAft>
              <a:tabLst>
                <a:tab pos="1980565" algn="l"/>
              </a:tabLs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下列</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有关说法正确的是</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pic>
        <p:nvPicPr>
          <p:cNvPr id="221186" name="Picture 2" descr="7-13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2304" y="1589101"/>
            <a:ext cx="3028625" cy="32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a:extLst>
              <a:ext uri="{FF2B5EF4-FFF2-40B4-BE49-F238E27FC236}">
                <a16:creationId xmlns:a16="http://schemas.microsoft.com/office/drawing/2014/main" xmlns="" id="{3A329BE5-FA48-1445-847B-16C3FB060719}"/>
              </a:ext>
            </a:extLst>
          </p:cNvPr>
          <p:cNvSpPr/>
          <p:nvPr/>
        </p:nvSpPr>
        <p:spPr>
          <a:xfrm>
            <a:off x="390000" y="3986014"/>
            <a:ext cx="11412000" cy="270841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4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升高温度、增大压强均有利于提高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平衡转化率</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随温度的变化</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相同条件下，改用高效催化剂能使曲线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和曲线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相重叠</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恒压、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800 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条件下，反应至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转化率达到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点的值</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4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改变</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除温度外的特定条件继续反应，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转化率能达到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点的值</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TextBox 9"/>
          <p:cNvSpPr txBox="1"/>
          <p:nvPr/>
        </p:nvSpPr>
        <p:spPr>
          <a:xfrm>
            <a:off x="256007" y="544522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4" name="圆角矩形 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矩形 11"/>
          <p:cNvSpPr/>
          <p:nvPr/>
        </p:nvSpPr>
        <p:spPr>
          <a:xfrm>
            <a:off x="742673" y="1401196"/>
            <a:ext cx="10681919" cy="1200329"/>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项，甲烷参与的反应为吸热反应，升高温度，甲烷的平衡转化率增大，该反应为气体体积增大的反应，增大压强，甲烷的平衡转化率减小，错误；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742673" y="2536329"/>
            <a:ext cx="7225535" cy="2775760"/>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参与两个反应，且第一个反应中甲烷和二氧化碳的化学计量数相等，因此当起始时甲烷和二氧化碳的物质的量之比为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时，同温度下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的转化率大于甲烷的转化率，即曲线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表示甲烷的平衡转化率随温度的变化，错误；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7" name="组合 16">
            <a:extLst>
              <a:ext uri="{FF2B5EF4-FFF2-40B4-BE49-F238E27FC236}">
                <a16:creationId xmlns:a16="http://schemas.microsoft.com/office/drawing/2014/main" xmlns="" id="{574E7DD6-E482-894D-9E46-D2B62C9ED9EC}"/>
              </a:ext>
            </a:extLst>
          </p:cNvPr>
          <p:cNvGrpSpPr/>
          <p:nvPr/>
        </p:nvGrpSpPr>
        <p:grpSpPr>
          <a:xfrm>
            <a:off x="516000" y="1052736"/>
            <a:ext cx="11160000" cy="4896544"/>
            <a:chOff x="792914" y="3925222"/>
            <a:chExt cx="11160000" cy="4896544"/>
          </a:xfrm>
        </p:grpSpPr>
        <p:sp>
          <p:nvSpPr>
            <p:cNvPr id="18" name="圆角矩形 17">
              <a:extLst>
                <a:ext uri="{FF2B5EF4-FFF2-40B4-BE49-F238E27FC236}">
                  <a16:creationId xmlns:a16="http://schemas.microsoft.com/office/drawing/2014/main" xmlns="" id="{E0791A29-2CB4-2744-96C1-EA2037B165CE}"/>
                </a:ext>
              </a:extLst>
            </p:cNvPr>
            <p:cNvSpPr/>
            <p:nvPr/>
          </p:nvSpPr>
          <p:spPr>
            <a:xfrm>
              <a:off x="792914" y="4038112"/>
              <a:ext cx="11160000" cy="4783654"/>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15" name="Picture 2" descr="7-13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2332" y="2597213"/>
            <a:ext cx="3028625" cy="32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19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4" name="圆角矩形 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4" name="矩形 13"/>
          <p:cNvSpPr/>
          <p:nvPr/>
        </p:nvSpPr>
        <p:spPr>
          <a:xfrm>
            <a:off x="742673" y="1916832"/>
            <a:ext cx="7225535" cy="2238241"/>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项，催化剂不能改变化学平衡，因此两条曲线不能重叠，错误；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项，温度不变，增大二氧化碳的量，平衡可向右移动，甲烷的转化率增大，可能达到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点的值，正确。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7" name="组合 16">
            <a:extLst>
              <a:ext uri="{FF2B5EF4-FFF2-40B4-BE49-F238E27FC236}">
                <a16:creationId xmlns:a16="http://schemas.microsoft.com/office/drawing/2014/main" xmlns="" id="{574E7DD6-E482-894D-9E46-D2B62C9ED9EC}"/>
              </a:ext>
            </a:extLst>
          </p:cNvPr>
          <p:cNvGrpSpPr/>
          <p:nvPr/>
        </p:nvGrpSpPr>
        <p:grpSpPr>
          <a:xfrm>
            <a:off x="516000" y="1412776"/>
            <a:ext cx="11160000" cy="3816424"/>
            <a:chOff x="792914" y="3925222"/>
            <a:chExt cx="11160000" cy="3816424"/>
          </a:xfrm>
        </p:grpSpPr>
        <p:sp>
          <p:nvSpPr>
            <p:cNvPr id="18" name="圆角矩形 17">
              <a:extLst>
                <a:ext uri="{FF2B5EF4-FFF2-40B4-BE49-F238E27FC236}">
                  <a16:creationId xmlns:a16="http://schemas.microsoft.com/office/drawing/2014/main" xmlns="" id="{E0791A29-2CB4-2744-96C1-EA2037B165CE}"/>
                </a:ext>
              </a:extLst>
            </p:cNvPr>
            <p:cNvSpPr/>
            <p:nvPr/>
          </p:nvSpPr>
          <p:spPr>
            <a:xfrm>
              <a:off x="792914" y="4038112"/>
              <a:ext cx="11160000" cy="3703534"/>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15" name="Picture 2" descr="7-13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2332" y="1844824"/>
            <a:ext cx="3028625" cy="32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43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8FEF50E-5279-AC48-99A0-C8947064D50F}"/>
              </a:ext>
            </a:extLst>
          </p:cNvPr>
          <p:cNvSpPr/>
          <p:nvPr/>
        </p:nvSpPr>
        <p:spPr>
          <a:xfrm>
            <a:off x="390000" y="1256005"/>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18(3)(4)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探究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合成反应化学平衡的影响因素，有利于提高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的产率。以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为原料合成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涉及的主要反应如下：</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OH(g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49.5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OH(g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90.4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568046586"/>
              </p:ext>
            </p:extLst>
          </p:nvPr>
        </p:nvGraphicFramePr>
        <p:xfrm>
          <a:off x="2947479" y="2565097"/>
          <a:ext cx="968375" cy="438150"/>
        </p:xfrm>
        <a:graphic>
          <a:graphicData uri="http://schemas.openxmlformats.org/presentationml/2006/ole">
            <mc:AlternateContent xmlns:mc="http://schemas.openxmlformats.org/markup-compatibility/2006">
              <mc:Choice xmlns:v="urn:schemas-microsoft-com:vml" Requires="v">
                <p:oleObj spid="_x0000_s139209" name="文档" r:id="rId6" imgW="968879" imgH="438819" progId="Word.Document.12">
                  <p:embed/>
                </p:oleObj>
              </mc:Choice>
              <mc:Fallback>
                <p:oleObj name="文档" r:id="rId6" imgW="968879" imgH="438819" progId="Word.Document.12">
                  <p:embed/>
                  <p:pic>
                    <p:nvPicPr>
                      <p:cNvPr id="0" name=""/>
                      <p:cNvPicPr/>
                      <p:nvPr/>
                    </p:nvPicPr>
                    <p:blipFill>
                      <a:blip r:embed="rId7"/>
                      <a:stretch>
                        <a:fillRect/>
                      </a:stretch>
                    </p:blipFill>
                    <p:spPr>
                      <a:xfrm>
                        <a:off x="2947479" y="2565097"/>
                        <a:ext cx="968375" cy="438150"/>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3417080443"/>
              </p:ext>
            </p:extLst>
          </p:nvPr>
        </p:nvGraphicFramePr>
        <p:xfrm>
          <a:off x="2825513" y="3114439"/>
          <a:ext cx="968375" cy="438150"/>
        </p:xfrm>
        <a:graphic>
          <a:graphicData uri="http://schemas.openxmlformats.org/presentationml/2006/ole">
            <mc:AlternateContent xmlns:mc="http://schemas.openxmlformats.org/markup-compatibility/2006">
              <mc:Choice xmlns:v="urn:schemas-microsoft-com:vml" Requires="v">
                <p:oleObj spid="_x0000_s139210" name="文档" r:id="rId8" imgW="968879" imgH="438819" progId="Word.Document.12">
                  <p:embed/>
                </p:oleObj>
              </mc:Choice>
              <mc:Fallback>
                <p:oleObj name="文档" r:id="rId8" imgW="968879" imgH="438819" progId="Word.Document.12">
                  <p:embed/>
                  <p:pic>
                    <p:nvPicPr>
                      <p:cNvPr id="0" name=""/>
                      <p:cNvPicPr/>
                      <p:nvPr/>
                    </p:nvPicPr>
                    <p:blipFill>
                      <a:blip r:embed="rId9"/>
                      <a:stretch>
                        <a:fillRect/>
                      </a:stretch>
                    </p:blipFill>
                    <p:spPr>
                      <a:xfrm>
                        <a:off x="2825513" y="3114439"/>
                        <a:ext cx="968375" cy="438150"/>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1585853071"/>
              </p:ext>
            </p:extLst>
          </p:nvPr>
        </p:nvGraphicFramePr>
        <p:xfrm>
          <a:off x="2806463" y="3634945"/>
          <a:ext cx="968375" cy="438150"/>
        </p:xfrm>
        <a:graphic>
          <a:graphicData uri="http://schemas.openxmlformats.org/presentationml/2006/ole">
            <mc:AlternateContent xmlns:mc="http://schemas.openxmlformats.org/markup-compatibility/2006">
              <mc:Choice xmlns:v="urn:schemas-microsoft-com:vml" Requires="v">
                <p:oleObj spid="_x0000_s139211" name="文档" r:id="rId10" imgW="968879" imgH="438819" progId="Word.Document.12">
                  <p:embed/>
                </p:oleObj>
              </mc:Choice>
              <mc:Fallback>
                <p:oleObj name="文档" r:id="rId10" imgW="968879" imgH="438819" progId="Word.Document.12">
                  <p:embed/>
                  <p:pic>
                    <p:nvPicPr>
                      <p:cNvPr id="0" name=""/>
                      <p:cNvPicPr/>
                      <p:nvPr/>
                    </p:nvPicPr>
                    <p:blipFill>
                      <a:blip r:embed="rId9"/>
                      <a:stretch>
                        <a:fillRect/>
                      </a:stretch>
                    </p:blipFill>
                    <p:spPr>
                      <a:xfrm>
                        <a:off x="2806463" y="3634945"/>
                        <a:ext cx="968375" cy="438150"/>
                      </a:xfrm>
                      <a:prstGeom prst="rect">
                        <a:avLst/>
                      </a:prstGeom>
                    </p:spPr>
                  </p:pic>
                </p:oleObj>
              </mc:Fallback>
            </mc:AlternateContent>
          </a:graphicData>
        </a:graphic>
      </p:graphicFrame>
    </p:spTree>
    <p:extLst>
      <p:ext uri="{BB962C8B-B14F-4D97-AF65-F5344CB8AC3E}">
        <p14:creationId xmlns:p14="http://schemas.microsoft.com/office/powerpoint/2010/main" val="424137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8FEF50E-5279-AC48-99A0-C8947064D50F}"/>
              </a:ext>
            </a:extLst>
          </p:cNvPr>
          <p:cNvSpPr/>
          <p:nvPr/>
        </p:nvSpPr>
        <p:spPr>
          <a:xfrm>
            <a:off x="390000" y="764704"/>
            <a:ext cx="6282064"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回答下列问题：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不同压强下，按照</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投料，实验测定</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的平衡产率随温度的变化关系</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如图</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pic>
        <p:nvPicPr>
          <p:cNvPr id="223234" name="Picture 2" descr="7-13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8812" y="1079717"/>
            <a:ext cx="4637828" cy="222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438028637"/>
              </p:ext>
            </p:extLst>
          </p:nvPr>
        </p:nvGraphicFramePr>
        <p:xfrm>
          <a:off x="514350" y="2987899"/>
          <a:ext cx="8058150" cy="2171700"/>
        </p:xfrm>
        <a:graphic>
          <a:graphicData uri="http://schemas.openxmlformats.org/presentationml/2006/ole">
            <mc:AlternateContent xmlns:mc="http://schemas.openxmlformats.org/markup-compatibility/2006">
              <mc:Choice xmlns:v="urn:schemas-microsoft-com:vml" Requires="v">
                <p:oleObj spid="_x0000_s223299" name="文档" r:id="rId7" imgW="8061498" imgH="2171391" progId="Word.Document.12">
                  <p:embed/>
                </p:oleObj>
              </mc:Choice>
              <mc:Fallback>
                <p:oleObj name="文档" r:id="rId7" imgW="8061498" imgH="2171391" progId="Word.Document.12">
                  <p:embed/>
                  <p:pic>
                    <p:nvPicPr>
                      <p:cNvPr id="0" name=""/>
                      <p:cNvPicPr/>
                      <p:nvPr/>
                    </p:nvPicPr>
                    <p:blipFill>
                      <a:blip r:embed="rId8"/>
                      <a:stretch>
                        <a:fillRect/>
                      </a:stretch>
                    </p:blipFill>
                    <p:spPr>
                      <a:xfrm>
                        <a:off x="514350" y="2987899"/>
                        <a:ext cx="8058150" cy="2171700"/>
                      </a:xfrm>
                      <a:prstGeom prst="rect">
                        <a:avLst/>
                      </a:prstGeom>
                    </p:spPr>
                  </p:pic>
                </p:oleObj>
              </mc:Fallback>
            </mc:AlternateContent>
          </a:graphicData>
        </a:graphic>
      </p:graphicFrame>
      <p:sp>
        <p:nvSpPr>
          <p:cNvPr id="11" name="矩形 10">
            <a:extLst>
              <a:ext uri="{FF2B5EF4-FFF2-40B4-BE49-F238E27FC236}">
                <a16:creationId xmlns:a16="http://schemas.microsoft.com/office/drawing/2014/main" xmlns="" id="{18FEF50E-5279-AC48-99A0-C8947064D50F}"/>
              </a:ext>
            </a:extLst>
          </p:cNvPr>
          <p:cNvSpPr/>
          <p:nvPr/>
        </p:nvSpPr>
        <p:spPr>
          <a:xfrm>
            <a:off x="390000" y="5038293"/>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其中纵坐标表示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平衡转化率的是图</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乙</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；压强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由大到小的顺序为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；图乙中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温度时，三条曲线几乎交于一点的原因是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5849778" y="5144029"/>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乙</a:t>
            </a:r>
            <a:endParaRPr lang="zh-CN" altLang="en-US" dirty="0"/>
          </a:p>
        </p:txBody>
      </p:sp>
      <p:sp>
        <p:nvSpPr>
          <p:cNvPr id="8" name="矩形 7"/>
          <p:cNvSpPr/>
          <p:nvPr/>
        </p:nvSpPr>
        <p:spPr>
          <a:xfrm>
            <a:off x="2993559" y="5655036"/>
            <a:ext cx="1569660"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rPr>
              <a:t>p</a:t>
            </a:r>
            <a:r>
              <a:rPr lang="en-US" altLang="zh-CN" sz="2400" kern="100" baseline="-25000" dirty="0">
                <a:solidFill>
                  <a:srgbClr val="C00000"/>
                </a:solidFill>
                <a:latin typeface="Times New Roman" panose="02020603050405020304" pitchFamily="18" charset="0"/>
                <a:ea typeface="微软雅黑" panose="020B0503020204020204" pitchFamily="34" charset="-122"/>
              </a:rPr>
              <a:t>1</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p</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p</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10" name="矩形 9"/>
          <p:cNvSpPr/>
          <p:nvPr/>
        </p:nvSpPr>
        <p:spPr>
          <a:xfrm>
            <a:off x="488901" y="6098874"/>
            <a:ext cx="10254452" cy="646331"/>
          </a:xfrm>
          <a:prstGeom prst="rect">
            <a:avLst/>
          </a:prstGeom>
        </p:spPr>
        <p:txBody>
          <a:bodyPr wrap="square">
            <a:spAutoFit/>
          </a:bodyPr>
          <a:lstStyle/>
          <a:p>
            <a:pPr algn="just">
              <a:lnSpc>
                <a:spcPct val="150000"/>
              </a:lnSpc>
              <a:spcAft>
                <a:spcPts val="0"/>
              </a:spcAft>
              <a:tabLst>
                <a:tab pos="1980565" algn="l"/>
              </a:tabLst>
            </a:pP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时以反应</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Ⅲ</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为主，反应</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Ⅲ</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前后气体分子数相等，压强改变对平衡没有影响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549117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grpSp>
        <p:nvGrpSpPr>
          <p:cNvPr id="10" name="组合 9">
            <a:extLst>
              <a:ext uri="{FF2B5EF4-FFF2-40B4-BE49-F238E27FC236}">
                <a16:creationId xmlns:a16="http://schemas.microsoft.com/office/drawing/2014/main" xmlns="" id="{574E7DD6-E482-894D-9E46-D2B62C9ED9EC}"/>
              </a:ext>
            </a:extLst>
          </p:cNvPr>
          <p:cNvGrpSpPr/>
          <p:nvPr/>
        </p:nvGrpSpPr>
        <p:grpSpPr>
          <a:xfrm>
            <a:off x="516000" y="1412776"/>
            <a:ext cx="11160000" cy="4320480"/>
            <a:chOff x="792914" y="3925222"/>
            <a:chExt cx="11160000" cy="4320480"/>
          </a:xfrm>
        </p:grpSpPr>
        <p:sp>
          <p:nvSpPr>
            <p:cNvPr id="11" name="圆角矩形 10">
              <a:extLst>
                <a:ext uri="{FF2B5EF4-FFF2-40B4-BE49-F238E27FC236}">
                  <a16:creationId xmlns:a16="http://schemas.microsoft.com/office/drawing/2014/main" xmlns="" id="{E0791A29-2CB4-2744-96C1-EA2037B165CE}"/>
                </a:ext>
              </a:extLst>
            </p:cNvPr>
            <p:cNvSpPr/>
            <p:nvPr/>
          </p:nvSpPr>
          <p:spPr>
            <a:xfrm>
              <a:off x="792914" y="4038112"/>
              <a:ext cx="11160000" cy="420759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2" name="矩形 1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5" name="矩形 4"/>
          <p:cNvSpPr/>
          <p:nvPr/>
        </p:nvSpPr>
        <p:spPr>
          <a:xfrm>
            <a:off x="689910" y="1672357"/>
            <a:ext cx="6054162" cy="2308324"/>
          </a:xfrm>
          <a:prstGeom prst="rect">
            <a:avLst/>
          </a:prstGeom>
        </p:spPr>
        <p:txBody>
          <a:bodyPr wrap="square">
            <a:spAutoFit/>
          </a:bodyPr>
          <a:lstStyle/>
          <a:p>
            <a:pPr algn="di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由反应</a:t>
            </a:r>
            <a:r>
              <a:rPr lang="en-US" altLang="zh-CN" sz="2400" kern="100" dirty="0">
                <a:latin typeface="宋体" panose="02010600030101010101" pitchFamily="2" charset="-122"/>
                <a:ea typeface="宋体" panose="02010600030101010101" pitchFamily="2" charset="-122"/>
                <a:cs typeface="Courier New" panose="02070309020205020404" pitchFamily="49" charset="0"/>
              </a:rPr>
              <a:t>Ⅰ</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宋体" panose="02010600030101010101" pitchFamily="2" charset="-122"/>
                <a:cs typeface="Courier New" panose="02070309020205020404" pitchFamily="49" charset="0"/>
              </a:rPr>
              <a:t>Ⅱ</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可知，随着温度的升高，甲醇的平衡产率逐渐降低，因此图甲的纵坐标表示的是甲醇的平衡产率，图乙的纵坐标表示的是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的平衡转化率。同温度下，随着</a:t>
            </a: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压</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 name="Picture 2" descr="7-13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6080" y="1780747"/>
            <a:ext cx="4637828" cy="222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689910" y="3888991"/>
            <a:ext cx="10763998" cy="1754326"/>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强的增大，甲醇的平衡产率应增大，因此压强由大到小的顺序为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。图乙中，当升温到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的平衡转化率与压强的大小无关，说明以反应</a:t>
            </a:r>
            <a:r>
              <a:rPr lang="en-US" altLang="zh-CN" sz="2400" kern="100" dirty="0">
                <a:latin typeface="宋体" panose="02010600030101010101" pitchFamily="2" charset="-122"/>
                <a:ea typeface="宋体" panose="02010600030101010101" pitchFamily="2" charset="-122"/>
                <a:cs typeface="Courier New" panose="02070309020205020404" pitchFamily="49" charset="0"/>
              </a:rPr>
              <a:t>Ⅲ</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为主，因为反应</a:t>
            </a:r>
            <a:r>
              <a:rPr lang="en-US" altLang="zh-CN" sz="2400" kern="100" dirty="0">
                <a:latin typeface="宋体" panose="02010600030101010101" pitchFamily="2" charset="-122"/>
                <a:ea typeface="宋体" panose="02010600030101010101" pitchFamily="2" charset="-122"/>
                <a:cs typeface="Courier New" panose="02070309020205020404" pitchFamily="49" charset="0"/>
              </a:rPr>
              <a:t>Ⅲ</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前后气体分子数相等。</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916026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8FEF50E-5279-AC48-99A0-C8947064D50F}"/>
              </a:ext>
            </a:extLst>
          </p:cNvPr>
          <p:cNvSpPr/>
          <p:nvPr/>
        </p:nvSpPr>
        <p:spPr>
          <a:xfrm>
            <a:off x="390000" y="1400021"/>
            <a:ext cx="6282064"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为同时提高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的平衡产率，应选择的反应条件为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填标号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低温、高压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高温、低压</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低温、低压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高温、高压</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pic>
        <p:nvPicPr>
          <p:cNvPr id="223234" name="Picture 2" descr="7-13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6120" y="1916832"/>
            <a:ext cx="4637828" cy="222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159896" y="2060848"/>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a:t>
            </a:r>
            <a:endParaRPr lang="zh-CN" altLang="en-US" dirty="0"/>
          </a:p>
        </p:txBody>
      </p:sp>
    </p:spTree>
    <p:extLst>
      <p:ext uri="{BB962C8B-B14F-4D97-AF65-F5344CB8AC3E}">
        <p14:creationId xmlns:p14="http://schemas.microsoft.com/office/powerpoint/2010/main" val="3393172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15624" b="-1"/>
          <a:stretch/>
        </p:blipFill>
        <p:spPr>
          <a:xfrm>
            <a:off x="-297" y="-620"/>
            <a:ext cx="12193200" cy="6858620"/>
          </a:xfrm>
          <a:prstGeom prst="rect">
            <a:avLst/>
          </a:prstGeom>
        </p:spPr>
      </p:pic>
      <p:sp>
        <p:nvSpPr>
          <p:cNvPr id="7" name="矩形 6"/>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xmlns=""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课时精练</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7391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矩形 38">
            <a:extLst>
              <a:ext uri="{FF2B5EF4-FFF2-40B4-BE49-F238E27FC236}">
                <a16:creationId xmlns:a16="http://schemas.microsoft.com/office/drawing/2014/main" xmlns="" id="{F3C0D54F-E471-254D-996C-2FBC9553FFE9}"/>
              </a:ext>
            </a:extLst>
          </p:cNvPr>
          <p:cNvSpPr/>
          <p:nvPr/>
        </p:nvSpPr>
        <p:spPr>
          <a:xfrm>
            <a:off x="390000" y="964515"/>
            <a:ext cx="5742541"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41.2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图像如图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所示，若其他条件不变，只是在反应前增大容器体积使压强减小，则其</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图像如图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所示。下列说法正确的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7" name="圆角矩形 36">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aphicFrame>
        <p:nvGraphicFramePr>
          <p:cNvPr id="26" name="对象 25"/>
          <p:cNvGraphicFramePr>
            <a:graphicFrameLocks noChangeAspect="1"/>
          </p:cNvGraphicFramePr>
          <p:nvPr>
            <p:extLst>
              <p:ext uri="{D42A27DB-BD31-4B8C-83A1-F6EECF244321}">
                <p14:modId xmlns:p14="http://schemas.microsoft.com/office/powerpoint/2010/main" val="957976894"/>
              </p:ext>
            </p:extLst>
          </p:nvPr>
        </p:nvGraphicFramePr>
        <p:xfrm>
          <a:off x="3509541" y="1149127"/>
          <a:ext cx="958850" cy="476250"/>
        </p:xfrm>
        <a:graphic>
          <a:graphicData uri="http://schemas.openxmlformats.org/presentationml/2006/ole">
            <mc:AlternateContent xmlns:mc="http://schemas.openxmlformats.org/markup-compatibility/2006">
              <mc:Choice xmlns:v="urn:schemas-microsoft-com:vml" Requires="v">
                <p:oleObj spid="_x0000_s224321" name="文档" r:id="rId18" imgW="959161" imgH="476679" progId="Word.Document.12">
                  <p:embed/>
                </p:oleObj>
              </mc:Choice>
              <mc:Fallback>
                <p:oleObj name="文档" r:id="rId18" imgW="959161" imgH="476679" progId="Word.Document.12">
                  <p:embed/>
                  <p:pic>
                    <p:nvPicPr>
                      <p:cNvPr id="0" name=""/>
                      <p:cNvPicPr/>
                      <p:nvPr/>
                    </p:nvPicPr>
                    <p:blipFill>
                      <a:blip r:embed="rId19"/>
                      <a:stretch>
                        <a:fillRect/>
                      </a:stretch>
                    </p:blipFill>
                    <p:spPr>
                      <a:xfrm>
                        <a:off x="3509541" y="1149127"/>
                        <a:ext cx="958850" cy="476250"/>
                      </a:xfrm>
                      <a:prstGeom prst="rect">
                        <a:avLst/>
                      </a:prstGeom>
                    </p:spPr>
                  </p:pic>
                </p:oleObj>
              </mc:Fallback>
            </mc:AlternateContent>
          </a:graphicData>
        </a:graphic>
      </p:graphicFrame>
      <p:pic>
        <p:nvPicPr>
          <p:cNvPr id="224258" name="Picture 2" descr="7-10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0016" y="1272078"/>
            <a:ext cx="5458327" cy="222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27">
            <a:extLst>
              <a:ext uri="{FF2B5EF4-FFF2-40B4-BE49-F238E27FC236}">
                <a16:creationId xmlns:a16="http://schemas.microsoft.com/office/drawing/2014/main" xmlns="" id="{F3C0D54F-E471-254D-996C-2FBC9553FFE9}"/>
              </a:ext>
            </a:extLst>
          </p:cNvPr>
          <p:cNvSpPr/>
          <p:nvPr/>
        </p:nvSpPr>
        <p:spPr>
          <a:xfrm>
            <a:off x="389999" y="3736082"/>
            <a:ext cx="11447149" cy="226982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tabLst>
                <a:tab pos="1980565" algn="l"/>
              </a:tabLs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⑤</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⑥</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⑦</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⑧</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两图中阴影部分面积相等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⑨</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阴影部分面积更大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⑩</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阴影部分面积更</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大</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①③⑦⑧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B.</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①③⑤⑧</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②④⑦⑨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D.</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①③⑦⑩</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3910514" y="534451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提炼解题方法</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3" name="矩形 12"/>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典图例析</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14" name="矩形 13">
            <a:extLst>
              <a:ext uri="{FF2B5EF4-FFF2-40B4-BE49-F238E27FC236}">
                <a16:creationId xmlns:a16="http://schemas.microsoft.com/office/drawing/2014/main" xmlns="" id="{7E4F18EA-82C7-9143-98A4-D4840597F599}"/>
              </a:ext>
            </a:extLst>
          </p:cNvPr>
          <p:cNvSpPr/>
          <p:nvPr/>
        </p:nvSpPr>
        <p:spPr>
          <a:xfrm>
            <a:off x="390000" y="1268760"/>
            <a:ext cx="11412000" cy="2339078"/>
          </a:xfrm>
          <a:prstGeom prst="rect">
            <a:avLst/>
          </a:prstGeom>
          <a:ln w="12700">
            <a:noFill/>
          </a:ln>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en-US" altLang="zh-CN" b="1" kern="100" dirty="0">
                <a:latin typeface="+mn-ea"/>
                <a:cs typeface="Courier New" panose="02070309020205020404" pitchFamily="49" charset="0"/>
              </a:rPr>
              <a:t>1</a:t>
            </a:r>
            <a:r>
              <a:rPr lang="en-US" altLang="zh-CN"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瞬时速率</a:t>
            </a:r>
            <a:r>
              <a:rPr lang="en-US" altLang="zh-CN"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时间图像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当可逆反应达到一种平衡后，若某一时刻外界条件发生改变，都可能使速率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时间图像的曲线出现不连续的情况，根据出现</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断点</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前后的速率大小，即可对外界条件的变化情况作出判断。如图：</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1105" name="Picture 97" descr="7-8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6160" y="3152446"/>
            <a:ext cx="3158752" cy="258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a:extLst>
              <a:ext uri="{FF2B5EF4-FFF2-40B4-BE49-F238E27FC236}">
                <a16:creationId xmlns:a16="http://schemas.microsoft.com/office/drawing/2014/main" xmlns="" id="{7E4F18EA-82C7-9143-98A4-D4840597F599}"/>
              </a:ext>
            </a:extLst>
          </p:cNvPr>
          <p:cNvSpPr/>
          <p:nvPr/>
        </p:nvSpPr>
        <p:spPr>
          <a:xfrm>
            <a:off x="390000" y="3491483"/>
            <a:ext cx="5706000" cy="1785080"/>
          </a:xfrm>
          <a:prstGeom prst="rect">
            <a:avLst/>
          </a:prstGeom>
          <a:ln w="12700">
            <a:noFill/>
          </a:ln>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时刻改变的条件可能是使用了催化剂或增大压强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仅适用于反应前后气体物质的量不变的反应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115981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pSp>
        <p:nvGrpSpPr>
          <p:cNvPr id="18" name="组合 17">
            <a:extLst>
              <a:ext uri="{FF2B5EF4-FFF2-40B4-BE49-F238E27FC236}">
                <a16:creationId xmlns:a16="http://schemas.microsoft.com/office/drawing/2014/main" xmlns="" id="{574E7DD6-E482-894D-9E46-D2B62C9ED9EC}"/>
              </a:ext>
            </a:extLst>
          </p:cNvPr>
          <p:cNvGrpSpPr/>
          <p:nvPr/>
        </p:nvGrpSpPr>
        <p:grpSpPr>
          <a:xfrm>
            <a:off x="516000" y="1196752"/>
            <a:ext cx="11160000" cy="4824536"/>
            <a:chOff x="792914" y="3925222"/>
            <a:chExt cx="11160000" cy="4824536"/>
          </a:xfrm>
        </p:grpSpPr>
        <p:sp>
          <p:nvSpPr>
            <p:cNvPr id="19" name="圆角矩形 18">
              <a:extLst>
                <a:ext uri="{FF2B5EF4-FFF2-40B4-BE49-F238E27FC236}">
                  <a16:creationId xmlns:a16="http://schemas.microsoft.com/office/drawing/2014/main" xmlns="" id="{E0791A29-2CB4-2744-96C1-EA2037B165CE}"/>
                </a:ext>
              </a:extLst>
            </p:cNvPr>
            <p:cNvSpPr/>
            <p:nvPr/>
          </p:nvSpPr>
          <p:spPr>
            <a:xfrm>
              <a:off x="792914" y="4038112"/>
              <a:ext cx="11160000" cy="4711646"/>
            </a:xfrm>
            <a:prstGeom prst="roundRect">
              <a:avLst>
                <a:gd name="adj" fmla="val 206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2" name="文本框 21">
              <a:extLst>
                <a:ext uri="{FF2B5EF4-FFF2-40B4-BE49-F238E27FC236}">
                  <a16:creationId xmlns:a16="http://schemas.microsoft.com/office/drawing/2014/main" xmlns="" id="{E38EBCDC-ABCA-E945-AC9F-C9807C462968}"/>
                </a:ext>
              </a:extLst>
            </p:cNvPr>
            <p:cNvSpPr txBox="1"/>
            <p:nvPr/>
          </p:nvSpPr>
          <p:spPr>
            <a:xfrm>
              <a:off x="971152" y="6373494"/>
              <a:ext cx="10802361" cy="2308324"/>
            </a:xfrm>
            <a:prstGeom prst="rect">
              <a:avLst/>
            </a:prstGeom>
            <a:noFill/>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增大容器体积，反应物和生成物的浓度均减小，则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压强减小，反应达到平衡所需时间变长，则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；因化学方程式两边气态物质的物质的量相等，化学平衡不移动，但反应物和生成物的浓度均减小，则图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阴影部分面积更大，故</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①③⑦⑩</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24258" name="Picture 2" descr="7-10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6837" y="1417740"/>
            <a:ext cx="5458327" cy="222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530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24258"/>
                                        </p:tgtEl>
                                        <p:attrNameLst>
                                          <p:attrName>style.visibility</p:attrName>
                                        </p:attrNameLst>
                                      </p:cBhvr>
                                      <p:to>
                                        <p:strVal val="visible"/>
                                      </p:to>
                                    </p:set>
                                    <p:animEffect transition="in" filter="blinds(horizontal)">
                                      <p:cBhvr>
                                        <p:cTn id="10" dur="500"/>
                                        <p:tgtEl>
                                          <p:spTgt spid="224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390000" y="904528"/>
            <a:ext cx="11412000" cy="566306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某温度时，在体积为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的密闭容器中，气态物质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随时间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的变化情况如图甲所示，在一定条件下反应达到平衡状态，反应进程中正反应速率随时间的变化情况如图乙所示，在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时刻分别只改变一个条件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温度、压强或某反应物的量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。下列说法错误的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此温度下，该反应的化学方程式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2A(g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E(g)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2B(g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F(g)</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若平衡状态</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对应的温度相同，则</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和</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对应的平衡常数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一定相同</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时刻改变的条件是增大压强</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时刻改变的条件是降低</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温度</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63352" y="524825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7" name="圆角矩形 16">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143497" name="Picture 137" descr="7-110"/>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8690" y="3928864"/>
            <a:ext cx="4989958" cy="249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对象 20"/>
          <p:cNvGraphicFramePr>
            <a:graphicFrameLocks noChangeAspect="1"/>
          </p:cNvGraphicFramePr>
          <p:nvPr>
            <p:extLst>
              <p:ext uri="{D42A27DB-BD31-4B8C-83A1-F6EECF244321}">
                <p14:modId xmlns:p14="http://schemas.microsoft.com/office/powerpoint/2010/main" val="4273894380"/>
              </p:ext>
            </p:extLst>
          </p:nvPr>
        </p:nvGraphicFramePr>
        <p:xfrm>
          <a:off x="1405955" y="3836665"/>
          <a:ext cx="958850" cy="476250"/>
        </p:xfrm>
        <a:graphic>
          <a:graphicData uri="http://schemas.openxmlformats.org/presentationml/2006/ole">
            <mc:AlternateContent xmlns:mc="http://schemas.openxmlformats.org/markup-compatibility/2006">
              <mc:Choice xmlns:v="urn:schemas-microsoft-com:vml" Requires="v">
                <p:oleObj spid="_x0000_s143559" name="文档" r:id="rId19" imgW="959161" imgH="476679" progId="Word.Document.12">
                  <p:embed/>
                </p:oleObj>
              </mc:Choice>
              <mc:Fallback>
                <p:oleObj name="文档" r:id="rId19" imgW="959161" imgH="476679" progId="Word.Document.12">
                  <p:embed/>
                  <p:pic>
                    <p:nvPicPr>
                      <p:cNvPr id="0" name=""/>
                      <p:cNvPicPr/>
                      <p:nvPr/>
                    </p:nvPicPr>
                    <p:blipFill>
                      <a:blip r:embed="rId20"/>
                      <a:stretch>
                        <a:fillRect/>
                      </a:stretch>
                    </p:blipFill>
                    <p:spPr>
                      <a:xfrm>
                        <a:off x="1405955" y="3836665"/>
                        <a:ext cx="958850" cy="476250"/>
                      </a:xfrm>
                      <a:prstGeom prst="rect">
                        <a:avLst/>
                      </a:prstGeom>
                    </p:spPr>
                  </p:pic>
                </p:oleObj>
              </mc:Fallback>
            </mc:AlternateContent>
          </a:graphicData>
        </a:graphic>
      </p:graphicFrame>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1" name="矩形 20"/>
          <p:cNvSpPr/>
          <p:nvPr/>
        </p:nvSpPr>
        <p:spPr>
          <a:xfrm>
            <a:off x="686757" y="3615397"/>
            <a:ext cx="10799436" cy="2862322"/>
          </a:xfrm>
          <a:prstGeom prst="rect">
            <a:avLst/>
          </a:prstGeom>
        </p:spPr>
        <p:txBody>
          <a:bodyPr>
            <a:spAutoFit/>
          </a:bodyPr>
          <a:lstStyle/>
          <a:p>
            <a:pPr algn="just">
              <a:lnSpc>
                <a:spcPct val="150000"/>
              </a:lnSpc>
              <a:spcAft>
                <a:spcPts val="0"/>
              </a:spcAft>
              <a:tabLst>
                <a:tab pos="198056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平衡常数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只与温度有关，平衡状态</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的温度相同，故</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相等，故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该反应前后气体的体积不变，若改变压强，平衡不会发生移动，故</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时刻不可能是增大压强，故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根据方程式知，反应前后气体体积不变，故不可能是压强的变化，</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时刻速率减小，且变化的点不连续，因此是降低温度的结果，故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圆角矩形 19">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4" name="Picture 137" descr="7-110"/>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6040" y="1275504"/>
            <a:ext cx="4989958" cy="249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a:xfrm>
            <a:off x="686757" y="1369222"/>
            <a:ext cx="5729088" cy="2308324"/>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由图甲分析可知，各物质发生变化的物质的量等于化学方程式的化学计量数之比，此温度下该反应的化学方程式为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E(g)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2B(g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6" name="对象 25"/>
          <p:cNvGraphicFramePr>
            <a:graphicFrameLocks noChangeAspect="1"/>
          </p:cNvGraphicFramePr>
          <p:nvPr>
            <p:extLst>
              <p:ext uri="{D42A27DB-BD31-4B8C-83A1-F6EECF244321}">
                <p14:modId xmlns:p14="http://schemas.microsoft.com/office/powerpoint/2010/main" val="2814871231"/>
              </p:ext>
            </p:extLst>
          </p:nvPr>
        </p:nvGraphicFramePr>
        <p:xfrm>
          <a:off x="1345878" y="3196335"/>
          <a:ext cx="958850" cy="476250"/>
        </p:xfrm>
        <a:graphic>
          <a:graphicData uri="http://schemas.openxmlformats.org/presentationml/2006/ole">
            <mc:AlternateContent xmlns:mc="http://schemas.openxmlformats.org/markup-compatibility/2006">
              <mc:Choice xmlns:v="urn:schemas-microsoft-com:vml" Requires="v">
                <p:oleObj spid="_x0000_s225343" name="文档" r:id="rId19" imgW="959161" imgH="476679" progId="Word.Document.12">
                  <p:embed/>
                </p:oleObj>
              </mc:Choice>
              <mc:Fallback>
                <p:oleObj name="文档" r:id="rId19" imgW="959161" imgH="476679" progId="Word.Document.12">
                  <p:embed/>
                  <p:pic>
                    <p:nvPicPr>
                      <p:cNvPr id="0" name=""/>
                      <p:cNvPicPr/>
                      <p:nvPr/>
                    </p:nvPicPr>
                    <p:blipFill>
                      <a:blip r:embed="rId20"/>
                      <a:stretch>
                        <a:fillRect/>
                      </a:stretch>
                    </p:blipFill>
                    <p:spPr>
                      <a:xfrm>
                        <a:off x="1345878" y="3196335"/>
                        <a:ext cx="958850" cy="476250"/>
                      </a:xfrm>
                      <a:prstGeom prst="rect">
                        <a:avLst/>
                      </a:prstGeom>
                    </p:spPr>
                  </p:pic>
                </p:oleObj>
              </mc:Fallback>
            </mc:AlternateContent>
          </a:graphicData>
        </a:graphic>
      </p:graphicFrame>
      <p:grpSp>
        <p:nvGrpSpPr>
          <p:cNvPr id="31" name="组合 30">
            <a:extLst>
              <a:ext uri="{FF2B5EF4-FFF2-40B4-BE49-F238E27FC236}">
                <a16:creationId xmlns:a16="http://schemas.microsoft.com/office/drawing/2014/main" xmlns="" id="{574E7DD6-E482-894D-9E46-D2B62C9ED9EC}"/>
              </a:ext>
            </a:extLst>
          </p:cNvPr>
          <p:cNvGrpSpPr/>
          <p:nvPr/>
        </p:nvGrpSpPr>
        <p:grpSpPr>
          <a:xfrm>
            <a:off x="516000" y="1024162"/>
            <a:ext cx="11160000" cy="5573190"/>
            <a:chOff x="792914" y="3925222"/>
            <a:chExt cx="11160000" cy="5573190"/>
          </a:xfrm>
        </p:grpSpPr>
        <p:sp>
          <p:nvSpPr>
            <p:cNvPr id="32" name="圆角矩形 31">
              <a:extLst>
                <a:ext uri="{FF2B5EF4-FFF2-40B4-BE49-F238E27FC236}">
                  <a16:creationId xmlns:a16="http://schemas.microsoft.com/office/drawing/2014/main" xmlns="" id="{E0791A29-2CB4-2744-96C1-EA2037B165CE}"/>
                </a:ext>
              </a:extLst>
            </p:cNvPr>
            <p:cNvSpPr/>
            <p:nvPr/>
          </p:nvSpPr>
          <p:spPr>
            <a:xfrm>
              <a:off x="792914" y="4038111"/>
              <a:ext cx="11160000" cy="5460301"/>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3" name="矩形 3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文本框 3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348281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linds(horizontal)">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390000" y="1263292"/>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一种燃煤脱硫技术的原理是</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CaO</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3CO(g)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   </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CaS</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394.0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。保持其他条件不变，不同温度下起始时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的物质的量与平衡时体系中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的体积分数的关系如图所示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表示温度</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。下列有关说法正确的是</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140427" name="Picture 139" descr="7-111"/>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6240" y="2996952"/>
            <a:ext cx="3234162"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对象 22"/>
          <p:cNvGraphicFramePr>
            <a:graphicFrameLocks noChangeAspect="1"/>
          </p:cNvGraphicFramePr>
          <p:nvPr>
            <p:extLst>
              <p:ext uri="{D42A27DB-BD31-4B8C-83A1-F6EECF244321}">
                <p14:modId xmlns:p14="http://schemas.microsoft.com/office/powerpoint/2010/main" val="4056841881"/>
              </p:ext>
            </p:extLst>
          </p:nvPr>
        </p:nvGraphicFramePr>
        <p:xfrm>
          <a:off x="7937938" y="1460401"/>
          <a:ext cx="958850" cy="476250"/>
        </p:xfrm>
        <a:graphic>
          <a:graphicData uri="http://schemas.openxmlformats.org/presentationml/2006/ole">
            <mc:AlternateContent xmlns:mc="http://schemas.openxmlformats.org/markup-compatibility/2006">
              <mc:Choice xmlns:v="urn:schemas-microsoft-com:vml" Requires="v">
                <p:oleObj spid="_x0000_s140488" name="文档" r:id="rId19" imgW="959161" imgH="476679" progId="Word.Document.12">
                  <p:embed/>
                </p:oleObj>
              </mc:Choice>
              <mc:Fallback>
                <p:oleObj name="文档" r:id="rId19" imgW="959161" imgH="476679" progId="Word.Document.12">
                  <p:embed/>
                  <p:pic>
                    <p:nvPicPr>
                      <p:cNvPr id="0" name=""/>
                      <p:cNvPicPr/>
                      <p:nvPr/>
                    </p:nvPicPr>
                    <p:blipFill>
                      <a:blip r:embed="rId20"/>
                      <a:stretch>
                        <a:fillRect/>
                      </a:stretch>
                    </p:blipFill>
                    <p:spPr>
                      <a:xfrm>
                        <a:off x="7937938" y="1460401"/>
                        <a:ext cx="958850" cy="476250"/>
                      </a:xfrm>
                      <a:prstGeom prst="rect">
                        <a:avLst/>
                      </a:prstGeom>
                    </p:spPr>
                  </p:pic>
                </p:oleObj>
              </mc:Fallback>
            </mc:AlternateContent>
          </a:graphicData>
        </a:graphic>
      </p:graphicFrame>
      <p:sp>
        <p:nvSpPr>
          <p:cNvPr id="24" name="矩形 23">
            <a:extLst>
              <a:ext uri="{FF2B5EF4-FFF2-40B4-BE49-F238E27FC236}">
                <a16:creationId xmlns:a16="http://schemas.microsoft.com/office/drawing/2014/main" xmlns="" id="{F3C0D54F-E471-254D-996C-2FBC9553FFE9}"/>
              </a:ext>
            </a:extLst>
          </p:cNvPr>
          <p:cNvSpPr/>
          <p:nvPr/>
        </p:nvSpPr>
        <p:spPr>
          <a:xfrm>
            <a:off x="390000" y="2954922"/>
            <a:ext cx="11412000" cy="226982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的转化率最高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点后曲线下降是因为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体积分数升高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减小压强可提高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263352" y="400305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 name="矩形 2"/>
          <p:cNvSpPr/>
          <p:nvPr/>
        </p:nvSpPr>
        <p:spPr>
          <a:xfrm>
            <a:off x="704925" y="1374675"/>
            <a:ext cx="7073011" cy="3346237"/>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该反应的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相同时，温度越高，反应正向进行的程度越小，达到平衡时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的体积分数越小，则温度：</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1980565" algn="l"/>
              </a:tabLs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增大，平衡正向移动，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的转化率增大，图中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点对应的</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点大，故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36" name="Picture 139" descr="7-11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8208" y="1631846"/>
            <a:ext cx="3234162"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矩形 36"/>
          <p:cNvSpPr/>
          <p:nvPr/>
        </p:nvSpPr>
        <p:spPr>
          <a:xfrm>
            <a:off x="704925" y="4725143"/>
            <a:ext cx="10692511" cy="1200329"/>
          </a:xfrm>
          <a:prstGeom prst="rect">
            <a:avLst/>
          </a:prstGeom>
        </p:spPr>
        <p:txBody>
          <a:bodyPr>
            <a:spAutoFit/>
          </a:bodyPr>
          <a:lstStyle/>
          <a:p>
            <a:pPr algn="just">
              <a:lnSpc>
                <a:spcPct val="150000"/>
              </a:lnSpc>
              <a:spcAft>
                <a:spcPts val="0"/>
              </a:spcAft>
              <a:tabLst>
                <a:tab pos="198056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点以后，</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增大，导致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减小压强，平衡逆向移动，则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的转化率降低，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46" name="组合 45">
            <a:extLst>
              <a:ext uri="{FF2B5EF4-FFF2-40B4-BE49-F238E27FC236}">
                <a16:creationId xmlns:a16="http://schemas.microsoft.com/office/drawing/2014/main" xmlns="" id="{574E7DD6-E482-894D-9E46-D2B62C9ED9EC}"/>
              </a:ext>
            </a:extLst>
          </p:cNvPr>
          <p:cNvGrpSpPr/>
          <p:nvPr/>
        </p:nvGrpSpPr>
        <p:grpSpPr>
          <a:xfrm>
            <a:off x="516000" y="1168176"/>
            <a:ext cx="11160000" cy="4925120"/>
            <a:chOff x="792914" y="3925222"/>
            <a:chExt cx="11160000" cy="4925120"/>
          </a:xfrm>
        </p:grpSpPr>
        <p:sp>
          <p:nvSpPr>
            <p:cNvPr id="47" name="圆角矩形 46">
              <a:extLst>
                <a:ext uri="{FF2B5EF4-FFF2-40B4-BE49-F238E27FC236}">
                  <a16:creationId xmlns:a16="http://schemas.microsoft.com/office/drawing/2014/main" xmlns="" id="{E0791A29-2CB4-2744-96C1-EA2037B165CE}"/>
                </a:ext>
              </a:extLst>
            </p:cNvPr>
            <p:cNvSpPr/>
            <p:nvPr/>
          </p:nvSpPr>
          <p:spPr>
            <a:xfrm>
              <a:off x="792914" y="4038112"/>
              <a:ext cx="11160000" cy="4812230"/>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8" name="矩形 4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文本框 4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3573605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linds(horizontal)">
                                      <p:cBhvr>
                                        <p:cTn id="10" dur="500"/>
                                        <p:tgtEl>
                                          <p:spTgt spid="37"/>
                                        </p:tgtEl>
                                      </p:cBhvr>
                                    </p:animEffect>
                                  </p:childTnLst>
                                </p:cTn>
                              </p:par>
                              <p:par>
                                <p:cTn id="11" presetID="3" presetClass="entr" presetSubtype="1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linds(horizontal)">
                                      <p:cBhvr>
                                        <p:cTn id="13" dur="500"/>
                                        <p:tgtEl>
                                          <p:spTgt spid="46"/>
                                        </p:tgtEl>
                                      </p:cBhvr>
                                    </p:animEffect>
                                  </p:childTnLst>
                                </p:cTn>
                              </p:par>
                              <p:par>
                                <p:cTn id="14" presetID="3" presetClass="entr" presetSubtype="1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linds(horizontal)">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390000" y="1062047"/>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4.100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时，向某恒容密闭容器中加入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1.6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后会发生如下反应：</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2Q(g)</a:t>
            </a:r>
            <a:endParaRPr lang="en-US" altLang="zh-CN" kern="100" dirty="0">
              <a:latin typeface="ZBFH"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M(g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的物质的量浓度随时间的变化如图所示，下列说法错误的是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从反应开始到刚达到平衡的时间段内，</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0.02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两时刻生成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的速率：</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(a)&lt;</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浓度变化值表示的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两个时间段内</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反应速率</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(ab)&gt;</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其他条件相同，起始时将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氦气与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混合，则反应达到平衡所需时间</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少</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60 s</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0" name="TextBox 9"/>
          <p:cNvSpPr txBox="1"/>
          <p:nvPr/>
        </p:nvSpPr>
        <p:spPr>
          <a:xfrm>
            <a:off x="244302" y="486916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182364" name="Picture 92" descr="7-11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0256" y="2497441"/>
            <a:ext cx="3084058" cy="2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对象 21"/>
          <p:cNvGraphicFramePr>
            <a:graphicFrameLocks noChangeAspect="1"/>
          </p:cNvGraphicFramePr>
          <p:nvPr>
            <p:extLst>
              <p:ext uri="{D42A27DB-BD31-4B8C-83A1-F6EECF244321}">
                <p14:modId xmlns:p14="http://schemas.microsoft.com/office/powerpoint/2010/main" val="169127097"/>
              </p:ext>
            </p:extLst>
          </p:nvPr>
        </p:nvGraphicFramePr>
        <p:xfrm>
          <a:off x="11083602" y="1277516"/>
          <a:ext cx="958850" cy="476250"/>
        </p:xfrm>
        <a:graphic>
          <a:graphicData uri="http://schemas.openxmlformats.org/presentationml/2006/ole">
            <mc:AlternateContent xmlns:mc="http://schemas.openxmlformats.org/markup-compatibility/2006">
              <mc:Choice xmlns:v="urn:schemas-microsoft-com:vml" Requires="v">
                <p:oleObj spid="_x0000_s182474" name="文档" r:id="rId19" imgW="959161" imgH="476679" progId="Word.Document.12">
                  <p:embed/>
                </p:oleObj>
              </mc:Choice>
              <mc:Fallback>
                <p:oleObj name="文档" r:id="rId19" imgW="959161" imgH="476679" progId="Word.Document.12">
                  <p:embed/>
                  <p:pic>
                    <p:nvPicPr>
                      <p:cNvPr id="0" name=""/>
                      <p:cNvPicPr/>
                      <p:nvPr/>
                    </p:nvPicPr>
                    <p:blipFill>
                      <a:blip r:embed="rId20"/>
                      <a:stretch>
                        <a:fillRect/>
                      </a:stretch>
                    </p:blipFill>
                    <p:spPr>
                      <a:xfrm>
                        <a:off x="11083602" y="1277516"/>
                        <a:ext cx="958850" cy="476250"/>
                      </a:xfrm>
                      <a:prstGeom prst="rect">
                        <a:avLst/>
                      </a:prstGeom>
                    </p:spPr>
                  </p:pic>
                </p:oleObj>
              </mc:Fallback>
            </mc:AlternateContent>
          </a:graphicData>
        </a:graphic>
      </p:graphicFrame>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2" name="矩形 21"/>
          <p:cNvSpPr/>
          <p:nvPr/>
        </p:nvSpPr>
        <p:spPr>
          <a:xfrm>
            <a:off x="704924" y="2265889"/>
            <a:ext cx="7263283" cy="2248564"/>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为反应物，初始时浓度最大，消耗速率最大，生成速率最小，随着反应的进行，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的浓度逐渐减小，消耗速率逐渐减慢，生成速率逐渐增大，则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两时刻生成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的速率：</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圆角矩形 28">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0" name="圆角矩形 2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1" name="圆角矩形 3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32" name="Picture 92" descr="7-11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8248" y="2142321"/>
            <a:ext cx="2803689" cy="215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对象 15"/>
          <p:cNvGraphicFramePr>
            <a:graphicFrameLocks noChangeAspect="1"/>
          </p:cNvGraphicFramePr>
          <p:nvPr>
            <p:extLst>
              <p:ext uri="{D42A27DB-BD31-4B8C-83A1-F6EECF244321}">
                <p14:modId xmlns:p14="http://schemas.microsoft.com/office/powerpoint/2010/main" val="24263295"/>
              </p:ext>
            </p:extLst>
          </p:nvPr>
        </p:nvGraphicFramePr>
        <p:xfrm>
          <a:off x="799307" y="1058069"/>
          <a:ext cx="10593387" cy="1331913"/>
        </p:xfrm>
        <a:graphic>
          <a:graphicData uri="http://schemas.openxmlformats.org/presentationml/2006/ole">
            <mc:AlternateContent xmlns:mc="http://schemas.openxmlformats.org/markup-compatibility/2006">
              <mc:Choice xmlns:v="urn:schemas-microsoft-com:vml" Requires="v">
                <p:oleObj spid="_x0000_s183593" name="文档" r:id="rId19" imgW="10593790" imgH="1331343" progId="Word.Document.12">
                  <p:embed/>
                </p:oleObj>
              </mc:Choice>
              <mc:Fallback>
                <p:oleObj name="文档" r:id="rId19" imgW="10593790" imgH="1331343" progId="Word.Document.12">
                  <p:embed/>
                  <p:pic>
                    <p:nvPicPr>
                      <p:cNvPr id="0" name=""/>
                      <p:cNvPicPr/>
                      <p:nvPr/>
                    </p:nvPicPr>
                    <p:blipFill>
                      <a:blip r:embed="rId20"/>
                      <a:stretch>
                        <a:fillRect/>
                      </a:stretch>
                    </p:blipFill>
                    <p:spPr>
                      <a:xfrm>
                        <a:off x="799307" y="1058069"/>
                        <a:ext cx="10593387" cy="1331913"/>
                      </a:xfrm>
                      <a:prstGeom prst="rect">
                        <a:avLst/>
                      </a:prstGeom>
                    </p:spPr>
                  </p:pic>
                </p:oleObj>
              </mc:Fallback>
            </mc:AlternateContent>
          </a:graphicData>
        </a:graphic>
      </p:graphicFrame>
      <p:sp>
        <p:nvSpPr>
          <p:cNvPr id="33" name="矩形 32"/>
          <p:cNvSpPr/>
          <p:nvPr/>
        </p:nvSpPr>
        <p:spPr>
          <a:xfrm>
            <a:off x="704924" y="4490070"/>
            <a:ext cx="10575652" cy="1938992"/>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段</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的物质的量浓度变化量为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0.6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反应时间</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tabLst>
                <a:tab pos="198056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60 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 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40 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(ab)</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0.015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bc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段反应达到</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平</a:t>
            </a:r>
            <a:endPar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1980565" algn="l"/>
              </a:tabLst>
            </a:pP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衡</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状态，</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的物质的量浓度变化量为</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spc="-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bc</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spc="-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(ab)&gt;</a:t>
            </a:r>
            <a:r>
              <a:rPr lang="en-US" altLang="zh-CN" sz="2400" i="1" kern="100" spc="-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bc</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7" name="对象 16"/>
          <p:cNvGraphicFramePr>
            <a:graphicFrameLocks noChangeAspect="1"/>
          </p:cNvGraphicFramePr>
          <p:nvPr>
            <p:extLst>
              <p:ext uri="{D42A27DB-BD31-4B8C-83A1-F6EECF244321}">
                <p14:modId xmlns:p14="http://schemas.microsoft.com/office/powerpoint/2010/main" val="1592083495"/>
              </p:ext>
            </p:extLst>
          </p:nvPr>
        </p:nvGraphicFramePr>
        <p:xfrm>
          <a:off x="4540399" y="5109567"/>
          <a:ext cx="1987550" cy="896938"/>
        </p:xfrm>
        <a:graphic>
          <a:graphicData uri="http://schemas.openxmlformats.org/presentationml/2006/ole">
            <mc:AlternateContent xmlns:mc="http://schemas.openxmlformats.org/markup-compatibility/2006">
              <mc:Choice xmlns:v="urn:schemas-microsoft-com:vml" Requires="v">
                <p:oleObj spid="_x0000_s183594" name="文档" r:id="rId21" imgW="1987785" imgH="896748" progId="Word.Document.12">
                  <p:embed/>
                </p:oleObj>
              </mc:Choice>
              <mc:Fallback>
                <p:oleObj name="文档" r:id="rId21" imgW="1987785" imgH="896748" progId="Word.Document.12">
                  <p:embed/>
                  <p:pic>
                    <p:nvPicPr>
                      <p:cNvPr id="0" name=""/>
                      <p:cNvPicPr/>
                      <p:nvPr/>
                    </p:nvPicPr>
                    <p:blipFill>
                      <a:blip r:embed="rId22"/>
                      <a:stretch>
                        <a:fillRect/>
                      </a:stretch>
                    </p:blipFill>
                    <p:spPr>
                      <a:xfrm>
                        <a:off x="4540399" y="5109567"/>
                        <a:ext cx="1987550" cy="896938"/>
                      </a:xfrm>
                      <a:prstGeom prst="rect">
                        <a:avLst/>
                      </a:prstGeom>
                    </p:spPr>
                  </p:pic>
                </p:oleObj>
              </mc:Fallback>
            </mc:AlternateContent>
          </a:graphicData>
        </a:graphic>
      </p:graphicFrame>
      <p:grpSp>
        <p:nvGrpSpPr>
          <p:cNvPr id="34" name="组合 33">
            <a:extLst>
              <a:ext uri="{FF2B5EF4-FFF2-40B4-BE49-F238E27FC236}">
                <a16:creationId xmlns:a16="http://schemas.microsoft.com/office/drawing/2014/main" xmlns="" id="{574E7DD6-E482-894D-9E46-D2B62C9ED9EC}"/>
              </a:ext>
            </a:extLst>
          </p:cNvPr>
          <p:cNvGrpSpPr/>
          <p:nvPr/>
        </p:nvGrpSpPr>
        <p:grpSpPr>
          <a:xfrm>
            <a:off x="516000" y="880145"/>
            <a:ext cx="11160000" cy="5650532"/>
            <a:chOff x="792914" y="3925222"/>
            <a:chExt cx="11160000" cy="5650532"/>
          </a:xfrm>
        </p:grpSpPr>
        <p:sp>
          <p:nvSpPr>
            <p:cNvPr id="35" name="圆角矩形 34">
              <a:extLst>
                <a:ext uri="{FF2B5EF4-FFF2-40B4-BE49-F238E27FC236}">
                  <a16:creationId xmlns:a16="http://schemas.microsoft.com/office/drawing/2014/main" xmlns="" id="{E0791A29-2CB4-2744-96C1-EA2037B165CE}"/>
                </a:ext>
              </a:extLst>
            </p:cNvPr>
            <p:cNvSpPr/>
            <p:nvPr/>
          </p:nvSpPr>
          <p:spPr>
            <a:xfrm>
              <a:off x="792914" y="4038112"/>
              <a:ext cx="11160000" cy="5537642"/>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6" name="矩形 3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文本框 3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315482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par>
                                <p:cTn id="20" presetID="3"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6" name="圆角矩形 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2" name="矩形 21"/>
          <p:cNvSpPr/>
          <p:nvPr/>
        </p:nvSpPr>
        <p:spPr>
          <a:xfrm>
            <a:off x="704924" y="1844824"/>
            <a:ext cx="7335292" cy="2308324"/>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其他条件相同，向某恒容密闭容器中通入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氦气与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混合，容器体积不变，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的浓度不变，与原平衡体系等效，则反应达到平衡所需时间等于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60 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1" name="圆角矩形 30">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32" name="Picture 92" descr="7-11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6887" y="1988840"/>
            <a:ext cx="2803689" cy="215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组合 33">
            <a:extLst>
              <a:ext uri="{FF2B5EF4-FFF2-40B4-BE49-F238E27FC236}">
                <a16:creationId xmlns:a16="http://schemas.microsoft.com/office/drawing/2014/main" xmlns="" id="{574E7DD6-E482-894D-9E46-D2B62C9ED9EC}"/>
              </a:ext>
            </a:extLst>
          </p:cNvPr>
          <p:cNvGrpSpPr/>
          <p:nvPr/>
        </p:nvGrpSpPr>
        <p:grpSpPr>
          <a:xfrm>
            <a:off x="516000" y="1528217"/>
            <a:ext cx="11160000" cy="2908895"/>
            <a:chOff x="792914" y="3925222"/>
            <a:chExt cx="11160000" cy="2908895"/>
          </a:xfrm>
        </p:grpSpPr>
        <p:sp>
          <p:nvSpPr>
            <p:cNvPr id="35" name="圆角矩形 34">
              <a:extLst>
                <a:ext uri="{FF2B5EF4-FFF2-40B4-BE49-F238E27FC236}">
                  <a16:creationId xmlns:a16="http://schemas.microsoft.com/office/drawing/2014/main" xmlns="" id="{E0791A29-2CB4-2744-96C1-EA2037B165CE}"/>
                </a:ext>
              </a:extLst>
            </p:cNvPr>
            <p:cNvSpPr/>
            <p:nvPr/>
          </p:nvSpPr>
          <p:spPr>
            <a:xfrm>
              <a:off x="792914" y="4038112"/>
              <a:ext cx="11160000" cy="2796005"/>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6" name="矩形 3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文本框 3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73602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xmlns="" id="{F3C0D54F-E471-254D-996C-2FBC9553FFE9}"/>
              </a:ext>
            </a:extLst>
          </p:cNvPr>
          <p:cNvSpPr/>
          <p:nvPr/>
        </p:nvSpPr>
        <p:spPr>
          <a:xfrm>
            <a:off x="390000" y="1087164"/>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err="1"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i="1" kern="100" dirty="0" err="1"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的速率和平衡图像如下，下列判断正确的是</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9" name="矩形 28">
            <a:extLst>
              <a:ext uri="{FF2B5EF4-FFF2-40B4-BE49-F238E27FC236}">
                <a16:creationId xmlns:a16="http://schemas.microsoft.com/office/drawing/2014/main" xmlns="" id="{F3C0D54F-E471-254D-996C-2FBC9553FFE9}"/>
              </a:ext>
            </a:extLst>
          </p:cNvPr>
          <p:cNvSpPr/>
          <p:nvPr/>
        </p:nvSpPr>
        <p:spPr>
          <a:xfrm>
            <a:off x="390000" y="3967484"/>
            <a:ext cx="11412000" cy="226982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可知，</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，该反应正反应为吸热反应</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可知，该反应</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中，表示反应速率</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的是点</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中，若</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曲线一定使用了催化剂</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TextBox 9"/>
          <p:cNvSpPr txBox="1"/>
          <p:nvPr/>
        </p:nvSpPr>
        <p:spPr>
          <a:xfrm>
            <a:off x="263352" y="503222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1" name="圆角矩形 20">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2992893617"/>
              </p:ext>
            </p:extLst>
          </p:nvPr>
        </p:nvGraphicFramePr>
        <p:xfrm>
          <a:off x="3207711" y="1287998"/>
          <a:ext cx="958850" cy="476250"/>
        </p:xfrm>
        <a:graphic>
          <a:graphicData uri="http://schemas.openxmlformats.org/presentationml/2006/ole">
            <mc:AlternateContent xmlns:mc="http://schemas.openxmlformats.org/markup-compatibility/2006">
              <mc:Choice xmlns:v="urn:schemas-microsoft-com:vml" Requires="v">
                <p:oleObj spid="_x0000_s226364" name="文档" r:id="rId18" imgW="959161" imgH="476679" progId="Word.Document.12">
                  <p:embed/>
                </p:oleObj>
              </mc:Choice>
              <mc:Fallback>
                <p:oleObj name="文档" r:id="rId18" imgW="959161" imgH="476679" progId="Word.Document.12">
                  <p:embed/>
                  <p:pic>
                    <p:nvPicPr>
                      <p:cNvPr id="0" name=""/>
                      <p:cNvPicPr/>
                      <p:nvPr/>
                    </p:nvPicPr>
                    <p:blipFill>
                      <a:blip r:embed="rId19"/>
                      <a:stretch>
                        <a:fillRect/>
                      </a:stretch>
                    </p:blipFill>
                    <p:spPr>
                      <a:xfrm>
                        <a:off x="3207711" y="1287998"/>
                        <a:ext cx="958850" cy="476250"/>
                      </a:xfrm>
                      <a:prstGeom prst="rect">
                        <a:avLst/>
                      </a:prstGeom>
                    </p:spPr>
                  </p:pic>
                </p:oleObj>
              </mc:Fallback>
            </mc:AlternateContent>
          </a:graphicData>
        </a:graphic>
      </p:graphicFrame>
      <p:pic>
        <p:nvPicPr>
          <p:cNvPr id="226306" name="Picture 2" descr="7-113"/>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0184" y="1935378"/>
            <a:ext cx="6271632" cy="196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 name="矩形 2"/>
          <p:cNvSpPr/>
          <p:nvPr/>
        </p:nvSpPr>
        <p:spPr>
          <a:xfrm>
            <a:off x="802678" y="2996951"/>
            <a:ext cx="10586645" cy="3416320"/>
          </a:xfrm>
          <a:prstGeom prst="rect">
            <a:avLst/>
          </a:prstGeom>
        </p:spPr>
        <p:txBody>
          <a:bodyPr>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项，由图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可知，温度在</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时首先达到平衡，故</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减小，说明升高温度，化学平衡向逆反应方向移动，该反应正反应为放热反应，错误；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项，由图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可知，在温度不变时，增大压强，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增多，化学平衡向正反应方向移动，正反应方向为气体体积减小的方向，</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曲线上的点表示的是平衡状态，</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低于平衡转化率，说明</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未达到平衡，反应向正反应方向进行，此时表示的反应速率：</a:t>
            </a:r>
            <a:r>
              <a:rPr lang="en-US" altLang="zh-CN" sz="2400" i="1" kern="100" spc="-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spc="-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spc="-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spc="-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spc="-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1024160"/>
            <a:ext cx="11160000" cy="5501184"/>
            <a:chOff x="792914" y="3925222"/>
            <a:chExt cx="11160000" cy="5501184"/>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5388294"/>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0" name="圆角矩形 2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1" name="圆角矩形 3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45" name="Picture 2" descr="7-11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5258" y="1234094"/>
            <a:ext cx="5701484" cy="178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641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linds(horizontal)">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26676" y="808137"/>
            <a:ext cx="11538648" cy="646331"/>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常见含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断点</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的速率－时间图像分析</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4317" name="Picture 109" descr="7-8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7608" y="1809577"/>
            <a:ext cx="1568757"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318" name="Picture 110" descr="7-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4347" y="1809577"/>
            <a:ext cx="1568757"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319" name="Picture 111" descr="7-8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3285" y="1809577"/>
            <a:ext cx="1568757"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320" name="Picture 112" descr="7-8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8883" y="1809577"/>
            <a:ext cx="1568757"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p:cNvGraphicFramePr>
            <a:graphicFrameLocks noGrp="1"/>
          </p:cNvGraphicFramePr>
          <p:nvPr>
            <p:extLst>
              <p:ext uri="{D42A27DB-BD31-4B8C-83A1-F6EECF244321}">
                <p14:modId xmlns:p14="http://schemas.microsoft.com/office/powerpoint/2010/main" val="901920430"/>
              </p:ext>
            </p:extLst>
          </p:nvPr>
        </p:nvGraphicFramePr>
        <p:xfrm>
          <a:off x="468763" y="1666488"/>
          <a:ext cx="11254475" cy="3994760"/>
        </p:xfrm>
        <a:graphic>
          <a:graphicData uri="http://schemas.openxmlformats.org/drawingml/2006/table">
            <a:tbl>
              <a:tblPr/>
              <a:tblGrid>
                <a:gridCol w="1101347"/>
                <a:gridCol w="576064"/>
                <a:gridCol w="2394266"/>
                <a:gridCol w="2394266"/>
                <a:gridCol w="2394266"/>
                <a:gridCol w="2394266"/>
              </a:tblGrid>
              <a:tr h="1800200">
                <a:tc gridSpan="2">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图像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a:txBody>
                    <a:bodyPr/>
                    <a:lstStyle/>
                    <a:p>
                      <a:pPr algn="ctr">
                        <a:lnSpc>
                          <a:spcPct val="150000"/>
                        </a:lnSpc>
                        <a:spcAft>
                          <a:spcPts val="0"/>
                        </a:spcAft>
                        <a:tabLst>
                          <a:tab pos="198056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en-US" sz="2400" kern="100">
                          <a:effectLst/>
                          <a:latin typeface="宋体" panose="02010600030101010101" pitchFamily="2" charset="-122"/>
                          <a:ea typeface="微软雅黑" panose="020B0503020204020204" pitchFamily="34" charset="-122"/>
                          <a:cs typeface="宋体" panose="02010600030101010101" pitchFamily="2" charset="-122"/>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4">
                  <a:txBody>
                    <a:bodyPr/>
                    <a:lstStyle/>
                    <a:p>
                      <a:pPr algn="ctr">
                        <a:lnSpc>
                          <a:spcPct val="150000"/>
                        </a:lnSpc>
                        <a:spcAft>
                          <a:spcPts val="0"/>
                        </a:spcAft>
                        <a:tabLst>
                          <a:tab pos="198056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时刻所改变的条件</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温度</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升高</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降低</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升高</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降低</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vMerge="1">
                  <a:txBody>
                    <a:bodyPr/>
                    <a:lstStyle/>
                    <a:p>
                      <a:endParaRPr lang="zh-CN" altLang="en-US"/>
                    </a:p>
                  </a:txBody>
                  <a:tcPr/>
                </a:tc>
                <a:tc gridSpan="2">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正反应为放热反应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正反应为吸热反应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0">
                <a:tc vMerge="1">
                  <a:txBody>
                    <a:bodyPr/>
                    <a:lstStyle/>
                    <a:p>
                      <a:endParaRPr lang="zh-CN" altLang="en-US"/>
                    </a:p>
                  </a:txBody>
                  <a:tcPr/>
                </a:tc>
                <a:tc rowSpan="2">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压强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198056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增大</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减小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增大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减小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vMerge="1">
                  <a:txBody>
                    <a:bodyPr/>
                    <a:lstStyle/>
                    <a:p>
                      <a:endParaRPr lang="zh-CN" altLang="en-US"/>
                    </a:p>
                  </a:txBody>
                  <a:tcPr/>
                </a:tc>
                <a:tc gridSpan="2">
                  <a:txBody>
                    <a:bodyPr/>
                    <a:lstStyle/>
                    <a:p>
                      <a:pPr algn="ctr">
                        <a:lnSpc>
                          <a:spcPct val="150000"/>
                        </a:lnSpc>
                        <a:spcAft>
                          <a:spcPts val="0"/>
                        </a:spcAft>
                        <a:tabLst>
                          <a:tab pos="198056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正反应为气体物质的量增大的反应</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正反应为气体物质的量减小的反应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1611270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 name="矩形 2"/>
          <p:cNvSpPr/>
          <p:nvPr/>
        </p:nvSpPr>
        <p:spPr>
          <a:xfrm>
            <a:off x="802678" y="3313559"/>
            <a:ext cx="10586645" cy="1113766"/>
          </a:xfrm>
          <a:prstGeom prst="rect">
            <a:avLst/>
          </a:prstGeom>
        </p:spPr>
        <p:txBody>
          <a:bodyPr>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曲线达到平衡所需要的时间比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短，可能是使用了催化剂，也可能是增大了压强，错误。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1340768"/>
            <a:ext cx="11160000" cy="3340944"/>
            <a:chOff x="792914" y="3925222"/>
            <a:chExt cx="11160000" cy="3340944"/>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3228054"/>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0" name="圆角矩形 2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1" name="圆角矩形 3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45" name="Picture 2" descr="7-11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5258" y="1550702"/>
            <a:ext cx="5701484" cy="178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129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linds(horizontal)">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5B31A23C-2D81-E54D-AA89-8AE9E5BDD097}"/>
              </a:ext>
            </a:extLst>
          </p:cNvPr>
          <p:cNvSpPr/>
          <p:nvPr/>
        </p:nvSpPr>
        <p:spPr>
          <a:xfrm>
            <a:off x="390000" y="980728"/>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武汉模拟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有一化学平衡</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err="1"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i="1" kern="100" dirty="0" err="1"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q</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，如图所示的是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的转化率与压强、温度的关系。下列叙述正确的是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正反应是放热反应；</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q</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正反应是吸热反应；</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q</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正反应是放热反应；</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q</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正反应是吸热反应；</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q</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7" name="TextBox 9"/>
          <p:cNvSpPr txBox="1"/>
          <p:nvPr/>
        </p:nvSpPr>
        <p:spPr>
          <a:xfrm>
            <a:off x="244302" y="370750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8" name="圆角矩形 37">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273990080"/>
              </p:ext>
            </p:extLst>
          </p:nvPr>
        </p:nvGraphicFramePr>
        <p:xfrm>
          <a:off x="6512759" y="1215802"/>
          <a:ext cx="1006475" cy="466725"/>
        </p:xfrm>
        <a:graphic>
          <a:graphicData uri="http://schemas.openxmlformats.org/presentationml/2006/ole">
            <mc:AlternateContent xmlns:mc="http://schemas.openxmlformats.org/markup-compatibility/2006">
              <mc:Choice xmlns:v="urn:schemas-microsoft-com:vml" Requires="v">
                <p:oleObj spid="_x0000_s152774" name="文档" r:id="rId15" imgW="1007029" imgH="467304" progId="Word.Document.12">
                  <p:embed/>
                </p:oleObj>
              </mc:Choice>
              <mc:Fallback>
                <p:oleObj name="文档" r:id="rId15" imgW="1007029" imgH="467304" progId="Word.Document.12">
                  <p:embed/>
                  <p:pic>
                    <p:nvPicPr>
                      <p:cNvPr id="0" name=""/>
                      <p:cNvPicPr/>
                      <p:nvPr/>
                    </p:nvPicPr>
                    <p:blipFill>
                      <a:blip r:embed="rId16"/>
                      <a:stretch>
                        <a:fillRect/>
                      </a:stretch>
                    </p:blipFill>
                    <p:spPr>
                      <a:xfrm>
                        <a:off x="6512759" y="1215802"/>
                        <a:ext cx="1006475" cy="466725"/>
                      </a:xfrm>
                      <a:prstGeom prst="rect">
                        <a:avLst/>
                      </a:prstGeom>
                    </p:spPr>
                  </p:pic>
                </p:oleObj>
              </mc:Fallback>
            </mc:AlternateContent>
          </a:graphicData>
        </a:graphic>
      </p:graphicFrame>
      <p:sp>
        <p:nvSpPr>
          <p:cNvPr id="17" name="圆角矩形 16">
            <a:hlinkClick r:id="rId17"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8"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9"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152719" name="Picture 143" descr="7-114"/>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51360" y="2048976"/>
            <a:ext cx="2845240" cy="213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组合 20">
            <a:extLst>
              <a:ext uri="{FF2B5EF4-FFF2-40B4-BE49-F238E27FC236}">
                <a16:creationId xmlns:a16="http://schemas.microsoft.com/office/drawing/2014/main" xmlns="" id="{8E2DE2DB-9635-7343-9324-24E879D1A803}"/>
              </a:ext>
            </a:extLst>
          </p:cNvPr>
          <p:cNvGrpSpPr/>
          <p:nvPr/>
        </p:nvGrpSpPr>
        <p:grpSpPr>
          <a:xfrm>
            <a:off x="516000" y="4506350"/>
            <a:ext cx="11160000" cy="2091002"/>
            <a:chOff x="631969" y="3925222"/>
            <a:chExt cx="11160000" cy="2091002"/>
          </a:xfrm>
        </p:grpSpPr>
        <p:sp>
          <p:nvSpPr>
            <p:cNvPr id="22" name="圆角矩形 21">
              <a:extLst>
                <a:ext uri="{FF2B5EF4-FFF2-40B4-BE49-F238E27FC236}">
                  <a16:creationId xmlns:a16="http://schemas.microsoft.com/office/drawing/2014/main" xmlns="" id="{E595429C-FC91-844C-93CF-CDF13B79A00E}"/>
                </a:ext>
              </a:extLst>
            </p:cNvPr>
            <p:cNvSpPr/>
            <p:nvPr/>
          </p:nvSpPr>
          <p:spPr>
            <a:xfrm>
              <a:off x="631969" y="4038112"/>
              <a:ext cx="11160000" cy="1978112"/>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23" name="矩形 22">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747075" y="4788032"/>
            <a:ext cx="10697851" cy="1684244"/>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同一压强下，温度越高，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的转化率越高，说明正反应是吸热反应；同一温度下，压强越大，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的转化率越高，说明正反应是气体体积减小的反应，即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FFF65964-AB35-1C41-A7F1-54DD8E8F48A6}"/>
              </a:ext>
            </a:extLst>
          </p:cNvPr>
          <p:cNvSpPr/>
          <p:nvPr/>
        </p:nvSpPr>
        <p:spPr>
          <a:xfrm>
            <a:off x="390000" y="1124744"/>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在某密闭恒容容器中发生反应：</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X(g)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Y(g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Z</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Q</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Q</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kern="100" spc="-100" dirty="0" smtClean="0">
                <a:latin typeface="Times New Roman" panose="02020603050405020304" pitchFamily="18" charset="0"/>
                <a:ea typeface="微软雅黑" panose="020B0503020204020204" pitchFamily="34" charset="-122"/>
                <a:cs typeface="Times New Roman" panose="02020603050405020304" pitchFamily="18" charset="0"/>
              </a:rPr>
              <a:t>体系</a:t>
            </a:r>
            <a:r>
              <a:rPr lang="en-US" altLang="zh-CN" kern="100" spc="-100" dirty="0" smtClean="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时达到平衡后，各物质的浓度在不同条件下的变化如图所示</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12 min</a:t>
            </a:r>
            <a:r>
              <a:rPr lang="zh-CN" altLang="zh-CN" kern="100" spc="-100" dirty="0" smtClean="0">
                <a:latin typeface="Times New Roman" panose="02020603050405020304" pitchFamily="18" charset="0"/>
                <a:ea typeface="微软雅黑" panose="020B0503020204020204" pitchFamily="34" charset="-122"/>
                <a:cs typeface="Times New Roman" panose="02020603050405020304" pitchFamily="18" charset="0"/>
              </a:rPr>
              <a:t>到</a:t>
            </a:r>
            <a:r>
              <a:rPr lang="en-US" altLang="zh-CN" kern="100" spc="-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spc="-100" dirty="0" smtClean="0">
                <a:latin typeface="Times New Roman" panose="02020603050405020304" pitchFamily="18" charset="0"/>
                <a:ea typeface="微软雅黑" panose="020B0503020204020204" pitchFamily="34" charset="-122"/>
                <a:cs typeface="Courier New" panose="02070309020205020404" pitchFamily="49" charset="0"/>
              </a:rPr>
              <a:t>16 </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浓度变化曲线未标出</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反应方程式中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B.12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14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内，用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表示的平均速率</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0.005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内，反应吸收的热量为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0.015</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Q</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kJ</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曲线发生变化的原因是移走一部分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5" name="TextBox 9"/>
          <p:cNvSpPr txBox="1"/>
          <p:nvPr/>
        </p:nvSpPr>
        <p:spPr>
          <a:xfrm>
            <a:off x="263352" y="437261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6" name="对象 25"/>
          <p:cNvGraphicFramePr>
            <a:graphicFrameLocks noChangeAspect="1"/>
          </p:cNvGraphicFramePr>
          <p:nvPr>
            <p:extLst>
              <p:ext uri="{D42A27DB-BD31-4B8C-83A1-F6EECF244321}">
                <p14:modId xmlns:p14="http://schemas.microsoft.com/office/powerpoint/2010/main" val="2521950080"/>
              </p:ext>
            </p:extLst>
          </p:nvPr>
        </p:nvGraphicFramePr>
        <p:xfrm>
          <a:off x="5684639" y="1331243"/>
          <a:ext cx="1006475" cy="466725"/>
        </p:xfrm>
        <a:graphic>
          <a:graphicData uri="http://schemas.openxmlformats.org/presentationml/2006/ole">
            <mc:AlternateContent xmlns:mc="http://schemas.openxmlformats.org/markup-compatibility/2006">
              <mc:Choice xmlns:v="urn:schemas-microsoft-com:vml" Requires="v">
                <p:oleObj spid="_x0000_s185486" name="文档" r:id="rId15" imgW="1007029" imgH="467304" progId="Word.Document.12">
                  <p:embed/>
                </p:oleObj>
              </mc:Choice>
              <mc:Fallback>
                <p:oleObj name="文档" r:id="rId15" imgW="1007029" imgH="467304" progId="Word.Document.12">
                  <p:embed/>
                  <p:pic>
                    <p:nvPicPr>
                      <p:cNvPr id="0" name=""/>
                      <p:cNvPicPr/>
                      <p:nvPr/>
                    </p:nvPicPr>
                    <p:blipFill>
                      <a:blip r:embed="rId16"/>
                      <a:stretch>
                        <a:fillRect/>
                      </a:stretch>
                    </p:blipFill>
                    <p:spPr>
                      <a:xfrm>
                        <a:off x="5684639" y="1331243"/>
                        <a:ext cx="1006475" cy="466725"/>
                      </a:xfrm>
                      <a:prstGeom prst="rect">
                        <a:avLst/>
                      </a:prstGeom>
                    </p:spPr>
                  </p:pic>
                </p:oleObj>
              </mc:Fallback>
            </mc:AlternateContent>
          </a:graphicData>
        </a:graphic>
      </p:graphicFrame>
      <p:sp>
        <p:nvSpPr>
          <p:cNvPr id="17" name="圆角矩形 16">
            <a:hlinkClick r:id="rId17"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8"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9"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185432" name="Picture 88" descr="7-115"/>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0108" y="2382788"/>
            <a:ext cx="3829914" cy="353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 name="矩形 3"/>
          <p:cNvSpPr/>
          <p:nvPr/>
        </p:nvSpPr>
        <p:spPr>
          <a:xfrm>
            <a:off x="686757" y="1143769"/>
            <a:ext cx="10799436" cy="1754326"/>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根据图像可知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减少了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0.055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0.015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增加了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0.085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0.07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0.015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，因此反应方程式中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圆角矩形 22">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6" name="Picture 88" descr="7-115"/>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264" y="3645024"/>
            <a:ext cx="2877471" cy="26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686757" y="3914006"/>
            <a:ext cx="7353459" cy="2308324"/>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减少了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0.015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，但容器容积未知，因此不能计算反应吸收的热量，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的浓度瞬间减小，随后逐渐增大，这说明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曲线发生变化的原因是移走一部分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805877152"/>
              </p:ext>
            </p:extLst>
          </p:nvPr>
        </p:nvGraphicFramePr>
        <p:xfrm>
          <a:off x="790575" y="2695575"/>
          <a:ext cx="10715625" cy="1295400"/>
        </p:xfrm>
        <a:graphic>
          <a:graphicData uri="http://schemas.openxmlformats.org/presentationml/2006/ole">
            <mc:AlternateContent xmlns:mc="http://schemas.openxmlformats.org/markup-compatibility/2006">
              <mc:Choice xmlns:v="urn:schemas-microsoft-com:vml" Requires="v">
                <p:oleObj spid="_x0000_s227381" name="文档" r:id="rId19" imgW="10720184" imgH="1302906" progId="Word.Document.12">
                  <p:embed/>
                </p:oleObj>
              </mc:Choice>
              <mc:Fallback>
                <p:oleObj name="文档" r:id="rId19" imgW="10720184" imgH="1302906" progId="Word.Document.12">
                  <p:embed/>
                  <p:pic>
                    <p:nvPicPr>
                      <p:cNvPr id="0" name=""/>
                      <p:cNvPicPr/>
                      <p:nvPr/>
                    </p:nvPicPr>
                    <p:blipFill>
                      <a:blip r:embed="rId20"/>
                      <a:stretch>
                        <a:fillRect/>
                      </a:stretch>
                    </p:blipFill>
                    <p:spPr>
                      <a:xfrm>
                        <a:off x="790575" y="2695575"/>
                        <a:ext cx="10715625" cy="1295400"/>
                      </a:xfrm>
                      <a:prstGeom prst="rect">
                        <a:avLst/>
                      </a:prstGeom>
                    </p:spPr>
                  </p:pic>
                </p:oleObj>
              </mc:Fallback>
            </mc:AlternateContent>
          </a:graphicData>
        </a:graphic>
      </p:graphicFrame>
      <p:grpSp>
        <p:nvGrpSpPr>
          <p:cNvPr id="28" name="组合 27">
            <a:extLst>
              <a:ext uri="{FF2B5EF4-FFF2-40B4-BE49-F238E27FC236}">
                <a16:creationId xmlns:a16="http://schemas.microsoft.com/office/drawing/2014/main" xmlns="" id="{574E7DD6-E482-894D-9E46-D2B62C9ED9EC}"/>
              </a:ext>
            </a:extLst>
          </p:cNvPr>
          <p:cNvGrpSpPr/>
          <p:nvPr/>
        </p:nvGrpSpPr>
        <p:grpSpPr>
          <a:xfrm>
            <a:off x="516000" y="980728"/>
            <a:ext cx="11160000" cy="5472608"/>
            <a:chOff x="792914" y="3925222"/>
            <a:chExt cx="11160000" cy="5472608"/>
          </a:xfrm>
        </p:grpSpPr>
        <p:sp>
          <p:nvSpPr>
            <p:cNvPr id="29" name="圆角矩形 28">
              <a:extLst>
                <a:ext uri="{FF2B5EF4-FFF2-40B4-BE49-F238E27FC236}">
                  <a16:creationId xmlns:a16="http://schemas.microsoft.com/office/drawing/2014/main" xmlns="" id="{E0791A29-2CB4-2744-96C1-EA2037B165CE}"/>
                </a:ext>
              </a:extLst>
            </p:cNvPr>
            <p:cNvSpPr/>
            <p:nvPr/>
          </p:nvSpPr>
          <p:spPr>
            <a:xfrm>
              <a:off x="792914" y="4038112"/>
              <a:ext cx="11160000" cy="5359718"/>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0" name="矩形 2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362398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9EF13083-441D-CC41-A3B9-50FF39250BAC}"/>
              </a:ext>
            </a:extLst>
          </p:cNvPr>
          <p:cNvSpPr/>
          <p:nvPr/>
        </p:nvSpPr>
        <p:spPr>
          <a:xfrm>
            <a:off x="390000" y="1268760"/>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洛阳统考</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对于可逆反应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2B(g)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2C(g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，下列图像正确的是</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7" name="圆角矩形 16">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786101894"/>
              </p:ext>
            </p:extLst>
          </p:nvPr>
        </p:nvGraphicFramePr>
        <p:xfrm>
          <a:off x="6334469" y="1479119"/>
          <a:ext cx="1006475" cy="466725"/>
        </p:xfrm>
        <a:graphic>
          <a:graphicData uri="http://schemas.openxmlformats.org/presentationml/2006/ole">
            <mc:AlternateContent xmlns:mc="http://schemas.openxmlformats.org/markup-compatibility/2006">
              <mc:Choice xmlns:v="urn:schemas-microsoft-com:vml" Requires="v">
                <p:oleObj spid="_x0000_s228406" name="文档" r:id="rId18" imgW="1007029" imgH="467304" progId="Word.Document.12">
                  <p:embed/>
                </p:oleObj>
              </mc:Choice>
              <mc:Fallback>
                <p:oleObj name="文档" r:id="rId18" imgW="1007029" imgH="467304" progId="Word.Document.12">
                  <p:embed/>
                  <p:pic>
                    <p:nvPicPr>
                      <p:cNvPr id="0" name=""/>
                      <p:cNvPicPr/>
                      <p:nvPr/>
                    </p:nvPicPr>
                    <p:blipFill>
                      <a:blip r:embed="rId19"/>
                      <a:stretch>
                        <a:fillRect/>
                      </a:stretch>
                    </p:blipFill>
                    <p:spPr>
                      <a:xfrm>
                        <a:off x="6334469" y="1479119"/>
                        <a:ext cx="1006475" cy="466725"/>
                      </a:xfrm>
                      <a:prstGeom prst="rect">
                        <a:avLst/>
                      </a:prstGeom>
                    </p:spPr>
                  </p:pic>
                </p:oleObj>
              </mc:Fallback>
            </mc:AlternateContent>
          </a:graphicData>
        </a:graphic>
      </p:graphicFrame>
      <p:pic>
        <p:nvPicPr>
          <p:cNvPr id="228354" name="Picture 2" descr="7-116"/>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924" y="2083772"/>
            <a:ext cx="5510052" cy="252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5" name="Picture 3" descr="7-117"/>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7211" y="2233502"/>
            <a:ext cx="5607378"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9"/>
          <p:cNvSpPr txBox="1"/>
          <p:nvPr/>
        </p:nvSpPr>
        <p:spPr>
          <a:xfrm>
            <a:off x="1295847" y="396959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10" name="圆角矩形 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2" name="矩形 21"/>
          <p:cNvSpPr/>
          <p:nvPr/>
        </p:nvSpPr>
        <p:spPr>
          <a:xfrm>
            <a:off x="855087" y="1484783"/>
            <a:ext cx="10481827" cy="3900235"/>
          </a:xfrm>
          <a:prstGeom prst="rect">
            <a:avLst/>
          </a:prstGeom>
        </p:spPr>
        <p:txBody>
          <a:bodyPr>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升高温度，化学反应速率增大，达到平衡的时间缩短，因正反应为吸热反应，故平衡正向移动，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的转化率增大，平衡时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的百分含量减小，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升高温度，正、逆反应速率都增大，因为正反应为吸热反应，所以正反应速率增大的程度大于逆反应速率增大的程度，</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该反应的正反应为气体分子数减小的反应，增大压强平衡正向移动，</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4" name="组合 23">
            <a:extLst>
              <a:ext uri="{FF2B5EF4-FFF2-40B4-BE49-F238E27FC236}">
                <a16:creationId xmlns:a16="http://schemas.microsoft.com/office/drawing/2014/main" xmlns="" id="{574E7DD6-E482-894D-9E46-D2B62C9ED9EC}"/>
              </a:ext>
            </a:extLst>
          </p:cNvPr>
          <p:cNvGrpSpPr/>
          <p:nvPr/>
        </p:nvGrpSpPr>
        <p:grpSpPr>
          <a:xfrm>
            <a:off x="516000" y="1196751"/>
            <a:ext cx="11160000" cy="4320481"/>
            <a:chOff x="792914" y="3925222"/>
            <a:chExt cx="11160000" cy="4320481"/>
          </a:xfrm>
        </p:grpSpPr>
        <p:sp>
          <p:nvSpPr>
            <p:cNvPr id="25" name="圆角矩形 24">
              <a:extLst>
                <a:ext uri="{FF2B5EF4-FFF2-40B4-BE49-F238E27FC236}">
                  <a16:creationId xmlns:a16="http://schemas.microsoft.com/office/drawing/2014/main" xmlns="" id="{E0791A29-2CB4-2744-96C1-EA2037B165CE}"/>
                </a:ext>
              </a:extLst>
            </p:cNvPr>
            <p:cNvSpPr/>
            <p:nvPr/>
          </p:nvSpPr>
          <p:spPr>
            <a:xfrm>
              <a:off x="792914" y="4038113"/>
              <a:ext cx="11160000" cy="4207590"/>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6" name="矩形 2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8" name="圆角矩形 27">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9" name="圆角矩形 28">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0" name="圆角矩形 29">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167458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 name="矩形 4"/>
          <p:cNvSpPr/>
          <p:nvPr/>
        </p:nvSpPr>
        <p:spPr>
          <a:xfrm>
            <a:off x="390000" y="1277458"/>
            <a:ext cx="11412000" cy="3970318"/>
          </a:xfrm>
          <a:prstGeom prst="rect">
            <a:avLst/>
          </a:prstGeom>
        </p:spPr>
        <p:txBody>
          <a:bodyPr>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在某密闭容器中，可逆反应：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x</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符合图</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所示关系，</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气体在混合气体中的体积分数。由此判断，下列关于图</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的说法不正确的是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轴表示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轴表示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轴表示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的质量分数</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轴表示混合气体的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平</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均</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相对分子质量</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9"/>
          <p:cNvSpPr txBox="1"/>
          <p:nvPr/>
        </p:nvSpPr>
        <p:spPr>
          <a:xfrm>
            <a:off x="234777" y="343852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1" name="圆角矩形 20">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29378" name="Picture 2" descr="7-118"/>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1040" y="2711690"/>
            <a:ext cx="5291584"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 name="对象 27"/>
          <p:cNvGraphicFramePr>
            <a:graphicFrameLocks noChangeAspect="1"/>
          </p:cNvGraphicFramePr>
          <p:nvPr>
            <p:extLst>
              <p:ext uri="{D42A27DB-BD31-4B8C-83A1-F6EECF244321}">
                <p14:modId xmlns:p14="http://schemas.microsoft.com/office/powerpoint/2010/main" val="3026381425"/>
              </p:ext>
            </p:extLst>
          </p:nvPr>
        </p:nvGraphicFramePr>
        <p:xfrm>
          <a:off x="6103966" y="1483742"/>
          <a:ext cx="1006475" cy="466725"/>
        </p:xfrm>
        <a:graphic>
          <a:graphicData uri="http://schemas.openxmlformats.org/presentationml/2006/ole">
            <mc:AlternateContent xmlns:mc="http://schemas.openxmlformats.org/markup-compatibility/2006">
              <mc:Choice xmlns:v="urn:schemas-microsoft-com:vml" Requires="v">
                <p:oleObj spid="_x0000_s229429" name="文档" r:id="rId19" imgW="1007029" imgH="467304" progId="Word.Document.12">
                  <p:embed/>
                </p:oleObj>
              </mc:Choice>
              <mc:Fallback>
                <p:oleObj name="文档" r:id="rId19" imgW="1007029" imgH="467304" progId="Word.Document.12">
                  <p:embed/>
                  <p:pic>
                    <p:nvPicPr>
                      <p:cNvPr id="0" name=""/>
                      <p:cNvPicPr/>
                      <p:nvPr/>
                    </p:nvPicPr>
                    <p:blipFill>
                      <a:blip r:embed="rId20"/>
                      <a:stretch>
                        <a:fillRect/>
                      </a:stretch>
                    </p:blipFill>
                    <p:spPr>
                      <a:xfrm>
                        <a:off x="6103966" y="1483742"/>
                        <a:ext cx="1006475" cy="466725"/>
                      </a:xfrm>
                      <a:prstGeom prst="rect">
                        <a:avLst/>
                      </a:prstGeom>
                    </p:spPr>
                  </p:pic>
                </p:oleObj>
              </mc:Fallback>
            </mc:AlternateContent>
          </a:graphicData>
        </a:graphic>
      </p:graphicFrame>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6" name="圆角矩形 45">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 name="矩形 4"/>
          <p:cNvSpPr/>
          <p:nvPr/>
        </p:nvSpPr>
        <p:spPr>
          <a:xfrm>
            <a:off x="855088" y="1405447"/>
            <a:ext cx="5816976" cy="2308324"/>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可知，压强为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时，温度为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时先达到平衡状态，则温度：</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时的</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低于</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时，说明升高温度，平衡逆向移动，该反应的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2" name="组合 21">
            <a:extLst>
              <a:ext uri="{FF2B5EF4-FFF2-40B4-BE49-F238E27FC236}">
                <a16:creationId xmlns:a16="http://schemas.microsoft.com/office/drawing/2014/main" xmlns="" id="{574E7DD6-E482-894D-9E46-D2B62C9ED9EC}"/>
              </a:ext>
            </a:extLst>
          </p:cNvPr>
          <p:cNvGrpSpPr/>
          <p:nvPr/>
        </p:nvGrpSpPr>
        <p:grpSpPr>
          <a:xfrm>
            <a:off x="516000" y="1016832"/>
            <a:ext cx="11160000" cy="5508512"/>
            <a:chOff x="792914" y="3925222"/>
            <a:chExt cx="11160000" cy="5508512"/>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5395622"/>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矩形 26"/>
          <p:cNvSpPr/>
          <p:nvPr/>
        </p:nvSpPr>
        <p:spPr>
          <a:xfrm>
            <a:off x="855087" y="3663022"/>
            <a:ext cx="10481827" cy="2862322"/>
          </a:xfrm>
          <a:prstGeom prst="rect">
            <a:avLst/>
          </a:prstGeom>
        </p:spPr>
        <p:txBody>
          <a:bodyPr>
            <a:spAutoFit/>
          </a:bodyPr>
          <a:lstStyle/>
          <a:p>
            <a:pPr algn="just">
              <a:lnSpc>
                <a:spcPct val="150000"/>
              </a:lnSpc>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压强为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时先达到平衡状态，则压强：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；压强为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时的</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高于</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时，说明增大压强，平衡正向移动，即该反应的正反应是气体总分子数减小的反应，故</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，温度相同时，由</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，减小压强，平衡逆向移动，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的转化率降低，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的质量分数增大；压强相同时，升高温度，平衡逆向移动，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的转化率降低，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8" name="Picture 2" descr="7-11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2064" y="1601949"/>
            <a:ext cx="4810531" cy="196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357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6" name="圆角矩形 45">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pSp>
        <p:nvGrpSpPr>
          <p:cNvPr id="22" name="组合 21">
            <a:extLst>
              <a:ext uri="{FF2B5EF4-FFF2-40B4-BE49-F238E27FC236}">
                <a16:creationId xmlns:a16="http://schemas.microsoft.com/office/drawing/2014/main" xmlns="" id="{574E7DD6-E482-894D-9E46-D2B62C9ED9EC}"/>
              </a:ext>
            </a:extLst>
          </p:cNvPr>
          <p:cNvGrpSpPr/>
          <p:nvPr/>
        </p:nvGrpSpPr>
        <p:grpSpPr>
          <a:xfrm>
            <a:off x="516000" y="1124744"/>
            <a:ext cx="11160000" cy="4824537"/>
            <a:chOff x="792914" y="3925222"/>
            <a:chExt cx="11160000" cy="4824537"/>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3"/>
              <a:ext cx="11160000" cy="4711646"/>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矩形 26"/>
          <p:cNvSpPr/>
          <p:nvPr/>
        </p:nvSpPr>
        <p:spPr>
          <a:xfrm>
            <a:off x="855087" y="3573016"/>
            <a:ext cx="10481827" cy="2238241"/>
          </a:xfrm>
          <a:prstGeom prst="rect">
            <a:avLst/>
          </a:prstGeom>
        </p:spPr>
        <p:txBody>
          <a:bodyPr>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，温度相同时，由</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压强，平衡逆向移动，气体的总质量不变，但其总物质的量增大，则混合气体的平均相对分子质量减小；压强不变时，升高温度，平衡逆向移动，气体总物质的量增大，则混合气体的平均相对分子质量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8" name="Picture 2" descr="7-11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0208" y="1412776"/>
            <a:ext cx="5291584"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524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9EF13083-441D-CC41-A3B9-50FF39250BAC}"/>
              </a:ext>
            </a:extLst>
          </p:cNvPr>
          <p:cNvSpPr/>
          <p:nvPr/>
        </p:nvSpPr>
        <p:spPr>
          <a:xfrm>
            <a:off x="300624" y="1131296"/>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2NO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57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，在温度为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时，平衡体系中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的体积分数随压强的变化曲线如图所示。下列说法正确的是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两点的反应速率：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A&gt;C</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两点气体的颜色：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浅</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两点气体的平均相对分子质量：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A&gt;C</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由状态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到状态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，可以用加热的方法</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188502" name="Picture 86" descr="7-119"/>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0566" y="2306238"/>
            <a:ext cx="2742777" cy="23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对象 21"/>
          <p:cNvGraphicFramePr>
            <a:graphicFrameLocks noChangeAspect="1"/>
          </p:cNvGraphicFramePr>
          <p:nvPr>
            <p:extLst>
              <p:ext uri="{D42A27DB-BD31-4B8C-83A1-F6EECF244321}">
                <p14:modId xmlns:p14="http://schemas.microsoft.com/office/powerpoint/2010/main" val="112866884"/>
              </p:ext>
            </p:extLst>
          </p:nvPr>
        </p:nvGraphicFramePr>
        <p:xfrm>
          <a:off x="2433790" y="1340768"/>
          <a:ext cx="1006475" cy="466725"/>
        </p:xfrm>
        <a:graphic>
          <a:graphicData uri="http://schemas.openxmlformats.org/presentationml/2006/ole">
            <mc:AlternateContent xmlns:mc="http://schemas.openxmlformats.org/markup-compatibility/2006">
              <mc:Choice xmlns:v="urn:schemas-microsoft-com:vml" Requires="v">
                <p:oleObj spid="_x0000_s188549" name="文档" r:id="rId19" imgW="1007029" imgH="467304" progId="Word.Document.12">
                  <p:embed/>
                </p:oleObj>
              </mc:Choice>
              <mc:Fallback>
                <p:oleObj name="文档" r:id="rId19" imgW="1007029" imgH="467304" progId="Word.Document.12">
                  <p:embed/>
                  <p:pic>
                    <p:nvPicPr>
                      <p:cNvPr id="0" name=""/>
                      <p:cNvPicPr/>
                      <p:nvPr/>
                    </p:nvPicPr>
                    <p:blipFill>
                      <a:blip r:embed="rId20"/>
                      <a:stretch>
                        <a:fillRect/>
                      </a:stretch>
                    </p:blipFill>
                    <p:spPr>
                      <a:xfrm>
                        <a:off x="2433790" y="1340768"/>
                        <a:ext cx="1006475" cy="466725"/>
                      </a:xfrm>
                      <a:prstGeom prst="rect">
                        <a:avLst/>
                      </a:prstGeom>
                    </p:spPr>
                  </p:pic>
                </p:oleObj>
              </mc:Fallback>
            </mc:AlternateContent>
          </a:graphicData>
        </a:graphic>
      </p:graphicFrame>
      <p:sp>
        <p:nvSpPr>
          <p:cNvPr id="23" name="TextBox 9"/>
          <p:cNvSpPr txBox="1"/>
          <p:nvPr/>
        </p:nvSpPr>
        <p:spPr>
          <a:xfrm>
            <a:off x="157436" y="385152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26676" y="907703"/>
            <a:ext cx="11538648" cy="577081"/>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渐变</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类速率</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时间图像</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9922" name="Picture 2" descr="7-8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4664" y="2324719"/>
            <a:ext cx="1898196" cy="165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3" name="Picture 3" descr="7-8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4664" y="4105647"/>
            <a:ext cx="1898196" cy="142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格 2"/>
          <p:cNvGraphicFramePr>
            <a:graphicFrameLocks noGrp="1"/>
          </p:cNvGraphicFramePr>
          <p:nvPr>
            <p:extLst>
              <p:ext uri="{D42A27DB-BD31-4B8C-83A1-F6EECF244321}">
                <p14:modId xmlns:p14="http://schemas.microsoft.com/office/powerpoint/2010/main" val="2769213747"/>
              </p:ext>
            </p:extLst>
          </p:nvPr>
        </p:nvGraphicFramePr>
        <p:xfrm>
          <a:off x="443372" y="1748760"/>
          <a:ext cx="11305256" cy="3902224"/>
        </p:xfrm>
        <a:graphic>
          <a:graphicData uri="http://schemas.openxmlformats.org/drawingml/2006/table">
            <a:tbl>
              <a:tblPr/>
              <a:tblGrid>
                <a:gridCol w="3502434"/>
                <a:gridCol w="4196847"/>
                <a:gridCol w="3605975"/>
              </a:tblGrid>
              <a:tr h="0">
                <a:tc>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图像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分析</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结论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707664">
                <a:tc>
                  <a:txBody>
                    <a:bodyPr/>
                    <a:lstStyle/>
                    <a:p>
                      <a:pPr algn="ctr">
                        <a:lnSpc>
                          <a:spcPct val="150000"/>
                        </a:lnSpc>
                        <a:spcAft>
                          <a:spcPts val="0"/>
                        </a:spcAft>
                        <a:tabLst>
                          <a:tab pos="198056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198056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时</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正</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突然增大，</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逆</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逐渐增大；</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正</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逆</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，平衡向正反应方向移动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198056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时其他条件不变，增大反应物的浓度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198056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198056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时</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正</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突然减小，</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逆</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逐渐减小；</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逆</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正</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，平衡向逆反应方向移动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198056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时其他条件不变，减小反应物的浓度</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93693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pSp>
        <p:nvGrpSpPr>
          <p:cNvPr id="17" name="组合 16">
            <a:extLst>
              <a:ext uri="{FF2B5EF4-FFF2-40B4-BE49-F238E27FC236}">
                <a16:creationId xmlns:a16="http://schemas.microsoft.com/office/drawing/2014/main" xmlns="" id="{574E7DD6-E482-894D-9E46-D2B62C9ED9EC}"/>
              </a:ext>
            </a:extLst>
          </p:cNvPr>
          <p:cNvGrpSpPr/>
          <p:nvPr/>
        </p:nvGrpSpPr>
        <p:grpSpPr>
          <a:xfrm>
            <a:off x="516000" y="1124744"/>
            <a:ext cx="11160000" cy="4968551"/>
            <a:chOff x="792914" y="3925222"/>
            <a:chExt cx="11160000" cy="4968551"/>
          </a:xfrm>
        </p:grpSpPr>
        <p:sp>
          <p:nvSpPr>
            <p:cNvPr id="18" name="圆角矩形 17">
              <a:extLst>
                <a:ext uri="{FF2B5EF4-FFF2-40B4-BE49-F238E27FC236}">
                  <a16:creationId xmlns:a16="http://schemas.microsoft.com/office/drawing/2014/main" xmlns="" id="{E0791A29-2CB4-2744-96C1-EA2037B165CE}"/>
                </a:ext>
              </a:extLst>
            </p:cNvPr>
            <p:cNvSpPr/>
            <p:nvPr/>
          </p:nvSpPr>
          <p:spPr>
            <a:xfrm>
              <a:off x="792914" y="4038112"/>
              <a:ext cx="11160000" cy="4855661"/>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2" name="圆角矩形 21">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5" name="Picture 86" descr="7-119"/>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8" y="1437602"/>
            <a:ext cx="2742777" cy="23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855088" y="1484784"/>
            <a:ext cx="7422240" cy="2308324"/>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两点的温度相同，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点压强大于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点压强，增大压强，反应速率增大，故反应速率：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增大压强，虽然平衡向逆反应方向移动，但体积同时也减小，组分的浓度增大，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点气体的颜色深，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8" name="矩形 27"/>
          <p:cNvSpPr/>
          <p:nvPr/>
        </p:nvSpPr>
        <p:spPr>
          <a:xfrm>
            <a:off x="855087" y="3741539"/>
            <a:ext cx="10575977" cy="2308324"/>
          </a:xfrm>
          <a:prstGeom prst="rect">
            <a:avLst/>
          </a:prstGeom>
        </p:spPr>
        <p:txBody>
          <a:bodyPr wrap="square">
            <a:spAutoFit/>
          </a:bodyPr>
          <a:lstStyle/>
          <a:p>
            <a:pPr algn="just">
              <a:lnSpc>
                <a:spcPct val="150000"/>
              </a:lnSpc>
              <a:spcAft>
                <a:spcPts val="0"/>
              </a:spcAft>
              <a:tabLst>
                <a:tab pos="1980565" algn="l"/>
              </a:tabLs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增大压强，平衡向逆反应方向移动，</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不变，</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增大，平均相对分子质量：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C&gt;A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恒压下，提高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的体积分数，平衡向正反应方向移动，正反应是吸热反应，应升高温度，</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86249132"/>
              </p:ext>
            </p:extLst>
          </p:nvPr>
        </p:nvGraphicFramePr>
        <p:xfrm>
          <a:off x="1549971" y="3717032"/>
          <a:ext cx="787400" cy="887413"/>
        </p:xfrm>
        <a:graphic>
          <a:graphicData uri="http://schemas.openxmlformats.org/presentationml/2006/ole">
            <mc:AlternateContent xmlns:mc="http://schemas.openxmlformats.org/markup-compatibility/2006">
              <mc:Choice xmlns:v="urn:schemas-microsoft-com:vml" Requires="v">
                <p:oleObj spid="_x0000_s189573" name="文档" r:id="rId19" imgW="787844" imgH="887012" progId="Word.Document.12">
                  <p:embed/>
                </p:oleObj>
              </mc:Choice>
              <mc:Fallback>
                <p:oleObj name="文档" r:id="rId19" imgW="787844" imgH="887012" progId="Word.Document.12">
                  <p:embed/>
                  <p:pic>
                    <p:nvPicPr>
                      <p:cNvPr id="0" name=""/>
                      <p:cNvPicPr/>
                      <p:nvPr/>
                    </p:nvPicPr>
                    <p:blipFill>
                      <a:blip r:embed="rId20"/>
                      <a:stretch>
                        <a:fillRect/>
                      </a:stretch>
                    </p:blipFill>
                    <p:spPr>
                      <a:xfrm>
                        <a:off x="1549971" y="3717032"/>
                        <a:ext cx="787400" cy="887413"/>
                      </a:xfrm>
                      <a:prstGeom prst="rect">
                        <a:avLst/>
                      </a:prstGeom>
                    </p:spPr>
                  </p:pic>
                </p:oleObj>
              </mc:Fallback>
            </mc:AlternateContent>
          </a:graphicData>
        </a:graphic>
      </p:graphicFrame>
    </p:spTree>
    <p:extLst>
      <p:ext uri="{BB962C8B-B14F-4D97-AF65-F5344CB8AC3E}">
        <p14:creationId xmlns:p14="http://schemas.microsoft.com/office/powerpoint/2010/main" val="1420514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 name="矩形 2"/>
          <p:cNvSpPr/>
          <p:nvPr/>
        </p:nvSpPr>
        <p:spPr>
          <a:xfrm>
            <a:off x="390000" y="1124744"/>
            <a:ext cx="11412000" cy="3970318"/>
          </a:xfrm>
          <a:prstGeom prst="rect">
            <a:avLst/>
          </a:prstGeom>
        </p:spPr>
        <p:txBody>
          <a:bodyPr>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COH(CH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。取等量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分别在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20 </a:t>
            </a:r>
            <a:r>
              <a:rPr lang="en-US" altLang="zh-CN" sz="2400" kern="100" spc="-1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下反应，测得其转化率</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spc="-10" dirty="0">
                <a:latin typeface="Times New Roman" panose="02020603050405020304" pitchFamily="18" charset="0"/>
                <a:ea typeface="微软雅黑" panose="020B0503020204020204" pitchFamily="34" charset="-122"/>
                <a:cs typeface="Courier New" panose="02070309020205020404" pitchFamily="49" charset="0"/>
              </a:rPr>
              <a:t>α</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随时间</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spc="-1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变化的关系曲线如图所示。下列说法正确的</a:t>
            </a:r>
            <a:r>
              <a:rPr lang="zh-CN" altLang="zh-CN" sz="2400" kern="100" spc="-1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spc="-1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时反应的转化率</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升高温度能提高反应物的平衡转化率</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点时，曲线</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表示的化学平衡常数相等</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反应物的化学反应速率的大小顺序：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8" name="TextBox 9"/>
          <p:cNvSpPr txBox="1"/>
          <p:nvPr/>
        </p:nvSpPr>
        <p:spPr>
          <a:xfrm>
            <a:off x="225252" y="436510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9" name="圆角矩形 18">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098153233"/>
              </p:ext>
            </p:extLst>
          </p:nvPr>
        </p:nvGraphicFramePr>
        <p:xfrm>
          <a:off x="3750335" y="952153"/>
          <a:ext cx="1435100" cy="849313"/>
        </p:xfrm>
        <a:graphic>
          <a:graphicData uri="http://schemas.openxmlformats.org/presentationml/2006/ole">
            <mc:AlternateContent xmlns:mc="http://schemas.openxmlformats.org/markup-compatibility/2006">
              <mc:Choice xmlns:v="urn:schemas-microsoft-com:vml" Requires="v">
                <p:oleObj spid="_x0000_s159945" name="文档" r:id="rId18" imgW="1435322" imgH="848792" progId="Word.Document.12">
                  <p:embed/>
                </p:oleObj>
              </mc:Choice>
              <mc:Fallback>
                <p:oleObj name="文档" r:id="rId18" imgW="1435322" imgH="848792" progId="Word.Document.12">
                  <p:embed/>
                  <p:pic>
                    <p:nvPicPr>
                      <p:cNvPr id="0" name=""/>
                      <p:cNvPicPr/>
                      <p:nvPr/>
                    </p:nvPicPr>
                    <p:blipFill>
                      <a:blip r:embed="rId19"/>
                      <a:stretch>
                        <a:fillRect/>
                      </a:stretch>
                    </p:blipFill>
                    <p:spPr>
                      <a:xfrm>
                        <a:off x="3750335" y="952153"/>
                        <a:ext cx="1435100" cy="849313"/>
                      </a:xfrm>
                      <a:prstGeom prst="rect">
                        <a:avLst/>
                      </a:prstGeom>
                    </p:spPr>
                  </p:pic>
                </p:oleObj>
              </mc:Fallback>
            </mc:AlternateContent>
          </a:graphicData>
        </a:graphic>
      </p:graphicFrame>
      <p:pic>
        <p:nvPicPr>
          <p:cNvPr id="159900" name="Picture 156" descr="7-120"/>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0296" y="2402637"/>
            <a:ext cx="2845240" cy="261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 name="矩形 6"/>
          <p:cNvSpPr/>
          <p:nvPr/>
        </p:nvSpPr>
        <p:spPr>
          <a:xfrm>
            <a:off x="714450" y="1610711"/>
            <a:ext cx="6749702" cy="2792239"/>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比曲线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先达到平衡，说明曲线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的温度高，故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比曲线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的温度高，但平衡时反应物的转化率低，说明升温平衡逆向移动，转化率降低，故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矩形 25"/>
          <p:cNvSpPr/>
          <p:nvPr/>
        </p:nvSpPr>
        <p:spPr>
          <a:xfrm>
            <a:off x="714450" y="4365104"/>
            <a:ext cx="10782150" cy="1130246"/>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对应的温度不同，化学平衡常数只与温度有关，所以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表示的化学平衡常数不相等，故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27" name="组合 26">
            <a:extLst>
              <a:ext uri="{FF2B5EF4-FFF2-40B4-BE49-F238E27FC236}">
                <a16:creationId xmlns:a16="http://schemas.microsoft.com/office/drawing/2014/main" xmlns="" id="{574E7DD6-E482-894D-9E46-D2B62C9ED9EC}"/>
              </a:ext>
            </a:extLst>
          </p:cNvPr>
          <p:cNvGrpSpPr/>
          <p:nvPr/>
        </p:nvGrpSpPr>
        <p:grpSpPr>
          <a:xfrm>
            <a:off x="516000" y="1340769"/>
            <a:ext cx="11160000" cy="4320479"/>
            <a:chOff x="792914" y="3925222"/>
            <a:chExt cx="11160000" cy="4320479"/>
          </a:xfrm>
        </p:grpSpPr>
        <p:sp>
          <p:nvSpPr>
            <p:cNvPr id="28" name="圆角矩形 27">
              <a:extLst>
                <a:ext uri="{FF2B5EF4-FFF2-40B4-BE49-F238E27FC236}">
                  <a16:creationId xmlns:a16="http://schemas.microsoft.com/office/drawing/2014/main" xmlns="" id="{E0791A29-2CB4-2744-96C1-EA2037B165CE}"/>
                </a:ext>
              </a:extLst>
            </p:cNvPr>
            <p:cNvSpPr/>
            <p:nvPr/>
          </p:nvSpPr>
          <p:spPr>
            <a:xfrm>
              <a:off x="792914" y="4038112"/>
              <a:ext cx="11160000" cy="4207589"/>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1" name="圆角矩形 20">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4" name="Picture 156" descr="7-12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51360" y="1628800"/>
            <a:ext cx="2845240" cy="261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71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 name="矩形 6"/>
          <p:cNvSpPr/>
          <p:nvPr/>
        </p:nvSpPr>
        <p:spPr>
          <a:xfrm>
            <a:off x="714450" y="1610711"/>
            <a:ext cx="6749702" cy="2792239"/>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反应开始时反应物的浓度最大，随着反应的进行，反应物的浓度减小，反应物的反应速率也逐渐减小，所以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处反应速率大于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处，因为曲线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的温度高，反应物浓度相同时，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处反应速率大于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处，故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7" name="组合 26">
            <a:extLst>
              <a:ext uri="{FF2B5EF4-FFF2-40B4-BE49-F238E27FC236}">
                <a16:creationId xmlns:a16="http://schemas.microsoft.com/office/drawing/2014/main" xmlns="" id="{574E7DD6-E482-894D-9E46-D2B62C9ED9EC}"/>
              </a:ext>
            </a:extLst>
          </p:cNvPr>
          <p:cNvGrpSpPr/>
          <p:nvPr/>
        </p:nvGrpSpPr>
        <p:grpSpPr>
          <a:xfrm>
            <a:off x="516000" y="1340769"/>
            <a:ext cx="11160000" cy="3168351"/>
            <a:chOff x="792914" y="3925222"/>
            <a:chExt cx="11160000" cy="3168351"/>
          </a:xfrm>
        </p:grpSpPr>
        <p:sp>
          <p:nvSpPr>
            <p:cNvPr id="28" name="圆角矩形 27">
              <a:extLst>
                <a:ext uri="{FF2B5EF4-FFF2-40B4-BE49-F238E27FC236}">
                  <a16:creationId xmlns:a16="http://schemas.microsoft.com/office/drawing/2014/main" xmlns="" id="{E0791A29-2CB4-2744-96C1-EA2037B165CE}"/>
                </a:ext>
              </a:extLst>
            </p:cNvPr>
            <p:cNvSpPr/>
            <p:nvPr/>
          </p:nvSpPr>
          <p:spPr>
            <a:xfrm>
              <a:off x="792914" y="4038112"/>
              <a:ext cx="11160000" cy="3055461"/>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1" name="圆角矩形 20">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4" name="Picture 156" descr="7-12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4272" y="1628800"/>
            <a:ext cx="2845240" cy="261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844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3" name="矩形 2"/>
          <p:cNvSpPr/>
          <p:nvPr/>
        </p:nvSpPr>
        <p:spPr>
          <a:xfrm>
            <a:off x="390000" y="1114866"/>
            <a:ext cx="11412000" cy="3970318"/>
          </a:xfrm>
          <a:prstGeom prst="rect">
            <a:avLst/>
          </a:prstGeom>
        </p:spPr>
        <p:txBody>
          <a:bodyPr>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生产硫酸的主要反应：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2SO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。图中</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可分别代表压强或温度。下列说法正确的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代表压强</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两点对应的平衡常数相同</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一定温度下，当混合气中</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1980565" algn="l"/>
              </a:tabLs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时，反应一定达到</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平衡</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572224120"/>
              </p:ext>
            </p:extLst>
          </p:nvPr>
        </p:nvGraphicFramePr>
        <p:xfrm>
          <a:off x="6010771" y="1276880"/>
          <a:ext cx="1006475" cy="447675"/>
        </p:xfrm>
        <a:graphic>
          <a:graphicData uri="http://schemas.openxmlformats.org/presentationml/2006/ole">
            <mc:AlternateContent xmlns:mc="http://schemas.openxmlformats.org/markup-compatibility/2006">
              <mc:Choice xmlns:v="urn:schemas-microsoft-com:vml" Requires="v">
                <p:oleObj spid="_x0000_s191619" name="文档" r:id="rId15" imgW="1007029" imgH="448194" progId="Word.Document.12">
                  <p:embed/>
                </p:oleObj>
              </mc:Choice>
              <mc:Fallback>
                <p:oleObj name="文档" r:id="rId15" imgW="1007029" imgH="448194" progId="Word.Document.12">
                  <p:embed/>
                  <p:pic>
                    <p:nvPicPr>
                      <p:cNvPr id="0" name=""/>
                      <p:cNvPicPr/>
                      <p:nvPr/>
                    </p:nvPicPr>
                    <p:blipFill>
                      <a:blip r:embed="rId16"/>
                      <a:stretch>
                        <a:fillRect/>
                      </a:stretch>
                    </p:blipFill>
                    <p:spPr>
                      <a:xfrm>
                        <a:off x="6010771" y="1276880"/>
                        <a:ext cx="1006475" cy="447675"/>
                      </a:xfrm>
                      <a:prstGeom prst="rect">
                        <a:avLst/>
                      </a:prstGeom>
                    </p:spPr>
                  </p:pic>
                </p:oleObj>
              </mc:Fallback>
            </mc:AlternateContent>
          </a:graphicData>
        </a:graphic>
      </p:graphicFrame>
      <p:sp>
        <p:nvSpPr>
          <p:cNvPr id="17" name="圆角矩形 16">
            <a:hlinkClick r:id="rId17"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8"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9"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191579" name="Picture 91" descr="7-121"/>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2224" y="2780928"/>
            <a:ext cx="3331488"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9"/>
          <p:cNvSpPr txBox="1"/>
          <p:nvPr/>
        </p:nvSpPr>
        <p:spPr>
          <a:xfrm>
            <a:off x="215727" y="271844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69872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3" name="矩形 2"/>
          <p:cNvSpPr/>
          <p:nvPr/>
        </p:nvSpPr>
        <p:spPr>
          <a:xfrm>
            <a:off x="722557" y="1130077"/>
            <a:ext cx="6957620" cy="2308324"/>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代表压强，则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代表温度，温度相同时，增大压强，平衡正向移动，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的平衡转化率增大，与图像不符合，</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结合</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项分析推知，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代表温度，</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代表压强，</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温度</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889670"/>
            <a:ext cx="11160000" cy="5707682"/>
            <a:chOff x="792914" y="3925222"/>
            <a:chExt cx="11160000" cy="5707682"/>
          </a:xfrm>
        </p:grpSpPr>
        <p:sp>
          <p:nvSpPr>
            <p:cNvPr id="25" name="圆角矩形 24">
              <a:extLst>
                <a:ext uri="{FF2B5EF4-FFF2-40B4-BE49-F238E27FC236}">
                  <a16:creationId xmlns:a16="http://schemas.microsoft.com/office/drawing/2014/main" xmlns="" id="{E0791A29-2CB4-2744-96C1-EA2037B165CE}"/>
                </a:ext>
              </a:extLst>
            </p:cNvPr>
            <p:cNvSpPr/>
            <p:nvPr/>
          </p:nvSpPr>
          <p:spPr>
            <a:xfrm>
              <a:off x="792914" y="4038112"/>
              <a:ext cx="11160000" cy="5594792"/>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6" name="矩形 2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1" name="圆角矩形 20">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4" name="Picture 91" descr="7-12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1096" y="1252480"/>
            <a:ext cx="3331488"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722556" y="3352800"/>
            <a:ext cx="10692511" cy="3133871"/>
          </a:xfrm>
          <a:prstGeom prst="rect">
            <a:avLst/>
          </a:prstGeom>
        </p:spPr>
        <p:txBody>
          <a:bodyPr>
            <a:spAutoFit/>
          </a:bodyPr>
          <a:lstStyle/>
          <a:p>
            <a:pPr algn="just">
              <a:lnSpc>
                <a:spcPct val="140000"/>
              </a:lnSpc>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相同时，增大压强，平衡正向移动，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的平衡转化率增大，则压强：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198056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温度</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升高，平衡逆向移动，平衡常数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减小，由于温度：</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，则平衡常数：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温度一定，反应达到平衡状态时，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均保持不变，但其比值不一定等于对应的化学计量数之比，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53228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a:r>
              <a:rPr kumimoji="1" lang="en-US" altLang="zh-CN" sz="1600" kern="0" dirty="0">
                <a:solidFill>
                  <a:prstClr val="white">
                    <a:lumMod val="50000"/>
                  </a:prstClr>
                </a:solidFill>
                <a:latin typeface="Arial"/>
                <a:ea typeface="微软雅黑"/>
              </a:rPr>
              <a:t>12</a:t>
            </a:r>
            <a:endParaRPr kumimoji="1" lang="zh-CN" altLang="en-US" sz="1600" kern="0" dirty="0">
              <a:solidFill>
                <a:prstClr val="white">
                  <a:lumMod val="50000"/>
                </a:prstClr>
              </a:solidFill>
              <a:latin typeface="Arial"/>
              <a:ea typeface="微软雅黑"/>
            </a:endParaRPr>
          </a:p>
        </p:txBody>
      </p:sp>
      <p:sp>
        <p:nvSpPr>
          <p:cNvPr id="3" name="矩形 2"/>
          <p:cNvSpPr/>
          <p:nvPr/>
        </p:nvSpPr>
        <p:spPr>
          <a:xfrm>
            <a:off x="390000" y="908720"/>
            <a:ext cx="11412000" cy="1685077"/>
          </a:xfrm>
          <a:prstGeom prst="rect">
            <a:avLst/>
          </a:prstGeom>
        </p:spPr>
        <p:txBody>
          <a:bodyPr>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13.</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湖北部分重点中学考试</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工业上利用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在高温条件下合成固态半导体材料氮化镓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GaN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的同时有氢气生成。反应中，每生成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放出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30.8 kJ</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的热量。在恒温恒容密闭体系内进行上述反应，下列有关表达正确的是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圆角矩形 1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3" name="圆角矩形 22">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30402" name="Picture 2" descr="7-12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2104" y="2605767"/>
            <a:ext cx="4810531" cy="39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a:xfrm>
            <a:off x="390000" y="2611209"/>
            <a:ext cx="6535326" cy="3416320"/>
          </a:xfrm>
          <a:prstGeom prst="rect">
            <a:avLst/>
          </a:prstGeom>
        </p:spPr>
        <p:txBody>
          <a:bodyPr wrap="square">
            <a:spAutoFit/>
          </a:bodyPr>
          <a:lstStyle/>
          <a:p>
            <a:pPr algn="just">
              <a:lnSpc>
                <a:spcPct val="150000"/>
              </a:lnSpc>
              <a:spcAft>
                <a:spcPts val="0"/>
              </a:spcAft>
              <a:tabLst>
                <a:tab pos="1980565" algn="l"/>
              </a:tabLs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图像中如果纵轴为正反应速率，则</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时刻</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改</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变</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的条件可以为升温或加压</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图像中纵轴可以为镓的转化率</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Ⅲ</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图像中纵轴可以为化学反应速率</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Ⅳ</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图像中纵轴可以为体系内混合气体的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平均</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相对</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分子质量</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TextBox 9"/>
          <p:cNvSpPr txBox="1"/>
          <p:nvPr/>
        </p:nvSpPr>
        <p:spPr>
          <a:xfrm>
            <a:off x="225252" y="258395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675664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a:r>
              <a:rPr kumimoji="1" lang="en-US" altLang="zh-CN" sz="1600" kern="0" dirty="0">
                <a:solidFill>
                  <a:prstClr val="white">
                    <a:lumMod val="50000"/>
                  </a:prstClr>
                </a:solidFill>
                <a:latin typeface="Arial"/>
                <a:ea typeface="微软雅黑"/>
              </a:rPr>
              <a:t>12</a:t>
            </a:r>
            <a:endParaRPr kumimoji="1" lang="zh-CN" altLang="en-US" sz="1600" kern="0" dirty="0">
              <a:solidFill>
                <a:prstClr val="white">
                  <a:lumMod val="50000"/>
                </a:prstClr>
              </a:solidFill>
              <a:latin typeface="Arial"/>
              <a:ea typeface="微软雅黑"/>
            </a:endParaRPr>
          </a:p>
        </p:txBody>
      </p:sp>
      <p:sp>
        <p:nvSpPr>
          <p:cNvPr id="3" name="矩形 2"/>
          <p:cNvSpPr/>
          <p:nvPr/>
        </p:nvSpPr>
        <p:spPr>
          <a:xfrm>
            <a:off x="778087" y="3159074"/>
            <a:ext cx="10635826" cy="3416320"/>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由题中信息可写出热化学方程式：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2Ga(s)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2NH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2GaN(s</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30.8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。升温或加压均能加快化学反应速率，且</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增大压强，平衡逆向移动，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的转化率降低，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镓是固体，增大镓的质量，对化学反应速率无影响，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温度相同时，加压，平衡逆向移动，混合气体的平均相对分子质量增大，压强相同时，升温，平衡逆向移动，混合气体的平均相对分子质量增大，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2" name="组合 21">
            <a:extLst>
              <a:ext uri="{FF2B5EF4-FFF2-40B4-BE49-F238E27FC236}">
                <a16:creationId xmlns:a16="http://schemas.microsoft.com/office/drawing/2014/main" xmlns="" id="{574E7DD6-E482-894D-9E46-D2B62C9ED9EC}"/>
              </a:ext>
            </a:extLst>
          </p:cNvPr>
          <p:cNvGrpSpPr/>
          <p:nvPr/>
        </p:nvGrpSpPr>
        <p:grpSpPr>
          <a:xfrm>
            <a:off x="516000" y="998834"/>
            <a:ext cx="11160000" cy="5576561"/>
            <a:chOff x="792914" y="3925222"/>
            <a:chExt cx="11160000" cy="5576561"/>
          </a:xfrm>
        </p:grpSpPr>
        <p:sp>
          <p:nvSpPr>
            <p:cNvPr id="24" name="圆角矩形 23">
              <a:extLst>
                <a:ext uri="{FF2B5EF4-FFF2-40B4-BE49-F238E27FC236}">
                  <a16:creationId xmlns:a16="http://schemas.microsoft.com/office/drawing/2014/main" xmlns="" id="{E0791A29-2CB4-2744-96C1-EA2037B165CE}"/>
                </a:ext>
              </a:extLst>
            </p:cNvPr>
            <p:cNvSpPr/>
            <p:nvPr/>
          </p:nvSpPr>
          <p:spPr>
            <a:xfrm>
              <a:off x="792914" y="4038113"/>
              <a:ext cx="11160000" cy="5463670"/>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9" name="圆角矩形 18">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0" name="圆角矩形 1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2788317761"/>
              </p:ext>
            </p:extLst>
          </p:nvPr>
        </p:nvGraphicFramePr>
        <p:xfrm>
          <a:off x="7646076" y="3341780"/>
          <a:ext cx="1006475" cy="447675"/>
        </p:xfrm>
        <a:graphic>
          <a:graphicData uri="http://schemas.openxmlformats.org/presentationml/2006/ole">
            <mc:AlternateContent xmlns:mc="http://schemas.openxmlformats.org/markup-compatibility/2006">
              <mc:Choice xmlns:v="urn:schemas-microsoft-com:vml" Requires="v">
                <p:oleObj spid="_x0000_s231463" name="文档" r:id="rId18" imgW="1007029" imgH="448194" progId="Word.Document.12">
                  <p:embed/>
                </p:oleObj>
              </mc:Choice>
              <mc:Fallback>
                <p:oleObj name="文档" r:id="rId18" imgW="1007029" imgH="448194" progId="Word.Document.12">
                  <p:embed/>
                  <p:pic>
                    <p:nvPicPr>
                      <p:cNvPr id="0" name=""/>
                      <p:cNvPicPr/>
                      <p:nvPr/>
                    </p:nvPicPr>
                    <p:blipFill>
                      <a:blip r:embed="rId19"/>
                      <a:stretch>
                        <a:fillRect/>
                      </a:stretch>
                    </p:blipFill>
                    <p:spPr>
                      <a:xfrm>
                        <a:off x="7646076" y="3341780"/>
                        <a:ext cx="1006475" cy="447675"/>
                      </a:xfrm>
                      <a:prstGeom prst="rect">
                        <a:avLst/>
                      </a:prstGeom>
                    </p:spPr>
                  </p:pic>
                </p:oleObj>
              </mc:Fallback>
            </mc:AlternateContent>
          </a:graphicData>
        </a:graphic>
      </p:graphicFrame>
      <p:grpSp>
        <p:nvGrpSpPr>
          <p:cNvPr id="2" name="组合 1"/>
          <p:cNvGrpSpPr/>
          <p:nvPr/>
        </p:nvGrpSpPr>
        <p:grpSpPr>
          <a:xfrm>
            <a:off x="930020" y="1214858"/>
            <a:ext cx="10331961" cy="1974592"/>
            <a:chOff x="611111" y="1988840"/>
            <a:chExt cx="10331961" cy="1974592"/>
          </a:xfrm>
        </p:grpSpPr>
        <p:pic>
          <p:nvPicPr>
            <p:cNvPr id="27" name="Picture 2" descr="7-122"/>
            <p:cNvPicPr>
              <a:picLocks noChangeAspect="1" noChangeArrowheads="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b="51262"/>
            <a:stretch/>
          </p:blipFill>
          <p:spPr bwMode="auto">
            <a:xfrm>
              <a:off x="611111" y="2053125"/>
              <a:ext cx="4810531" cy="191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7-122"/>
            <p:cNvPicPr>
              <a:picLocks noChangeAspect="1" noChangeArrowheads="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t="49622"/>
            <a:stretch/>
          </p:blipFill>
          <p:spPr bwMode="auto">
            <a:xfrm>
              <a:off x="6132541" y="1988840"/>
              <a:ext cx="4810531" cy="197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37447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a:r>
              <a:rPr kumimoji="1" lang="en-US" altLang="zh-CN" sz="1600" kern="0" dirty="0">
                <a:solidFill>
                  <a:prstClr val="white">
                    <a:lumMod val="50000"/>
                  </a:prstClr>
                </a:solidFill>
                <a:latin typeface="Arial"/>
                <a:ea typeface="微软雅黑"/>
              </a:rPr>
              <a:t>12</a:t>
            </a:r>
            <a:endParaRPr kumimoji="1" lang="zh-CN" altLang="en-US" sz="1600" kern="0" dirty="0">
              <a:solidFill>
                <a:prstClr val="white">
                  <a:lumMod val="50000"/>
                </a:prstClr>
              </a:solidFill>
              <a:latin typeface="Arial"/>
              <a:ea typeface="微软雅黑"/>
            </a:endParaRPr>
          </a:p>
        </p:txBody>
      </p:sp>
      <p:sp>
        <p:nvSpPr>
          <p:cNvPr id="24" name="圆角矩形 2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26" name="圆角矩形 2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8" name="矩形 27"/>
          <p:cNvSpPr/>
          <p:nvPr/>
        </p:nvSpPr>
        <p:spPr>
          <a:xfrm>
            <a:off x="390000" y="1268760"/>
            <a:ext cx="11412000" cy="2862322"/>
          </a:xfrm>
          <a:prstGeom prst="rect">
            <a:avLst/>
          </a:prstGeom>
        </p:spPr>
        <p:txBody>
          <a:bodyPr>
            <a:spAutoFit/>
          </a:bodyPr>
          <a:lstStyle/>
          <a:p>
            <a:pPr algn="just">
              <a:lnSpc>
                <a:spcPct val="150000"/>
              </a:lnSpc>
              <a:spcAft>
                <a:spcPts val="0"/>
              </a:spcAft>
              <a:tabLst>
                <a:tab pos="1980565" algn="l"/>
              </a:tabLst>
            </a:pP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14.</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反应为</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spc="-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spc="-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spc="-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OH(g</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spc="-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。在一定条件下，将</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 CO</a:t>
            </a:r>
            <a:r>
              <a:rPr lang="zh-CN"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通入密闭容器中进行反应，当改变某一外界条件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温度或压强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的体积分数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变化趋势如图所示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的体积分数为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1980565" algn="l"/>
              </a:tabLs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9" name="对象 28"/>
          <p:cNvGraphicFramePr>
            <a:graphicFrameLocks noChangeAspect="1"/>
          </p:cNvGraphicFramePr>
          <p:nvPr>
            <p:extLst>
              <p:ext uri="{D42A27DB-BD31-4B8C-83A1-F6EECF244321}">
                <p14:modId xmlns:p14="http://schemas.microsoft.com/office/powerpoint/2010/main" val="64535411"/>
              </p:ext>
            </p:extLst>
          </p:nvPr>
        </p:nvGraphicFramePr>
        <p:xfrm>
          <a:off x="3532287" y="1457633"/>
          <a:ext cx="1006475" cy="447675"/>
        </p:xfrm>
        <a:graphic>
          <a:graphicData uri="http://schemas.openxmlformats.org/presentationml/2006/ole">
            <mc:AlternateContent xmlns:mc="http://schemas.openxmlformats.org/markup-compatibility/2006">
              <mc:Choice xmlns:v="urn:schemas-microsoft-com:vml" Requires="v">
                <p:oleObj spid="_x0000_s232485" name="文档" r:id="rId18" imgW="1007029" imgH="448194" progId="Word.Document.12">
                  <p:embed/>
                </p:oleObj>
              </mc:Choice>
              <mc:Fallback>
                <p:oleObj name="文档" r:id="rId18" imgW="1007029" imgH="448194" progId="Word.Document.12">
                  <p:embed/>
                  <p:pic>
                    <p:nvPicPr>
                      <p:cNvPr id="0" name=""/>
                      <p:cNvPicPr/>
                      <p:nvPr/>
                    </p:nvPicPr>
                    <p:blipFill>
                      <a:blip r:embed="rId19"/>
                      <a:stretch>
                        <a:fillRect/>
                      </a:stretch>
                    </p:blipFill>
                    <p:spPr>
                      <a:xfrm>
                        <a:off x="3532287" y="1457633"/>
                        <a:ext cx="1006475" cy="447675"/>
                      </a:xfrm>
                      <a:prstGeom prst="rect">
                        <a:avLst/>
                      </a:prstGeom>
                    </p:spPr>
                  </p:pic>
                </p:oleObj>
              </mc:Fallback>
            </mc:AlternateContent>
          </a:graphicData>
        </a:graphic>
      </p:graphicFrame>
      <p:pic>
        <p:nvPicPr>
          <p:cNvPr id="30" name="Picture 2" descr="7-123"/>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0136" y="2474617"/>
            <a:ext cx="4311535"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nvSpPr>
        <p:spPr>
          <a:xfrm>
            <a:off x="2769396" y="3553352"/>
            <a:ext cx="74892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25%</a:t>
            </a:r>
            <a:endParaRPr lang="zh-CN" altLang="en-US" dirty="0"/>
          </a:p>
        </p:txBody>
      </p:sp>
    </p:spTree>
    <p:extLst>
      <p:ext uri="{BB962C8B-B14F-4D97-AF65-F5344CB8AC3E}">
        <p14:creationId xmlns:p14="http://schemas.microsoft.com/office/powerpoint/2010/main" val="305275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linds(horizontal)">
                                      <p:cBhvr>
                                        <p:cTn id="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a:r>
              <a:rPr kumimoji="1" lang="en-US" altLang="zh-CN" sz="1600" kern="0" dirty="0">
                <a:solidFill>
                  <a:prstClr val="white">
                    <a:lumMod val="50000"/>
                  </a:prstClr>
                </a:solidFill>
                <a:latin typeface="Arial"/>
                <a:ea typeface="微软雅黑"/>
              </a:rPr>
              <a:t>12</a:t>
            </a:r>
            <a:endParaRPr kumimoji="1" lang="zh-CN" altLang="en-US" sz="1600" kern="0" dirty="0">
              <a:solidFill>
                <a:prstClr val="white">
                  <a:lumMod val="50000"/>
                </a:prstClr>
              </a:solidFill>
              <a:latin typeface="Arial"/>
              <a:ea typeface="微软雅黑"/>
            </a:endParaRPr>
          </a:p>
        </p:txBody>
      </p:sp>
      <p:sp>
        <p:nvSpPr>
          <p:cNvPr id="24" name="矩形 23"/>
          <p:cNvSpPr/>
          <p:nvPr/>
        </p:nvSpPr>
        <p:spPr>
          <a:xfrm>
            <a:off x="722556" y="1484784"/>
            <a:ext cx="10692511" cy="2862322"/>
          </a:xfrm>
          <a:prstGeom prst="rect">
            <a:avLst/>
          </a:prstGeom>
        </p:spPr>
        <p:txBody>
          <a:bodyPr>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设反应中消耗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，由题意建立如下三段式：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CO(g)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OH(g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1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2                0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5" name="组合 24">
            <a:extLst>
              <a:ext uri="{FF2B5EF4-FFF2-40B4-BE49-F238E27FC236}">
                <a16:creationId xmlns:a16="http://schemas.microsoft.com/office/drawing/2014/main" xmlns="" id="{574E7DD6-E482-894D-9E46-D2B62C9ED9EC}"/>
              </a:ext>
            </a:extLst>
          </p:cNvPr>
          <p:cNvGrpSpPr/>
          <p:nvPr/>
        </p:nvGrpSpPr>
        <p:grpSpPr>
          <a:xfrm>
            <a:off x="516000" y="1124744"/>
            <a:ext cx="11160000" cy="4984227"/>
            <a:chOff x="792914" y="3925222"/>
            <a:chExt cx="11160000" cy="4984227"/>
          </a:xfrm>
        </p:grpSpPr>
        <p:sp>
          <p:nvSpPr>
            <p:cNvPr id="26" name="圆角矩形 25">
              <a:extLst>
                <a:ext uri="{FF2B5EF4-FFF2-40B4-BE49-F238E27FC236}">
                  <a16:creationId xmlns:a16="http://schemas.microsoft.com/office/drawing/2014/main" xmlns="" id="{E0791A29-2CB4-2744-96C1-EA2037B165CE}"/>
                </a:ext>
              </a:extLst>
            </p:cNvPr>
            <p:cNvSpPr/>
            <p:nvPr/>
          </p:nvSpPr>
          <p:spPr>
            <a:xfrm>
              <a:off x="792914" y="4038112"/>
              <a:ext cx="11160000" cy="4871337"/>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7" name="矩形 2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0" name="圆角矩形 19">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22" name="圆角矩形 21">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3" name="Picture 2" descr="7-12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4248" y="2135626"/>
            <a:ext cx="4311535"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对象 28"/>
          <p:cNvGraphicFramePr>
            <a:graphicFrameLocks noChangeAspect="1"/>
          </p:cNvGraphicFramePr>
          <p:nvPr>
            <p:extLst>
              <p:ext uri="{D42A27DB-BD31-4B8C-83A1-F6EECF244321}">
                <p14:modId xmlns:p14="http://schemas.microsoft.com/office/powerpoint/2010/main" val="4048312399"/>
              </p:ext>
            </p:extLst>
          </p:nvPr>
        </p:nvGraphicFramePr>
        <p:xfrm>
          <a:off x="4068283" y="2217812"/>
          <a:ext cx="1006475" cy="447675"/>
        </p:xfrm>
        <a:graphic>
          <a:graphicData uri="http://schemas.openxmlformats.org/presentationml/2006/ole">
            <mc:AlternateContent xmlns:mc="http://schemas.openxmlformats.org/markup-compatibility/2006">
              <mc:Choice xmlns:v="urn:schemas-microsoft-com:vml" Requires="v">
                <p:oleObj spid="_x0000_s234568" name="文档" r:id="rId19" imgW="1007029" imgH="448194" progId="Word.Document.12">
                  <p:embed/>
                </p:oleObj>
              </mc:Choice>
              <mc:Fallback>
                <p:oleObj name="文档" r:id="rId19" imgW="1007029" imgH="448194" progId="Word.Document.12">
                  <p:embed/>
                  <p:pic>
                    <p:nvPicPr>
                      <p:cNvPr id="0" name=""/>
                      <p:cNvPicPr/>
                      <p:nvPr/>
                    </p:nvPicPr>
                    <p:blipFill>
                      <a:blip r:embed="rId20"/>
                      <a:stretch>
                        <a:fillRect/>
                      </a:stretch>
                    </p:blipFill>
                    <p:spPr>
                      <a:xfrm>
                        <a:off x="4068283" y="2217812"/>
                        <a:ext cx="1006475" cy="447675"/>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640584012"/>
              </p:ext>
            </p:extLst>
          </p:nvPr>
        </p:nvGraphicFramePr>
        <p:xfrm>
          <a:off x="850255" y="4336529"/>
          <a:ext cx="10526712" cy="1558925"/>
        </p:xfrm>
        <a:graphic>
          <a:graphicData uri="http://schemas.openxmlformats.org/presentationml/2006/ole">
            <mc:AlternateContent xmlns:mc="http://schemas.openxmlformats.org/markup-compatibility/2006">
              <mc:Choice xmlns:v="urn:schemas-microsoft-com:vml" Requires="v">
                <p:oleObj spid="_x0000_s234569" name="文档" r:id="rId21" imgW="10526803" imgH="1559584" progId="Word.Document.12">
                  <p:embed/>
                </p:oleObj>
              </mc:Choice>
              <mc:Fallback>
                <p:oleObj name="文档" r:id="rId21" imgW="10526803" imgH="1559584" progId="Word.Document.12">
                  <p:embed/>
                  <p:pic>
                    <p:nvPicPr>
                      <p:cNvPr id="0" name=""/>
                      <p:cNvPicPr/>
                      <p:nvPr/>
                    </p:nvPicPr>
                    <p:blipFill>
                      <a:blip r:embed="rId22"/>
                      <a:stretch>
                        <a:fillRect/>
                      </a:stretch>
                    </p:blipFill>
                    <p:spPr>
                      <a:xfrm>
                        <a:off x="850255" y="4336529"/>
                        <a:ext cx="10526712" cy="1558925"/>
                      </a:xfrm>
                      <a:prstGeom prst="rect">
                        <a:avLst/>
                      </a:prstGeom>
                    </p:spPr>
                  </p:pic>
                </p:oleObj>
              </mc:Fallback>
            </mc:AlternateContent>
          </a:graphicData>
        </a:graphic>
      </p:graphicFrame>
    </p:spTree>
    <p:extLst>
      <p:ext uri="{BB962C8B-B14F-4D97-AF65-F5344CB8AC3E}">
        <p14:creationId xmlns:p14="http://schemas.microsoft.com/office/powerpoint/2010/main" val="1352352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162413210"/>
              </p:ext>
            </p:extLst>
          </p:nvPr>
        </p:nvGraphicFramePr>
        <p:xfrm>
          <a:off x="443372" y="1124744"/>
          <a:ext cx="11305256" cy="4392488"/>
        </p:xfrm>
        <a:graphic>
          <a:graphicData uri="http://schemas.openxmlformats.org/drawingml/2006/table">
            <a:tbl>
              <a:tblPr/>
              <a:tblGrid>
                <a:gridCol w="3502434"/>
                <a:gridCol w="4196847"/>
                <a:gridCol w="3605975"/>
              </a:tblGrid>
              <a:tr h="0">
                <a:tc>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图像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分析</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198056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结论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27624">
                <a:tc>
                  <a:txBody>
                    <a:bodyPr/>
                    <a:lstStyle/>
                    <a:p>
                      <a:pPr algn="ctr">
                        <a:lnSpc>
                          <a:spcPct val="150000"/>
                        </a:lnSpc>
                        <a:spcAft>
                          <a:spcPts val="0"/>
                        </a:spcAft>
                        <a:tabLst>
                          <a:tab pos="198056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198056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时</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逆</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突然增大，</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正</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逐渐增大；</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逆</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正</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，平衡向逆反应方向移动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1980565" algn="l"/>
                        </a:tabLs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时其他条件不变，增大生成物的浓度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224">
                <a:tc>
                  <a:txBody>
                    <a:bodyPr/>
                    <a:lstStyle/>
                    <a:p>
                      <a:pPr algn="ctr">
                        <a:lnSpc>
                          <a:spcPct val="150000"/>
                        </a:lnSpc>
                        <a:spcAft>
                          <a:spcPts val="0"/>
                        </a:spcAft>
                        <a:tabLst>
                          <a:tab pos="198056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198056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时</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逆</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突然减小，</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正</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逐渐减小；</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正</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Book Antiqua" panose="02040602050305030304" pitchFamily="18" charset="0"/>
                          <a:ea typeface="微软雅黑" panose="020B0503020204020204" pitchFamily="34" charset="-122"/>
                          <a:cs typeface="Times New Roman" panose="02020603050405020304" pitchFamily="18" charset="0"/>
                        </a:rPr>
                        <a:t>v</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逆</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，平衡向正反应方向移动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1980565" algn="l"/>
                        </a:tabLs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时其他条件不变，减小生成物的浓度</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4" descr="7-8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5480" y="1772816"/>
            <a:ext cx="1898196" cy="165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7-9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4300" y="3717032"/>
            <a:ext cx="1799376" cy="155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4536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a:r>
              <a:rPr kumimoji="1" lang="en-US" altLang="zh-CN" sz="1600" kern="0" dirty="0">
                <a:solidFill>
                  <a:prstClr val="white">
                    <a:lumMod val="50000"/>
                  </a:prstClr>
                </a:solidFill>
                <a:latin typeface="Arial"/>
                <a:ea typeface="微软雅黑"/>
              </a:rPr>
              <a:t>12</a:t>
            </a:r>
            <a:endParaRPr kumimoji="1" lang="zh-CN" altLang="en-US" sz="1600" kern="0" dirty="0">
              <a:solidFill>
                <a:prstClr val="white">
                  <a:lumMod val="50000"/>
                </a:prstClr>
              </a:solidFill>
              <a:latin typeface="Arial"/>
              <a:ea typeface="微软雅黑"/>
            </a:endParaRPr>
          </a:p>
        </p:txBody>
      </p:sp>
      <p:sp>
        <p:nvSpPr>
          <p:cNvPr id="4" name="矩形 3"/>
          <p:cNvSpPr/>
          <p:nvPr/>
        </p:nvSpPr>
        <p:spPr>
          <a:xfrm>
            <a:off x="390000" y="1052736"/>
            <a:ext cx="11412000" cy="1754326"/>
          </a:xfrm>
          <a:prstGeom prst="rect">
            <a:avLst/>
          </a:prstGeom>
        </p:spPr>
        <p:txBody>
          <a:bodyPr>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轴上</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点的数值比</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大</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。某同学</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认为</a:t>
            </a:r>
            <a:r>
              <a:rPr lang="zh-CN" altLang="en-US" sz="2400" kern="100" dirty="0" smtClean="0">
                <a:latin typeface="Times New Roman" panose="02020603050405020304" pitchFamily="18" charset="0"/>
                <a:ea typeface="微软雅黑" panose="020B0503020204020204" pitchFamily="34" charset="-122"/>
                <a:cs typeface="Times New Roman" panose="02020603050405020304" pitchFamily="18" charset="0"/>
              </a:rPr>
              <a:t>题</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图</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轴表示温度，你认为他判断的理由是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a:t>
            </a:r>
          </a:p>
          <a:p>
            <a:pPr algn="just">
              <a:lnSpc>
                <a:spcPct val="150000"/>
              </a:lnSpc>
              <a:spcAft>
                <a:spcPts val="0"/>
              </a:spcAft>
              <a:tabLst>
                <a:tab pos="1980565" algn="l"/>
              </a:tabLs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圆角矩形 2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26" name="圆角矩形 2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32450" name="Picture 2" descr="7-12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0233" y="2999722"/>
            <a:ext cx="4311535"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006015" y="1104652"/>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a:t>
            </a:r>
            <a:endParaRPr lang="zh-CN" altLang="en-US" dirty="0"/>
          </a:p>
        </p:txBody>
      </p:sp>
      <p:sp>
        <p:nvSpPr>
          <p:cNvPr id="11" name="矩形 10"/>
          <p:cNvSpPr/>
          <p:nvPr/>
        </p:nvSpPr>
        <p:spPr>
          <a:xfrm>
            <a:off x="4170273" y="1553721"/>
            <a:ext cx="7470343" cy="577081"/>
          </a:xfrm>
          <a:prstGeom prst="rect">
            <a:avLst/>
          </a:prstGeom>
        </p:spPr>
        <p:txBody>
          <a:bodyPr wrap="square">
            <a:spAutoFit/>
          </a:bodyPr>
          <a:lstStyle/>
          <a:p>
            <a:pPr algn="dist">
              <a:lnSpc>
                <a:spcPct val="150000"/>
              </a:lnSpc>
              <a:spcAft>
                <a:spcPts val="0"/>
              </a:spcAft>
              <a:tabLst>
                <a:tab pos="1980565" algn="l"/>
              </a:tabLst>
            </a:pP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随着</a:t>
            </a:r>
            <a:r>
              <a:rPr lang="en-US" altLang="zh-CN" sz="2400" i="1"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值的增大，</a:t>
            </a:r>
            <a:r>
              <a:rPr lang="en-US" altLang="zh-CN" sz="2400" i="1"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φ</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减小，平衡</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CO(g)</a:t>
            </a:r>
            <a:r>
              <a:rPr lang="zh-CN" altLang="zh-CN" sz="2400" kern="1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443030" y="2097767"/>
            <a:ext cx="7656512" cy="646331"/>
          </a:xfrm>
          <a:prstGeom prst="rect">
            <a:avLst/>
          </a:prstGeom>
        </p:spPr>
        <p:txBody>
          <a:bodyPr wrap="square">
            <a:spAutoFit/>
          </a:bodyPr>
          <a:lstStyle/>
          <a:p>
            <a:pPr lvl="0" algn="just">
              <a:lnSpc>
                <a:spcPct val="150000"/>
              </a:lnSpc>
              <a:tabLst>
                <a:tab pos="1980565" algn="l"/>
              </a:tabLst>
            </a:pP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solidFill>
                  <a:srgbClr val="C00000"/>
                </a:solidFill>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srgbClr val="C00000"/>
                </a:solidFill>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OH(g</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向逆反应方向移动，故</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为温度</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4" name="对象 43"/>
          <p:cNvGraphicFramePr>
            <a:graphicFrameLocks noChangeAspect="1"/>
          </p:cNvGraphicFramePr>
          <p:nvPr>
            <p:extLst>
              <p:ext uri="{D42A27DB-BD31-4B8C-83A1-F6EECF244321}">
                <p14:modId xmlns:p14="http://schemas.microsoft.com/office/powerpoint/2010/main" val="1316343419"/>
              </p:ext>
            </p:extLst>
          </p:nvPr>
        </p:nvGraphicFramePr>
        <p:xfrm>
          <a:off x="1408265" y="2280295"/>
          <a:ext cx="1006475" cy="447675"/>
        </p:xfrm>
        <a:graphic>
          <a:graphicData uri="http://schemas.openxmlformats.org/presentationml/2006/ole">
            <mc:AlternateContent xmlns:mc="http://schemas.openxmlformats.org/markup-compatibility/2006">
              <mc:Choice xmlns:v="urn:schemas-microsoft-com:vml" Requires="v">
                <p:oleObj spid="_x0000_s242712" name="文档" r:id="rId19" imgW="1007029" imgH="448554" progId="Word.Document.12">
                  <p:embed/>
                </p:oleObj>
              </mc:Choice>
              <mc:Fallback>
                <p:oleObj name="文档" r:id="rId19" imgW="1007029" imgH="448554" progId="Word.Document.12">
                  <p:embed/>
                  <p:pic>
                    <p:nvPicPr>
                      <p:cNvPr id="0" name=""/>
                      <p:cNvPicPr/>
                      <p:nvPr/>
                    </p:nvPicPr>
                    <p:blipFill>
                      <a:blip r:embed="rId20"/>
                      <a:stretch>
                        <a:fillRect/>
                      </a:stretch>
                    </p:blipFill>
                    <p:spPr>
                      <a:xfrm>
                        <a:off x="1408265" y="2280295"/>
                        <a:ext cx="1006475" cy="447675"/>
                      </a:xfrm>
                      <a:prstGeom prst="rect">
                        <a:avLst/>
                      </a:prstGeom>
                    </p:spPr>
                  </p:pic>
                </p:oleObj>
              </mc:Fallback>
            </mc:AlternateContent>
          </a:graphicData>
        </a:graphic>
      </p:graphicFrame>
      <p:sp>
        <p:nvSpPr>
          <p:cNvPr id="45" name="矩形 44"/>
          <p:cNvSpPr/>
          <p:nvPr/>
        </p:nvSpPr>
        <p:spPr>
          <a:xfrm>
            <a:off x="778087" y="5388074"/>
            <a:ext cx="10635826" cy="1130246"/>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该反应为气态物质分子数减小的放热反应，增大压强，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增大，升高温度，</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减小，则由图可知，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轴代表压强，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轴表示温度。</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46" name="组合 45">
            <a:extLst>
              <a:ext uri="{FF2B5EF4-FFF2-40B4-BE49-F238E27FC236}">
                <a16:creationId xmlns:a16="http://schemas.microsoft.com/office/drawing/2014/main" xmlns="" id="{574E7DD6-E482-894D-9E46-D2B62C9ED9EC}"/>
              </a:ext>
            </a:extLst>
          </p:cNvPr>
          <p:cNvGrpSpPr/>
          <p:nvPr/>
        </p:nvGrpSpPr>
        <p:grpSpPr>
          <a:xfrm>
            <a:off x="516000" y="5138141"/>
            <a:ext cx="11124616" cy="1512169"/>
            <a:chOff x="792914" y="3925222"/>
            <a:chExt cx="11124616" cy="1512169"/>
          </a:xfrm>
        </p:grpSpPr>
        <p:sp>
          <p:nvSpPr>
            <p:cNvPr id="47" name="圆角矩形 46">
              <a:extLst>
                <a:ext uri="{FF2B5EF4-FFF2-40B4-BE49-F238E27FC236}">
                  <a16:creationId xmlns:a16="http://schemas.microsoft.com/office/drawing/2014/main" xmlns="" id="{E0791A29-2CB4-2744-96C1-EA2037B165CE}"/>
                </a:ext>
              </a:extLst>
            </p:cNvPr>
            <p:cNvSpPr/>
            <p:nvPr/>
          </p:nvSpPr>
          <p:spPr>
            <a:xfrm>
              <a:off x="792914" y="4016281"/>
              <a:ext cx="11124616" cy="1421110"/>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8" name="矩形 4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文本框 4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961607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blinds(horizontal)">
                                      <p:cBhvr>
                                        <p:cTn id="21" dur="500"/>
                                        <p:tgtEl>
                                          <p:spTgt spid="4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linds(horizontal)">
                                      <p:cBhvr>
                                        <p:cTn id="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4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a:r>
              <a:rPr kumimoji="1" lang="en-US" altLang="zh-CN" sz="1600" kern="0" dirty="0">
                <a:solidFill>
                  <a:prstClr val="white">
                    <a:lumMod val="50000"/>
                  </a:prstClr>
                </a:solidFill>
                <a:latin typeface="Arial"/>
                <a:ea typeface="微软雅黑"/>
              </a:rPr>
              <a:t>12</a:t>
            </a:r>
            <a:endParaRPr kumimoji="1" lang="zh-CN" altLang="en-US" sz="1600" kern="0" dirty="0">
              <a:solidFill>
                <a:prstClr val="white">
                  <a:lumMod val="50000"/>
                </a:prstClr>
              </a:solidFill>
              <a:latin typeface="Arial"/>
              <a:ea typeface="微软雅黑"/>
            </a:endParaRPr>
          </a:p>
        </p:txBody>
      </p:sp>
      <p:sp>
        <p:nvSpPr>
          <p:cNvPr id="3" name="矩形 2"/>
          <p:cNvSpPr/>
          <p:nvPr/>
        </p:nvSpPr>
        <p:spPr>
          <a:xfrm>
            <a:off x="390000" y="980728"/>
            <a:ext cx="11412000" cy="2862322"/>
          </a:xfrm>
          <a:prstGeom prst="rect">
            <a:avLst/>
          </a:prstGeom>
        </p:spPr>
        <p:txBody>
          <a:bodyPr>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甲醇是一种可再生能源，具有广阔的开发和应用前景，可用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Pt/Al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Pd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Rh/SiO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等作催化剂，采用如下反应来合成甲醇：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OH(g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某科研小组用</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Pd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作催化剂，在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450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时，研究了</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分别为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转化率的变化情况</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，则图中表示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的变化曲线为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pic>
        <p:nvPicPr>
          <p:cNvPr id="170221" name="Picture 237" descr="7-12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7473" y="3865671"/>
            <a:ext cx="3017055" cy="280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对象 19"/>
          <p:cNvGraphicFramePr>
            <a:graphicFrameLocks noChangeAspect="1"/>
          </p:cNvGraphicFramePr>
          <p:nvPr>
            <p:extLst>
              <p:ext uri="{D42A27DB-BD31-4B8C-83A1-F6EECF244321}">
                <p14:modId xmlns:p14="http://schemas.microsoft.com/office/powerpoint/2010/main" val="2820730429"/>
              </p:ext>
            </p:extLst>
          </p:nvPr>
        </p:nvGraphicFramePr>
        <p:xfrm>
          <a:off x="9009700" y="1689451"/>
          <a:ext cx="1006475" cy="447675"/>
        </p:xfrm>
        <a:graphic>
          <a:graphicData uri="http://schemas.openxmlformats.org/presentationml/2006/ole">
            <mc:AlternateContent xmlns:mc="http://schemas.openxmlformats.org/markup-compatibility/2006">
              <mc:Choice xmlns:v="urn:schemas-microsoft-com:vml" Requires="v">
                <p:oleObj spid="_x0000_s170256" name="文档" r:id="rId19" imgW="1007029" imgH="448194" progId="Word.Document.12">
                  <p:embed/>
                </p:oleObj>
              </mc:Choice>
              <mc:Fallback>
                <p:oleObj name="文档" r:id="rId19" imgW="1007029" imgH="448194" progId="Word.Document.12">
                  <p:embed/>
                  <p:pic>
                    <p:nvPicPr>
                      <p:cNvPr id="0" name=""/>
                      <p:cNvPicPr/>
                      <p:nvPr/>
                    </p:nvPicPr>
                    <p:blipFill>
                      <a:blip r:embed="rId20"/>
                      <a:stretch>
                        <a:fillRect/>
                      </a:stretch>
                    </p:blipFill>
                    <p:spPr>
                      <a:xfrm>
                        <a:off x="9009700" y="1689451"/>
                        <a:ext cx="1006475" cy="447675"/>
                      </a:xfrm>
                      <a:prstGeom prst="rect">
                        <a:avLst/>
                      </a:prstGeom>
                    </p:spPr>
                  </p:pic>
                </p:oleObj>
              </mc:Fallback>
            </mc:AlternateContent>
          </a:graphicData>
        </a:graphic>
      </p:graphicFrame>
      <p:sp>
        <p:nvSpPr>
          <p:cNvPr id="5" name="矩形 4"/>
          <p:cNvSpPr/>
          <p:nvPr/>
        </p:nvSpPr>
        <p:spPr>
          <a:xfrm>
            <a:off x="614339" y="3260918"/>
            <a:ext cx="936475"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sz="2400" kern="100" dirty="0">
                <a:solidFill>
                  <a:srgbClr val="C00000"/>
                </a:solidFill>
                <a:latin typeface="Times New Roman" panose="02020603050405020304" pitchFamily="18" charset="0"/>
                <a:ea typeface="微软雅黑" panose="020B0503020204020204" pitchFamily="34" charset="-122"/>
              </a:rPr>
              <a:t>a</a:t>
            </a:r>
            <a:endParaRPr lang="zh-CN" altLang="en-US" dirty="0"/>
          </a:p>
        </p:txBody>
      </p:sp>
    </p:spTree>
    <p:extLst>
      <p:ext uri="{BB962C8B-B14F-4D97-AF65-F5344CB8AC3E}">
        <p14:creationId xmlns:p14="http://schemas.microsoft.com/office/powerpoint/2010/main" val="1460804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a:r>
              <a:rPr kumimoji="1" lang="en-US" altLang="zh-CN" sz="1600" kern="0" dirty="0">
                <a:solidFill>
                  <a:prstClr val="white">
                    <a:lumMod val="50000"/>
                  </a:prstClr>
                </a:solidFill>
                <a:latin typeface="Arial"/>
                <a:ea typeface="微软雅黑"/>
              </a:rPr>
              <a:t>12</a:t>
            </a:r>
            <a:endParaRPr kumimoji="1" lang="zh-CN" altLang="en-US" sz="1600" kern="0" dirty="0">
              <a:solidFill>
                <a:prstClr val="white">
                  <a:lumMod val="50000"/>
                </a:prstClr>
              </a:solidFill>
              <a:latin typeface="Arial"/>
              <a:ea typeface="微软雅黑"/>
            </a:endParaRPr>
          </a:p>
        </p:txBody>
      </p:sp>
      <p:sp>
        <p:nvSpPr>
          <p:cNvPr id="20" name="矩形 19"/>
          <p:cNvSpPr/>
          <p:nvPr/>
        </p:nvSpPr>
        <p:spPr>
          <a:xfrm>
            <a:off x="775713" y="2012647"/>
            <a:ext cx="6708830" cy="1200329"/>
          </a:xfrm>
          <a:prstGeom prst="rect">
            <a:avLst/>
          </a:prstGeom>
        </p:spPr>
        <p:txBody>
          <a:bodyPr wrap="square">
            <a:spAutoFit/>
          </a:bodyPr>
          <a:lstStyle/>
          <a:p>
            <a:pPr algn="just">
              <a:lnSpc>
                <a:spcPct val="150000"/>
              </a:lnSpc>
              <a:spcAft>
                <a:spcPts val="0"/>
              </a:spcAft>
              <a:tabLst>
                <a:tab pos="1980565" algn="l"/>
              </a:tabLs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越大，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的转化率越大，故曲线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的变化曲线。</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1340768"/>
            <a:ext cx="11160000" cy="3240360"/>
            <a:chOff x="792914" y="3925222"/>
            <a:chExt cx="11160000" cy="3240360"/>
          </a:xfrm>
        </p:grpSpPr>
        <p:sp>
          <p:nvSpPr>
            <p:cNvPr id="22" name="圆角矩形 21">
              <a:extLst>
                <a:ext uri="{FF2B5EF4-FFF2-40B4-BE49-F238E27FC236}">
                  <a16:creationId xmlns:a16="http://schemas.microsoft.com/office/drawing/2014/main" xmlns="" id="{E0791A29-2CB4-2744-96C1-EA2037B165CE}"/>
                </a:ext>
              </a:extLst>
            </p:cNvPr>
            <p:cNvSpPr/>
            <p:nvPr/>
          </p:nvSpPr>
          <p:spPr>
            <a:xfrm>
              <a:off x="792914" y="4038113"/>
              <a:ext cx="11160000" cy="3127469"/>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圆角矩形 24">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pic>
        <p:nvPicPr>
          <p:cNvPr id="28" name="Picture 237" descr="7-12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9465" y="1628800"/>
            <a:ext cx="3017055" cy="280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958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a:r>
              <a:rPr kumimoji="1" lang="en-US" altLang="zh-CN" sz="1600" kern="0" dirty="0">
                <a:solidFill>
                  <a:prstClr val="white">
                    <a:lumMod val="50000"/>
                  </a:prstClr>
                </a:solidFill>
                <a:latin typeface="Arial"/>
                <a:ea typeface="微软雅黑"/>
              </a:rPr>
              <a:t>12</a:t>
            </a:r>
            <a:endParaRPr kumimoji="1" lang="zh-CN" altLang="en-US" sz="1600" kern="0" dirty="0">
              <a:solidFill>
                <a:prstClr val="white">
                  <a:lumMod val="50000"/>
                </a:prstClr>
              </a:solidFill>
              <a:latin typeface="Arial"/>
              <a:ea typeface="微软雅黑"/>
            </a:endParaRPr>
          </a:p>
        </p:txBody>
      </p:sp>
      <p:sp>
        <p:nvSpPr>
          <p:cNvPr id="3" name="矩形 2"/>
          <p:cNvSpPr/>
          <p:nvPr/>
        </p:nvSpPr>
        <p:spPr>
          <a:xfrm>
            <a:off x="390000" y="1126267"/>
            <a:ext cx="11412000" cy="1754326"/>
          </a:xfrm>
          <a:prstGeom prst="rect">
            <a:avLst/>
          </a:prstGeom>
        </p:spPr>
        <p:txBody>
          <a:bodyPr>
            <a:spAutoFit/>
          </a:bodyPr>
          <a:lstStyle/>
          <a:p>
            <a:pPr algn="just">
              <a:lnSpc>
                <a:spcPct val="150000"/>
              </a:lnSpc>
              <a:spcAft>
                <a:spcPts val="0"/>
              </a:spcAft>
              <a:tabLst>
                <a:tab pos="2250440" algn="l"/>
              </a:tabLst>
            </a:pPr>
            <a:r>
              <a:rPr lang="en-US" altLang="zh-CN" sz="2400" kern="100" dirty="0">
                <a:latin typeface="Times New Roman" panose="02020603050405020304" pitchFamily="18" charset="0"/>
                <a:ea typeface="微软雅黑" panose="020B0503020204020204" pitchFamily="34" charset="-122"/>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某化学研究性学习小组模拟工业合成甲醇的反应，在</a:t>
            </a:r>
            <a:r>
              <a:rPr lang="en-US" altLang="zh-CN" sz="2400" kern="100" dirty="0">
                <a:latin typeface="Times New Roman" panose="02020603050405020304" pitchFamily="18" charset="0"/>
                <a:ea typeface="微软雅黑" panose="020B0503020204020204" pitchFamily="34" charset="-122"/>
              </a:rPr>
              <a:t>2 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的恒容密闭容器内充</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入</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rPr>
              <a:t>1 </a:t>
            </a:r>
            <a:r>
              <a:rPr lang="en-US" altLang="zh-CN" sz="2400" kern="100" dirty="0" err="1">
                <a:latin typeface="Times New Roman" panose="02020603050405020304" pitchFamily="18" charset="0"/>
                <a:ea typeface="微软雅黑" panose="020B0503020204020204" pitchFamily="34" charset="-122"/>
              </a:rPr>
              <a:t>mol</a:t>
            </a:r>
            <a:r>
              <a:rPr lang="en-US" altLang="zh-CN" sz="2400" kern="100" dirty="0">
                <a:latin typeface="Times New Roman" panose="02020603050405020304" pitchFamily="18" charset="0"/>
                <a:ea typeface="微软雅黑" panose="020B0503020204020204" pitchFamily="34" charset="-122"/>
              </a:rPr>
              <a:t> CO</a:t>
            </a: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spc="-10" dirty="0">
                <a:latin typeface="Times New Roman" panose="02020603050405020304" pitchFamily="18" charset="0"/>
                <a:ea typeface="微软雅黑" panose="020B0503020204020204" pitchFamily="34" charset="-122"/>
              </a:rPr>
              <a:t>2 </a:t>
            </a:r>
            <a:r>
              <a:rPr lang="en-US" altLang="zh-CN" sz="2400" kern="100" spc="-10" dirty="0" err="1">
                <a:latin typeface="Times New Roman" panose="02020603050405020304" pitchFamily="18" charset="0"/>
                <a:ea typeface="微软雅黑" panose="020B0503020204020204" pitchFamily="34" charset="-122"/>
              </a:rPr>
              <a:t>mol</a:t>
            </a:r>
            <a:r>
              <a:rPr lang="en-US" altLang="zh-CN" sz="2400" kern="100" spc="-10" dirty="0">
                <a:latin typeface="Times New Roman" panose="02020603050405020304" pitchFamily="18" charset="0"/>
                <a:ea typeface="微软雅黑" panose="020B0503020204020204" pitchFamily="34" charset="-122"/>
              </a:rPr>
              <a:t> H</a:t>
            </a:r>
            <a:r>
              <a:rPr lang="en-US" altLang="zh-CN" sz="2400" kern="100" spc="-10" baseline="-25000" dirty="0">
                <a:latin typeface="Times New Roman" panose="02020603050405020304" pitchFamily="18" charset="0"/>
                <a:ea typeface="微软雅黑" panose="020B0503020204020204" pitchFamily="34" charset="-122"/>
              </a:rPr>
              <a:t>2</a:t>
            </a: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，加入合适催化剂后在某温度下开始反应，并用压力计监测容器内压强的变化如下：</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3783292582"/>
              </p:ext>
            </p:extLst>
          </p:nvPr>
        </p:nvGraphicFramePr>
        <p:xfrm>
          <a:off x="506697" y="2919611"/>
          <a:ext cx="11178607" cy="1097280"/>
        </p:xfrm>
        <a:graphic>
          <a:graphicData uri="http://schemas.openxmlformats.org/drawingml/2006/table">
            <a:tbl>
              <a:tblPr/>
              <a:tblGrid>
                <a:gridCol w="3133721"/>
                <a:gridCol w="1476055"/>
                <a:gridCol w="1476055"/>
                <a:gridCol w="1273194"/>
                <a:gridCol w="1273194"/>
                <a:gridCol w="1273194"/>
                <a:gridCol w="1273194"/>
              </a:tblGrid>
              <a:tr h="0">
                <a:tc>
                  <a:txBody>
                    <a:bodyPr/>
                    <a:lstStyle/>
                    <a:p>
                      <a:pPr algn="ctr">
                        <a:lnSpc>
                          <a:spcPct val="150000"/>
                        </a:lnSpc>
                        <a:spcAft>
                          <a:spcPts val="0"/>
                        </a:spcAft>
                        <a:tabLst>
                          <a:tab pos="1980565" algn="l"/>
                        </a:tabLs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反应时间</a:t>
                      </a: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5</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10</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1980565" algn="l"/>
                        </a:tabLst>
                      </a:pPr>
                      <a:r>
                        <a:rPr lang="zh-CN" sz="2400" kern="100" baseline="0">
                          <a:effectLst/>
                          <a:latin typeface="Times New Roman" panose="02020603050405020304" pitchFamily="18" charset="0"/>
                          <a:ea typeface="微软雅黑" panose="020B0503020204020204" pitchFamily="34" charset="-122"/>
                          <a:cs typeface="Times New Roman" panose="02020603050405020304" pitchFamily="18" charset="0"/>
                        </a:rPr>
                        <a:t>压强</a:t>
                      </a: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/MPa</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12.6</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10.8</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9.5</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8.7</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8.4</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8.4</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矩形 22"/>
          <p:cNvSpPr/>
          <p:nvPr/>
        </p:nvSpPr>
        <p:spPr>
          <a:xfrm>
            <a:off x="390000" y="4125555"/>
            <a:ext cx="11412000" cy="1200329"/>
          </a:xfrm>
          <a:prstGeom prst="rect">
            <a:avLst/>
          </a:prstGeom>
        </p:spPr>
        <p:txBody>
          <a:bodyPr>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则从反应开始到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20 min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的平均反应速率为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，该温度下的平衡常数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7166834" y="4200854"/>
            <a:ext cx="314861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0.012 5 </a:t>
            </a:r>
            <a:r>
              <a:rPr lang="en-US" altLang="zh-CN" sz="2400" kern="100" dirty="0" err="1">
                <a:solidFill>
                  <a:srgbClr val="C00000"/>
                </a:solidFill>
                <a:latin typeface="Times New Roman" panose="02020603050405020304" pitchFamily="18" charset="0"/>
                <a:ea typeface="微软雅黑" panose="020B0503020204020204" pitchFamily="34" charset="-122"/>
              </a:rPr>
              <a:t>mol·L</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Times New Roman" panose="02020603050405020304" pitchFamily="18" charset="0"/>
                <a:ea typeface="微软雅黑" panose="020B0503020204020204" pitchFamily="34" charset="-122"/>
              </a:rPr>
              <a:t>·min</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sp>
        <p:nvSpPr>
          <p:cNvPr id="11" name="矩形 10"/>
          <p:cNvSpPr/>
          <p:nvPr/>
        </p:nvSpPr>
        <p:spPr>
          <a:xfrm>
            <a:off x="2666775" y="4785641"/>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dirty="0"/>
          </a:p>
        </p:txBody>
      </p:sp>
    </p:spTree>
    <p:extLst>
      <p:ext uri="{BB962C8B-B14F-4D97-AF65-F5344CB8AC3E}">
        <p14:creationId xmlns:p14="http://schemas.microsoft.com/office/powerpoint/2010/main" val="1419599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linds(horizontal)">
                                      <p:cBhvr>
                                        <p:cTn id="1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a:r>
              <a:rPr kumimoji="1" lang="en-US" altLang="zh-CN" sz="1600" kern="0" dirty="0">
                <a:solidFill>
                  <a:prstClr val="white">
                    <a:lumMod val="50000"/>
                  </a:prstClr>
                </a:solidFill>
                <a:latin typeface="Arial"/>
                <a:ea typeface="微软雅黑"/>
              </a:rPr>
              <a:t>12</a:t>
            </a:r>
            <a:endParaRPr kumimoji="1" lang="zh-CN" altLang="en-US" sz="1600" kern="0" dirty="0">
              <a:solidFill>
                <a:prstClr val="white">
                  <a:lumMod val="50000"/>
                </a:prstClr>
              </a:solidFill>
              <a:latin typeface="Arial"/>
              <a:ea typeface="微软雅黑"/>
            </a:endParaRPr>
          </a:p>
        </p:txBody>
      </p:sp>
      <p:sp>
        <p:nvSpPr>
          <p:cNvPr id="20" name="矩形 19"/>
          <p:cNvSpPr/>
          <p:nvPr/>
        </p:nvSpPr>
        <p:spPr>
          <a:xfrm>
            <a:off x="686716" y="2394754"/>
            <a:ext cx="10818568" cy="1130246"/>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反应进行到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时达到平衡，在恒温恒容容器中压强与气体的物质的量成正比，起始时总物质的量为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，压强为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12.6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，平衡时压强为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，则平衡</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时</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908720"/>
            <a:ext cx="11160000" cy="5688445"/>
            <a:chOff x="792914" y="3925222"/>
            <a:chExt cx="11160000" cy="5688445"/>
          </a:xfrm>
        </p:grpSpPr>
        <p:sp>
          <p:nvSpPr>
            <p:cNvPr id="22" name="圆角矩形 21">
              <a:extLst>
                <a:ext uri="{FF2B5EF4-FFF2-40B4-BE49-F238E27FC236}">
                  <a16:creationId xmlns:a16="http://schemas.microsoft.com/office/drawing/2014/main" xmlns="" id="{E0791A29-2CB4-2744-96C1-EA2037B165CE}"/>
                </a:ext>
              </a:extLst>
            </p:cNvPr>
            <p:cNvSpPr/>
            <p:nvPr/>
          </p:nvSpPr>
          <p:spPr>
            <a:xfrm>
              <a:off x="792914" y="4038113"/>
              <a:ext cx="11160000" cy="5575554"/>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圆角矩形 2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graphicFrame>
        <p:nvGraphicFramePr>
          <p:cNvPr id="29" name="表格 28"/>
          <p:cNvGraphicFramePr>
            <a:graphicFrameLocks noGrp="1"/>
          </p:cNvGraphicFramePr>
          <p:nvPr>
            <p:extLst>
              <p:ext uri="{D42A27DB-BD31-4B8C-83A1-F6EECF244321}">
                <p14:modId xmlns:p14="http://schemas.microsoft.com/office/powerpoint/2010/main" val="2011952367"/>
              </p:ext>
            </p:extLst>
          </p:nvPr>
        </p:nvGraphicFramePr>
        <p:xfrm>
          <a:off x="792240" y="1268760"/>
          <a:ext cx="10607521" cy="1080000"/>
        </p:xfrm>
        <a:graphic>
          <a:graphicData uri="http://schemas.openxmlformats.org/drawingml/2006/table">
            <a:tbl>
              <a:tblPr/>
              <a:tblGrid>
                <a:gridCol w="2973627"/>
                <a:gridCol w="1400647"/>
                <a:gridCol w="1400647"/>
                <a:gridCol w="1208150"/>
                <a:gridCol w="1208150"/>
                <a:gridCol w="1208150"/>
                <a:gridCol w="1208150"/>
              </a:tblGrid>
              <a:tr h="540000">
                <a:tc>
                  <a:txBody>
                    <a:bodyPr/>
                    <a:lstStyle/>
                    <a:p>
                      <a:pPr algn="ctr">
                        <a:lnSpc>
                          <a:spcPct val="100000"/>
                        </a:lnSpc>
                        <a:spcAft>
                          <a:spcPts val="0"/>
                        </a:spcAft>
                        <a:tabLst>
                          <a:tab pos="1980565" algn="l"/>
                        </a:tabLs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反应时间</a:t>
                      </a: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5</a:t>
                      </a:r>
                      <a:endParaRPr lang="zh-CN" sz="240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10</a:t>
                      </a:r>
                      <a:endParaRPr lang="zh-CN" sz="240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240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00000"/>
                        </a:lnSpc>
                        <a:spcAft>
                          <a:spcPts val="0"/>
                        </a:spcAft>
                        <a:tabLst>
                          <a:tab pos="1980565" algn="l"/>
                        </a:tabLs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压强</a:t>
                      </a: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baseline="0" dirty="0" err="1">
                          <a:effectLst/>
                          <a:latin typeface="Times New Roman" panose="02020603050405020304" pitchFamily="18" charset="0"/>
                          <a:ea typeface="微软雅黑" panose="020B0503020204020204" pitchFamily="34" charset="-122"/>
                          <a:cs typeface="Courier New" panose="02070309020205020404" pitchFamily="49" charset="0"/>
                        </a:rPr>
                        <a:t>MPa</a:t>
                      </a:r>
                      <a:endParaRPr lang="zh-CN" sz="240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12.6</a:t>
                      </a:r>
                      <a:endParaRPr lang="zh-CN" sz="240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10.8</a:t>
                      </a:r>
                      <a:endParaRPr lang="zh-CN" sz="240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9.5</a:t>
                      </a:r>
                      <a:endParaRPr lang="zh-CN" sz="240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8.7</a:t>
                      </a:r>
                      <a:endParaRPr lang="zh-CN" sz="240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8.4</a:t>
                      </a:r>
                      <a:endParaRPr lang="zh-CN" sz="240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8.4</a:t>
                      </a:r>
                      <a:endParaRPr lang="zh-CN" sz="240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033923278"/>
              </p:ext>
            </p:extLst>
          </p:nvPr>
        </p:nvGraphicFramePr>
        <p:xfrm>
          <a:off x="3511054" y="3519616"/>
          <a:ext cx="1739900" cy="896938"/>
        </p:xfrm>
        <a:graphic>
          <a:graphicData uri="http://schemas.openxmlformats.org/presentationml/2006/ole">
            <mc:AlternateContent xmlns:mc="http://schemas.openxmlformats.org/markup-compatibility/2006">
              <mc:Choice xmlns:v="urn:schemas-microsoft-com:vml" Requires="v">
                <p:oleObj spid="_x0000_s240709" name="文档" r:id="rId18" imgW="1740166" imgH="896748" progId="Word.Document.12">
                  <p:embed/>
                </p:oleObj>
              </mc:Choice>
              <mc:Fallback>
                <p:oleObj name="文档" r:id="rId18" imgW="1740166" imgH="896748" progId="Word.Document.12">
                  <p:embed/>
                  <p:pic>
                    <p:nvPicPr>
                      <p:cNvPr id="0" name=""/>
                      <p:cNvPicPr/>
                      <p:nvPr/>
                    </p:nvPicPr>
                    <p:blipFill>
                      <a:blip r:embed="rId19"/>
                      <a:stretch>
                        <a:fillRect/>
                      </a:stretch>
                    </p:blipFill>
                    <p:spPr>
                      <a:xfrm>
                        <a:off x="3511054" y="3519616"/>
                        <a:ext cx="1739900" cy="896938"/>
                      </a:xfrm>
                      <a:prstGeom prst="rect">
                        <a:avLst/>
                      </a:prstGeom>
                    </p:spPr>
                  </p:pic>
                </p:oleObj>
              </mc:Fallback>
            </mc:AlternateContent>
          </a:graphicData>
        </a:graphic>
      </p:graphicFrame>
      <p:sp>
        <p:nvSpPr>
          <p:cNvPr id="30" name="矩形 29"/>
          <p:cNvSpPr/>
          <p:nvPr/>
        </p:nvSpPr>
        <p:spPr>
          <a:xfrm>
            <a:off x="686716" y="3573016"/>
            <a:ext cx="10818568" cy="646331"/>
          </a:xfrm>
          <a:prstGeom prst="rect">
            <a:avLst/>
          </a:prstGeom>
        </p:spPr>
        <p:txBody>
          <a:bodyPr wrap="square">
            <a:spAutoFit/>
          </a:bodyPr>
          <a:lstStyle/>
          <a:p>
            <a:pPr algn="just">
              <a:lnSpc>
                <a:spcPct val="150000"/>
              </a:lnSpc>
              <a:spcAft>
                <a:spcPts val="0"/>
              </a:spcAft>
              <a:tabLst>
                <a:tab pos="1980565" algn="l"/>
              </a:tabLst>
            </a:pP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总物质的量为</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3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        </a:t>
            </a:r>
            <a:r>
              <a:rPr lang="en-US" altLang="zh-CN" sz="2400" kern="100" spc="-100" dirty="0" smtClean="0">
                <a:latin typeface="宋体" panose="02010600030101010101" pitchFamily="2" charset="-122"/>
                <a:ea typeface="微软雅黑" panose="020B0503020204020204" pitchFamily="34" charset="-122"/>
                <a:cs typeface="Times New Roman" panose="02020603050405020304" pitchFamily="18" charset="0"/>
              </a:rPr>
              <a:t>  </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，设参加反应的</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的物质的量为</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spc="-1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kern="100" spc="-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矩形 30"/>
          <p:cNvSpPr/>
          <p:nvPr/>
        </p:nvSpPr>
        <p:spPr>
          <a:xfrm>
            <a:off x="686716" y="4288841"/>
            <a:ext cx="10818568" cy="2308324"/>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CO(g)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OH(g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1               0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err="1" smtClean="0">
                <a:latin typeface="Times New Roman" panose="02020603050405020304" pitchFamily="18" charset="0"/>
                <a:ea typeface="宋体" panose="02010600030101010101" pitchFamily="2" charset="-122"/>
                <a:cs typeface="Courier New" panose="02070309020205020404" pitchFamily="49" charset="0"/>
              </a:rPr>
              <a:t>x</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err="1" smtClean="0">
                <a:latin typeface="Times New Roman" panose="02020603050405020304" pitchFamily="18" charset="0"/>
                <a:ea typeface="宋体" panose="02010600030101010101" pitchFamily="2" charset="-122"/>
                <a:cs typeface="Courier New" panose="02070309020205020404" pitchFamily="49" charset="0"/>
              </a:rPr>
              <a:t>x</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4" name="对象 43"/>
          <p:cNvGraphicFramePr>
            <a:graphicFrameLocks noChangeAspect="1"/>
          </p:cNvGraphicFramePr>
          <p:nvPr>
            <p:extLst>
              <p:ext uri="{D42A27DB-BD31-4B8C-83A1-F6EECF244321}">
                <p14:modId xmlns:p14="http://schemas.microsoft.com/office/powerpoint/2010/main" val="4023392798"/>
              </p:ext>
            </p:extLst>
          </p:nvPr>
        </p:nvGraphicFramePr>
        <p:xfrm>
          <a:off x="4106383" y="4464570"/>
          <a:ext cx="1006475" cy="447675"/>
        </p:xfrm>
        <a:graphic>
          <a:graphicData uri="http://schemas.openxmlformats.org/presentationml/2006/ole">
            <mc:AlternateContent xmlns:mc="http://schemas.openxmlformats.org/markup-compatibility/2006">
              <mc:Choice xmlns:v="urn:schemas-microsoft-com:vml" Requires="v">
                <p:oleObj spid="_x0000_s240710" name="文档" r:id="rId20" imgW="1007029" imgH="448194" progId="Word.Document.12">
                  <p:embed/>
                </p:oleObj>
              </mc:Choice>
              <mc:Fallback>
                <p:oleObj name="文档" r:id="rId20" imgW="1007029" imgH="448194" progId="Word.Document.12">
                  <p:embed/>
                  <p:pic>
                    <p:nvPicPr>
                      <p:cNvPr id="0" name=""/>
                      <p:cNvPicPr/>
                      <p:nvPr/>
                    </p:nvPicPr>
                    <p:blipFill>
                      <a:blip r:embed="rId21"/>
                      <a:stretch>
                        <a:fillRect/>
                      </a:stretch>
                    </p:blipFill>
                    <p:spPr>
                      <a:xfrm>
                        <a:off x="4106383" y="4464570"/>
                        <a:ext cx="1006475" cy="447675"/>
                      </a:xfrm>
                      <a:prstGeom prst="rect">
                        <a:avLst/>
                      </a:prstGeom>
                    </p:spPr>
                  </p:pic>
                </p:oleObj>
              </mc:Fallback>
            </mc:AlternateContent>
          </a:graphicData>
        </a:graphic>
      </p:graphicFrame>
    </p:spTree>
    <p:extLst>
      <p:ext uri="{BB962C8B-B14F-4D97-AF65-F5344CB8AC3E}">
        <p14:creationId xmlns:p14="http://schemas.microsoft.com/office/powerpoint/2010/main" val="3434009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par>
                                <p:cTn id="20" presetID="3"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linds(horizontal)">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P spid="3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a:r>
              <a:rPr kumimoji="1" lang="en-US" altLang="zh-CN" sz="1600" kern="0" dirty="0">
                <a:solidFill>
                  <a:prstClr val="white">
                    <a:lumMod val="50000"/>
                  </a:prstClr>
                </a:solidFill>
                <a:latin typeface="Arial"/>
                <a:ea typeface="微软雅黑"/>
              </a:rPr>
              <a:t>12</a:t>
            </a:r>
            <a:endParaRPr kumimoji="1" lang="zh-CN" altLang="en-US" sz="1600" kern="0" dirty="0">
              <a:solidFill>
                <a:prstClr val="white">
                  <a:lumMod val="50000"/>
                </a:prstClr>
              </a:solidFill>
              <a:latin typeface="Arial"/>
              <a:ea typeface="微软雅黑"/>
            </a:endParaRPr>
          </a:p>
        </p:txBody>
      </p:sp>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1340768"/>
            <a:ext cx="11160000" cy="4392488"/>
            <a:chOff x="792914" y="3925222"/>
            <a:chExt cx="11160000" cy="4392488"/>
          </a:xfrm>
        </p:grpSpPr>
        <p:sp>
          <p:nvSpPr>
            <p:cNvPr id="22" name="圆角矩形 21">
              <a:extLst>
                <a:ext uri="{FF2B5EF4-FFF2-40B4-BE49-F238E27FC236}">
                  <a16:creationId xmlns:a16="http://schemas.microsoft.com/office/drawing/2014/main" xmlns="" id="{E0791A29-2CB4-2744-96C1-EA2037B165CE}"/>
                </a:ext>
              </a:extLst>
            </p:cNvPr>
            <p:cNvSpPr/>
            <p:nvPr/>
          </p:nvSpPr>
          <p:spPr>
            <a:xfrm>
              <a:off x="792914" y="4038113"/>
              <a:ext cx="11160000" cy="4279597"/>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圆角矩形 2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graphicFrame>
        <p:nvGraphicFramePr>
          <p:cNvPr id="29" name="表格 28"/>
          <p:cNvGraphicFramePr>
            <a:graphicFrameLocks noGrp="1"/>
          </p:cNvGraphicFramePr>
          <p:nvPr>
            <p:extLst>
              <p:ext uri="{D42A27DB-BD31-4B8C-83A1-F6EECF244321}">
                <p14:modId xmlns:p14="http://schemas.microsoft.com/office/powerpoint/2010/main" val="1665663809"/>
              </p:ext>
            </p:extLst>
          </p:nvPr>
        </p:nvGraphicFramePr>
        <p:xfrm>
          <a:off x="792240" y="1700808"/>
          <a:ext cx="10607521" cy="1152000"/>
        </p:xfrm>
        <a:graphic>
          <a:graphicData uri="http://schemas.openxmlformats.org/drawingml/2006/table">
            <a:tbl>
              <a:tblPr/>
              <a:tblGrid>
                <a:gridCol w="2973627"/>
                <a:gridCol w="1400647"/>
                <a:gridCol w="1400647"/>
                <a:gridCol w="1208150"/>
                <a:gridCol w="1208150"/>
                <a:gridCol w="1208150"/>
                <a:gridCol w="1208150"/>
              </a:tblGrid>
              <a:tr h="576000">
                <a:tc>
                  <a:txBody>
                    <a:bodyPr/>
                    <a:lstStyle/>
                    <a:p>
                      <a:pPr algn="ctr">
                        <a:lnSpc>
                          <a:spcPct val="100000"/>
                        </a:lnSpc>
                        <a:spcAft>
                          <a:spcPts val="0"/>
                        </a:spcAft>
                        <a:tabLst>
                          <a:tab pos="1980565" algn="l"/>
                        </a:tabLs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反应时间</a:t>
                      </a: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5</a:t>
                      </a:r>
                      <a:endParaRPr lang="zh-CN" sz="240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10</a:t>
                      </a:r>
                      <a:endParaRPr lang="zh-CN" sz="240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240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00">
                <a:tc>
                  <a:txBody>
                    <a:bodyPr/>
                    <a:lstStyle/>
                    <a:p>
                      <a:pPr algn="ctr">
                        <a:lnSpc>
                          <a:spcPct val="100000"/>
                        </a:lnSpc>
                        <a:spcAft>
                          <a:spcPts val="0"/>
                        </a:spcAft>
                        <a:tabLst>
                          <a:tab pos="1980565" algn="l"/>
                        </a:tabLst>
                      </a:pPr>
                      <a:r>
                        <a:rPr lang="zh-CN" sz="2400" kern="100" baseline="0">
                          <a:effectLst/>
                          <a:latin typeface="Times New Roman" panose="02020603050405020304" pitchFamily="18" charset="0"/>
                          <a:ea typeface="微软雅黑" panose="020B0503020204020204" pitchFamily="34" charset="-122"/>
                          <a:cs typeface="Times New Roman" panose="02020603050405020304" pitchFamily="18" charset="0"/>
                        </a:rPr>
                        <a:t>压强</a:t>
                      </a: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/MPa</a:t>
                      </a:r>
                      <a:endParaRPr lang="zh-CN" sz="240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12.6</a:t>
                      </a:r>
                      <a:endParaRPr lang="zh-CN" sz="240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10.8</a:t>
                      </a:r>
                      <a:endParaRPr lang="zh-CN" sz="240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9.5</a:t>
                      </a:r>
                      <a:endParaRPr lang="zh-CN" sz="240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8.7</a:t>
                      </a:r>
                      <a:endParaRPr lang="zh-CN" sz="240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8.4</a:t>
                      </a:r>
                      <a:endParaRPr lang="zh-CN" sz="2400" kern="100" baseline="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80565" algn="l"/>
                        </a:tabLs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8.4</a:t>
                      </a:r>
                      <a:endParaRPr lang="zh-CN" sz="2400" kern="100" baseline="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016178884"/>
              </p:ext>
            </p:extLst>
          </p:nvPr>
        </p:nvGraphicFramePr>
        <p:xfrm>
          <a:off x="854869" y="3056161"/>
          <a:ext cx="10482263" cy="2605087"/>
        </p:xfrm>
        <a:graphic>
          <a:graphicData uri="http://schemas.openxmlformats.org/presentationml/2006/ole">
            <mc:AlternateContent xmlns:mc="http://schemas.openxmlformats.org/markup-compatibility/2006">
              <mc:Choice xmlns:v="urn:schemas-microsoft-com:vml" Requires="v">
                <p:oleObj spid="_x0000_s241695" name="文档" r:id="rId18" imgW="10481784" imgH="2605537" progId="Word.Document.12">
                  <p:embed/>
                </p:oleObj>
              </mc:Choice>
              <mc:Fallback>
                <p:oleObj name="文档" r:id="rId18" imgW="10481784" imgH="2605537" progId="Word.Document.12">
                  <p:embed/>
                  <p:pic>
                    <p:nvPicPr>
                      <p:cNvPr id="0" name=""/>
                      <p:cNvPicPr/>
                      <p:nvPr/>
                    </p:nvPicPr>
                    <p:blipFill>
                      <a:blip r:embed="rId19"/>
                      <a:stretch>
                        <a:fillRect/>
                      </a:stretch>
                    </p:blipFill>
                    <p:spPr>
                      <a:xfrm>
                        <a:off x="854869" y="3056161"/>
                        <a:ext cx="10482263" cy="2605087"/>
                      </a:xfrm>
                      <a:prstGeom prst="rect">
                        <a:avLst/>
                      </a:prstGeom>
                    </p:spPr>
                  </p:pic>
                </p:oleObj>
              </mc:Fallback>
            </mc:AlternateContent>
          </a:graphicData>
        </a:graphic>
      </p:graphicFrame>
    </p:spTree>
    <p:extLst>
      <p:ext uri="{BB962C8B-B14F-4D97-AF65-F5344CB8AC3E}">
        <p14:creationId xmlns:p14="http://schemas.microsoft.com/office/powerpoint/2010/main" val="2970684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a:r>
              <a:rPr kumimoji="1" lang="en-US" altLang="zh-CN" sz="1600" kern="0" dirty="0">
                <a:solidFill>
                  <a:prstClr val="white">
                    <a:lumMod val="50000"/>
                  </a:prstClr>
                </a:solidFill>
                <a:latin typeface="Arial"/>
                <a:ea typeface="微软雅黑"/>
              </a:rPr>
              <a:t>12</a:t>
            </a:r>
            <a:endParaRPr kumimoji="1" lang="zh-CN" altLang="en-US" sz="1600" kern="0" dirty="0">
              <a:solidFill>
                <a:prstClr val="white">
                  <a:lumMod val="50000"/>
                </a:prstClr>
              </a:solidFill>
              <a:latin typeface="Arial"/>
              <a:ea typeface="微软雅黑"/>
            </a:endParaRPr>
          </a:p>
        </p:txBody>
      </p:sp>
      <p:sp>
        <p:nvSpPr>
          <p:cNvPr id="3" name="矩形 2"/>
          <p:cNvSpPr/>
          <p:nvPr/>
        </p:nvSpPr>
        <p:spPr>
          <a:xfrm>
            <a:off x="390000" y="1268760"/>
            <a:ext cx="5922024" cy="2862322"/>
          </a:xfrm>
          <a:prstGeom prst="rect">
            <a:avLst/>
          </a:prstGeom>
        </p:spPr>
        <p:txBody>
          <a:bodyPr wrap="square">
            <a:spAutoFit/>
          </a:bodyPr>
          <a:lstStyle/>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加入密闭容器中，在一定条件下发生反应：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   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OH(g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的体积分数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与温度和压强的关系如图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虚线框表示没有测定该条件下的数据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0" name="圆角矩形 2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1" name="圆角矩形 3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graphicFrame>
        <p:nvGraphicFramePr>
          <p:cNvPr id="44" name="对象 43"/>
          <p:cNvGraphicFramePr>
            <a:graphicFrameLocks noChangeAspect="1"/>
          </p:cNvGraphicFramePr>
          <p:nvPr>
            <p:extLst>
              <p:ext uri="{D42A27DB-BD31-4B8C-83A1-F6EECF244321}">
                <p14:modId xmlns:p14="http://schemas.microsoft.com/office/powerpoint/2010/main" val="1291203643"/>
              </p:ext>
            </p:extLst>
          </p:nvPr>
        </p:nvGraphicFramePr>
        <p:xfrm>
          <a:off x="4411054" y="1992925"/>
          <a:ext cx="1006475" cy="447675"/>
        </p:xfrm>
        <a:graphic>
          <a:graphicData uri="http://schemas.openxmlformats.org/presentationml/2006/ole">
            <mc:AlternateContent xmlns:mc="http://schemas.openxmlformats.org/markup-compatibility/2006">
              <mc:Choice xmlns:v="urn:schemas-microsoft-com:vml" Requires="v">
                <p:oleObj spid="_x0000_s202028" name="文档" r:id="rId18" imgW="1007029" imgH="448194" progId="Word.Document.12">
                  <p:embed/>
                </p:oleObj>
              </mc:Choice>
              <mc:Fallback>
                <p:oleObj name="文档" r:id="rId18" imgW="1007029" imgH="448194" progId="Word.Document.12">
                  <p:embed/>
                  <p:pic>
                    <p:nvPicPr>
                      <p:cNvPr id="0" name=""/>
                      <p:cNvPicPr/>
                      <p:nvPr/>
                    </p:nvPicPr>
                    <p:blipFill>
                      <a:blip r:embed="rId19"/>
                      <a:stretch>
                        <a:fillRect/>
                      </a:stretch>
                    </p:blipFill>
                    <p:spPr>
                      <a:xfrm>
                        <a:off x="4411054" y="1992925"/>
                        <a:ext cx="1006475" cy="447675"/>
                      </a:xfrm>
                      <a:prstGeom prst="rect">
                        <a:avLst/>
                      </a:prstGeom>
                    </p:spPr>
                  </p:pic>
                </p:oleObj>
              </mc:Fallback>
            </mc:AlternateContent>
          </a:graphicData>
        </a:graphic>
      </p:graphicFrame>
      <p:pic>
        <p:nvPicPr>
          <p:cNvPr id="201998" name="Picture 270" descr="7-125"/>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2064" y="1299580"/>
            <a:ext cx="4803501" cy="270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p:nvSpPr>
        <p:spPr>
          <a:xfrm>
            <a:off x="390000" y="4050590"/>
            <a:ext cx="11412000" cy="1200329"/>
          </a:xfrm>
          <a:prstGeom prst="rect">
            <a:avLst/>
          </a:prstGeom>
        </p:spPr>
        <p:txBody>
          <a:bodyPr>
            <a:spAutoFit/>
          </a:bodyPr>
          <a:lstStyle/>
          <a:p>
            <a:pPr algn="just">
              <a:lnSpc>
                <a:spcPct val="150000"/>
              </a:lnSpc>
              <a:spcAft>
                <a:spcPts val="0"/>
              </a:spcAft>
              <a:tabLst>
                <a:tab pos="1980565" algn="l"/>
              </a:tabLst>
            </a:pP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由大到小的关系是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，判断理由是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a:t>
            </a:r>
          </a:p>
          <a:p>
            <a:pPr algn="just">
              <a:lnSpc>
                <a:spcPct val="150000"/>
              </a:lnSpc>
              <a:spcAft>
                <a:spcPts val="0"/>
              </a:spcAft>
              <a:tabLst>
                <a:tab pos="1980565" algn="l"/>
              </a:tabLs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295800" y="4117240"/>
            <a:ext cx="1353256"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en-US" altLang="zh-CN" sz="2400" kern="100" dirty="0">
                <a:solidFill>
                  <a:srgbClr val="C00000"/>
                </a:solidFill>
                <a:latin typeface="Times New Roman" panose="02020603050405020304" pitchFamily="18" charset="0"/>
                <a:ea typeface="微软雅黑" panose="020B0503020204020204" pitchFamily="34" charset="-122"/>
              </a:rPr>
              <a:t>&gt;</a:t>
            </a:r>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&gt;</a:t>
            </a:r>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baseline="-25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sp>
        <p:nvSpPr>
          <p:cNvPr id="9" name="矩形 8"/>
          <p:cNvSpPr/>
          <p:nvPr/>
        </p:nvSpPr>
        <p:spPr>
          <a:xfrm>
            <a:off x="462693" y="4542105"/>
            <a:ext cx="10372726" cy="646331"/>
          </a:xfrm>
          <a:prstGeom prst="rect">
            <a:avLst/>
          </a:prstGeom>
        </p:spPr>
        <p:txBody>
          <a:bodyPr wrap="square">
            <a:spAutoFit/>
          </a:bodyPr>
          <a:lstStyle/>
          <a:p>
            <a:pPr algn="just">
              <a:lnSpc>
                <a:spcPct val="150000"/>
              </a:lnSpc>
              <a:spcAft>
                <a:spcPts val="0"/>
              </a:spcAft>
              <a:tabLst>
                <a:tab pos="1980565" algn="l"/>
              </a:tabLst>
            </a:pPr>
            <a:r>
              <a:rPr lang="en-US" altLang="zh-CN" sz="2400" i="1"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对应的</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的体积分数逐渐增大，该平衡向左移动，则</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7375993" y="4116799"/>
            <a:ext cx="4613764"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压强越大，</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的体积分数越小，</a:t>
            </a:r>
            <a:endParaRPr lang="zh-CN" altLang="en-US" dirty="0"/>
          </a:p>
        </p:txBody>
      </p:sp>
      <p:sp>
        <p:nvSpPr>
          <p:cNvPr id="46" name="矩形 45">
            <a:hlinkClick r:id="rId21"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3968023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a16="http://schemas.microsoft.com/office/drawing/2014/main" xmlns="" id="{E04565B2-7038-F542-9702-A23EB40472EA}"/>
              </a:ext>
            </a:extLst>
          </p:cNvPr>
          <p:cNvPicPr>
            <a:picLocks noChangeAspect="1"/>
          </p:cNvPicPr>
          <p:nvPr/>
        </p:nvPicPr>
        <p:blipFill>
          <a:blip r:embed="rId2">
            <a:alphaModFix amt="70000"/>
          </a:blip>
          <a:stretch>
            <a:fillRect/>
          </a:stretch>
        </p:blipFill>
        <p:spPr>
          <a:xfrm>
            <a:off x="-21321" y="-5748"/>
            <a:ext cx="12212516" cy="6858000"/>
          </a:xfrm>
          <a:prstGeom prst="rect">
            <a:avLst/>
          </a:prstGeom>
        </p:spPr>
      </p:pic>
      <p:grpSp>
        <p:nvGrpSpPr>
          <p:cNvPr id="200" name="组合 199">
            <a:extLst>
              <a:ext uri="{FF2B5EF4-FFF2-40B4-BE49-F238E27FC236}">
                <a16:creationId xmlns:a16="http://schemas.microsoft.com/office/drawing/2014/main" xmlns=""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a16="http://schemas.microsoft.com/office/drawing/2014/main" xmlns=""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a16="http://schemas.microsoft.com/office/drawing/2014/main" xmlns=""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xmlns="" id="{EC8F9895-2B35-C946-ABFF-E943F8F755AE}"/>
                  </a:ext>
                </a:extLst>
              </p:cNvPr>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xmlns="" id="{2657314C-9480-3143-AFD0-3A7FEF504C0F}"/>
                  </a:ext>
                </a:extLst>
              </p:cNvPr>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a16="http://schemas.microsoft.com/office/drawing/2014/main" xmlns=""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a16="http://schemas.microsoft.com/office/drawing/2014/main" xmlns=""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grpSp>
        <p:nvGrpSpPr>
          <p:cNvPr id="11" name="组合 10">
            <a:extLst>
              <a:ext uri="{FF2B5EF4-FFF2-40B4-BE49-F238E27FC236}">
                <a16:creationId xmlns:a16="http://schemas.microsoft.com/office/drawing/2014/main" xmlns="" id="{DB0764DB-8505-8B48-92ED-D75515448C6C}"/>
              </a:ext>
            </a:extLst>
          </p:cNvPr>
          <p:cNvGrpSpPr/>
          <p:nvPr/>
        </p:nvGrpSpPr>
        <p:grpSpPr>
          <a:xfrm>
            <a:off x="11286600" y="-5748"/>
            <a:ext cx="579247" cy="730144"/>
            <a:chOff x="10991812" y="-5749"/>
            <a:chExt cx="760532" cy="958655"/>
          </a:xfrm>
        </p:grpSpPr>
        <p:sp>
          <p:nvSpPr>
            <p:cNvPr id="13" name="同侧圆角矩形 12">
              <a:extLst>
                <a:ext uri="{FF2B5EF4-FFF2-40B4-BE49-F238E27FC236}">
                  <a16:creationId xmlns:a16="http://schemas.microsoft.com/office/drawing/2014/main" xmlns="" id="{0519C388-C1A0-E54C-ADD0-3D30DF740B4C}"/>
                </a:ext>
              </a:extLst>
            </p:cNvPr>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a:extLst>
                <a:ext uri="{FF2B5EF4-FFF2-40B4-BE49-F238E27FC236}">
                  <a16:creationId xmlns:a16="http://schemas.microsoft.com/office/drawing/2014/main" xmlns="" id="{83E5017B-4DD7-384F-B8E6-0ED61F2AC85E}"/>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6812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264916"/>
            <a:ext cx="11412000" cy="1200329"/>
          </a:xfrm>
          <a:prstGeom prst="rect">
            <a:avLst/>
          </a:prstGeom>
        </p:spPr>
        <p:txBody>
          <a:bodyPr>
            <a:spAutoFit/>
          </a:bodyPr>
          <a:lstStyle/>
          <a:p>
            <a:pPr algn="just">
              <a:lnSpc>
                <a:spcPct val="150000"/>
              </a:lnSpc>
              <a:spcAft>
                <a:spcPts val="0"/>
              </a:spcAft>
              <a:tabLst>
                <a:tab pos="1980565" algn="l"/>
              </a:tabLst>
            </a:pPr>
            <a:r>
              <a:rPr lang="zh-CN" altLang="zh-CN" sz="24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400" b="1" kern="100" dirty="0">
                <a:solidFill>
                  <a:srgbClr val="0000FF"/>
                </a:solidFill>
                <a:latin typeface="+mn-ea"/>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在一密闭容器中发生反应：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2NH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，达到平衡后，只改变某一个条件时，反应速率与反应时间的关系如图所示。</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308052272"/>
              </p:ext>
            </p:extLst>
          </p:nvPr>
        </p:nvGraphicFramePr>
        <p:xfrm>
          <a:off x="6816080" y="444299"/>
          <a:ext cx="939800" cy="438150"/>
        </p:xfrm>
        <a:graphic>
          <a:graphicData uri="http://schemas.openxmlformats.org/presentationml/2006/ole">
            <mc:AlternateContent xmlns:mc="http://schemas.openxmlformats.org/markup-compatibility/2006">
              <mc:Choice xmlns:v="urn:schemas-microsoft-com:vml" Requires="v">
                <p:oleObj spid="_x0000_s96459" name="文档" r:id="rId3" imgW="940086" imgH="438819" progId="Word.Document.12">
                  <p:embed/>
                </p:oleObj>
              </mc:Choice>
              <mc:Fallback>
                <p:oleObj name="文档" r:id="rId3" imgW="940086" imgH="438819" progId="Word.Document.12">
                  <p:embed/>
                  <p:pic>
                    <p:nvPicPr>
                      <p:cNvPr id="0" name=""/>
                      <p:cNvPicPr/>
                      <p:nvPr/>
                    </p:nvPicPr>
                    <p:blipFill>
                      <a:blip r:embed="rId4"/>
                      <a:stretch>
                        <a:fillRect/>
                      </a:stretch>
                    </p:blipFill>
                    <p:spPr>
                      <a:xfrm>
                        <a:off x="6816080" y="444299"/>
                        <a:ext cx="939800" cy="438150"/>
                      </a:xfrm>
                      <a:prstGeom prst="rect">
                        <a:avLst/>
                      </a:prstGeom>
                    </p:spPr>
                  </p:pic>
                </p:oleObj>
              </mc:Fallback>
            </mc:AlternateContent>
          </a:graphicData>
        </a:graphic>
      </p:graphicFrame>
      <p:pic>
        <p:nvPicPr>
          <p:cNvPr id="96369" name="Picture 113" descr="7-9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0421" y="1487576"/>
            <a:ext cx="4434211" cy="312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90000" y="1417044"/>
            <a:ext cx="7074152" cy="2862322"/>
          </a:xfrm>
          <a:prstGeom prst="rect">
            <a:avLst/>
          </a:prstGeom>
        </p:spPr>
        <p:txBody>
          <a:bodyPr wrap="square">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回答下列问题：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处于平衡状态的时间段</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F.</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4296272" y="2068996"/>
            <a:ext cx="100700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ACDF</a:t>
            </a:r>
            <a:endParaRPr lang="zh-CN" altLang="en-US" dirty="0"/>
          </a:p>
        </p:txBody>
      </p:sp>
      <p:grpSp>
        <p:nvGrpSpPr>
          <p:cNvPr id="9" name="组合 8">
            <a:extLst>
              <a:ext uri="{FF2B5EF4-FFF2-40B4-BE49-F238E27FC236}">
                <a16:creationId xmlns:a16="http://schemas.microsoft.com/office/drawing/2014/main" xmlns="" id="{8E2DE2DB-9635-7343-9324-24E879D1A803}"/>
              </a:ext>
            </a:extLst>
          </p:cNvPr>
          <p:cNvGrpSpPr/>
          <p:nvPr/>
        </p:nvGrpSpPr>
        <p:grpSpPr>
          <a:xfrm>
            <a:off x="516000" y="4833364"/>
            <a:ext cx="11160000" cy="1584176"/>
            <a:chOff x="631969" y="3925222"/>
            <a:chExt cx="11160000" cy="1584176"/>
          </a:xfrm>
        </p:grpSpPr>
        <p:sp>
          <p:nvSpPr>
            <p:cNvPr id="10" name="圆角矩形 9">
              <a:extLst>
                <a:ext uri="{FF2B5EF4-FFF2-40B4-BE49-F238E27FC236}">
                  <a16:creationId xmlns:a16="http://schemas.microsoft.com/office/drawing/2014/main" xmlns="" id="{E595429C-FC91-844C-93CF-CDF13B79A00E}"/>
                </a:ext>
              </a:extLst>
            </p:cNvPr>
            <p:cNvSpPr/>
            <p:nvPr/>
          </p:nvSpPr>
          <p:spPr>
            <a:xfrm>
              <a:off x="631969" y="4038112"/>
              <a:ext cx="11160000" cy="1471286"/>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1" name="矩形 10">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3" name="矩形 12"/>
          <p:cNvSpPr/>
          <p:nvPr/>
        </p:nvSpPr>
        <p:spPr>
          <a:xfrm>
            <a:off x="798749" y="5121396"/>
            <a:ext cx="10481827" cy="1113766"/>
          </a:xfrm>
          <a:prstGeom prst="rect">
            <a:avLst/>
          </a:prstGeom>
        </p:spPr>
        <p:txBody>
          <a:bodyPr>
            <a:spAutoFit/>
          </a:bodyPr>
          <a:lstStyle/>
          <a:p>
            <a:pPr algn="just">
              <a:lnSpc>
                <a:spcPct val="150000"/>
              </a:lnSpc>
              <a:spcAft>
                <a:spcPts val="0"/>
              </a:spcAft>
              <a:tabLst>
                <a:tab pos="19805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根据图示可知，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时间段内，</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相等，反应处于平衡状态。</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3033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10400</TotalTime>
  <Words>6778</Words>
  <Application>Microsoft Office PowerPoint</Application>
  <PresentationFormat>宽屏</PresentationFormat>
  <Paragraphs>1030</Paragraphs>
  <Slides>87</Slides>
  <Notes>5</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2</vt:i4>
      </vt:variant>
      <vt:variant>
        <vt:lpstr>幻灯片标题</vt:lpstr>
      </vt:variant>
      <vt:variant>
        <vt:i4>87</vt:i4>
      </vt:variant>
    </vt:vector>
  </HeadingPairs>
  <TitlesOfParts>
    <vt:vector size="105" baseType="lpstr">
      <vt:lpstr>Adobe 楷体 Std R</vt:lpstr>
      <vt:lpstr>DOUYU Font</vt:lpstr>
      <vt:lpstr>KaiTi</vt:lpstr>
      <vt:lpstr>方正粗圆简体</vt:lpstr>
      <vt:lpstr>华文细黑</vt:lpstr>
      <vt:lpstr>楷体</vt:lpstr>
      <vt:lpstr>楷体_GB2312</vt:lpstr>
      <vt:lpstr>宋体</vt:lpstr>
      <vt:lpstr>微软雅黑</vt:lpstr>
      <vt:lpstr>Arial</vt:lpstr>
      <vt:lpstr>Book Antiqua</vt:lpstr>
      <vt:lpstr>Calibri</vt:lpstr>
      <vt:lpstr>Courier New</vt:lpstr>
      <vt:lpstr>Times New Roman</vt:lpstr>
      <vt:lpstr>ZBFH</vt:lpstr>
      <vt:lpstr>Office 主题​​</vt:lpstr>
      <vt:lpstr>文档</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408</cp:revision>
  <dcterms:created xsi:type="dcterms:W3CDTF">2021-11-07T03:17:42Z</dcterms:created>
  <dcterms:modified xsi:type="dcterms:W3CDTF">2022-02-12T01:03:27Z</dcterms:modified>
</cp:coreProperties>
</file>