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683" r:id="rId3"/>
    <p:sldId id="680" r:id="rId4"/>
    <p:sldId id="592" r:id="rId5"/>
    <p:sldId id="647" r:id="rId6"/>
    <p:sldId id="734" r:id="rId7"/>
    <p:sldId id="735" r:id="rId8"/>
    <p:sldId id="774" r:id="rId9"/>
    <p:sldId id="266" r:id="rId10"/>
    <p:sldId id="738" r:id="rId11"/>
    <p:sldId id="740" r:id="rId12"/>
    <p:sldId id="743" r:id="rId13"/>
    <p:sldId id="744" r:id="rId14"/>
    <p:sldId id="713" r:id="rId15"/>
    <p:sldId id="715" r:id="rId16"/>
    <p:sldId id="745" r:id="rId17"/>
    <p:sldId id="746" r:id="rId18"/>
    <p:sldId id="747" r:id="rId19"/>
    <p:sldId id="684" r:id="rId20"/>
    <p:sldId id="651" r:id="rId21"/>
    <p:sldId id="652" r:id="rId22"/>
    <p:sldId id="748" r:id="rId23"/>
    <p:sldId id="750" r:id="rId24"/>
    <p:sldId id="610" r:id="rId25"/>
    <p:sldId id="656" r:id="rId26"/>
    <p:sldId id="751" r:id="rId27"/>
    <p:sldId id="658" r:id="rId28"/>
    <p:sldId id="752" r:id="rId29"/>
    <p:sldId id="657" r:id="rId30"/>
    <p:sldId id="753" r:id="rId31"/>
    <p:sldId id="754" r:id="rId32"/>
    <p:sldId id="756" r:id="rId33"/>
    <p:sldId id="755" r:id="rId34"/>
    <p:sldId id="757" r:id="rId35"/>
    <p:sldId id="685" r:id="rId36"/>
    <p:sldId id="661" r:id="rId37"/>
    <p:sldId id="758" r:id="rId38"/>
    <p:sldId id="760" r:id="rId39"/>
    <p:sldId id="761" r:id="rId40"/>
    <p:sldId id="620" r:id="rId41"/>
    <p:sldId id="621" r:id="rId42"/>
    <p:sldId id="720" r:id="rId43"/>
    <p:sldId id="762" r:id="rId44"/>
    <p:sldId id="763" r:id="rId45"/>
    <p:sldId id="604" r:id="rId46"/>
    <p:sldId id="623" r:id="rId47"/>
    <p:sldId id="764" r:id="rId48"/>
    <p:sldId id="624" r:id="rId49"/>
    <p:sldId id="723" r:id="rId50"/>
    <p:sldId id="625" r:id="rId51"/>
    <p:sldId id="765" r:id="rId52"/>
    <p:sldId id="766" r:id="rId53"/>
    <p:sldId id="626" r:id="rId54"/>
    <p:sldId id="767" r:id="rId55"/>
    <p:sldId id="665" r:id="rId56"/>
    <p:sldId id="605" r:id="rId57"/>
    <p:sldId id="627" r:id="rId58"/>
    <p:sldId id="700" r:id="rId59"/>
    <p:sldId id="628" r:id="rId60"/>
    <p:sldId id="629" r:id="rId61"/>
    <p:sldId id="630" r:id="rId62"/>
    <p:sldId id="631" r:id="rId63"/>
    <p:sldId id="632" r:id="rId64"/>
    <p:sldId id="702" r:id="rId65"/>
    <p:sldId id="633" r:id="rId66"/>
    <p:sldId id="724" r:id="rId67"/>
    <p:sldId id="634" r:id="rId68"/>
    <p:sldId id="635" r:id="rId69"/>
    <p:sldId id="768" r:id="rId70"/>
    <p:sldId id="636" r:id="rId71"/>
    <p:sldId id="671" r:id="rId72"/>
    <p:sldId id="637" r:id="rId73"/>
    <p:sldId id="769" r:id="rId74"/>
    <p:sldId id="672" r:id="rId75"/>
    <p:sldId id="770" r:id="rId76"/>
    <p:sldId id="771" r:id="rId77"/>
    <p:sldId id="638" r:id="rId78"/>
    <p:sldId id="772" r:id="rId79"/>
    <p:sldId id="590" r:id="rId8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2" autoAdjust="0"/>
    <p:restoredTop sz="96318" autoAdjust="0"/>
  </p:normalViewPr>
  <p:slideViewPr>
    <p:cSldViewPr showGuides="1">
      <p:cViewPr varScale="1">
        <p:scale>
          <a:sx n="114" d="100"/>
          <a:sy n="114" d="100"/>
        </p:scale>
        <p:origin x="606" y="108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08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易错辨析</a:t>
            </a: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真题演练</a:t>
            </a: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63" r:id="rId7"/>
    <p:sldLayoutId id="2147483668" r:id="rId8"/>
    <p:sldLayoutId id="2147483666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5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7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9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slide" Target="slide19.xml"/><Relationship Id="rId5" Type="http://schemas.openxmlformats.org/officeDocument/2006/relationships/slide" Target="slide35.xml"/><Relationship Id="rId4" Type="http://schemas.openxmlformats.org/officeDocument/2006/relationships/slide" Target="slide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3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package" Target="../embeddings/Microsoft_Word_Document15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7.docx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6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0.docx"/><Relationship Id="rId3" Type="http://schemas.openxmlformats.org/officeDocument/2006/relationships/slide" Target="slide46.xml"/><Relationship Id="rId7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5" Type="http://schemas.openxmlformats.org/officeDocument/2006/relationships/slide" Target="slide50.xml"/><Relationship Id="rId4" Type="http://schemas.openxmlformats.org/officeDocument/2006/relationships/slide" Target="slide48.xml"/><Relationship Id="rId9" Type="http://schemas.openxmlformats.org/officeDocument/2006/relationships/image" Target="../media/image3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image" Target="../media/image42.png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21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22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23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image" Target="../media/image48.emf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package" Target="../embeddings/Microsoft_Word_Document24.docx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6" Type="http://schemas.openxmlformats.org/officeDocument/2006/relationships/image" Target="../media/image50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25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18" Type="http://schemas.openxmlformats.org/officeDocument/2006/relationships/image" Target="../media/image53.emf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17" Type="http://schemas.openxmlformats.org/officeDocument/2006/relationships/package" Target="../embeddings/Microsoft_Word_Document27.docx"/><Relationship Id="rId2" Type="http://schemas.openxmlformats.org/officeDocument/2006/relationships/slide" Target="slide57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26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18" Type="http://schemas.openxmlformats.org/officeDocument/2006/relationships/image" Target="../media/image55.emf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17" Type="http://schemas.openxmlformats.org/officeDocument/2006/relationships/package" Target="../embeddings/Microsoft_Word_Document29.docx"/><Relationship Id="rId2" Type="http://schemas.openxmlformats.org/officeDocument/2006/relationships/slide" Target="slide57.xml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28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5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30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package" Target="../embeddings/Microsoft_Word_Document31.docx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image" Target="../media/image60.png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slide" Target="slide77.xml"/><Relationship Id="rId3" Type="http://schemas.openxmlformats.org/officeDocument/2006/relationships/slide" Target="slide59.xml"/><Relationship Id="rId7" Type="http://schemas.openxmlformats.org/officeDocument/2006/relationships/slide" Target="slide63.xml"/><Relationship Id="rId12" Type="http://schemas.openxmlformats.org/officeDocument/2006/relationships/slide" Target="slide72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2.xml"/><Relationship Id="rId11" Type="http://schemas.openxmlformats.org/officeDocument/2006/relationships/slide" Target="slide70.xml"/><Relationship Id="rId5" Type="http://schemas.openxmlformats.org/officeDocument/2006/relationships/slide" Target="slide61.xml"/><Relationship Id="rId15" Type="http://schemas.openxmlformats.org/officeDocument/2006/relationships/slide" Target="slide3.xml"/><Relationship Id="rId10" Type="http://schemas.openxmlformats.org/officeDocument/2006/relationships/slide" Target="slide68.xml"/><Relationship Id="rId4" Type="http://schemas.openxmlformats.org/officeDocument/2006/relationships/slide" Target="slide60.xml"/><Relationship Id="rId9" Type="http://schemas.openxmlformats.org/officeDocument/2006/relationships/slide" Target="slide67.xml"/><Relationship Id="rId14" Type="http://schemas.openxmlformats.org/officeDocument/2006/relationships/image" Target="../media/image6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7" b="1051"/>
          <a:stretch/>
        </p:blipFill>
        <p:spPr>
          <a:xfrm>
            <a:off x="-3474" y="1511598"/>
            <a:ext cx="12193200" cy="378961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439C5BC-78DD-0947-9E91-72FACC384131}"/>
              </a:ext>
            </a:extLst>
          </p:cNvPr>
          <p:cNvSpPr/>
          <p:nvPr/>
        </p:nvSpPr>
        <p:spPr>
          <a:xfrm>
            <a:off x="923221" y="2755086"/>
            <a:ext cx="1024673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6600" b="1" dirty="0">
                <a:solidFill>
                  <a:schemeClr val="bg1"/>
                </a:solidFill>
                <a:latin typeface="+mn-ea"/>
              </a:rPr>
              <a:t>电解池　金属的腐蚀与防护</a:t>
            </a:r>
            <a:endParaRPr lang="zh-CN" altLang="en-US" sz="6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159896" y="1231072"/>
            <a:ext cx="1773382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</a:t>
            </a: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764704"/>
            <a:ext cx="11412000" cy="663234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完成下表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电极为惰性电极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86348"/>
              </p:ext>
            </p:extLst>
          </p:nvPr>
        </p:nvGraphicFramePr>
        <p:xfrm>
          <a:off x="601049" y="1475259"/>
          <a:ext cx="10989902" cy="5115996"/>
        </p:xfrm>
        <a:graphic>
          <a:graphicData uri="http://schemas.openxmlformats.org/drawingml/2006/table">
            <a:tbl>
              <a:tblPr/>
              <a:tblGrid>
                <a:gridCol w="52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621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溶液复原方法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05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电解水型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含氧酸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4156350" y="2511946"/>
            <a:ext cx="3784049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48074" y="3203267"/>
            <a:ext cx="2928046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32474"/>
              </p:ext>
            </p:extLst>
          </p:nvPr>
        </p:nvGraphicFramePr>
        <p:xfrm>
          <a:off x="4583832" y="3667588"/>
          <a:ext cx="37020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3701677" imgH="848792" progId="Word.Document.12">
                  <p:embed/>
                </p:oleObj>
              </mc:Choice>
              <mc:Fallback>
                <p:oleObj name="文档" r:id="rId2" imgW="3701677" imgH="848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3832" y="3667588"/>
                        <a:ext cx="370205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 39"/>
          <p:cNvSpPr/>
          <p:nvPr/>
        </p:nvSpPr>
        <p:spPr>
          <a:xfrm>
            <a:off x="9427418" y="3155217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</a:p>
        </p:txBody>
      </p:sp>
      <p:sp>
        <p:nvSpPr>
          <p:cNvPr id="41" name="矩形 40"/>
          <p:cNvSpPr/>
          <p:nvPr/>
        </p:nvSpPr>
        <p:spPr>
          <a:xfrm>
            <a:off x="9417893" y="5224399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</a:p>
        </p:txBody>
      </p:sp>
      <p:sp>
        <p:nvSpPr>
          <p:cNvPr id="42" name="矩形 41"/>
          <p:cNvSpPr/>
          <p:nvPr/>
        </p:nvSpPr>
        <p:spPr>
          <a:xfrm>
            <a:off x="10624373" y="4278770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加水</a:t>
            </a:r>
          </a:p>
        </p:txBody>
      </p:sp>
      <p:sp>
        <p:nvSpPr>
          <p:cNvPr id="43" name="矩形 42"/>
          <p:cNvSpPr/>
          <p:nvPr/>
        </p:nvSpPr>
        <p:spPr>
          <a:xfrm>
            <a:off x="4186891" y="4581128"/>
            <a:ext cx="4006866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51784" y="5353124"/>
            <a:ext cx="4088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76066"/>
              </p:ext>
            </p:extLst>
          </p:nvPr>
        </p:nvGraphicFramePr>
        <p:xfrm>
          <a:off x="4592290" y="5709939"/>
          <a:ext cx="37020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3701677" imgH="850594" progId="Word.Document.12">
                  <p:embed/>
                </p:oleObj>
              </mc:Choice>
              <mc:Fallback>
                <p:oleObj name="文档" r:id="rId4" imgW="3701677" imgH="850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2290" y="5709939"/>
                        <a:ext cx="370205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4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57444"/>
              </p:ext>
            </p:extLst>
          </p:nvPr>
        </p:nvGraphicFramePr>
        <p:xfrm>
          <a:off x="601049" y="980728"/>
          <a:ext cx="10989902" cy="4107884"/>
        </p:xfrm>
        <a:graphic>
          <a:graphicData uri="http://schemas.openxmlformats.org/drawingml/2006/table">
            <a:tbl>
              <a:tblPr/>
              <a:tblGrid>
                <a:gridCol w="52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621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溶液复原方法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电解水型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活泼金属的含氧酸盐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730" marR="49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251439" y="2665375"/>
            <a:ext cx="3784049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88485" y="3216099"/>
            <a:ext cx="4160754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9816" y="3825617"/>
            <a:ext cx="3533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           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25786" y="338196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</a:p>
        </p:txBody>
      </p:sp>
      <p:sp>
        <p:nvSpPr>
          <p:cNvPr id="6" name="矩形 5"/>
          <p:cNvSpPr/>
          <p:nvPr/>
        </p:nvSpPr>
        <p:spPr>
          <a:xfrm>
            <a:off x="10649922" y="338196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加水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96133"/>
              </p:ext>
            </p:extLst>
          </p:nvPr>
        </p:nvGraphicFramePr>
        <p:xfrm>
          <a:off x="5316144" y="3651914"/>
          <a:ext cx="13208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1321231" imgH="839417" progId="Word.Document.12">
                  <p:embed/>
                </p:oleObj>
              </mc:Choice>
              <mc:Fallback>
                <p:oleObj name="文档" r:id="rId2" imgW="1321231" imgH="839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16144" y="3651914"/>
                        <a:ext cx="1320800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5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2581"/>
              </p:ext>
            </p:extLst>
          </p:nvPr>
        </p:nvGraphicFramePr>
        <p:xfrm>
          <a:off x="193014" y="912088"/>
          <a:ext cx="11805973" cy="4384548"/>
        </p:xfrm>
        <a:graphic>
          <a:graphicData uri="http://schemas.openxmlformats.org/drawingml/2006/table">
            <a:tbl>
              <a:tblPr/>
              <a:tblGrid>
                <a:gridCol w="62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7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6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溶液复原方法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2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电解电解质型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无氧酸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氢氟酸除外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HCl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en-US" sz="2400" u="none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8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不活泼金属的无氧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en-US" sz="2400" u="none" kern="100" baseline="-250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4367808" y="1992848"/>
            <a:ext cx="7632848" cy="1921158"/>
            <a:chOff x="4367808" y="1992848"/>
            <a:chExt cx="7632848" cy="1921158"/>
          </a:xfrm>
        </p:grpSpPr>
        <p:sp>
          <p:nvSpPr>
            <p:cNvPr id="4" name="矩形 3"/>
            <p:cNvSpPr/>
            <p:nvPr/>
          </p:nvSpPr>
          <p:spPr>
            <a:xfrm>
              <a:off x="4367808" y="1992848"/>
              <a:ext cx="2908810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2Cl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=Cl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367808" y="2574245"/>
              <a:ext cx="2774157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2H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=H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4016253"/>
                </p:ext>
              </p:extLst>
            </p:nvPr>
          </p:nvGraphicFramePr>
          <p:xfrm>
            <a:off x="4640982" y="3064693"/>
            <a:ext cx="4387850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档" r:id="rId2" imgW="4387307" imgH="848792" progId="Word.Document.12">
                    <p:embed/>
                  </p:oleObj>
                </mc:Choice>
                <mc:Fallback>
                  <p:oleObj name="文档" r:id="rId2" imgW="4387307" imgH="848792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40982" y="3064693"/>
                          <a:ext cx="4387850" cy="849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8757359" y="2617678"/>
              <a:ext cx="697627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HCl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696400" y="2569096"/>
              <a:ext cx="800219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增大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0615020" y="2316763"/>
              <a:ext cx="1385636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通入</a:t>
              </a:r>
              <a:r>
                <a:rPr lang="en-US" altLang="zh-CN" sz="24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HCl</a:t>
              </a:r>
              <a:endPara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738420" y="2875764"/>
              <a:ext cx="800219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气体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1077" y="3784664"/>
            <a:ext cx="7744639" cy="1816234"/>
            <a:chOff x="4231077" y="3784664"/>
            <a:chExt cx="7744639" cy="1816234"/>
          </a:xfrm>
        </p:grpSpPr>
        <p:sp>
          <p:nvSpPr>
            <p:cNvPr id="8" name="矩形 7"/>
            <p:cNvSpPr/>
            <p:nvPr/>
          </p:nvSpPr>
          <p:spPr>
            <a:xfrm>
              <a:off x="4233155" y="3784664"/>
              <a:ext cx="2908810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2Cl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=Cl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231077" y="4347195"/>
              <a:ext cx="2585003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Cu</a:t>
              </a:r>
              <a:r>
                <a:rPr lang="en-US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=Cu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7571410"/>
                </p:ext>
              </p:extLst>
            </p:nvPr>
          </p:nvGraphicFramePr>
          <p:xfrm>
            <a:off x="4718323" y="4751585"/>
            <a:ext cx="4387850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档" r:id="rId4" imgW="4387307" imgH="850594" progId="Word.Document.12">
                    <p:embed/>
                  </p:oleObj>
                </mc:Choice>
                <mc:Fallback>
                  <p:oleObj name="文档" r:id="rId4" imgW="4387307" imgH="85059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18323" y="4751585"/>
                          <a:ext cx="4387850" cy="849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8637934" y="4336121"/>
              <a:ext cx="936475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CuCl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659009" y="4071739"/>
              <a:ext cx="1316707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加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CuCl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0728895" y="4604901"/>
              <a:ext cx="800219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固体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49222"/>
              </p:ext>
            </p:extLst>
          </p:nvPr>
        </p:nvGraphicFramePr>
        <p:xfrm>
          <a:off x="209345" y="408771"/>
          <a:ext cx="11773310" cy="5846445"/>
        </p:xfrm>
        <a:graphic>
          <a:graphicData uri="http://schemas.openxmlformats.org/drawingml/2006/table">
            <a:tbl>
              <a:tblPr/>
              <a:tblGrid>
                <a:gridCol w="55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6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实例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电极反应式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</a:t>
                      </a:r>
                      <a:r>
                        <a:rPr lang="zh-CN" sz="22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对象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溶液复原方法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0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放氢生碱型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活泼金属的无氧酸盐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NaCl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alt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__________________________________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</a:t>
                      </a:r>
                    </a:p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2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2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2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放氧生酸型</a:t>
                      </a:r>
                      <a:endParaRPr lang="zh-CN" sz="2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不活泼金属的含氧</a:t>
                      </a:r>
                      <a:r>
                        <a:rPr lang="zh-CN" sz="22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酸盐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AgNO</a:t>
                      </a:r>
                      <a:r>
                        <a:rPr lang="en-US" sz="22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7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__________________________________</a:t>
                      </a:r>
                      <a:endParaRPr lang="zh-CN" sz="2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en-US" sz="2200" u="none" kern="100" baseline="-250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2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2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</a:t>
                      </a:r>
                      <a:endParaRPr lang="en-US" sz="2200" u="none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2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1081" marR="31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3409603" y="1811870"/>
            <a:ext cx="8533812" cy="1789396"/>
            <a:chOff x="3409603" y="1816249"/>
            <a:chExt cx="8533812" cy="1789396"/>
          </a:xfrm>
        </p:grpSpPr>
        <p:sp>
          <p:nvSpPr>
            <p:cNvPr id="2" name="矩形 1"/>
            <p:cNvSpPr/>
            <p:nvPr/>
          </p:nvSpPr>
          <p:spPr>
            <a:xfrm>
              <a:off x="3409603" y="1816249"/>
              <a:ext cx="268599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2Cl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2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=Cl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2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09603" y="2354213"/>
              <a:ext cx="368947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2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=H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2OH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endParaRPr lang="zh-CN" altLang="zh-CN" sz="22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871466"/>
                </p:ext>
              </p:extLst>
            </p:nvPr>
          </p:nvGraphicFramePr>
          <p:xfrm>
            <a:off x="3762375" y="2748395"/>
            <a:ext cx="541972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档" r:id="rId2" imgW="5425288" imgH="860330" progId="Word.Document.12">
                    <p:embed/>
                  </p:oleObj>
                </mc:Choice>
                <mc:Fallback>
                  <p:oleObj name="文档" r:id="rId2" imgW="5425288" imgH="86033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62375" y="2748395"/>
                          <a:ext cx="5419725" cy="85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8779346" y="2190006"/>
              <a:ext cx="80823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2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NaCl</a:t>
              </a:r>
              <a:endParaRPr lang="zh-CN" alt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96965" y="2704217"/>
              <a:ext cx="70884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endParaRPr lang="zh-CN" alt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770174" y="2324497"/>
              <a:ext cx="74892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增大</a:t>
              </a:r>
              <a:endParaRPr lang="zh-CN" altLang="zh-CN" sz="22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676722" y="2204540"/>
              <a:ext cx="126669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通入</a:t>
              </a:r>
              <a:r>
                <a:rPr lang="en-US" altLang="zh-CN" sz="22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HCl</a:t>
              </a:r>
              <a:endParaRPr lang="zh-CN" alt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676722" y="2584237"/>
              <a:ext cx="74892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气体</a:t>
              </a:r>
              <a:endParaRPr lang="zh-CN" altLang="en-US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12654" y="4239951"/>
            <a:ext cx="8616577" cy="1856049"/>
            <a:chOff x="3412654" y="4244330"/>
            <a:chExt cx="8616577" cy="1856049"/>
          </a:xfrm>
        </p:grpSpPr>
        <p:sp>
          <p:nvSpPr>
            <p:cNvPr id="6" name="矩形 5"/>
            <p:cNvSpPr/>
            <p:nvPr/>
          </p:nvSpPr>
          <p:spPr>
            <a:xfrm>
              <a:off x="3412654" y="4244330"/>
              <a:ext cx="3485891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4e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2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=4H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2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12654" y="4820210"/>
              <a:ext cx="260744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4Ag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4e</a:t>
              </a:r>
              <a:r>
                <a:rPr lang="zh-CN" altLang="zh-CN" sz="22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2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=4Ag</a:t>
              </a:r>
              <a:endParaRPr lang="zh-CN" altLang="zh-CN" sz="22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5860097"/>
                </p:ext>
              </p:extLst>
            </p:nvPr>
          </p:nvGraphicFramePr>
          <p:xfrm>
            <a:off x="3857625" y="5252654"/>
            <a:ext cx="5419725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档" r:id="rId4" imgW="5425288" imgH="848792" progId="Word.Document.12">
                    <p:embed/>
                  </p:oleObj>
                </mc:Choice>
                <mc:Fallback>
                  <p:oleObj name="文档" r:id="rId4" imgW="5425288" imgH="848792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57625" y="5252654"/>
                          <a:ext cx="5419725" cy="847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>
              <a:off x="8689732" y="4716010"/>
              <a:ext cx="103105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AgNO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009994" y="5215690"/>
              <a:ext cx="68640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2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endParaRPr lang="zh-CN" alt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770173" y="4850435"/>
              <a:ext cx="748923" cy="536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减小</a:t>
              </a:r>
              <a:endParaRPr lang="zh-CN" altLang="zh-CN" sz="22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65048" y="4602373"/>
              <a:ext cx="1464183" cy="540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zh-CN" altLang="zh-CN" sz="2200" kern="100" spc="-5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加入</a:t>
              </a:r>
              <a:r>
                <a:rPr lang="en-US" altLang="zh-CN" sz="2200" kern="100" spc="-5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Ag</a:t>
              </a:r>
              <a:r>
                <a:rPr lang="en-US" altLang="zh-CN" sz="2200" kern="100" spc="-5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200" kern="100" spc="-5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0685462" y="5225215"/>
              <a:ext cx="7489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2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固体</a:t>
              </a:r>
              <a:endParaRPr lang="zh-CN" altLang="en-US" sz="2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9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2276872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电解质溶液的复原，应遵循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出什么加什么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即一般加入阴极产物与阳极产物形成的化合物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的原则。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2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1059288"/>
            <a:ext cx="11412000" cy="3377824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用惰性电极电解下列各组中的三种电解质溶液，在电解的过程中，溶液的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依次为升高、不变、降低的是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A.AgNO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Cu(NO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B.KCl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C.CaCl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53827" y="267300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214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1196752"/>
            <a:ext cx="11412000" cy="3377824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采用惰性电极，以去离子水和氧气为原料通过电解法制备双氧水的装置如图所示。忽略温度变化的影响，下列说法错误的是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电解一段时间后，阳极室的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电解过程中，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极区向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极区迁移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电解一段时间后，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极生成的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极反应的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等量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53827" y="389792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83970" name="Picture 2" descr="6-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78" y="1842895"/>
            <a:ext cx="3451270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836712"/>
            <a:ext cx="11160000" cy="4680520"/>
            <a:chOff x="631969" y="3925222"/>
            <a:chExt cx="11160000" cy="4680520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4567630"/>
            </a:xfrm>
            <a:prstGeom prst="roundRect">
              <a:avLst>
                <a:gd name="adj" fmla="val 171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86000" y="1552724"/>
            <a:ext cx="696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项，根据题图可知，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极为阳极，其电极反应式为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，正确；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项，阳极室产生的氢离子通过质子交换膜进入阴极室，阳极室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保持不变，正确；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2" descr="6-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153319"/>
            <a:ext cx="3451270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786000" y="3933056"/>
            <a:ext cx="1056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项，根据电极反应式：阳极反应为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，阴极反应为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极生成的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极反应的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不等量，错误。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536503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694764" y="776317"/>
            <a:ext cx="67076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分析电解过程的思维流程</a:t>
            </a:r>
          </a:p>
        </p:txBody>
      </p:sp>
      <p:sp>
        <p:nvSpPr>
          <p:cNvPr id="11" name="矩形 10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思维建模</a:t>
            </a:r>
          </a:p>
        </p:txBody>
      </p:sp>
      <p:pic>
        <p:nvPicPr>
          <p:cNvPr id="84994" name="Picture 2" descr="6-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50" y="1740777"/>
            <a:ext cx="5494212" cy="408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4135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99862" y="2979537"/>
            <a:ext cx="9680108" cy="12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电解原理的应用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F59A29-C0E7-AF44-BD4E-AA2B31736E23}"/>
              </a:ext>
            </a:extLst>
          </p:cNvPr>
          <p:cNvSpPr txBox="1"/>
          <p:nvPr/>
        </p:nvSpPr>
        <p:spPr>
          <a:xfrm>
            <a:off x="4935783" y="2262339"/>
            <a:ext cx="872185" cy="215570"/>
          </a:xfrm>
          <a:custGeom>
            <a:avLst/>
            <a:gdLst/>
            <a:ahLst/>
            <a:cxnLst/>
            <a:rect l="l" t="t" r="r" b="b"/>
            <a:pathLst>
              <a:path w="872185" h="215570">
                <a:moveTo>
                  <a:pt x="607009" y="187909"/>
                </a:moveTo>
                <a:lnTo>
                  <a:pt x="860755" y="187909"/>
                </a:lnTo>
                <a:lnTo>
                  <a:pt x="858469" y="205740"/>
                </a:lnTo>
                <a:cubicBezTo>
                  <a:pt x="858012" y="208483"/>
                  <a:pt x="856754" y="210769"/>
                  <a:pt x="854697" y="212598"/>
                </a:cubicBezTo>
                <a:cubicBezTo>
                  <a:pt x="852639" y="214427"/>
                  <a:pt x="850239" y="215341"/>
                  <a:pt x="847496" y="215341"/>
                </a:cubicBezTo>
                <a:lnTo>
                  <a:pt x="593521" y="215341"/>
                </a:lnTo>
                <a:lnTo>
                  <a:pt x="596036" y="197739"/>
                </a:lnTo>
                <a:cubicBezTo>
                  <a:pt x="596493" y="194844"/>
                  <a:pt x="597751" y="192481"/>
                  <a:pt x="599808" y="190653"/>
                </a:cubicBezTo>
                <a:cubicBezTo>
                  <a:pt x="601865" y="188824"/>
                  <a:pt x="604266" y="187909"/>
                  <a:pt x="607009" y="187909"/>
                </a:cubicBezTo>
                <a:close/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41756" y="10059"/>
                </a:moveTo>
                <a:lnTo>
                  <a:pt x="872185" y="10059"/>
                </a:lnTo>
                <a:lnTo>
                  <a:pt x="869899" y="27889"/>
                </a:lnTo>
                <a:cubicBezTo>
                  <a:pt x="869442" y="30785"/>
                  <a:pt x="868184" y="33147"/>
                  <a:pt x="866127" y="34976"/>
                </a:cubicBezTo>
                <a:cubicBezTo>
                  <a:pt x="864069" y="36805"/>
                  <a:pt x="861593" y="37719"/>
                  <a:pt x="858697" y="37719"/>
                </a:cubicBezTo>
                <a:lnTo>
                  <a:pt x="628269" y="37719"/>
                </a:lnTo>
                <a:lnTo>
                  <a:pt x="630555" y="19888"/>
                </a:lnTo>
                <a:cubicBezTo>
                  <a:pt x="631012" y="16993"/>
                  <a:pt x="632269" y="14631"/>
                  <a:pt x="634327" y="12802"/>
                </a:cubicBezTo>
                <a:cubicBezTo>
                  <a:pt x="636384" y="10973"/>
                  <a:pt x="638860" y="10059"/>
                  <a:pt x="641756" y="10059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3262" y="-12546"/>
            <a:ext cx="1961180" cy="4149081"/>
          </a:xfrm>
          <a:prstGeom prst="rect">
            <a:avLst/>
          </a:prstGeom>
          <a:solidFill>
            <a:srgbClr val="1E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814512" y="824289"/>
            <a:ext cx="1393956" cy="4000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59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复习目标</a:t>
            </a:r>
          </a:p>
        </p:txBody>
      </p:sp>
      <p:sp>
        <p:nvSpPr>
          <p:cNvPr id="6" name="矩形 5"/>
          <p:cNvSpPr/>
          <p:nvPr/>
        </p:nvSpPr>
        <p:spPr>
          <a:xfrm>
            <a:off x="588663" y="1413243"/>
            <a:ext cx="11122661" cy="287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8778" y="1269260"/>
            <a:ext cx="11122546" cy="42479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C371D3-A076-C14C-81A0-460D628CCC61}"/>
              </a:ext>
            </a:extLst>
          </p:cNvPr>
          <p:cNvSpPr txBox="1"/>
          <p:nvPr/>
        </p:nvSpPr>
        <p:spPr>
          <a:xfrm>
            <a:off x="767408" y="1456209"/>
            <a:ext cx="9721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理解电解池的工作原理，了解电解池与原电池的异同。</a:t>
            </a:r>
            <a:endParaRPr lang="en-US" altLang="zh-CN" sz="2400" kern="100" dirty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理解电解原理，掌握氯碱工业、电镀、铜的电解精炼、电冶金的反应</a:t>
            </a:r>
            <a:endParaRPr lang="en-US" altLang="zh-CN" sz="2400" kern="100" dirty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原理。</a:t>
            </a:r>
            <a:endParaRPr lang="en-US" altLang="zh-CN" sz="2400" kern="100" dirty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掌握常见离子放电顺序，熟练书写电极反应式、总反应式并能进行相</a:t>
            </a:r>
            <a:endParaRPr lang="en-US" altLang="zh-CN" sz="2400" kern="100" dirty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关计算。</a:t>
            </a:r>
            <a:endParaRPr lang="en-US" altLang="zh-CN" sz="2400" kern="100" dirty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认识金属腐蚀的危害，理解金属发生电化学腐蚀的原因，能选用恰当</a:t>
            </a:r>
            <a:endParaRPr lang="en-US" altLang="zh-CN" sz="2400" kern="100" dirty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的措施防止铁、铝等金属腐蚀。</a:t>
            </a:r>
          </a:p>
        </p:txBody>
      </p:sp>
    </p:spTree>
    <p:extLst>
      <p:ext uri="{BB962C8B-B14F-4D97-AF65-F5344CB8AC3E}">
        <p14:creationId xmlns:p14="http://schemas.microsoft.com/office/powerpoint/2010/main" val="365063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1124744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氯碱工业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阳离子交换膜法电解饱和食盐水示意图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6018" name="Picture 2" descr="6-1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02" y="2389145"/>
            <a:ext cx="4634196" cy="3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920909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阳离子交换膜的作用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阻止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进入阳极室与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发生副反应：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，阻止阳极产生的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和阴极产生的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混合发生爆炸。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电极反应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加入或流出的物质分别是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9456" y="1559551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3472" y="3169431"/>
            <a:ext cx="283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=Cl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5935" y="3727346"/>
            <a:ext cx="393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04421" y="4171705"/>
            <a:ext cx="11532215" cy="1142563"/>
            <a:chOff x="504421" y="4096938"/>
            <a:chExt cx="11532215" cy="1142563"/>
          </a:xfrm>
        </p:grpSpPr>
        <p:sp>
          <p:nvSpPr>
            <p:cNvPr id="13" name="矩形 12"/>
            <p:cNvSpPr/>
            <p:nvPr/>
          </p:nvSpPr>
          <p:spPr>
            <a:xfrm>
              <a:off x="5830029" y="4096938"/>
              <a:ext cx="1723549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饱和食盐水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25377" y="4102134"/>
              <a:ext cx="1912703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稀</a:t>
              </a:r>
              <a:r>
                <a:rPr lang="en-US" altLang="zh-CN" sz="24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NaOH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溶液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279424" y="4104014"/>
              <a:ext cx="1757212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稀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NaCl</a:t>
              </a:r>
              <a:r>
                <a:rPr lang="zh-CN" altLang="en-US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溶液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04421" y="4659086"/>
              <a:ext cx="1912703" cy="580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浓</a:t>
              </a:r>
              <a:r>
                <a:rPr lang="en-US" altLang="zh-CN" sz="2400" kern="1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溶液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442437" y="4740132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Cl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87318" y="4740132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6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313531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电镀和电解精炼铜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39152"/>
              </p:ext>
            </p:extLst>
          </p:nvPr>
        </p:nvGraphicFramePr>
        <p:xfrm>
          <a:off x="511038" y="1033611"/>
          <a:ext cx="11169925" cy="5486400"/>
        </p:xfrm>
        <a:graphic>
          <a:graphicData uri="http://schemas.openxmlformats.org/drawingml/2006/table">
            <a:tbl>
              <a:tblPr/>
              <a:tblGrid>
                <a:gridCol w="116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6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(Fe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表面镀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电解精炼铜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电极材料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镀层金属铜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sng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Zn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Au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等杂质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=Cu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Zn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=Zn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=Fe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=Ni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=Cu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电极材料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待镀金属铁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纯铜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=Cu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电解质溶液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的盐溶液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：电解精炼铜时，粗铜中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Au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等不反应，沉积在电解池底部形成</a:t>
                      </a:r>
                      <a:r>
                        <a:rPr lang="en-US" altLang="zh-CN" sz="2400" b="1" u="none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400" b="1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456040" y="1480517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粗铜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25538" y="5858147"/>
            <a:ext cx="1107996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阳极泥</a:t>
            </a:r>
          </a:p>
        </p:txBody>
      </p:sp>
    </p:spTree>
    <p:extLst>
      <p:ext uri="{BB962C8B-B14F-4D97-AF65-F5344CB8AC3E}">
        <p14:creationId xmlns:p14="http://schemas.microsoft.com/office/powerpoint/2010/main" val="13005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380281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3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电冶金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利用电解熔融盐或氧化物的方法来冶炼活泼金属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11292"/>
              </p:ext>
            </p:extLst>
          </p:nvPr>
        </p:nvGraphicFramePr>
        <p:xfrm>
          <a:off x="520039" y="1782673"/>
          <a:ext cx="11151922" cy="3926200"/>
        </p:xfrm>
        <a:graphic>
          <a:graphicData uri="http://schemas.openxmlformats.org/drawingml/2006/table">
            <a:tbl>
              <a:tblPr/>
              <a:tblGrid>
                <a:gridCol w="156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总反应化学方程式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阳极、阴极反应式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冶炼钠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冶炼镁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</a:t>
                      </a:r>
                      <a:endParaRPr lang="en-US" altLang="zh-CN" sz="24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冶炼铝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2613025" y="2242964"/>
            <a:ext cx="8480017" cy="1142881"/>
            <a:chOff x="2613025" y="2483371"/>
            <a:chExt cx="8480017" cy="1142881"/>
          </a:xfrm>
        </p:grpSpPr>
        <p:sp>
          <p:nvSpPr>
            <p:cNvPr id="13" name="矩形 12"/>
            <p:cNvSpPr/>
            <p:nvPr/>
          </p:nvSpPr>
          <p:spPr>
            <a:xfrm>
              <a:off x="8184232" y="2483371"/>
              <a:ext cx="2908810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2Cl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=Cl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184232" y="3050004"/>
              <a:ext cx="2790187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2Na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=2Na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6759533"/>
                </p:ext>
              </p:extLst>
            </p:nvPr>
          </p:nvGraphicFramePr>
          <p:xfrm>
            <a:off x="2613025" y="2572445"/>
            <a:ext cx="4627563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档" r:id="rId2" imgW="4643399" imgH="821335" progId="Word.Document.12">
                    <p:embed/>
                  </p:oleObj>
                </mc:Choice>
                <mc:Fallback>
                  <p:oleObj name="文档" r:id="rId2" imgW="4643399" imgH="82133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13025" y="2572445"/>
                          <a:ext cx="4627563" cy="822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2783632" y="3361053"/>
            <a:ext cx="8309410" cy="1108826"/>
            <a:chOff x="2783632" y="3601460"/>
            <a:chExt cx="8309410" cy="1108826"/>
          </a:xfrm>
        </p:grpSpPr>
        <p:sp>
          <p:nvSpPr>
            <p:cNvPr id="15" name="矩形 14"/>
            <p:cNvSpPr/>
            <p:nvPr/>
          </p:nvSpPr>
          <p:spPr>
            <a:xfrm>
              <a:off x="8184232" y="3601460"/>
              <a:ext cx="2908810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2Cl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=Cl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258156" y="4134038"/>
              <a:ext cx="2722861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Mg</a:t>
              </a:r>
              <a:r>
                <a:rPr lang="en-US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=Mg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0772205"/>
                </p:ext>
              </p:extLst>
            </p:nvPr>
          </p:nvGraphicFramePr>
          <p:xfrm>
            <a:off x="2783632" y="3659066"/>
            <a:ext cx="4629150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档" r:id="rId4" imgW="4634925" imgH="793624" progId="Word.Document.12">
                    <p:embed/>
                  </p:oleObj>
                </mc:Choice>
                <mc:Fallback>
                  <p:oleObj name="文档" r:id="rId4" imgW="4634925" imgH="79362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83632" y="3659066"/>
                          <a:ext cx="4629150" cy="781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/>
          <p:cNvGrpSpPr/>
          <p:nvPr/>
        </p:nvGrpSpPr>
        <p:grpSpPr>
          <a:xfrm>
            <a:off x="2640013" y="4413250"/>
            <a:ext cx="8757692" cy="1221871"/>
            <a:chOff x="2640013" y="4653657"/>
            <a:chExt cx="8757692" cy="1221871"/>
          </a:xfrm>
        </p:grpSpPr>
        <p:sp>
          <p:nvSpPr>
            <p:cNvPr id="17" name="矩形 16"/>
            <p:cNvSpPr/>
            <p:nvPr/>
          </p:nvSpPr>
          <p:spPr>
            <a:xfrm>
              <a:off x="8213179" y="4714507"/>
              <a:ext cx="3184526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>
                <a:lnSpc>
                  <a:spcPct val="150000"/>
                </a:lnSpc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6O</a:t>
              </a:r>
              <a:r>
                <a:rPr lang="en-US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12e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=3O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268053" y="5413863"/>
              <a:ext cx="2871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4Al</a:t>
              </a:r>
              <a:r>
                <a:rPr lang="en-US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12e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=4Al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5336446"/>
                </p:ext>
              </p:extLst>
            </p:nvPr>
          </p:nvGraphicFramePr>
          <p:xfrm>
            <a:off x="2640013" y="4653657"/>
            <a:ext cx="4629150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档" r:id="rId6" imgW="4643399" imgH="1045204" progId="Word.Document.12">
                    <p:embed/>
                  </p:oleObj>
                </mc:Choice>
                <mc:Fallback>
                  <p:oleObj name="文档" r:id="rId6" imgW="4643399" imgH="104520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40013" y="4653657"/>
                          <a:ext cx="4629150" cy="1044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矩形 21"/>
          <p:cNvSpPr/>
          <p:nvPr/>
        </p:nvSpPr>
        <p:spPr>
          <a:xfrm>
            <a:off x="390000" y="5852889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冶炼镁不可用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作原料；冶炼铝不可用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作原料。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57400" y="1268760"/>
            <a:ext cx="11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电解饱和食盐水时，两个电极均不能用金属材料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在镀件上电镀铜时，镀件应连接电源的正极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根据得失电子守恒可知电解精炼铜时，阳极减少的质量和阴极增加的质量相等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电镀铜和电解精炼铜时，电解质溶液中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均保持不变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电解冶炼镁、铝通常电解熔融的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MgCl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，也可以电解熔融的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MgO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AlCl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59049" y="130359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54522" y="184905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22280" y="23941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62270" y="293365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19608" y="347725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43816DB-F9FA-074F-95D2-F480366D6E2A}"/>
              </a:ext>
            </a:extLst>
          </p:cNvPr>
          <p:cNvSpPr/>
          <p:nvPr/>
        </p:nvSpPr>
        <p:spPr>
          <a:xfrm>
            <a:off x="390000" y="971113"/>
            <a:ext cx="6992169" cy="52319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200"/>
              </a:spcBef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一、氯碱工业、电镀、精炼工艺的理解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520985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金属镍有广泛的用途，粗镍中含有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等杂质，可用电解法制得高纯度的镍。下列叙述正确的是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已知氧化性：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阳极发生还原反应，其电极反应式为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=Ni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电解过程中，阳极质量的减少量与阴极质量的增加量相等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电解后，溶液中存在的阳离子只有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电解后，电解槽底部的阳极泥中有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Pt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253827" y="422860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487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1556792"/>
            <a:ext cx="11160000" cy="2664296"/>
            <a:chOff x="631969" y="3925222"/>
            <a:chExt cx="11160000" cy="2664296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2551406"/>
            </a:xfrm>
            <a:prstGeom prst="roundRect">
              <a:avLst>
                <a:gd name="adj" fmla="val 317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8797527-9DDB-1D4B-B647-202471E1320B}"/>
                </a:ext>
              </a:extLst>
            </p:cNvPr>
            <p:cNvSpPr txBox="1"/>
            <p:nvPr/>
          </p:nvSpPr>
          <p:spPr>
            <a:xfrm>
              <a:off x="787280" y="4202172"/>
              <a:ext cx="10825289" cy="223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电解时，阳极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Zn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失去电子，发生氧化反应，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因氧化性：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Zn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故阴极反应式为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=Ni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，可见，阳极质量减少是因为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Zn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溶解，而阴极质量增加是因为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析出，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电解后溶液中的阳离子除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Zn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外，还有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2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999778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2.1807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年化学家戴维电解熔融氢氧化钠制得钠：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4NaOH(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熔融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4Na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53772"/>
              </p:ext>
            </p:extLst>
          </p:nvPr>
        </p:nvGraphicFramePr>
        <p:xfrm>
          <a:off x="8658225" y="819150"/>
          <a:ext cx="15906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1597282" imgH="1049271" progId="Word.Document.12">
                  <p:embed/>
                </p:oleObj>
              </mc:Choice>
              <mc:Fallback>
                <p:oleObj name="文档" r:id="rId2" imgW="1597282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58225" y="819150"/>
                        <a:ext cx="159067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740617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；后来盖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吕萨克用铁与熔融氢氧化钠作用也制得钠：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3Fe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4NaOH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4Na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。下列有关说法正确的是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戴维法制钠，阳极的电极反应式为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=Na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吕萨克法制钠原理是利用铁的金属性比钠的强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若用戴维法与盖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吕萨克法制得等量的钠，两方法转移的电子总数相等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还可以用电解熔融氯化钠法制钠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44302" y="446367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375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1196752"/>
            <a:ext cx="11160000" cy="3816424"/>
            <a:chOff x="631969" y="3925222"/>
            <a:chExt cx="11160000" cy="3816424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3703534"/>
            </a:xfrm>
            <a:prstGeom prst="roundRect">
              <a:avLst>
                <a:gd name="adj" fmla="val 317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8797527-9DDB-1D4B-B647-202471E1320B}"/>
                </a:ext>
              </a:extLst>
            </p:cNvPr>
            <p:cNvSpPr txBox="1"/>
            <p:nvPr/>
          </p:nvSpPr>
          <p:spPr>
            <a:xfrm>
              <a:off x="787280" y="4192647"/>
              <a:ext cx="10825289" cy="3329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项，阳极应发生氧化反应；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吕萨克法制钠原理是根据钠的沸点较低、易从反应混合物中分离出来，从而使化学平衡正向移动；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项，根据反应方程式可知，用戴维法制取金属钠，每产生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钠转移电子的物质的量是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，而用盖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吕萨克法制得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钠转移电子的物质的量是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8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，因此制取等量的金属钠，转移的电子总数不相等。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0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061860"/>
            <a:ext cx="7650216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高氯酸在化工生产中有广泛应用，工业上以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为原料制备高氯酸的原理如图所示。下列说法正确的是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述装置中，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极为光伏电池的正极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处得到较浓的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处得到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若转移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电子，理论上生成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100.5 g HClO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1138" name="Picture 2" descr="6-1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30" y="1299594"/>
            <a:ext cx="3722826" cy="31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9"/>
          <p:cNvSpPr txBox="1"/>
          <p:nvPr/>
        </p:nvSpPr>
        <p:spPr>
          <a:xfrm>
            <a:off x="272877" y="321297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5877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9" b="-3"/>
          <a:stretch/>
        </p:blipFill>
        <p:spPr>
          <a:xfrm>
            <a:off x="-297" y="-897"/>
            <a:ext cx="12193200" cy="6858897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2A6AC19E-00AE-F04F-A6A1-03D164D4EEB2}"/>
              </a:ext>
            </a:extLst>
          </p:cNvPr>
          <p:cNvSpPr/>
          <p:nvPr/>
        </p:nvSpPr>
        <p:spPr>
          <a:xfrm>
            <a:off x="0" y="2269067"/>
            <a:ext cx="12192000" cy="2319868"/>
          </a:xfrm>
          <a:prstGeom prst="rightArrow">
            <a:avLst>
              <a:gd name="adj1" fmla="val 85280"/>
              <a:gd name="adj2" fmla="val 363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43686" y="2854335"/>
            <a:ext cx="2154326" cy="1222738"/>
            <a:chOff x="9143686" y="2854335"/>
            <a:chExt cx="2154326" cy="1222738"/>
          </a:xfrm>
        </p:grpSpPr>
        <p:sp>
          <p:nvSpPr>
            <p:cNvPr id="49" name="平行四边形 48">
              <a:hlinkClick r:id="rId3" action="ppaction://hlinksldjump"/>
              <a:extLst>
                <a:ext uri="{FF2B5EF4-FFF2-40B4-BE49-F238E27FC236}">
                  <a16:creationId xmlns:a16="http://schemas.microsoft.com/office/drawing/2014/main" id="{E5D58877-D481-1A43-BA10-35071D65CEC4}"/>
                </a:ext>
              </a:extLst>
            </p:cNvPr>
            <p:cNvSpPr/>
            <p:nvPr/>
          </p:nvSpPr>
          <p:spPr>
            <a:xfrm>
              <a:off x="9143686" y="2854335"/>
              <a:ext cx="2154326" cy="1222738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文本框 50">
              <a:hlinkClick r:id="rId3" action="ppaction://hlinksldjump"/>
              <a:extLst>
                <a:ext uri="{FF2B5EF4-FFF2-40B4-BE49-F238E27FC236}">
                  <a16:creationId xmlns:a16="http://schemas.microsoft.com/office/drawing/2014/main" id="{6AC70600-4115-C54C-ACAE-9E5A30E27804}"/>
                </a:ext>
              </a:extLst>
            </p:cNvPr>
            <p:cNvSpPr txBox="1"/>
            <p:nvPr/>
          </p:nvSpPr>
          <p:spPr>
            <a:xfrm>
              <a:off x="9473119" y="3250261"/>
              <a:ext cx="1495461" cy="4308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lvl="0" algn="ctr">
                <a:spcBef>
                  <a:spcPts val="1200"/>
                </a:spcBef>
                <a:defRPr/>
              </a:pPr>
              <a:r>
                <a:rPr lang="zh-CN" altLang="en-US" sz="2200" b="1" kern="0" dirty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课时精练</a:t>
              </a:r>
              <a:endParaRPr lang="en-US" altLang="zh-CN" sz="22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204884" y="375106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1" lang="zh-CN" altLang="en-US" b="1" i="1" kern="0" dirty="0">
                <a:solidFill>
                  <a:srgbClr val="2FC4DA"/>
                </a:solidFill>
                <a:latin typeface="DOUYU Font" pitchFamily="2" charset="-122"/>
                <a:ea typeface="DOUYU Font" pitchFamily="2" charset="-122"/>
              </a:rPr>
              <a:t>内容索引</a:t>
            </a:r>
            <a:endParaRPr kumimoji="1" lang="en-US" altLang="zh-CN" b="1" i="1" kern="0" dirty="0">
              <a:solidFill>
                <a:srgbClr val="2FC4DA"/>
              </a:solidFill>
              <a:latin typeface="DOUYU Font" pitchFamily="2" charset="-122"/>
              <a:ea typeface="DOUYU Font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00502" y="2854335"/>
            <a:ext cx="2147137" cy="1222737"/>
            <a:chOff x="7200502" y="2854335"/>
            <a:chExt cx="2147137" cy="1222737"/>
          </a:xfrm>
        </p:grpSpPr>
        <p:sp>
          <p:nvSpPr>
            <p:cNvPr id="55" name="平行四边形 54">
              <a:hlinkClick r:id="rId4" action="ppaction://hlinksldjump"/>
              <a:extLst>
                <a:ext uri="{FF2B5EF4-FFF2-40B4-BE49-F238E27FC236}">
                  <a16:creationId xmlns:a16="http://schemas.microsoft.com/office/drawing/2014/main" id="{E5D58877-D481-1A43-BA10-35071D65CEC4}"/>
                </a:ext>
              </a:extLst>
            </p:cNvPr>
            <p:cNvSpPr/>
            <p:nvPr/>
          </p:nvSpPr>
          <p:spPr>
            <a:xfrm>
              <a:off x="7200502" y="2854335"/>
              <a:ext cx="2147137" cy="1222737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6" name="文本框 55">
              <a:hlinkClick r:id="rId4" action="ppaction://hlinksldjump"/>
              <a:extLst>
                <a:ext uri="{FF2B5EF4-FFF2-40B4-BE49-F238E27FC236}">
                  <a16:creationId xmlns:a16="http://schemas.microsoft.com/office/drawing/2014/main" id="{6AC70600-4115-C54C-ACAE-9E5A30E27804}"/>
                </a:ext>
              </a:extLst>
            </p:cNvPr>
            <p:cNvSpPr txBox="1"/>
            <p:nvPr/>
          </p:nvSpPr>
          <p:spPr>
            <a:xfrm>
              <a:off x="7648229" y="3123780"/>
              <a:ext cx="1328091" cy="760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真题演练</a:t>
              </a:r>
              <a:endParaRPr lang="en-US" altLang="zh-CN" sz="22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明确考向</a:t>
              </a:r>
              <a:endParaRPr lang="en-US" altLang="zh-CN" sz="22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50130" y="2846860"/>
            <a:ext cx="2154326" cy="1222738"/>
            <a:chOff x="5250130" y="2846860"/>
            <a:chExt cx="2154326" cy="1222738"/>
          </a:xfrm>
        </p:grpSpPr>
        <p:sp>
          <p:nvSpPr>
            <p:cNvPr id="25" name="平行四边形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E5D58877-D481-1A43-BA10-35071D65CEC4}"/>
                </a:ext>
              </a:extLst>
            </p:cNvPr>
            <p:cNvSpPr/>
            <p:nvPr/>
          </p:nvSpPr>
          <p:spPr>
            <a:xfrm>
              <a:off x="5250130" y="2846860"/>
              <a:ext cx="2154326" cy="1222738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6AC70600-4115-C54C-ACAE-9E5A30E27804}"/>
                </a:ext>
              </a:extLst>
            </p:cNvPr>
            <p:cNvSpPr txBox="1"/>
            <p:nvPr/>
          </p:nvSpPr>
          <p:spPr>
            <a:xfrm>
              <a:off x="5690697" y="2996952"/>
              <a:ext cx="11253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spcBef>
                  <a:spcPts val="1200"/>
                </a:spcBef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考点三</a:t>
              </a:r>
              <a:endParaRPr lang="en-US" altLang="zh-CN" sz="24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6AC70600-4115-C54C-ACAE-9E5A30E27804}"/>
                </a:ext>
              </a:extLst>
            </p:cNvPr>
            <p:cNvSpPr txBox="1"/>
            <p:nvPr/>
          </p:nvSpPr>
          <p:spPr>
            <a:xfrm>
              <a:off x="5523950" y="3500951"/>
              <a:ext cx="142767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zh-CN" altLang="zh-CN" sz="1200" kern="0" dirty="0">
                  <a:solidFill>
                    <a:schemeClr val="bg1">
                      <a:lumMod val="95000"/>
                    </a:schemeClr>
                  </a:solidFill>
                  <a:latin typeface="Verdana" panose="020B0604030504040204"/>
                  <a:ea typeface="微软雅黑" panose="020B0503020204020204" pitchFamily="34" charset="-122"/>
                </a:rPr>
                <a:t>金属的腐蚀与防护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99758" y="2837936"/>
            <a:ext cx="2154326" cy="1222738"/>
            <a:chOff x="3299758" y="2837936"/>
            <a:chExt cx="2154326" cy="1222738"/>
          </a:xfrm>
        </p:grpSpPr>
        <p:sp>
          <p:nvSpPr>
            <p:cNvPr id="32" name="平行四边形 31">
              <a:hlinkClick r:id="rId6" action="ppaction://hlinksldjump"/>
              <a:extLst>
                <a:ext uri="{FF2B5EF4-FFF2-40B4-BE49-F238E27FC236}">
                  <a16:creationId xmlns:a16="http://schemas.microsoft.com/office/drawing/2014/main" id="{E5D58877-D481-1A43-BA10-35071D65CEC4}"/>
                </a:ext>
              </a:extLst>
            </p:cNvPr>
            <p:cNvSpPr/>
            <p:nvPr/>
          </p:nvSpPr>
          <p:spPr>
            <a:xfrm>
              <a:off x="3299758" y="2837936"/>
              <a:ext cx="2154326" cy="1222738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>
              <a:hlinkClick r:id="rId6" action="ppaction://hlinksldjump"/>
              <a:extLst>
                <a:ext uri="{FF2B5EF4-FFF2-40B4-BE49-F238E27FC236}">
                  <a16:creationId xmlns:a16="http://schemas.microsoft.com/office/drawing/2014/main" id="{6AC70600-4115-C54C-ACAE-9E5A30E27804}"/>
                </a:ext>
              </a:extLst>
            </p:cNvPr>
            <p:cNvSpPr txBox="1"/>
            <p:nvPr/>
          </p:nvSpPr>
          <p:spPr>
            <a:xfrm>
              <a:off x="3775338" y="2996952"/>
              <a:ext cx="11253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spcBef>
                  <a:spcPts val="1200"/>
                </a:spcBef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考点二</a:t>
              </a:r>
              <a:endParaRPr lang="en-US" altLang="zh-CN" sz="24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>
              <a:hlinkClick r:id="rId6" action="ppaction://hlinksldjump"/>
            </p:cNvPr>
            <p:cNvSpPr/>
            <p:nvPr/>
          </p:nvSpPr>
          <p:spPr>
            <a:xfrm>
              <a:off x="3682932" y="3500952"/>
              <a:ext cx="13879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spc="1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电解原理的应用</a:t>
              </a:r>
              <a:endParaRPr lang="zh-CN" altLang="en-US" sz="1200" spc="1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49386" y="2837936"/>
            <a:ext cx="2154326" cy="1222738"/>
            <a:chOff x="1349386" y="2837936"/>
            <a:chExt cx="2154326" cy="1222738"/>
          </a:xfrm>
        </p:grpSpPr>
        <p:sp>
          <p:nvSpPr>
            <p:cNvPr id="37" name="平行四边形 36">
              <a:hlinkClick r:id="rId7" action="ppaction://hlinksldjump"/>
              <a:extLst>
                <a:ext uri="{FF2B5EF4-FFF2-40B4-BE49-F238E27FC236}">
                  <a16:creationId xmlns:a16="http://schemas.microsoft.com/office/drawing/2014/main" id="{E5D58877-D481-1A43-BA10-35071D65CEC4}"/>
                </a:ext>
              </a:extLst>
            </p:cNvPr>
            <p:cNvSpPr/>
            <p:nvPr/>
          </p:nvSpPr>
          <p:spPr>
            <a:xfrm>
              <a:off x="1349386" y="2837936"/>
              <a:ext cx="2154326" cy="1222738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文本框 37">
              <a:hlinkClick r:id="rId7" action="ppaction://hlinksldjump"/>
              <a:extLst>
                <a:ext uri="{FF2B5EF4-FFF2-40B4-BE49-F238E27FC236}">
                  <a16:creationId xmlns:a16="http://schemas.microsoft.com/office/drawing/2014/main" id="{6AC70600-4115-C54C-ACAE-9E5A30E27804}"/>
                </a:ext>
              </a:extLst>
            </p:cNvPr>
            <p:cNvSpPr txBox="1"/>
            <p:nvPr/>
          </p:nvSpPr>
          <p:spPr>
            <a:xfrm>
              <a:off x="1855607" y="2996952"/>
              <a:ext cx="11253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spcBef>
                  <a:spcPts val="1200"/>
                </a:spcBef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考点一</a:t>
              </a:r>
              <a:endParaRPr lang="en-US" altLang="zh-CN" sz="24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hlinkClick r:id="rId7" action="ppaction://hlinksldjump"/>
            </p:cNvPr>
            <p:cNvSpPr/>
            <p:nvPr/>
          </p:nvSpPr>
          <p:spPr>
            <a:xfrm>
              <a:off x="1998027" y="3500952"/>
              <a:ext cx="8570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spc="1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电解原理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193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6-1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628800"/>
            <a:ext cx="3722826" cy="31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4385237"/>
            <a:chOff x="792914" y="3925222"/>
            <a:chExt cx="11160000" cy="4385237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72347"/>
            </a:xfrm>
            <a:prstGeom prst="roundRect">
              <a:avLst>
                <a:gd name="adj" fmla="val 207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7201962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电解时，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移向阴极区，则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为电源负极，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电解时，阳极反应式为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=4H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移向阴极区，阳极区溶液逐渐由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转化为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，阴极反应式为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，阴极区产生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根据得失电子守恒，若转移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电子，理论上生成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201 g HClO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5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43816DB-F9FA-074F-95D2-F480366D6E2A}"/>
              </a:ext>
            </a:extLst>
          </p:cNvPr>
          <p:cNvSpPr/>
          <p:nvPr/>
        </p:nvSpPr>
        <p:spPr>
          <a:xfrm>
            <a:off x="390000" y="380281"/>
            <a:ext cx="6992169" cy="52319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200"/>
              </a:spcBef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二、电解池电极反应式的书写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930153"/>
            <a:ext cx="11412000" cy="54045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按要求书写电极反应式和总反应方程式：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用惰性电极电解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总反应离子方程式：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作电极电解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总反应离子方程式：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4542" y="1983507"/>
            <a:ext cx="2836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=Cl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1584" y="2578621"/>
            <a:ext cx="5662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11712"/>
              </p:ext>
            </p:extLst>
          </p:nvPr>
        </p:nvGraphicFramePr>
        <p:xfrm>
          <a:off x="3276600" y="3105150"/>
          <a:ext cx="7286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7291126" imgH="972414" progId="Word.Document.12">
                  <p:embed/>
                </p:oleObj>
              </mc:Choice>
              <mc:Fallback>
                <p:oleObj name="文档" r:id="rId2" imgW="7291126" imgH="972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6600" y="3105150"/>
                        <a:ext cx="728662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376901"/>
              </p:ext>
            </p:extLst>
          </p:nvPr>
        </p:nvGraphicFramePr>
        <p:xfrm>
          <a:off x="2457450" y="4499967"/>
          <a:ext cx="52006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5206462" imgH="667783" progId="Word.Document.12">
                  <p:embed/>
                </p:oleObj>
              </mc:Choice>
              <mc:Fallback>
                <p:oleObj name="文档" r:id="rId4" imgW="5206462" imgH="6677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7450" y="4499967"/>
                        <a:ext cx="52006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2351584" y="4942909"/>
            <a:ext cx="4088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=3H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24844"/>
              </p:ext>
            </p:extLst>
          </p:nvPr>
        </p:nvGraphicFramePr>
        <p:xfrm>
          <a:off x="3324225" y="5467350"/>
          <a:ext cx="5943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6" imgW="5948422" imgH="949347" progId="Word.Document.12">
                  <p:embed/>
                </p:oleObj>
              </mc:Choice>
              <mc:Fallback>
                <p:oleObj name="文档" r:id="rId6" imgW="5948422" imgH="9493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4225" y="5467350"/>
                        <a:ext cx="59436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3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836712"/>
            <a:ext cx="11412000" cy="47028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用铁作电极电解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总反应方程式：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离子液体是一种室温熔融盐，为非水体系。由有机阳离子、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组成的离子液体作电解液时，可在钢制品上电镀铝。钢制品应接电源的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极，已知电镀过程中不产生其他离子且有机阳离子不参与电极反应，阴极反应式为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。若改用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水溶液作电解液，则阴极产物为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97099"/>
              </p:ext>
            </p:extLst>
          </p:nvPr>
        </p:nvGraphicFramePr>
        <p:xfrm>
          <a:off x="8759480" y="3231582"/>
          <a:ext cx="2520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2520812" imgH="638937" progId="Word.Document.12">
                  <p:embed/>
                </p:oleObj>
              </mc:Choice>
              <mc:Fallback>
                <p:oleObj name="文档" r:id="rId2" imgW="2520812" imgH="638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59480" y="3231582"/>
                        <a:ext cx="252095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2305606" y="1391343"/>
            <a:ext cx="2409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05606" y="1945974"/>
            <a:ext cx="3934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794910"/>
              </p:ext>
            </p:extLst>
          </p:nvPr>
        </p:nvGraphicFramePr>
        <p:xfrm>
          <a:off x="2659063" y="2454275"/>
          <a:ext cx="49545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4966884" imgH="989417" progId="Word.Document.12">
                  <p:embed/>
                </p:oleObj>
              </mc:Choice>
              <mc:Fallback>
                <p:oleObj name="文档" r:id="rId4" imgW="4966884" imgH="989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9063" y="2454275"/>
                        <a:ext cx="4954587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9192344" y="383143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</a:t>
            </a:r>
            <a:endParaRPr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03412"/>
              </p:ext>
            </p:extLst>
          </p:nvPr>
        </p:nvGraphicFramePr>
        <p:xfrm>
          <a:off x="530969" y="4949924"/>
          <a:ext cx="433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6" imgW="4339798" imgH="524635" progId="Word.Document.12">
                  <p:embed/>
                </p:oleObj>
              </mc:Choice>
              <mc:Fallback>
                <p:oleObj name="文档" r:id="rId6" imgW="4339798" imgH="524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969" y="4949924"/>
                        <a:ext cx="43338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11127851" y="4897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92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961678"/>
            <a:ext cx="7074152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将用烧碱吸收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后所得的溶液加入如图所示的电解池的阳极区进行电解。电解过程中阳极区发生如下反应：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1)S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3189" name="Picture 5" descr="6-1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98" y="1143973"/>
            <a:ext cx="3234162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2661295"/>
            <a:ext cx="7074152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写出电解时阴极的电极反应式：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75600" y="3870573"/>
            <a:ext cx="114408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电解后阳极区的溶液用稀硫酸酸化得到硫单质，其离子方程式为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76988"/>
              </p:ext>
            </p:extLst>
          </p:nvPr>
        </p:nvGraphicFramePr>
        <p:xfrm>
          <a:off x="6230713" y="2224093"/>
          <a:ext cx="9683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968879" imgH="543746" progId="Word.Document.12">
                  <p:embed/>
                </p:oleObj>
              </mc:Choice>
              <mc:Fallback>
                <p:oleObj name="文档" r:id="rId3" imgW="968879" imgH="543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0713" y="2224093"/>
                        <a:ext cx="96837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551384" y="3284121"/>
            <a:ext cx="393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dirty="0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23295"/>
              </p:ext>
            </p:extLst>
          </p:nvPr>
        </p:nvGraphicFramePr>
        <p:xfrm>
          <a:off x="566639" y="4525699"/>
          <a:ext cx="4664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4663718" imgH="486415" progId="Word.Document.12">
                  <p:embed/>
                </p:oleObj>
              </mc:Choice>
              <mc:Fallback>
                <p:oleObj name="文档" r:id="rId5" imgW="4663718" imgH="4864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639" y="4525699"/>
                        <a:ext cx="46640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1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3312367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694764" y="776317"/>
            <a:ext cx="67076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电解池电极反应式书写注意事项</a:t>
            </a:r>
          </a:p>
        </p:txBody>
      </p:sp>
      <p:sp>
        <p:nvSpPr>
          <p:cNvPr id="11" name="矩形 10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sp>
        <p:nvSpPr>
          <p:cNvPr id="3" name="矩形 2"/>
          <p:cNvSpPr/>
          <p:nvPr/>
        </p:nvSpPr>
        <p:spPr>
          <a:xfrm>
            <a:off x="1091444" y="1916832"/>
            <a:ext cx="10009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阳极材料不同，电极产物、电极反应式可能不同。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电解质溶液中未参与放电的离子是否与放电后生成的离子发生反应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离子共存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注意离子导体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电解质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是水溶液还是非水状态。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51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697CF7-FB47-444A-88FC-52B1B18DAD65}"/>
              </a:ext>
            </a:extLst>
          </p:cNvPr>
          <p:cNvSpPr txBox="1"/>
          <p:nvPr/>
        </p:nvSpPr>
        <p:spPr>
          <a:xfrm>
            <a:off x="4932126" y="2279766"/>
            <a:ext cx="875842" cy="215570"/>
          </a:xfrm>
          <a:custGeom>
            <a:avLst/>
            <a:gdLst/>
            <a:ahLst/>
            <a:cxnLst/>
            <a:rect l="l" t="t" r="r" b="b"/>
            <a:pathLst>
              <a:path w="875842" h="215570">
                <a:moveTo>
                  <a:pt x="605180" y="185166"/>
                </a:moveTo>
                <a:lnTo>
                  <a:pt x="859612" y="185166"/>
                </a:lnTo>
                <a:lnTo>
                  <a:pt x="857554" y="201397"/>
                </a:lnTo>
                <a:cubicBezTo>
                  <a:pt x="856945" y="205359"/>
                  <a:pt x="855230" y="208674"/>
                  <a:pt x="852411" y="211341"/>
                </a:cubicBezTo>
                <a:cubicBezTo>
                  <a:pt x="849591" y="214008"/>
                  <a:pt x="846353" y="215342"/>
                  <a:pt x="842695" y="215342"/>
                </a:cubicBezTo>
                <a:lnTo>
                  <a:pt x="589407" y="215342"/>
                </a:lnTo>
                <a:lnTo>
                  <a:pt x="591693" y="197968"/>
                </a:lnTo>
                <a:cubicBezTo>
                  <a:pt x="592150" y="194310"/>
                  <a:pt x="593712" y="191262"/>
                  <a:pt x="596379" y="188824"/>
                </a:cubicBezTo>
                <a:cubicBezTo>
                  <a:pt x="599046" y="186385"/>
                  <a:pt x="601980" y="185166"/>
                  <a:pt x="605180" y="185166"/>
                </a:cubicBezTo>
                <a:close/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7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34212" y="85725"/>
                </a:moveTo>
                <a:lnTo>
                  <a:pt x="858469" y="85725"/>
                </a:lnTo>
                <a:lnTo>
                  <a:pt x="856869" y="98070"/>
                </a:lnTo>
                <a:cubicBezTo>
                  <a:pt x="856259" y="102489"/>
                  <a:pt x="854354" y="106185"/>
                  <a:pt x="851154" y="109157"/>
                </a:cubicBezTo>
                <a:cubicBezTo>
                  <a:pt x="847953" y="112129"/>
                  <a:pt x="844296" y="113614"/>
                  <a:pt x="840181" y="113614"/>
                </a:cubicBezTo>
                <a:lnTo>
                  <a:pt x="617067" y="113614"/>
                </a:lnTo>
                <a:lnTo>
                  <a:pt x="618896" y="100127"/>
                </a:lnTo>
                <a:cubicBezTo>
                  <a:pt x="619506" y="96012"/>
                  <a:pt x="621296" y="92583"/>
                  <a:pt x="624268" y="89840"/>
                </a:cubicBezTo>
                <a:cubicBezTo>
                  <a:pt x="627240" y="87097"/>
                  <a:pt x="630555" y="85725"/>
                  <a:pt x="634212" y="85725"/>
                </a:cubicBezTo>
                <a:close/>
                <a:moveTo>
                  <a:pt x="633755" y="915"/>
                </a:moveTo>
                <a:lnTo>
                  <a:pt x="875842" y="915"/>
                </a:lnTo>
                <a:lnTo>
                  <a:pt x="874014" y="14859"/>
                </a:lnTo>
                <a:cubicBezTo>
                  <a:pt x="873404" y="18822"/>
                  <a:pt x="871689" y="22136"/>
                  <a:pt x="868870" y="24803"/>
                </a:cubicBezTo>
                <a:cubicBezTo>
                  <a:pt x="866051" y="27470"/>
                  <a:pt x="862812" y="28804"/>
                  <a:pt x="859155" y="28804"/>
                </a:cubicBezTo>
                <a:lnTo>
                  <a:pt x="617067" y="28804"/>
                </a:lnTo>
                <a:lnTo>
                  <a:pt x="618896" y="14631"/>
                </a:lnTo>
                <a:cubicBezTo>
                  <a:pt x="619506" y="10821"/>
                  <a:pt x="621220" y="7582"/>
                  <a:pt x="624039" y="4915"/>
                </a:cubicBezTo>
                <a:cubicBezTo>
                  <a:pt x="626859" y="2248"/>
                  <a:pt x="630097" y="915"/>
                  <a:pt x="633755" y="915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4"/>
                  <a:pt x="246888" y="202997"/>
                  <a:pt x="241401" y="208026"/>
                </a:cubicBezTo>
                <a:cubicBezTo>
                  <a:pt x="235762" y="213056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9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0"/>
            <a:ext cx="72728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金属的腐蚀与防护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48690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00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1239867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金属的腐蚀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金属腐蚀的本质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金属原子失去电子变为金属阳离子，金属发生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8765" y="239998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684262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金属腐蚀的类型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化学腐蚀与电化学腐蚀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48146"/>
              </p:ext>
            </p:extLst>
          </p:nvPr>
        </p:nvGraphicFramePr>
        <p:xfrm>
          <a:off x="529040" y="2052414"/>
          <a:ext cx="11133920" cy="3840480"/>
        </p:xfrm>
        <a:graphic>
          <a:graphicData uri="http://schemas.openxmlformats.org/drawingml/2006/table">
            <a:tbl>
              <a:tblPr/>
              <a:tblGrid>
                <a:gridCol w="120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化学腐蚀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电化学腐蚀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金属与其表面接触到的物质直接发生化学反应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不纯的金属接触到电解质溶液发生原电池反应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=M</a:t>
                      </a:r>
                      <a:r>
                        <a:rPr lang="en-US" sz="2400" i="1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400" i="1" kern="100" baseline="300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金属被腐蚀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较活泼金属被腐蚀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区别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无电流产生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有微弱电流产生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电化学腐蚀比化学腐蚀普遍得多，腐蚀速率更快，危害也更严重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96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476672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析氢腐蚀与吸氧腐蚀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以钢铁的腐蚀为例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08359"/>
              </p:ext>
            </p:extLst>
          </p:nvPr>
        </p:nvGraphicFramePr>
        <p:xfrm>
          <a:off x="533382" y="1349202"/>
          <a:ext cx="11125236" cy="3291840"/>
        </p:xfrm>
        <a:graphic>
          <a:graphicData uri="http://schemas.openxmlformats.org/drawingml/2006/table">
            <a:tbl>
              <a:tblPr/>
              <a:tblGrid>
                <a:gridCol w="1371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2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析氢腐蚀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吸氧腐蚀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水膜酸性较强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水膜酸性很弱或呈中性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=Fe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吸氧腐蚀更普遍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4042370" y="2894358"/>
            <a:ext cx="7382222" cy="576360"/>
            <a:chOff x="4042370" y="3177324"/>
            <a:chExt cx="7382222" cy="576360"/>
          </a:xfrm>
        </p:grpSpPr>
        <p:sp>
          <p:nvSpPr>
            <p:cNvPr id="5" name="矩形 4"/>
            <p:cNvSpPr/>
            <p:nvPr/>
          </p:nvSpPr>
          <p:spPr>
            <a:xfrm>
              <a:off x="4042370" y="3177436"/>
              <a:ext cx="2701702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2H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=H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797958" y="3177324"/>
              <a:ext cx="3626634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4e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=4OH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74481" y="3448017"/>
            <a:ext cx="7865019" cy="584957"/>
            <a:chOff x="3674481" y="3730983"/>
            <a:chExt cx="7865019" cy="584957"/>
          </a:xfrm>
        </p:grpSpPr>
        <p:sp>
          <p:nvSpPr>
            <p:cNvPr id="7" name="矩形 6"/>
            <p:cNvSpPr/>
            <p:nvPr/>
          </p:nvSpPr>
          <p:spPr>
            <a:xfrm>
              <a:off x="3674481" y="3739692"/>
              <a:ext cx="3437479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Fe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2H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=Fe</a:t>
              </a:r>
              <a:r>
                <a:rPr lang="en-US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36160" y="3730983"/>
              <a:ext cx="4003340" cy="57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2Fe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spc="-8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=2Fe(OH)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endPara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90000" y="4802218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特别提醒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钢铁暴露在潮湿空气中主要发生的是吸氧腐蚀，铁锈的形成过程中主要发生的反应为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4Fe(OH)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=4Fe(OH)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332656"/>
            <a:ext cx="1141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金属的电化学防护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电化学保护法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牺牲阳极的阴极保护法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原理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极：比被保护金属活泼的金属；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极：被保护的金属设备。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外加电流的阴极保护法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原理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极：被保护的金属设备；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极：惰性电极。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改变金属材料的组成，如制成防腐的合金等。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在金属表面覆盖致密的保护层，如在金属表面喷油漆、涂油脂、电镀、喷镀或表面钝化等方法。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02299" y="1340768"/>
            <a:ext cx="1107996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原电池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408" y="1921633"/>
            <a:ext cx="492443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7408" y="2502498"/>
            <a:ext cx="492443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39816" y="3023003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450" y="3573016"/>
            <a:ext cx="492443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4450" y="4137882"/>
            <a:ext cx="492443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5857" y="2772458"/>
            <a:ext cx="1064811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电解原理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9F8ED9-2331-FD4B-ADA0-471E1F90BF32}"/>
              </a:ext>
            </a:extLst>
          </p:cNvPr>
          <p:cNvSpPr txBox="1"/>
          <p:nvPr/>
        </p:nvSpPr>
        <p:spPr>
          <a:xfrm>
            <a:off x="4901424" y="2281745"/>
            <a:ext cx="876985" cy="215570"/>
          </a:xfrm>
          <a:custGeom>
            <a:avLst/>
            <a:gdLst/>
            <a:ahLst/>
            <a:cxnLst/>
            <a:rect l="l" t="t" r="r" b="b"/>
            <a:pathLst>
              <a:path w="876985" h="215570"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18896" y="82296"/>
                </a:moveTo>
                <a:lnTo>
                  <a:pt x="876985" y="82296"/>
                </a:lnTo>
                <a:lnTo>
                  <a:pt x="875157" y="95555"/>
                </a:lnTo>
                <a:cubicBezTo>
                  <a:pt x="874090" y="103023"/>
                  <a:pt x="870813" y="109042"/>
                  <a:pt x="865327" y="113614"/>
                </a:cubicBezTo>
                <a:cubicBezTo>
                  <a:pt x="859993" y="118339"/>
                  <a:pt x="853668" y="120701"/>
                  <a:pt x="846353" y="120701"/>
                </a:cubicBezTo>
                <a:lnTo>
                  <a:pt x="588264" y="120701"/>
                </a:lnTo>
                <a:lnTo>
                  <a:pt x="590321" y="107214"/>
                </a:lnTo>
                <a:cubicBezTo>
                  <a:pt x="591388" y="100051"/>
                  <a:pt x="594588" y="94107"/>
                  <a:pt x="599922" y="89383"/>
                </a:cubicBezTo>
                <a:cubicBezTo>
                  <a:pt x="605409" y="84658"/>
                  <a:pt x="611733" y="82296"/>
                  <a:pt x="618896" y="82296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176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57813" y="980728"/>
            <a:ext cx="110763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金属发生腐蚀就是金属得电子转变为金属化合物的过程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钢铁发生电化学腐蚀时，负极铁失去电子生成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3.Al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在潮湿的空气中腐蚀均生成氧化物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在金属表面覆盖保护层，若保护层破损后，就完全失去了对金属的保护作用</a:t>
            </a:r>
            <a:r>
              <a:rPr lang="en-US" altLang="zh-CN" sz="24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spc="-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铁表面镀锌可增强其抗腐蚀性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干燥环境下，所有金属都不能被腐蚀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铜在酸性环境下，不易发生析氢腐蚀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4958040" y="3206008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CA795CB-D9A7-FA40-91B1-820BCE512DF7}"/>
              </a:ext>
            </a:extLst>
          </p:cNvPr>
          <p:cNvSpPr/>
          <p:nvPr/>
        </p:nvSpPr>
        <p:spPr>
          <a:xfrm>
            <a:off x="8318626" y="1007577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7705390" y="1564648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7138035" y="210398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10585710" y="265143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5868018" y="375835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5879063" y="431236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1" grpId="0"/>
      <p:bldP spid="9" grpId="0"/>
      <p:bldP spid="8" grpId="0"/>
      <p:bldP spid="10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899195"/>
            <a:ext cx="11412000" cy="55630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一、金属腐蚀类型判断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金属的腐蚀可分为化学腐蚀和电化学腐蚀。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下列腐蚀类型中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属于化学腐蚀是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填序号，下同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。属于电化学腐蚀的是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铜板在氯化铁溶液中被腐蚀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钢铁在空气中生锈而被腐蚀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化工厂里的铁与氯气反应被腐蚀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铜铝电线接头处铝被腐蚀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高温下铁丝被氧气腐蚀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铜在空气中生成铜绿而被腐蚀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65521" y="26369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①③⑤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976320" y="263691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②④⑥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2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80728"/>
            <a:ext cx="11412000" cy="33470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利用如图装置进行实验，开始时，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两处液面相平，密封好，放置一段时间。下列说法不正确的是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处发生吸氧腐蚀，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处发生析氢腐蚀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一段时间后，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处液面高于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处液面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处的溶液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处的溶液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两处具有相同的电极反应式：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291" name="Picture 91" descr="6-1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65" y="1657375"/>
            <a:ext cx="3451270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777" y="311239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626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70173"/>
            <a:ext cx="11412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二、金属腐蚀的防护方法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支撑海港码头基础的钢管桩，常用外加电流的阴极保护法进行防腐，工作原理如图所示，其中高硅铸铁为惰性辅助阳极。下列有关表述不正确的是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通入保护电流使钢管桩表面腐蚀电流接近于零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通电后外电路电子被强制从高硅铸铁流向钢管桩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高硅铸铁的作用是作为损耗阳极材料和传递电流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通入的保护电流应该根据环境条件变化进行调整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3426" name="Picture 2" descr="6-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935882"/>
            <a:ext cx="4269916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225252" y="300865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374629"/>
            <a:ext cx="11160000" cy="2128512"/>
            <a:chOff x="792914" y="3925222"/>
            <a:chExt cx="11160000" cy="2128512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015621"/>
            </a:xfrm>
            <a:prstGeom prst="roundRect">
              <a:avLst>
                <a:gd name="adj" fmla="val 250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22779"/>
              <a:ext cx="10730353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钢管桩接电源的负极，高硅铸铁接电源的正极，通电后，外电路中的电子从高硅铸铁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阳极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流向正极，从负极流向钢管桩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阴极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题给信息高硅铸铁为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惰性辅助阳极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不损耗，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5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82893"/>
            <a:ext cx="1141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zh-CN" altLang="en-US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图装置可以模拟铁的电化学防护。下列说法错误的是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为锌棒，开关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置于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处，可减缓铁的腐蚀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为锌棒，开关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置于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处，铁极发生氧化反应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为碳棒，开关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置于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处，可减缓铁的腐蚀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为碳棒，开关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置于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极发生氧化反应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15727" y="174222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701514"/>
            <a:ext cx="11160000" cy="2679814"/>
            <a:chOff x="792914" y="3925222"/>
            <a:chExt cx="11160000" cy="2679814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566923"/>
            </a:xfrm>
            <a:prstGeom prst="roundRect">
              <a:avLst>
                <a:gd name="adj" fmla="val 250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6" name="矩形 15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03729"/>
              <a:ext cx="10730353" cy="223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为锌棒，开关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置于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处时，锌作负极，铁作正极被保护，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为碳棒，开关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置于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处，铁连接电源负极作阴极被保护，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连接电源正极作阳极发生氧化反应，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04450" name="Picture 2" descr="6-1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85" y="890599"/>
            <a:ext cx="2610539" cy="26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640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真题演练  明确考向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72AB8A-14DD-9C40-A732-56BC6020FD9F}"/>
              </a:ext>
            </a:extLst>
          </p:cNvPr>
          <p:cNvSpPr txBox="1"/>
          <p:nvPr/>
        </p:nvSpPr>
        <p:spPr>
          <a:xfrm>
            <a:off x="4965024" y="2353753"/>
            <a:ext cx="1172946" cy="215570"/>
          </a:xfrm>
          <a:custGeom>
            <a:avLst/>
            <a:gdLst/>
            <a:ahLst/>
            <a:cxnLst/>
            <a:rect l="l" t="t" r="r" b="b"/>
            <a:pathLst>
              <a:path w="1172946" h="215570">
                <a:moveTo>
                  <a:pt x="32918" y="162992"/>
                </a:moveTo>
                <a:lnTo>
                  <a:pt x="73152" y="162992"/>
                </a:lnTo>
                <a:lnTo>
                  <a:pt x="54178" y="199339"/>
                </a:lnTo>
                <a:cubicBezTo>
                  <a:pt x="47777" y="210160"/>
                  <a:pt x="39547" y="215570"/>
                  <a:pt x="29489" y="215570"/>
                </a:cubicBezTo>
                <a:lnTo>
                  <a:pt x="0" y="215570"/>
                </a:lnTo>
                <a:lnTo>
                  <a:pt x="25603" y="167793"/>
                </a:lnTo>
                <a:cubicBezTo>
                  <a:pt x="27584" y="164592"/>
                  <a:pt x="30022" y="162992"/>
                  <a:pt x="32918" y="162992"/>
                </a:cubicBezTo>
                <a:close/>
                <a:moveTo>
                  <a:pt x="59893" y="114300"/>
                </a:moveTo>
                <a:lnTo>
                  <a:pt x="57150" y="133960"/>
                </a:lnTo>
                <a:cubicBezTo>
                  <a:pt x="56997" y="135484"/>
                  <a:pt x="57378" y="136779"/>
                  <a:pt x="58293" y="137846"/>
                </a:cubicBezTo>
                <a:cubicBezTo>
                  <a:pt x="59207" y="138760"/>
                  <a:pt x="60350" y="139218"/>
                  <a:pt x="61722" y="139218"/>
                </a:cubicBezTo>
                <a:lnTo>
                  <a:pt x="117957" y="139218"/>
                </a:lnTo>
                <a:lnTo>
                  <a:pt x="121386" y="114300"/>
                </a:lnTo>
                <a:close/>
                <a:moveTo>
                  <a:pt x="603580" y="96012"/>
                </a:moveTo>
                <a:lnTo>
                  <a:pt x="650214" y="96012"/>
                </a:lnTo>
                <a:lnTo>
                  <a:pt x="637641" y="189738"/>
                </a:lnTo>
                <a:cubicBezTo>
                  <a:pt x="637336" y="191872"/>
                  <a:pt x="637794" y="193701"/>
                  <a:pt x="639013" y="195225"/>
                </a:cubicBezTo>
                <a:cubicBezTo>
                  <a:pt x="640080" y="196749"/>
                  <a:pt x="641756" y="197511"/>
                  <a:pt x="644042" y="197511"/>
                </a:cubicBezTo>
                <a:lnTo>
                  <a:pt x="674903" y="197511"/>
                </a:lnTo>
                <a:cubicBezTo>
                  <a:pt x="677037" y="197511"/>
                  <a:pt x="679018" y="196749"/>
                  <a:pt x="680847" y="195225"/>
                </a:cubicBezTo>
                <a:cubicBezTo>
                  <a:pt x="682828" y="193701"/>
                  <a:pt x="683971" y="191872"/>
                  <a:pt x="684276" y="189738"/>
                </a:cubicBezTo>
                <a:lnTo>
                  <a:pt x="694563" y="114072"/>
                </a:lnTo>
                <a:lnTo>
                  <a:pt x="654786" y="114072"/>
                </a:lnTo>
                <a:lnTo>
                  <a:pt x="657301" y="96012"/>
                </a:lnTo>
                <a:lnTo>
                  <a:pt x="741883" y="96012"/>
                </a:lnTo>
                <a:lnTo>
                  <a:pt x="728853" y="191338"/>
                </a:lnTo>
                <a:cubicBezTo>
                  <a:pt x="728091" y="198044"/>
                  <a:pt x="725043" y="203759"/>
                  <a:pt x="719709" y="208483"/>
                </a:cubicBezTo>
                <a:cubicBezTo>
                  <a:pt x="714527" y="213208"/>
                  <a:pt x="708583" y="215570"/>
                  <a:pt x="701878" y="215570"/>
                </a:cubicBezTo>
                <a:lnTo>
                  <a:pt x="612495" y="215570"/>
                </a:lnTo>
                <a:cubicBezTo>
                  <a:pt x="605790" y="215570"/>
                  <a:pt x="600303" y="213208"/>
                  <a:pt x="596036" y="208483"/>
                </a:cubicBezTo>
                <a:cubicBezTo>
                  <a:pt x="591769" y="203759"/>
                  <a:pt x="590016" y="198044"/>
                  <a:pt x="590778" y="191338"/>
                </a:cubicBezTo>
                <a:close/>
                <a:moveTo>
                  <a:pt x="913257" y="77038"/>
                </a:moveTo>
                <a:lnTo>
                  <a:pt x="1148714" y="77038"/>
                </a:lnTo>
                <a:cubicBezTo>
                  <a:pt x="1150696" y="77038"/>
                  <a:pt x="1152296" y="77762"/>
                  <a:pt x="1153515" y="79210"/>
                </a:cubicBezTo>
                <a:cubicBezTo>
                  <a:pt x="1154734" y="80658"/>
                  <a:pt x="1155191" y="82372"/>
                  <a:pt x="1154887" y="84354"/>
                </a:cubicBezTo>
                <a:lnTo>
                  <a:pt x="1140256" y="190424"/>
                </a:lnTo>
                <a:cubicBezTo>
                  <a:pt x="1139342" y="197282"/>
                  <a:pt x="1136142" y="203149"/>
                  <a:pt x="1130655" y="208026"/>
                </a:cubicBezTo>
                <a:cubicBezTo>
                  <a:pt x="1125321" y="213055"/>
                  <a:pt x="1119149" y="215570"/>
                  <a:pt x="1112138" y="215570"/>
                </a:cubicBezTo>
                <a:lnTo>
                  <a:pt x="1035786" y="215570"/>
                </a:lnTo>
                <a:lnTo>
                  <a:pt x="1036472" y="210541"/>
                </a:lnTo>
                <a:cubicBezTo>
                  <a:pt x="1037386" y="205664"/>
                  <a:pt x="1039672" y="201549"/>
                  <a:pt x="1043330" y="198196"/>
                </a:cubicBezTo>
                <a:cubicBezTo>
                  <a:pt x="1046987" y="194844"/>
                  <a:pt x="1051178" y="193167"/>
                  <a:pt x="1055903" y="193167"/>
                </a:cubicBezTo>
                <a:lnTo>
                  <a:pt x="1085392" y="193167"/>
                </a:lnTo>
                <a:cubicBezTo>
                  <a:pt x="1087526" y="193167"/>
                  <a:pt x="1089507" y="192405"/>
                  <a:pt x="1091336" y="190881"/>
                </a:cubicBezTo>
                <a:cubicBezTo>
                  <a:pt x="1093165" y="189357"/>
                  <a:pt x="1094308" y="187376"/>
                  <a:pt x="1094765" y="184938"/>
                </a:cubicBezTo>
                <a:lnTo>
                  <a:pt x="1106423" y="99441"/>
                </a:lnTo>
                <a:lnTo>
                  <a:pt x="1005839" y="99441"/>
                </a:lnTo>
                <a:lnTo>
                  <a:pt x="962863" y="172822"/>
                </a:lnTo>
                <a:cubicBezTo>
                  <a:pt x="943965" y="201321"/>
                  <a:pt x="920572" y="215570"/>
                  <a:pt x="892683" y="215570"/>
                </a:cubicBezTo>
                <a:lnTo>
                  <a:pt x="889025" y="215570"/>
                </a:lnTo>
                <a:lnTo>
                  <a:pt x="957148" y="99441"/>
                </a:lnTo>
                <a:lnTo>
                  <a:pt x="905256" y="99441"/>
                </a:lnTo>
                <a:lnTo>
                  <a:pt x="907770" y="82068"/>
                </a:lnTo>
                <a:cubicBezTo>
                  <a:pt x="907923" y="80696"/>
                  <a:pt x="908532" y="79515"/>
                  <a:pt x="909599" y="78524"/>
                </a:cubicBezTo>
                <a:cubicBezTo>
                  <a:pt x="910666" y="77534"/>
                  <a:pt x="911885" y="77038"/>
                  <a:pt x="913257" y="77038"/>
                </a:cubicBezTo>
                <a:close/>
                <a:moveTo>
                  <a:pt x="173050" y="68809"/>
                </a:moveTo>
                <a:lnTo>
                  <a:pt x="169392" y="96012"/>
                </a:lnTo>
                <a:lnTo>
                  <a:pt x="226771" y="96012"/>
                </a:lnTo>
                <a:cubicBezTo>
                  <a:pt x="227990" y="96012"/>
                  <a:pt x="229209" y="95479"/>
                  <a:pt x="230428" y="94412"/>
                </a:cubicBezTo>
                <a:cubicBezTo>
                  <a:pt x="231648" y="93193"/>
                  <a:pt x="232333" y="91897"/>
                  <a:pt x="232486" y="90526"/>
                </a:cubicBezTo>
                <a:lnTo>
                  <a:pt x="235458" y="68809"/>
                </a:lnTo>
                <a:close/>
                <a:moveTo>
                  <a:pt x="29946" y="50292"/>
                </a:moveTo>
                <a:lnTo>
                  <a:pt x="283464" y="50292"/>
                </a:lnTo>
                <a:lnTo>
                  <a:pt x="277520" y="94412"/>
                </a:lnTo>
                <a:cubicBezTo>
                  <a:pt x="276758" y="99898"/>
                  <a:pt x="274243" y="104623"/>
                  <a:pt x="269976" y="108585"/>
                </a:cubicBezTo>
                <a:cubicBezTo>
                  <a:pt x="266014" y="112395"/>
                  <a:pt x="261442" y="114300"/>
                  <a:pt x="256260" y="114300"/>
                </a:cubicBezTo>
                <a:lnTo>
                  <a:pt x="166878" y="114300"/>
                </a:lnTo>
                <a:lnTo>
                  <a:pt x="163449" y="139218"/>
                </a:lnTo>
                <a:lnTo>
                  <a:pt x="271348" y="139218"/>
                </a:lnTo>
                <a:lnTo>
                  <a:pt x="264947" y="189281"/>
                </a:lnTo>
                <a:cubicBezTo>
                  <a:pt x="264033" y="196444"/>
                  <a:pt x="260832" y="202387"/>
                  <a:pt x="255346" y="207112"/>
                </a:cubicBezTo>
                <a:cubicBezTo>
                  <a:pt x="250012" y="211989"/>
                  <a:pt x="243992" y="214427"/>
                  <a:pt x="237286" y="214427"/>
                </a:cubicBezTo>
                <a:lnTo>
                  <a:pt x="182194" y="214427"/>
                </a:lnTo>
                <a:lnTo>
                  <a:pt x="183108" y="208026"/>
                </a:lnTo>
                <a:cubicBezTo>
                  <a:pt x="183565" y="204673"/>
                  <a:pt x="185013" y="201892"/>
                  <a:pt x="187452" y="199682"/>
                </a:cubicBezTo>
                <a:cubicBezTo>
                  <a:pt x="189890" y="197473"/>
                  <a:pt x="192633" y="196368"/>
                  <a:pt x="195681" y="196368"/>
                </a:cubicBezTo>
                <a:lnTo>
                  <a:pt x="207797" y="196368"/>
                </a:lnTo>
                <a:cubicBezTo>
                  <a:pt x="210845" y="196368"/>
                  <a:pt x="213512" y="195225"/>
                  <a:pt x="215798" y="192939"/>
                </a:cubicBezTo>
                <a:cubicBezTo>
                  <a:pt x="218236" y="190805"/>
                  <a:pt x="219684" y="188214"/>
                  <a:pt x="220141" y="185166"/>
                </a:cubicBezTo>
                <a:lnTo>
                  <a:pt x="223799" y="157506"/>
                </a:lnTo>
                <a:lnTo>
                  <a:pt x="161163" y="157506"/>
                </a:lnTo>
                <a:lnTo>
                  <a:pt x="153847" y="210998"/>
                </a:lnTo>
                <a:cubicBezTo>
                  <a:pt x="153695" y="212370"/>
                  <a:pt x="153124" y="213475"/>
                  <a:pt x="152133" y="214313"/>
                </a:cubicBezTo>
                <a:cubicBezTo>
                  <a:pt x="151142" y="215151"/>
                  <a:pt x="150037" y="215570"/>
                  <a:pt x="148818" y="215570"/>
                </a:cubicBezTo>
                <a:lnTo>
                  <a:pt x="107899" y="215570"/>
                </a:lnTo>
                <a:lnTo>
                  <a:pt x="115671" y="157506"/>
                </a:lnTo>
                <a:lnTo>
                  <a:pt x="27203" y="157506"/>
                </a:lnTo>
                <a:cubicBezTo>
                  <a:pt x="22021" y="157506"/>
                  <a:pt x="17907" y="155601"/>
                  <a:pt x="14859" y="151791"/>
                </a:cubicBezTo>
                <a:cubicBezTo>
                  <a:pt x="11658" y="147981"/>
                  <a:pt x="10439" y="143332"/>
                  <a:pt x="11201" y="137846"/>
                </a:cubicBezTo>
                <a:lnTo>
                  <a:pt x="16687" y="96012"/>
                </a:lnTo>
                <a:lnTo>
                  <a:pt x="123901" y="96012"/>
                </a:lnTo>
                <a:lnTo>
                  <a:pt x="127558" y="68809"/>
                </a:lnTo>
                <a:lnTo>
                  <a:pt x="20345" y="68809"/>
                </a:lnTo>
                <a:lnTo>
                  <a:pt x="21717" y="58065"/>
                </a:lnTo>
                <a:cubicBezTo>
                  <a:pt x="22021" y="55931"/>
                  <a:pt x="22974" y="54102"/>
                  <a:pt x="24574" y="52578"/>
                </a:cubicBezTo>
                <a:cubicBezTo>
                  <a:pt x="26174" y="51054"/>
                  <a:pt x="27965" y="50292"/>
                  <a:pt x="29946" y="50292"/>
                </a:cubicBezTo>
                <a:close/>
                <a:moveTo>
                  <a:pt x="616381" y="34290"/>
                </a:moveTo>
                <a:lnTo>
                  <a:pt x="649757" y="34290"/>
                </a:lnTo>
                <a:cubicBezTo>
                  <a:pt x="652348" y="34290"/>
                  <a:pt x="654481" y="35128"/>
                  <a:pt x="656158" y="36805"/>
                </a:cubicBezTo>
                <a:cubicBezTo>
                  <a:pt x="657834" y="38481"/>
                  <a:pt x="658749" y="40615"/>
                  <a:pt x="658901" y="43206"/>
                </a:cubicBezTo>
                <a:lnTo>
                  <a:pt x="659358" y="70638"/>
                </a:lnTo>
                <a:lnTo>
                  <a:pt x="692277" y="70638"/>
                </a:lnTo>
                <a:lnTo>
                  <a:pt x="700506" y="44349"/>
                </a:lnTo>
                <a:cubicBezTo>
                  <a:pt x="701421" y="41453"/>
                  <a:pt x="703097" y="39053"/>
                  <a:pt x="705535" y="37148"/>
                </a:cubicBezTo>
                <a:cubicBezTo>
                  <a:pt x="707974" y="35243"/>
                  <a:pt x="710565" y="34290"/>
                  <a:pt x="713308" y="34290"/>
                </a:cubicBezTo>
                <a:lnTo>
                  <a:pt x="745540" y="34290"/>
                </a:lnTo>
                <a:lnTo>
                  <a:pt x="734339" y="70638"/>
                </a:lnTo>
                <a:lnTo>
                  <a:pt x="750798" y="70638"/>
                </a:lnTo>
                <a:lnTo>
                  <a:pt x="749198" y="82753"/>
                </a:lnTo>
                <a:cubicBezTo>
                  <a:pt x="748893" y="84430"/>
                  <a:pt x="748055" y="85840"/>
                  <a:pt x="746683" y="86983"/>
                </a:cubicBezTo>
                <a:cubicBezTo>
                  <a:pt x="745312" y="88126"/>
                  <a:pt x="743864" y="88697"/>
                  <a:pt x="742340" y="88697"/>
                </a:cubicBezTo>
                <a:lnTo>
                  <a:pt x="601522" y="88697"/>
                </a:lnTo>
                <a:lnTo>
                  <a:pt x="603123" y="76353"/>
                </a:lnTo>
                <a:cubicBezTo>
                  <a:pt x="603427" y="74676"/>
                  <a:pt x="604151" y="73305"/>
                  <a:pt x="605294" y="72238"/>
                </a:cubicBezTo>
                <a:cubicBezTo>
                  <a:pt x="606437" y="71171"/>
                  <a:pt x="607771" y="70638"/>
                  <a:pt x="609295" y="70638"/>
                </a:cubicBezTo>
                <a:lnTo>
                  <a:pt x="617753" y="70638"/>
                </a:lnTo>
                <a:close/>
                <a:moveTo>
                  <a:pt x="786917" y="30633"/>
                </a:moveTo>
                <a:lnTo>
                  <a:pt x="812292" y="30633"/>
                </a:lnTo>
                <a:lnTo>
                  <a:pt x="785774" y="215570"/>
                </a:lnTo>
                <a:lnTo>
                  <a:pt x="742569" y="215570"/>
                </a:lnTo>
                <a:lnTo>
                  <a:pt x="766572" y="48692"/>
                </a:lnTo>
                <a:cubicBezTo>
                  <a:pt x="767486" y="43510"/>
                  <a:pt x="769772" y="39243"/>
                  <a:pt x="773430" y="35890"/>
                </a:cubicBezTo>
                <a:cubicBezTo>
                  <a:pt x="777392" y="32385"/>
                  <a:pt x="781888" y="30633"/>
                  <a:pt x="786917" y="30633"/>
                </a:cubicBezTo>
                <a:close/>
                <a:moveTo>
                  <a:pt x="780516" y="1829"/>
                </a:moveTo>
                <a:lnTo>
                  <a:pt x="879271" y="1829"/>
                </a:lnTo>
                <a:lnTo>
                  <a:pt x="876300" y="21489"/>
                </a:lnTo>
                <a:lnTo>
                  <a:pt x="857783" y="77953"/>
                </a:lnTo>
                <a:lnTo>
                  <a:pt x="868070" y="77953"/>
                </a:lnTo>
                <a:lnTo>
                  <a:pt x="852982" y="184023"/>
                </a:lnTo>
                <a:cubicBezTo>
                  <a:pt x="851915" y="192405"/>
                  <a:pt x="849630" y="198273"/>
                  <a:pt x="846124" y="201625"/>
                </a:cubicBezTo>
                <a:cubicBezTo>
                  <a:pt x="842467" y="204826"/>
                  <a:pt x="836523" y="206426"/>
                  <a:pt x="828294" y="206426"/>
                </a:cubicBezTo>
                <a:lnTo>
                  <a:pt x="802690" y="206426"/>
                </a:lnTo>
                <a:lnTo>
                  <a:pt x="820978" y="77953"/>
                </a:lnTo>
                <a:lnTo>
                  <a:pt x="810463" y="77953"/>
                </a:lnTo>
                <a:lnTo>
                  <a:pt x="828979" y="21717"/>
                </a:lnTo>
                <a:lnTo>
                  <a:pt x="816635" y="21717"/>
                </a:lnTo>
                <a:lnTo>
                  <a:pt x="816406" y="21717"/>
                </a:lnTo>
                <a:lnTo>
                  <a:pt x="812977" y="21717"/>
                </a:lnTo>
                <a:lnTo>
                  <a:pt x="769543" y="21717"/>
                </a:lnTo>
                <a:lnTo>
                  <a:pt x="771601" y="9601"/>
                </a:lnTo>
                <a:cubicBezTo>
                  <a:pt x="772058" y="7315"/>
                  <a:pt x="773049" y="5487"/>
                  <a:pt x="774573" y="4115"/>
                </a:cubicBezTo>
                <a:cubicBezTo>
                  <a:pt x="776401" y="2591"/>
                  <a:pt x="778383" y="1829"/>
                  <a:pt x="780516" y="1829"/>
                </a:cubicBezTo>
                <a:close/>
                <a:moveTo>
                  <a:pt x="1101394" y="686"/>
                </a:moveTo>
                <a:lnTo>
                  <a:pt x="1140714" y="686"/>
                </a:lnTo>
                <a:cubicBezTo>
                  <a:pt x="1146962" y="686"/>
                  <a:pt x="1151534" y="3658"/>
                  <a:pt x="1154430" y="9601"/>
                </a:cubicBezTo>
                <a:lnTo>
                  <a:pt x="1172946" y="66751"/>
                </a:lnTo>
                <a:lnTo>
                  <a:pt x="1131569" y="66751"/>
                </a:lnTo>
                <a:cubicBezTo>
                  <a:pt x="1126693" y="66751"/>
                  <a:pt x="1123111" y="64465"/>
                  <a:pt x="1120825" y="59893"/>
                </a:cubicBezTo>
                <a:close/>
                <a:moveTo>
                  <a:pt x="956005" y="686"/>
                </a:moveTo>
                <a:lnTo>
                  <a:pt x="997839" y="686"/>
                </a:lnTo>
                <a:lnTo>
                  <a:pt x="978408" y="32461"/>
                </a:lnTo>
                <a:cubicBezTo>
                  <a:pt x="962253" y="55321"/>
                  <a:pt x="942670" y="66751"/>
                  <a:pt x="919657" y="66751"/>
                </a:cubicBezTo>
                <a:lnTo>
                  <a:pt x="907999" y="66751"/>
                </a:lnTo>
                <a:lnTo>
                  <a:pt x="943889" y="7315"/>
                </a:lnTo>
                <a:cubicBezTo>
                  <a:pt x="947242" y="2896"/>
                  <a:pt x="951280" y="686"/>
                  <a:pt x="956005" y="686"/>
                </a:cubicBezTo>
                <a:close/>
                <a:moveTo>
                  <a:pt x="663244" y="0"/>
                </a:moveTo>
                <a:lnTo>
                  <a:pt x="701649" y="0"/>
                </a:lnTo>
                <a:cubicBezTo>
                  <a:pt x="703478" y="0"/>
                  <a:pt x="704888" y="838"/>
                  <a:pt x="705878" y="2515"/>
                </a:cubicBezTo>
                <a:cubicBezTo>
                  <a:pt x="706869" y="4191"/>
                  <a:pt x="707212" y="6096"/>
                  <a:pt x="706907" y="8230"/>
                </a:cubicBezTo>
                <a:lnTo>
                  <a:pt x="706907" y="8916"/>
                </a:lnTo>
                <a:lnTo>
                  <a:pt x="755142" y="8916"/>
                </a:lnTo>
                <a:lnTo>
                  <a:pt x="753541" y="20346"/>
                </a:lnTo>
                <a:cubicBezTo>
                  <a:pt x="753237" y="22327"/>
                  <a:pt x="752398" y="23927"/>
                  <a:pt x="751027" y="25146"/>
                </a:cubicBezTo>
                <a:cubicBezTo>
                  <a:pt x="749655" y="26365"/>
                  <a:pt x="748055" y="26975"/>
                  <a:pt x="746226" y="26975"/>
                </a:cubicBezTo>
                <a:lnTo>
                  <a:pt x="610895" y="26975"/>
                </a:lnTo>
                <a:lnTo>
                  <a:pt x="612724" y="15774"/>
                </a:lnTo>
                <a:cubicBezTo>
                  <a:pt x="613029" y="13945"/>
                  <a:pt x="613943" y="12345"/>
                  <a:pt x="615467" y="10973"/>
                </a:cubicBezTo>
                <a:cubicBezTo>
                  <a:pt x="616991" y="9601"/>
                  <a:pt x="618591" y="8916"/>
                  <a:pt x="620268" y="8916"/>
                </a:cubicBezTo>
                <a:lnTo>
                  <a:pt x="661873" y="8916"/>
                </a:lnTo>
                <a:close/>
                <a:moveTo>
                  <a:pt x="321564" y="0"/>
                </a:moveTo>
                <a:lnTo>
                  <a:pt x="369570" y="0"/>
                </a:lnTo>
                <a:lnTo>
                  <a:pt x="344881" y="182652"/>
                </a:lnTo>
                <a:cubicBezTo>
                  <a:pt x="344728" y="183109"/>
                  <a:pt x="344652" y="183490"/>
                  <a:pt x="344652" y="183795"/>
                </a:cubicBezTo>
                <a:cubicBezTo>
                  <a:pt x="344652" y="185928"/>
                  <a:pt x="345262" y="187681"/>
                  <a:pt x="346481" y="189052"/>
                </a:cubicBezTo>
                <a:cubicBezTo>
                  <a:pt x="348005" y="190729"/>
                  <a:pt x="349834" y="191567"/>
                  <a:pt x="351967" y="191567"/>
                </a:cubicBezTo>
                <a:lnTo>
                  <a:pt x="503529" y="191567"/>
                </a:lnTo>
                <a:cubicBezTo>
                  <a:pt x="505815" y="191567"/>
                  <a:pt x="507796" y="190729"/>
                  <a:pt x="509473" y="189052"/>
                </a:cubicBezTo>
                <a:cubicBezTo>
                  <a:pt x="510082" y="188443"/>
                  <a:pt x="510616" y="187757"/>
                  <a:pt x="511073" y="186995"/>
                </a:cubicBezTo>
                <a:cubicBezTo>
                  <a:pt x="511835" y="185776"/>
                  <a:pt x="512292" y="184328"/>
                  <a:pt x="512445" y="182652"/>
                </a:cubicBezTo>
                <a:lnTo>
                  <a:pt x="532790" y="25146"/>
                </a:lnTo>
                <a:lnTo>
                  <a:pt x="507644" y="25146"/>
                </a:lnTo>
                <a:lnTo>
                  <a:pt x="493242" y="141961"/>
                </a:lnTo>
                <a:cubicBezTo>
                  <a:pt x="492937" y="143942"/>
                  <a:pt x="493395" y="145618"/>
                  <a:pt x="494614" y="146990"/>
                </a:cubicBezTo>
                <a:cubicBezTo>
                  <a:pt x="495833" y="148362"/>
                  <a:pt x="497509" y="149047"/>
                  <a:pt x="499643" y="149047"/>
                </a:cubicBezTo>
                <a:lnTo>
                  <a:pt x="511073" y="149047"/>
                </a:lnTo>
                <a:lnTo>
                  <a:pt x="507187" y="174422"/>
                </a:lnTo>
                <a:lnTo>
                  <a:pt x="470839" y="174422"/>
                </a:lnTo>
                <a:cubicBezTo>
                  <a:pt x="464591" y="174422"/>
                  <a:pt x="459562" y="172212"/>
                  <a:pt x="455752" y="167793"/>
                </a:cubicBezTo>
                <a:cubicBezTo>
                  <a:pt x="453618" y="164897"/>
                  <a:pt x="452247" y="161773"/>
                  <a:pt x="451637" y="158420"/>
                </a:cubicBezTo>
                <a:cubicBezTo>
                  <a:pt x="451485" y="157506"/>
                  <a:pt x="451408" y="156667"/>
                  <a:pt x="451408" y="155905"/>
                </a:cubicBezTo>
                <a:cubicBezTo>
                  <a:pt x="451408" y="154534"/>
                  <a:pt x="451485" y="153010"/>
                  <a:pt x="451637" y="151333"/>
                </a:cubicBezTo>
                <a:lnTo>
                  <a:pt x="467639" y="25146"/>
                </a:lnTo>
                <a:lnTo>
                  <a:pt x="436778" y="25146"/>
                </a:lnTo>
                <a:lnTo>
                  <a:pt x="419862" y="151333"/>
                </a:lnTo>
                <a:cubicBezTo>
                  <a:pt x="419557" y="153772"/>
                  <a:pt x="418947" y="156134"/>
                  <a:pt x="418033" y="158420"/>
                </a:cubicBezTo>
                <a:cubicBezTo>
                  <a:pt x="416661" y="161773"/>
                  <a:pt x="414528" y="164897"/>
                  <a:pt x="411632" y="167793"/>
                </a:cubicBezTo>
                <a:cubicBezTo>
                  <a:pt x="406755" y="172212"/>
                  <a:pt x="401269" y="174422"/>
                  <a:pt x="395173" y="174422"/>
                </a:cubicBezTo>
                <a:lnTo>
                  <a:pt x="351510" y="174422"/>
                </a:lnTo>
                <a:lnTo>
                  <a:pt x="355168" y="149047"/>
                </a:lnTo>
                <a:lnTo>
                  <a:pt x="369798" y="149047"/>
                </a:lnTo>
                <a:cubicBezTo>
                  <a:pt x="371932" y="149047"/>
                  <a:pt x="373684" y="148362"/>
                  <a:pt x="375056" y="146990"/>
                </a:cubicBezTo>
                <a:cubicBezTo>
                  <a:pt x="376428" y="145771"/>
                  <a:pt x="377266" y="144094"/>
                  <a:pt x="377571" y="141961"/>
                </a:cubicBezTo>
                <a:lnTo>
                  <a:pt x="394487" y="25146"/>
                </a:lnTo>
                <a:lnTo>
                  <a:pt x="372313" y="25146"/>
                </a:lnTo>
                <a:lnTo>
                  <a:pt x="375742" y="0"/>
                </a:lnTo>
                <a:lnTo>
                  <a:pt x="583996" y="0"/>
                </a:lnTo>
                <a:lnTo>
                  <a:pt x="559079" y="191567"/>
                </a:lnTo>
                <a:cubicBezTo>
                  <a:pt x="558317" y="198120"/>
                  <a:pt x="555421" y="203683"/>
                  <a:pt x="550392" y="208255"/>
                </a:cubicBezTo>
                <a:cubicBezTo>
                  <a:pt x="545515" y="213132"/>
                  <a:pt x="540029" y="215570"/>
                  <a:pt x="533933" y="215570"/>
                </a:cubicBezTo>
                <a:lnTo>
                  <a:pt x="315163" y="215570"/>
                </a:lnTo>
                <a:cubicBezTo>
                  <a:pt x="309067" y="215570"/>
                  <a:pt x="304114" y="213132"/>
                  <a:pt x="300304" y="208255"/>
                </a:cubicBezTo>
                <a:cubicBezTo>
                  <a:pt x="296494" y="203683"/>
                  <a:pt x="294970" y="198120"/>
                  <a:pt x="295732" y="191567"/>
                </a:cubicBezTo>
                <a:close/>
                <a:moveTo>
                  <a:pt x="175793" y="0"/>
                </a:moveTo>
                <a:lnTo>
                  <a:pt x="218313" y="0"/>
                </a:lnTo>
                <a:lnTo>
                  <a:pt x="215341" y="5487"/>
                </a:lnTo>
                <a:lnTo>
                  <a:pt x="288721" y="5487"/>
                </a:lnTo>
                <a:lnTo>
                  <a:pt x="286664" y="20803"/>
                </a:lnTo>
                <a:cubicBezTo>
                  <a:pt x="286359" y="22022"/>
                  <a:pt x="285711" y="23089"/>
                  <a:pt x="284721" y="24003"/>
                </a:cubicBezTo>
                <a:cubicBezTo>
                  <a:pt x="283730" y="24918"/>
                  <a:pt x="282625" y="25375"/>
                  <a:pt x="281406" y="25375"/>
                </a:cubicBezTo>
                <a:lnTo>
                  <a:pt x="270662" y="25375"/>
                </a:lnTo>
                <a:lnTo>
                  <a:pt x="273177" y="44806"/>
                </a:lnTo>
                <a:lnTo>
                  <a:pt x="236143" y="44806"/>
                </a:lnTo>
                <a:cubicBezTo>
                  <a:pt x="234010" y="44806"/>
                  <a:pt x="232638" y="43587"/>
                  <a:pt x="232029" y="41148"/>
                </a:cubicBezTo>
                <a:lnTo>
                  <a:pt x="229971" y="25375"/>
                </a:lnTo>
                <a:lnTo>
                  <a:pt x="205511" y="25375"/>
                </a:lnTo>
                <a:lnTo>
                  <a:pt x="204139" y="28575"/>
                </a:lnTo>
                <a:cubicBezTo>
                  <a:pt x="198043" y="39396"/>
                  <a:pt x="190195" y="44806"/>
                  <a:pt x="180594" y="44806"/>
                </a:cubicBezTo>
                <a:lnTo>
                  <a:pt x="151333" y="44806"/>
                </a:lnTo>
                <a:lnTo>
                  <a:pt x="171450" y="2972"/>
                </a:lnTo>
                <a:cubicBezTo>
                  <a:pt x="172516" y="991"/>
                  <a:pt x="173964" y="0"/>
                  <a:pt x="175793" y="0"/>
                </a:cubicBezTo>
                <a:close/>
                <a:moveTo>
                  <a:pt x="44348" y="0"/>
                </a:moveTo>
                <a:lnTo>
                  <a:pt x="86182" y="0"/>
                </a:lnTo>
                <a:lnTo>
                  <a:pt x="83439" y="5487"/>
                </a:lnTo>
                <a:lnTo>
                  <a:pt x="156591" y="5487"/>
                </a:lnTo>
                <a:lnTo>
                  <a:pt x="154533" y="21031"/>
                </a:lnTo>
                <a:cubicBezTo>
                  <a:pt x="154228" y="22251"/>
                  <a:pt x="153619" y="23279"/>
                  <a:pt x="152704" y="24118"/>
                </a:cubicBezTo>
                <a:cubicBezTo>
                  <a:pt x="151790" y="24956"/>
                  <a:pt x="150799" y="25375"/>
                  <a:pt x="149733" y="25375"/>
                </a:cubicBezTo>
                <a:lnTo>
                  <a:pt x="135559" y="25375"/>
                </a:lnTo>
                <a:lnTo>
                  <a:pt x="138074" y="44806"/>
                </a:lnTo>
                <a:lnTo>
                  <a:pt x="100355" y="44806"/>
                </a:lnTo>
                <a:cubicBezTo>
                  <a:pt x="97612" y="44806"/>
                  <a:pt x="95859" y="43282"/>
                  <a:pt x="95097" y="40234"/>
                </a:cubicBezTo>
                <a:lnTo>
                  <a:pt x="93268" y="25375"/>
                </a:lnTo>
                <a:lnTo>
                  <a:pt x="73380" y="25375"/>
                </a:lnTo>
                <a:cubicBezTo>
                  <a:pt x="66217" y="38329"/>
                  <a:pt x="56845" y="44806"/>
                  <a:pt x="45262" y="44806"/>
                </a:cubicBezTo>
                <a:lnTo>
                  <a:pt x="19431" y="44806"/>
                </a:lnTo>
                <a:lnTo>
                  <a:pt x="39090" y="3658"/>
                </a:lnTo>
                <a:cubicBezTo>
                  <a:pt x="40462" y="1219"/>
                  <a:pt x="42214" y="0"/>
                  <a:pt x="443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B9872406-72F5-594F-A16E-02C2617B58AB}"/>
              </a:ext>
            </a:extLst>
          </p:cNvPr>
          <p:cNvSpPr/>
          <p:nvPr/>
        </p:nvSpPr>
        <p:spPr>
          <a:xfrm>
            <a:off x="390000" y="880145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将金属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连接在钢铁设施表面，可减缓水体中钢铁设施的腐蚀。在题图所示的情境中，下列有关说法正确的是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阴极的电极反应式为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的活动性比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的活动性弱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钢铁设施表面因积累大量电子而被保护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钢铁设施在河水中的腐蚀速率比在海水中的快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53827" y="30146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362" name="Picture 90" descr="6-10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06514"/>
            <a:ext cx="3881742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3888431"/>
            <a:chOff x="792914" y="3925222"/>
            <a:chExt cx="11160000" cy="3888431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75541"/>
            </a:xfrm>
            <a:prstGeom prst="roundRect">
              <a:avLst>
                <a:gd name="adj" fmla="val 250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4275737"/>
              <a:ext cx="6741219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阴极得电子，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金属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失电子，其活动性应比铁强，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失去的电子流入钢铁设施表面，因积累大量电子而被保护，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海水中所含电解质的浓度远大于河水中的，因此钢铁设施在海水中腐蚀的速率快，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54362" name="Picture 90" descr="6-10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994546"/>
            <a:ext cx="3881742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A329BE5-FA48-1445-847B-16C3FB060719}"/>
              </a:ext>
            </a:extLst>
          </p:cNvPr>
          <p:cNvSpPr/>
          <p:nvPr/>
        </p:nvSpPr>
        <p:spPr>
          <a:xfrm>
            <a:off x="390000" y="1419961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18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在氯碱工业中，离子交换膜法电解饱和食盐水示意图如下，下列说法不正确的是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为阳极，发生氧化反应生成氯气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离子交换膜为阳离子交换膜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处进，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迁移的数量等于导线上通过电子的数量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54405" y="411316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5474" name="Picture 2" descr="6-10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71" y="2242591"/>
            <a:ext cx="3664637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4896544"/>
            <a:chOff x="792914" y="3925222"/>
            <a:chExt cx="11160000" cy="4896544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83654"/>
            </a:xfrm>
            <a:prstGeom prst="roundRect">
              <a:avLst>
                <a:gd name="adj" fmla="val 287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13254"/>
              <a:ext cx="10730353" cy="1113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电解池的阳极发生氧化反应，氯离子放电生成氯气，所以电极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为阳极，故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5293374"/>
              <a:ext cx="6993709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在电极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上水电离的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，这一极区域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增大，为防止阳极生成的氯气与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反应，所以用阳离子交换膜隔开，允许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透过，饱和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处进入，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处流出，故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因用阳离子交换膜隔开，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不迁移，故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项错误。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6-10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713543"/>
            <a:ext cx="3664637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51384" y="845179"/>
            <a:ext cx="1090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电解池工作原理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26" y="1772816"/>
            <a:ext cx="6830548" cy="26444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23609" y="26516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37357" y="26516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97497" y="248432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还原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6280" y="248432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4490070"/>
            <a:ext cx="1090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电子不下水，离子不上线。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808137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全国乙卷，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沿海电厂采用海水为冷却水，但在排水管中生物的附着和滋生会阻碍冷却水排放并降低冷却效率。为解决这一问题，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通常在管道口设置一对惰性电极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，通入一定的电流。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下列叙述错误的是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阳极发生将海水中的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管道中可以生成氧化灭杀附着生物的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阴极生成的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应及时通风稀释安全地排入大气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阳极表面形成的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等积垢需要定期清理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53322" y="516470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3" name="圆角矩形 12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385" name="Picture 89" descr="6-10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62" y="2170328"/>
            <a:ext cx="5488954" cy="17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385" name="Picture 89" descr="6-10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3" y="1105694"/>
            <a:ext cx="5488954" cy="17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832648"/>
            <a:chOff x="792914" y="3925222"/>
            <a:chExt cx="11160000" cy="583264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15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5785627"/>
              <a:ext cx="10802361" cy="3900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根据题干信息分析可知，阳极区海水中的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会优先失去电子生成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，发生氧化反应，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设置的装置为电解池原理，阳极区生成的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与阴极区生成的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在管道中会发生反应生成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，其中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具有强氧化性，可氧化灭杀附着的生物，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是易燃性气体，所以阴极区生成的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需及时通风稀释，安全地排入大气，以排除安全隐患，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9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385" name="Picture 89" descr="6-10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3" y="1700808"/>
            <a:ext cx="5488954" cy="17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20027"/>
            <a:ext cx="11160000" cy="3377125"/>
            <a:chOff x="792914" y="3925222"/>
            <a:chExt cx="11160000" cy="3377125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26423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6028085"/>
              <a:ext cx="10683993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阴极的电极反应式为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会使海水中的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Mg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沉淀积垢，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所以阴极表面会形成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Mg(OH)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等积垢，需要定期清理，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8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C1FBDD9-C637-3049-A2CA-EC551F20B050}"/>
              </a:ext>
            </a:extLst>
          </p:cNvPr>
          <p:cNvSpPr/>
          <p:nvPr/>
        </p:nvSpPr>
        <p:spPr>
          <a:xfrm>
            <a:off x="557813" y="1196752"/>
            <a:ext cx="11076375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15(2)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能自发进行，反向不能自发进行，通过电解可以实现由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为原料制备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，下图为制备装置示意图。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6498" name="Picture 2" descr="6-10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448919"/>
            <a:ext cx="3563814" cy="28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C1FBDD9-C637-3049-A2CA-EC551F20B050}"/>
              </a:ext>
            </a:extLst>
          </p:cNvPr>
          <p:cNvSpPr/>
          <p:nvPr/>
        </p:nvSpPr>
        <p:spPr>
          <a:xfrm>
            <a:off x="557813" y="2407203"/>
            <a:ext cx="11076375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极的电极反应式是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63752" y="2443015"/>
            <a:ext cx="3352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C1FBDD9-C637-3049-A2CA-EC551F20B050}"/>
              </a:ext>
            </a:extLst>
          </p:cNvPr>
          <p:cNvSpPr/>
          <p:nvPr/>
        </p:nvSpPr>
        <p:spPr>
          <a:xfrm>
            <a:off x="557813" y="1368799"/>
            <a:ext cx="11076375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该装置可以实现电能转化为化学能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连接电源负极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该方法相较于早期制备方法具有原料廉价，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对环境友好等优点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6498" name="Picture 2" descr="6-10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440807"/>
            <a:ext cx="3563814" cy="28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75720" y="1498712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7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6-10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412776"/>
            <a:ext cx="3563814" cy="28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4889292"/>
            <a:chOff x="792914" y="3925222"/>
            <a:chExt cx="11160000" cy="4889292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4776403"/>
            </a:xfrm>
            <a:prstGeom prst="roundRect">
              <a:avLst>
                <a:gd name="adj" fmla="val 17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7" name="矩形 16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4269352"/>
              <a:ext cx="6481882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=2H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↑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能自发进行，反向不能自发进行，根据图示，该装置有电源，属于电解池，电解池是将电能转化为化学能的装置，故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电极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为阳极，与电源正极连接，故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错误；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98084"/>
              </p:ext>
            </p:extLst>
          </p:nvPr>
        </p:nvGraphicFramePr>
        <p:xfrm>
          <a:off x="752475" y="4324350"/>
          <a:ext cx="10687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8" imgW="10698594" imgH="1293243" progId="Word.Document.12">
                  <p:embed/>
                </p:oleObj>
              </mc:Choice>
              <mc:Fallback>
                <p:oleObj name="文档" r:id="rId8" imgW="10698594" imgH="12932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475" y="4324350"/>
                        <a:ext cx="106870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6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b="27983"/>
          <a:stretch/>
        </p:blipFill>
        <p:spPr>
          <a:xfrm>
            <a:off x="4806985" y="2277684"/>
            <a:ext cx="1481456" cy="3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196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097405"/>
            <a:ext cx="8154272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用如图所示装置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是直流电源的两极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分别进行下列各组实验，则下表中各项所列对应关系均正确的一项是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7522" name="Picture 2" descr="6-1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692696"/>
            <a:ext cx="2371719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02271"/>
              </p:ext>
            </p:extLst>
          </p:nvPr>
        </p:nvGraphicFramePr>
        <p:xfrm>
          <a:off x="513267" y="2969613"/>
          <a:ext cx="11165467" cy="3291840"/>
        </p:xfrm>
        <a:graphic>
          <a:graphicData uri="http://schemas.openxmlformats.org/drawingml/2006/table">
            <a:tbl>
              <a:tblPr/>
              <a:tblGrid>
                <a:gridCol w="96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8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U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形管中液体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通电后现象及结论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U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形管两端滴入酚酞后，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管中呈红色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管中电极反应式是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4e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管中有气体逸出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降低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TextBox 9"/>
          <p:cNvSpPr txBox="1"/>
          <p:nvPr/>
        </p:nvSpPr>
        <p:spPr>
          <a:xfrm>
            <a:off x="642442" y="502938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544616"/>
            <a:chOff x="792914" y="3925222"/>
            <a:chExt cx="11160000" cy="5544616"/>
          </a:xfrm>
        </p:grpSpPr>
        <p:sp>
          <p:nvSpPr>
            <p:cNvPr id="46" name="圆角矩形 45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431726"/>
            </a:xfrm>
            <a:prstGeom prst="roundRect">
              <a:avLst>
                <a:gd name="adj" fmla="val 15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7" name="矩形 46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186953"/>
              <a:ext cx="795866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溶液时，阳极上是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发生失电子的氧化反应，即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管中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放电，酸性增强，酸遇酚酞不变色，即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管中呈无色，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AgNO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溶液时，阴极上是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发生得电子的还原反应，即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管中电极反应是析出金属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的反应，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7021566"/>
              <a:ext cx="1080236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CuCl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溶液时，阳极上是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发生失电子的氧化反应，即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管中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放电，产生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溶液时，实际上电解的是水，导致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溶液的浓度增大，碱性增强，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升高，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6-1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412776"/>
            <a:ext cx="2371719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052736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下列描述中，不符合生产实际的是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电解熔融的氧化铝制取金属铝，用铁作阳极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电解法精炼粗铜，用纯铜作阴极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电解饱和食盐水制烧碱，用涂镍碳钢网作阴极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在镀件上电镀锌，用锌作阳极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63352" y="155679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227077"/>
            <a:ext cx="11160000" cy="2097757"/>
            <a:chOff x="792914" y="3925222"/>
            <a:chExt cx="11160000" cy="2097757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198486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495297"/>
              <a:ext cx="10802361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电解熔融的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时，若用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作阳极，会发生反应：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=Fe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移动到阴极上发生反应：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=Fe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，使得到的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51384" y="179115"/>
            <a:ext cx="1090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电解池与原电池的比较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45367"/>
              </p:ext>
            </p:extLst>
          </p:nvPr>
        </p:nvGraphicFramePr>
        <p:xfrm>
          <a:off x="680128" y="899195"/>
          <a:ext cx="10831744" cy="5213618"/>
        </p:xfrm>
        <a:graphic>
          <a:graphicData uri="http://schemas.openxmlformats.org/drawingml/2006/table">
            <a:tbl>
              <a:tblPr/>
              <a:tblGrid>
                <a:gridCol w="1496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原电池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能否自发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不能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变为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或使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变为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易</a:t>
                      </a: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能自发进行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能量转化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能转化为</a:t>
                      </a: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能转化为</a:t>
                      </a: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装置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有外加电源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无外加电源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由外加电源决定：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阳极：连电源的</a:t>
                      </a: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阴极：连电源的</a:t>
                      </a:r>
                      <a:r>
                        <a:rPr lang="en-US" altLang="zh-CN" sz="2400" b="1" u="none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400" b="1" u="none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由电极或反应物性质决定，称为正极或负极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反应类型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阳极：</a:t>
                      </a: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阴极：</a:t>
                      </a: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负极：</a:t>
                      </a: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正极：</a:t>
                      </a:r>
                      <a:r>
                        <a:rPr lang="en-US" altLang="zh-CN" sz="2400" u="sng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3422179" y="2558013"/>
            <a:ext cx="7138064" cy="461665"/>
            <a:chOff x="3422179" y="2627386"/>
            <a:chExt cx="7138064" cy="461665"/>
          </a:xfrm>
        </p:grpSpPr>
        <p:sp>
          <p:nvSpPr>
            <p:cNvPr id="5" name="矩形 4"/>
            <p:cNvSpPr/>
            <p:nvPr/>
          </p:nvSpPr>
          <p:spPr>
            <a:xfrm>
              <a:off x="3422179" y="262738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电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087888" y="262738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化学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977733" y="262738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化学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067800" y="262738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电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1824" y="4250328"/>
            <a:ext cx="816218" cy="1028204"/>
            <a:chOff x="4511824" y="4337119"/>
            <a:chExt cx="816218" cy="1028204"/>
          </a:xfrm>
        </p:grpSpPr>
        <p:sp>
          <p:nvSpPr>
            <p:cNvPr id="9" name="矩形 8"/>
            <p:cNvSpPr/>
            <p:nvPr/>
          </p:nvSpPr>
          <p:spPr>
            <a:xfrm>
              <a:off x="4511824" y="4337119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正极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527823" y="4784458"/>
              <a:ext cx="800219" cy="580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负极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68290" y="5381774"/>
            <a:ext cx="5940628" cy="1013346"/>
            <a:chOff x="3268290" y="5253583"/>
            <a:chExt cx="5940628" cy="1013346"/>
          </a:xfrm>
        </p:grpSpPr>
        <p:sp>
          <p:nvSpPr>
            <p:cNvPr id="11" name="矩形 10"/>
            <p:cNvSpPr/>
            <p:nvPr/>
          </p:nvSpPr>
          <p:spPr>
            <a:xfrm>
              <a:off x="3268290" y="525358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氧化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299147" y="5805264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还原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377842" y="525358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氧化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08699" y="5805264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还原</a:t>
              </a:r>
              <a:endPara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0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980728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在酸性或碱性较强的溶液中，铝均溶解。用食盐腌制的食品也不能长期存放在铝制容器中，其主要原因是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铝能与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直接发生反应而被腐蚀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长期存放的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发生水解，其水溶液不再呈中性，可与铝发生反应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铝与铝制品中的杂质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溶液形成原电池，发生析氢腐蚀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铝与铝制品中的杂质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溶液形成原电池，发生吸氧腐蚀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679056"/>
            <a:ext cx="11160000" cy="1668364"/>
            <a:chOff x="792914" y="3925222"/>
            <a:chExt cx="11160000" cy="1668364"/>
          </a:xfrm>
        </p:grpSpPr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55474"/>
            </a:xfrm>
            <a:prstGeom prst="roundRect">
              <a:avLst>
                <a:gd name="adj" fmla="val 283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8" name="矩形 47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35489"/>
              <a:ext cx="10802361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铝不能与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直接反应，但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对铝制品表面的氧化膜有破坏作用，若氧化膜被破坏，铝与其中的杂质、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溶液形成原电池，铝为负极被氧化。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6" name="TextBox 9"/>
          <p:cNvSpPr txBox="1"/>
          <p:nvPr/>
        </p:nvSpPr>
        <p:spPr>
          <a:xfrm>
            <a:off x="260601" y="368111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092974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下列图示中关于铜电极的连接错误的是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0497" name="Picture 81" descr="6-1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6" y="2060848"/>
            <a:ext cx="5820742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8" name="Picture 82" descr="6-112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"/>
          <a:stretch/>
        </p:blipFill>
        <p:spPr bwMode="auto">
          <a:xfrm>
            <a:off x="6456040" y="2060848"/>
            <a:ext cx="5472608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9"/>
          <p:cNvSpPr txBox="1"/>
          <p:nvPr/>
        </p:nvSpPr>
        <p:spPr>
          <a:xfrm>
            <a:off x="7017246" y="404849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000996"/>
            <a:ext cx="11160000" cy="1308324"/>
            <a:chOff x="792914" y="3925222"/>
            <a:chExt cx="11160000" cy="1308324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95434"/>
            </a:xfrm>
            <a:prstGeom prst="roundRect">
              <a:avLst>
                <a:gd name="adj" fmla="val 283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69266"/>
              <a:ext cx="10802361" cy="57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项，电镀时，镀件作阴极，镀层金属作阳极，连接错误。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09050" y="1340768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如图为电解饱和食盐水的装置，下列有关说法不正确的是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左侧电极上发生氧化反应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右侧生成的气体能使湿润的淀粉碘化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钾试纸变蓝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电解一段时间后，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口排出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电解饱和食盐水的离子方程式：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圆角矩形 32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63352" y="241136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16738" name="Picture 2" descr="6-1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420888"/>
            <a:ext cx="5607378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36799"/>
              </p:ext>
            </p:extLst>
          </p:nvPr>
        </p:nvGraphicFramePr>
        <p:xfrm>
          <a:off x="1579178" y="4590234"/>
          <a:ext cx="1295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1302155" imgH="820306" progId="Word.Document.12">
                  <p:embed/>
                </p:oleObj>
              </mc:Choice>
              <mc:Fallback>
                <p:oleObj name="文档" r:id="rId15" imgW="1302155" imgH="820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79178" y="4590234"/>
                        <a:ext cx="1295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09050" y="4751357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           2OH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5B31A23C-2D81-E54D-AA89-8AE9E5BDD097}"/>
              </a:ext>
            </a:extLst>
          </p:cNvPr>
          <p:cNvSpPr/>
          <p:nvPr/>
        </p:nvSpPr>
        <p:spPr>
          <a:xfrm>
            <a:off x="390000" y="980728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用电解氧化法可以在铝制品表面形成致密、耐腐蚀的氧化膜，电解质溶液一般为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混合溶液。下列叙述错误的是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待加工铝质工件为阳极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可选用不锈钢网作为阴极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阴极的电极反应式为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=Al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硫酸根离子在电解过程中向阳极移动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270865" y="31389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7"/>
            <a:ext cx="11160000" cy="3888432"/>
            <a:chOff x="792914" y="3925222"/>
            <a:chExt cx="11160000" cy="3888432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775541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0" y="4213255"/>
              <a:ext cx="10910385" cy="3346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项，根据电解原理可知，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要形成氧化膜，化合价升高，失电子，因此铝为阳极，正确；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项，阴极仅作导体，可选用不锈钢网，且不锈钢网接触面积大，能增加电解效率，</a:t>
              </a:r>
              <a:r>
                <a:rPr lang="zh-CN" altLang="zh-CN" sz="2400" kern="100" spc="-1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1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spc="-1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项，阴极应为氢离子得电子生成氢气，错误；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1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spc="-1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项，电解时，阴离子移向阳极，正确。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8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FFF65964-AB35-1C41-A7F1-54DD8E8F48A6}"/>
              </a:ext>
            </a:extLst>
          </p:cNvPr>
          <p:cNvSpPr/>
          <p:nvPr/>
        </p:nvSpPr>
        <p:spPr>
          <a:xfrm>
            <a:off x="390000" y="987280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如图是利用阳离子交换膜和过滤膜制备高纯度的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的装置示意图，下列有关叙述不正确的是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是粗铜，电极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是纯铜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电路中通过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电子，生成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32 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迁移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是过滤膜，阻止阳极泥及杂质进入阴极区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36959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62549" name="Picture 85" descr="6-1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15" y="2064980"/>
            <a:ext cx="4095109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30785"/>
              </p:ext>
            </p:extLst>
          </p:nvPr>
        </p:nvGraphicFramePr>
        <p:xfrm>
          <a:off x="1701800" y="3366517"/>
          <a:ext cx="1130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1130478" imgH="467304" progId="Word.Document.12">
                  <p:embed/>
                </p:oleObj>
              </mc:Choice>
              <mc:Fallback>
                <p:oleObj name="文档" r:id="rId15" imgW="1130478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01800" y="3366517"/>
                        <a:ext cx="11303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7"/>
            <a:ext cx="11160000" cy="4392489"/>
            <a:chOff x="792914" y="3925222"/>
            <a:chExt cx="11160000" cy="4392489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27959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1" y="6474078"/>
              <a:ext cx="653589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根据电解原理，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向阳极移动，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为过滤膜，阻止阳极泥及杂质进入阴极区，膜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为阳离子交换膜，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项错误。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0" y="4207262"/>
              <a:ext cx="10910385" cy="223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电解精炼铜时，粗铜作阳极，纯铜作阴极，根据电解原理，电极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为粗铜，电极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为纯铜，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阴极反应式为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Cu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=Cu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当电路中通过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电子时，生成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0.5 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Cu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32 g Cu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9" name="Picture 85" descr="6-1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433132"/>
            <a:ext cx="4095109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25642"/>
              </p:ext>
            </p:extLst>
          </p:nvPr>
        </p:nvGraphicFramePr>
        <p:xfrm>
          <a:off x="2865165" y="4040298"/>
          <a:ext cx="1168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1168629" imgH="514900" progId="Word.Document.12">
                  <p:embed/>
                </p:oleObj>
              </mc:Choice>
              <mc:Fallback>
                <p:oleObj name="文档" r:id="rId15" imgW="1168629" imgH="51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65165" y="4040298"/>
                        <a:ext cx="11684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799965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用石墨作电极电解溶有物质的量之比为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的水溶液。根据反应产物，电解可明显分为三个阶段，下列叙述不正确的是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电解的最后阶段为电解水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阳极先逸出氯气后逸出氧气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阴极逸出氢气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电解过程中溶液的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不断增大，最后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033" y="34841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437112"/>
            <a:ext cx="11160000" cy="2232248"/>
            <a:chOff x="792914" y="3925222"/>
            <a:chExt cx="11160000" cy="2232248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2119359"/>
            </a:xfrm>
            <a:prstGeom prst="roundRect">
              <a:avLst>
                <a:gd name="adj" fmla="val 17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196478"/>
              <a:ext cx="10802361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根据离子放电顺序可知，电解此混合溶液时，在阳极，阴离子放电的先后顺序为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，在阴极，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放电，所以整个电解过程分三个阶段：电解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溶液、电解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溶液、电解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，最后溶液呈碱性，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371744"/>
              </p:ext>
            </p:extLst>
          </p:nvPr>
        </p:nvGraphicFramePr>
        <p:xfrm>
          <a:off x="423863" y="1196752"/>
          <a:ext cx="1134427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4" imgW="11355866" imgH="4155775" progId="Word.Document.12">
                  <p:embed/>
                </p:oleObj>
              </mc:Choice>
              <mc:Fallback>
                <p:oleObj name="文档" r:id="rId14" imgW="11355866" imgH="41557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3863" y="1196752"/>
                        <a:ext cx="11344275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176486" y="37825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7"/>
            <a:ext cx="11160000" cy="3312370"/>
            <a:chOff x="792914" y="3925222"/>
            <a:chExt cx="11160000" cy="3312370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4"/>
              <a:ext cx="11160000" cy="319947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0" y="4270405"/>
              <a:ext cx="10910385" cy="57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项，阴极发生还原反应；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0" y="5221183"/>
              <a:ext cx="109103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的结构为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价，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价；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0" y="6446316"/>
              <a:ext cx="10910385" cy="57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项，若用铜作阳极，则铜被氧化而溶解。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17762" name="图片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69" y="2290773"/>
            <a:ext cx="3208051" cy="14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977020"/>
              </p:ext>
            </p:extLst>
          </p:nvPr>
        </p:nvGraphicFramePr>
        <p:xfrm>
          <a:off x="1542514" y="2788910"/>
          <a:ext cx="12731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1273363" imgH="476679" progId="Word.Document.12">
                  <p:embed/>
                </p:oleObj>
              </mc:Choice>
              <mc:Fallback>
                <p:oleObj name="文档" r:id="rId15" imgW="1273363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42514" y="2788910"/>
                        <a:ext cx="12731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7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32901"/>
              </p:ext>
            </p:extLst>
          </p:nvPr>
        </p:nvGraphicFramePr>
        <p:xfrm>
          <a:off x="680128" y="1450464"/>
          <a:ext cx="10831744" cy="1988820"/>
        </p:xfrm>
        <a:graphic>
          <a:graphicData uri="http://schemas.openxmlformats.org/drawingml/2006/table">
            <a:tbl>
              <a:tblPr/>
              <a:tblGrid>
                <a:gridCol w="1496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原电池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离子移动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阳离子移向</a:t>
                      </a:r>
                      <a:r>
                        <a:rPr lang="en-US" altLang="zh-CN" sz="2400" u="none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400" u="none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阴离子移向</a:t>
                      </a:r>
                      <a:r>
                        <a:rPr lang="en-US" altLang="zh-CN" sz="2400" u="none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400" u="none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阳离子移向</a:t>
                      </a:r>
                      <a:r>
                        <a:rPr lang="en-US" altLang="zh-CN" sz="2400" u="none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阴离子移向</a:t>
                      </a:r>
                      <a:r>
                        <a:rPr lang="en-US" altLang="zh-CN" sz="2400" u="none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400" u="none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相同点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都是电极上的氧化还原反应，都必须有离子导体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863752" y="1916832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</a:t>
            </a:r>
          </a:p>
        </p:txBody>
      </p:sp>
      <p:sp>
        <p:nvSpPr>
          <p:cNvPr id="3" name="矩形 2"/>
          <p:cNvSpPr/>
          <p:nvPr/>
        </p:nvSpPr>
        <p:spPr>
          <a:xfrm>
            <a:off x="3863752" y="2474774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</a:t>
            </a:r>
          </a:p>
        </p:txBody>
      </p:sp>
      <p:sp>
        <p:nvSpPr>
          <p:cNvPr id="5" name="矩形 4"/>
          <p:cNvSpPr/>
          <p:nvPr/>
        </p:nvSpPr>
        <p:spPr>
          <a:xfrm>
            <a:off x="8832304" y="1916832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</a:t>
            </a:r>
          </a:p>
        </p:txBody>
      </p:sp>
      <p:sp>
        <p:nvSpPr>
          <p:cNvPr id="6" name="矩形 5"/>
          <p:cNvSpPr/>
          <p:nvPr/>
        </p:nvSpPr>
        <p:spPr>
          <a:xfrm>
            <a:off x="8832303" y="2480279"/>
            <a:ext cx="800219" cy="58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</a:t>
            </a:r>
          </a:p>
        </p:txBody>
      </p:sp>
    </p:spTree>
    <p:extLst>
      <p:ext uri="{BB962C8B-B14F-4D97-AF65-F5344CB8AC3E}">
        <p14:creationId xmlns:p14="http://schemas.microsoft.com/office/powerpoint/2010/main" val="32196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124744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月适应性考试，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利用电解法将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的原理如图所示。下列说法正确的是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电解过程中，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极区向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极区迁移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电解过程中化学能转化为电能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溶液浓度保持不变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219533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7738" name="Picture 154" descr="6-1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33" y="2270399"/>
            <a:ext cx="4117567" cy="27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81179"/>
              </p:ext>
            </p:extLst>
          </p:nvPr>
        </p:nvGraphicFramePr>
        <p:xfrm>
          <a:off x="3600632" y="2943225"/>
          <a:ext cx="1482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1482830" imgH="457929" progId="Word.Document.12">
                  <p:embed/>
                </p:oleObj>
              </mc:Choice>
              <mc:Fallback>
                <p:oleObj name="文档" r:id="rId15" imgW="1482830" imgH="457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00632" y="2943225"/>
                        <a:ext cx="14827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733574"/>
              </p:ext>
            </p:extLst>
          </p:nvPr>
        </p:nvGraphicFramePr>
        <p:xfrm>
          <a:off x="819150" y="3495675"/>
          <a:ext cx="1476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7" imgW="1482830" imgH="457929" progId="Word.Document.12">
                  <p:embed/>
                </p:oleObj>
              </mc:Choice>
              <mc:Fallback>
                <p:oleObj name="文档" r:id="rId17" imgW="1482830" imgH="457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9150" y="3495675"/>
                        <a:ext cx="14763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4824537"/>
            <a:chOff x="792914" y="3925222"/>
            <a:chExt cx="11160000" cy="4824537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711646"/>
            </a:xfrm>
            <a:prstGeom prst="roundRect">
              <a:avLst>
                <a:gd name="adj" fmla="val 153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196478"/>
              <a:ext cx="605010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极生成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可以判断电极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为阳极，电极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为阴极，阳离子向阴极移动，则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极区向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极区迁移，故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6824592"/>
              <a:ext cx="1080236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电解过程是电能转化为化学能，故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更容易失去电子，所以电解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溶液的实质是电解水，溶液中的水发生消耗，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溶液的浓度增大，故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6" name="圆角矩形 35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154" descr="6-1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622327"/>
            <a:ext cx="4117567" cy="27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20833"/>
              </p:ext>
            </p:extLst>
          </p:nvPr>
        </p:nvGraphicFramePr>
        <p:xfrm>
          <a:off x="776933" y="3116585"/>
          <a:ext cx="597693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5977212" imgH="1153706" progId="Word.Document.12">
                  <p:embed/>
                </p:oleObj>
              </mc:Choice>
              <mc:Fallback>
                <p:oleObj name="文档" r:id="rId15" imgW="5977212" imgH="11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6933" y="3116585"/>
                        <a:ext cx="5976937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491134"/>
              </p:ext>
            </p:extLst>
          </p:nvPr>
        </p:nvGraphicFramePr>
        <p:xfrm>
          <a:off x="2786410" y="4721027"/>
          <a:ext cx="11207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7" imgW="1121121" imgH="476679" progId="Word.Document.12">
                  <p:embed/>
                </p:oleObj>
              </mc:Choice>
              <mc:Fallback>
                <p:oleObj name="文档" r:id="rId17" imgW="1121121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86410" y="4721027"/>
                        <a:ext cx="11207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6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115040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目前已开发出电解法制取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的新工艺。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0834" name="Picture 2" descr="6-1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941029"/>
            <a:ext cx="3743243" cy="32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409050" y="1748433"/>
            <a:ext cx="6084659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用石墨作电极，在一定条件下电解饱和食盐水制取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如图甲所示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，写出阳极产生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9945" y="3350840"/>
            <a:ext cx="1997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365104"/>
            <a:ext cx="11160000" cy="1728193"/>
            <a:chOff x="792914" y="3925222"/>
            <a:chExt cx="11160000" cy="1728193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615302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0" y="4240778"/>
              <a:ext cx="10910385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由题意可知，阳极上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，由元素守恒可知，有水参加反应，同时生成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，阳极的电极反应式为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=ClO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287688" y="2912745"/>
            <a:ext cx="2991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115040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电解一段时间，当阴极产生的气体体积为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112 mL(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标准状况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时，停止电解，则通过阳离子交换膜的阳离子的物质的量为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；用平衡移动原理解释阴极区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增大的原因：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0834" name="Picture 2" descr="6-1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79" y="3451784"/>
            <a:ext cx="3743243" cy="32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08499" y="1751647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0.01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90906" y="2276872"/>
            <a:ext cx="9937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在阴极发生反应：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浓度减小，使得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dirty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94816"/>
              </p:ext>
            </p:extLst>
          </p:nvPr>
        </p:nvGraphicFramePr>
        <p:xfrm>
          <a:off x="10463210" y="2303629"/>
          <a:ext cx="1006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1007029" imgH="534010" progId="Word.Document.12">
                  <p:embed/>
                </p:oleObj>
              </mc:Choice>
              <mc:Fallback>
                <p:oleObj name="文档" r:id="rId15" imgW="1007029" imgH="534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463210" y="2303629"/>
                        <a:ext cx="10064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55712" y="2845859"/>
            <a:ext cx="6576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的平衡向右移动，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浓度增大，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7715" y="1628800"/>
            <a:ext cx="6572422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在阴极发生反应：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，生成氢气的物质的量为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，所以通过阳离子交换膜的阳离子的物质的量为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0.005 mol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6-1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484784"/>
            <a:ext cx="3743243" cy="32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97256"/>
              </p:ext>
            </p:extLst>
          </p:nvPr>
        </p:nvGraphicFramePr>
        <p:xfrm>
          <a:off x="3073937" y="2277938"/>
          <a:ext cx="21018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2101876" imgH="877638" progId="Word.Document.12">
                  <p:embed/>
                </p:oleObj>
              </mc:Choice>
              <mc:Fallback>
                <p:oleObj name="文档" r:id="rId15" imgW="2101876" imgH="877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73937" y="2277938"/>
                        <a:ext cx="2101850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268759"/>
            <a:ext cx="11160000" cy="3600401"/>
            <a:chOff x="792914" y="3925222"/>
            <a:chExt cx="11160000" cy="3600401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48751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115040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钢铁锈蚀的原理如图乙所示。用箭头表示出图乙中电子的运动方向；请分析高铁铁轨锈蚀的原因：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882" name="Picture 2" descr="6-1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31" y="3986813"/>
            <a:ext cx="4031101" cy="26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27648" y="1647850"/>
            <a:ext cx="8592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潮湿的空气与铁轨中的铁和碳构成原电池，铁为负极，发生氧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376" y="2191271"/>
            <a:ext cx="11089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化反应：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；潮湿的空气作为电解质，因电解质中有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，电离出氢离子，发生析氢腐蚀：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；电解质中又溶有氧气，发生吸氧腐蚀：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2883" name="Picture 3" descr="6-11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34" y="3969250"/>
            <a:ext cx="3924040" cy="23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7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7715" y="1927409"/>
            <a:ext cx="5276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钢铁的主要成分为铁和碳，与电解质溶液构成原电池，铁为负极，碳为正极，电子由负极流向正极。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4930" name="Picture 2" descr="6-11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855401"/>
            <a:ext cx="4316444" cy="25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268759"/>
            <a:ext cx="11160000" cy="3600401"/>
            <a:chOff x="792914" y="3925222"/>
            <a:chExt cx="11160000" cy="3600401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48751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0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836712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下图是一个用铂丝作电极，电解稀的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溶液的装置，电解液中加有中性红指示剂，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此时溶液呈红色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指示剂的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变色范围：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6.8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8.0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，酸色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红色，碱色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黄色</a:t>
            </a:r>
            <a:r>
              <a:rPr lang="en-US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。回答下列问题：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5954" name="Picture 2" descr="6-12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74" y="1988840"/>
            <a:ext cx="3881742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2564904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下列关于电解过程中电极附近溶液颜色变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化的叙述正确的是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极溶液由红变黄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极溶液由红变黄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极溶液不变色　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极溶液不变色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极的电极反应式：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极的电极反应式：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18209" y="318267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①④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73277" y="4734669"/>
            <a:ext cx="8049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=Mg(OH)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050" y="5272633"/>
            <a:ext cx="6175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0203" y="5829401"/>
            <a:ext cx="3711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918245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管中气体的方法是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管中气体的方法是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电解一段时间后，切断电源，将电解液倒入烧杯内观察到的现象是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25954" name="Picture 2" descr="6-12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29" y="3865671"/>
            <a:ext cx="3881742" cy="28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14267" y="908720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用拇指按住管口，取出试管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，靠近火焰，放开拇指，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1880" y="143669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有爆鸣声，管口有蓝色火焰</a:t>
            </a:r>
            <a:endParaRPr lang="zh-CN" altLang="zh-CN" sz="24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38782" y="2021917"/>
            <a:ext cx="757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用拇指按住管口，取出试管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，放开拇指，将带火星的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919" y="2547945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木条伸入试管内，木条复燃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96400" y="319427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溶液呈红色，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14906" y="374537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白色沉淀溶解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6" name="矩形 45">
            <a:hlinkClick r:id="rId15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5242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:a16="http://schemas.microsoft.com/office/drawing/2014/main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:a16="http://schemas.microsoft.com/office/drawing/2014/main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:a16="http://schemas.microsoft.com/office/drawing/2014/main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257502"/>
            <a:ext cx="1141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3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电解规律</a:t>
            </a:r>
            <a:endParaRPr lang="zh-CN" altLang="zh-CN" sz="24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阳极产物的判断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活性电极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Au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Pt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以外的金属材料作电极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，电极材料失电子，生成金属阳离子。</a:t>
            </a:r>
            <a:endParaRPr lang="zh-CN" altLang="zh-CN" sz="2400" kern="100" spc="-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惰性电极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(Pt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Au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、石墨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，要依据阴离子的放电顺序加以判断。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阴离子的放电顺序：活泼电极＞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＞含氧酸根离子。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放电，产物分别是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Br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；若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放电，则得到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spc="-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阴极产物的判断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直接根据阳离子放电顺序进行判断。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阳离子放电顺序：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若金属阳离子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放电，则得到相应金属单质；若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放电，则得到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放电顺序本质遵循氧化还原反应的优先规律，即得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失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电子能力强的离子先放电。</a:t>
            </a:r>
            <a:endParaRPr lang="zh-CN" altLang="zh-CN" sz="2400" kern="100" spc="-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8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97769" y="3057469"/>
            <a:ext cx="1053879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作电极电解盐酸可发生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某些不能自发进行的氧化还原反应，通过电解可以实现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电解过程中电子流动方向为负极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电解质溶液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97769" y="1279018"/>
            <a:ext cx="10538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溶液，阴极逸出的气体能够使湿润的淀粉碘化钾试纸变蓝色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电解质溶液的导电过程就是电解质溶液被电解的过程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电解盐酸、硫酸溶液等，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放电，溶液的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逐渐增大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10323805" y="1326661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8488769" y="309938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02AD37-90F2-A642-B03C-24EBBE90CE78}"/>
              </a:ext>
            </a:extLst>
          </p:cNvPr>
          <p:cNvSpPr/>
          <p:nvPr/>
        </p:nvSpPr>
        <p:spPr>
          <a:xfrm>
            <a:off x="8236486" y="2421848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zh-CN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EDEBF0-ED30-254D-AC4C-F6A6C1CFBC66}"/>
              </a:ext>
            </a:extLst>
          </p:cNvPr>
          <p:cNvSpPr/>
          <p:nvPr/>
        </p:nvSpPr>
        <p:spPr>
          <a:xfrm>
            <a:off x="9885384" y="417453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zh-CN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628BF87-908D-014A-9264-78411F45AF42}"/>
              </a:ext>
            </a:extLst>
          </p:cNvPr>
          <p:cNvSpPr/>
          <p:nvPr/>
        </p:nvSpPr>
        <p:spPr>
          <a:xfrm>
            <a:off x="8052623" y="185914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51120"/>
              </p:ext>
            </p:extLst>
          </p:nvPr>
        </p:nvGraphicFramePr>
        <p:xfrm>
          <a:off x="5913611" y="2841377"/>
          <a:ext cx="13779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1378097" imgH="848792" progId="Word.Document.12">
                  <p:embed/>
                </p:oleObj>
              </mc:Choice>
              <mc:Fallback>
                <p:oleObj name="文档" r:id="rId2" imgW="1378097" imgH="848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3611" y="2841377"/>
                        <a:ext cx="137795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8370880" y="3629095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10068</TotalTime>
  <Words>6940</Words>
  <Application>Microsoft Office PowerPoint</Application>
  <PresentationFormat>宽屏</PresentationFormat>
  <Paragraphs>1002</Paragraphs>
  <Slides>79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79</vt:i4>
      </vt:variant>
    </vt:vector>
  </HeadingPairs>
  <TitlesOfParts>
    <vt:vector size="94" baseType="lpstr">
      <vt:lpstr>Adobe 楷体 Std R</vt:lpstr>
      <vt:lpstr>DOUYU Font</vt:lpstr>
      <vt:lpstr>KaiTi</vt:lpstr>
      <vt:lpstr>方正粗圆简体</vt:lpstr>
      <vt:lpstr>方正中倩简体</vt:lpstr>
      <vt:lpstr>华文细黑</vt:lpstr>
      <vt:lpstr>宋体</vt:lpstr>
      <vt:lpstr>微软雅黑</vt:lpstr>
      <vt:lpstr>Arial</vt:lpstr>
      <vt:lpstr>Calibri</vt:lpstr>
      <vt:lpstr>Times New Roman</vt:lpstr>
      <vt:lpstr>Verdana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Z Y</cp:lastModifiedBy>
  <cp:revision>380</cp:revision>
  <dcterms:created xsi:type="dcterms:W3CDTF">2021-11-07T03:17:42Z</dcterms:created>
  <dcterms:modified xsi:type="dcterms:W3CDTF">2022-10-06T03:05:50Z</dcterms:modified>
</cp:coreProperties>
</file>