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683" r:id="rId3"/>
    <p:sldId id="708" r:id="rId4"/>
    <p:sldId id="592" r:id="rId5"/>
    <p:sldId id="744" r:id="rId6"/>
    <p:sldId id="801" r:id="rId7"/>
    <p:sldId id="802" r:id="rId8"/>
    <p:sldId id="803" r:id="rId9"/>
    <p:sldId id="804" r:id="rId10"/>
    <p:sldId id="777" r:id="rId11"/>
    <p:sldId id="778" r:id="rId12"/>
    <p:sldId id="805" r:id="rId13"/>
    <p:sldId id="806" r:id="rId14"/>
    <p:sldId id="807" r:id="rId15"/>
    <p:sldId id="779" r:id="rId16"/>
    <p:sldId id="834" r:id="rId17"/>
    <p:sldId id="780" r:id="rId18"/>
    <p:sldId id="684" r:id="rId19"/>
    <p:sldId id="651" r:id="rId20"/>
    <p:sldId id="812" r:id="rId21"/>
    <p:sldId id="813" r:id="rId22"/>
    <p:sldId id="814" r:id="rId23"/>
    <p:sldId id="815" r:id="rId24"/>
    <p:sldId id="816" r:id="rId25"/>
    <p:sldId id="611" r:id="rId26"/>
    <p:sldId id="817" r:id="rId27"/>
    <p:sldId id="763" r:id="rId28"/>
    <p:sldId id="787" r:id="rId29"/>
    <p:sldId id="818" r:id="rId30"/>
    <p:sldId id="788" r:id="rId31"/>
    <p:sldId id="819" r:id="rId32"/>
    <p:sldId id="656" r:id="rId33"/>
    <p:sldId id="820" r:id="rId34"/>
    <p:sldId id="821" r:id="rId35"/>
    <p:sldId id="822" r:id="rId36"/>
    <p:sldId id="823" r:id="rId37"/>
    <p:sldId id="824" r:id="rId38"/>
    <p:sldId id="604" r:id="rId39"/>
    <p:sldId id="623" r:id="rId40"/>
    <p:sldId id="825" r:id="rId41"/>
    <p:sldId id="624" r:id="rId42"/>
    <p:sldId id="826" r:id="rId43"/>
    <p:sldId id="827" r:id="rId44"/>
    <p:sldId id="625" r:id="rId45"/>
    <p:sldId id="664" r:id="rId46"/>
    <p:sldId id="626" r:id="rId47"/>
    <p:sldId id="605" r:id="rId48"/>
    <p:sldId id="627" r:id="rId49"/>
    <p:sldId id="700" r:id="rId50"/>
    <p:sldId id="628" r:id="rId51"/>
    <p:sldId id="629" r:id="rId52"/>
    <p:sldId id="828" r:id="rId53"/>
    <p:sldId id="630" r:id="rId54"/>
    <p:sldId id="790" r:id="rId55"/>
    <p:sldId id="631" r:id="rId56"/>
    <p:sldId id="829" r:id="rId57"/>
    <p:sldId id="632" r:id="rId58"/>
    <p:sldId id="702" r:id="rId59"/>
    <p:sldId id="633" r:id="rId60"/>
    <p:sldId id="634" r:id="rId61"/>
    <p:sldId id="830" r:id="rId62"/>
    <p:sldId id="635" r:id="rId63"/>
    <p:sldId id="636" r:id="rId64"/>
    <p:sldId id="792" r:id="rId65"/>
    <p:sldId id="637" r:id="rId66"/>
    <p:sldId id="831" r:id="rId67"/>
    <p:sldId id="832" r:id="rId68"/>
    <p:sldId id="776" r:id="rId69"/>
    <p:sldId id="833" r:id="rId70"/>
    <p:sldId id="795" r:id="rId71"/>
    <p:sldId id="796" r:id="rId72"/>
    <p:sldId id="590" r:id="rId7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156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083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EE56C-C3A4-4189-9343-1134C9305CB7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61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 userDrawn="1"/>
        </p:nvSpPr>
        <p:spPr>
          <a:xfrm>
            <a:off x="2400" y="0"/>
            <a:ext cx="12189600" cy="6858000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="" xmlns:a16="http://schemas.microsoft.com/office/drawing/2014/main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对点训练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6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课时精练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65" r:id="rId5"/>
    <p:sldLayoutId id="2147483669" r:id="rId6"/>
    <p:sldLayoutId id="2147483670" r:id="rId7"/>
    <p:sldLayoutId id="2147483663" r:id="rId8"/>
    <p:sldLayoutId id="2147483668" r:id="rId9"/>
    <p:sldLayoutId id="2147483666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1.docx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__2.docx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7.docx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__6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8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slide" Target="slide4.xml"/><Relationship Id="rId5" Type="http://schemas.openxmlformats.org/officeDocument/2006/relationships/slide" Target="slide18.xml"/><Relationship Id="rId4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__13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__15.docx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__14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__16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42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42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3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slide" Target="slide46.xml"/><Relationship Id="rId5" Type="http://schemas.openxmlformats.org/officeDocument/2006/relationships/slide" Target="slide44.xml"/><Relationship Id="rId10" Type="http://schemas.openxmlformats.org/officeDocument/2006/relationships/image" Target="../media/image43.emf"/><Relationship Id="rId4" Type="http://schemas.openxmlformats.org/officeDocument/2006/relationships/slide" Target="slide41.xml"/><Relationship Id="rId9" Type="http://schemas.openxmlformats.org/officeDocument/2006/relationships/package" Target="../embeddings/Microsoft_Word___17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8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slide" Target="slide39.xml"/><Relationship Id="rId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slide" Target="slide46.xml"/><Relationship Id="rId5" Type="http://schemas.openxmlformats.org/officeDocument/2006/relationships/slide" Target="slide44.xml"/><Relationship Id="rId4" Type="http://schemas.openxmlformats.org/officeDocument/2006/relationships/slide" Target="slide4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9.docx"/><Relationship Id="rId3" Type="http://schemas.openxmlformats.org/officeDocument/2006/relationships/slide" Target="slide39.xml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slide" Target="slide46.xml"/><Relationship Id="rId11" Type="http://schemas.openxmlformats.org/officeDocument/2006/relationships/image" Target="../media/image47.png"/><Relationship Id="rId5" Type="http://schemas.openxmlformats.org/officeDocument/2006/relationships/slide" Target="slide44.xml"/><Relationship Id="rId10" Type="http://schemas.openxmlformats.org/officeDocument/2006/relationships/slide" Target="slide3.xml"/><Relationship Id="rId4" Type="http://schemas.openxmlformats.org/officeDocument/2006/relationships/slide" Target="slide41.xml"/><Relationship Id="rId9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5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8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50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20.docx"/><Relationship Id="rId1" Type="http://schemas.openxmlformats.org/officeDocument/2006/relationships/vmlDrawing" Target="../drawings/vmlDrawing14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51.png"/><Relationship Id="rId10" Type="http://schemas.openxmlformats.org/officeDocument/2006/relationships/slide" Target="slide60.xml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50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21.docx"/><Relationship Id="rId1" Type="http://schemas.openxmlformats.org/officeDocument/2006/relationships/vmlDrawing" Target="../drawings/vmlDrawing15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51.png"/><Relationship Id="rId10" Type="http://schemas.openxmlformats.org/officeDocument/2006/relationships/slide" Target="slide60.xml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package" Target="../embeddings/Microsoft_Word___23.docx"/><Relationship Id="rId3" Type="http://schemas.openxmlformats.org/officeDocument/2006/relationships/slide" Target="slide48.xml"/><Relationship Id="rId21" Type="http://schemas.openxmlformats.org/officeDocument/2006/relationships/image" Target="../media/image54.emf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52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22.docx"/><Relationship Id="rId20" Type="http://schemas.openxmlformats.org/officeDocument/2006/relationships/package" Target="../embeddings/Microsoft_Word___24.docx"/><Relationship Id="rId1" Type="http://schemas.openxmlformats.org/officeDocument/2006/relationships/vmlDrawing" Target="../drawings/vmlDrawing16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55.png"/><Relationship Id="rId10" Type="http://schemas.openxmlformats.org/officeDocument/2006/relationships/slide" Target="slide60.xml"/><Relationship Id="rId19" Type="http://schemas.openxmlformats.org/officeDocument/2006/relationships/image" Target="../media/image53.emf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3.xml"/><Relationship Id="rId18" Type="http://schemas.openxmlformats.org/officeDocument/2006/relationships/image" Target="../media/image56.emf"/><Relationship Id="rId3" Type="http://schemas.openxmlformats.org/officeDocument/2006/relationships/notesSlide" Target="../notesSlides/notesSlide2.xml"/><Relationship Id="rId7" Type="http://schemas.openxmlformats.org/officeDocument/2006/relationships/slide" Target="slide53.xml"/><Relationship Id="rId12" Type="http://schemas.openxmlformats.org/officeDocument/2006/relationships/slide" Target="slide62.xml"/><Relationship Id="rId17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17.vml"/><Relationship Id="rId6" Type="http://schemas.openxmlformats.org/officeDocument/2006/relationships/slide" Target="slide51.xml"/><Relationship Id="rId11" Type="http://schemas.openxmlformats.org/officeDocument/2006/relationships/slide" Target="slide60.xml"/><Relationship Id="rId5" Type="http://schemas.openxmlformats.org/officeDocument/2006/relationships/slide" Target="slide50.xml"/><Relationship Id="rId15" Type="http://schemas.openxmlformats.org/officeDocument/2006/relationships/slide" Target="slide68.xml"/><Relationship Id="rId10" Type="http://schemas.openxmlformats.org/officeDocument/2006/relationships/slide" Target="slide59.xml"/><Relationship Id="rId4" Type="http://schemas.openxmlformats.org/officeDocument/2006/relationships/slide" Target="slide48.xml"/><Relationship Id="rId9" Type="http://schemas.openxmlformats.org/officeDocument/2006/relationships/slide" Target="slide57.xml"/><Relationship Id="rId14" Type="http://schemas.openxmlformats.org/officeDocument/2006/relationships/slide" Target="slide6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7.emf"/><Relationship Id="rId1" Type="http://schemas.openxmlformats.org/officeDocument/2006/relationships/vmlDrawing" Target="../drawings/vmlDrawing18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package" Target="../embeddings/Microsoft_Word___26.docx"/><Relationship Id="rId10" Type="http://schemas.openxmlformats.org/officeDocument/2006/relationships/slide" Target="slide60.xml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9.emf"/><Relationship Id="rId1" Type="http://schemas.openxmlformats.org/officeDocument/2006/relationships/vmlDrawing" Target="../drawings/vmlDrawing19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package" Target="../embeddings/Microsoft_Word___27.docx"/><Relationship Id="rId10" Type="http://schemas.openxmlformats.org/officeDocument/2006/relationships/slide" Target="slide60.xml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package" Target="../embeddings/Microsoft_Word___29.docx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61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28.docx"/><Relationship Id="rId1" Type="http://schemas.openxmlformats.org/officeDocument/2006/relationships/vmlDrawing" Target="../drawings/vmlDrawing20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63.png"/><Relationship Id="rId10" Type="http://schemas.openxmlformats.org/officeDocument/2006/relationships/slide" Target="slide60.xml"/><Relationship Id="rId19" Type="http://schemas.openxmlformats.org/officeDocument/2006/relationships/image" Target="../media/image62.emf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62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30.docx"/><Relationship Id="rId1" Type="http://schemas.openxmlformats.org/officeDocument/2006/relationships/vmlDrawing" Target="../drawings/vmlDrawing21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63.png"/><Relationship Id="rId10" Type="http://schemas.openxmlformats.org/officeDocument/2006/relationships/slide" Target="slide60.xml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package" Target="../embeddings/Microsoft_Word___32.docx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64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31.docx"/><Relationship Id="rId1" Type="http://schemas.openxmlformats.org/officeDocument/2006/relationships/vmlDrawing" Target="../drawings/vmlDrawing22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66.png"/><Relationship Id="rId10" Type="http://schemas.openxmlformats.org/officeDocument/2006/relationships/slide" Target="slide60.xml"/><Relationship Id="rId19" Type="http://schemas.openxmlformats.org/officeDocument/2006/relationships/image" Target="../media/image65.emf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67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33.docx"/><Relationship Id="rId1" Type="http://schemas.openxmlformats.org/officeDocument/2006/relationships/vmlDrawing" Target="../drawings/vmlDrawing23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68.png"/><Relationship Id="rId10" Type="http://schemas.openxmlformats.org/officeDocument/2006/relationships/slide" Target="slide60.xml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69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34.docx"/><Relationship Id="rId1" Type="http://schemas.openxmlformats.org/officeDocument/2006/relationships/vmlDrawing" Target="../drawings/vmlDrawing24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68.png"/><Relationship Id="rId10" Type="http://schemas.openxmlformats.org/officeDocument/2006/relationships/slide" Target="slide60.xml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package" Target="../embeddings/Microsoft_Word___36.docx"/><Relationship Id="rId3" Type="http://schemas.openxmlformats.org/officeDocument/2006/relationships/slide" Target="slide48.xml"/><Relationship Id="rId21" Type="http://schemas.openxmlformats.org/officeDocument/2006/relationships/image" Target="../media/image73.emf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71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35.docx"/><Relationship Id="rId20" Type="http://schemas.openxmlformats.org/officeDocument/2006/relationships/package" Target="../embeddings/Microsoft_Word___37.docx"/><Relationship Id="rId1" Type="http://schemas.openxmlformats.org/officeDocument/2006/relationships/vmlDrawing" Target="../drawings/vmlDrawing25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74.png"/><Relationship Id="rId10" Type="http://schemas.openxmlformats.org/officeDocument/2006/relationships/slide" Target="slide60.xml"/><Relationship Id="rId19" Type="http://schemas.openxmlformats.org/officeDocument/2006/relationships/image" Target="../media/image72.emf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image" Target="../media/image75.emf"/><Relationship Id="rId2" Type="http://schemas.openxmlformats.org/officeDocument/2006/relationships/slideLayout" Target="../slideLayouts/slideLayout9.xml"/><Relationship Id="rId16" Type="http://schemas.openxmlformats.org/officeDocument/2006/relationships/package" Target="../embeddings/Microsoft_Word___38.docx"/><Relationship Id="rId1" Type="http://schemas.openxmlformats.org/officeDocument/2006/relationships/vmlDrawing" Target="../drawings/vmlDrawing26.vml"/><Relationship Id="rId6" Type="http://schemas.openxmlformats.org/officeDocument/2006/relationships/slide" Target="slide53.xml"/><Relationship Id="rId11" Type="http://schemas.openxmlformats.org/officeDocument/2006/relationships/slide" Target="slide62.xml"/><Relationship Id="rId5" Type="http://schemas.openxmlformats.org/officeDocument/2006/relationships/slide" Target="slide51.xml"/><Relationship Id="rId15" Type="http://schemas.openxmlformats.org/officeDocument/2006/relationships/image" Target="../media/image74.png"/><Relationship Id="rId10" Type="http://schemas.openxmlformats.org/officeDocument/2006/relationships/slide" Target="slide60.xml"/><Relationship Id="rId4" Type="http://schemas.openxmlformats.org/officeDocument/2006/relationships/slide" Target="slide50.xml"/><Relationship Id="rId9" Type="http://schemas.openxmlformats.org/officeDocument/2006/relationships/slide" Target="slide59.xml"/><Relationship Id="rId1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8.xml"/><Relationship Id="rId3" Type="http://schemas.openxmlformats.org/officeDocument/2006/relationships/slide" Target="slide50.xml"/><Relationship Id="rId7" Type="http://schemas.openxmlformats.org/officeDocument/2006/relationships/slide" Target="slide57.xml"/><Relationship Id="rId12" Type="http://schemas.openxmlformats.org/officeDocument/2006/relationships/slide" Target="slide6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5.xml"/><Relationship Id="rId11" Type="http://schemas.openxmlformats.org/officeDocument/2006/relationships/slide" Target="slide63.xml"/><Relationship Id="rId5" Type="http://schemas.openxmlformats.org/officeDocument/2006/relationships/slide" Target="slide53.xml"/><Relationship Id="rId15" Type="http://schemas.openxmlformats.org/officeDocument/2006/relationships/image" Target="../media/image76.png"/><Relationship Id="rId10" Type="http://schemas.openxmlformats.org/officeDocument/2006/relationships/slide" Target="slide62.xml"/><Relationship Id="rId4" Type="http://schemas.openxmlformats.org/officeDocument/2006/relationships/slide" Target="slide51.xml"/><Relationship Id="rId9" Type="http://schemas.openxmlformats.org/officeDocument/2006/relationships/slide" Target="slide60.xml"/><Relationship Id="rId14" Type="http://schemas.openxmlformats.org/officeDocument/2006/relationships/slide" Target="slide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7" b="1051"/>
          <a:stretch/>
        </p:blipFill>
        <p:spPr>
          <a:xfrm>
            <a:off x="-3474" y="1511598"/>
            <a:ext cx="12193200" cy="378961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439C5BC-78DD-0947-9E91-72FACC384131}"/>
              </a:ext>
            </a:extLst>
          </p:cNvPr>
          <p:cNvSpPr/>
          <p:nvPr/>
        </p:nvSpPr>
        <p:spPr>
          <a:xfrm>
            <a:off x="182052" y="2708919"/>
            <a:ext cx="1172906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zh-CN" sz="7200" b="1" dirty="0">
                <a:solidFill>
                  <a:schemeClr val="bg1"/>
                </a:solidFill>
                <a:latin typeface="+mn-ea"/>
              </a:rPr>
              <a:t>原电池　常见化学电源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="" xmlns:a16="http://schemas.microsoft.com/office/drawing/2014/main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159896" y="1231072"/>
            <a:ext cx="1773382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zh-CN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zh-CN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</a:t>
            </a:r>
            <a:endParaRPr lang="zh-CN" altLang="en-US" sz="2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="" xmlns:a16="http://schemas.microsoft.com/office/drawing/2014/main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="" xmlns:a16="http://schemas.microsoft.com/office/drawing/2014/main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032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153" y="721271"/>
            <a:ext cx="1134648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一、原电池原理及电极的判断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银锌电池是一种常见化学电源，其反应原理：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=Zn(OH)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2Ag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，其工作示意图如下。下列说法不正确的是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A.Zn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电极发生氧化反应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B.Ag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电极是电源的正极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电池工作时，电子从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电极经导线流向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电极经电解质溶液流向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D.Zn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电极上发生的反应：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=Zn(OH)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50106" y="345556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301208"/>
            <a:ext cx="11160000" cy="1440160"/>
            <a:chOff x="792914" y="3925222"/>
            <a:chExt cx="11160000" cy="1440160"/>
          </a:xfrm>
        </p:grpSpPr>
        <p:sp>
          <p:nvSpPr>
            <p:cNvPr id="18" name="圆角矩形 1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327270"/>
            </a:xfrm>
            <a:prstGeom prst="roundRect">
              <a:avLst>
                <a:gd name="adj" fmla="val 235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131721"/>
              <a:ext cx="10802361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电池工作时，负极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Zn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失去电子，电子经导线流向正极，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得到电子转化为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，电子不会进入电解质溶液，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53602" name="Picture 2" descr="6-4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713465"/>
            <a:ext cx="3557578" cy="23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153" y="605001"/>
            <a:ext cx="113464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分析下图所示的四个原电池装置，其中结论正确的是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作负极，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作负极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作正极，电极反应式为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=6OH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作负极，电极反应式为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作正极，电极反应式为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35360" y="43651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30116" name="Picture 68" descr="6-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49" y="1390721"/>
            <a:ext cx="3920195" cy="2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7" name="Picture 69" descr="6-46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93" y="1196752"/>
            <a:ext cx="3920195" cy="27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16" name="Picture 68" descr="6-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49" y="564725"/>
            <a:ext cx="3920195" cy="2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7" name="Picture 69" descr="6-46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93" y="370756"/>
            <a:ext cx="3920195" cy="27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9115"/>
            <a:ext cx="11160000" cy="6274220"/>
            <a:chOff x="792914" y="3925222"/>
            <a:chExt cx="11160000" cy="6274220"/>
          </a:xfrm>
        </p:grpSpPr>
        <p:sp>
          <p:nvSpPr>
            <p:cNvPr id="7" name="圆角矩形 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6161331"/>
            </a:xfrm>
            <a:prstGeom prst="roundRect">
              <a:avLst>
                <a:gd name="adj" fmla="val 17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44524" y="3022514"/>
            <a:ext cx="106800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溶液反应，而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溶液反应失去电子，故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是负极；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在浓硝酸中钝化，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和浓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反应失去电子作负极，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中电池总反应为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2Al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=2NaAlO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，负极反应式为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2Al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，二者相减得到正极反应式为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是正极，电极反应式为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=4OH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354386"/>
              </p:ext>
            </p:extLst>
          </p:nvPr>
        </p:nvGraphicFramePr>
        <p:xfrm>
          <a:off x="3278979" y="4816202"/>
          <a:ext cx="1358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5" name="文档" r:id="rId5" imgW="1359021" imgH="476679" progId="Word.Document.12">
                  <p:embed/>
                </p:oleObj>
              </mc:Choice>
              <mc:Fallback>
                <p:oleObj name="文档" r:id="rId5" imgW="1359021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8979" y="4816202"/>
                        <a:ext cx="13589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5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536503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2523174" y="776317"/>
            <a:ext cx="71456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判断电极的方法</a:t>
            </a:r>
          </a:p>
        </p:txBody>
      </p:sp>
      <p:sp>
        <p:nvSpPr>
          <p:cNvPr id="13" name="矩形 12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2708" y="1556792"/>
            <a:ext cx="1056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通过反应类型判断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失去电子的电极为负极，发生氧化反应；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得到电子的电极为正极，发生还原反应。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通过电子定向移动方向和电流方向判断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电子流出的电极为负极，电子经外电路流入正极；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电流流出的电极为正极，电流经外电路流入负极。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根据离子移动方向判断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阴离子向负极移动，阳离子向正极移动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2808311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2523174" y="776317"/>
            <a:ext cx="71456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判断电极的方法</a:t>
            </a:r>
          </a:p>
        </p:txBody>
      </p:sp>
      <p:sp>
        <p:nvSpPr>
          <p:cNvPr id="13" name="矩形 12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2708" y="2106722"/>
            <a:ext cx="1056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根据电极现象判断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一般不断溶解、质量减轻的电极为负极；有固体析出、质量增加或不变或有气体产生的电极为正极。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153" y="1000607"/>
            <a:ext cx="113464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四个金属电极，有关的实验装置及部分实验现象如下：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0153" y="289223"/>
            <a:ext cx="3518912" cy="621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二、原电池原理的应用</a:t>
            </a:r>
          </a:p>
        </p:txBody>
      </p:sp>
      <p:pic>
        <p:nvPicPr>
          <p:cNvPr id="131275" name="Picture 203" descr="6-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54" y="1858729"/>
            <a:ext cx="1030344" cy="16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276" name="Picture 204" descr="6-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89" y="2007018"/>
            <a:ext cx="884613" cy="14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277" name="Picture 205" descr="6-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58" y="2007018"/>
            <a:ext cx="884613" cy="14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278" name="Picture 206" descr="6-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27" y="1858729"/>
            <a:ext cx="884613" cy="16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15874"/>
              </p:ext>
            </p:extLst>
          </p:nvPr>
        </p:nvGraphicFramePr>
        <p:xfrm>
          <a:off x="614391" y="1693559"/>
          <a:ext cx="10963219" cy="3041496"/>
        </p:xfrm>
        <a:graphic>
          <a:graphicData uri="http://schemas.openxmlformats.org/drawingml/2006/table">
            <a:tbl>
              <a:tblPr/>
              <a:tblGrid>
                <a:gridCol w="2097233"/>
                <a:gridCol w="2088232"/>
                <a:gridCol w="2393354"/>
                <a:gridCol w="2192200"/>
                <a:gridCol w="2192200"/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实验装置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部分实验现象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极质量减少；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极质量增加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极有气体产生；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极无变化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极溶解；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极有气体产生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电流从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极流向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510153" y="4861911"/>
            <a:ext cx="1134648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由此可判断这四种金属的活动性顺序是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  	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  	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44885" y="590165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727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75" name="Picture 203" descr="6-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54" y="641842"/>
            <a:ext cx="1030344" cy="16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276" name="Picture 204" descr="6-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89" y="790131"/>
            <a:ext cx="884613" cy="14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277" name="Picture 205" descr="6-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58" y="790131"/>
            <a:ext cx="884613" cy="14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278" name="Picture 206" descr="6-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27" y="641842"/>
            <a:ext cx="884613" cy="16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87520"/>
              </p:ext>
            </p:extLst>
          </p:nvPr>
        </p:nvGraphicFramePr>
        <p:xfrm>
          <a:off x="614391" y="476672"/>
          <a:ext cx="10963219" cy="3041496"/>
        </p:xfrm>
        <a:graphic>
          <a:graphicData uri="http://schemas.openxmlformats.org/drawingml/2006/table">
            <a:tbl>
              <a:tblPr/>
              <a:tblGrid>
                <a:gridCol w="2194419"/>
                <a:gridCol w="2192200"/>
                <a:gridCol w="2192200"/>
                <a:gridCol w="2192200"/>
                <a:gridCol w="2192200"/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实验装置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部分实验现象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极质量减少；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极质量增加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极有气体产生；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极无变化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极溶解；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极有气体产生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电流从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极流向</a:t>
                      </a:r>
                      <a:r>
                        <a:rPr lang="en-US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88640"/>
            <a:ext cx="11160000" cy="6246698"/>
            <a:chOff x="792914" y="3925222"/>
            <a:chExt cx="11160000" cy="6246698"/>
          </a:xfrm>
        </p:grpSpPr>
        <p:sp>
          <p:nvSpPr>
            <p:cNvPr id="12" name="圆角矩形 1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6133808"/>
            </a:xfrm>
            <a:prstGeom prst="roundRect">
              <a:avLst>
                <a:gd name="adj" fmla="val 13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80086" y="3573016"/>
            <a:ext cx="110318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把四个实验从左到右分别编号为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①②③④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，则由实验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作原电池负极，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作原电池正极，金属活动性：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可知，活动性：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作原电池负极，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作正极，活动性：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极为原电池负极，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极为原电池正极，活动性：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153" y="251123"/>
            <a:ext cx="113464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设计原电池装置证明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的氧化性比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写出能说明氧化性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的离子方程式：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若要将上述反应设计成原电池，电极反应式分别是：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在方框中画出装置图，指出电极材料和电解质溶液：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20136" y="924630"/>
            <a:ext cx="3863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19536" y="1961317"/>
            <a:ext cx="251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=Cu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919536" y="2533958"/>
            <a:ext cx="302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26681"/>
              </p:ext>
            </p:extLst>
          </p:nvPr>
        </p:nvGraphicFramePr>
        <p:xfrm>
          <a:off x="695400" y="3778419"/>
          <a:ext cx="6696744" cy="2665392"/>
        </p:xfrm>
        <a:graphic>
          <a:graphicData uri="http://schemas.openxmlformats.org/drawingml/2006/table">
            <a:tbl>
              <a:tblPr/>
              <a:tblGrid>
                <a:gridCol w="3348372"/>
                <a:gridCol w="33483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不含盐桥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含盐桥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16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7697" name="Picture 1" descr="6-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68" y="4474455"/>
            <a:ext cx="1426143" cy="17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8" name="Picture 2" descr="6-51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06" y="4474455"/>
            <a:ext cx="2137671" cy="17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>
            <a:hlinkClick r:id="rId4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5857" y="2753052"/>
            <a:ext cx="1064811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常见化学电源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0F59A29-C0E7-AF44-BD4E-AA2B31736E23}"/>
              </a:ext>
            </a:extLst>
          </p:cNvPr>
          <p:cNvSpPr txBox="1"/>
          <p:nvPr/>
        </p:nvSpPr>
        <p:spPr>
          <a:xfrm>
            <a:off x="4935783" y="2262339"/>
            <a:ext cx="872185" cy="215570"/>
          </a:xfrm>
          <a:custGeom>
            <a:avLst/>
            <a:gdLst/>
            <a:ahLst/>
            <a:cxnLst/>
            <a:rect l="l" t="t" r="r" b="b"/>
            <a:pathLst>
              <a:path w="872185" h="215570">
                <a:moveTo>
                  <a:pt x="607009" y="187909"/>
                </a:moveTo>
                <a:lnTo>
                  <a:pt x="860755" y="187909"/>
                </a:lnTo>
                <a:lnTo>
                  <a:pt x="858469" y="205740"/>
                </a:lnTo>
                <a:cubicBezTo>
                  <a:pt x="858012" y="208483"/>
                  <a:pt x="856754" y="210769"/>
                  <a:pt x="854697" y="212598"/>
                </a:cubicBezTo>
                <a:cubicBezTo>
                  <a:pt x="852639" y="214427"/>
                  <a:pt x="850239" y="215341"/>
                  <a:pt x="847496" y="215341"/>
                </a:cubicBezTo>
                <a:lnTo>
                  <a:pt x="593521" y="215341"/>
                </a:lnTo>
                <a:lnTo>
                  <a:pt x="596036" y="197739"/>
                </a:lnTo>
                <a:cubicBezTo>
                  <a:pt x="596493" y="194844"/>
                  <a:pt x="597751" y="192481"/>
                  <a:pt x="599808" y="190653"/>
                </a:cubicBezTo>
                <a:cubicBezTo>
                  <a:pt x="601865" y="188824"/>
                  <a:pt x="604266" y="187909"/>
                  <a:pt x="607009" y="187909"/>
                </a:cubicBezTo>
                <a:close/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6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41756" y="10059"/>
                </a:moveTo>
                <a:lnTo>
                  <a:pt x="872185" y="10059"/>
                </a:lnTo>
                <a:lnTo>
                  <a:pt x="869899" y="27889"/>
                </a:lnTo>
                <a:cubicBezTo>
                  <a:pt x="869442" y="30785"/>
                  <a:pt x="868184" y="33147"/>
                  <a:pt x="866127" y="34976"/>
                </a:cubicBezTo>
                <a:cubicBezTo>
                  <a:pt x="864069" y="36805"/>
                  <a:pt x="861593" y="37719"/>
                  <a:pt x="858697" y="37719"/>
                </a:cubicBezTo>
                <a:lnTo>
                  <a:pt x="628269" y="37719"/>
                </a:lnTo>
                <a:lnTo>
                  <a:pt x="630555" y="19888"/>
                </a:lnTo>
                <a:cubicBezTo>
                  <a:pt x="631012" y="16993"/>
                  <a:pt x="632269" y="14631"/>
                  <a:pt x="634327" y="12802"/>
                </a:cubicBezTo>
                <a:cubicBezTo>
                  <a:pt x="636384" y="10973"/>
                  <a:pt x="638860" y="10059"/>
                  <a:pt x="641756" y="10059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3"/>
                  <a:pt x="246888" y="202997"/>
                  <a:pt x="241401" y="208026"/>
                </a:cubicBezTo>
                <a:cubicBezTo>
                  <a:pt x="235762" y="213055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8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4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000" y="1239143"/>
            <a:ext cx="1134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>
                <a:latin typeface="+mn-ea"/>
              </a:rPr>
              <a:t>1</a:t>
            </a:r>
            <a:r>
              <a:rPr lang="en-US" altLang="zh-CN" sz="2400" b="1" dirty="0"/>
              <a:t>.</a:t>
            </a:r>
            <a:r>
              <a:rPr lang="zh-CN" altLang="zh-CN" sz="2400" b="1" dirty="0"/>
              <a:t>分类</a:t>
            </a:r>
            <a:endParaRPr lang="zh-CN" altLang="zh-CN" sz="2400" dirty="0"/>
          </a:p>
        </p:txBody>
      </p:sp>
      <p:pic>
        <p:nvPicPr>
          <p:cNvPr id="159746" name="Picture 2" descr="6-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61" y="2132856"/>
            <a:ext cx="5690479" cy="189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3262" y="-12546"/>
            <a:ext cx="1961180" cy="4149081"/>
          </a:xfrm>
          <a:prstGeom prst="rect">
            <a:avLst/>
          </a:prstGeom>
          <a:solidFill>
            <a:srgbClr val="1E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814512" y="824289"/>
            <a:ext cx="1393956" cy="4000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599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复习目标</a:t>
            </a:r>
            <a:endParaRPr lang="zh-CN" altLang="en-US" sz="259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663" y="1413243"/>
            <a:ext cx="11122661" cy="287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8778" y="1269260"/>
            <a:ext cx="11122546" cy="31678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CC371D3-A076-C14C-81A0-460D628CCC61}"/>
              </a:ext>
            </a:extLst>
          </p:cNvPr>
          <p:cNvSpPr txBox="1"/>
          <p:nvPr/>
        </p:nvSpPr>
        <p:spPr>
          <a:xfrm>
            <a:off x="767408" y="1916832"/>
            <a:ext cx="108012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理解原电池的构成、工作原理及应用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正确判断原电池的两极，能书写电极反应式和总反应方程式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了解常见化学电源的种类及其工作原理；了解燃料电池的应用。</a:t>
            </a:r>
          </a:p>
        </p:txBody>
      </p:sp>
    </p:spTree>
    <p:extLst>
      <p:ext uri="{BB962C8B-B14F-4D97-AF65-F5344CB8AC3E}">
        <p14:creationId xmlns:p14="http://schemas.microsoft.com/office/powerpoint/2010/main" val="3650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6000" y="745654"/>
            <a:ext cx="113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tabLst>
                <a:tab pos="3316288" algn="l"/>
              </a:tabLst>
            </a:pPr>
            <a:r>
              <a:rPr lang="en-US" altLang="zh-CN" sz="2400" b="1" kern="100" dirty="0">
                <a:latin typeface="+mn-ea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工作原理</a:t>
            </a:r>
            <a:endParaRPr lang="zh-CN" altLang="zh-CN" sz="2400" b="1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90804"/>
              </p:ext>
            </p:extLst>
          </p:nvPr>
        </p:nvGraphicFramePr>
        <p:xfrm>
          <a:off x="574044" y="1604744"/>
          <a:ext cx="11043912" cy="4200520"/>
        </p:xfrm>
        <a:graphic>
          <a:graphicData uri="http://schemas.openxmlformats.org/drawingml/2006/table">
            <a:tbl>
              <a:tblPr/>
              <a:tblGrid>
                <a:gridCol w="2926178"/>
                <a:gridCol w="811773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碱性锌锰干电池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Zn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2MnO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=2MnOOH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Zn(OH)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负极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正极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铅蓄电池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Pb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PbO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2H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2PbSO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负极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正极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615788"/>
              </p:ext>
            </p:extLst>
          </p:nvPr>
        </p:nvGraphicFramePr>
        <p:xfrm>
          <a:off x="7466013" y="3751263"/>
          <a:ext cx="1196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2" name="文档" r:id="rId3" imgW="1203633" imgH="990497" progId="Word.Document.12">
                  <p:embed/>
                </p:oleObj>
              </mc:Choice>
              <mc:Fallback>
                <p:oleObj name="文档" r:id="rId3" imgW="1203633" imgH="990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6013" y="3751263"/>
                        <a:ext cx="11969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562407" y="2723778"/>
            <a:ext cx="403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=Zn(OH)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25454" y="3274417"/>
            <a:ext cx="576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2MnO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=2MnOOH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833738"/>
              </p:ext>
            </p:extLst>
          </p:nvPr>
        </p:nvGraphicFramePr>
        <p:xfrm>
          <a:off x="4632350" y="4618991"/>
          <a:ext cx="3835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3" name="文档" r:id="rId5" imgW="3835204" imgH="505525" progId="Word.Document.12">
                  <p:embed/>
                </p:oleObj>
              </mc:Choice>
              <mc:Fallback>
                <p:oleObj name="文档" r:id="rId5" imgW="3835204" imgH="505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2350" y="4618991"/>
                        <a:ext cx="38354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38861"/>
              </p:ext>
            </p:extLst>
          </p:nvPr>
        </p:nvGraphicFramePr>
        <p:xfrm>
          <a:off x="4622825" y="5178500"/>
          <a:ext cx="59388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4" name="文档" r:id="rId7" imgW="5939065" imgH="448003" progId="Word.Document.12">
                  <p:embed/>
                </p:oleObj>
              </mc:Choice>
              <mc:Fallback>
                <p:oleObj name="文档" r:id="rId7" imgW="5939065" imgH="448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2825" y="5178500"/>
                        <a:ext cx="5938837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8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44739"/>
              </p:ext>
            </p:extLst>
          </p:nvPr>
        </p:nvGraphicFramePr>
        <p:xfrm>
          <a:off x="524696" y="1196752"/>
          <a:ext cx="11142608" cy="3840480"/>
        </p:xfrm>
        <a:graphic>
          <a:graphicData uri="http://schemas.openxmlformats.org/drawingml/2006/table">
            <a:tbl>
              <a:tblPr/>
              <a:tblGrid>
                <a:gridCol w="1394840"/>
                <a:gridCol w="1557488"/>
                <a:gridCol w="8190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电极反应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燃料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=2H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负极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正极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碱性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总反应：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spc="-8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==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=2H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负极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正极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556299" y="2312412"/>
            <a:ext cx="254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11824" y="2871986"/>
            <a:ext cx="3403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1824" y="3961631"/>
            <a:ext cx="378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6295" y="4517603"/>
            <a:ext cx="3626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6000" y="476672"/>
            <a:ext cx="11340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3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二次电池的充放电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可充电电池原理示意图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3842" name="Picture 2" descr="6-1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02" y="1621096"/>
            <a:ext cx="4959797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26000" y="3823252"/>
            <a:ext cx="11340000" cy="2239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充电时，原电池负极与外接电源负极相连，原电池正极与外接电源正极相连，记作：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正接正，负接负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可充电电池有充电和放电两个过程，放电时是原电池反应，充电时是电解池反应。充电、放电不是可逆反应。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052736"/>
            <a:ext cx="1141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放电时的负极反应和充电时的阴极反应相反，放电时的正极反应和充电时的阳极反应相反。将负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极反应式变换方向并将电子移项即可得出阴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极反应式。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000" y="2441937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2Ni(OH)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，放电时负极的电极反应式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endParaRPr lang="zh-CN" altLang="zh-CN" sz="2400" kern="100" baseline="300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17373"/>
              </p:ext>
            </p:extLst>
          </p:nvPr>
        </p:nvGraphicFramePr>
        <p:xfrm>
          <a:off x="3460279" y="2267347"/>
          <a:ext cx="13017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2" name="文档" r:id="rId3" imgW="1302155" imgH="1039535" progId="Word.Document.12">
                  <p:embed/>
                </p:oleObj>
              </mc:Choice>
              <mc:Fallback>
                <p:oleObj name="文档" r:id="rId3" imgW="1302155" imgH="1039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0279" y="2267347"/>
                        <a:ext cx="130175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90000" y="3212579"/>
            <a:ext cx="1141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则充电时阴极的电极反应式</a:t>
            </a:r>
            <a:r>
              <a:rPr lang="zh-CN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  <a:r>
              <a:rPr lang="zh-CN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48528" y="255735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3275459"/>
            <a:ext cx="328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spc="-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2OH</a:t>
            </a:r>
            <a:r>
              <a:rPr lang="zh-CN" altLang="zh-CN" sz="2400" kern="100" spc="-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===Fe(OH)</a:t>
            </a:r>
            <a:r>
              <a:rPr lang="en-US" altLang="zh-CN" sz="2400" kern="100" spc="-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58389" y="3307160"/>
            <a:ext cx="373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spc="-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spc="-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===Fe</a:t>
            </a:r>
            <a:r>
              <a:rPr lang="zh-CN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spc="-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292951" y="1234058"/>
            <a:ext cx="11606099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太阳能电池不属于原电池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可充电电池中的放电反应和充电反应互为可逆反应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铅蓄电池工作时，当电路中转移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电子时，负极增重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4.8 g(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燃料电池的电极不参与反应，有很强的催化活性，起导电作用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4087572" y="1268752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628BF87-908D-014A-9264-78411F45AF42}"/>
              </a:ext>
            </a:extLst>
          </p:cNvPr>
          <p:cNvSpPr/>
          <p:nvPr/>
        </p:nvSpPr>
        <p:spPr>
          <a:xfrm>
            <a:off x="7426067" y="180939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8984116" y="2362864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8969173" y="2935394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43816DB-F9FA-074F-95D2-F480366D6E2A}"/>
              </a:ext>
            </a:extLst>
          </p:cNvPr>
          <p:cNvSpPr/>
          <p:nvPr/>
        </p:nvSpPr>
        <p:spPr>
          <a:xfrm>
            <a:off x="390000" y="1123389"/>
            <a:ext cx="6992169" cy="52319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一、化学电源中电极及电极产物的判断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785178"/>
            <a:ext cx="7938248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科学家用氮化镓材料与铜组装如图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所示的人工光合系统，利用该装置成功地实现了以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合成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。该电池负极是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负极产物是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，正极是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，正极产物是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9335" name="Picture 423" descr="6-5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983"/>
          <a:stretch/>
        </p:blipFill>
        <p:spPr bwMode="auto">
          <a:xfrm>
            <a:off x="8760296" y="1268760"/>
            <a:ext cx="2785214" cy="324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2678" y="2993420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GaN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475979" y="2967293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600056" y="299054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477222" y="3394122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340768"/>
            <a:ext cx="7650216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(Ru)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基配合物光敏染料敏化太阳能电池工作时的反应为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2Ru</a:t>
            </a:r>
            <a:r>
              <a:rPr lang="en-US" altLang="zh-CN" kern="100" baseline="300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*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2Ru</a:t>
            </a:r>
            <a:r>
              <a:rPr lang="en-US" altLang="zh-CN" kern="100" baseline="300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3I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，装置如图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。该电池负极材料为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，负极对应的产物为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；正极材料为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正极对应的产物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，正极反应式：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5890" name="Picture 2" descr="6-5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/>
          <a:stretch/>
        </p:blipFill>
        <p:spPr bwMode="auto">
          <a:xfrm>
            <a:off x="8256240" y="1412776"/>
            <a:ext cx="3690763" cy="29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358011"/>
              </p:ext>
            </p:extLst>
          </p:nvPr>
        </p:nvGraphicFramePr>
        <p:xfrm>
          <a:off x="2213397" y="2060848"/>
          <a:ext cx="835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4" name="文档" r:id="rId4" imgW="835352" imgH="476679" progId="Word.Document.12">
                  <p:embed/>
                </p:oleObj>
              </mc:Choice>
              <mc:Fallback>
                <p:oleObj name="文档" r:id="rId4" imgW="835352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3397" y="2060848"/>
                        <a:ext cx="8350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559496" y="25370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透明导电玻璃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456040" y="253709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Ru</a:t>
            </a:r>
            <a:r>
              <a:rPr lang="en-US" altLang="zh-CN" sz="2400" kern="100" baseline="30000" dirty="0" err="1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749232" y="3068960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镀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Pt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导电玻璃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755685" y="311272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784242"/>
              </p:ext>
            </p:extLst>
          </p:nvPr>
        </p:nvGraphicFramePr>
        <p:xfrm>
          <a:off x="2223909" y="3658407"/>
          <a:ext cx="2463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5" name="文档" r:id="rId6" imgW="2463946" imgH="467304" progId="Word.Document.12">
                  <p:embed/>
                </p:oleObj>
              </mc:Choice>
              <mc:Fallback>
                <p:oleObj name="文档" r:id="rId6" imgW="2463946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23909" y="3658407"/>
                        <a:ext cx="24638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2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836712"/>
            <a:ext cx="11394632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碳呼吸电池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是一种新型能源装置，其工作原理如图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。该电池负极是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，负极产物是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，正极产物是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6708" name="Picture 212" descr="6-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39" y="2257752"/>
            <a:ext cx="5682922" cy="33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560496" y="95596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63552" y="1417628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(C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182953"/>
              </p:ext>
            </p:extLst>
          </p:nvPr>
        </p:nvGraphicFramePr>
        <p:xfrm>
          <a:off x="5591944" y="1484784"/>
          <a:ext cx="1358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75" name="文档" r:id="rId4" imgW="1359021" imgH="476679" progId="Word.Document.12">
                  <p:embed/>
                </p:oleObj>
              </mc:Choice>
              <mc:Fallback>
                <p:oleObj name="文档" r:id="rId4" imgW="1359021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1944" y="1484784"/>
                        <a:ext cx="13589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4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404664"/>
            <a:ext cx="11412000" cy="5709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二、不同介质燃料电池电极反应式的书写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写出不同介质中甲烷燃料电池的电极反应式。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酸性介质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碱性介质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07568" y="2060848"/>
            <a:ext cx="354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7488" y="2605333"/>
            <a:ext cx="4447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1577" y="3123153"/>
            <a:ext cx="3557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03313" y="4261517"/>
            <a:ext cx="4816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67"/>
              </p:ext>
            </p:extLst>
          </p:nvPr>
        </p:nvGraphicFramePr>
        <p:xfrm>
          <a:off x="5034930" y="4416152"/>
          <a:ext cx="12160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8" name="文档" r:id="rId3" imgW="1216497" imgH="419708" progId="Word.Document.12">
                  <p:embed/>
                </p:oleObj>
              </mc:Choice>
              <mc:Fallback>
                <p:oleObj name="文档" r:id="rId3" imgW="1216497" imgH="419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4930" y="4416152"/>
                        <a:ext cx="12160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30245"/>
              </p:ext>
            </p:extLst>
          </p:nvPr>
        </p:nvGraphicFramePr>
        <p:xfrm>
          <a:off x="1487488" y="4999412"/>
          <a:ext cx="51879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9" name="文档" r:id="rId5" imgW="5187387" imgH="677158" progId="Word.Document.12">
                  <p:embed/>
                </p:oleObj>
              </mc:Choice>
              <mc:Fallback>
                <p:oleObj name="文档" r:id="rId5" imgW="5187387" imgH="6771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7488" y="4999412"/>
                        <a:ext cx="518795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1447801" y="5362709"/>
            <a:ext cx="378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=8OH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887397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固体电解质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高温下能传导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熔融碳酸盐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如熔融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1544" y="1396174"/>
            <a:ext cx="354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62522" y="1963311"/>
            <a:ext cx="4549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30338" y="2492896"/>
            <a:ext cx="2650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=4O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19313" y="3592472"/>
            <a:ext cx="354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71555"/>
              </p:ext>
            </p:extLst>
          </p:nvPr>
        </p:nvGraphicFramePr>
        <p:xfrm>
          <a:off x="1472482" y="4346426"/>
          <a:ext cx="5092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6" name="文档" r:id="rId3" imgW="5092011" imgH="638937" progId="Word.Document.12">
                  <p:embed/>
                </p:oleObj>
              </mc:Choice>
              <mc:Fallback>
                <p:oleObj name="文档" r:id="rId3" imgW="5092011" imgH="6389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2482" y="4346426"/>
                        <a:ext cx="50927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30820"/>
              </p:ext>
            </p:extLst>
          </p:nvPr>
        </p:nvGraphicFramePr>
        <p:xfrm>
          <a:off x="1472630" y="4869160"/>
          <a:ext cx="50863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7" name="文档" r:id="rId5" imgW="5092011" imgH="667783" progId="Word.Document.12">
                  <p:embed/>
                </p:oleObj>
              </mc:Choice>
              <mc:Fallback>
                <p:oleObj name="文档" r:id="rId5" imgW="5092011" imgH="6677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2630" y="4869160"/>
                        <a:ext cx="50863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5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9" b="-3"/>
          <a:stretch/>
        </p:blipFill>
        <p:spPr>
          <a:xfrm>
            <a:off x="-297" y="-897"/>
            <a:ext cx="12193200" cy="6858897"/>
          </a:xfrm>
          <a:prstGeom prst="rect">
            <a:avLst/>
          </a:prstGeom>
        </p:spPr>
      </p:pic>
      <p:sp>
        <p:nvSpPr>
          <p:cNvPr id="24" name="右箭头 23">
            <a:extLst>
              <a:ext uri="{FF2B5EF4-FFF2-40B4-BE49-F238E27FC236}">
                <a16:creationId xmlns:a16="http://schemas.microsoft.com/office/drawing/2014/main" xmlns="" id="{2A6AC19E-00AE-F04F-A6A1-03D164D4EEB2}"/>
              </a:ext>
            </a:extLst>
          </p:cNvPr>
          <p:cNvSpPr/>
          <p:nvPr/>
        </p:nvSpPr>
        <p:spPr>
          <a:xfrm>
            <a:off x="0" y="2269067"/>
            <a:ext cx="12192000" cy="2319868"/>
          </a:xfrm>
          <a:prstGeom prst="rightArrow">
            <a:avLst>
              <a:gd name="adj1" fmla="val 85280"/>
              <a:gd name="adj2" fmla="val 363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143686" y="2854335"/>
            <a:ext cx="2154326" cy="1222738"/>
            <a:chOff x="9143686" y="2854335"/>
            <a:chExt cx="2154326" cy="1222738"/>
          </a:xfrm>
        </p:grpSpPr>
        <p:sp>
          <p:nvSpPr>
            <p:cNvPr id="26" name="平行四边形 25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9143686" y="2854335"/>
              <a:ext cx="2154326" cy="1222738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9473119" y="3250261"/>
              <a:ext cx="1495461" cy="4308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lvl="0" algn="ctr">
                <a:spcBef>
                  <a:spcPts val="1200"/>
                </a:spcBef>
                <a:defRPr/>
              </a:pPr>
              <a:r>
                <a:rPr lang="zh-CN" altLang="en-US" sz="22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课时精练</a:t>
              </a:r>
              <a:endParaRPr lang="en-US" altLang="zh-CN" sz="22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04884" y="375106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1" lang="zh-CN" altLang="en-US" b="1" i="1" kern="0" dirty="0">
                <a:solidFill>
                  <a:srgbClr val="2FC4DA"/>
                </a:solidFill>
                <a:latin typeface="DOUYU Font" pitchFamily="2" charset="-122"/>
                <a:ea typeface="DOUYU Font" pitchFamily="2" charset="-122"/>
              </a:rPr>
              <a:t>内容索引</a:t>
            </a:r>
            <a:endParaRPr kumimoji="1" lang="en-US" altLang="zh-CN" b="1" i="1" kern="0" dirty="0">
              <a:solidFill>
                <a:srgbClr val="2FC4DA"/>
              </a:solidFill>
              <a:latin typeface="DOUYU Font" pitchFamily="2" charset="-122"/>
              <a:ea typeface="DOUYU Font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50378" y="2854335"/>
            <a:ext cx="2147137" cy="1222737"/>
            <a:chOff x="7200502" y="2854335"/>
            <a:chExt cx="2147137" cy="1222737"/>
          </a:xfrm>
        </p:grpSpPr>
        <p:sp>
          <p:nvSpPr>
            <p:cNvPr id="35" name="平行四边形 3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7200502" y="2854335"/>
              <a:ext cx="2147137" cy="1222737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6" name="文本框 35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7648229" y="3123780"/>
              <a:ext cx="1328091" cy="760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zh-CN" altLang="en-US" sz="22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真题演练</a:t>
              </a:r>
              <a:endParaRPr lang="en-US" altLang="zh-CN" sz="22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  <a:p>
              <a:pPr lvl="0" algn="dist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zh-CN" altLang="en-US" sz="22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明确考向</a:t>
              </a:r>
              <a:endParaRPr lang="en-US" altLang="zh-CN" sz="22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949882" y="2837936"/>
            <a:ext cx="2154326" cy="1222738"/>
            <a:chOff x="3299758" y="2837936"/>
            <a:chExt cx="2154326" cy="1222738"/>
          </a:xfrm>
        </p:grpSpPr>
        <p:sp>
          <p:nvSpPr>
            <p:cNvPr id="42" name="平行四边形 41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3299758" y="2837936"/>
              <a:ext cx="2154326" cy="1222738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3775338" y="2996952"/>
              <a:ext cx="11253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spcBef>
                  <a:spcPts val="1200"/>
                </a:spcBef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考点二</a:t>
              </a:r>
              <a:endParaRPr lang="en-US" altLang="zh-CN" sz="24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49386" y="2837936"/>
            <a:ext cx="2154326" cy="1222738"/>
            <a:chOff x="1349386" y="2837936"/>
            <a:chExt cx="2154326" cy="1222738"/>
          </a:xfrm>
        </p:grpSpPr>
        <p:sp>
          <p:nvSpPr>
            <p:cNvPr id="46" name="平行四边形 45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1349386" y="2837936"/>
              <a:ext cx="2154326" cy="1222738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文本框 46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1855607" y="2996952"/>
              <a:ext cx="11253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spcBef>
                  <a:spcPts val="1200"/>
                </a:spcBef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考点一</a:t>
              </a:r>
              <a:endParaRPr lang="en-US" altLang="zh-CN" sz="24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>
              <a:hlinkClick r:id="rId6" action="ppaction://hlinksldjump"/>
            </p:cNvPr>
            <p:cNvSpPr/>
            <p:nvPr/>
          </p:nvSpPr>
          <p:spPr>
            <a:xfrm>
              <a:off x="1638556" y="3500952"/>
              <a:ext cx="14781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spc="1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原电池的工作原理及应用</a:t>
              </a:r>
            </a:p>
          </p:txBody>
        </p:sp>
      </p:grpSp>
      <p:sp>
        <p:nvSpPr>
          <p:cNvPr id="20" name="矩形 19">
            <a:hlinkClick r:id="rId5" action="ppaction://hlinksldjump"/>
          </p:cNvPr>
          <p:cNvSpPr/>
          <p:nvPr/>
        </p:nvSpPr>
        <p:spPr>
          <a:xfrm>
            <a:off x="4198828" y="3500952"/>
            <a:ext cx="1534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spc="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常见化学电源</a:t>
            </a:r>
          </a:p>
        </p:txBody>
      </p:sp>
    </p:spTree>
    <p:extLst>
      <p:ext uri="{BB962C8B-B14F-4D97-AF65-F5344CB8AC3E}">
        <p14:creationId xmlns:p14="http://schemas.microsoft.com/office/powerpoint/2010/main" val="19894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692696"/>
            <a:ext cx="11394632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十九大报告中提出要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打赢蓝天保卫战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，意味着对大气污染防治比过去要求更高。二氧化硫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空气质子交换膜燃料电池实现了制硫酸、发电、环保三位一体的结合，原理如图所示。下列说法正确的是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该电池放电时质子从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Pt2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电极经过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内电路移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Pt1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B.Pt1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电极附近发生的反应为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8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spc="-8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C.Pt2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电极附近发生的反应为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相同条件下，放电过程中消耗的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6392" name="Picture 200" descr="6-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89" y="1986085"/>
            <a:ext cx="5097616" cy="2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/>
          <p:nvPr/>
        </p:nvSpPr>
        <p:spPr>
          <a:xfrm>
            <a:off x="253827" y="50302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964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92" name="Picture 200" descr="6-5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700808"/>
            <a:ext cx="5097616" cy="2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4984227"/>
            <a:chOff x="792914" y="3925222"/>
            <a:chExt cx="11160000" cy="4984227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871337"/>
            </a:xfrm>
            <a:prstGeom prst="roundRect">
              <a:avLst>
                <a:gd name="adj" fmla="val 12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95399" y="2192507"/>
            <a:ext cx="5618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Pt1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电极为负极，发生氧化反应，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被氧化为硫酸，电极反应式为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，硫酸应当拆为离子形式，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399" y="4405705"/>
            <a:ext cx="10823721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酸性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条件下，氧气得电子生成水，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根据转移电子数相等可知，放电过程中消耗的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的体积比为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5399" y="990253"/>
            <a:ext cx="10823721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放电时为原电池，质子向正极移动，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Pt1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电极为负极，则该电池放电时质子从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Pt1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电极移向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Pt2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39853"/>
              </p:ext>
            </p:extLst>
          </p:nvPr>
        </p:nvGraphicFramePr>
        <p:xfrm>
          <a:off x="2230537" y="3448050"/>
          <a:ext cx="12255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5" name="文档" r:id="rId4" imgW="1225854" imgH="467304" progId="Word.Document.12">
                  <p:embed/>
                </p:oleObj>
              </mc:Choice>
              <mc:Fallback>
                <p:oleObj name="文档" r:id="rId4" imgW="1225854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0537" y="3448050"/>
                        <a:ext cx="12255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5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536503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2523174" y="776317"/>
            <a:ext cx="71456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电极反应式的书写方法</a:t>
            </a:r>
          </a:p>
        </p:txBody>
      </p:sp>
      <p:sp>
        <p:nvSpPr>
          <p:cNvPr id="13" name="矩形 12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思维建模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11" name="矩形 10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6000" y="1700808"/>
            <a:ext cx="10620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方法一　直接书写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9986" name="Picture 2" descr="6-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68" y="2267347"/>
            <a:ext cx="6077664" cy="35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7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3240359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2523174" y="776317"/>
            <a:ext cx="71456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电极反应式的书写方法</a:t>
            </a:r>
          </a:p>
        </p:txBody>
      </p:sp>
      <p:sp>
        <p:nvSpPr>
          <p:cNvPr id="13" name="矩形 12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思维建模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6000" y="1988840"/>
            <a:ext cx="10620000" cy="2221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方法二　间接书写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第一步，写出电池总反应式。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第二步，写出电极的正极反应式。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第三步，负极反应式＝总反应式－正极反应式。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153" y="900024"/>
            <a:ext cx="1134648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科学家近年发明了一种新型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Zn—CO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水介质电池。电池示意图如下，电极为金属锌和选择性催化材料，放电时，温室气体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被转化为储氢物质甲酸等，为解决环境和能源问题提供了一种新途径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0153" y="188640"/>
            <a:ext cx="3852337" cy="621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三、二次电池放电与充电</a:t>
            </a:r>
          </a:p>
        </p:txBody>
      </p:sp>
      <p:pic>
        <p:nvPicPr>
          <p:cNvPr id="171010" name="Picture 2" descr="6-1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80" y="2085161"/>
            <a:ext cx="5291584" cy="33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10153" y="2536329"/>
            <a:ext cx="59108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下列说法错误的是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放电时，负极反应为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4OH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altLang="zh-CN" sz="2400" kern="100" baseline="30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8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spc="-8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转移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0153" y="5350832"/>
            <a:ext cx="11346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充电时，电池总反应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充电时，正极溶液中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浓度升高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46360"/>
              </p:ext>
            </p:extLst>
          </p:nvPr>
        </p:nvGraphicFramePr>
        <p:xfrm>
          <a:off x="1439863" y="3792781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3" name="文档" r:id="rId4" imgW="1778317" imgH="457929" progId="Word.Document.12">
                  <p:embed/>
                </p:oleObj>
              </mc:Choice>
              <mc:Fallback>
                <p:oleObj name="文档" r:id="rId4" imgW="1778317" imgH="457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9863" y="3792781"/>
                        <a:ext cx="1778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46291"/>
              </p:ext>
            </p:extLst>
          </p:nvPr>
        </p:nvGraphicFramePr>
        <p:xfrm>
          <a:off x="3935760" y="5518152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4" name="文档" r:id="rId6" imgW="1987785" imgH="457929" progId="Word.Document.12">
                  <p:embed/>
                </p:oleObj>
              </mc:Choice>
              <mc:Fallback>
                <p:oleObj name="文档" r:id="rId6" imgW="1987785" imgH="457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5760" y="5518152"/>
                        <a:ext cx="1981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9"/>
          <p:cNvSpPr txBox="1"/>
          <p:nvPr/>
        </p:nvSpPr>
        <p:spPr>
          <a:xfrm>
            <a:off x="344885" y="580107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8112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6-1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980728"/>
            <a:ext cx="4810531" cy="30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764704"/>
            <a:ext cx="11160000" cy="4680521"/>
            <a:chOff x="792914" y="3925222"/>
            <a:chExt cx="11160000" cy="4680521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567630"/>
            </a:xfrm>
            <a:prstGeom prst="roundRect">
              <a:avLst>
                <a:gd name="adj" fmla="val 12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4" name="矩形 1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5399" y="1124744"/>
            <a:ext cx="5927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由装置示意图可知，放电时负极反应为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放电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元素由＋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价降为＋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时，转移的电子为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5399" y="4024114"/>
            <a:ext cx="10873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由装置示意图可知充电时阳极产生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，阴极产生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充电时阳极上发生反应：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浓度降低，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582619"/>
              </p:ext>
            </p:extLst>
          </p:nvPr>
        </p:nvGraphicFramePr>
        <p:xfrm>
          <a:off x="3218126" y="1818697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2" name="文档" r:id="rId4" imgW="1778317" imgH="457929" progId="Word.Document.12">
                  <p:embed/>
                </p:oleObj>
              </mc:Choice>
              <mc:Fallback>
                <p:oleObj name="文档" r:id="rId4" imgW="1778317" imgH="457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8126" y="1818697"/>
                        <a:ext cx="1778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3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152" y="588960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我国化学工作者提出一种利用有机电极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(PTO/HQ)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和无机电极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/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在酸性环境中可充电的电池，其放电时的工作原理如图所示：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2034" name="Picture 2" descr="6-1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18" y="1766247"/>
            <a:ext cx="4696630" cy="19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6-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39" y="3705777"/>
            <a:ext cx="4049789" cy="210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10152" y="1765024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/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石墨毡为负极，发生还原反应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充电时，有机电极和外接电源的正极相连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/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石墨毡电极的电极反应式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充电时，每消耗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PTO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，理论上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外电路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转移电子为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44885" y="444462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455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6-1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268760"/>
            <a:ext cx="4696630" cy="19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6-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09" y="3208290"/>
            <a:ext cx="4049789" cy="210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764704"/>
            <a:ext cx="11160000" cy="4984227"/>
            <a:chOff x="792914" y="3925222"/>
            <a:chExt cx="11160000" cy="4984227"/>
          </a:xfrm>
        </p:grpSpPr>
        <p:sp>
          <p:nvSpPr>
            <p:cNvPr id="9" name="圆角矩形 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871337"/>
            </a:xfrm>
            <a:prstGeom prst="roundRect">
              <a:avLst>
                <a:gd name="adj" fmla="val 12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0" name="矩形 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95399" y="1196752"/>
            <a:ext cx="61926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根据放电时的工作原理图可知，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石墨毡电极上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发生得电子的还原反应，则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石墨毡电极为正极，正极反应式为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=Mn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，有机电极为负极，负极反应式为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HQ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=PTO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，放电时，溶液中的阳离子移向正极，阴离子移向负极。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>
            <a:hlinkClick r:id="rId4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真题演练  明确考向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6199844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83832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174" y="2262726"/>
            <a:ext cx="148145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B9872406-72F5-594F-A16E-02C2617B58AB}"/>
              </a:ext>
            </a:extLst>
          </p:cNvPr>
          <p:cNvSpPr/>
          <p:nvPr/>
        </p:nvSpPr>
        <p:spPr>
          <a:xfrm>
            <a:off x="390000" y="1052736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火星大气中含有大量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，一种有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参加反应的新型全固态电池有望为火星探测器供电。该电池以金属钠为负极，碳纳米管为正极，放电时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负极上发生还原反应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在正极上得电子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阳离子由正极移向负极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将电能转化为化学能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44302" y="267300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339872" y="2864791"/>
            <a:ext cx="800008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原电池的工作原理及应用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22048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2048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B9F8ED9-2331-FD4B-ADA0-471E1F90BF32}"/>
              </a:ext>
            </a:extLst>
          </p:cNvPr>
          <p:cNvSpPr txBox="1"/>
          <p:nvPr/>
        </p:nvSpPr>
        <p:spPr>
          <a:xfrm>
            <a:off x="4901424" y="2281745"/>
            <a:ext cx="876985" cy="215570"/>
          </a:xfrm>
          <a:custGeom>
            <a:avLst/>
            <a:gdLst/>
            <a:ahLst/>
            <a:cxnLst/>
            <a:rect l="l" t="t" r="r" b="b"/>
            <a:pathLst>
              <a:path w="876985" h="215570"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6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18896" y="82296"/>
                </a:moveTo>
                <a:lnTo>
                  <a:pt x="876985" y="82296"/>
                </a:lnTo>
                <a:lnTo>
                  <a:pt x="875157" y="95555"/>
                </a:lnTo>
                <a:cubicBezTo>
                  <a:pt x="874090" y="103023"/>
                  <a:pt x="870813" y="109042"/>
                  <a:pt x="865327" y="113614"/>
                </a:cubicBezTo>
                <a:cubicBezTo>
                  <a:pt x="859993" y="118339"/>
                  <a:pt x="853668" y="120701"/>
                  <a:pt x="846353" y="120701"/>
                </a:cubicBezTo>
                <a:lnTo>
                  <a:pt x="588264" y="120701"/>
                </a:lnTo>
                <a:lnTo>
                  <a:pt x="590321" y="107214"/>
                </a:lnTo>
                <a:cubicBezTo>
                  <a:pt x="591388" y="100051"/>
                  <a:pt x="594588" y="94107"/>
                  <a:pt x="599922" y="89383"/>
                </a:cubicBezTo>
                <a:cubicBezTo>
                  <a:pt x="605409" y="84658"/>
                  <a:pt x="611733" y="82296"/>
                  <a:pt x="618896" y="82296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3"/>
                  <a:pt x="246888" y="202997"/>
                  <a:pt x="241401" y="208026"/>
                </a:cubicBezTo>
                <a:cubicBezTo>
                  <a:pt x="235762" y="213055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8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11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56792"/>
            <a:ext cx="11160000" cy="3155834"/>
            <a:chOff x="792914" y="3925222"/>
            <a:chExt cx="11160000" cy="3155834"/>
          </a:xfrm>
        </p:grpSpPr>
        <p:sp>
          <p:nvSpPr>
            <p:cNvPr id="14" name="圆角矩形 1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042944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86000" y="1837915"/>
            <a:ext cx="10620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根据题干信息可知，放电时总反应为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=2Na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。放电时负极上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失去电子发生氧化反应生成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放电时正极上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得到电子生成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放电时阳离子移向正极，故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放电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时该装置为原电池，将化学能转化为电能，故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A329BE5-FA48-1445-847B-16C3FB060719}"/>
              </a:ext>
            </a:extLst>
          </p:cNvPr>
          <p:cNvSpPr/>
          <p:nvPr/>
        </p:nvSpPr>
        <p:spPr>
          <a:xfrm>
            <a:off x="390000" y="908720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化学电源在日常生活和高科技领域中都有广泛应用。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下列说法不正确的是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3058" name="Picture 2" descr="6-5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845703"/>
            <a:ext cx="5022863" cy="19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 descr="6-5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077951"/>
            <a:ext cx="5022863" cy="19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3A329BE5-FA48-1445-847B-16C3FB060719}"/>
              </a:ext>
            </a:extLst>
          </p:cNvPr>
          <p:cNvSpPr/>
          <p:nvPr/>
        </p:nvSpPr>
        <p:spPr>
          <a:xfrm>
            <a:off x="390000" y="2139802"/>
            <a:ext cx="6389137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电极方向移动，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附近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浓度增加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乙：正极的电极反应式为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=2Ag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丙：锌筒作负极，发生氧化反应，锌筒会变薄</a:t>
            </a:r>
            <a:endParaRPr lang="zh-CN" altLang="zh-CN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丁：使用一段时间后，电解质溶液的酸性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，导电能力下降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63352" y="208662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3058" name="Picture 2" descr="6-5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37" y="1557671"/>
            <a:ext cx="5022863" cy="19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 descr="6-5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37" y="3789919"/>
            <a:ext cx="5022863" cy="19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4984227"/>
            <a:chOff x="792914" y="3925222"/>
            <a:chExt cx="11160000" cy="4984227"/>
          </a:xfrm>
        </p:grpSpPr>
        <p:sp>
          <p:nvSpPr>
            <p:cNvPr id="12" name="圆角矩形 1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871337"/>
            </a:xfrm>
            <a:prstGeom prst="roundRect">
              <a:avLst>
                <a:gd name="adj" fmla="val 12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5400" y="1484784"/>
            <a:ext cx="5598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较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活泼，作负极，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失电子变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迁移至铜电极，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得电子变为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作正极，得到来自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失去的电子，被还原成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，结合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溶液作电解液，故电极反应式为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 2Ag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3058" name="Picture 2" descr="6-5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37" y="1557671"/>
            <a:ext cx="5022863" cy="19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 descr="6-5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37" y="3789919"/>
            <a:ext cx="5022863" cy="19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4984227"/>
            <a:chOff x="792914" y="3925222"/>
            <a:chExt cx="11160000" cy="4984227"/>
          </a:xfrm>
        </p:grpSpPr>
        <p:sp>
          <p:nvSpPr>
            <p:cNvPr id="12" name="圆角矩形 1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871337"/>
            </a:xfrm>
            <a:prstGeom prst="roundRect">
              <a:avLst>
                <a:gd name="adj" fmla="val 12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5400" y="1484784"/>
            <a:ext cx="5598938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为较活泼电极，作负极，发生氧化反应，锌溶解，因而锌筒会变薄，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项正确；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5400" y="2642245"/>
            <a:ext cx="559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铅蓄电池总反应式为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PbO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endParaRPr lang="en-US" altLang="zh-CN" sz="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41807"/>
              </p:ext>
            </p:extLst>
          </p:nvPr>
        </p:nvGraphicFramePr>
        <p:xfrm>
          <a:off x="765598" y="3163842"/>
          <a:ext cx="12731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9" name="文档" r:id="rId9" imgW="1273363" imgH="1020785" progId="Word.Document.12">
                  <p:embed/>
                </p:oleObj>
              </mc:Choice>
              <mc:Fallback>
                <p:oleObj name="文档" r:id="rId9" imgW="1273363" imgH="1020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5598" y="3163842"/>
                        <a:ext cx="127317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695400" y="3294509"/>
            <a:ext cx="5598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2PbSO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，放电一段时间后，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不断被消耗，因而电解质溶液的酸性减弱，导电能力下降，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1282553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溶液为离子导体，分别组成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OH—O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清洁燃料电池，下列说法正确的是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放电过程中，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均向负极移动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放电过程中，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物质的量均减小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消耗等质量燃料，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燃料电池的理论放电量最大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时，理论上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燃料电池气体产物的体积在标准状况下为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11.2 L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圆角矩形 1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55293" y="342900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圆角矩形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688632"/>
            <a:chOff x="792914" y="3925222"/>
            <a:chExt cx="11160000" cy="5688632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575742"/>
            </a:xfrm>
            <a:prstGeom prst="roundRect">
              <a:avLst>
                <a:gd name="adj" fmla="val 124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5399" y="1196752"/>
            <a:ext cx="10823721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放电过程为原电池工作原理，所以钾离子均向正极移动，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碱性环境下，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—O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清洁燃料电池总反应为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，未消耗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的物质的量不变，其他两种燃料电池根据总反应可知，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的物质的量均减小，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892522"/>
              </p:ext>
            </p:extLst>
          </p:nvPr>
        </p:nvGraphicFramePr>
        <p:xfrm>
          <a:off x="814388" y="3429000"/>
          <a:ext cx="105632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81" name="文档" r:id="rId7" imgW="10574702" imgH="1911470" progId="Word.Document.12">
                  <p:embed/>
                </p:oleObj>
              </mc:Choice>
              <mc:Fallback>
                <p:oleObj name="文档" r:id="rId7" imgW="10574702" imgH="1911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4388" y="3429000"/>
                        <a:ext cx="1056322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695399" y="5363691"/>
            <a:ext cx="1082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根据转移电子数守恒和总反应式可知，消耗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生成氮气的物质的量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，在标准状况下为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22.4 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C1FBDD9-C637-3049-A2CA-EC551F20B050}"/>
              </a:ext>
            </a:extLst>
          </p:cNvPr>
          <p:cNvSpPr/>
          <p:nvPr/>
        </p:nvSpPr>
        <p:spPr>
          <a:xfrm>
            <a:off x="390000" y="726604"/>
            <a:ext cx="11412000" cy="148499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熔融钠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硫电池性能优良，是具有应用前景的储能电池。下图中的电池反应为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sz="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i="1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，难溶于熔融硫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，下列说法错误的是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5106" name="Picture 2" descr="6-5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132856"/>
            <a:ext cx="3881742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91260"/>
              </p:ext>
            </p:extLst>
          </p:nvPr>
        </p:nvGraphicFramePr>
        <p:xfrm>
          <a:off x="3569000" y="1477466"/>
          <a:ext cx="13112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3" name="文档" r:id="rId8" imgW="1311513" imgH="1049271" progId="Word.Document.12">
                  <p:embed/>
                </p:oleObj>
              </mc:Choice>
              <mc:Fallback>
                <p:oleObj name="文档" r:id="rId8" imgW="1311513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9000" y="1477466"/>
                        <a:ext cx="131127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C1FBDD9-C637-3049-A2CA-EC551F20B050}"/>
              </a:ext>
            </a:extLst>
          </p:cNvPr>
          <p:cNvSpPr/>
          <p:nvPr/>
        </p:nvSpPr>
        <p:spPr>
          <a:xfrm>
            <a:off x="390000" y="2357491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A.Na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的电子式为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放电时正极反应为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分别为电池的负极和正极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该电池是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Na-β-Al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隔膜的二次电池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54643" y="340287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715619"/>
            <a:ext cx="11160000" cy="2032833"/>
            <a:chOff x="792914" y="3925222"/>
            <a:chExt cx="11160000" cy="2032833"/>
          </a:xfrm>
        </p:grpSpPr>
        <p:sp>
          <p:nvSpPr>
            <p:cNvPr id="16" name="圆角矩形 1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902720"/>
            </a:xfrm>
            <a:prstGeom prst="roundRect">
              <a:avLst>
                <a:gd name="adj" fmla="val 235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7" name="矩形 1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03729"/>
              <a:ext cx="1080236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错，电池正极是含碳粉的熔融硫；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对，因为该电池可以充电，所以为二次电池，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其中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Na-β-Al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楷体_GB2312" panose="02010609030101010101" pitchFamily="49" charset="-122"/>
                </a:rPr>
                <a:t>3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是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隔膜，防止熔融钠与熔融硫直接反应。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1" name="矩形 20">
            <a:hlinkClick r:id="rId10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000" y="2494198"/>
            <a:ext cx="2816391" cy="5818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2024" y="2616847"/>
            <a:ext cx="582087" cy="3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6984"/>
          <a:stretch/>
        </p:blipFill>
        <p:spPr>
          <a:xfrm>
            <a:off x="-297" y="0"/>
            <a:ext cx="121896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课时精练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C829374-D590-8149-8BB5-B124E3F9341E}"/>
              </a:ext>
            </a:extLst>
          </p:cNvPr>
          <p:cNvSpPr txBox="1"/>
          <p:nvPr/>
        </p:nvSpPr>
        <p:spPr>
          <a:xfrm>
            <a:off x="6199844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2467164-16F2-4A4D-B46C-22BE743484D1}"/>
              </a:ext>
            </a:extLst>
          </p:cNvPr>
          <p:cNvSpPr txBox="1"/>
          <p:nvPr/>
        </p:nvSpPr>
        <p:spPr>
          <a:xfrm>
            <a:off x="4583832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872AB8A-14DD-9C40-A732-56BC6020FD9F}"/>
              </a:ext>
            </a:extLst>
          </p:cNvPr>
          <p:cNvSpPr txBox="1"/>
          <p:nvPr/>
        </p:nvSpPr>
        <p:spPr>
          <a:xfrm>
            <a:off x="4965024" y="2353753"/>
            <a:ext cx="1172946" cy="215570"/>
          </a:xfrm>
          <a:custGeom>
            <a:avLst/>
            <a:gdLst/>
            <a:ahLst/>
            <a:cxnLst/>
            <a:rect l="l" t="t" r="r" b="b"/>
            <a:pathLst>
              <a:path w="1172946" h="215570">
                <a:moveTo>
                  <a:pt x="32918" y="162992"/>
                </a:moveTo>
                <a:lnTo>
                  <a:pt x="73152" y="162992"/>
                </a:lnTo>
                <a:lnTo>
                  <a:pt x="54178" y="199339"/>
                </a:lnTo>
                <a:cubicBezTo>
                  <a:pt x="47777" y="210160"/>
                  <a:pt x="39547" y="215570"/>
                  <a:pt x="29489" y="215570"/>
                </a:cubicBezTo>
                <a:lnTo>
                  <a:pt x="0" y="215570"/>
                </a:lnTo>
                <a:lnTo>
                  <a:pt x="25603" y="167793"/>
                </a:lnTo>
                <a:cubicBezTo>
                  <a:pt x="27584" y="164592"/>
                  <a:pt x="30022" y="162992"/>
                  <a:pt x="32918" y="162992"/>
                </a:cubicBezTo>
                <a:close/>
                <a:moveTo>
                  <a:pt x="59893" y="114300"/>
                </a:moveTo>
                <a:lnTo>
                  <a:pt x="57150" y="133960"/>
                </a:lnTo>
                <a:cubicBezTo>
                  <a:pt x="56997" y="135484"/>
                  <a:pt x="57378" y="136779"/>
                  <a:pt x="58293" y="137846"/>
                </a:cubicBezTo>
                <a:cubicBezTo>
                  <a:pt x="59207" y="138760"/>
                  <a:pt x="60350" y="139218"/>
                  <a:pt x="61722" y="139218"/>
                </a:cubicBezTo>
                <a:lnTo>
                  <a:pt x="117957" y="139218"/>
                </a:lnTo>
                <a:lnTo>
                  <a:pt x="121386" y="114300"/>
                </a:lnTo>
                <a:close/>
                <a:moveTo>
                  <a:pt x="603580" y="96012"/>
                </a:moveTo>
                <a:lnTo>
                  <a:pt x="650214" y="96012"/>
                </a:lnTo>
                <a:lnTo>
                  <a:pt x="637641" y="189738"/>
                </a:lnTo>
                <a:cubicBezTo>
                  <a:pt x="637336" y="191872"/>
                  <a:pt x="637794" y="193701"/>
                  <a:pt x="639013" y="195225"/>
                </a:cubicBezTo>
                <a:cubicBezTo>
                  <a:pt x="640080" y="196749"/>
                  <a:pt x="641756" y="197511"/>
                  <a:pt x="644042" y="197511"/>
                </a:cubicBezTo>
                <a:lnTo>
                  <a:pt x="674903" y="197511"/>
                </a:lnTo>
                <a:cubicBezTo>
                  <a:pt x="677037" y="197511"/>
                  <a:pt x="679018" y="196749"/>
                  <a:pt x="680847" y="195225"/>
                </a:cubicBezTo>
                <a:cubicBezTo>
                  <a:pt x="682828" y="193701"/>
                  <a:pt x="683971" y="191872"/>
                  <a:pt x="684276" y="189738"/>
                </a:cubicBezTo>
                <a:lnTo>
                  <a:pt x="694563" y="114072"/>
                </a:lnTo>
                <a:lnTo>
                  <a:pt x="654786" y="114072"/>
                </a:lnTo>
                <a:lnTo>
                  <a:pt x="657301" y="96012"/>
                </a:lnTo>
                <a:lnTo>
                  <a:pt x="741883" y="96012"/>
                </a:lnTo>
                <a:lnTo>
                  <a:pt x="728853" y="191338"/>
                </a:lnTo>
                <a:cubicBezTo>
                  <a:pt x="728091" y="198044"/>
                  <a:pt x="725043" y="203759"/>
                  <a:pt x="719709" y="208483"/>
                </a:cubicBezTo>
                <a:cubicBezTo>
                  <a:pt x="714527" y="213208"/>
                  <a:pt x="708583" y="215570"/>
                  <a:pt x="701878" y="215570"/>
                </a:cubicBezTo>
                <a:lnTo>
                  <a:pt x="612495" y="215570"/>
                </a:lnTo>
                <a:cubicBezTo>
                  <a:pt x="605790" y="215570"/>
                  <a:pt x="600303" y="213208"/>
                  <a:pt x="596036" y="208483"/>
                </a:cubicBezTo>
                <a:cubicBezTo>
                  <a:pt x="591769" y="203759"/>
                  <a:pt x="590016" y="198044"/>
                  <a:pt x="590778" y="191338"/>
                </a:cubicBezTo>
                <a:close/>
                <a:moveTo>
                  <a:pt x="913257" y="77038"/>
                </a:moveTo>
                <a:lnTo>
                  <a:pt x="1148714" y="77038"/>
                </a:lnTo>
                <a:cubicBezTo>
                  <a:pt x="1150696" y="77038"/>
                  <a:pt x="1152296" y="77762"/>
                  <a:pt x="1153515" y="79210"/>
                </a:cubicBezTo>
                <a:cubicBezTo>
                  <a:pt x="1154734" y="80658"/>
                  <a:pt x="1155191" y="82372"/>
                  <a:pt x="1154887" y="84354"/>
                </a:cubicBezTo>
                <a:lnTo>
                  <a:pt x="1140256" y="190424"/>
                </a:lnTo>
                <a:cubicBezTo>
                  <a:pt x="1139342" y="197282"/>
                  <a:pt x="1136142" y="203149"/>
                  <a:pt x="1130655" y="208026"/>
                </a:cubicBezTo>
                <a:cubicBezTo>
                  <a:pt x="1125321" y="213055"/>
                  <a:pt x="1119149" y="215570"/>
                  <a:pt x="1112138" y="215570"/>
                </a:cubicBezTo>
                <a:lnTo>
                  <a:pt x="1035786" y="215570"/>
                </a:lnTo>
                <a:lnTo>
                  <a:pt x="1036472" y="210541"/>
                </a:lnTo>
                <a:cubicBezTo>
                  <a:pt x="1037386" y="205664"/>
                  <a:pt x="1039672" y="201549"/>
                  <a:pt x="1043330" y="198196"/>
                </a:cubicBezTo>
                <a:cubicBezTo>
                  <a:pt x="1046987" y="194844"/>
                  <a:pt x="1051178" y="193167"/>
                  <a:pt x="1055903" y="193167"/>
                </a:cubicBezTo>
                <a:lnTo>
                  <a:pt x="1085392" y="193167"/>
                </a:lnTo>
                <a:cubicBezTo>
                  <a:pt x="1087526" y="193167"/>
                  <a:pt x="1089507" y="192405"/>
                  <a:pt x="1091336" y="190881"/>
                </a:cubicBezTo>
                <a:cubicBezTo>
                  <a:pt x="1093165" y="189357"/>
                  <a:pt x="1094308" y="187376"/>
                  <a:pt x="1094765" y="184938"/>
                </a:cubicBezTo>
                <a:lnTo>
                  <a:pt x="1106423" y="99441"/>
                </a:lnTo>
                <a:lnTo>
                  <a:pt x="1005839" y="99441"/>
                </a:lnTo>
                <a:lnTo>
                  <a:pt x="962863" y="172822"/>
                </a:lnTo>
                <a:cubicBezTo>
                  <a:pt x="943965" y="201321"/>
                  <a:pt x="920572" y="215570"/>
                  <a:pt x="892683" y="215570"/>
                </a:cubicBezTo>
                <a:lnTo>
                  <a:pt x="889025" y="215570"/>
                </a:lnTo>
                <a:lnTo>
                  <a:pt x="957148" y="99441"/>
                </a:lnTo>
                <a:lnTo>
                  <a:pt x="905256" y="99441"/>
                </a:lnTo>
                <a:lnTo>
                  <a:pt x="907770" y="82068"/>
                </a:lnTo>
                <a:cubicBezTo>
                  <a:pt x="907923" y="80696"/>
                  <a:pt x="908532" y="79515"/>
                  <a:pt x="909599" y="78524"/>
                </a:cubicBezTo>
                <a:cubicBezTo>
                  <a:pt x="910666" y="77534"/>
                  <a:pt x="911885" y="77038"/>
                  <a:pt x="913257" y="77038"/>
                </a:cubicBezTo>
                <a:close/>
                <a:moveTo>
                  <a:pt x="173050" y="68809"/>
                </a:moveTo>
                <a:lnTo>
                  <a:pt x="169392" y="96012"/>
                </a:lnTo>
                <a:lnTo>
                  <a:pt x="226771" y="96012"/>
                </a:lnTo>
                <a:cubicBezTo>
                  <a:pt x="227990" y="96012"/>
                  <a:pt x="229209" y="95479"/>
                  <a:pt x="230428" y="94412"/>
                </a:cubicBezTo>
                <a:cubicBezTo>
                  <a:pt x="231648" y="93193"/>
                  <a:pt x="232333" y="91897"/>
                  <a:pt x="232486" y="90526"/>
                </a:cubicBezTo>
                <a:lnTo>
                  <a:pt x="235458" y="68809"/>
                </a:lnTo>
                <a:close/>
                <a:moveTo>
                  <a:pt x="29946" y="50292"/>
                </a:moveTo>
                <a:lnTo>
                  <a:pt x="283464" y="50292"/>
                </a:lnTo>
                <a:lnTo>
                  <a:pt x="277520" y="94412"/>
                </a:lnTo>
                <a:cubicBezTo>
                  <a:pt x="276758" y="99898"/>
                  <a:pt x="274243" y="104623"/>
                  <a:pt x="269976" y="108585"/>
                </a:cubicBezTo>
                <a:cubicBezTo>
                  <a:pt x="266014" y="112395"/>
                  <a:pt x="261442" y="114300"/>
                  <a:pt x="256260" y="114300"/>
                </a:cubicBezTo>
                <a:lnTo>
                  <a:pt x="166878" y="114300"/>
                </a:lnTo>
                <a:lnTo>
                  <a:pt x="163449" y="139218"/>
                </a:lnTo>
                <a:lnTo>
                  <a:pt x="271348" y="139218"/>
                </a:lnTo>
                <a:lnTo>
                  <a:pt x="264947" y="189281"/>
                </a:lnTo>
                <a:cubicBezTo>
                  <a:pt x="264033" y="196444"/>
                  <a:pt x="260832" y="202387"/>
                  <a:pt x="255346" y="207112"/>
                </a:cubicBezTo>
                <a:cubicBezTo>
                  <a:pt x="250012" y="211989"/>
                  <a:pt x="243992" y="214427"/>
                  <a:pt x="237286" y="214427"/>
                </a:cubicBezTo>
                <a:lnTo>
                  <a:pt x="182194" y="214427"/>
                </a:lnTo>
                <a:lnTo>
                  <a:pt x="183108" y="208026"/>
                </a:lnTo>
                <a:cubicBezTo>
                  <a:pt x="183565" y="204673"/>
                  <a:pt x="185013" y="201892"/>
                  <a:pt x="187452" y="199682"/>
                </a:cubicBezTo>
                <a:cubicBezTo>
                  <a:pt x="189890" y="197473"/>
                  <a:pt x="192633" y="196368"/>
                  <a:pt x="195681" y="196368"/>
                </a:cubicBezTo>
                <a:lnTo>
                  <a:pt x="207797" y="196368"/>
                </a:lnTo>
                <a:cubicBezTo>
                  <a:pt x="210845" y="196368"/>
                  <a:pt x="213512" y="195225"/>
                  <a:pt x="215798" y="192939"/>
                </a:cubicBezTo>
                <a:cubicBezTo>
                  <a:pt x="218236" y="190805"/>
                  <a:pt x="219684" y="188214"/>
                  <a:pt x="220141" y="185166"/>
                </a:cubicBezTo>
                <a:lnTo>
                  <a:pt x="223799" y="157506"/>
                </a:lnTo>
                <a:lnTo>
                  <a:pt x="161163" y="157506"/>
                </a:lnTo>
                <a:lnTo>
                  <a:pt x="153847" y="210998"/>
                </a:lnTo>
                <a:cubicBezTo>
                  <a:pt x="153695" y="212370"/>
                  <a:pt x="153124" y="213475"/>
                  <a:pt x="152133" y="214313"/>
                </a:cubicBezTo>
                <a:cubicBezTo>
                  <a:pt x="151142" y="215151"/>
                  <a:pt x="150037" y="215570"/>
                  <a:pt x="148818" y="215570"/>
                </a:cubicBezTo>
                <a:lnTo>
                  <a:pt x="107899" y="215570"/>
                </a:lnTo>
                <a:lnTo>
                  <a:pt x="115671" y="157506"/>
                </a:lnTo>
                <a:lnTo>
                  <a:pt x="27203" y="157506"/>
                </a:lnTo>
                <a:cubicBezTo>
                  <a:pt x="22021" y="157506"/>
                  <a:pt x="17907" y="155601"/>
                  <a:pt x="14859" y="151791"/>
                </a:cubicBezTo>
                <a:cubicBezTo>
                  <a:pt x="11658" y="147981"/>
                  <a:pt x="10439" y="143332"/>
                  <a:pt x="11201" y="137846"/>
                </a:cubicBezTo>
                <a:lnTo>
                  <a:pt x="16687" y="96012"/>
                </a:lnTo>
                <a:lnTo>
                  <a:pt x="123901" y="96012"/>
                </a:lnTo>
                <a:lnTo>
                  <a:pt x="127558" y="68809"/>
                </a:lnTo>
                <a:lnTo>
                  <a:pt x="20345" y="68809"/>
                </a:lnTo>
                <a:lnTo>
                  <a:pt x="21717" y="58065"/>
                </a:lnTo>
                <a:cubicBezTo>
                  <a:pt x="22021" y="55931"/>
                  <a:pt x="22974" y="54102"/>
                  <a:pt x="24574" y="52578"/>
                </a:cubicBezTo>
                <a:cubicBezTo>
                  <a:pt x="26174" y="51054"/>
                  <a:pt x="27965" y="50292"/>
                  <a:pt x="29946" y="50292"/>
                </a:cubicBezTo>
                <a:close/>
                <a:moveTo>
                  <a:pt x="616381" y="34290"/>
                </a:moveTo>
                <a:lnTo>
                  <a:pt x="649757" y="34290"/>
                </a:lnTo>
                <a:cubicBezTo>
                  <a:pt x="652348" y="34290"/>
                  <a:pt x="654481" y="35128"/>
                  <a:pt x="656158" y="36805"/>
                </a:cubicBezTo>
                <a:cubicBezTo>
                  <a:pt x="657834" y="38481"/>
                  <a:pt x="658749" y="40615"/>
                  <a:pt x="658901" y="43206"/>
                </a:cubicBezTo>
                <a:lnTo>
                  <a:pt x="659358" y="70638"/>
                </a:lnTo>
                <a:lnTo>
                  <a:pt x="692277" y="70638"/>
                </a:lnTo>
                <a:lnTo>
                  <a:pt x="700506" y="44349"/>
                </a:lnTo>
                <a:cubicBezTo>
                  <a:pt x="701421" y="41453"/>
                  <a:pt x="703097" y="39053"/>
                  <a:pt x="705535" y="37148"/>
                </a:cubicBezTo>
                <a:cubicBezTo>
                  <a:pt x="707974" y="35243"/>
                  <a:pt x="710565" y="34290"/>
                  <a:pt x="713308" y="34290"/>
                </a:cubicBezTo>
                <a:lnTo>
                  <a:pt x="745540" y="34290"/>
                </a:lnTo>
                <a:lnTo>
                  <a:pt x="734339" y="70638"/>
                </a:lnTo>
                <a:lnTo>
                  <a:pt x="750798" y="70638"/>
                </a:lnTo>
                <a:lnTo>
                  <a:pt x="749198" y="82753"/>
                </a:lnTo>
                <a:cubicBezTo>
                  <a:pt x="748893" y="84430"/>
                  <a:pt x="748055" y="85840"/>
                  <a:pt x="746683" y="86983"/>
                </a:cubicBezTo>
                <a:cubicBezTo>
                  <a:pt x="745312" y="88126"/>
                  <a:pt x="743864" y="88697"/>
                  <a:pt x="742340" y="88697"/>
                </a:cubicBezTo>
                <a:lnTo>
                  <a:pt x="601522" y="88697"/>
                </a:lnTo>
                <a:lnTo>
                  <a:pt x="603123" y="76353"/>
                </a:lnTo>
                <a:cubicBezTo>
                  <a:pt x="603427" y="74676"/>
                  <a:pt x="604151" y="73305"/>
                  <a:pt x="605294" y="72238"/>
                </a:cubicBezTo>
                <a:cubicBezTo>
                  <a:pt x="606437" y="71171"/>
                  <a:pt x="607771" y="70638"/>
                  <a:pt x="609295" y="70638"/>
                </a:cubicBezTo>
                <a:lnTo>
                  <a:pt x="617753" y="70638"/>
                </a:lnTo>
                <a:close/>
                <a:moveTo>
                  <a:pt x="786917" y="30633"/>
                </a:moveTo>
                <a:lnTo>
                  <a:pt x="812292" y="30633"/>
                </a:lnTo>
                <a:lnTo>
                  <a:pt x="785774" y="215570"/>
                </a:lnTo>
                <a:lnTo>
                  <a:pt x="742569" y="215570"/>
                </a:lnTo>
                <a:lnTo>
                  <a:pt x="766572" y="48692"/>
                </a:lnTo>
                <a:cubicBezTo>
                  <a:pt x="767486" y="43510"/>
                  <a:pt x="769772" y="39243"/>
                  <a:pt x="773430" y="35890"/>
                </a:cubicBezTo>
                <a:cubicBezTo>
                  <a:pt x="777392" y="32385"/>
                  <a:pt x="781888" y="30633"/>
                  <a:pt x="786917" y="30633"/>
                </a:cubicBezTo>
                <a:close/>
                <a:moveTo>
                  <a:pt x="780516" y="1829"/>
                </a:moveTo>
                <a:lnTo>
                  <a:pt x="879271" y="1829"/>
                </a:lnTo>
                <a:lnTo>
                  <a:pt x="876300" y="21489"/>
                </a:lnTo>
                <a:lnTo>
                  <a:pt x="857783" y="77953"/>
                </a:lnTo>
                <a:lnTo>
                  <a:pt x="868070" y="77953"/>
                </a:lnTo>
                <a:lnTo>
                  <a:pt x="852982" y="184023"/>
                </a:lnTo>
                <a:cubicBezTo>
                  <a:pt x="851915" y="192405"/>
                  <a:pt x="849630" y="198273"/>
                  <a:pt x="846124" y="201625"/>
                </a:cubicBezTo>
                <a:cubicBezTo>
                  <a:pt x="842467" y="204826"/>
                  <a:pt x="836523" y="206426"/>
                  <a:pt x="828294" y="206426"/>
                </a:cubicBezTo>
                <a:lnTo>
                  <a:pt x="802690" y="206426"/>
                </a:lnTo>
                <a:lnTo>
                  <a:pt x="820978" y="77953"/>
                </a:lnTo>
                <a:lnTo>
                  <a:pt x="810463" y="77953"/>
                </a:lnTo>
                <a:lnTo>
                  <a:pt x="828979" y="21717"/>
                </a:lnTo>
                <a:lnTo>
                  <a:pt x="816635" y="21717"/>
                </a:lnTo>
                <a:lnTo>
                  <a:pt x="816406" y="21717"/>
                </a:lnTo>
                <a:lnTo>
                  <a:pt x="812977" y="21717"/>
                </a:lnTo>
                <a:lnTo>
                  <a:pt x="769543" y="21717"/>
                </a:lnTo>
                <a:lnTo>
                  <a:pt x="771601" y="9601"/>
                </a:lnTo>
                <a:cubicBezTo>
                  <a:pt x="772058" y="7315"/>
                  <a:pt x="773049" y="5487"/>
                  <a:pt x="774573" y="4115"/>
                </a:cubicBezTo>
                <a:cubicBezTo>
                  <a:pt x="776401" y="2591"/>
                  <a:pt x="778383" y="1829"/>
                  <a:pt x="780516" y="1829"/>
                </a:cubicBezTo>
                <a:close/>
                <a:moveTo>
                  <a:pt x="1101394" y="686"/>
                </a:moveTo>
                <a:lnTo>
                  <a:pt x="1140714" y="686"/>
                </a:lnTo>
                <a:cubicBezTo>
                  <a:pt x="1146962" y="686"/>
                  <a:pt x="1151534" y="3658"/>
                  <a:pt x="1154430" y="9601"/>
                </a:cubicBezTo>
                <a:lnTo>
                  <a:pt x="1172946" y="66751"/>
                </a:lnTo>
                <a:lnTo>
                  <a:pt x="1131569" y="66751"/>
                </a:lnTo>
                <a:cubicBezTo>
                  <a:pt x="1126693" y="66751"/>
                  <a:pt x="1123111" y="64465"/>
                  <a:pt x="1120825" y="59893"/>
                </a:cubicBezTo>
                <a:close/>
                <a:moveTo>
                  <a:pt x="956005" y="686"/>
                </a:moveTo>
                <a:lnTo>
                  <a:pt x="997839" y="686"/>
                </a:lnTo>
                <a:lnTo>
                  <a:pt x="978408" y="32461"/>
                </a:lnTo>
                <a:cubicBezTo>
                  <a:pt x="962253" y="55321"/>
                  <a:pt x="942670" y="66751"/>
                  <a:pt x="919657" y="66751"/>
                </a:cubicBezTo>
                <a:lnTo>
                  <a:pt x="907999" y="66751"/>
                </a:lnTo>
                <a:lnTo>
                  <a:pt x="943889" y="7315"/>
                </a:lnTo>
                <a:cubicBezTo>
                  <a:pt x="947242" y="2896"/>
                  <a:pt x="951280" y="686"/>
                  <a:pt x="956005" y="686"/>
                </a:cubicBezTo>
                <a:close/>
                <a:moveTo>
                  <a:pt x="663244" y="0"/>
                </a:moveTo>
                <a:lnTo>
                  <a:pt x="701649" y="0"/>
                </a:lnTo>
                <a:cubicBezTo>
                  <a:pt x="703478" y="0"/>
                  <a:pt x="704888" y="838"/>
                  <a:pt x="705878" y="2515"/>
                </a:cubicBezTo>
                <a:cubicBezTo>
                  <a:pt x="706869" y="4191"/>
                  <a:pt x="707212" y="6096"/>
                  <a:pt x="706907" y="8230"/>
                </a:cubicBezTo>
                <a:lnTo>
                  <a:pt x="706907" y="8916"/>
                </a:lnTo>
                <a:lnTo>
                  <a:pt x="755142" y="8916"/>
                </a:lnTo>
                <a:lnTo>
                  <a:pt x="753541" y="20346"/>
                </a:lnTo>
                <a:cubicBezTo>
                  <a:pt x="753237" y="22327"/>
                  <a:pt x="752398" y="23927"/>
                  <a:pt x="751027" y="25146"/>
                </a:cubicBezTo>
                <a:cubicBezTo>
                  <a:pt x="749655" y="26365"/>
                  <a:pt x="748055" y="26975"/>
                  <a:pt x="746226" y="26975"/>
                </a:cubicBezTo>
                <a:lnTo>
                  <a:pt x="610895" y="26975"/>
                </a:lnTo>
                <a:lnTo>
                  <a:pt x="612724" y="15774"/>
                </a:lnTo>
                <a:cubicBezTo>
                  <a:pt x="613029" y="13945"/>
                  <a:pt x="613943" y="12345"/>
                  <a:pt x="615467" y="10973"/>
                </a:cubicBezTo>
                <a:cubicBezTo>
                  <a:pt x="616991" y="9601"/>
                  <a:pt x="618591" y="8916"/>
                  <a:pt x="620268" y="8916"/>
                </a:cubicBezTo>
                <a:lnTo>
                  <a:pt x="661873" y="8916"/>
                </a:lnTo>
                <a:close/>
                <a:moveTo>
                  <a:pt x="321564" y="0"/>
                </a:moveTo>
                <a:lnTo>
                  <a:pt x="369570" y="0"/>
                </a:lnTo>
                <a:lnTo>
                  <a:pt x="344881" y="182652"/>
                </a:lnTo>
                <a:cubicBezTo>
                  <a:pt x="344728" y="183109"/>
                  <a:pt x="344652" y="183490"/>
                  <a:pt x="344652" y="183795"/>
                </a:cubicBezTo>
                <a:cubicBezTo>
                  <a:pt x="344652" y="185928"/>
                  <a:pt x="345262" y="187681"/>
                  <a:pt x="346481" y="189052"/>
                </a:cubicBezTo>
                <a:cubicBezTo>
                  <a:pt x="348005" y="190729"/>
                  <a:pt x="349834" y="191567"/>
                  <a:pt x="351967" y="191567"/>
                </a:cubicBezTo>
                <a:lnTo>
                  <a:pt x="503529" y="191567"/>
                </a:lnTo>
                <a:cubicBezTo>
                  <a:pt x="505815" y="191567"/>
                  <a:pt x="507796" y="190729"/>
                  <a:pt x="509473" y="189052"/>
                </a:cubicBezTo>
                <a:cubicBezTo>
                  <a:pt x="510082" y="188443"/>
                  <a:pt x="510616" y="187757"/>
                  <a:pt x="511073" y="186995"/>
                </a:cubicBezTo>
                <a:cubicBezTo>
                  <a:pt x="511835" y="185776"/>
                  <a:pt x="512292" y="184328"/>
                  <a:pt x="512445" y="182652"/>
                </a:cubicBezTo>
                <a:lnTo>
                  <a:pt x="532790" y="25146"/>
                </a:lnTo>
                <a:lnTo>
                  <a:pt x="507644" y="25146"/>
                </a:lnTo>
                <a:lnTo>
                  <a:pt x="493242" y="141961"/>
                </a:lnTo>
                <a:cubicBezTo>
                  <a:pt x="492937" y="143942"/>
                  <a:pt x="493395" y="145618"/>
                  <a:pt x="494614" y="146990"/>
                </a:cubicBezTo>
                <a:cubicBezTo>
                  <a:pt x="495833" y="148362"/>
                  <a:pt x="497509" y="149047"/>
                  <a:pt x="499643" y="149047"/>
                </a:cubicBezTo>
                <a:lnTo>
                  <a:pt x="511073" y="149047"/>
                </a:lnTo>
                <a:lnTo>
                  <a:pt x="507187" y="174422"/>
                </a:lnTo>
                <a:lnTo>
                  <a:pt x="470839" y="174422"/>
                </a:lnTo>
                <a:cubicBezTo>
                  <a:pt x="464591" y="174422"/>
                  <a:pt x="459562" y="172212"/>
                  <a:pt x="455752" y="167793"/>
                </a:cubicBezTo>
                <a:cubicBezTo>
                  <a:pt x="453618" y="164897"/>
                  <a:pt x="452247" y="161773"/>
                  <a:pt x="451637" y="158420"/>
                </a:cubicBezTo>
                <a:cubicBezTo>
                  <a:pt x="451485" y="157506"/>
                  <a:pt x="451408" y="156667"/>
                  <a:pt x="451408" y="155905"/>
                </a:cubicBezTo>
                <a:cubicBezTo>
                  <a:pt x="451408" y="154534"/>
                  <a:pt x="451485" y="153010"/>
                  <a:pt x="451637" y="151333"/>
                </a:cubicBezTo>
                <a:lnTo>
                  <a:pt x="467639" y="25146"/>
                </a:lnTo>
                <a:lnTo>
                  <a:pt x="436778" y="25146"/>
                </a:lnTo>
                <a:lnTo>
                  <a:pt x="419862" y="151333"/>
                </a:lnTo>
                <a:cubicBezTo>
                  <a:pt x="419557" y="153772"/>
                  <a:pt x="418947" y="156134"/>
                  <a:pt x="418033" y="158420"/>
                </a:cubicBezTo>
                <a:cubicBezTo>
                  <a:pt x="416661" y="161773"/>
                  <a:pt x="414528" y="164897"/>
                  <a:pt x="411632" y="167793"/>
                </a:cubicBezTo>
                <a:cubicBezTo>
                  <a:pt x="406755" y="172212"/>
                  <a:pt x="401269" y="174422"/>
                  <a:pt x="395173" y="174422"/>
                </a:cubicBezTo>
                <a:lnTo>
                  <a:pt x="351510" y="174422"/>
                </a:lnTo>
                <a:lnTo>
                  <a:pt x="355168" y="149047"/>
                </a:lnTo>
                <a:lnTo>
                  <a:pt x="369798" y="149047"/>
                </a:lnTo>
                <a:cubicBezTo>
                  <a:pt x="371932" y="149047"/>
                  <a:pt x="373684" y="148362"/>
                  <a:pt x="375056" y="146990"/>
                </a:cubicBezTo>
                <a:cubicBezTo>
                  <a:pt x="376428" y="145771"/>
                  <a:pt x="377266" y="144094"/>
                  <a:pt x="377571" y="141961"/>
                </a:cubicBezTo>
                <a:lnTo>
                  <a:pt x="394487" y="25146"/>
                </a:lnTo>
                <a:lnTo>
                  <a:pt x="372313" y="25146"/>
                </a:lnTo>
                <a:lnTo>
                  <a:pt x="375742" y="0"/>
                </a:lnTo>
                <a:lnTo>
                  <a:pt x="583996" y="0"/>
                </a:lnTo>
                <a:lnTo>
                  <a:pt x="559079" y="191567"/>
                </a:lnTo>
                <a:cubicBezTo>
                  <a:pt x="558317" y="198120"/>
                  <a:pt x="555421" y="203683"/>
                  <a:pt x="550392" y="208255"/>
                </a:cubicBezTo>
                <a:cubicBezTo>
                  <a:pt x="545515" y="213132"/>
                  <a:pt x="540029" y="215570"/>
                  <a:pt x="533933" y="215570"/>
                </a:cubicBezTo>
                <a:lnTo>
                  <a:pt x="315163" y="215570"/>
                </a:lnTo>
                <a:cubicBezTo>
                  <a:pt x="309067" y="215570"/>
                  <a:pt x="304114" y="213132"/>
                  <a:pt x="300304" y="208255"/>
                </a:cubicBezTo>
                <a:cubicBezTo>
                  <a:pt x="296494" y="203683"/>
                  <a:pt x="294970" y="198120"/>
                  <a:pt x="295732" y="191567"/>
                </a:cubicBezTo>
                <a:close/>
                <a:moveTo>
                  <a:pt x="175793" y="0"/>
                </a:moveTo>
                <a:lnTo>
                  <a:pt x="218313" y="0"/>
                </a:lnTo>
                <a:lnTo>
                  <a:pt x="215341" y="5487"/>
                </a:lnTo>
                <a:lnTo>
                  <a:pt x="288721" y="5487"/>
                </a:lnTo>
                <a:lnTo>
                  <a:pt x="286664" y="20803"/>
                </a:lnTo>
                <a:cubicBezTo>
                  <a:pt x="286359" y="22022"/>
                  <a:pt x="285711" y="23089"/>
                  <a:pt x="284721" y="24003"/>
                </a:cubicBezTo>
                <a:cubicBezTo>
                  <a:pt x="283730" y="24918"/>
                  <a:pt x="282625" y="25375"/>
                  <a:pt x="281406" y="25375"/>
                </a:cubicBezTo>
                <a:lnTo>
                  <a:pt x="270662" y="25375"/>
                </a:lnTo>
                <a:lnTo>
                  <a:pt x="273177" y="44806"/>
                </a:lnTo>
                <a:lnTo>
                  <a:pt x="236143" y="44806"/>
                </a:lnTo>
                <a:cubicBezTo>
                  <a:pt x="234010" y="44806"/>
                  <a:pt x="232638" y="43587"/>
                  <a:pt x="232029" y="41148"/>
                </a:cubicBezTo>
                <a:lnTo>
                  <a:pt x="229971" y="25375"/>
                </a:lnTo>
                <a:lnTo>
                  <a:pt x="205511" y="25375"/>
                </a:lnTo>
                <a:lnTo>
                  <a:pt x="204139" y="28575"/>
                </a:lnTo>
                <a:cubicBezTo>
                  <a:pt x="198043" y="39396"/>
                  <a:pt x="190195" y="44806"/>
                  <a:pt x="180594" y="44806"/>
                </a:cubicBezTo>
                <a:lnTo>
                  <a:pt x="151333" y="44806"/>
                </a:lnTo>
                <a:lnTo>
                  <a:pt x="171450" y="2972"/>
                </a:lnTo>
                <a:cubicBezTo>
                  <a:pt x="172516" y="991"/>
                  <a:pt x="173964" y="0"/>
                  <a:pt x="175793" y="0"/>
                </a:cubicBezTo>
                <a:close/>
                <a:moveTo>
                  <a:pt x="44348" y="0"/>
                </a:moveTo>
                <a:lnTo>
                  <a:pt x="86182" y="0"/>
                </a:lnTo>
                <a:lnTo>
                  <a:pt x="83439" y="5487"/>
                </a:lnTo>
                <a:lnTo>
                  <a:pt x="156591" y="5487"/>
                </a:lnTo>
                <a:lnTo>
                  <a:pt x="154533" y="21031"/>
                </a:lnTo>
                <a:cubicBezTo>
                  <a:pt x="154228" y="22251"/>
                  <a:pt x="153619" y="23279"/>
                  <a:pt x="152704" y="24118"/>
                </a:cubicBezTo>
                <a:cubicBezTo>
                  <a:pt x="151790" y="24956"/>
                  <a:pt x="150799" y="25375"/>
                  <a:pt x="149733" y="25375"/>
                </a:cubicBezTo>
                <a:lnTo>
                  <a:pt x="135559" y="25375"/>
                </a:lnTo>
                <a:lnTo>
                  <a:pt x="138074" y="44806"/>
                </a:lnTo>
                <a:lnTo>
                  <a:pt x="100355" y="44806"/>
                </a:lnTo>
                <a:cubicBezTo>
                  <a:pt x="97612" y="44806"/>
                  <a:pt x="95859" y="43282"/>
                  <a:pt x="95097" y="40234"/>
                </a:cubicBezTo>
                <a:lnTo>
                  <a:pt x="93268" y="25375"/>
                </a:lnTo>
                <a:lnTo>
                  <a:pt x="73380" y="25375"/>
                </a:lnTo>
                <a:cubicBezTo>
                  <a:pt x="66217" y="38329"/>
                  <a:pt x="56845" y="44806"/>
                  <a:pt x="45262" y="44806"/>
                </a:cubicBezTo>
                <a:lnTo>
                  <a:pt x="19431" y="44806"/>
                </a:lnTo>
                <a:lnTo>
                  <a:pt x="39090" y="3658"/>
                </a:lnTo>
                <a:cubicBezTo>
                  <a:pt x="40462" y="1219"/>
                  <a:pt x="42214" y="0"/>
                  <a:pt x="443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39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472029"/>
            <a:ext cx="1141200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将相同的锌片和铜片按图示方式插入同浓度的稀硫酸中，以下叙述正确的是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两烧杯中铜片表面均无气泡产生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两烧杯中溶液的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浓度都减小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产生气泡的速率甲比乙慢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甲中铜片是正极，乙中铜片是负极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44302" y="252898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7154" name="Picture 2" descr="6-6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39" y="1981624"/>
            <a:ext cx="3557578" cy="21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4968552"/>
            <a:chOff x="792914" y="3925222"/>
            <a:chExt cx="11160000" cy="4968552"/>
          </a:xfrm>
        </p:grpSpPr>
        <p:sp>
          <p:nvSpPr>
            <p:cNvPr id="46" name="圆角矩形 4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855662"/>
            </a:xfrm>
            <a:prstGeom prst="roundRect">
              <a:avLst>
                <a:gd name="adj" fmla="val 101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7" name="矩形 4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3" y="4213254"/>
              <a:ext cx="705794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甲装置形成原电池，铜是正极，氢离子放电产生氢气，铜片表面有气泡产生；乙装置不能构成原电池，锌与稀硫酸反应产生氢气，铜不反应，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两烧杯中溶液的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均得到电子被还原为氢气，因此氢离子浓度都减小，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3" y="7021566"/>
              <a:ext cx="1073035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形成原电池时反应速率加快，则产生气泡的速率甲比乙快，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金属性锌强于铜，则甲中铜片是正极，锌片是负极，乙中没有形成闭合回路，不能形成原电池，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4" name="圆角矩形 2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6-6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556792"/>
            <a:ext cx="3557578" cy="21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153" y="1184217"/>
            <a:ext cx="113464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原电池的概念及构成条件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定义：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原电池的形成条件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能自发进行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两个活泼性不同的电极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燃料电池的两个电极可以相同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需满足三个条件：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存在电解质；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两电极直接或间接接触；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两电极插入电解质溶液或熔融电解质中。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5560" y="179186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化学能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0503" y="17918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电能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3632" y="286118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氧化还原反应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7488" y="399833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闭合回路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83671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四种金属，已知：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用导线连接放入硫酸氢钠溶液中，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表面有大量气泡逸出；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用导线连接放入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的硫酸盐溶液中，电极反应为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。则这四种金属的还原性由强到弱的顺序是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B.E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D.E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299893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353230"/>
            <a:ext cx="11160000" cy="2172114"/>
            <a:chOff x="792914" y="3925222"/>
            <a:chExt cx="11160000" cy="2172114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059224"/>
            </a:xfrm>
            <a:prstGeom prst="roundRect">
              <a:avLst>
                <a:gd name="adj" fmla="val 235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73068"/>
              <a:ext cx="10802361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知，金属活动性：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用导线连接放入硫酸氢钠溶液中，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表面有大量气泡逸出，说明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作原电池的正极，故金属活动性：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构成的原电池中，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作负极，故金属活动性：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4" name="圆角矩形 2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22812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锌铜原电池装置如图所示，其中阳离子交换膜只允许阳离子和水分子通过，下列有关叙述正确的是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铜电极上发生氧化反应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电池工作一段时间后，甲池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电池工作一段时间后，乙池溶液的总质量增加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阴、阳离子分别通过交换膜向负极和正极移动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溶液中电荷平衡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62181" y="339090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0407" name="Picture 119" descr="6-6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844824"/>
            <a:ext cx="3722826" cy="27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331529"/>
              </p:ext>
            </p:extLst>
          </p:nvPr>
        </p:nvGraphicFramePr>
        <p:xfrm>
          <a:off x="4752231" y="3043808"/>
          <a:ext cx="1568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5" name="文档" r:id="rId16" imgW="1568849" imgH="457929" progId="Word.Document.12">
                  <p:embed/>
                </p:oleObj>
              </mc:Choice>
              <mc:Fallback>
                <p:oleObj name="文档" r:id="rId16" imgW="1568849" imgH="457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52231" y="3043808"/>
                        <a:ext cx="15684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0407" name="Picture 119" descr="6-6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844824"/>
            <a:ext cx="3722826" cy="27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12776"/>
            <a:ext cx="11160000" cy="4464496"/>
            <a:chOff x="792914" y="3925222"/>
            <a:chExt cx="11160000" cy="4464496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4351607"/>
            </a:xfrm>
            <a:prstGeom prst="roundRect">
              <a:avLst>
                <a:gd name="adj" fmla="val 256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694239" y="1772816"/>
            <a:ext cx="69859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项，由锌的金属活动性大于铜可知，铜电极为正极，在正极上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得电子发生还原反应生成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，错误；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项，由于阳离子交换膜只允许阳离子和水分子通过，故甲池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694238" y="4581128"/>
            <a:ext cx="107303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项，在乙池中发生反应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=Cu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，同时甲池中的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通过阳离子交换膜进入乙池中，由于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(Zn)&gt;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(Cu)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，故乙池溶液的总质量增加，正确。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889943"/>
              </p:ext>
            </p:extLst>
          </p:nvPr>
        </p:nvGraphicFramePr>
        <p:xfrm>
          <a:off x="2607717" y="4133453"/>
          <a:ext cx="1568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3" name="文档" r:id="rId16" imgW="1568849" imgH="457929" progId="Word.Document.12">
                  <p:embed/>
                </p:oleObj>
              </mc:Choice>
              <mc:Fallback>
                <p:oleObj name="文档" r:id="rId16" imgW="1568849" imgH="457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07717" y="4133453"/>
                        <a:ext cx="15684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1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7972" name="Picture 388" descr="6-6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54" y="2564904"/>
            <a:ext cx="3234162" cy="2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22812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我国科学家研发了一种室温下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可呼吸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二次电池。将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溶于有机溶剂作为电解液，钠和负载碳纳米管的镍网分别作为电极材料，电池的总反应为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4Na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2Na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。下列说法错误的是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负极移动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充电时释放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，放电时吸收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放电时，正极反应为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充电时，阳极反应为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=Na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78545"/>
              </p:ext>
            </p:extLst>
          </p:nvPr>
        </p:nvGraphicFramePr>
        <p:xfrm>
          <a:off x="2033468" y="2492896"/>
          <a:ext cx="10255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5" name="文档" r:id="rId16" imgW="1025744" imgH="486415" progId="Word.Document.12">
                  <p:embed/>
                </p:oleObj>
              </mc:Choice>
              <mc:Fallback>
                <p:oleObj name="文档" r:id="rId16" imgW="1025744" imgH="4864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33468" y="2492896"/>
                        <a:ext cx="10255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00065"/>
              </p:ext>
            </p:extLst>
          </p:nvPr>
        </p:nvGraphicFramePr>
        <p:xfrm>
          <a:off x="2033468" y="3051253"/>
          <a:ext cx="11588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6" name="文档" r:id="rId18" imgW="1159271" imgH="448194" progId="Word.Document.12">
                  <p:embed/>
                </p:oleObj>
              </mc:Choice>
              <mc:Fallback>
                <p:oleObj name="文档" r:id="rId18" imgW="1159271" imgH="448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33468" y="3051253"/>
                        <a:ext cx="11588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22667"/>
              </p:ext>
            </p:extLst>
          </p:nvPr>
        </p:nvGraphicFramePr>
        <p:xfrm>
          <a:off x="5492105" y="4143446"/>
          <a:ext cx="1333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7" name="文档" r:id="rId20" imgW="1340306" imgH="448194" progId="Word.Document.12">
                  <p:embed/>
                </p:oleObj>
              </mc:Choice>
              <mc:Fallback>
                <p:oleObj name="文档" r:id="rId20" imgW="1340306" imgH="448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92105" y="4143446"/>
                        <a:ext cx="13335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9"/>
          <p:cNvSpPr txBox="1"/>
          <p:nvPr/>
        </p:nvSpPr>
        <p:spPr>
          <a:xfrm>
            <a:off x="256007" y="447320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12776"/>
            <a:ext cx="11160000" cy="3672408"/>
            <a:chOff x="792914" y="3925222"/>
            <a:chExt cx="11160000" cy="3672408"/>
          </a:xfrm>
        </p:grpSpPr>
        <p:sp>
          <p:nvSpPr>
            <p:cNvPr id="24" name="圆角矩形 2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3559519"/>
            </a:xfrm>
            <a:prstGeom prst="roundRect">
              <a:avLst>
                <a:gd name="adj" fmla="val 256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28" name="Picture 388" descr="6-6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916832"/>
            <a:ext cx="3234162" cy="2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69931"/>
              </p:ext>
            </p:extLst>
          </p:nvPr>
        </p:nvGraphicFramePr>
        <p:xfrm>
          <a:off x="744721" y="1844824"/>
          <a:ext cx="713422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7" name="文档" r:id="rId17" imgW="7138898" imgH="3137099" progId="Word.Document.12">
                  <p:embed/>
                </p:oleObj>
              </mc:Choice>
              <mc:Fallback>
                <p:oleObj name="文档" r:id="rId17" imgW="7138898" imgH="3137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4721" y="1844824"/>
                        <a:ext cx="7134225" cy="313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1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09050" y="92357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镍镉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(Ni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Cd)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可充电电池在现代生活中有广泛应用。已知某镍镉电池的电解质溶液为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溶液，其充、放电反应按下式进行：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Cd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2NiOOH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Cd(OH)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2Ni(OH)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，有关该电池的说法正确的是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充电时阳极反应式：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NiOOH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充电过程是化学能转化为电能的过程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放电时负极附近溶液的碱性不变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放电时电解质溶液中的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向正极移动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72877" y="25175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圆角矩形 2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66898"/>
              </p:ext>
            </p:extLst>
          </p:nvPr>
        </p:nvGraphicFramePr>
        <p:xfrm>
          <a:off x="9436670" y="1340768"/>
          <a:ext cx="13684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1" name="文档" r:id="rId15" imgW="1368739" imgH="1068381" progId="Word.Document.12">
                  <p:embed/>
                </p:oleObj>
              </mc:Choice>
              <mc:Fallback>
                <p:oleObj name="文档" r:id="rId15" imgW="1368739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36670" y="1340768"/>
                        <a:ext cx="136842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12776"/>
            <a:ext cx="11160000" cy="4320480"/>
            <a:chOff x="792914" y="3925222"/>
            <a:chExt cx="11160000" cy="4320480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90"/>
            </a:xfrm>
            <a:prstGeom prst="roundRect">
              <a:avLst>
                <a:gd name="adj" fmla="val 169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18587"/>
              <a:ext cx="10802361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放电时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的化合价升高，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作负极，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的化合价降低，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作正极，则充电时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Cd(OH)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作阴极，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作阳极，阳极反应式为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 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NiOOH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充电过程是电能转化为化学能的过程，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放电时负极反应式为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2e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=Cd(OH)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电极周围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的浓度减小，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放电时电解质溶液中的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向负极移动，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4" name="圆角矩形 2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5B31A23C-2D81-E54D-AA89-8AE9E5BDD097}"/>
              </a:ext>
            </a:extLst>
          </p:cNvPr>
          <p:cNvSpPr/>
          <p:nvPr/>
        </p:nvSpPr>
        <p:spPr>
          <a:xfrm>
            <a:off x="390000" y="1325254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6.Li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电池是目前电池中综合性能最好的一种电池，其结构如图所示。已知电池放电时的反应为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4Li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2Li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。下列说法错误的是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A.Li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为电池的负极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电池工作时，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Li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向正极移动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正极的电极反应式为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将熔融的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LiCF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LiCl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的水溶液，电池性能更好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261340" y="40221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5" name="圆角矩形 1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2401" name="Picture 65" descr="6-6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577" y="1988840"/>
            <a:ext cx="3017055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12776"/>
            <a:ext cx="11160000" cy="3096344"/>
            <a:chOff x="792914" y="3925222"/>
            <a:chExt cx="11160000" cy="3096344"/>
          </a:xfrm>
        </p:grpSpPr>
        <p:sp>
          <p:nvSpPr>
            <p:cNvPr id="41" name="圆角矩形 4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2983455"/>
            </a:xfrm>
            <a:prstGeom prst="roundRect">
              <a:avLst>
                <a:gd name="adj" fmla="val 256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2" name="矩形 4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6000" y="1710333"/>
            <a:ext cx="10620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氧化反应，可知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Li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为电池的负极；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，电池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工作时，阳离子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(Li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移向正极；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项，由于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2Li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=2LiOH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，故不能用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LiCl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水溶液作为电解质溶液。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57464"/>
              </p:ext>
            </p:extLst>
          </p:nvPr>
        </p:nvGraphicFramePr>
        <p:xfrm>
          <a:off x="2062386" y="1573163"/>
          <a:ext cx="1628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4" name="文档" r:id="rId15" imgW="1635432" imgH="839417" progId="Word.Document.12">
                  <p:embed/>
                </p:oleObj>
              </mc:Choice>
              <mc:Fallback>
                <p:oleObj name="文档" r:id="rId15" imgW="1635432" imgH="839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62386" y="1573163"/>
                        <a:ext cx="16287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65" descr="6-6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628800"/>
            <a:ext cx="3017055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FF65964-AB35-1C41-A7F1-54DD8E8F48A6}"/>
              </a:ext>
            </a:extLst>
          </p:cNvPr>
          <p:cNvSpPr/>
          <p:nvPr/>
        </p:nvSpPr>
        <p:spPr>
          <a:xfrm>
            <a:off x="446495" y="1470103"/>
            <a:ext cx="1129901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用于驱动潜艇的液氨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液氧燃料电池示意图如图所示，下列有关说法正确的是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发生氧化反应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电池工作时，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向负极移动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电流由电极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经外电路流向电极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发生的电极反应为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325835" y="360799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1250" name="Picture 2" descr="6-65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386" y="2060848"/>
            <a:ext cx="3451270" cy="2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153" y="395139"/>
            <a:ext cx="113464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工作原理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以锌铜原电池为例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变迁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电极反应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=Cu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盐桥的组成和作用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盐桥中装有含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饱和溶液的琼脂。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盐桥的作用：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连接内电路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使原电池不断产生电流。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盐桥中离子移向：阴离子移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阳离子移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2578" name="Picture 2" descr="6-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98" y="1159067"/>
            <a:ext cx="5880293" cy="2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468438" y="2139834"/>
            <a:ext cx="247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=Zn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9776" y="213336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6430" y="2707503"/>
            <a:ext cx="251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=Cu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9776" y="267245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还原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07935" y="489464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形成闭合回路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36160" y="48552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平衡电荷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0470" y="593637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36160" y="595938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4676" y="880145"/>
            <a:ext cx="1150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王浩天教授团队发明的制取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的绿色方法原理如图所示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2.4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。下列说法不正确的是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极上的电极反应为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B.X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膜为选择性阳离子交换膜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催化剂可促进反应中电子的转移，加快反应速率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每生成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，电路中转移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179807" y="356349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5243" name="Picture 315" descr="6-6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556781"/>
            <a:ext cx="4275341" cy="3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74916"/>
              </p:ext>
            </p:extLst>
          </p:nvPr>
        </p:nvGraphicFramePr>
        <p:xfrm>
          <a:off x="10085015" y="1056738"/>
          <a:ext cx="2244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5" name="文档" r:id="rId16" imgW="2244761" imgH="438819" progId="Word.Document.12">
                  <p:embed/>
                </p:oleObj>
              </mc:Choice>
              <mc:Fallback>
                <p:oleObj name="文档" r:id="rId16" imgW="2244761" imgH="438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085015" y="1056738"/>
                        <a:ext cx="22447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68234"/>
              </p:ext>
            </p:extLst>
          </p:nvPr>
        </p:nvGraphicFramePr>
        <p:xfrm>
          <a:off x="5791696" y="2121580"/>
          <a:ext cx="116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6" name="文档" r:id="rId18" imgW="1168629" imgH="476679" progId="Word.Document.12">
                  <p:embed/>
                </p:oleObj>
              </mc:Choice>
              <mc:Fallback>
                <p:oleObj name="文档" r:id="rId18" imgW="1168629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91696" y="2121580"/>
                        <a:ext cx="11684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5243" name="Picture 315" descr="6-6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67" y="1844824"/>
            <a:ext cx="4275341" cy="3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33905"/>
            <a:ext cx="11160000" cy="3839311"/>
            <a:chOff x="792914" y="3925222"/>
            <a:chExt cx="11160000" cy="3839311"/>
          </a:xfrm>
        </p:grpSpPr>
        <p:sp>
          <p:nvSpPr>
            <p:cNvPr id="29" name="圆角矩形 2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26421"/>
            </a:xfrm>
            <a:prstGeom prst="roundRect">
              <a:avLst>
                <a:gd name="adj" fmla="val 204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0" name="矩形 2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23167" y="1862822"/>
            <a:ext cx="65249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极为正极，氧气得电子，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极上的电极反应为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极发生反应：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=2H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膜为选择性阳离子交换膜，允许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氧元素由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价变成－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价，每生成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，电路中转移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581248"/>
              </p:ext>
            </p:extLst>
          </p:nvPr>
        </p:nvGraphicFramePr>
        <p:xfrm>
          <a:off x="3290680" y="2564904"/>
          <a:ext cx="116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0" name="文档" r:id="rId16" imgW="1168629" imgH="476679" progId="Word.Document.12">
                  <p:embed/>
                </p:oleObj>
              </mc:Choice>
              <mc:Fallback>
                <p:oleObj name="文档" r:id="rId16" imgW="1168629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90680" y="2564904"/>
                        <a:ext cx="11684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2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048447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天津模拟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某同学设计如下原电池，其工作原理如图所示。下列说法不正确的是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该装置将化学能转化为电能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负极的电极反应式是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AgI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电池的总反应式是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AgI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的琼脂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左向右移动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797152"/>
            <a:ext cx="11160000" cy="1440160"/>
            <a:chOff x="792914" y="3925222"/>
            <a:chExt cx="11160000" cy="1440160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327270"/>
            </a:xfrm>
            <a:prstGeom prst="roundRect">
              <a:avLst>
                <a:gd name="adj" fmla="val 477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TextBox 9"/>
          <p:cNvSpPr txBox="1"/>
          <p:nvPr/>
        </p:nvSpPr>
        <p:spPr>
          <a:xfrm>
            <a:off x="256007" y="375647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圆角矩形 2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7106" name="Picture 130" descr="6-6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47" y="1624511"/>
            <a:ext cx="3919577" cy="30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607524"/>
              </p:ext>
            </p:extLst>
          </p:nvPr>
        </p:nvGraphicFramePr>
        <p:xfrm>
          <a:off x="3910042" y="3962675"/>
          <a:ext cx="1158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95" name="文档" r:id="rId16" imgW="1159271" imgH="467304" progId="Word.Document.12">
                  <p:embed/>
                </p:oleObj>
              </mc:Choice>
              <mc:Fallback>
                <p:oleObj name="文档" r:id="rId16" imgW="1159271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10042" y="3962675"/>
                        <a:ext cx="11588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96560"/>
              </p:ext>
            </p:extLst>
          </p:nvPr>
        </p:nvGraphicFramePr>
        <p:xfrm>
          <a:off x="827882" y="5085184"/>
          <a:ext cx="105362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96" name="文档" r:id="rId18" imgW="10536527" imgH="1045953" progId="Word.Document.12">
                  <p:embed/>
                </p:oleObj>
              </mc:Choice>
              <mc:Fallback>
                <p:oleObj name="文档" r:id="rId18" imgW="10536527" imgH="1045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7882" y="5085184"/>
                        <a:ext cx="10536237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23964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辽宁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月适应性测试，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Hg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Hg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标准电极常用于测定其他电极的电势，测知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Hg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Hg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电极的电势高于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电极的电势。以下说法正确的是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溶液可用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代替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B.Hg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Hg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Hg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=2Hg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体系换作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体系，电压表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数变大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微孔瓷片起到阻隔离子通过的作用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65532" y="340042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5" name="圆角矩形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3298" name="Picture 2" descr="6-6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41" y="2348880"/>
            <a:ext cx="3528856" cy="29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96333"/>
              </p:ext>
            </p:extLst>
          </p:nvPr>
        </p:nvGraphicFramePr>
        <p:xfrm>
          <a:off x="7044305" y="3059435"/>
          <a:ext cx="1158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2" name="文档" r:id="rId16" imgW="1159271" imgH="476679" progId="Word.Document.12">
                  <p:embed/>
                </p:oleObj>
              </mc:Choice>
              <mc:Fallback>
                <p:oleObj name="文档" r:id="rId16" imgW="1159271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44305" y="3059435"/>
                        <a:ext cx="11588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4968552"/>
            <a:chOff x="792914" y="3925222"/>
            <a:chExt cx="11160000" cy="4968552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855662"/>
            </a:xfrm>
            <a:prstGeom prst="roundRect">
              <a:avLst>
                <a:gd name="adj" fmla="val 204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23168" y="1381653"/>
            <a:ext cx="6652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为非电解质，不能导电，因此不能用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代替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由题意可知，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Hg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Hg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电极为正极，其电极反应式：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Hg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=2Hg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体系是电池的负极，失去电子发生氧化反应，若换成更加活泼的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ZnSO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体系，更容易失去电子，电压表的示数变大，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3166" y="5229200"/>
            <a:ext cx="10647319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微孔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瓷片起到便于离子通过，而阻隔溶液通过的作用，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圆角矩形 2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Picture 2" descr="6-6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93" y="1640981"/>
            <a:ext cx="3528856" cy="29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30671"/>
              </p:ext>
            </p:extLst>
          </p:nvPr>
        </p:nvGraphicFramePr>
        <p:xfrm>
          <a:off x="5107199" y="3183632"/>
          <a:ext cx="116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5" name="文档" r:id="rId16" imgW="1168629" imgH="534010" progId="Word.Document.12">
                  <p:embed/>
                </p:oleObj>
              </mc:Choice>
              <mc:Fallback>
                <p:oleObj name="文档" r:id="rId16" imgW="1168629" imgH="534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07199" y="3183632"/>
                        <a:ext cx="1168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5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908720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辽宁营口模拟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依据原电池原理，回答下列问题：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圆角矩形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4322" name="Picture 2" descr="6-67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59" y="1757136"/>
            <a:ext cx="4959797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535406"/>
            <a:ext cx="6535326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如图是使用固体电解质的燃料电池，装置中以稀土金属材料作惰性电极，在两极上分别通入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和空气，其中固体电解质是掺杂了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ZrO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固体，它在高温下能传导正极生成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4e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=2O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负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5560" y="43437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157192"/>
            <a:ext cx="11160000" cy="1224136"/>
            <a:chOff x="792914" y="3925222"/>
            <a:chExt cx="11160000" cy="1224136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111246"/>
            </a:xfrm>
            <a:prstGeom prst="roundRect">
              <a:avLst>
                <a:gd name="adj" fmla="val 37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96553"/>
              <a:ext cx="1080236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图中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电流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方向可知，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电极是正极。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124744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电极上的电极反应为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圆角矩形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4322" name="Picture 2" descr="6-67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02" y="2066554"/>
            <a:ext cx="4959797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57559" y="1203011"/>
            <a:ext cx="4549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4O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6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124744"/>
            <a:ext cx="5994032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如果消耗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160 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甲烷，假设化学能完全转化为电能，则转移电子的数目为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，需要消耗标准状况下氧气的体积为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圆角矩形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4322" name="Picture 2" descr="6-67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124744"/>
            <a:ext cx="4959797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010869" y="1743199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80</a:t>
            </a: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13165" y="289881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448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933056"/>
            <a:ext cx="11160000" cy="1962200"/>
            <a:chOff x="792914" y="3925222"/>
            <a:chExt cx="11160000" cy="1962200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849310"/>
            </a:xfrm>
            <a:prstGeom prst="roundRect">
              <a:avLst>
                <a:gd name="adj" fmla="val 37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429278"/>
              <a:ext cx="10802361" cy="1131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160 g 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的物质的量为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，根据电极反应式可知，反应中转移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80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电子，则正极消耗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应为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，在标准状况下的体积为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 mol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22.4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L·mol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448 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24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0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052736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微生物燃料电池是指在微生物的作用下将化学能转化为电能的装置。某微生物燃料电池的工作原理如图所示：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46497" name="Picture 65" descr="6-6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03" y="1797642"/>
            <a:ext cx="4900245" cy="2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2238335"/>
            <a:ext cx="6422379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在硫氧化菌作用下转化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式是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918208"/>
              </p:ext>
            </p:extLst>
          </p:nvPr>
        </p:nvGraphicFramePr>
        <p:xfrm>
          <a:off x="4779213" y="2401069"/>
          <a:ext cx="1187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5" name="文档" r:id="rId16" imgW="1187704" imgH="534010" progId="Word.Document.12">
                  <p:embed/>
                </p:oleObj>
              </mc:Choice>
              <mc:Fallback>
                <p:oleObj name="文档" r:id="rId16" imgW="1187704" imgH="534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79213" y="2401069"/>
                        <a:ext cx="11874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290454"/>
              </p:ext>
            </p:extLst>
          </p:nvPr>
        </p:nvGraphicFramePr>
        <p:xfrm>
          <a:off x="1505074" y="2924944"/>
          <a:ext cx="48069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6" name="文档" r:id="rId18" imgW="4806242" imgH="467304" progId="Word.Document.12">
                  <p:embed/>
                </p:oleObj>
              </mc:Choice>
              <mc:Fallback>
                <p:oleObj name="文档" r:id="rId18" imgW="4806242" imgH="467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05074" y="2924944"/>
                        <a:ext cx="48069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293096"/>
            <a:ext cx="11160000" cy="1656184"/>
            <a:chOff x="792914" y="3925222"/>
            <a:chExt cx="11160000" cy="1656184"/>
          </a:xfrm>
        </p:grpSpPr>
        <p:sp>
          <p:nvSpPr>
            <p:cNvPr id="29" name="圆角矩形 2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43294"/>
            </a:xfrm>
            <a:prstGeom prst="roundRect">
              <a:avLst>
                <a:gd name="adj" fmla="val 37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1" name="矩形 3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23101"/>
              </p:ext>
            </p:extLst>
          </p:nvPr>
        </p:nvGraphicFramePr>
        <p:xfrm>
          <a:off x="846932" y="4793009"/>
          <a:ext cx="1049813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7" name="文档" r:id="rId20" imgW="10498351" imgH="1082615" progId="Word.Document.12">
                  <p:embed/>
                </p:oleObj>
              </mc:Choice>
              <mc:Fallback>
                <p:oleObj name="文档" r:id="rId20" imgW="10498351" imgH="10826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6932" y="4793009"/>
                        <a:ext cx="1049813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5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246713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若维持该微生物电池中两种细菌的存在，则电池可以持续供电，原因是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46497" name="Picture 65" descr="6-6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65" y="3068960"/>
            <a:ext cx="5390270" cy="2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53324" y="1772816"/>
            <a:ext cx="11348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浓度不会发生变化，只要有两种细菌存在，就会循环地把有机物氧化成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放出电子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488132"/>
              </p:ext>
            </p:extLst>
          </p:nvPr>
        </p:nvGraphicFramePr>
        <p:xfrm>
          <a:off x="1242889" y="1927524"/>
          <a:ext cx="1225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5" name="文档" r:id="rId16" imgW="1225854" imgH="476679" progId="Word.Document.12">
                  <p:embed/>
                </p:oleObj>
              </mc:Choice>
              <mc:Fallback>
                <p:oleObj name="文档" r:id="rId16" imgW="1225854" imgH="47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42889" y="1927524"/>
                        <a:ext cx="12255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8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0000" y="188640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Courier New" panose="02070309020205020404" pitchFamily="49" charset="0"/>
              </a:rPr>
              <a:t>3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原电池的应用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设计制作化学电源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54" y="1382154"/>
            <a:ext cx="6705493" cy="54262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35582" y="441272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电极材料</a:t>
            </a:r>
          </a:p>
        </p:txBody>
      </p:sp>
    </p:spTree>
    <p:extLst>
      <p:ext uri="{BB962C8B-B14F-4D97-AF65-F5344CB8AC3E}">
        <p14:creationId xmlns:p14="http://schemas.microsoft.com/office/powerpoint/2010/main" val="30209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844824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氨氧燃料电池具有很大的发展潜力，其工作原理如图所示。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861048"/>
            <a:ext cx="11160000" cy="1512168"/>
            <a:chOff x="792914" y="3925222"/>
            <a:chExt cx="11160000" cy="1512168"/>
          </a:xfrm>
        </p:grpSpPr>
        <p:sp>
          <p:nvSpPr>
            <p:cNvPr id="17" name="圆角矩形 1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399278"/>
            </a:xfrm>
            <a:prstGeom prst="roundRect">
              <a:avLst>
                <a:gd name="adj" fmla="val 37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圆角矩形 1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47522" name="Picture 66" descr="6-7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38" y="1124744"/>
            <a:ext cx="3208051" cy="24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2556335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电极的电极反应式是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69744" y="2528133"/>
            <a:ext cx="4636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6e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=N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38EBCDC-ABCA-E945-AC9F-C9807C462968}"/>
              </a:ext>
            </a:extLst>
          </p:cNvPr>
          <p:cNvSpPr txBox="1"/>
          <p:nvPr/>
        </p:nvSpPr>
        <p:spPr>
          <a:xfrm>
            <a:off x="694238" y="4115172"/>
            <a:ext cx="10802361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电极是通入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的电极，失去电子，发生氧化反应，所以该电极作负极，电极反应式是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6e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355888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一段时间后，需向装置中补充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，请依据反应原理解释原因</a:t>
            </a:r>
            <a:r>
              <a:rPr lang="zh-CN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586" y="1886183"/>
            <a:ext cx="11161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=2N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，有水生成，使溶液逐渐变稀，为了保持碱溶液的浓度不变，所以要补充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>
            <a:hlinkClick r:id="rId14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000" y="1453093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发生反应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4NH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en-US" dirty="0"/>
          </a:p>
        </p:txBody>
      </p:sp>
      <p:pic>
        <p:nvPicPr>
          <p:cNvPr id="18" name="Picture 66" descr="6-7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75" y="3068960"/>
            <a:ext cx="3208051" cy="24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="" xmlns:a16="http://schemas.microsoft.com/office/drawing/2014/main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="" xmlns:a16="http://schemas.microsoft.com/office/drawing/2014/main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="" xmlns:a16="http://schemas.microsoft.com/office/drawing/2014/main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="" xmlns:a16="http://schemas.microsoft.com/office/drawing/2014/main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="" xmlns:a16="http://schemas.microsoft.com/office/drawing/2014/main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0000" y="1549966"/>
            <a:ext cx="11412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比较金属的活动性强弱：原电池中，负极一般是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活动性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金属，正极一般是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活动性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或能导电的非金属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加快化学反应速率：氧化还原反应形成原电池时，反应速率加快。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用于金属的防护：将需要保护的金属制品作原电池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受到保护。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31274" y="1621019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较强</a:t>
            </a:r>
            <a:endParaRPr lang="zh-CN" altLang="en-US" sz="2400" kern="100" spc="-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5480" y="2164896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较弱</a:t>
            </a:r>
            <a:endParaRPr lang="zh-CN" altLang="en-US" sz="2400" kern="100" spc="-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41709" y="3241551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正极</a:t>
            </a:r>
            <a:endParaRPr lang="zh-CN" altLang="en-US" sz="2400" kern="100" spc="-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292951" y="1234058"/>
            <a:ext cx="116060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理论上，任何自发的氧化还原反应都可设计成原电池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放热反应都可设计成原电池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在锌铜原电池中，因为有电子通过电解质溶液形成闭合回路，所以有电流产生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两种活动性不同的金属组成原电池的两极，活泼金属一定作负极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一般来说，带有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盐桥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的原电池比不带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盐桥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的原电池效率高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实验室制备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时，用粗锌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代替纯锌与盐酸反应效果更佳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1FDC4C7-996B-8E4C-9906-8E72300E8B1C}"/>
              </a:ext>
            </a:extLst>
          </p:cNvPr>
          <p:cNvSpPr/>
          <p:nvPr/>
        </p:nvSpPr>
        <p:spPr>
          <a:xfrm>
            <a:off x="11099388" y="2356850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7752184" y="1287919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7EDEBF0-ED30-254D-AC4C-F6A6C1CFBC66}"/>
              </a:ext>
            </a:extLst>
          </p:cNvPr>
          <p:cNvSpPr/>
          <p:nvPr/>
        </p:nvSpPr>
        <p:spPr>
          <a:xfrm>
            <a:off x="9263439" y="2896481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zh-CN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628BF87-908D-014A-9264-78411F45AF42}"/>
              </a:ext>
            </a:extLst>
          </p:cNvPr>
          <p:cNvSpPr/>
          <p:nvPr/>
        </p:nvSpPr>
        <p:spPr>
          <a:xfrm>
            <a:off x="4385226" y="1820438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9577598" y="3476622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6FA1DE8-F2DE-7842-BC64-40AAC1761871}"/>
              </a:ext>
            </a:extLst>
          </p:cNvPr>
          <p:cNvSpPr/>
          <p:nvPr/>
        </p:nvSpPr>
        <p:spPr>
          <a:xfrm>
            <a:off x="9848212" y="402091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9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10281</TotalTime>
  <Words>5648</Words>
  <Application>Microsoft Office PowerPoint</Application>
  <PresentationFormat>宽屏</PresentationFormat>
  <Paragraphs>778</Paragraphs>
  <Slides>72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90" baseType="lpstr">
      <vt:lpstr>Adobe 楷体 Std R</vt:lpstr>
      <vt:lpstr>DOUYU Font</vt:lpstr>
      <vt:lpstr>KaiTi</vt:lpstr>
      <vt:lpstr>方正粗圆简体</vt:lpstr>
      <vt:lpstr>方正中倩简体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Verdana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578</cp:revision>
  <dcterms:created xsi:type="dcterms:W3CDTF">2021-11-07T03:17:42Z</dcterms:created>
  <dcterms:modified xsi:type="dcterms:W3CDTF">2022-02-11T06:57:02Z</dcterms:modified>
</cp:coreProperties>
</file>