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683" r:id="rId3"/>
    <p:sldId id="647" r:id="rId4"/>
    <p:sldId id="689" r:id="rId5"/>
    <p:sldId id="755" r:id="rId6"/>
    <p:sldId id="756" r:id="rId7"/>
    <p:sldId id="757" r:id="rId8"/>
    <p:sldId id="759" r:id="rId9"/>
    <p:sldId id="760" r:id="rId10"/>
    <p:sldId id="649" r:id="rId11"/>
    <p:sldId id="650" r:id="rId12"/>
    <p:sldId id="710" r:id="rId13"/>
    <p:sldId id="761" r:id="rId14"/>
    <p:sldId id="762" r:id="rId15"/>
    <p:sldId id="763" r:id="rId16"/>
    <p:sldId id="712" r:id="rId17"/>
    <p:sldId id="765" r:id="rId18"/>
    <p:sldId id="821" r:id="rId19"/>
    <p:sldId id="764" r:id="rId20"/>
    <p:sldId id="766" r:id="rId21"/>
    <p:sldId id="767" r:id="rId22"/>
    <p:sldId id="604" r:id="rId23"/>
    <p:sldId id="623" r:id="rId24"/>
    <p:sldId id="730" r:id="rId25"/>
    <p:sldId id="768" r:id="rId26"/>
    <p:sldId id="770" r:id="rId27"/>
    <p:sldId id="771" r:id="rId28"/>
    <p:sldId id="772" r:id="rId29"/>
    <p:sldId id="773" r:id="rId30"/>
    <p:sldId id="774" r:id="rId31"/>
    <p:sldId id="775" r:id="rId32"/>
    <p:sldId id="776" r:id="rId33"/>
    <p:sldId id="624" r:id="rId34"/>
    <p:sldId id="731" r:id="rId35"/>
    <p:sldId id="777" r:id="rId36"/>
    <p:sldId id="778" r:id="rId37"/>
    <p:sldId id="779" r:id="rId38"/>
    <p:sldId id="780" r:id="rId39"/>
    <p:sldId id="781" r:id="rId40"/>
    <p:sldId id="782" r:id="rId41"/>
    <p:sldId id="783" r:id="rId42"/>
    <p:sldId id="784" r:id="rId43"/>
    <p:sldId id="786" r:id="rId44"/>
    <p:sldId id="785" r:id="rId45"/>
    <p:sldId id="788" r:id="rId46"/>
    <p:sldId id="625" r:id="rId47"/>
    <p:sldId id="664" r:id="rId48"/>
    <p:sldId id="789" r:id="rId49"/>
    <p:sldId id="790" r:id="rId50"/>
    <p:sldId id="791" r:id="rId51"/>
    <p:sldId id="792" r:id="rId52"/>
    <p:sldId id="793" r:id="rId53"/>
    <p:sldId id="626" r:id="rId54"/>
    <p:sldId id="794" r:id="rId55"/>
    <p:sldId id="665" r:id="rId56"/>
    <p:sldId id="820" r:id="rId57"/>
    <p:sldId id="627" r:id="rId58"/>
    <p:sldId id="795" r:id="rId59"/>
    <p:sldId id="796" r:id="rId60"/>
    <p:sldId id="797" r:id="rId61"/>
    <p:sldId id="700" r:id="rId62"/>
    <p:sldId id="798" r:id="rId63"/>
    <p:sldId id="628" r:id="rId64"/>
    <p:sldId id="799" r:id="rId65"/>
    <p:sldId id="744" r:id="rId66"/>
    <p:sldId id="800" r:id="rId67"/>
    <p:sldId id="801" r:id="rId68"/>
    <p:sldId id="802" r:id="rId69"/>
    <p:sldId id="629" r:id="rId70"/>
    <p:sldId id="803" r:id="rId71"/>
    <p:sldId id="804" r:id="rId72"/>
    <p:sldId id="806" r:id="rId73"/>
    <p:sldId id="807" r:id="rId74"/>
    <p:sldId id="745" r:id="rId75"/>
    <p:sldId id="630" r:id="rId76"/>
    <p:sldId id="808" r:id="rId77"/>
    <p:sldId id="809" r:id="rId78"/>
    <p:sldId id="810" r:id="rId79"/>
    <p:sldId id="811" r:id="rId80"/>
    <p:sldId id="746" r:id="rId81"/>
    <p:sldId id="631" r:id="rId82"/>
    <p:sldId id="812" r:id="rId83"/>
    <p:sldId id="813" r:id="rId84"/>
    <p:sldId id="701" r:id="rId85"/>
    <p:sldId id="815" r:id="rId86"/>
    <p:sldId id="814" r:id="rId87"/>
    <p:sldId id="816" r:id="rId88"/>
    <p:sldId id="817" r:id="rId89"/>
    <p:sldId id="818" r:id="rId90"/>
    <p:sldId id="819" r:id="rId91"/>
    <p:sldId id="590" r:id="rId9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D9E7"/>
    <a:srgbClr val="1A808E"/>
    <a:srgbClr val="D6A38C"/>
    <a:srgbClr val="BC5D22"/>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0" autoAdjust="0"/>
    <p:restoredTop sz="96318" autoAdjust="0"/>
  </p:normalViewPr>
  <p:slideViewPr>
    <p:cSldViewPr showGuides="1">
      <p:cViewPr varScale="1">
        <p:scale>
          <a:sx n="72" d="100"/>
          <a:sy n="72" d="100"/>
        </p:scale>
        <p:origin x="720" y="72"/>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15208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2" name="圆角矩形 21">
            <a:extLst>
              <a:ext uri="{FF2B5EF4-FFF2-40B4-BE49-F238E27FC236}">
                <a16:creationId xmlns:a16="http://schemas.microsoft.com/office/drawing/2014/main" id="{42F66117-1422-E04E-93A0-A3423E0F05D2}"/>
              </a:ext>
            </a:extLst>
          </p:cNvPr>
          <p:cNvSpPr/>
          <p:nvPr userDrawn="1"/>
        </p:nvSpPr>
        <p:spPr>
          <a:xfrm>
            <a:off x="2400" y="0"/>
            <a:ext cx="12189600" cy="6858000"/>
          </a:xfrm>
          <a:prstGeom prst="roundRect">
            <a:avLst>
              <a:gd name="adj" fmla="val 130"/>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8970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a:solidFill>
                  <a:schemeClr val="bg1"/>
                </a:solidFill>
                <a:latin typeface="方正粗圆简体" panose="03000509000000000000" pitchFamily="65" charset="-122"/>
                <a:ea typeface="方正粗圆简体" panose="03000509000000000000" pitchFamily="65" charset="-122"/>
              </a:rPr>
              <a:t>关键能力提升</a:t>
            </a:r>
          </a:p>
        </p:txBody>
      </p:sp>
    </p:spTree>
    <p:extLst>
      <p:ext uri="{BB962C8B-B14F-4D97-AF65-F5344CB8AC3E}">
        <p14:creationId xmlns:p14="http://schemas.microsoft.com/office/powerpoint/2010/main" val="292139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易错辨析</a:t>
            </a:r>
          </a:p>
        </p:txBody>
      </p:sp>
    </p:spTree>
    <p:extLst>
      <p:ext uri="{BB962C8B-B14F-4D97-AF65-F5344CB8AC3E}">
        <p14:creationId xmlns:p14="http://schemas.microsoft.com/office/powerpoint/2010/main" val="190205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真题演练</a:t>
            </a:r>
          </a:p>
        </p:txBody>
      </p:sp>
    </p:spTree>
    <p:extLst>
      <p:ext uri="{BB962C8B-B14F-4D97-AF65-F5344CB8AC3E}">
        <p14:creationId xmlns:p14="http://schemas.microsoft.com/office/powerpoint/2010/main" val="131942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a16="http://schemas.microsoft.com/office/drawing/2014/main"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a:solidFill>
                  <a:schemeClr val="bg1"/>
                </a:solidFill>
              </a:rPr>
              <a:t>课时精练</a:t>
            </a:r>
          </a:p>
        </p:txBody>
      </p:sp>
    </p:spTree>
    <p:extLst>
      <p:ext uri="{BB962C8B-B14F-4D97-AF65-F5344CB8AC3E}">
        <p14:creationId xmlns:p14="http://schemas.microsoft.com/office/powerpoint/2010/main" val="262714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2022/9/13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63" r:id="rId7"/>
    <p:sldLayoutId id="2147483668" r:id="rId8"/>
    <p:sldLayoutId id="2147483666"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2.docx"/><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package" Target="../embeddings/Microsoft_Word_Document3.docx"/><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Document9.docx"/><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package" Target="../embeddings/Microsoft_Word_Document6.docx"/><Relationship Id="rId1" Type="http://schemas.openxmlformats.org/officeDocument/2006/relationships/slideLayout" Target="../slideLayouts/slideLayout2.xml"/><Relationship Id="rId6" Type="http://schemas.openxmlformats.org/officeDocument/2006/relationships/package" Target="../embeddings/Microsoft_Word_Document8.docx"/><Relationship Id="rId5" Type="http://schemas.openxmlformats.org/officeDocument/2006/relationships/image" Target="../media/image18.emf"/><Relationship Id="rId4" Type="http://schemas.openxmlformats.org/officeDocument/2006/relationships/package" Target="../embeddings/Microsoft_Word_Document7.docx"/><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package" Target="../embeddings/Microsoft_Word_Document11.docx"/><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package" Target="../embeddings/Microsoft_Word_Document12.docx"/><Relationship Id="rId7" Type="http://schemas.openxmlformats.org/officeDocument/2006/relationships/package" Target="../embeddings/Microsoft_Word_Document14.docx"/><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package" Target="../embeddings/Microsoft_Word_Document13.docx"/><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slide" Target="slide53.xml"/><Relationship Id="rId4" Type="http://schemas.openxmlformats.org/officeDocument/2006/relationships/slide" Target="slide46.xml"/></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slide" Target="slide53.xml"/><Relationship Id="rId4" Type="http://schemas.openxmlformats.org/officeDocument/2006/relationships/slide" Target="slide46.xml"/></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46.xml"/></Relationships>
</file>

<file path=ppt/slides/_rels/slide2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46.xml"/></Relationships>
</file>

<file path=ppt/slides/_rels/slide27.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32.png"/><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slide" Target="slide53.xml"/><Relationship Id="rId4" Type="http://schemas.openxmlformats.org/officeDocument/2006/relationships/slide" Target="slide46.xml"/></Relationships>
</file>

<file path=ppt/slides/_rels/slide2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slide" Target="slide53.xml"/><Relationship Id="rId4" Type="http://schemas.openxmlformats.org/officeDocument/2006/relationships/slide" Target="slide46.xml"/></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slide" Target="slide53.xml"/><Relationship Id="rId4" Type="http://schemas.openxmlformats.org/officeDocument/2006/relationships/slide" Target="slide4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33.xml"/><Relationship Id="rId7" Type="http://schemas.openxmlformats.org/officeDocument/2006/relationships/image" Target="../media/image34.emf"/><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package" Target="../embeddings/Microsoft_Word_Document15.docx"/><Relationship Id="rId5" Type="http://schemas.openxmlformats.org/officeDocument/2006/relationships/slide" Target="slide53.xml"/><Relationship Id="rId4" Type="http://schemas.openxmlformats.org/officeDocument/2006/relationships/slide" Target="slide46.xml"/></Relationships>
</file>

<file path=ppt/slides/_rels/slide3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slide" Target="slide33.xml"/><Relationship Id="rId7" Type="http://schemas.openxmlformats.org/officeDocument/2006/relationships/package" Target="../embeddings/Microsoft_Word_Document16.docx"/><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slide" Target="slide53.xml"/><Relationship Id="rId4" Type="http://schemas.openxmlformats.org/officeDocument/2006/relationships/slide" Target="slide46.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33.xml"/><Relationship Id="rId7" Type="http://schemas.openxmlformats.org/officeDocument/2006/relationships/image" Target="../media/image36.emf"/><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package" Target="../embeddings/Microsoft_Word_Document17.docx"/><Relationship Id="rId5" Type="http://schemas.openxmlformats.org/officeDocument/2006/relationships/slide" Target="slide53.xml"/><Relationship Id="rId4" Type="http://schemas.openxmlformats.org/officeDocument/2006/relationships/slide" Target="slide46.xml"/></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slide" Target="slide53.xml"/><Relationship Id="rId4" Type="http://schemas.openxmlformats.org/officeDocument/2006/relationships/slide" Target="slide46.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slide" Target="slide53.xml"/><Relationship Id="rId4" Type="http://schemas.openxmlformats.org/officeDocument/2006/relationships/slide" Target="slide46.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46.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46.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46.xml"/></Relationships>
</file>

<file path=ppt/slides/_rels/slide38.xml.rels><?xml version="1.0" encoding="UTF-8" standalone="yes"?>
<Relationships xmlns="http://schemas.openxmlformats.org/package/2006/relationships"><Relationship Id="rId8" Type="http://schemas.openxmlformats.org/officeDocument/2006/relationships/package" Target="../embeddings/Microsoft_Word_Document18.docx"/><Relationship Id="rId3" Type="http://schemas.openxmlformats.org/officeDocument/2006/relationships/slide" Target="slide33.xml"/><Relationship Id="rId7" Type="http://schemas.openxmlformats.org/officeDocument/2006/relationships/image" Target="../media/image39.png"/><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slide" Target="slide53.xml"/><Relationship Id="rId4" Type="http://schemas.openxmlformats.org/officeDocument/2006/relationships/slide" Target="slide46.xml"/><Relationship Id="rId9" Type="http://schemas.openxmlformats.org/officeDocument/2006/relationships/image" Target="../media/image40.emf"/></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42.png"/><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3.xml"/><Relationship Id="rId4" Type="http://schemas.openxmlformats.org/officeDocument/2006/relationships/slide" Target="slide4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slide" Target="slide53.xml"/><Relationship Id="rId4" Type="http://schemas.openxmlformats.org/officeDocument/2006/relationships/slide" Target="slide46.xml"/></Relationships>
</file>

<file path=ppt/slides/_rels/slide4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46.xml"/></Relationships>
</file>

<file path=ppt/slides/_rels/slide4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slide" Target="slide53.xml"/><Relationship Id="rId4" Type="http://schemas.openxmlformats.org/officeDocument/2006/relationships/slide" Target="slide46.xml"/></Relationships>
</file>

<file path=ppt/slides/_rels/slide4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slide" Target="slide53.xml"/><Relationship Id="rId4" Type="http://schemas.openxmlformats.org/officeDocument/2006/relationships/slide" Target="slide46.xml"/></Relationships>
</file>

<file path=ppt/slides/_rels/slide44.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slide" Target="slide33.xml"/><Relationship Id="rId7" Type="http://schemas.openxmlformats.org/officeDocument/2006/relationships/package" Target="../embeddings/Microsoft_Word_Document19.docx"/><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slide" Target="slide53.xml"/><Relationship Id="rId10" Type="http://schemas.openxmlformats.org/officeDocument/2006/relationships/image" Target="../media/image47.emf"/><Relationship Id="rId4" Type="http://schemas.openxmlformats.org/officeDocument/2006/relationships/slide" Target="slide46.xml"/><Relationship Id="rId9" Type="http://schemas.openxmlformats.org/officeDocument/2006/relationships/package" Target="../embeddings/Microsoft_Word_Document20.docx"/></Relationships>
</file>

<file path=ppt/slides/_rels/slide45.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slide" Target="slide33.xml"/><Relationship Id="rId7" Type="http://schemas.openxmlformats.org/officeDocument/2006/relationships/package" Target="../embeddings/Microsoft_Word_Document21.docx"/><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slide" Target="slide53.xml"/><Relationship Id="rId10" Type="http://schemas.openxmlformats.org/officeDocument/2006/relationships/image" Target="../media/image49.emf"/><Relationship Id="rId4" Type="http://schemas.openxmlformats.org/officeDocument/2006/relationships/slide" Target="slide46.xml"/><Relationship Id="rId9" Type="http://schemas.openxmlformats.org/officeDocument/2006/relationships/package" Target="../embeddings/Microsoft_Word_Document22.docx"/></Relationships>
</file>

<file path=ppt/slides/_rels/slide4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slide" Target="slide53.xml"/><Relationship Id="rId4" Type="http://schemas.openxmlformats.org/officeDocument/2006/relationships/slide" Target="slide46.xml"/></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 Target="slide33.xml"/><Relationship Id="rId7" Type="http://schemas.openxmlformats.org/officeDocument/2006/relationships/image" Target="../media/image51.emf"/><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package" Target="../embeddings/Microsoft_Word_Document23.docx"/><Relationship Id="rId5" Type="http://schemas.openxmlformats.org/officeDocument/2006/relationships/slide" Target="slide53.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4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slide" Target="slide33.xml"/><Relationship Id="rId7" Type="http://schemas.openxmlformats.org/officeDocument/2006/relationships/package" Target="../embeddings/Microsoft_Word_Document24.docx"/><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slide" Target="slide53.xml"/><Relationship Id="rId4" Type="http://schemas.openxmlformats.org/officeDocument/2006/relationships/slide" Target="slide46.xml"/></Relationships>
</file>

<file path=ppt/slides/_rels/slide51.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slide" Target="slide33.xml"/><Relationship Id="rId7" Type="http://schemas.openxmlformats.org/officeDocument/2006/relationships/package" Target="../embeddings/Microsoft_Word_Document25.docx"/><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slide" Target="slide53.xml"/><Relationship Id="rId10" Type="http://schemas.openxmlformats.org/officeDocument/2006/relationships/image" Target="../media/image55.emf"/><Relationship Id="rId4" Type="http://schemas.openxmlformats.org/officeDocument/2006/relationships/slide" Target="slide46.xml"/><Relationship Id="rId9" Type="http://schemas.openxmlformats.org/officeDocument/2006/relationships/package" Target="../embeddings/Microsoft_Word_Document26.docx"/></Relationships>
</file>

<file path=ppt/slides/_rels/slide5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slide" Target="slide53.xml"/><Relationship Id="rId4" Type="http://schemas.openxmlformats.org/officeDocument/2006/relationships/slide" Target="slide46.xml"/></Relationships>
</file>

<file path=ppt/slides/_rels/slide53.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56.emf"/><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package" Target="../embeddings/Microsoft_Word_Document27.docx"/><Relationship Id="rId5" Type="http://schemas.openxmlformats.org/officeDocument/2006/relationships/slide" Target="slide53.xml"/><Relationship Id="rId4" Type="http://schemas.openxmlformats.org/officeDocument/2006/relationships/slide" Target="slide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slide" Target="slide33.xml"/><Relationship Id="rId7" Type="http://schemas.openxmlformats.org/officeDocument/2006/relationships/package" Target="../embeddings/Microsoft_Word_Document28.docx"/><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slide" Target="slide53.xml"/><Relationship Id="rId4" Type="http://schemas.openxmlformats.org/officeDocument/2006/relationships/slide" Target="slide46.xml"/></Relationships>
</file>

<file path=ppt/slides/_rels/slide5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 Target="slide33.xml"/><Relationship Id="rId7" Type="http://schemas.openxmlformats.org/officeDocument/2006/relationships/image" Target="../media/image59.emf"/><Relationship Id="rId2" Type="http://schemas.openxmlformats.org/officeDocument/2006/relationships/slide" Target="slide23.xml"/><Relationship Id="rId1" Type="http://schemas.openxmlformats.org/officeDocument/2006/relationships/slideLayout" Target="../slideLayouts/slideLayout7.xml"/><Relationship Id="rId6" Type="http://schemas.openxmlformats.org/officeDocument/2006/relationships/package" Target="../embeddings/Microsoft_Word_Document29.docx"/><Relationship Id="rId5" Type="http://schemas.openxmlformats.org/officeDocument/2006/relationships/slide" Target="slide53.xml"/><Relationship Id="rId10" Type="http://schemas.openxmlformats.org/officeDocument/2006/relationships/image" Target="../media/image61.emf"/><Relationship Id="rId4" Type="http://schemas.openxmlformats.org/officeDocument/2006/relationships/slide" Target="slide46.xml"/><Relationship Id="rId9" Type="http://schemas.openxmlformats.org/officeDocument/2006/relationships/package" Target="../embeddings/Microsoft_Word_Document30.docx"/></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62.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58.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63.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59.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64.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61.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64.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62.xml.rels><?xml version="1.0" encoding="UTF-8" standalone="yes"?>
<Relationships xmlns="http://schemas.openxmlformats.org/package/2006/relationships"><Relationship Id="rId8" Type="http://schemas.openxmlformats.org/officeDocument/2006/relationships/package" Target="../embeddings/Microsoft_Word_Document31.docx"/><Relationship Id="rId3" Type="http://schemas.openxmlformats.org/officeDocument/2006/relationships/slide" Target="slide63.xml"/><Relationship Id="rId7" Type="http://schemas.openxmlformats.org/officeDocument/2006/relationships/image" Target="../media/image65.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image" Target="../media/image67.emf"/><Relationship Id="rId5" Type="http://schemas.openxmlformats.org/officeDocument/2006/relationships/slide" Target="slide75.xml"/><Relationship Id="rId10" Type="http://schemas.openxmlformats.org/officeDocument/2006/relationships/package" Target="../embeddings/Microsoft_Word_Document32.docx"/><Relationship Id="rId4" Type="http://schemas.openxmlformats.org/officeDocument/2006/relationships/slide" Target="slide69.xml"/><Relationship Id="rId9" Type="http://schemas.openxmlformats.org/officeDocument/2006/relationships/image" Target="../media/image66.emf"/></Relationships>
</file>

<file path=ppt/slides/_rels/slide6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6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 Target="slide63.xml"/><Relationship Id="rId7" Type="http://schemas.openxmlformats.org/officeDocument/2006/relationships/image" Target="../media/image68.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6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 Target="slide63.xml"/><Relationship Id="rId7" Type="http://schemas.openxmlformats.org/officeDocument/2006/relationships/image" Target="../media/image68.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66.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67.xml.rels><?xml version="1.0" encoding="UTF-8" standalone="yes"?>
<Relationships xmlns="http://schemas.openxmlformats.org/package/2006/relationships"><Relationship Id="rId8" Type="http://schemas.openxmlformats.org/officeDocument/2006/relationships/package" Target="../embeddings/Microsoft_Word_Document33.docx"/><Relationship Id="rId13" Type="http://schemas.openxmlformats.org/officeDocument/2006/relationships/image" Target="../media/image73.emf"/><Relationship Id="rId3" Type="http://schemas.openxmlformats.org/officeDocument/2006/relationships/slide" Target="slide63.xml"/><Relationship Id="rId7" Type="http://schemas.openxmlformats.org/officeDocument/2006/relationships/image" Target="../media/image70.png"/><Relationship Id="rId12" Type="http://schemas.openxmlformats.org/officeDocument/2006/relationships/package" Target="../embeddings/Microsoft_Word_Document35.docx"/><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image" Target="../media/image72.emf"/><Relationship Id="rId5" Type="http://schemas.openxmlformats.org/officeDocument/2006/relationships/slide" Target="slide75.xml"/><Relationship Id="rId10" Type="http://schemas.openxmlformats.org/officeDocument/2006/relationships/package" Target="../embeddings/Microsoft_Word_Document34.docx"/><Relationship Id="rId4" Type="http://schemas.openxmlformats.org/officeDocument/2006/relationships/slide" Target="slide69.xml"/><Relationship Id="rId9" Type="http://schemas.openxmlformats.org/officeDocument/2006/relationships/image" Target="../media/image71.emf"/></Relationships>
</file>

<file path=ppt/slides/_rels/slide68.xml.rels><?xml version="1.0" encoding="UTF-8" standalone="yes"?>
<Relationships xmlns="http://schemas.openxmlformats.org/package/2006/relationships"><Relationship Id="rId8" Type="http://schemas.openxmlformats.org/officeDocument/2006/relationships/package" Target="../embeddings/Microsoft_Word_Document36.docx"/><Relationship Id="rId3" Type="http://schemas.openxmlformats.org/officeDocument/2006/relationships/slide" Target="slide63.xml"/><Relationship Id="rId7" Type="http://schemas.openxmlformats.org/officeDocument/2006/relationships/image" Target="../media/image70.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image" Target="../media/image75.emf"/><Relationship Id="rId5" Type="http://schemas.openxmlformats.org/officeDocument/2006/relationships/slide" Target="slide75.xml"/><Relationship Id="rId10" Type="http://schemas.openxmlformats.org/officeDocument/2006/relationships/package" Target="../embeddings/Microsoft_Word_Document37.docx"/><Relationship Id="rId4" Type="http://schemas.openxmlformats.org/officeDocument/2006/relationships/slide" Target="slide69.xml"/><Relationship Id="rId9" Type="http://schemas.openxmlformats.org/officeDocument/2006/relationships/image" Target="../media/image74.emf"/></Relationships>
</file>

<file path=ppt/slides/_rels/slide69.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slide" Target="slide63.xml"/><Relationship Id="rId7" Type="http://schemas.openxmlformats.org/officeDocument/2006/relationships/package" Target="../embeddings/Microsoft_Word_Document38.docx"/><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10" Type="http://schemas.openxmlformats.org/officeDocument/2006/relationships/image" Target="../media/image77.emf"/><Relationship Id="rId4" Type="http://schemas.openxmlformats.org/officeDocument/2006/relationships/slide" Target="slide69.xml"/><Relationship Id="rId9" Type="http://schemas.openxmlformats.org/officeDocument/2006/relationships/package" Target="../embeddings/Microsoft_Word_Document39.docx"/></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71.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slide" Target="slide63.xml"/><Relationship Id="rId7" Type="http://schemas.openxmlformats.org/officeDocument/2006/relationships/package" Target="../embeddings/Microsoft_Word_Document40.docx"/><Relationship Id="rId12" Type="http://schemas.openxmlformats.org/officeDocument/2006/relationships/image" Target="../media/image80.emf"/><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package" Target="../embeddings/Microsoft_Word_Document42.docx"/><Relationship Id="rId5" Type="http://schemas.openxmlformats.org/officeDocument/2006/relationships/slide" Target="slide75.xml"/><Relationship Id="rId10" Type="http://schemas.openxmlformats.org/officeDocument/2006/relationships/image" Target="../media/image79.emf"/><Relationship Id="rId4" Type="http://schemas.openxmlformats.org/officeDocument/2006/relationships/slide" Target="slide69.xml"/><Relationship Id="rId9" Type="http://schemas.openxmlformats.org/officeDocument/2006/relationships/package" Target="../embeddings/Microsoft_Word_Document41.docx"/></Relationships>
</file>

<file path=ppt/slides/_rels/slide72.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81.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73.xml.rels><?xml version="1.0" encoding="UTF-8" standalone="yes"?>
<Relationships xmlns="http://schemas.openxmlformats.org/package/2006/relationships"><Relationship Id="rId8" Type="http://schemas.openxmlformats.org/officeDocument/2006/relationships/package" Target="../embeddings/Microsoft_Word_Document43.docx"/><Relationship Id="rId3" Type="http://schemas.openxmlformats.org/officeDocument/2006/relationships/slide" Target="slide63.xml"/><Relationship Id="rId7" Type="http://schemas.openxmlformats.org/officeDocument/2006/relationships/image" Target="../media/image82.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 Id="rId9" Type="http://schemas.openxmlformats.org/officeDocument/2006/relationships/image" Target="../media/image83.emf"/></Relationships>
</file>

<file path=ppt/slides/_rels/slide74.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slide" Target="slide63.xml"/><Relationship Id="rId7" Type="http://schemas.openxmlformats.org/officeDocument/2006/relationships/package" Target="../embeddings/Microsoft_Word_Document44.docx"/><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image" Target="../media/image85.emf"/><Relationship Id="rId5" Type="http://schemas.openxmlformats.org/officeDocument/2006/relationships/slide" Target="slide75.xml"/><Relationship Id="rId10" Type="http://schemas.openxmlformats.org/officeDocument/2006/relationships/package" Target="../embeddings/Microsoft_Word_Document45.docx"/><Relationship Id="rId4" Type="http://schemas.openxmlformats.org/officeDocument/2006/relationships/slide" Target="slide69.xml"/><Relationship Id="rId9" Type="http://schemas.openxmlformats.org/officeDocument/2006/relationships/image" Target="../media/image82.png"/></Relationships>
</file>

<file path=ppt/slides/_rels/slide75.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76.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77.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package" Target="../embeddings/Microsoft_Word_Document49.docx"/><Relationship Id="rId3" Type="http://schemas.openxmlformats.org/officeDocument/2006/relationships/slide" Target="slide63.xml"/><Relationship Id="rId7" Type="http://schemas.openxmlformats.org/officeDocument/2006/relationships/package" Target="../embeddings/Microsoft_Word_Document46.docx"/><Relationship Id="rId12" Type="http://schemas.openxmlformats.org/officeDocument/2006/relationships/image" Target="../media/image88.emf"/><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package" Target="../embeddings/Microsoft_Word_Document48.docx"/><Relationship Id="rId5" Type="http://schemas.openxmlformats.org/officeDocument/2006/relationships/slide" Target="slide75.xml"/><Relationship Id="rId10" Type="http://schemas.openxmlformats.org/officeDocument/2006/relationships/image" Target="../media/image87.emf"/><Relationship Id="rId4" Type="http://schemas.openxmlformats.org/officeDocument/2006/relationships/slide" Target="slide69.xml"/><Relationship Id="rId9" Type="http://schemas.openxmlformats.org/officeDocument/2006/relationships/package" Target="../embeddings/Microsoft_Word_Document47.docx"/></Relationships>
</file>

<file path=ppt/slides/_rels/slide78.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89.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79.xml.rels><?xml version="1.0" encoding="UTF-8" standalone="yes"?>
<Relationships xmlns="http://schemas.openxmlformats.org/package/2006/relationships"><Relationship Id="rId8" Type="http://schemas.openxmlformats.org/officeDocument/2006/relationships/package" Target="../embeddings/Microsoft_Word_Document50.docx"/><Relationship Id="rId3" Type="http://schemas.openxmlformats.org/officeDocument/2006/relationships/slide" Target="slide63.xml"/><Relationship Id="rId7" Type="http://schemas.openxmlformats.org/officeDocument/2006/relationships/image" Target="../media/image90.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image" Target="../media/image92.emf"/><Relationship Id="rId5" Type="http://schemas.openxmlformats.org/officeDocument/2006/relationships/slide" Target="slide75.xml"/><Relationship Id="rId10" Type="http://schemas.openxmlformats.org/officeDocument/2006/relationships/package" Target="../embeddings/Microsoft_Word_Document51.docx"/><Relationship Id="rId4" Type="http://schemas.openxmlformats.org/officeDocument/2006/relationships/slide" Target="slide69.xml"/><Relationship Id="rId9" Type="http://schemas.openxmlformats.org/officeDocument/2006/relationships/image" Target="../media/image9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slide" Target="slide63.xml"/><Relationship Id="rId7" Type="http://schemas.openxmlformats.org/officeDocument/2006/relationships/package" Target="../embeddings/Microsoft_Word_Document52.docx"/><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 Id="rId9" Type="http://schemas.openxmlformats.org/officeDocument/2006/relationships/image" Target="../media/image90.png"/></Relationships>
</file>

<file path=ppt/slides/_rels/slide81.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94.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82.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94.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83.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94.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8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63.xml"/><Relationship Id="rId7" Type="http://schemas.openxmlformats.org/officeDocument/2006/relationships/image" Target="../media/image95.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 Id="rId9" Type="http://schemas.openxmlformats.org/officeDocument/2006/relationships/image" Target="../media/image96.png"/></Relationships>
</file>

<file path=ppt/slides/_rels/slide8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 Target="slide63.xml"/><Relationship Id="rId7" Type="http://schemas.openxmlformats.org/officeDocument/2006/relationships/image" Target="../media/image97.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86.xml.rels><?xml version="1.0" encoding="UTF-8" standalone="yes"?>
<Relationships xmlns="http://schemas.openxmlformats.org/package/2006/relationships"><Relationship Id="rId3" Type="http://schemas.openxmlformats.org/officeDocument/2006/relationships/slide" Target="slide63.xml"/><Relationship Id="rId7" Type="http://schemas.openxmlformats.org/officeDocument/2006/relationships/image" Target="../media/image99.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87.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slide" Target="slide63.xml"/><Relationship Id="rId7" Type="http://schemas.openxmlformats.org/officeDocument/2006/relationships/package" Target="../embeddings/Microsoft_Word_Document53.docx"/><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image" Target="../media/image99.png"/><Relationship Id="rId5" Type="http://schemas.openxmlformats.org/officeDocument/2006/relationships/slide" Target="slide75.xml"/><Relationship Id="rId10" Type="http://schemas.openxmlformats.org/officeDocument/2006/relationships/image" Target="../media/image101.emf"/><Relationship Id="rId4" Type="http://schemas.openxmlformats.org/officeDocument/2006/relationships/slide" Target="slide69.xml"/><Relationship Id="rId9" Type="http://schemas.openxmlformats.org/officeDocument/2006/relationships/package" Target="../embeddings/Microsoft_Word_Document54.docx"/></Relationships>
</file>

<file path=ppt/slides/_rels/slide8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slide" Target="slide63.xml"/><Relationship Id="rId7" Type="http://schemas.openxmlformats.org/officeDocument/2006/relationships/image" Target="../media/image102.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s>
</file>

<file path=ppt/slides/_rels/slide89.xml.rels><?xml version="1.0" encoding="UTF-8" standalone="yes"?>
<Relationships xmlns="http://schemas.openxmlformats.org/package/2006/relationships"><Relationship Id="rId8" Type="http://schemas.openxmlformats.org/officeDocument/2006/relationships/package" Target="../embeddings/Microsoft_Word_Document55.docx"/><Relationship Id="rId3" Type="http://schemas.openxmlformats.org/officeDocument/2006/relationships/slide" Target="slide63.xml"/><Relationship Id="rId7" Type="http://schemas.openxmlformats.org/officeDocument/2006/relationships/image" Target="../media/image104.png"/><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5" Type="http://schemas.openxmlformats.org/officeDocument/2006/relationships/slide" Target="slide75.xml"/><Relationship Id="rId4" Type="http://schemas.openxmlformats.org/officeDocument/2006/relationships/slide" Target="slide69.xml"/><Relationship Id="rId9" Type="http://schemas.openxmlformats.org/officeDocument/2006/relationships/image" Target="../media/image105.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slide" Target="slide63.xml"/><Relationship Id="rId7" Type="http://schemas.openxmlformats.org/officeDocument/2006/relationships/package" Target="../embeddings/Microsoft_Word_Document56.docx"/><Relationship Id="rId2" Type="http://schemas.openxmlformats.org/officeDocument/2006/relationships/slide" Target="slide57.xml"/><Relationship Id="rId1" Type="http://schemas.openxmlformats.org/officeDocument/2006/relationships/slideLayout" Target="../slideLayouts/slideLayout8.xml"/><Relationship Id="rId6" Type="http://schemas.openxmlformats.org/officeDocument/2006/relationships/slide" Target="slide81.xml"/><Relationship Id="rId11" Type="http://schemas.openxmlformats.org/officeDocument/2006/relationships/image" Target="../media/image107.emf"/><Relationship Id="rId5" Type="http://schemas.openxmlformats.org/officeDocument/2006/relationships/slide" Target="slide75.xml"/><Relationship Id="rId10" Type="http://schemas.openxmlformats.org/officeDocument/2006/relationships/package" Target="../embeddings/Microsoft_Word_Document57.docx"/><Relationship Id="rId4" Type="http://schemas.openxmlformats.org/officeDocument/2006/relationships/slide" Target="slide69.xml"/><Relationship Id="rId9" Type="http://schemas.openxmlformats.org/officeDocument/2006/relationships/image" Target="../media/image104.png"/></Relationships>
</file>

<file path=ppt/slides/_rels/slide9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referRelativeResize="0">
            <a:picLocks/>
          </p:cNvPicPr>
          <p:nvPr/>
        </p:nvPicPr>
        <p:blipFill rotWithShape="1">
          <a:blip r:embed="rId2" cstate="print">
            <a:extLst>
              <a:ext uri="{28A0092B-C50C-407E-A947-70E740481C1C}">
                <a14:useLocalDpi xmlns:a14="http://schemas.microsoft.com/office/drawing/2010/main" val="0"/>
              </a:ext>
            </a:extLst>
          </a:blip>
          <a:srcRect t="22700" b="21651"/>
          <a:stretch/>
        </p:blipFill>
        <p:spPr>
          <a:xfrm>
            <a:off x="-600" y="1541305"/>
            <a:ext cx="12192000" cy="3790800"/>
          </a:xfrm>
          <a:prstGeom prst="rect">
            <a:avLst/>
          </a:prstGeom>
        </p:spPr>
      </p:pic>
      <p:sp>
        <p:nvSpPr>
          <p:cNvPr id="6" name="矩形 5">
            <a:extLst>
              <a:ext uri="{FF2B5EF4-FFF2-40B4-BE49-F238E27FC236}">
                <a16:creationId xmlns:a16="http://schemas.microsoft.com/office/drawing/2014/main" id="{A439C5BC-78DD-0947-9E91-72FACC384131}"/>
              </a:ext>
            </a:extLst>
          </p:cNvPr>
          <p:cNvSpPr/>
          <p:nvPr/>
        </p:nvSpPr>
        <p:spPr>
          <a:xfrm>
            <a:off x="461611" y="2708919"/>
            <a:ext cx="11268779" cy="1200329"/>
          </a:xfrm>
          <a:prstGeom prst="rect">
            <a:avLst/>
          </a:prstGeom>
        </p:spPr>
        <p:txBody>
          <a:bodyPr wrap="square" anchor="ctr">
            <a:spAutoFit/>
          </a:bodyPr>
          <a:lstStyle/>
          <a:p>
            <a:pPr algn="ctr">
              <a:defRPr/>
            </a:pPr>
            <a:r>
              <a:rPr lang="zh-CN" altLang="zh-CN" sz="7200" b="1" dirty="0">
                <a:solidFill>
                  <a:schemeClr val="bg1"/>
                </a:solidFill>
                <a:latin typeface="+mn-ea"/>
              </a:rPr>
              <a:t>物质结构与性质综合题研究</a:t>
            </a:r>
            <a:endParaRPr lang="zh-CN" altLang="en-US" sz="7200" b="1" dirty="0">
              <a:solidFill>
                <a:schemeClr val="bg1"/>
              </a:solidFill>
              <a:latin typeface="+mn-ea"/>
            </a:endParaRPr>
          </a:p>
        </p:txBody>
      </p:sp>
      <p:sp>
        <p:nvSpPr>
          <p:cNvPr id="16" name="文本框 15">
            <a:extLst>
              <a:ext uri="{FF2B5EF4-FFF2-40B4-BE49-F238E27FC236}">
                <a16:creationId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600" dirty="0">
                <a:solidFill>
                  <a:schemeClr val="bg1"/>
                </a:solidFill>
                <a:latin typeface="KaiTi" panose="02010609060101010101" pitchFamily="49" charset="-122"/>
                <a:ea typeface="KaiTi" panose="02010609060101010101" pitchFamily="49" charset="-122"/>
              </a:rPr>
              <a:t>第四单元</a:t>
            </a:r>
          </a:p>
        </p:txBody>
      </p:sp>
      <p:sp>
        <p:nvSpPr>
          <p:cNvPr id="8" name="同侧圆角矩形 7">
            <a:extLst>
              <a:ext uri="{FF2B5EF4-FFF2-40B4-BE49-F238E27FC236}">
                <a16:creationId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4103281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1D5EE1B0-1A18-D049-82AA-FB23E101FBC8}"/>
              </a:ext>
            </a:extLst>
          </p:cNvPr>
          <p:cNvSpPr txBox="1"/>
          <p:nvPr/>
        </p:nvSpPr>
        <p:spPr>
          <a:xfrm>
            <a:off x="390000" y="615729"/>
            <a:ext cx="11412000" cy="2239074"/>
          </a:xfrm>
          <a:prstGeom prst="rect">
            <a:avLst/>
          </a:prstGeom>
          <a:noFill/>
        </p:spPr>
        <p:txBody>
          <a:bodyPr wrap="square">
            <a:spAutoFit/>
          </a:bodyPr>
          <a:lstStyle/>
          <a:p>
            <a:pPr algn="just">
              <a:lnSpc>
                <a:spcPct val="150000"/>
              </a:lnSpc>
              <a:spcAft>
                <a:spcPts val="0"/>
              </a:spcAft>
            </a:pPr>
            <a:r>
              <a:rPr lang="zh-CN" altLang="zh-CN" sz="24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4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的重复排列方式如图所示，该排列方式中存在着由如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围成的正四面体空隙和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围成的正八面体空隙。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中有一半的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填充在正四面体空隙中，另一半</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填充在正八面体空隙中，则</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晶体中，正四面体空隙数与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数目之比为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的正八面</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9090" name="Picture 2" descr="10-5T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2883770"/>
            <a:ext cx="2548808" cy="31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146132" y="2351323"/>
            <a:ext cx="80021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a:t>
            </a:r>
            <a:endParaRPr lang="zh-CN" altLang="en-US" sz="2400" dirty="0">
              <a:solidFill>
                <a:srgbClr val="C00000"/>
              </a:solidFill>
            </a:endParaRPr>
          </a:p>
        </p:txBody>
      </p:sp>
      <p:sp>
        <p:nvSpPr>
          <p:cNvPr id="7" name="矩形 6"/>
          <p:cNvSpPr/>
          <p:nvPr/>
        </p:nvSpPr>
        <p:spPr>
          <a:xfrm>
            <a:off x="9606936" y="2351322"/>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50</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3690382556"/>
              </p:ext>
            </p:extLst>
          </p:nvPr>
        </p:nvGraphicFramePr>
        <p:xfrm>
          <a:off x="509588" y="4006850"/>
          <a:ext cx="3176587" cy="1187450"/>
        </p:xfrm>
        <a:graphic>
          <a:graphicData uri="http://schemas.openxmlformats.org/presentationml/2006/ole">
            <mc:AlternateContent xmlns:mc="http://schemas.openxmlformats.org/markup-compatibility/2006">
              <mc:Choice xmlns:v="urn:schemas-microsoft-com:vml" Requires="v">
                <p:oleObj name="文档" r:id="rId3" imgW="3211291" imgH="1199970" progId="Word.Document.12">
                  <p:embed/>
                </p:oleObj>
              </mc:Choice>
              <mc:Fallback>
                <p:oleObj name="文档" r:id="rId3" imgW="3211291" imgH="1199970" progId="Word.Document.12">
                  <p:embed/>
                  <p:pic>
                    <p:nvPicPr>
                      <p:cNvPr id="0" name=""/>
                      <p:cNvPicPr/>
                      <p:nvPr/>
                    </p:nvPicPr>
                    <p:blipFill>
                      <a:blip r:embed="rId4"/>
                      <a:stretch>
                        <a:fillRect/>
                      </a:stretch>
                    </p:blipFill>
                    <p:spPr>
                      <a:xfrm>
                        <a:off x="509588" y="4006850"/>
                        <a:ext cx="3176587" cy="1187450"/>
                      </a:xfrm>
                      <a:prstGeom prst="rect">
                        <a:avLst/>
                      </a:prstGeom>
                    </p:spPr>
                  </p:pic>
                </p:oleObj>
              </mc:Fallback>
            </mc:AlternateContent>
          </a:graphicData>
        </a:graphic>
      </p:graphicFrame>
      <p:sp>
        <p:nvSpPr>
          <p:cNvPr id="22" name="文本框 21">
            <a:extLst>
              <a:ext uri="{FF2B5EF4-FFF2-40B4-BE49-F238E27FC236}">
                <a16:creationId xmlns:a16="http://schemas.microsoft.com/office/drawing/2014/main" id="{1D5EE1B0-1A18-D049-82AA-FB23E101FBC8}"/>
              </a:ext>
            </a:extLst>
          </p:cNvPr>
          <p:cNvSpPr txBox="1"/>
          <p:nvPr/>
        </p:nvSpPr>
        <p:spPr>
          <a:xfrm>
            <a:off x="390000" y="2900935"/>
            <a:ext cx="7074152"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体空隙没有填充阳离子。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晶胞中有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个图示结构单元，晶体密度为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5.18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，则该晶胞参数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__________________ cm(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写出计算表达式即可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8298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8E2DE2DB-9635-7343-9324-24E879D1A803}"/>
              </a:ext>
            </a:extLst>
          </p:cNvPr>
          <p:cNvGrpSpPr/>
          <p:nvPr/>
        </p:nvGrpSpPr>
        <p:grpSpPr>
          <a:xfrm>
            <a:off x="407368" y="188640"/>
            <a:ext cx="11268632" cy="6120680"/>
            <a:chOff x="523337" y="3925222"/>
            <a:chExt cx="11268632" cy="6120680"/>
          </a:xfrm>
        </p:grpSpPr>
        <p:sp>
          <p:nvSpPr>
            <p:cNvPr id="4" name="圆角矩形 3">
              <a:extLst>
                <a:ext uri="{FF2B5EF4-FFF2-40B4-BE49-F238E27FC236}">
                  <a16:creationId xmlns:a16="http://schemas.microsoft.com/office/drawing/2014/main" id="{E595429C-FC91-844C-93CF-CDF13B79A00E}"/>
                </a:ext>
              </a:extLst>
            </p:cNvPr>
            <p:cNvSpPr/>
            <p:nvPr/>
          </p:nvSpPr>
          <p:spPr>
            <a:xfrm>
              <a:off x="523337" y="4038112"/>
              <a:ext cx="11268632" cy="6007790"/>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5" name="矩形 4">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4013558656"/>
              </p:ext>
            </p:extLst>
          </p:nvPr>
        </p:nvGraphicFramePr>
        <p:xfrm>
          <a:off x="609600" y="587127"/>
          <a:ext cx="10972800" cy="2409825"/>
        </p:xfrm>
        <a:graphic>
          <a:graphicData uri="http://schemas.openxmlformats.org/presentationml/2006/ole">
            <mc:AlternateContent xmlns:mc="http://schemas.openxmlformats.org/markup-compatibility/2006">
              <mc:Choice xmlns:v="urn:schemas-microsoft-com:vml" Requires="v">
                <p:oleObj name="文档" r:id="rId2" imgW="10984192" imgH="2401378" progId="Word.Document.12">
                  <p:embed/>
                </p:oleObj>
              </mc:Choice>
              <mc:Fallback>
                <p:oleObj name="文档" r:id="rId2" imgW="10984192" imgH="2401378" progId="Word.Document.12">
                  <p:embed/>
                  <p:pic>
                    <p:nvPicPr>
                      <p:cNvPr id="0" name=""/>
                      <p:cNvPicPr/>
                      <p:nvPr/>
                    </p:nvPicPr>
                    <p:blipFill>
                      <a:blip r:embed="rId3"/>
                      <a:stretch>
                        <a:fillRect/>
                      </a:stretch>
                    </p:blipFill>
                    <p:spPr>
                      <a:xfrm>
                        <a:off x="609600" y="587127"/>
                        <a:ext cx="10972800" cy="2409825"/>
                      </a:xfrm>
                      <a:prstGeom prst="rect">
                        <a:avLst/>
                      </a:prstGeom>
                    </p:spPr>
                  </p:pic>
                </p:oleObj>
              </mc:Fallback>
            </mc:AlternateContent>
          </a:graphicData>
        </a:graphic>
      </p:graphicFrame>
      <p:pic>
        <p:nvPicPr>
          <p:cNvPr id="9" name="Picture 2" descr="10-5T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1510" y="2966976"/>
            <a:ext cx="2317098" cy="28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extLst>
              <p:ext uri="{D42A27DB-BD31-4B8C-83A1-F6EECF244321}">
                <p14:modId xmlns:p14="http://schemas.microsoft.com/office/powerpoint/2010/main" val="1461149029"/>
              </p:ext>
            </p:extLst>
          </p:nvPr>
        </p:nvGraphicFramePr>
        <p:xfrm>
          <a:off x="612775" y="2987675"/>
          <a:ext cx="8483600" cy="3101975"/>
        </p:xfrm>
        <a:graphic>
          <a:graphicData uri="http://schemas.openxmlformats.org/presentationml/2006/ole">
            <mc:AlternateContent xmlns:mc="http://schemas.openxmlformats.org/markup-compatibility/2006">
              <mc:Choice xmlns:v="urn:schemas-microsoft-com:vml" Requires="v">
                <p:oleObj name="文档" r:id="rId5" imgW="8491926" imgH="3101421" progId="Word.Document.12">
                  <p:embed/>
                </p:oleObj>
              </mc:Choice>
              <mc:Fallback>
                <p:oleObj name="文档" r:id="rId5" imgW="8491926" imgH="3101421" progId="Word.Document.12">
                  <p:embed/>
                  <p:pic>
                    <p:nvPicPr>
                      <p:cNvPr id="0" name=""/>
                      <p:cNvPicPr/>
                      <p:nvPr/>
                    </p:nvPicPr>
                    <p:blipFill>
                      <a:blip r:embed="rId6"/>
                      <a:stretch>
                        <a:fillRect/>
                      </a:stretch>
                    </p:blipFill>
                    <p:spPr>
                      <a:xfrm>
                        <a:off x="612775" y="2987675"/>
                        <a:ext cx="8483600" cy="3101975"/>
                      </a:xfrm>
                      <a:prstGeom prst="rect">
                        <a:avLst/>
                      </a:prstGeom>
                    </p:spPr>
                  </p:pic>
                </p:oleObj>
              </mc:Fallback>
            </mc:AlternateContent>
          </a:graphicData>
        </a:graphic>
      </p:graphicFrame>
    </p:spTree>
    <p:extLst>
      <p:ext uri="{BB962C8B-B14F-4D97-AF65-F5344CB8AC3E}">
        <p14:creationId xmlns:p14="http://schemas.microsoft.com/office/powerpoint/2010/main" val="4379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613193"/>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b="1" kern="100" dirty="0">
                <a:solidFill>
                  <a:srgbClr val="0000FF"/>
                </a:solidFill>
                <a:latin typeface="+mn-ea"/>
                <a:cs typeface="Times New Roman" panose="02020603050405020304" pitchFamily="18"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磷酸氧铜电池正极的活性物质是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，可通过下列反应制备：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4CuSO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写出基态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的电子排布式：</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r>
              <a:rPr lang="en-US" altLang="zh-CN" kern="100" dirty="0">
                <a:latin typeface="宋体" panose="02010600030101010101" pitchFamily="2" charset="-122"/>
                <a:ea typeface="Times New Roman" panose="02020603050405020304" pitchFamily="18" charset="0"/>
                <a:cs typeface="Courier New" panose="02070309020205020404" pitchFamily="49" charset="0"/>
              </a:rPr>
              <a:t>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元素第一电离能大小关系为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氨基乙酸铜分子结构如图所示，碳原子的杂化方式为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，基态碳原子核外电子有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种运动状态。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8954" name="Picture 42" descr="12-1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8432" y="4904791"/>
            <a:ext cx="4735137" cy="12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5025405" y="1755489"/>
            <a:ext cx="399981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2p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6</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9</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Ar</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9</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sp>
        <p:nvSpPr>
          <p:cNvPr id="32" name="矩形 31"/>
          <p:cNvSpPr/>
          <p:nvPr/>
        </p:nvSpPr>
        <p:spPr>
          <a:xfrm>
            <a:off x="5260515" y="2382895"/>
            <a:ext cx="83548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P</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a:t>
            </a:r>
            <a:endParaRPr lang="zh-CN" altLang="en-US" dirty="0"/>
          </a:p>
        </p:txBody>
      </p:sp>
      <p:sp>
        <p:nvSpPr>
          <p:cNvPr id="34" name="矩形 33"/>
          <p:cNvSpPr/>
          <p:nvPr/>
        </p:nvSpPr>
        <p:spPr>
          <a:xfrm>
            <a:off x="7598643" y="2365304"/>
            <a:ext cx="4113981" cy="461665"/>
          </a:xfrm>
          <a:prstGeom prst="rect">
            <a:avLst/>
          </a:prstGeom>
        </p:spPr>
        <p:txBody>
          <a:bodyPr wrap="squar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P</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原子</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轨道上的电子处于半</a:t>
            </a:r>
            <a:endParaRPr lang="zh-CN" altLang="en-US" dirty="0"/>
          </a:p>
        </p:txBody>
      </p:sp>
      <p:sp>
        <p:nvSpPr>
          <p:cNvPr id="37" name="矩形 36"/>
          <p:cNvSpPr/>
          <p:nvPr/>
        </p:nvSpPr>
        <p:spPr>
          <a:xfrm>
            <a:off x="551384" y="2905240"/>
            <a:ext cx="497283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充满状态，较稳定，比</a:t>
            </a:r>
            <a:r>
              <a:rPr lang="en-US" altLang="zh-CN" sz="2400" kern="100" dirty="0">
                <a:solidFill>
                  <a:srgbClr val="C00000"/>
                </a:solidFill>
                <a:latin typeface="Times New Roman" panose="02020603050405020304" pitchFamily="18" charset="0"/>
                <a:ea typeface="微软雅黑" panose="020B0503020204020204" pitchFamily="34" charset="-122"/>
              </a:rPr>
              <a:t>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难失去电子</a:t>
            </a:r>
            <a:endParaRPr lang="zh-CN" altLang="en-US" dirty="0">
              <a:solidFill>
                <a:prstClr val="black"/>
              </a:solidFill>
            </a:endParaRPr>
          </a:p>
        </p:txBody>
      </p:sp>
      <p:sp>
        <p:nvSpPr>
          <p:cNvPr id="39" name="矩形 38"/>
          <p:cNvSpPr/>
          <p:nvPr/>
        </p:nvSpPr>
        <p:spPr>
          <a:xfrm>
            <a:off x="7987258" y="3419492"/>
            <a:ext cx="12458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41" name="矩形 40"/>
          <p:cNvSpPr/>
          <p:nvPr/>
        </p:nvSpPr>
        <p:spPr>
          <a:xfrm>
            <a:off x="1910011" y="401107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6</a:t>
            </a:r>
            <a:endParaRPr lang="zh-CN" altLang="en-US" dirty="0"/>
          </a:p>
        </p:txBody>
      </p:sp>
    </p:spTree>
    <p:extLst>
      <p:ext uri="{BB962C8B-B14F-4D97-AF65-F5344CB8AC3E}">
        <p14:creationId xmlns:p14="http://schemas.microsoft.com/office/powerpoint/2010/main" val="34142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linds(horizont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linds(horizontal)">
                                      <p:cBhvr>
                                        <p:cTn id="15" dur="500"/>
                                        <p:tgtEl>
                                          <p:spTgt spid="3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linds(horizontal)">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linds(horizontal)">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7" grpId="0"/>
      <p:bldP spid="39"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1412776"/>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在硫酸铜溶液中加入过量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KCN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，生成配合物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[Cu(CN)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该配合物含有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键的数目为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表示阿伏加德罗常数的值</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135560" y="2039768"/>
            <a:ext cx="69121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r>
              <a:rPr lang="en-US" altLang="zh-CN" sz="2400" i="1" kern="100" dirty="0">
                <a:solidFill>
                  <a:srgbClr val="C00000"/>
                </a:solidFill>
                <a:latin typeface="Times New Roman" panose="02020603050405020304" pitchFamily="18" charset="0"/>
                <a:ea typeface="微软雅黑" panose="020B0503020204020204" pitchFamily="34" charset="-122"/>
              </a:rPr>
              <a:t>N</a:t>
            </a:r>
            <a:r>
              <a:rPr lang="en-US" altLang="zh-CN" sz="2400" kern="100" baseline="-25000" dirty="0">
                <a:solidFill>
                  <a:srgbClr val="C00000"/>
                </a:solidFill>
                <a:latin typeface="Times New Roman" panose="02020603050405020304" pitchFamily="18" charset="0"/>
                <a:ea typeface="微软雅黑" panose="020B0503020204020204" pitchFamily="34" charset="-122"/>
              </a:rPr>
              <a:t>A</a:t>
            </a:r>
            <a:endParaRPr lang="zh-CN" altLang="en-US" dirty="0"/>
          </a:p>
        </p:txBody>
      </p:sp>
      <p:grpSp>
        <p:nvGrpSpPr>
          <p:cNvPr id="12" name="组合 11">
            <a:extLst>
              <a:ext uri="{FF2B5EF4-FFF2-40B4-BE49-F238E27FC236}">
                <a16:creationId xmlns:a16="http://schemas.microsoft.com/office/drawing/2014/main" id="{8E2DE2DB-9635-7343-9324-24E879D1A803}"/>
              </a:ext>
            </a:extLst>
          </p:cNvPr>
          <p:cNvGrpSpPr/>
          <p:nvPr/>
        </p:nvGrpSpPr>
        <p:grpSpPr>
          <a:xfrm>
            <a:off x="516000" y="3046640"/>
            <a:ext cx="11160000" cy="1688208"/>
            <a:chOff x="631969" y="3925222"/>
            <a:chExt cx="11160000" cy="1688208"/>
          </a:xfrm>
        </p:grpSpPr>
        <p:sp>
          <p:nvSpPr>
            <p:cNvPr id="13" name="圆角矩形 12">
              <a:extLst>
                <a:ext uri="{FF2B5EF4-FFF2-40B4-BE49-F238E27FC236}">
                  <a16:creationId xmlns:a16="http://schemas.microsoft.com/office/drawing/2014/main" id="{E595429C-FC91-844C-93CF-CDF13B79A00E}"/>
                </a:ext>
              </a:extLst>
            </p:cNvPr>
            <p:cNvSpPr/>
            <p:nvPr/>
          </p:nvSpPr>
          <p:spPr>
            <a:xfrm>
              <a:off x="631969" y="4038112"/>
              <a:ext cx="11160000" cy="1575318"/>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4" name="矩形 13">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文本框 14">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6" name="文本框 15">
              <a:extLst>
                <a:ext uri="{FF2B5EF4-FFF2-40B4-BE49-F238E27FC236}">
                  <a16:creationId xmlns:a16="http://schemas.microsoft.com/office/drawing/2014/main" id="{D8797527-9DDB-1D4B-B647-202471E1320B}"/>
                </a:ext>
              </a:extLst>
            </p:cNvPr>
            <p:cNvSpPr txBox="1"/>
            <p:nvPr/>
          </p:nvSpPr>
          <p:spPr>
            <a:xfrm>
              <a:off x="787280" y="4217218"/>
              <a:ext cx="10825289" cy="113024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CN</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存在碳氮三键，</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个碳氮三键中有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该配合物含有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键，数目为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3400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836712"/>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晶体铜的晶胞结构如图甲表示，原子之间相对位置关系的平面图如图乙所示，铜原子的配位数为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，铜的原子半径为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127.8 pm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表示阿伏加德罗常数的值，</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1138" name="Picture 2" descr="12-10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5692" y="3288031"/>
            <a:ext cx="4959797"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2770862" y="1482844"/>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12</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1482702238"/>
              </p:ext>
            </p:extLst>
          </p:nvPr>
        </p:nvGraphicFramePr>
        <p:xfrm>
          <a:off x="2900288" y="1933897"/>
          <a:ext cx="4006850" cy="1096963"/>
        </p:xfrm>
        <a:graphic>
          <a:graphicData uri="http://schemas.openxmlformats.org/presentationml/2006/ole">
            <mc:AlternateContent xmlns:mc="http://schemas.openxmlformats.org/markup-compatibility/2006">
              <mc:Choice xmlns:v="urn:schemas-microsoft-com:vml" Requires="v">
                <p:oleObj name="文档" r:id="rId3" imgW="4006521" imgH="1096867" progId="Word.Document.12">
                  <p:embed/>
                </p:oleObj>
              </mc:Choice>
              <mc:Fallback>
                <p:oleObj name="文档" r:id="rId3" imgW="4006521" imgH="1096867" progId="Word.Document.12">
                  <p:embed/>
                  <p:pic>
                    <p:nvPicPr>
                      <p:cNvPr id="0" name=""/>
                      <p:cNvPicPr/>
                      <p:nvPr/>
                    </p:nvPicPr>
                    <p:blipFill>
                      <a:blip r:embed="rId4"/>
                      <a:stretch>
                        <a:fillRect/>
                      </a:stretch>
                    </p:blipFill>
                    <p:spPr>
                      <a:xfrm>
                        <a:off x="2900288" y="1933897"/>
                        <a:ext cx="4006850" cy="1096963"/>
                      </a:xfrm>
                      <a:prstGeom prst="rect">
                        <a:avLst/>
                      </a:prstGeom>
                    </p:spPr>
                  </p:pic>
                </p:oleObj>
              </mc:Fallback>
            </mc:AlternateContent>
          </a:graphicData>
        </a:graphic>
      </p:graphicFrame>
      <p:sp>
        <p:nvSpPr>
          <p:cNvPr id="17" name="矩形 16">
            <a:extLst>
              <a:ext uri="{FF2B5EF4-FFF2-40B4-BE49-F238E27FC236}">
                <a16:creationId xmlns:a16="http://schemas.microsoft.com/office/drawing/2014/main" id="{41DDD9BB-F2BC-5A45-850A-47A78FA0F22A}"/>
              </a:ext>
            </a:extLst>
          </p:cNvPr>
          <p:cNvSpPr/>
          <p:nvPr/>
        </p:nvSpPr>
        <p:spPr>
          <a:xfrm>
            <a:off x="390000" y="2317110"/>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晶体铜的密度为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列出计算式即可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5298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12-10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4755" y="3696735"/>
            <a:ext cx="4959797"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a:extLst>
              <a:ext uri="{FF2B5EF4-FFF2-40B4-BE49-F238E27FC236}">
                <a16:creationId xmlns:a16="http://schemas.microsoft.com/office/drawing/2014/main" id="{574E7DD6-E482-894D-9E46-D2B62C9ED9EC}"/>
              </a:ext>
            </a:extLst>
          </p:cNvPr>
          <p:cNvGrpSpPr/>
          <p:nvPr/>
        </p:nvGrpSpPr>
        <p:grpSpPr>
          <a:xfrm>
            <a:off x="516000" y="601638"/>
            <a:ext cx="11160000" cy="5657386"/>
            <a:chOff x="792914" y="3925222"/>
            <a:chExt cx="11160000" cy="5657386"/>
          </a:xfrm>
        </p:grpSpPr>
        <p:sp>
          <p:nvSpPr>
            <p:cNvPr id="8" name="圆角矩形 7">
              <a:extLst>
                <a:ext uri="{FF2B5EF4-FFF2-40B4-BE49-F238E27FC236}">
                  <a16:creationId xmlns:a16="http://schemas.microsoft.com/office/drawing/2014/main" id="{E0791A29-2CB4-2744-96C1-EA2037B165CE}"/>
                </a:ext>
              </a:extLst>
            </p:cNvPr>
            <p:cNvSpPr/>
            <p:nvPr/>
          </p:nvSpPr>
          <p:spPr>
            <a:xfrm>
              <a:off x="792914" y="4038112"/>
              <a:ext cx="11160000" cy="5544496"/>
            </a:xfrm>
            <a:prstGeom prst="roundRect">
              <a:avLst>
                <a:gd name="adj" fmla="val 154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9" name="矩形 8">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122482771"/>
              </p:ext>
            </p:extLst>
          </p:nvPr>
        </p:nvGraphicFramePr>
        <p:xfrm>
          <a:off x="994569" y="944736"/>
          <a:ext cx="10202862" cy="3708400"/>
        </p:xfrm>
        <a:graphic>
          <a:graphicData uri="http://schemas.openxmlformats.org/presentationml/2006/ole">
            <mc:AlternateContent xmlns:mc="http://schemas.openxmlformats.org/markup-compatibility/2006">
              <mc:Choice xmlns:v="urn:schemas-microsoft-com:vml" Requires="v">
                <p:oleObj name="文档" r:id="rId3" imgW="10203028" imgH="3708640" progId="Word.Document.12">
                  <p:embed/>
                </p:oleObj>
              </mc:Choice>
              <mc:Fallback>
                <p:oleObj name="文档" r:id="rId3" imgW="10203028" imgH="3708640" progId="Word.Document.12">
                  <p:embed/>
                  <p:pic>
                    <p:nvPicPr>
                      <p:cNvPr id="0" name=""/>
                      <p:cNvPicPr/>
                      <p:nvPr/>
                    </p:nvPicPr>
                    <p:blipFill>
                      <a:blip r:embed="rId4"/>
                      <a:stretch>
                        <a:fillRect/>
                      </a:stretch>
                    </p:blipFill>
                    <p:spPr>
                      <a:xfrm>
                        <a:off x="994569" y="944736"/>
                        <a:ext cx="10202862" cy="3708400"/>
                      </a:xfrm>
                      <a:prstGeom prst="rect">
                        <a:avLst/>
                      </a:prstGeom>
                    </p:spPr>
                  </p:pic>
                </p:oleObj>
              </mc:Fallback>
            </mc:AlternateContent>
          </a:graphicData>
        </a:graphic>
      </p:graphicFrame>
    </p:spTree>
    <p:extLst>
      <p:ext uri="{BB962C8B-B14F-4D97-AF65-F5344CB8AC3E}">
        <p14:creationId xmlns:p14="http://schemas.microsoft.com/office/powerpoint/2010/main" val="260054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91138"/>
                                        </p:tgtEl>
                                        <p:attrNameLst>
                                          <p:attrName>style.visibility</p:attrName>
                                        </p:attrNameLst>
                                      </p:cBhvr>
                                      <p:to>
                                        <p:strVal val="visible"/>
                                      </p:to>
                                    </p:set>
                                    <p:animEffect transition="in" filter="blinds(horizontal)">
                                      <p:cBhvr>
                                        <p:cTn id="13"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1183997"/>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b="1" kern="100" dirty="0">
                <a:solidFill>
                  <a:srgbClr val="0000FF"/>
                </a:solidFill>
                <a:latin typeface="+mn-ea"/>
                <a:cs typeface="Times New Roman" panose="02020603050405020304" pitchFamily="18"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河北石家庄二中模拟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黄铜矿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主要成分为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CuFeS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是一种天然矿石。中国在商代</a:t>
            </a:r>
            <a:r>
              <a:rPr lang="zh-CN" altLang="zh-CN" kern="100" spc="-10" dirty="0">
                <a:latin typeface="Times New Roman" panose="02020603050405020304" pitchFamily="18" charset="0"/>
                <a:ea typeface="微软雅黑" panose="020B0503020204020204" pitchFamily="34" charset="-122"/>
                <a:cs typeface="Times New Roman" panose="02020603050405020304" pitchFamily="18" charset="0"/>
              </a:rPr>
              <a:t>或更早就掌握了由它冶炼铜的技术。医药上，黄铜矿有促进骨折愈合的作用。请回答下列问题：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稳定的原因是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矩形 20"/>
          <p:cNvSpPr/>
          <p:nvPr/>
        </p:nvSpPr>
        <p:spPr>
          <a:xfrm>
            <a:off x="4871864" y="2796748"/>
            <a:ext cx="6801862"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Cu</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的外围电子为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，为全充满状态，较稳定，</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551384" y="3344237"/>
            <a:ext cx="4647426" cy="57708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的外围电子为</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9</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，较不稳定</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79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41DDD9BB-F2BC-5A45-850A-47A78FA0F22A}"/>
              </a:ext>
            </a:extLst>
          </p:cNvPr>
          <p:cNvSpPr/>
          <p:nvPr/>
        </p:nvSpPr>
        <p:spPr>
          <a:xfrm>
            <a:off x="390000" y="1333822"/>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的空间结构为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互为等电子体的离子是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写出一种化学式即可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1291351672"/>
              </p:ext>
            </p:extLst>
          </p:nvPr>
        </p:nvGraphicFramePr>
        <p:xfrm>
          <a:off x="915616" y="1507554"/>
          <a:ext cx="1143000" cy="457200"/>
        </p:xfrm>
        <a:graphic>
          <a:graphicData uri="http://schemas.openxmlformats.org/presentationml/2006/ole">
            <mc:AlternateContent xmlns:mc="http://schemas.openxmlformats.org/markup-compatibility/2006">
              <mc:Choice xmlns:v="urn:schemas-microsoft-com:vml" Requires="v">
                <p:oleObj name="文档" r:id="rId2" imgW="1149554" imgH="457929" progId="Word.Document.12">
                  <p:embed/>
                </p:oleObj>
              </mc:Choice>
              <mc:Fallback>
                <p:oleObj name="文档" r:id="rId2" imgW="1149554" imgH="457929" progId="Word.Document.12">
                  <p:embed/>
                  <p:pic>
                    <p:nvPicPr>
                      <p:cNvPr id="0" name=""/>
                      <p:cNvPicPr/>
                      <p:nvPr/>
                    </p:nvPicPr>
                    <p:blipFill>
                      <a:blip r:embed="rId3"/>
                      <a:stretch>
                        <a:fillRect/>
                      </a:stretch>
                    </p:blipFill>
                    <p:spPr>
                      <a:xfrm>
                        <a:off x="915616" y="1507554"/>
                        <a:ext cx="1143000" cy="457200"/>
                      </a:xfrm>
                      <a:prstGeom prst="rect">
                        <a:avLst/>
                      </a:prstGeom>
                    </p:spPr>
                  </p:pic>
                </p:oleObj>
              </mc:Fallback>
            </mc:AlternateContent>
          </a:graphicData>
        </a:graphic>
      </p:graphicFrame>
      <p:graphicFrame>
        <p:nvGraphicFramePr>
          <p:cNvPr id="26" name="对象 25"/>
          <p:cNvGraphicFramePr>
            <a:graphicFrameLocks noChangeAspect="1"/>
          </p:cNvGraphicFramePr>
          <p:nvPr>
            <p:extLst>
              <p:ext uri="{D42A27DB-BD31-4B8C-83A1-F6EECF244321}">
                <p14:modId xmlns:p14="http://schemas.microsoft.com/office/powerpoint/2010/main" val="3393618324"/>
              </p:ext>
            </p:extLst>
          </p:nvPr>
        </p:nvGraphicFramePr>
        <p:xfrm>
          <a:off x="5294387" y="1511213"/>
          <a:ext cx="1143000" cy="457200"/>
        </p:xfrm>
        <a:graphic>
          <a:graphicData uri="http://schemas.openxmlformats.org/presentationml/2006/ole">
            <mc:AlternateContent xmlns:mc="http://schemas.openxmlformats.org/markup-compatibility/2006">
              <mc:Choice xmlns:v="urn:schemas-microsoft-com:vml" Requires="v">
                <p:oleObj name="文档" r:id="rId4" imgW="1149554" imgH="457929" progId="Word.Document.12">
                  <p:embed/>
                </p:oleObj>
              </mc:Choice>
              <mc:Fallback>
                <p:oleObj name="文档" r:id="rId4" imgW="1149554" imgH="457929" progId="Word.Document.12">
                  <p:embed/>
                  <p:pic>
                    <p:nvPicPr>
                      <p:cNvPr id="0" name=""/>
                      <p:cNvPicPr/>
                      <p:nvPr/>
                    </p:nvPicPr>
                    <p:blipFill>
                      <a:blip r:embed="rId5"/>
                      <a:stretch>
                        <a:fillRect/>
                      </a:stretch>
                    </p:blipFill>
                    <p:spPr>
                      <a:xfrm>
                        <a:off x="5294387" y="1511213"/>
                        <a:ext cx="1143000" cy="457200"/>
                      </a:xfrm>
                      <a:prstGeom prst="rect">
                        <a:avLst/>
                      </a:prstGeom>
                    </p:spPr>
                  </p:pic>
                </p:oleObj>
              </mc:Fallback>
            </mc:AlternateContent>
          </a:graphicData>
        </a:graphic>
      </p:graphicFrame>
      <p:sp>
        <p:nvSpPr>
          <p:cNvPr id="27" name="矩形 26"/>
          <p:cNvSpPr/>
          <p:nvPr/>
        </p:nvSpPr>
        <p:spPr>
          <a:xfrm>
            <a:off x="3369221" y="1435546"/>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三角锥形</a:t>
            </a:r>
            <a:endParaRPr lang="zh-CN" altLang="en-US" sz="2400" dirty="0"/>
          </a:p>
        </p:txBody>
      </p:sp>
      <p:graphicFrame>
        <p:nvGraphicFramePr>
          <p:cNvPr id="28" name="对象 27"/>
          <p:cNvGraphicFramePr>
            <a:graphicFrameLocks noChangeAspect="1"/>
          </p:cNvGraphicFramePr>
          <p:nvPr>
            <p:extLst>
              <p:ext uri="{D42A27DB-BD31-4B8C-83A1-F6EECF244321}">
                <p14:modId xmlns:p14="http://schemas.microsoft.com/office/powerpoint/2010/main" val="637675061"/>
              </p:ext>
            </p:extLst>
          </p:nvPr>
        </p:nvGraphicFramePr>
        <p:xfrm>
          <a:off x="9023945" y="1365546"/>
          <a:ext cx="2759075" cy="677863"/>
        </p:xfrm>
        <a:graphic>
          <a:graphicData uri="http://schemas.openxmlformats.org/presentationml/2006/ole">
            <mc:AlternateContent xmlns:mc="http://schemas.openxmlformats.org/markup-compatibility/2006">
              <mc:Choice xmlns:v="urn:schemas-microsoft-com:vml" Requires="v">
                <p:oleObj name="文档" r:id="rId6" imgW="2759072" imgH="677158" progId="Word.Document.12">
                  <p:embed/>
                </p:oleObj>
              </mc:Choice>
              <mc:Fallback>
                <p:oleObj name="文档" r:id="rId6" imgW="2759072" imgH="677158" progId="Word.Document.12">
                  <p:embed/>
                  <p:pic>
                    <p:nvPicPr>
                      <p:cNvPr id="0" name=""/>
                      <p:cNvPicPr/>
                      <p:nvPr/>
                    </p:nvPicPr>
                    <p:blipFill>
                      <a:blip r:embed="rId7"/>
                      <a:stretch>
                        <a:fillRect/>
                      </a:stretch>
                    </p:blipFill>
                    <p:spPr>
                      <a:xfrm>
                        <a:off x="9023945" y="1365546"/>
                        <a:ext cx="2759075" cy="677863"/>
                      </a:xfrm>
                      <a:prstGeom prst="rect">
                        <a:avLst/>
                      </a:prstGeom>
                    </p:spPr>
                  </p:pic>
                </p:oleObj>
              </mc:Fallback>
            </mc:AlternateContent>
          </a:graphicData>
        </a:graphic>
      </p:graphicFrame>
      <p:grpSp>
        <p:nvGrpSpPr>
          <p:cNvPr id="10" name="组合 9">
            <a:extLst>
              <a:ext uri="{FF2B5EF4-FFF2-40B4-BE49-F238E27FC236}">
                <a16:creationId xmlns:a16="http://schemas.microsoft.com/office/drawing/2014/main" id="{8E2DE2DB-9635-7343-9324-24E879D1A803}"/>
              </a:ext>
            </a:extLst>
          </p:cNvPr>
          <p:cNvGrpSpPr/>
          <p:nvPr/>
        </p:nvGrpSpPr>
        <p:grpSpPr>
          <a:xfrm>
            <a:off x="516000" y="3046640"/>
            <a:ext cx="11160000" cy="1688208"/>
            <a:chOff x="631969" y="3925222"/>
            <a:chExt cx="11160000" cy="1688208"/>
          </a:xfrm>
        </p:grpSpPr>
        <p:sp>
          <p:nvSpPr>
            <p:cNvPr id="11" name="圆角矩形 10">
              <a:extLst>
                <a:ext uri="{FF2B5EF4-FFF2-40B4-BE49-F238E27FC236}">
                  <a16:creationId xmlns:a16="http://schemas.microsoft.com/office/drawing/2014/main" id="{E595429C-FC91-844C-93CF-CDF13B79A00E}"/>
                </a:ext>
              </a:extLst>
            </p:cNvPr>
            <p:cNvSpPr/>
            <p:nvPr/>
          </p:nvSpPr>
          <p:spPr>
            <a:xfrm>
              <a:off x="631969" y="4038112"/>
              <a:ext cx="11160000" cy="1575318"/>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916954092"/>
              </p:ext>
            </p:extLst>
          </p:nvPr>
        </p:nvGraphicFramePr>
        <p:xfrm>
          <a:off x="861219" y="3284984"/>
          <a:ext cx="10469562" cy="1360488"/>
        </p:xfrm>
        <a:graphic>
          <a:graphicData uri="http://schemas.openxmlformats.org/presentationml/2006/ole">
            <mc:AlternateContent xmlns:mc="http://schemas.openxmlformats.org/markup-compatibility/2006">
              <mc:Choice xmlns:v="urn:schemas-microsoft-com:vml" Requires="v">
                <p:oleObj name="文档" r:id="rId8" imgW="10469899" imgH="1359739" progId="Word.Document.12">
                  <p:embed/>
                </p:oleObj>
              </mc:Choice>
              <mc:Fallback>
                <p:oleObj name="文档" r:id="rId8" imgW="10469899" imgH="1359739" progId="Word.Document.12">
                  <p:embed/>
                  <p:pic>
                    <p:nvPicPr>
                      <p:cNvPr id="0" name=""/>
                      <p:cNvPicPr/>
                      <p:nvPr/>
                    </p:nvPicPr>
                    <p:blipFill>
                      <a:blip r:embed="rId9"/>
                      <a:stretch>
                        <a:fillRect/>
                      </a:stretch>
                    </p:blipFill>
                    <p:spPr>
                      <a:xfrm>
                        <a:off x="861219" y="3284984"/>
                        <a:ext cx="10469562" cy="1360488"/>
                      </a:xfrm>
                      <a:prstGeom prst="rect">
                        <a:avLst/>
                      </a:prstGeom>
                    </p:spPr>
                  </p:pic>
                </p:oleObj>
              </mc:Fallback>
            </mc:AlternateContent>
          </a:graphicData>
        </a:graphic>
      </p:graphicFrame>
    </p:spTree>
    <p:extLst>
      <p:ext uri="{BB962C8B-B14F-4D97-AF65-F5344CB8AC3E}">
        <p14:creationId xmlns:p14="http://schemas.microsoft.com/office/powerpoint/2010/main" val="288000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1183997"/>
            <a:ext cx="7938248"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图为某阳离子的结构，加热时该离子先失去的配位体是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144386" name="Picture 2" descr="12-5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1124744"/>
            <a:ext cx="3365286" cy="242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56460" y="1811219"/>
            <a:ext cx="73289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endParaRPr lang="zh-CN" altLang="en-US" sz="2400" dirty="0"/>
          </a:p>
        </p:txBody>
      </p:sp>
      <p:sp>
        <p:nvSpPr>
          <p:cNvPr id="5" name="矩形 4"/>
          <p:cNvSpPr/>
          <p:nvPr/>
        </p:nvSpPr>
        <p:spPr>
          <a:xfrm>
            <a:off x="4255469" y="1819156"/>
            <a:ext cx="394851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的电负性强于</a:t>
            </a:r>
            <a:r>
              <a:rPr lang="en-US" altLang="zh-CN" sz="2400" kern="100" dirty="0">
                <a:solidFill>
                  <a:srgbClr val="C00000"/>
                </a:solidFill>
                <a:latin typeface="Times New Roman" panose="02020603050405020304" pitchFamily="18" charset="0"/>
                <a:ea typeface="微软雅黑" panose="020B0503020204020204" pitchFamily="34" charset="-122"/>
              </a:rPr>
              <a:t>N</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更容</a:t>
            </a:r>
            <a:endParaRPr lang="zh-CN" altLang="en-US" sz="2400" dirty="0"/>
          </a:p>
        </p:txBody>
      </p:sp>
      <p:grpSp>
        <p:nvGrpSpPr>
          <p:cNvPr id="10" name="组合 9">
            <a:extLst>
              <a:ext uri="{FF2B5EF4-FFF2-40B4-BE49-F238E27FC236}">
                <a16:creationId xmlns:a16="http://schemas.microsoft.com/office/drawing/2014/main" id="{8E2DE2DB-9635-7343-9324-24E879D1A803}"/>
              </a:ext>
            </a:extLst>
          </p:cNvPr>
          <p:cNvGrpSpPr/>
          <p:nvPr/>
        </p:nvGrpSpPr>
        <p:grpSpPr>
          <a:xfrm>
            <a:off x="516000" y="3717032"/>
            <a:ext cx="11160000" cy="2120256"/>
            <a:chOff x="631969" y="3925222"/>
            <a:chExt cx="11160000" cy="2120256"/>
          </a:xfrm>
        </p:grpSpPr>
        <p:sp>
          <p:nvSpPr>
            <p:cNvPr id="11" name="圆角矩形 10">
              <a:extLst>
                <a:ext uri="{FF2B5EF4-FFF2-40B4-BE49-F238E27FC236}">
                  <a16:creationId xmlns:a16="http://schemas.microsoft.com/office/drawing/2014/main" id="{E595429C-FC91-844C-93CF-CDF13B79A00E}"/>
                </a:ext>
              </a:extLst>
            </p:cNvPr>
            <p:cNvSpPr/>
            <p:nvPr/>
          </p:nvSpPr>
          <p:spPr>
            <a:xfrm>
              <a:off x="631969" y="4038112"/>
              <a:ext cx="11160000" cy="2007366"/>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2" name="矩形 11">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4" name="文本框 13">
              <a:extLst>
                <a:ext uri="{FF2B5EF4-FFF2-40B4-BE49-F238E27FC236}">
                  <a16:creationId xmlns:a16="http://schemas.microsoft.com/office/drawing/2014/main" id="{D8797527-9DDB-1D4B-B647-202471E1320B}"/>
                </a:ext>
              </a:extLst>
            </p:cNvPr>
            <p:cNvSpPr txBox="1"/>
            <p:nvPr/>
          </p:nvSpPr>
          <p:spPr>
            <a:xfrm>
              <a:off x="787280" y="4217218"/>
              <a:ext cx="10825289" cy="168424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图为某阳离子的结构，其配体分别为上下水分子，四周氨气分子，由于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电负性比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小，氨气与铜离子形成配位键比水与铜离子形成配位键稳定，因此加热时该离子先失去的配位体是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7" name="矩形 6"/>
          <p:cNvSpPr/>
          <p:nvPr/>
        </p:nvSpPr>
        <p:spPr>
          <a:xfrm>
            <a:off x="479377" y="2368746"/>
            <a:ext cx="5328592" cy="461665"/>
          </a:xfrm>
          <a:prstGeom prst="rect">
            <a:avLst/>
          </a:prstGeom>
        </p:spPr>
        <p:txBody>
          <a:bodyPr wrap="squar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易提供孤电子对，</a:t>
            </a:r>
            <a:r>
              <a:rPr lang="en-US" altLang="zh-CN" sz="2400" kern="100" dirty="0">
                <a:solidFill>
                  <a:srgbClr val="C00000"/>
                </a:solidFill>
                <a:latin typeface="Times New Roman" panose="02020603050405020304" pitchFamily="18" charset="0"/>
                <a:ea typeface="微软雅黑" panose="020B0503020204020204" pitchFamily="34" charset="-122"/>
              </a:rPr>
              <a:t>NH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的配位能力更强</a:t>
            </a:r>
            <a:endParaRPr lang="zh-CN" altLang="en-US" sz="2400" dirty="0">
              <a:solidFill>
                <a:prstClr val="black"/>
              </a:solidFill>
            </a:endParaRPr>
          </a:p>
        </p:txBody>
      </p:sp>
    </p:spTree>
    <p:extLst>
      <p:ext uri="{BB962C8B-B14F-4D97-AF65-F5344CB8AC3E}">
        <p14:creationId xmlns:p14="http://schemas.microsoft.com/office/powerpoint/2010/main" val="300162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1196752"/>
            <a:ext cx="7434192"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四方晶系的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CuFeS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晶胞结构如图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CuFeS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中各元素电负性数值从小到大的顺序为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原子的杂化方式为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6" name="组合 15">
            <a:extLst>
              <a:ext uri="{FF2B5EF4-FFF2-40B4-BE49-F238E27FC236}">
                <a16:creationId xmlns:a16="http://schemas.microsoft.com/office/drawing/2014/main" id="{8E2DE2DB-9635-7343-9324-24E879D1A803}"/>
              </a:ext>
            </a:extLst>
          </p:cNvPr>
          <p:cNvGrpSpPr/>
          <p:nvPr/>
        </p:nvGrpSpPr>
        <p:grpSpPr>
          <a:xfrm>
            <a:off x="516000" y="3717032"/>
            <a:ext cx="11160000" cy="2120256"/>
            <a:chOff x="631969" y="3925222"/>
            <a:chExt cx="11160000" cy="2120256"/>
          </a:xfrm>
        </p:grpSpPr>
        <p:sp>
          <p:nvSpPr>
            <p:cNvPr id="17" name="圆角矩形 16">
              <a:extLst>
                <a:ext uri="{FF2B5EF4-FFF2-40B4-BE49-F238E27FC236}">
                  <a16:creationId xmlns:a16="http://schemas.microsoft.com/office/drawing/2014/main" id="{E595429C-FC91-844C-93CF-CDF13B79A00E}"/>
                </a:ext>
              </a:extLst>
            </p:cNvPr>
            <p:cNvSpPr/>
            <p:nvPr/>
          </p:nvSpPr>
          <p:spPr>
            <a:xfrm>
              <a:off x="631969" y="4038112"/>
              <a:ext cx="11160000" cy="2007366"/>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8" name="矩形 17">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0" name="文本框 19">
              <a:extLst>
                <a:ext uri="{FF2B5EF4-FFF2-40B4-BE49-F238E27FC236}">
                  <a16:creationId xmlns:a16="http://schemas.microsoft.com/office/drawing/2014/main" id="{D8797527-9DDB-1D4B-B647-202471E1320B}"/>
                </a:ext>
              </a:extLst>
            </p:cNvPr>
            <p:cNvSpPr txBox="1"/>
            <p:nvPr/>
          </p:nvSpPr>
          <p:spPr>
            <a:xfrm>
              <a:off x="787280" y="4217218"/>
              <a:ext cx="10825289" cy="168424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根据同周期元素从左到右电负性逐渐增大，同主族元素从上到下电负性逐渐减小，因此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CuFeS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中各元素电负性数值从小到大的顺序为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，从图中可以看出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连了四个价键，因此晶胞中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原子的杂化方式为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93187" name="Picture 3" descr="12-6T"/>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18259"/>
          <a:stretch/>
        </p:blipFill>
        <p:spPr bwMode="auto">
          <a:xfrm>
            <a:off x="7824192" y="514642"/>
            <a:ext cx="3896746" cy="304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671311" y="2369312"/>
            <a:ext cx="163859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Fe</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Cu</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a:t>
            </a:r>
            <a:endParaRPr lang="zh-CN" altLang="en-US" dirty="0"/>
          </a:p>
        </p:txBody>
      </p:sp>
      <p:sp>
        <p:nvSpPr>
          <p:cNvPr id="24" name="矩形 23"/>
          <p:cNvSpPr/>
          <p:nvPr/>
        </p:nvSpPr>
        <p:spPr>
          <a:xfrm>
            <a:off x="6600056" y="2371553"/>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Tree>
    <p:extLst>
      <p:ext uri="{BB962C8B-B14F-4D97-AF65-F5344CB8AC3E}">
        <p14:creationId xmlns:p14="http://schemas.microsoft.com/office/powerpoint/2010/main" val="23246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a:extLst>
              <a:ext uri="{FF2B5EF4-FFF2-40B4-BE49-F238E27FC236}">
                <a16:creationId xmlns:a16="http://schemas.microsoft.com/office/drawing/2014/main" id="{BCC371D3-A076-C14C-81A0-460D628CCC61}"/>
              </a:ext>
            </a:extLst>
          </p:cNvPr>
          <p:cNvSpPr txBox="1"/>
          <p:nvPr/>
        </p:nvSpPr>
        <p:spPr>
          <a:xfrm>
            <a:off x="767408" y="1816764"/>
            <a:ext cx="9721080" cy="1684244"/>
          </a:xfrm>
          <a:prstGeom prst="rect">
            <a:avLst/>
          </a:prstGeom>
          <a:noFill/>
        </p:spPr>
        <p:txBody>
          <a:bodyPr wrap="square" rtlCol="0">
            <a:spAutoFit/>
          </a:bodyPr>
          <a:lstStyle/>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熟练掌握物质结构常见考点，构建解题模型。</a:t>
            </a:r>
            <a:endParaRPr lang="en-US" altLang="zh-CN" sz="2400" kern="100" dirty="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2.</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借助图像理解，培养空间想象力。</a:t>
            </a:r>
            <a:endParaRPr lang="en-US" altLang="zh-CN" sz="2400" kern="100" dirty="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3.</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能用抽象理论对陌生情境进行判断并加以解释。</a:t>
            </a:r>
          </a:p>
        </p:txBody>
      </p:sp>
    </p:spTree>
    <p:extLst>
      <p:ext uri="{BB962C8B-B14F-4D97-AF65-F5344CB8AC3E}">
        <p14:creationId xmlns:p14="http://schemas.microsoft.com/office/powerpoint/2010/main" val="365063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1105694"/>
            <a:ext cx="7434192" cy="61161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的投影位置如图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所示。设阿伏加德</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6" name="组合 15">
            <a:extLst>
              <a:ext uri="{FF2B5EF4-FFF2-40B4-BE49-F238E27FC236}">
                <a16:creationId xmlns:a16="http://schemas.microsoft.com/office/drawing/2014/main" id="{8E2DE2DB-9635-7343-9324-24E879D1A803}"/>
              </a:ext>
            </a:extLst>
          </p:cNvPr>
          <p:cNvGrpSpPr/>
          <p:nvPr/>
        </p:nvGrpSpPr>
        <p:grpSpPr>
          <a:xfrm>
            <a:off x="516000" y="3116585"/>
            <a:ext cx="11160000" cy="3528392"/>
            <a:chOff x="631969" y="3925222"/>
            <a:chExt cx="11160000" cy="3528392"/>
          </a:xfrm>
        </p:grpSpPr>
        <p:sp>
          <p:nvSpPr>
            <p:cNvPr id="17" name="圆角矩形 16">
              <a:extLst>
                <a:ext uri="{FF2B5EF4-FFF2-40B4-BE49-F238E27FC236}">
                  <a16:creationId xmlns:a16="http://schemas.microsoft.com/office/drawing/2014/main" id="{E595429C-FC91-844C-93CF-CDF13B79A00E}"/>
                </a:ext>
              </a:extLst>
            </p:cNvPr>
            <p:cNvSpPr/>
            <p:nvPr/>
          </p:nvSpPr>
          <p:spPr>
            <a:xfrm>
              <a:off x="631969" y="4038112"/>
              <a:ext cx="11160000" cy="3415502"/>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8" name="矩形 17">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95234" name="Picture 2" descr="12-6T"/>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303" t="26153"/>
          <a:stretch/>
        </p:blipFill>
        <p:spPr bwMode="auto">
          <a:xfrm>
            <a:off x="8699123" y="164137"/>
            <a:ext cx="1645349" cy="297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045067653"/>
              </p:ext>
            </p:extLst>
          </p:nvPr>
        </p:nvGraphicFramePr>
        <p:xfrm>
          <a:off x="5590902" y="1717141"/>
          <a:ext cx="1873250" cy="858838"/>
        </p:xfrm>
        <a:graphic>
          <a:graphicData uri="http://schemas.openxmlformats.org/presentationml/2006/ole">
            <mc:AlternateContent xmlns:mc="http://schemas.openxmlformats.org/markup-compatibility/2006">
              <mc:Choice xmlns:v="urn:schemas-microsoft-com:vml" Requires="v">
                <p:oleObj name="文档" r:id="rId3" imgW="1873333" imgH="858527" progId="Word.Document.12">
                  <p:embed/>
                </p:oleObj>
              </mc:Choice>
              <mc:Fallback>
                <p:oleObj name="文档" r:id="rId3" imgW="1873333" imgH="858527" progId="Word.Document.12">
                  <p:embed/>
                  <p:pic>
                    <p:nvPicPr>
                      <p:cNvPr id="0" name=""/>
                      <p:cNvPicPr/>
                      <p:nvPr/>
                    </p:nvPicPr>
                    <p:blipFill>
                      <a:blip r:embed="rId4"/>
                      <a:stretch>
                        <a:fillRect/>
                      </a:stretch>
                    </p:blipFill>
                    <p:spPr>
                      <a:xfrm>
                        <a:off x="5590902" y="1717141"/>
                        <a:ext cx="1873250" cy="858838"/>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41DDD9BB-F2BC-5A45-850A-47A78FA0F22A}"/>
              </a:ext>
            </a:extLst>
          </p:cNvPr>
          <p:cNvSpPr/>
          <p:nvPr/>
        </p:nvSpPr>
        <p:spPr>
          <a:xfrm>
            <a:off x="390000" y="1959828"/>
            <a:ext cx="7722224"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罗常数的值为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，则该晶体的密度为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457215819"/>
              </p:ext>
            </p:extLst>
          </p:nvPr>
        </p:nvGraphicFramePr>
        <p:xfrm>
          <a:off x="823119" y="3685183"/>
          <a:ext cx="10545762" cy="2671762"/>
        </p:xfrm>
        <a:graphic>
          <a:graphicData uri="http://schemas.openxmlformats.org/presentationml/2006/ole">
            <mc:AlternateContent xmlns:mc="http://schemas.openxmlformats.org/markup-compatibility/2006">
              <mc:Choice xmlns:v="urn:schemas-microsoft-com:vml" Requires="v">
                <p:oleObj name="文档" r:id="rId5" imgW="10545890" imgH="2672032" progId="Word.Document.12">
                  <p:embed/>
                </p:oleObj>
              </mc:Choice>
              <mc:Fallback>
                <p:oleObj name="文档" r:id="rId5" imgW="10545890" imgH="2672032" progId="Word.Document.12">
                  <p:embed/>
                  <p:pic>
                    <p:nvPicPr>
                      <p:cNvPr id="0" name=""/>
                      <p:cNvPicPr/>
                      <p:nvPr/>
                    </p:nvPicPr>
                    <p:blipFill>
                      <a:blip r:embed="rId6"/>
                      <a:stretch>
                        <a:fillRect/>
                      </a:stretch>
                    </p:blipFill>
                    <p:spPr>
                      <a:xfrm>
                        <a:off x="823119" y="3685183"/>
                        <a:ext cx="10545762" cy="2671762"/>
                      </a:xfrm>
                      <a:prstGeom prst="rect">
                        <a:avLst/>
                      </a:prstGeom>
                    </p:spPr>
                  </p:pic>
                </p:oleObj>
              </mc:Fallback>
            </mc:AlternateContent>
          </a:graphicData>
        </a:graphic>
      </p:graphicFrame>
    </p:spTree>
    <p:extLst>
      <p:ext uri="{BB962C8B-B14F-4D97-AF65-F5344CB8AC3E}">
        <p14:creationId xmlns:p14="http://schemas.microsoft.com/office/powerpoint/2010/main" val="3743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41DDD9BB-F2BC-5A45-850A-47A78FA0F22A}"/>
              </a:ext>
            </a:extLst>
          </p:cNvPr>
          <p:cNvSpPr/>
          <p:nvPr/>
        </p:nvSpPr>
        <p:spPr>
          <a:xfrm>
            <a:off x="390000" y="697742"/>
            <a:ext cx="7434192"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以晶胞参数为单位长度建立的坐标系可以表示晶胞中各原子的位置，称作原子的分数坐标，例如图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中原</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6" name="组合 15">
            <a:extLst>
              <a:ext uri="{FF2B5EF4-FFF2-40B4-BE49-F238E27FC236}">
                <a16:creationId xmlns:a16="http://schemas.microsoft.com/office/drawing/2014/main" id="{8E2DE2DB-9635-7343-9324-24E879D1A803}"/>
              </a:ext>
            </a:extLst>
          </p:cNvPr>
          <p:cNvGrpSpPr/>
          <p:nvPr/>
        </p:nvGrpSpPr>
        <p:grpSpPr>
          <a:xfrm>
            <a:off x="516000" y="3717032"/>
            <a:ext cx="11160000" cy="2120256"/>
            <a:chOff x="631969" y="3925222"/>
            <a:chExt cx="11160000" cy="2120256"/>
          </a:xfrm>
        </p:grpSpPr>
        <p:sp>
          <p:nvSpPr>
            <p:cNvPr id="17" name="圆角矩形 16">
              <a:extLst>
                <a:ext uri="{FF2B5EF4-FFF2-40B4-BE49-F238E27FC236}">
                  <a16:creationId xmlns:a16="http://schemas.microsoft.com/office/drawing/2014/main" id="{E595429C-FC91-844C-93CF-CDF13B79A00E}"/>
                </a:ext>
              </a:extLst>
            </p:cNvPr>
            <p:cNvSpPr/>
            <p:nvPr/>
          </p:nvSpPr>
          <p:spPr>
            <a:xfrm>
              <a:off x="631969" y="4038112"/>
              <a:ext cx="11160000" cy="2007366"/>
            </a:xfrm>
            <a:prstGeom prst="roundRect">
              <a:avLst>
                <a:gd name="adj" fmla="val 31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8" name="矩形 17">
              <a:extLst>
                <a:ext uri="{FF2B5EF4-FFF2-40B4-BE49-F238E27FC236}">
                  <a16:creationId xmlns:a16="http://schemas.microsoft.com/office/drawing/2014/main" id="{FB65ABD8-6080-B245-B7CB-5CF76B33E96C}"/>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id="{88957DF7-A6C0-3848-B485-D6CCBD5F92BE}"/>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93187" name="Picture 3" descr="12-6T"/>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18259"/>
          <a:stretch/>
        </p:blipFill>
        <p:spPr bwMode="auto">
          <a:xfrm>
            <a:off x="7959894" y="514642"/>
            <a:ext cx="3896746" cy="304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317774015"/>
              </p:ext>
            </p:extLst>
          </p:nvPr>
        </p:nvGraphicFramePr>
        <p:xfrm>
          <a:off x="2344068" y="1922944"/>
          <a:ext cx="1606550" cy="896938"/>
        </p:xfrm>
        <a:graphic>
          <a:graphicData uri="http://schemas.openxmlformats.org/presentationml/2006/ole">
            <mc:AlternateContent xmlns:mc="http://schemas.openxmlformats.org/markup-compatibility/2006">
              <mc:Choice xmlns:v="urn:schemas-microsoft-com:vml" Requires="v">
                <p:oleObj name="文档" r:id="rId3" imgW="1606640" imgH="896748" progId="Word.Document.12">
                  <p:embed/>
                </p:oleObj>
              </mc:Choice>
              <mc:Fallback>
                <p:oleObj name="文档" r:id="rId3" imgW="1606640" imgH="896748" progId="Word.Document.12">
                  <p:embed/>
                  <p:pic>
                    <p:nvPicPr>
                      <p:cNvPr id="0" name=""/>
                      <p:cNvPicPr/>
                      <p:nvPr/>
                    </p:nvPicPr>
                    <p:blipFill>
                      <a:blip r:embed="rId4"/>
                      <a:stretch>
                        <a:fillRect/>
                      </a:stretch>
                    </p:blipFill>
                    <p:spPr>
                      <a:xfrm>
                        <a:off x="2344068" y="1922944"/>
                        <a:ext cx="1606550" cy="896938"/>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584780948"/>
              </p:ext>
            </p:extLst>
          </p:nvPr>
        </p:nvGraphicFramePr>
        <p:xfrm>
          <a:off x="6312024" y="1859395"/>
          <a:ext cx="1933575" cy="895350"/>
        </p:xfrm>
        <a:graphic>
          <a:graphicData uri="http://schemas.openxmlformats.org/presentationml/2006/ole">
            <mc:AlternateContent xmlns:mc="http://schemas.openxmlformats.org/markup-compatibility/2006">
              <mc:Choice xmlns:v="urn:schemas-microsoft-com:vml" Requires="v">
                <p:oleObj name="文档" r:id="rId5" imgW="1939917" imgH="896748" progId="Word.Document.12">
                  <p:embed/>
                </p:oleObj>
              </mc:Choice>
              <mc:Fallback>
                <p:oleObj name="文档" r:id="rId5" imgW="1939917" imgH="896748" progId="Word.Document.12">
                  <p:embed/>
                  <p:pic>
                    <p:nvPicPr>
                      <p:cNvPr id="0" name=""/>
                      <p:cNvPicPr/>
                      <p:nvPr/>
                    </p:nvPicPr>
                    <p:blipFill>
                      <a:blip r:embed="rId6"/>
                      <a:stretch>
                        <a:fillRect/>
                      </a:stretch>
                    </p:blipFill>
                    <p:spPr>
                      <a:xfrm>
                        <a:off x="6312024" y="1859395"/>
                        <a:ext cx="1933575" cy="895350"/>
                      </a:xfrm>
                      <a:prstGeom prst="rect">
                        <a:avLst/>
                      </a:prstGeom>
                    </p:spPr>
                  </p:pic>
                </p:oleObj>
              </mc:Fallback>
            </mc:AlternateContent>
          </a:graphicData>
        </a:graphic>
      </p:graphicFrame>
      <p:sp>
        <p:nvSpPr>
          <p:cNvPr id="4" name="矩形 3"/>
          <p:cNvSpPr/>
          <p:nvPr/>
        </p:nvSpPr>
        <p:spPr>
          <a:xfrm>
            <a:off x="3863752" y="2799790"/>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
        <p:nvSpPr>
          <p:cNvPr id="21" name="矩形 20">
            <a:extLst>
              <a:ext uri="{FF2B5EF4-FFF2-40B4-BE49-F238E27FC236}">
                <a16:creationId xmlns:a16="http://schemas.microsoft.com/office/drawing/2014/main" id="{41DDD9BB-F2BC-5A45-850A-47A78FA0F22A}"/>
              </a:ext>
            </a:extLst>
          </p:cNvPr>
          <p:cNvSpPr/>
          <p:nvPr/>
        </p:nvSpPr>
        <p:spPr>
          <a:xfrm>
            <a:off x="390000" y="1993886"/>
            <a:ext cx="7434192" cy="137881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7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的坐标为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，则原子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的坐标为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。晶体中距离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最近的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779433031"/>
              </p:ext>
            </p:extLst>
          </p:nvPr>
        </p:nvGraphicFramePr>
        <p:xfrm>
          <a:off x="913607" y="4110473"/>
          <a:ext cx="10364787" cy="1511300"/>
        </p:xfrm>
        <a:graphic>
          <a:graphicData uri="http://schemas.openxmlformats.org/presentationml/2006/ole">
            <mc:AlternateContent xmlns:mc="http://schemas.openxmlformats.org/markup-compatibility/2006">
              <mc:Choice xmlns:v="urn:schemas-microsoft-com:vml" Requires="v">
                <p:oleObj name="文档" r:id="rId7" imgW="10365096" imgH="1511779" progId="Word.Document.12">
                  <p:embed/>
                </p:oleObj>
              </mc:Choice>
              <mc:Fallback>
                <p:oleObj name="文档" r:id="rId7" imgW="10365096" imgH="1511779" progId="Word.Document.12">
                  <p:embed/>
                  <p:pic>
                    <p:nvPicPr>
                      <p:cNvPr id="0" name=""/>
                      <p:cNvPicPr/>
                      <p:nvPr/>
                    </p:nvPicPr>
                    <p:blipFill>
                      <a:blip r:embed="rId8"/>
                      <a:stretch>
                        <a:fillRect/>
                      </a:stretch>
                    </p:blipFill>
                    <p:spPr>
                      <a:xfrm>
                        <a:off x="913607" y="4110473"/>
                        <a:ext cx="10364787" cy="1511300"/>
                      </a:xfrm>
                      <a:prstGeom prst="rect">
                        <a:avLst/>
                      </a:prstGeom>
                    </p:spPr>
                  </p:pic>
                </p:oleObj>
              </mc:Fallback>
            </mc:AlternateContent>
          </a:graphicData>
        </a:graphic>
      </p:graphicFrame>
    </p:spTree>
    <p:extLst>
      <p:ext uri="{BB962C8B-B14F-4D97-AF65-F5344CB8AC3E}">
        <p14:creationId xmlns:p14="http://schemas.microsoft.com/office/powerpoint/2010/main" val="2749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0202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B9872406-72F5-594F-A16E-02C2617B58AB}"/>
              </a:ext>
            </a:extLst>
          </p:cNvPr>
          <p:cNvSpPr/>
          <p:nvPr/>
        </p:nvSpPr>
        <p:spPr>
          <a:xfrm>
            <a:off x="390000" y="1052736"/>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湖南，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18</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硅、锗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及其化合物广泛应用于光电材料领域。回答下列问题：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7" name="矩形 16">
            <a:extLst>
              <a:ext uri="{FF2B5EF4-FFF2-40B4-BE49-F238E27FC236}">
                <a16:creationId xmlns:a16="http://schemas.microsoft.com/office/drawing/2014/main" id="{B9872406-72F5-594F-A16E-02C2617B58AB}"/>
              </a:ext>
            </a:extLst>
          </p:cNvPr>
          <p:cNvSpPr/>
          <p:nvPr/>
        </p:nvSpPr>
        <p:spPr>
          <a:xfrm>
            <a:off x="390000" y="2204685"/>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基态硅原子最外层电子的轨道表示式为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，晶体硅和碳化硅熔点较高的是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97284" name="图片 1"/>
          <p:cNvPicPr>
            <a:picLocks noChangeAspect="1" noChangeArrowheads="1"/>
          </p:cNvPicPr>
          <p:nvPr/>
        </p:nvPicPr>
        <p:blipFill>
          <a:blip r:embed="rId6"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6511" y="1757190"/>
            <a:ext cx="3253218" cy="92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433445" y="2860491"/>
            <a:ext cx="646331" cy="461665"/>
          </a:xfrm>
          <a:prstGeom prst="rect">
            <a:avLst/>
          </a:prstGeom>
        </p:spPr>
        <p:txBody>
          <a:bodyPr wrap="none">
            <a:spAutoFit/>
          </a:bodyPr>
          <a:lstStyle/>
          <a:p>
            <a:r>
              <a:rPr lang="en-US" altLang="zh-CN" sz="2400" kern="100" dirty="0" err="1">
                <a:solidFill>
                  <a:srgbClr val="C00000"/>
                </a:solidFill>
                <a:latin typeface="Times New Roman" panose="02020603050405020304" pitchFamily="18" charset="0"/>
                <a:ea typeface="微软雅黑" panose="020B0503020204020204" pitchFamily="34" charset="-122"/>
              </a:rPr>
              <a:t>SiC</a:t>
            </a:r>
            <a:endParaRPr lang="zh-CN" altLang="en-US" sz="2400" dirty="0"/>
          </a:p>
        </p:txBody>
      </p:sp>
    </p:spTree>
    <p:extLst>
      <p:ext uri="{BB962C8B-B14F-4D97-AF65-F5344CB8AC3E}">
        <p14:creationId xmlns:p14="http://schemas.microsoft.com/office/powerpoint/2010/main" val="306001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blinds(horizontal)">
                                      <p:cBhvr>
                                        <p:cTn id="7" dur="500"/>
                                        <p:tgtEl>
                                          <p:spTgt spid="9728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id="{574E7DD6-E482-894D-9E46-D2B62C9ED9EC}"/>
              </a:ext>
            </a:extLst>
          </p:cNvPr>
          <p:cNvGrpSpPr/>
          <p:nvPr/>
        </p:nvGrpSpPr>
        <p:grpSpPr>
          <a:xfrm>
            <a:off x="516000" y="1420027"/>
            <a:ext cx="11160000" cy="4529253"/>
            <a:chOff x="792914" y="3925222"/>
            <a:chExt cx="11160000" cy="4529253"/>
          </a:xfrm>
        </p:grpSpPr>
        <p:sp>
          <p:nvSpPr>
            <p:cNvPr id="14" name="圆角矩形 13">
              <a:extLst>
                <a:ext uri="{FF2B5EF4-FFF2-40B4-BE49-F238E27FC236}">
                  <a16:creationId xmlns:a16="http://schemas.microsoft.com/office/drawing/2014/main" id="{E0791A29-2CB4-2744-96C1-EA2037B165CE}"/>
                </a:ext>
              </a:extLst>
            </p:cNvPr>
            <p:cNvSpPr/>
            <p:nvPr/>
          </p:nvSpPr>
          <p:spPr>
            <a:xfrm>
              <a:off x="792914" y="4038112"/>
              <a:ext cx="11160000" cy="441636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a16="http://schemas.microsoft.com/office/drawing/2014/main" id="{E38EBCDC-ABCA-E945-AC9F-C9807C462968}"/>
                </a:ext>
              </a:extLst>
            </p:cNvPr>
            <p:cNvSpPr txBox="1"/>
            <p:nvPr/>
          </p:nvSpPr>
          <p:spPr>
            <a:xfrm>
              <a:off x="971152" y="4460166"/>
              <a:ext cx="10730353" cy="576248"/>
            </a:xfrm>
            <a:prstGeom prst="rect">
              <a:avLst/>
            </a:prstGeom>
            <a:noFill/>
          </p:spPr>
          <p:txBody>
            <a:bodyPr wrap="square">
              <a:spAutoFit/>
            </a:bodyPr>
            <a:lstStyle/>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硅元素的原子序数为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，则外围电子轨道表示式为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文本框 21">
              <a:extLst>
                <a:ext uri="{FF2B5EF4-FFF2-40B4-BE49-F238E27FC236}">
                  <a16:creationId xmlns:a16="http://schemas.microsoft.com/office/drawing/2014/main" id="{E38EBCDC-ABCA-E945-AC9F-C9807C462968}"/>
                </a:ext>
              </a:extLst>
            </p:cNvPr>
            <p:cNvSpPr txBox="1"/>
            <p:nvPr/>
          </p:nvSpPr>
          <p:spPr>
            <a:xfrm>
              <a:off x="971152" y="6210647"/>
              <a:ext cx="10730353" cy="166776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硅都是共价晶体，碳原子的原子半径小于硅原子，非金属性强于硅原子，碳硅键的键能大于硅硅键、键长小于硅硅键，则碳硅键强于硅硅键，碳化硅的熔点高于晶体硅。</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文本框 22">
              <a:extLst>
                <a:ext uri="{FF2B5EF4-FFF2-40B4-BE49-F238E27FC236}">
                  <a16:creationId xmlns:a16="http://schemas.microsoft.com/office/drawing/2014/main" id="{E38EBCDC-ABCA-E945-AC9F-C9807C462968}"/>
                </a:ext>
              </a:extLst>
            </p:cNvPr>
            <p:cNvSpPr txBox="1"/>
            <p:nvPr/>
          </p:nvSpPr>
          <p:spPr>
            <a:xfrm>
              <a:off x="971152" y="5475375"/>
              <a:ext cx="10730353" cy="577081"/>
            </a:xfrm>
            <a:prstGeom prst="rect">
              <a:avLst/>
            </a:prstGeom>
            <a:noFill/>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共价晶体的熔点取决于共价键的强弱，晶体硅和碳化</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98308" name="图片 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873" y="2689410"/>
            <a:ext cx="2957471" cy="84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30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98308"/>
                                        </p:tgtEl>
                                        <p:attrNameLst>
                                          <p:attrName>style.visibility</p:attrName>
                                        </p:attrNameLst>
                                      </p:cBhvr>
                                      <p:to>
                                        <p:strVal val="visible"/>
                                      </p:to>
                                    </p:set>
                                    <p:animEffect transition="in" filter="blinds(horizontal)">
                                      <p:cBhvr>
                                        <p:cTn id="10"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B9872406-72F5-594F-A16E-02C2617B58AB}"/>
              </a:ext>
            </a:extLst>
          </p:cNvPr>
          <p:cNvSpPr/>
          <p:nvPr/>
        </p:nvSpPr>
        <p:spPr>
          <a:xfrm>
            <a:off x="390000" y="980728"/>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硅和卤素单质反应可以得到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 name="矩形 2"/>
          <p:cNvSpPr/>
          <p:nvPr/>
        </p:nvSpPr>
        <p:spPr>
          <a:xfrm>
            <a:off x="4943281" y="1671191"/>
            <a:ext cx="2305439" cy="461665"/>
          </a:xfrm>
          <a:prstGeom prst="rect">
            <a:avLst/>
          </a:prstGeom>
        </p:spPr>
        <p:txBody>
          <a:bodyPr wrap="none">
            <a:spAutoFit/>
          </a:bodyPr>
          <a:lstStyle/>
          <a:p>
            <a:r>
              <a:rPr lang="en-US" altLang="zh-CN" sz="2400" kern="100" dirty="0">
                <a:latin typeface="Times New Roman" panose="02020603050405020304" pitchFamily="18" charset="0"/>
                <a:ea typeface="微软雅黑" panose="020B0503020204020204" pitchFamily="34" charset="-122"/>
              </a:rPr>
              <a:t>SiX</a:t>
            </a:r>
            <a:r>
              <a:rPr lang="en-US" altLang="zh-CN" sz="2400" kern="100" baseline="-25000" dirty="0">
                <a:latin typeface="Times New Roman" panose="02020603050405020304" pitchFamily="18" charset="0"/>
                <a:ea typeface="微软雅黑" panose="020B0503020204020204" pitchFamily="34" charset="-122"/>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的熔、沸点</a:t>
            </a:r>
            <a:endParaRPr lang="zh-CN" altLang="en-US" sz="2400" dirty="0"/>
          </a:p>
        </p:txBody>
      </p:sp>
      <p:graphicFrame>
        <p:nvGraphicFramePr>
          <p:cNvPr id="5" name="表格 4"/>
          <p:cNvGraphicFramePr>
            <a:graphicFrameLocks noGrp="1"/>
          </p:cNvGraphicFramePr>
          <p:nvPr>
            <p:extLst>
              <p:ext uri="{D42A27DB-BD31-4B8C-83A1-F6EECF244321}">
                <p14:modId xmlns:p14="http://schemas.microsoft.com/office/powerpoint/2010/main" val="1242290950"/>
              </p:ext>
            </p:extLst>
          </p:nvPr>
        </p:nvGraphicFramePr>
        <p:xfrm>
          <a:off x="565043" y="2348880"/>
          <a:ext cx="11061915" cy="1439355"/>
        </p:xfrm>
        <a:graphic>
          <a:graphicData uri="http://schemas.openxmlformats.org/drawingml/2006/table">
            <a:tbl>
              <a:tblPr/>
              <a:tblGrid>
                <a:gridCol w="2520995">
                  <a:extLst>
                    <a:ext uri="{9D8B030D-6E8A-4147-A177-3AD203B41FA5}">
                      <a16:colId xmlns:a16="http://schemas.microsoft.com/office/drawing/2014/main" val="20000"/>
                    </a:ext>
                  </a:extLst>
                </a:gridCol>
                <a:gridCol w="2135230">
                  <a:extLst>
                    <a:ext uri="{9D8B030D-6E8A-4147-A177-3AD203B41FA5}">
                      <a16:colId xmlns:a16="http://schemas.microsoft.com/office/drawing/2014/main" val="20001"/>
                    </a:ext>
                  </a:extLst>
                </a:gridCol>
                <a:gridCol w="2135230">
                  <a:extLst>
                    <a:ext uri="{9D8B030D-6E8A-4147-A177-3AD203B41FA5}">
                      <a16:colId xmlns:a16="http://schemas.microsoft.com/office/drawing/2014/main" val="20002"/>
                    </a:ext>
                  </a:extLst>
                </a:gridCol>
                <a:gridCol w="2135230">
                  <a:extLst>
                    <a:ext uri="{9D8B030D-6E8A-4147-A177-3AD203B41FA5}">
                      <a16:colId xmlns:a16="http://schemas.microsoft.com/office/drawing/2014/main" val="20003"/>
                    </a:ext>
                  </a:extLst>
                </a:gridCol>
                <a:gridCol w="2135230">
                  <a:extLst>
                    <a:ext uri="{9D8B030D-6E8A-4147-A177-3AD203B41FA5}">
                      <a16:colId xmlns:a16="http://schemas.microsoft.com/office/drawing/2014/main" val="20004"/>
                    </a:ext>
                  </a:extLst>
                </a:gridCol>
              </a:tblGrid>
              <a:tr h="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SiF</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SiBr</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SiI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183.0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203.2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278.6</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393.7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/K</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187.2</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330.8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427.2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560.7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9" name="矩形 18">
            <a:extLst>
              <a:ext uri="{FF2B5EF4-FFF2-40B4-BE49-F238E27FC236}">
                <a16:creationId xmlns:a16="http://schemas.microsoft.com/office/drawing/2014/main" id="{B9872406-72F5-594F-A16E-02C2617B58AB}"/>
              </a:ext>
            </a:extLst>
          </p:cNvPr>
          <p:cNvSpPr/>
          <p:nvPr/>
        </p:nvSpPr>
        <p:spPr>
          <a:xfrm>
            <a:off x="390000" y="4221088"/>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SiBr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呈液态的是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，沸点依次升高的原因是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，气态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分子的空间结构是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6960096" y="4252714"/>
            <a:ext cx="889987"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微软雅黑" panose="020B0503020204020204" pitchFamily="34" charset="-122"/>
              </a:rPr>
              <a:t>SiCl</a:t>
            </a:r>
            <a:r>
              <a:rPr lang="en-US" altLang="zh-CN" sz="2600" kern="100" baseline="-250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
        <p:nvSpPr>
          <p:cNvPr id="20" name="矩形 19"/>
          <p:cNvSpPr/>
          <p:nvPr/>
        </p:nvSpPr>
        <p:spPr>
          <a:xfrm>
            <a:off x="2040927" y="4835252"/>
            <a:ext cx="9751548" cy="492443"/>
          </a:xfrm>
          <a:prstGeom prst="rect">
            <a:avLst/>
          </a:prstGeom>
        </p:spPr>
        <p:txBody>
          <a:bodyPr wrap="square">
            <a:spAutoFit/>
          </a:bodyPr>
          <a:lstStyle/>
          <a:p>
            <a:r>
              <a:rPr lang="en-US" altLang="zh-CN" sz="2600" kern="100" dirty="0">
                <a:solidFill>
                  <a:srgbClr val="C00000"/>
                </a:solidFill>
                <a:latin typeface="Times New Roman" panose="02020603050405020304" pitchFamily="18" charset="0"/>
                <a:ea typeface="微软雅黑" panose="020B0503020204020204" pitchFamily="34" charset="-122"/>
              </a:rPr>
              <a:t>SiX</a:t>
            </a:r>
            <a:r>
              <a:rPr lang="en-US" altLang="zh-CN" sz="2600" kern="100" baseline="-25000" dirty="0">
                <a:solidFill>
                  <a:srgbClr val="C00000"/>
                </a:solidFill>
                <a:latin typeface="Times New Roman" panose="02020603050405020304" pitchFamily="18" charset="0"/>
                <a:ea typeface="微软雅黑" panose="020B0503020204020204" pitchFamily="34" charset="-122"/>
              </a:rPr>
              <a:t>4</a:t>
            </a:r>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都是结构相似的分子晶体，相对分子质量依次增大，分子间作</a:t>
            </a:r>
            <a:endParaRPr lang="zh-CN" altLang="en-US" dirty="0"/>
          </a:p>
        </p:txBody>
      </p:sp>
      <p:sp>
        <p:nvSpPr>
          <p:cNvPr id="22" name="矩形 21"/>
          <p:cNvSpPr/>
          <p:nvPr/>
        </p:nvSpPr>
        <p:spPr>
          <a:xfrm>
            <a:off x="511559" y="5386933"/>
            <a:ext cx="2185214" cy="492443"/>
          </a:xfrm>
          <a:prstGeom prst="rect">
            <a:avLst/>
          </a:prstGeom>
        </p:spPr>
        <p:txBody>
          <a:bodyPr wrap="none">
            <a:spAutoFit/>
          </a:bodyPr>
          <a:lstStyle/>
          <a:p>
            <a:pPr lvl="0"/>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用力依次增大</a:t>
            </a:r>
            <a:endParaRPr lang="zh-CN" altLang="en-US" dirty="0">
              <a:solidFill>
                <a:prstClr val="black"/>
              </a:solidFill>
            </a:endParaRPr>
          </a:p>
        </p:txBody>
      </p:sp>
      <p:sp>
        <p:nvSpPr>
          <p:cNvPr id="24" name="矩形 23"/>
          <p:cNvSpPr/>
          <p:nvPr/>
        </p:nvSpPr>
        <p:spPr>
          <a:xfrm>
            <a:off x="6744072" y="5417790"/>
            <a:ext cx="1518364" cy="492443"/>
          </a:xfrm>
          <a:prstGeom prst="rect">
            <a:avLst/>
          </a:prstGeom>
        </p:spPr>
        <p:txBody>
          <a:bodyPr wrap="none">
            <a:spAutoFit/>
          </a:bodyPr>
          <a:lstStyle/>
          <a:p>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正四面体</a:t>
            </a:r>
            <a:endParaRPr lang="zh-CN" altLang="en-US" dirty="0"/>
          </a:p>
        </p:txBody>
      </p:sp>
    </p:spTree>
    <p:extLst>
      <p:ext uri="{BB962C8B-B14F-4D97-AF65-F5344CB8AC3E}">
        <p14:creationId xmlns:p14="http://schemas.microsoft.com/office/powerpoint/2010/main" val="88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id="{574E7DD6-E482-894D-9E46-D2B62C9ED9EC}"/>
              </a:ext>
            </a:extLst>
          </p:cNvPr>
          <p:cNvGrpSpPr/>
          <p:nvPr/>
        </p:nvGrpSpPr>
        <p:grpSpPr>
          <a:xfrm>
            <a:off x="516000" y="1124744"/>
            <a:ext cx="11160000" cy="4961301"/>
            <a:chOff x="792914" y="3925222"/>
            <a:chExt cx="11160000" cy="4961301"/>
          </a:xfrm>
        </p:grpSpPr>
        <p:sp>
          <p:nvSpPr>
            <p:cNvPr id="14" name="圆角矩形 13">
              <a:extLst>
                <a:ext uri="{FF2B5EF4-FFF2-40B4-BE49-F238E27FC236}">
                  <a16:creationId xmlns:a16="http://schemas.microsoft.com/office/drawing/2014/main" id="{E0791A29-2CB4-2744-96C1-EA2037B165CE}"/>
                </a:ext>
              </a:extLst>
            </p:cNvPr>
            <p:cNvSpPr/>
            <p:nvPr/>
          </p:nvSpPr>
          <p:spPr>
            <a:xfrm>
              <a:off x="792914" y="4038112"/>
              <a:ext cx="11160000" cy="484841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a16="http://schemas.microsoft.com/office/drawing/2014/main" id="{E38EBCDC-ABCA-E945-AC9F-C9807C462968}"/>
                </a:ext>
              </a:extLst>
            </p:cNvPr>
            <p:cNvSpPr txBox="1"/>
            <p:nvPr/>
          </p:nvSpPr>
          <p:spPr>
            <a:xfrm>
              <a:off x="971152" y="5977628"/>
              <a:ext cx="10730353" cy="277576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由题给熔、沸点数据可知，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时，四氟化硅为气态，四氯化硅为液态，四溴化硅、四碘化硅为固态；分子晶体的沸点取决于分子间作用力的大小，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都是结构相似的分子晶体，相对分子质量依次增大，分子间作用力依次增大，则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的沸点依次升高；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SiX</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分子中硅原子的价层电子对数为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，孤电子对数为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，则分子的空间结构为正四面体。</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aphicFrame>
        <p:nvGraphicFramePr>
          <p:cNvPr id="24" name="表格 23"/>
          <p:cNvGraphicFramePr>
            <a:graphicFrameLocks noGrp="1"/>
          </p:cNvGraphicFramePr>
          <p:nvPr>
            <p:extLst>
              <p:ext uri="{D42A27DB-BD31-4B8C-83A1-F6EECF244321}">
                <p14:modId xmlns:p14="http://schemas.microsoft.com/office/powerpoint/2010/main" val="3137449704"/>
              </p:ext>
            </p:extLst>
          </p:nvPr>
        </p:nvGraphicFramePr>
        <p:xfrm>
          <a:off x="824830" y="1487797"/>
          <a:ext cx="10542341" cy="1437705"/>
        </p:xfrm>
        <a:graphic>
          <a:graphicData uri="http://schemas.openxmlformats.org/drawingml/2006/table">
            <a:tbl>
              <a:tblPr/>
              <a:tblGrid>
                <a:gridCol w="2402585">
                  <a:extLst>
                    <a:ext uri="{9D8B030D-6E8A-4147-A177-3AD203B41FA5}">
                      <a16:colId xmlns:a16="http://schemas.microsoft.com/office/drawing/2014/main" val="20000"/>
                    </a:ext>
                  </a:extLst>
                </a:gridCol>
                <a:gridCol w="2034939">
                  <a:extLst>
                    <a:ext uri="{9D8B030D-6E8A-4147-A177-3AD203B41FA5}">
                      <a16:colId xmlns:a16="http://schemas.microsoft.com/office/drawing/2014/main" val="20001"/>
                    </a:ext>
                  </a:extLst>
                </a:gridCol>
                <a:gridCol w="2034939">
                  <a:extLst>
                    <a:ext uri="{9D8B030D-6E8A-4147-A177-3AD203B41FA5}">
                      <a16:colId xmlns:a16="http://schemas.microsoft.com/office/drawing/2014/main" val="20002"/>
                    </a:ext>
                  </a:extLst>
                </a:gridCol>
                <a:gridCol w="2034939">
                  <a:extLst>
                    <a:ext uri="{9D8B030D-6E8A-4147-A177-3AD203B41FA5}">
                      <a16:colId xmlns:a16="http://schemas.microsoft.com/office/drawing/2014/main" val="20003"/>
                    </a:ext>
                  </a:extLst>
                </a:gridCol>
                <a:gridCol w="2034939">
                  <a:extLst>
                    <a:ext uri="{9D8B030D-6E8A-4147-A177-3AD203B41FA5}">
                      <a16:colId xmlns:a16="http://schemas.microsoft.com/office/drawing/2014/main" val="20004"/>
                    </a:ext>
                  </a:extLst>
                </a:gridCol>
              </a:tblGrid>
              <a:tr h="0">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SiF</a:t>
                      </a:r>
                      <a:r>
                        <a:rPr lang="en-US" sz="2400" kern="100" baseline="-25000" dirty="0">
                          <a:effectLst/>
                          <a:latin typeface="Times New Roman" panose="02020603050405020304" pitchFamily="18" charset="0"/>
                          <a:ea typeface="宋体" panose="02010600030101010101" pitchFamily="2" charset="-122"/>
                          <a:cs typeface="Courier New" panose="02070309020205020404" pitchFamily="49" charset="0"/>
                        </a:rPr>
                        <a:t>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宋体" panose="02010600030101010101" pitchFamily="2" charset="-122"/>
                          <a:cs typeface="Courier New" panose="02070309020205020404" pitchFamily="49" charset="0"/>
                        </a:rPr>
                        <a:t>SiCl</a:t>
                      </a:r>
                      <a:r>
                        <a:rPr lang="en-US" sz="2400" kern="100" baseline="-25000">
                          <a:effectLst/>
                          <a:latin typeface="Times New Roman" panose="02020603050405020304" pitchFamily="18" charset="0"/>
                          <a:ea typeface="宋体" panose="02010600030101010101" pitchFamily="2"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宋体" panose="02010600030101010101" pitchFamily="2" charset="-122"/>
                          <a:cs typeface="Courier New" panose="02070309020205020404" pitchFamily="49" charset="0"/>
                        </a:rPr>
                        <a:t>SiBr</a:t>
                      </a:r>
                      <a:r>
                        <a:rPr lang="en-US" sz="2400" kern="100" baseline="-25000">
                          <a:effectLst/>
                          <a:latin typeface="Times New Roman" panose="02020603050405020304" pitchFamily="18" charset="0"/>
                          <a:ea typeface="宋体" panose="02010600030101010101" pitchFamily="2"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宋体" panose="02010600030101010101" pitchFamily="2" charset="-122"/>
                          <a:cs typeface="Courier New" panose="02070309020205020404" pitchFamily="49" charset="0"/>
                        </a:rPr>
                        <a:t>SiI</a:t>
                      </a:r>
                      <a:r>
                        <a:rPr lang="en-US" sz="2400" kern="100" baseline="-25000">
                          <a:effectLst/>
                          <a:latin typeface="Times New Roman" panose="02020603050405020304" pitchFamily="18" charset="0"/>
                          <a:ea typeface="宋体" panose="02010600030101010101" pitchFamily="2"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50000"/>
                        </a:lnSpc>
                        <a:spcAft>
                          <a:spcPts val="0"/>
                        </a:spcAft>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熔点</a:t>
                      </a: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/K</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183.0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203.2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278.6</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393.7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50000"/>
                        </a:lnSpc>
                        <a:spcAft>
                          <a:spcPts val="0"/>
                        </a:spcAft>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沸点</a:t>
                      </a:r>
                      <a:r>
                        <a:rPr lang="en-US" sz="2400" kern="100">
                          <a:effectLst/>
                          <a:latin typeface="Times New Roman" panose="02020603050405020304" pitchFamily="18" charset="0"/>
                          <a:ea typeface="宋体" panose="02010600030101010101" pitchFamily="2" charset="-122"/>
                          <a:cs typeface="Courier New" panose="02070309020205020404" pitchFamily="49" charset="0"/>
                        </a:rPr>
                        <a:t>/K</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187.2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330.8</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427.2</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宋体" panose="02010600030101010101" pitchFamily="2" charset="-122"/>
                          <a:cs typeface="Courier New" panose="02070309020205020404" pitchFamily="49" charset="0"/>
                        </a:rPr>
                        <a:t>560.7</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236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B9872406-72F5-594F-A16E-02C2617B58AB}"/>
              </a:ext>
            </a:extLst>
          </p:cNvPr>
          <p:cNvSpPr/>
          <p:nvPr/>
        </p:nvSpPr>
        <p:spPr>
          <a:xfrm>
            <a:off x="390000" y="1412776"/>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甲基咪唑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反应可以得到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，其结构如图所示：</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矩形 20">
            <a:extLst>
              <a:ext uri="{FF2B5EF4-FFF2-40B4-BE49-F238E27FC236}">
                <a16:creationId xmlns:a16="http://schemas.microsoft.com/office/drawing/2014/main" id="{B9872406-72F5-594F-A16E-02C2617B58AB}"/>
              </a:ext>
            </a:extLst>
          </p:cNvPr>
          <p:cNvSpPr/>
          <p:nvPr/>
        </p:nvSpPr>
        <p:spPr>
          <a:xfrm>
            <a:off x="390000" y="4214142"/>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甲基咪唑分子中碳原子的杂化轨道类型为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的电负性由大到小的顺序为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6357285" y="4254509"/>
            <a:ext cx="1332416"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微软雅黑" panose="020B0503020204020204" pitchFamily="34" charset="-122"/>
              </a:rPr>
              <a:t>sp</a:t>
            </a:r>
            <a:r>
              <a:rPr lang="en-US" altLang="zh-CN" sz="2600" kern="100" baseline="30000" dirty="0">
                <a:solidFill>
                  <a:srgbClr val="C00000"/>
                </a:solidFill>
                <a:latin typeface="Times New Roman" panose="02020603050405020304" pitchFamily="18" charset="0"/>
                <a:ea typeface="微软雅黑" panose="020B0503020204020204" pitchFamily="34" charset="-122"/>
              </a:rPr>
              <a:t>2</a:t>
            </a:r>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600" kern="100" dirty="0">
                <a:solidFill>
                  <a:srgbClr val="C00000"/>
                </a:solidFill>
                <a:latin typeface="Times New Roman" panose="02020603050405020304" pitchFamily="18" charset="0"/>
                <a:ea typeface="微软雅黑" panose="020B0503020204020204" pitchFamily="34" charset="-122"/>
              </a:rPr>
              <a:t>sp</a:t>
            </a:r>
            <a:r>
              <a:rPr lang="en-US" altLang="zh-CN" sz="26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8" name="矩形 7"/>
          <p:cNvSpPr/>
          <p:nvPr/>
        </p:nvSpPr>
        <p:spPr>
          <a:xfrm>
            <a:off x="1844059" y="4883531"/>
            <a:ext cx="1263487"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微软雅黑" panose="020B0503020204020204" pitchFamily="34" charset="-122"/>
              </a:rPr>
              <a:t>N&gt;C&gt;H</a:t>
            </a:r>
            <a:endParaRPr lang="zh-CN" altLang="en-US" dirty="0"/>
          </a:p>
        </p:txBody>
      </p:sp>
      <p:sp>
        <p:nvSpPr>
          <p:cNvPr id="18" name="矩形 17"/>
          <p:cNvSpPr/>
          <p:nvPr/>
        </p:nvSpPr>
        <p:spPr>
          <a:xfrm>
            <a:off x="5735960" y="4866439"/>
            <a:ext cx="518091"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微软雅黑" panose="020B0503020204020204" pitchFamily="34" charset="-122"/>
              </a:rPr>
              <a:t>54</a:t>
            </a:r>
            <a:endParaRPr lang="zh-CN" altLang="en-US" dirty="0"/>
          </a:p>
        </p:txBody>
      </p:sp>
      <p:pic>
        <p:nvPicPr>
          <p:cNvPr id="14" name="Picture 2" descr="12-10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543" y="2219589"/>
            <a:ext cx="4900729"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3" descr="12-106"/>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1102" y="1501087"/>
            <a:ext cx="1347568" cy="58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09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id="{574E7DD6-E482-894D-9E46-D2B62C9ED9EC}"/>
              </a:ext>
            </a:extLst>
          </p:cNvPr>
          <p:cNvGrpSpPr/>
          <p:nvPr/>
        </p:nvGrpSpPr>
        <p:grpSpPr>
          <a:xfrm>
            <a:off x="516000" y="1124744"/>
            <a:ext cx="11160000" cy="4961301"/>
            <a:chOff x="792914" y="3925222"/>
            <a:chExt cx="11160000" cy="4961301"/>
          </a:xfrm>
        </p:grpSpPr>
        <p:sp>
          <p:nvSpPr>
            <p:cNvPr id="14" name="圆角矩形 13">
              <a:extLst>
                <a:ext uri="{FF2B5EF4-FFF2-40B4-BE49-F238E27FC236}">
                  <a16:creationId xmlns:a16="http://schemas.microsoft.com/office/drawing/2014/main" id="{E0791A29-2CB4-2744-96C1-EA2037B165CE}"/>
                </a:ext>
              </a:extLst>
            </p:cNvPr>
            <p:cNvSpPr/>
            <p:nvPr/>
          </p:nvSpPr>
          <p:spPr>
            <a:xfrm>
              <a:off x="792914" y="4038112"/>
              <a:ext cx="11160000" cy="484841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7" name="文本框 16">
              <a:extLst>
                <a:ext uri="{FF2B5EF4-FFF2-40B4-BE49-F238E27FC236}">
                  <a16:creationId xmlns:a16="http://schemas.microsoft.com/office/drawing/2014/main" id="{E38EBCDC-ABCA-E945-AC9F-C9807C462968}"/>
                </a:ext>
              </a:extLst>
            </p:cNvPr>
            <p:cNvSpPr txBox="1"/>
            <p:nvPr/>
          </p:nvSpPr>
          <p:spPr>
            <a:xfrm>
              <a:off x="971152" y="6301486"/>
              <a:ext cx="10730353" cy="223824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的结构可知，离子中含有杂化方式为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杂化的单键碳原子和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杂化的双键碳原子；元素的非金属性越强，其电负性越大，元素的非金属性强弱顺序为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N&gt;C&gt;H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，则元素电负性的大小顺序为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N&gt;C&gt;H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的结构中含有单键、双键和配位键，单键和配位键都是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键，双键中含有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18" name="Picture 2" descr="12-10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3543" y="1556792"/>
            <a:ext cx="4900729" cy="192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0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id="{B9872406-72F5-594F-A16E-02C2617B58AB}"/>
              </a:ext>
            </a:extLst>
          </p:cNvPr>
          <p:cNvSpPr/>
          <p:nvPr/>
        </p:nvSpPr>
        <p:spPr>
          <a:xfrm>
            <a:off x="390000" y="1477838"/>
            <a:ext cx="642608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en-US" kern="100" dirty="0">
                <a:latin typeface="Times New Roman" panose="02020603050405020304" pitchFamily="18" charset="0"/>
                <a:ea typeface="微软雅黑" panose="020B0503020204020204" pitchFamily="34" charset="-122"/>
                <a:cs typeface="Courier New" panose="02070309020205020404" pitchFamily="49" charset="0"/>
              </a:rPr>
              <a:t>右</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三种元素形成的某化合物的晶胞示意图。</a:t>
            </a:r>
            <a:endParaRPr lang="en-US"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01378" name="Picture 2" descr="12-10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96" y="1703578"/>
            <a:ext cx="470287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B9872406-72F5-594F-A16E-02C2617B58AB}"/>
              </a:ext>
            </a:extLst>
          </p:cNvPr>
          <p:cNvSpPr/>
          <p:nvPr/>
        </p:nvSpPr>
        <p:spPr>
          <a:xfrm>
            <a:off x="390000" y="2690291"/>
            <a:ext cx="6282064" cy="18029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已知化合物中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的原子个数比为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填元素符号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，该化合物的化学式为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2333673" y="3251714"/>
            <a:ext cx="425116"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微软雅黑" panose="020B0503020204020204" pitchFamily="34" charset="-122"/>
              </a:rPr>
              <a:t>O</a:t>
            </a:r>
            <a:endParaRPr lang="zh-CN" altLang="en-US" dirty="0"/>
          </a:p>
        </p:txBody>
      </p:sp>
      <p:sp>
        <p:nvSpPr>
          <p:cNvPr id="6" name="矩形 5"/>
          <p:cNvSpPr/>
          <p:nvPr/>
        </p:nvSpPr>
        <p:spPr>
          <a:xfrm>
            <a:off x="2795028" y="3841998"/>
            <a:ext cx="1497526" cy="492443"/>
          </a:xfrm>
          <a:prstGeom prst="rect">
            <a:avLst/>
          </a:prstGeom>
        </p:spPr>
        <p:txBody>
          <a:bodyPr wrap="none">
            <a:spAutoFit/>
          </a:bodyPr>
          <a:lstStyle/>
          <a:p>
            <a:r>
              <a:rPr lang="en-US" altLang="zh-CN" sz="2600" kern="100" dirty="0">
                <a:solidFill>
                  <a:srgbClr val="C00000"/>
                </a:solidFill>
                <a:latin typeface="Times New Roman" panose="02020603050405020304" pitchFamily="18" charset="0"/>
                <a:ea typeface="微软雅黑" panose="020B0503020204020204" pitchFamily="34" charset="-122"/>
              </a:rPr>
              <a:t>Mg</a:t>
            </a:r>
            <a:r>
              <a:rPr lang="en-US" altLang="zh-CN" sz="2600" kern="100" baseline="-25000" dirty="0">
                <a:solidFill>
                  <a:srgbClr val="C00000"/>
                </a:solidFill>
                <a:latin typeface="Times New Roman" panose="02020603050405020304" pitchFamily="18" charset="0"/>
                <a:ea typeface="微软雅黑" panose="020B0503020204020204" pitchFamily="34" charset="-122"/>
              </a:rPr>
              <a:t>2</a:t>
            </a:r>
            <a:r>
              <a:rPr lang="en-US" altLang="zh-CN" sz="2600" kern="100" dirty="0">
                <a:solidFill>
                  <a:srgbClr val="C00000"/>
                </a:solidFill>
                <a:latin typeface="Times New Roman" panose="02020603050405020304" pitchFamily="18" charset="0"/>
                <a:ea typeface="微软雅黑" panose="020B0503020204020204" pitchFamily="34" charset="-122"/>
              </a:rPr>
              <a:t>GeO</a:t>
            </a:r>
            <a:r>
              <a:rPr lang="en-US" altLang="zh-CN" sz="2600" kern="100" baseline="-250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Tree>
    <p:extLst>
      <p:ext uri="{BB962C8B-B14F-4D97-AF65-F5344CB8AC3E}">
        <p14:creationId xmlns:p14="http://schemas.microsoft.com/office/powerpoint/2010/main" val="277051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644125" y="980728"/>
            <a:ext cx="10903751" cy="1200329"/>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1</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物质结构常见考点剖析</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以原子或离子结构为主线的考查角度</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54" name="矩形 5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81922" name="Picture 2" descr="12-9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2295922"/>
            <a:ext cx="6685430" cy="366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992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id="{574E7DD6-E482-894D-9E46-D2B62C9ED9EC}"/>
              </a:ext>
            </a:extLst>
          </p:cNvPr>
          <p:cNvGrpSpPr/>
          <p:nvPr/>
        </p:nvGrpSpPr>
        <p:grpSpPr>
          <a:xfrm>
            <a:off x="516000" y="1124744"/>
            <a:ext cx="11160000" cy="5184576"/>
            <a:chOff x="792914" y="3925222"/>
            <a:chExt cx="11160000" cy="5184576"/>
          </a:xfrm>
        </p:grpSpPr>
        <p:sp>
          <p:nvSpPr>
            <p:cNvPr id="14" name="圆角矩形 13">
              <a:extLst>
                <a:ext uri="{FF2B5EF4-FFF2-40B4-BE49-F238E27FC236}">
                  <a16:creationId xmlns:a16="http://schemas.microsoft.com/office/drawing/2014/main" id="{E0791A29-2CB4-2744-96C1-EA2037B165CE}"/>
                </a:ext>
              </a:extLst>
            </p:cNvPr>
            <p:cNvSpPr/>
            <p:nvPr/>
          </p:nvSpPr>
          <p:spPr>
            <a:xfrm>
              <a:off x="792914" y="4038112"/>
              <a:ext cx="11160000" cy="507168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968351139"/>
              </p:ext>
            </p:extLst>
          </p:nvPr>
        </p:nvGraphicFramePr>
        <p:xfrm>
          <a:off x="889794" y="3498875"/>
          <a:ext cx="10412412" cy="2728912"/>
        </p:xfrm>
        <a:graphic>
          <a:graphicData uri="http://schemas.openxmlformats.org/presentationml/2006/ole">
            <mc:AlternateContent xmlns:mc="http://schemas.openxmlformats.org/markup-compatibility/2006">
              <mc:Choice xmlns:v="urn:schemas-microsoft-com:vml" Requires="v">
                <p:oleObj name="文档" r:id="rId6" imgW="10412635" imgH="2729182" progId="Word.Document.12">
                  <p:embed/>
                </p:oleObj>
              </mc:Choice>
              <mc:Fallback>
                <p:oleObj name="文档" r:id="rId6" imgW="10412635" imgH="2729182" progId="Word.Document.12">
                  <p:embed/>
                  <p:pic>
                    <p:nvPicPr>
                      <p:cNvPr id="0" name=""/>
                      <p:cNvPicPr/>
                      <p:nvPr/>
                    </p:nvPicPr>
                    <p:blipFill>
                      <a:blip r:embed="rId7"/>
                      <a:stretch>
                        <a:fillRect/>
                      </a:stretch>
                    </p:blipFill>
                    <p:spPr>
                      <a:xfrm>
                        <a:off x="889794" y="3498875"/>
                        <a:ext cx="10412412" cy="2728912"/>
                      </a:xfrm>
                      <a:prstGeom prst="rect">
                        <a:avLst/>
                      </a:prstGeom>
                    </p:spPr>
                  </p:pic>
                </p:oleObj>
              </mc:Fallback>
            </mc:AlternateContent>
          </a:graphicData>
        </a:graphic>
      </p:graphicFrame>
      <p:pic>
        <p:nvPicPr>
          <p:cNvPr id="23" name="Picture 2" descr="12-10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4563" y="1340768"/>
            <a:ext cx="470287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01378" name="Picture 2" descr="12-10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4563" y="3287754"/>
            <a:ext cx="470287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587377721"/>
              </p:ext>
            </p:extLst>
          </p:nvPr>
        </p:nvGraphicFramePr>
        <p:xfrm>
          <a:off x="1455961" y="2037531"/>
          <a:ext cx="2263775" cy="858838"/>
        </p:xfrm>
        <a:graphic>
          <a:graphicData uri="http://schemas.openxmlformats.org/presentationml/2006/ole">
            <mc:AlternateContent xmlns:mc="http://schemas.openxmlformats.org/markup-compatibility/2006">
              <mc:Choice xmlns:v="urn:schemas-microsoft-com:vml" Requires="v">
                <p:oleObj name="文档" r:id="rId7" imgW="2263836" imgH="858527" progId="Word.Document.12">
                  <p:embed/>
                </p:oleObj>
              </mc:Choice>
              <mc:Fallback>
                <p:oleObj name="文档" r:id="rId7" imgW="2263836" imgH="858527" progId="Word.Document.12">
                  <p:embed/>
                  <p:pic>
                    <p:nvPicPr>
                      <p:cNvPr id="0" name=""/>
                      <p:cNvPicPr/>
                      <p:nvPr/>
                    </p:nvPicPr>
                    <p:blipFill>
                      <a:blip r:embed="rId8"/>
                      <a:stretch>
                        <a:fillRect/>
                      </a:stretch>
                    </p:blipFill>
                    <p:spPr>
                      <a:xfrm>
                        <a:off x="1455961" y="2037531"/>
                        <a:ext cx="2263775" cy="858838"/>
                      </a:xfrm>
                      <a:prstGeom prst="rect">
                        <a:avLst/>
                      </a:prstGeom>
                    </p:spPr>
                  </p:pic>
                </p:oleObj>
              </mc:Fallback>
            </mc:AlternateContent>
          </a:graphicData>
        </a:graphic>
      </p:graphicFrame>
      <p:sp>
        <p:nvSpPr>
          <p:cNvPr id="18" name="矩形 17">
            <a:extLst>
              <a:ext uri="{FF2B5EF4-FFF2-40B4-BE49-F238E27FC236}">
                <a16:creationId xmlns:a16="http://schemas.microsoft.com/office/drawing/2014/main" id="{B9872406-72F5-594F-A16E-02C2617B58AB}"/>
              </a:ext>
            </a:extLst>
          </p:cNvPr>
          <p:cNvSpPr/>
          <p:nvPr/>
        </p:nvSpPr>
        <p:spPr>
          <a:xfrm>
            <a:off x="390000" y="1412776"/>
            <a:ext cx="11412000" cy="61161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已知该晶胞的晶胞参数分别为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γ</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，则该晶体的密</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0">
            <a:extLst>
              <a:ext uri="{FF2B5EF4-FFF2-40B4-BE49-F238E27FC236}">
                <a16:creationId xmlns:a16="http://schemas.microsoft.com/office/drawing/2014/main" id="{B9872406-72F5-594F-A16E-02C2617B58AB}"/>
              </a:ext>
            </a:extLst>
          </p:cNvPr>
          <p:cNvSpPr/>
          <p:nvPr/>
        </p:nvSpPr>
        <p:spPr>
          <a:xfrm>
            <a:off x="390000" y="2278257"/>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ρ</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设阿伏加德罗常数的值为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，用含</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的代数式表示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06361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13" name="组合 12">
            <a:extLst>
              <a:ext uri="{FF2B5EF4-FFF2-40B4-BE49-F238E27FC236}">
                <a16:creationId xmlns:a16="http://schemas.microsoft.com/office/drawing/2014/main" id="{574E7DD6-E482-894D-9E46-D2B62C9ED9EC}"/>
              </a:ext>
            </a:extLst>
          </p:cNvPr>
          <p:cNvGrpSpPr/>
          <p:nvPr/>
        </p:nvGrpSpPr>
        <p:grpSpPr>
          <a:xfrm>
            <a:off x="516000" y="1412776"/>
            <a:ext cx="11160000" cy="3600400"/>
            <a:chOff x="792914" y="3925222"/>
            <a:chExt cx="11160000" cy="3600400"/>
          </a:xfrm>
        </p:grpSpPr>
        <p:sp>
          <p:nvSpPr>
            <p:cNvPr id="14" name="圆角矩形 13">
              <a:extLst>
                <a:ext uri="{FF2B5EF4-FFF2-40B4-BE49-F238E27FC236}">
                  <a16:creationId xmlns:a16="http://schemas.microsoft.com/office/drawing/2014/main" id="{E0791A29-2CB4-2744-96C1-EA2037B165CE}"/>
                </a:ext>
              </a:extLst>
            </p:cNvPr>
            <p:cNvSpPr/>
            <p:nvPr/>
          </p:nvSpPr>
          <p:spPr>
            <a:xfrm>
              <a:off x="792914" y="4038112"/>
              <a:ext cx="11160000" cy="348751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463746148"/>
              </p:ext>
            </p:extLst>
          </p:nvPr>
        </p:nvGraphicFramePr>
        <p:xfrm>
          <a:off x="781050" y="3965426"/>
          <a:ext cx="10629900" cy="1076325"/>
        </p:xfrm>
        <a:graphic>
          <a:graphicData uri="http://schemas.openxmlformats.org/presentationml/2006/ole">
            <mc:AlternateContent xmlns:mc="http://schemas.openxmlformats.org/markup-compatibility/2006">
              <mc:Choice xmlns:v="urn:schemas-microsoft-com:vml" Requires="v">
                <p:oleObj name="文档" r:id="rId6" imgW="10641330" imgH="1074348" progId="Word.Document.12">
                  <p:embed/>
                </p:oleObj>
              </mc:Choice>
              <mc:Fallback>
                <p:oleObj name="文档" r:id="rId6" imgW="10641330" imgH="1074348" progId="Word.Document.12">
                  <p:embed/>
                  <p:pic>
                    <p:nvPicPr>
                      <p:cNvPr id="0" name=""/>
                      <p:cNvPicPr/>
                      <p:nvPr/>
                    </p:nvPicPr>
                    <p:blipFill>
                      <a:blip r:embed="rId7"/>
                      <a:stretch>
                        <a:fillRect/>
                      </a:stretch>
                    </p:blipFill>
                    <p:spPr>
                      <a:xfrm>
                        <a:off x="781050" y="3965426"/>
                        <a:ext cx="10629900" cy="1076325"/>
                      </a:xfrm>
                      <a:prstGeom prst="rect">
                        <a:avLst/>
                      </a:prstGeom>
                    </p:spPr>
                  </p:pic>
                </p:oleObj>
              </mc:Fallback>
            </mc:AlternateContent>
          </a:graphicData>
        </a:graphic>
      </p:graphicFrame>
      <p:pic>
        <p:nvPicPr>
          <p:cNvPr id="23" name="Picture 2" descr="12-10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4563" y="1628800"/>
            <a:ext cx="4702875"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2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033418"/>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广东，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很多含巯基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的有机化合物是重金属元素汞的解毒剂。例如，解毒剂化合物</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可与氧化汞生成化合物</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04450" name="Picture 2" descr="12-10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6603" y="2282087"/>
            <a:ext cx="6898795" cy="19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a:extLst>
              <a:ext uri="{FF2B5EF4-FFF2-40B4-BE49-F238E27FC236}">
                <a16:creationId xmlns:a16="http://schemas.microsoft.com/office/drawing/2014/main" id="{3A329BE5-FA48-1445-847B-16C3FB060719}"/>
              </a:ext>
            </a:extLst>
          </p:cNvPr>
          <p:cNvSpPr/>
          <p:nvPr/>
        </p:nvSpPr>
        <p:spPr>
          <a:xfrm>
            <a:off x="390000" y="4261326"/>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基态硫原子的外围电子排布式为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303912" y="4334410"/>
            <a:ext cx="127951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37323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8" name="组合 7">
            <a:extLst>
              <a:ext uri="{FF2B5EF4-FFF2-40B4-BE49-F238E27FC236}">
                <a16:creationId xmlns:a16="http://schemas.microsoft.com/office/drawing/2014/main" id="{574E7DD6-E482-894D-9E46-D2B62C9ED9EC}"/>
              </a:ext>
            </a:extLst>
          </p:cNvPr>
          <p:cNvGrpSpPr/>
          <p:nvPr/>
        </p:nvGrpSpPr>
        <p:grpSpPr>
          <a:xfrm>
            <a:off x="516000" y="1420027"/>
            <a:ext cx="11160000" cy="3881181"/>
            <a:chOff x="792914" y="3925222"/>
            <a:chExt cx="11160000" cy="3881181"/>
          </a:xfrm>
        </p:grpSpPr>
        <p:sp>
          <p:nvSpPr>
            <p:cNvPr id="9" name="圆角矩形 8">
              <a:extLst>
                <a:ext uri="{FF2B5EF4-FFF2-40B4-BE49-F238E27FC236}">
                  <a16:creationId xmlns:a16="http://schemas.microsoft.com/office/drawing/2014/main" id="{E0791A29-2CB4-2744-96C1-EA2037B165CE}"/>
                </a:ext>
              </a:extLst>
            </p:cNvPr>
            <p:cNvSpPr/>
            <p:nvPr/>
          </p:nvSpPr>
          <p:spPr>
            <a:xfrm>
              <a:off x="792914" y="4038112"/>
              <a:ext cx="11160000" cy="376829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id="{E38EBCDC-ABCA-E945-AC9F-C9807C462968}"/>
                </a:ext>
              </a:extLst>
            </p:cNvPr>
            <p:cNvSpPr txBox="1"/>
            <p:nvPr/>
          </p:nvSpPr>
          <p:spPr>
            <a:xfrm>
              <a:off x="971152" y="6316117"/>
              <a:ext cx="10730353"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基态硫原子核外电子排布式为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，因此基态硫原子外围电子排布式为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22" name="Picture 2" descr="12-10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6603" y="1866168"/>
            <a:ext cx="6898795" cy="19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393458"/>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的沸点由高到低顺序为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 name="矩形 3"/>
          <p:cNvSpPr/>
          <p:nvPr/>
        </p:nvSpPr>
        <p:spPr>
          <a:xfrm>
            <a:off x="6092056" y="1466542"/>
            <a:ext cx="241444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O&gt;H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S&gt;CH</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grpSp>
        <p:nvGrpSpPr>
          <p:cNvPr id="23" name="组合 22">
            <a:extLst>
              <a:ext uri="{FF2B5EF4-FFF2-40B4-BE49-F238E27FC236}">
                <a16:creationId xmlns:a16="http://schemas.microsoft.com/office/drawing/2014/main" id="{574E7DD6-E482-894D-9E46-D2B62C9ED9EC}"/>
              </a:ext>
            </a:extLst>
          </p:cNvPr>
          <p:cNvGrpSpPr/>
          <p:nvPr/>
        </p:nvGrpSpPr>
        <p:grpSpPr>
          <a:xfrm>
            <a:off x="516000" y="2500147"/>
            <a:ext cx="11160000" cy="2441021"/>
            <a:chOff x="792914" y="3925222"/>
            <a:chExt cx="11160000" cy="2441021"/>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2"/>
              <a:ext cx="11160000" cy="232813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a16="http://schemas.microsoft.com/office/drawing/2014/main" id="{E38EBCDC-ABCA-E945-AC9F-C9807C462968}"/>
                </a:ext>
              </a:extLst>
            </p:cNvPr>
            <p:cNvSpPr txBox="1"/>
            <p:nvPr/>
          </p:nvSpPr>
          <p:spPr>
            <a:xfrm>
              <a:off x="971152" y="4383887"/>
              <a:ext cx="10730353" cy="1684244"/>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均为分子晶体，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分子间存在氢键，沸点较高，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的分子间作用力随相对分子质量的增大而增加，因此沸点由高到低顺序为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O&gt;H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S&gt;CH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31198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484784"/>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汞的原子序数为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，位于元素周期表第</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周期</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Ⅱ</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23" name="组合 22">
            <a:extLst>
              <a:ext uri="{FF2B5EF4-FFF2-40B4-BE49-F238E27FC236}">
                <a16:creationId xmlns:a16="http://schemas.microsoft.com/office/drawing/2014/main" id="{574E7DD6-E482-894D-9E46-D2B62C9ED9EC}"/>
              </a:ext>
            </a:extLst>
          </p:cNvPr>
          <p:cNvGrpSpPr/>
          <p:nvPr/>
        </p:nvGrpSpPr>
        <p:grpSpPr>
          <a:xfrm>
            <a:off x="516000" y="2591473"/>
            <a:ext cx="11160000" cy="1504917"/>
            <a:chOff x="792914" y="3925222"/>
            <a:chExt cx="11160000" cy="1504917"/>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2"/>
              <a:ext cx="11160000" cy="139202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7" name="文本框 26">
              <a:extLst>
                <a:ext uri="{FF2B5EF4-FFF2-40B4-BE49-F238E27FC236}">
                  <a16:creationId xmlns:a16="http://schemas.microsoft.com/office/drawing/2014/main" id="{E38EBCDC-ABCA-E945-AC9F-C9807C462968}"/>
                </a:ext>
              </a:extLst>
            </p:cNvPr>
            <p:cNvSpPr txBox="1"/>
            <p:nvPr/>
          </p:nvSpPr>
          <p:spPr>
            <a:xfrm>
              <a:off x="971152" y="4366953"/>
              <a:ext cx="10730353" cy="57624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第六周期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族元素的原子序数为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位于第六周期</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3" name="矩形 2"/>
          <p:cNvSpPr/>
          <p:nvPr/>
        </p:nvSpPr>
        <p:spPr>
          <a:xfrm>
            <a:off x="6240016" y="1578686"/>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六</a:t>
            </a:r>
            <a:endParaRPr lang="zh-CN" altLang="en-US" dirty="0"/>
          </a:p>
        </p:txBody>
      </p:sp>
    </p:spTree>
    <p:extLst>
      <p:ext uri="{BB962C8B-B14F-4D97-AF65-F5344CB8AC3E}">
        <p14:creationId xmlns:p14="http://schemas.microsoft.com/office/powerpoint/2010/main" val="2723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484784"/>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化合物</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也是一种汞解毒剂。化合物</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Ⅳ</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是一种强酸。下列说法正确的有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原子采取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元素的电负性最大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C—C—C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键角是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180°</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中存在离子键与共价键</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Ⅳ</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中硫氧键的键能均相等</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 name="矩形 3"/>
          <p:cNvSpPr/>
          <p:nvPr/>
        </p:nvSpPr>
        <p:spPr>
          <a:xfrm>
            <a:off x="10713574" y="1616601"/>
            <a:ext cx="63030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AD</a:t>
            </a:r>
            <a:endParaRPr lang="zh-CN" altLang="en-US" dirty="0"/>
          </a:p>
        </p:txBody>
      </p:sp>
    </p:spTree>
    <p:extLst>
      <p:ext uri="{BB962C8B-B14F-4D97-AF65-F5344CB8AC3E}">
        <p14:creationId xmlns:p14="http://schemas.microsoft.com/office/powerpoint/2010/main" val="26412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8" name="组合 7">
            <a:extLst>
              <a:ext uri="{FF2B5EF4-FFF2-40B4-BE49-F238E27FC236}">
                <a16:creationId xmlns:a16="http://schemas.microsoft.com/office/drawing/2014/main" id="{574E7DD6-E482-894D-9E46-D2B62C9ED9EC}"/>
              </a:ext>
            </a:extLst>
          </p:cNvPr>
          <p:cNvGrpSpPr/>
          <p:nvPr/>
        </p:nvGrpSpPr>
        <p:grpSpPr>
          <a:xfrm>
            <a:off x="516000" y="1005977"/>
            <a:ext cx="11160000" cy="5591375"/>
            <a:chOff x="792914" y="3925222"/>
            <a:chExt cx="11160000" cy="5591375"/>
          </a:xfrm>
        </p:grpSpPr>
        <p:sp>
          <p:nvSpPr>
            <p:cNvPr id="9" name="圆角矩形 8">
              <a:extLst>
                <a:ext uri="{FF2B5EF4-FFF2-40B4-BE49-F238E27FC236}">
                  <a16:creationId xmlns:a16="http://schemas.microsoft.com/office/drawing/2014/main" id="{E0791A29-2CB4-2744-96C1-EA2037B165CE}"/>
                </a:ext>
              </a:extLst>
            </p:cNvPr>
            <p:cNvSpPr/>
            <p:nvPr/>
          </p:nvSpPr>
          <p:spPr>
            <a:xfrm>
              <a:off x="792914" y="4038112"/>
              <a:ext cx="11160000" cy="547848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id="{E38EBCDC-ABCA-E945-AC9F-C9807C462968}"/>
                </a:ext>
              </a:extLst>
            </p:cNvPr>
            <p:cNvSpPr txBox="1"/>
            <p:nvPr/>
          </p:nvSpPr>
          <p:spPr>
            <a:xfrm>
              <a:off x="971152" y="4566043"/>
              <a:ext cx="10730353" cy="175432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杂化，故</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文本框 22">
              <a:extLst>
                <a:ext uri="{FF2B5EF4-FFF2-40B4-BE49-F238E27FC236}">
                  <a16:creationId xmlns:a16="http://schemas.microsoft.com/office/drawing/2014/main" id="{E38EBCDC-ABCA-E945-AC9F-C9807C462968}"/>
                </a:ext>
              </a:extLst>
            </p:cNvPr>
            <p:cNvSpPr txBox="1"/>
            <p:nvPr/>
          </p:nvSpPr>
          <p:spPr>
            <a:xfrm>
              <a:off x="971152" y="6996133"/>
              <a:ext cx="10730353" cy="576248"/>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中含有的元素为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，同周期从左至右元素的电负性逐</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a:extLst>
                <a:ext uri="{FF2B5EF4-FFF2-40B4-BE49-F238E27FC236}">
                  <a16:creationId xmlns:a16="http://schemas.microsoft.com/office/drawing/2014/main" id="{E38EBCDC-ABCA-E945-AC9F-C9807C462968}"/>
                </a:ext>
              </a:extLst>
            </p:cNvPr>
            <p:cNvSpPr txBox="1"/>
            <p:nvPr/>
          </p:nvSpPr>
          <p:spPr>
            <a:xfrm>
              <a:off x="971152" y="8148445"/>
              <a:ext cx="10730353"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渐增大，同主族从上至下元素的电负性逐渐减小，因此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种元素中电负性最大的为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05474"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400" y="1350899"/>
            <a:ext cx="1133378" cy="129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106" y="3555054"/>
            <a:ext cx="1456800" cy="161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040738198"/>
              </p:ext>
            </p:extLst>
          </p:nvPr>
        </p:nvGraphicFramePr>
        <p:xfrm>
          <a:off x="5822636" y="1584810"/>
          <a:ext cx="1577975" cy="828675"/>
        </p:xfrm>
        <a:graphic>
          <a:graphicData uri="http://schemas.openxmlformats.org/presentationml/2006/ole">
            <mc:AlternateContent xmlns:mc="http://schemas.openxmlformats.org/markup-compatibility/2006">
              <mc:Choice xmlns:v="urn:schemas-microsoft-com:vml" Requires="v">
                <p:oleObj name="文档" r:id="rId8" imgW="1578207" imgH="828960" progId="Word.Document.12">
                  <p:embed/>
                </p:oleObj>
              </mc:Choice>
              <mc:Fallback>
                <p:oleObj name="文档" r:id="rId8" imgW="1578207" imgH="828960" progId="Word.Document.12">
                  <p:embed/>
                  <p:pic>
                    <p:nvPicPr>
                      <p:cNvPr id="0" name=""/>
                      <p:cNvPicPr/>
                      <p:nvPr/>
                    </p:nvPicPr>
                    <p:blipFill>
                      <a:blip r:embed="rId9"/>
                      <a:stretch>
                        <a:fillRect/>
                      </a:stretch>
                    </p:blipFill>
                    <p:spPr>
                      <a:xfrm>
                        <a:off x="5822636" y="1584810"/>
                        <a:ext cx="1577975" cy="828675"/>
                      </a:xfrm>
                      <a:prstGeom prst="rect">
                        <a:avLst/>
                      </a:prstGeom>
                    </p:spPr>
                  </p:pic>
                </p:oleObj>
              </mc:Fallback>
            </mc:AlternateContent>
          </a:graphicData>
        </a:graphic>
      </p:graphicFrame>
    </p:spTree>
    <p:extLst>
      <p:ext uri="{BB962C8B-B14F-4D97-AF65-F5344CB8AC3E}">
        <p14:creationId xmlns:p14="http://schemas.microsoft.com/office/powerpoint/2010/main" val="1520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5474"/>
                                        </p:tgtEl>
                                        <p:attrNameLst>
                                          <p:attrName>style.visibility</p:attrName>
                                        </p:attrNameLst>
                                      </p:cBhvr>
                                      <p:to>
                                        <p:strVal val="visible"/>
                                      </p:to>
                                    </p:set>
                                    <p:animEffect transition="in" filter="blinds(horizontal)">
                                      <p:cBhvr>
                                        <p:cTn id="10" dur="500"/>
                                        <p:tgtEl>
                                          <p:spTgt spid="105474"/>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nodeType="withEffect">
                                  <p:stCondLst>
                                    <p:cond delay="0"/>
                                  </p:stCondLst>
                                  <p:childTnLst>
                                    <p:set>
                                      <p:cBhvr>
                                        <p:cTn id="15" dur="1" fill="hold">
                                          <p:stCondLst>
                                            <p:cond delay="0"/>
                                          </p:stCondLst>
                                        </p:cTn>
                                        <p:tgtEl>
                                          <p:spTgt spid="105475"/>
                                        </p:tgtEl>
                                        <p:attrNameLst>
                                          <p:attrName>style.visibility</p:attrName>
                                        </p:attrNameLst>
                                      </p:cBhvr>
                                      <p:to>
                                        <p:strVal val="visible"/>
                                      </p:to>
                                    </p:set>
                                    <p:animEffect transition="in" filter="blinds(horizontal)">
                                      <p:cBhvr>
                                        <p:cTn id="16"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8" name="组合 7">
            <a:extLst>
              <a:ext uri="{FF2B5EF4-FFF2-40B4-BE49-F238E27FC236}">
                <a16:creationId xmlns:a16="http://schemas.microsoft.com/office/drawing/2014/main" id="{574E7DD6-E482-894D-9E46-D2B62C9ED9EC}"/>
              </a:ext>
            </a:extLst>
          </p:cNvPr>
          <p:cNvGrpSpPr/>
          <p:nvPr/>
        </p:nvGrpSpPr>
        <p:grpSpPr>
          <a:xfrm>
            <a:off x="516000" y="1294009"/>
            <a:ext cx="11160000" cy="4799287"/>
            <a:chOff x="792914" y="3925222"/>
            <a:chExt cx="11160000" cy="4799287"/>
          </a:xfrm>
        </p:grpSpPr>
        <p:sp>
          <p:nvSpPr>
            <p:cNvPr id="9" name="圆角矩形 8">
              <a:extLst>
                <a:ext uri="{FF2B5EF4-FFF2-40B4-BE49-F238E27FC236}">
                  <a16:creationId xmlns:a16="http://schemas.microsoft.com/office/drawing/2014/main" id="{E0791A29-2CB4-2744-96C1-EA2037B165CE}"/>
                </a:ext>
              </a:extLst>
            </p:cNvPr>
            <p:cNvSpPr/>
            <p:nvPr/>
          </p:nvSpPr>
          <p:spPr>
            <a:xfrm>
              <a:off x="792914" y="4038112"/>
              <a:ext cx="11160000" cy="468639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useBgFill="1">
          <p:nvSpPr>
            <p:cNvPr id="10" name="矩形 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id="{E38EBCDC-ABCA-E945-AC9F-C9807C462968}"/>
                </a:ext>
              </a:extLst>
            </p:cNvPr>
            <p:cNvSpPr txBox="1"/>
            <p:nvPr/>
          </p:nvSpPr>
          <p:spPr>
            <a:xfrm>
              <a:off x="971152" y="4566043"/>
              <a:ext cx="10730353" cy="175432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原子成键均为单键，因此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键角</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接近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109°28</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文本框 22">
              <a:extLst>
                <a:ext uri="{FF2B5EF4-FFF2-40B4-BE49-F238E27FC236}">
                  <a16:creationId xmlns:a16="http://schemas.microsoft.com/office/drawing/2014/main" id="{E38EBCDC-ABCA-E945-AC9F-C9807C462968}"/>
                </a:ext>
              </a:extLst>
            </p:cNvPr>
            <p:cNvSpPr txBox="1"/>
            <p:nvPr/>
          </p:nvSpPr>
          <p:spPr>
            <a:xfrm>
              <a:off x="971152" y="6660084"/>
              <a:ext cx="10730353" cy="175432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中存在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共价键和</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之间的离子键，故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107522"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106" y="1663966"/>
            <a:ext cx="1456800" cy="129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18" y="3802046"/>
            <a:ext cx="1456800" cy="129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9506" y="3792521"/>
            <a:ext cx="1296494" cy="129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7522"/>
                                        </p:tgtEl>
                                        <p:attrNameLst>
                                          <p:attrName>style.visibility</p:attrName>
                                        </p:attrNameLst>
                                      </p:cBhvr>
                                      <p:to>
                                        <p:strVal val="visible"/>
                                      </p:to>
                                    </p:set>
                                    <p:animEffect transition="in" filter="blinds(horizontal)">
                                      <p:cBhvr>
                                        <p:cTn id="10" dur="500"/>
                                        <p:tgtEl>
                                          <p:spTgt spid="107522"/>
                                        </p:tgtEl>
                                      </p:cBhvr>
                                    </p:animEffect>
                                  </p:childTnLst>
                                </p:cTn>
                              </p:par>
                              <p:par>
                                <p:cTn id="11" presetID="3" presetClass="entr" presetSubtype="10" fill="hold" nodeType="withEffect">
                                  <p:stCondLst>
                                    <p:cond delay="0"/>
                                  </p:stCondLst>
                                  <p:childTnLst>
                                    <p:set>
                                      <p:cBhvr>
                                        <p:cTn id="12" dur="1" fill="hold">
                                          <p:stCondLst>
                                            <p:cond delay="0"/>
                                          </p:stCondLst>
                                        </p:cTn>
                                        <p:tgtEl>
                                          <p:spTgt spid="107523"/>
                                        </p:tgtEl>
                                        <p:attrNameLst>
                                          <p:attrName>style.visibility</p:attrName>
                                        </p:attrNameLst>
                                      </p:cBhvr>
                                      <p:to>
                                        <p:strVal val="visible"/>
                                      </p:to>
                                    </p:set>
                                    <p:animEffect transition="in" filter="blinds(horizontal)">
                                      <p:cBhvr>
                                        <p:cTn id="13" dur="500"/>
                                        <p:tgtEl>
                                          <p:spTgt spid="107523"/>
                                        </p:tgtEl>
                                      </p:cBhvr>
                                    </p:animEffect>
                                  </p:childTnLst>
                                </p:cTn>
                              </p:par>
                              <p:par>
                                <p:cTn id="14" presetID="3" presetClass="entr" presetSubtype="10" fill="hold" nodeType="withEffect">
                                  <p:stCondLst>
                                    <p:cond delay="0"/>
                                  </p:stCondLst>
                                  <p:childTnLst>
                                    <p:set>
                                      <p:cBhvr>
                                        <p:cTn id="15" dur="1" fill="hold">
                                          <p:stCondLst>
                                            <p:cond delay="0"/>
                                          </p:stCondLst>
                                        </p:cTn>
                                        <p:tgtEl>
                                          <p:spTgt spid="107524"/>
                                        </p:tgtEl>
                                        <p:attrNameLst>
                                          <p:attrName>style.visibility</p:attrName>
                                        </p:attrNameLst>
                                      </p:cBhvr>
                                      <p:to>
                                        <p:strVal val="visible"/>
                                      </p:to>
                                    </p:set>
                                    <p:animEffect transition="in" filter="blinds(horizontal)">
                                      <p:cBhvr>
                                        <p:cTn id="16" dur="5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260648"/>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以分子结构为主线的考查角度</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2946" name="Picture 2" descr="12-9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7168" y="1100745"/>
            <a:ext cx="6077664" cy="548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27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pSp>
        <p:nvGrpSpPr>
          <p:cNvPr id="8" name="组合 7">
            <a:extLst>
              <a:ext uri="{FF2B5EF4-FFF2-40B4-BE49-F238E27FC236}">
                <a16:creationId xmlns:a16="http://schemas.microsoft.com/office/drawing/2014/main" id="{574E7DD6-E482-894D-9E46-D2B62C9ED9EC}"/>
              </a:ext>
            </a:extLst>
          </p:cNvPr>
          <p:cNvGrpSpPr/>
          <p:nvPr/>
        </p:nvGrpSpPr>
        <p:grpSpPr>
          <a:xfrm>
            <a:off x="516000" y="1628800"/>
            <a:ext cx="11160000" cy="2999087"/>
            <a:chOff x="792914" y="3925222"/>
            <a:chExt cx="11160000" cy="2999087"/>
          </a:xfrm>
        </p:grpSpPr>
        <p:sp>
          <p:nvSpPr>
            <p:cNvPr id="9" name="圆角矩形 8">
              <a:extLst>
                <a:ext uri="{FF2B5EF4-FFF2-40B4-BE49-F238E27FC236}">
                  <a16:creationId xmlns:a16="http://schemas.microsoft.com/office/drawing/2014/main" id="{E0791A29-2CB4-2744-96C1-EA2037B165CE}"/>
                </a:ext>
              </a:extLst>
            </p:cNvPr>
            <p:cNvSpPr/>
            <p:nvPr/>
          </p:nvSpPr>
          <p:spPr>
            <a:xfrm>
              <a:off x="792914" y="4038112"/>
              <a:ext cx="11160000" cy="2886197"/>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id="{E38EBCDC-ABCA-E945-AC9F-C9807C462968}"/>
                </a:ext>
              </a:extLst>
            </p:cNvPr>
            <p:cNvSpPr txBox="1"/>
            <p:nvPr/>
          </p:nvSpPr>
          <p:spPr>
            <a:xfrm>
              <a:off x="971152" y="4809943"/>
              <a:ext cx="10730353" cy="1754326"/>
            </a:xfrm>
            <a:prstGeom prst="rect">
              <a:avLst/>
            </a:prstGeom>
            <a:noFill/>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中硫氧键分为硫氧单键和硫氧双键，共价键种类不同，因此二者</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的键能不同，故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108546"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418" y="2236473"/>
            <a:ext cx="1619915" cy="129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11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8546"/>
                                        </p:tgtEl>
                                        <p:attrNameLst>
                                          <p:attrName>style.visibility</p:attrName>
                                        </p:attrNameLst>
                                      </p:cBhvr>
                                      <p:to>
                                        <p:strVal val="visible"/>
                                      </p:to>
                                    </p:set>
                                    <p:animEffect transition="in" filter="blinds(horizontal)">
                                      <p:cBhvr>
                                        <p:cTn id="10" dur="5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484784"/>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汞解毒剂的水溶性好，有利于体内重金属元素汞的解毒。化合物</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与化合物</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相比，水溶性较好的是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 name="矩形 2"/>
          <p:cNvSpPr/>
          <p:nvPr/>
        </p:nvSpPr>
        <p:spPr>
          <a:xfrm>
            <a:off x="3397220" y="2133665"/>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化合物</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Ⅲ</a:t>
            </a:r>
            <a:endParaRPr lang="zh-CN" altLang="en-US" dirty="0"/>
          </a:p>
        </p:txBody>
      </p:sp>
    </p:spTree>
    <p:extLst>
      <p:ext uri="{BB962C8B-B14F-4D97-AF65-F5344CB8AC3E}">
        <p14:creationId xmlns:p14="http://schemas.microsoft.com/office/powerpoint/2010/main" val="32210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A329BE5-FA48-1445-847B-16C3FB060719}"/>
              </a:ext>
            </a:extLst>
          </p:cNvPr>
          <p:cNvSpPr/>
          <p:nvPr/>
        </p:nvSpPr>
        <p:spPr>
          <a:xfrm>
            <a:off x="390000" y="1057575"/>
            <a:ext cx="5922024"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理论计算预测，由汞</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形成的一种新物质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为潜在的拓扑绝缘体材料。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的晶体可视为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取代后形成。</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09570" name="Picture 2" descr="12-11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1465" y="803663"/>
            <a:ext cx="5183167" cy="25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3A329BE5-FA48-1445-847B-16C3FB060719}"/>
              </a:ext>
            </a:extLst>
          </p:cNvPr>
          <p:cNvSpPr/>
          <p:nvPr/>
        </p:nvSpPr>
        <p:spPr>
          <a:xfrm>
            <a:off x="390000" y="3422054"/>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晶胞中部分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Ge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取代后形成的一种单元结构，它不是晶胞单元，理由是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110057" y="4058637"/>
            <a:ext cx="5724644"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不能无隙并置成晶体，不是最小重复单元</a:t>
            </a:r>
            <a:endParaRPr lang="zh-CN" altLang="en-US" dirty="0"/>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4797152"/>
            <a:ext cx="11160000" cy="1750611"/>
            <a:chOff x="792914" y="3925222"/>
            <a:chExt cx="11160000" cy="1750611"/>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163772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1030918" y="4323624"/>
              <a:ext cx="10683993" cy="111376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对比图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晶体的晶胞中上下两个单元内的原子位置不完全相同，不符合晶胞是晶体的最小重复单元要求。</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33618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09570" name="Picture 2" descr="12-110"/>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2490"/>
          <a:stretch/>
        </p:blipFill>
        <p:spPr bwMode="auto">
          <a:xfrm>
            <a:off x="9336360" y="908720"/>
            <a:ext cx="2352502" cy="31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3A329BE5-FA48-1445-847B-16C3FB060719}"/>
              </a:ext>
            </a:extLst>
          </p:cNvPr>
          <p:cNvSpPr/>
          <p:nvPr/>
        </p:nvSpPr>
        <p:spPr>
          <a:xfrm>
            <a:off x="390000" y="1621854"/>
            <a:ext cx="8658328"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的晶胞，</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的晶体中与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Hg</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距离最近的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的数目为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；该晶胞中粒子个数比</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Hg</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Ge</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Sb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8525222" y="1760617"/>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
        <p:nvSpPr>
          <p:cNvPr id="6" name="矩形 5"/>
          <p:cNvSpPr/>
          <p:nvPr/>
        </p:nvSpPr>
        <p:spPr>
          <a:xfrm>
            <a:off x="5251404" y="2279660"/>
            <a:ext cx="156966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spTree>
    <p:extLst>
      <p:ext uri="{BB962C8B-B14F-4D97-AF65-F5344CB8AC3E}">
        <p14:creationId xmlns:p14="http://schemas.microsoft.com/office/powerpoint/2010/main" val="29649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27" name="Picture 2" descr="12-110"/>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62490"/>
          <a:stretch/>
        </p:blipFill>
        <p:spPr bwMode="auto">
          <a:xfrm>
            <a:off x="9000082" y="1484784"/>
            <a:ext cx="2352502" cy="31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323539112"/>
              </p:ext>
            </p:extLst>
          </p:nvPr>
        </p:nvGraphicFramePr>
        <p:xfrm>
          <a:off x="2762002" y="4158605"/>
          <a:ext cx="2921000" cy="811213"/>
        </p:xfrm>
        <a:graphic>
          <a:graphicData uri="http://schemas.openxmlformats.org/presentationml/2006/ole">
            <mc:AlternateContent xmlns:mc="http://schemas.openxmlformats.org/markup-compatibility/2006">
              <mc:Choice xmlns:v="urn:schemas-microsoft-com:vml" Requires="v">
                <p:oleObj name="文档" r:id="rId7" imgW="2921032" imgH="810571" progId="Word.Document.12">
                  <p:embed/>
                </p:oleObj>
              </mc:Choice>
              <mc:Fallback>
                <p:oleObj name="文档" r:id="rId7" imgW="2921032" imgH="810571" progId="Word.Document.12">
                  <p:embed/>
                  <p:pic>
                    <p:nvPicPr>
                      <p:cNvPr id="0" name=""/>
                      <p:cNvPicPr/>
                      <p:nvPr/>
                    </p:nvPicPr>
                    <p:blipFill>
                      <a:blip r:embed="rId8"/>
                      <a:stretch>
                        <a:fillRect/>
                      </a:stretch>
                    </p:blipFill>
                    <p:spPr>
                      <a:xfrm>
                        <a:off x="2762002" y="4158605"/>
                        <a:ext cx="2921000" cy="811213"/>
                      </a:xfrm>
                      <a:prstGeom prst="rect">
                        <a:avLst/>
                      </a:prstGeom>
                    </p:spPr>
                  </p:pic>
                </p:oleObj>
              </mc:Fallback>
            </mc:AlternateContent>
          </a:graphicData>
        </a:graphic>
      </p:graphicFrame>
      <p:graphicFrame>
        <p:nvGraphicFramePr>
          <p:cNvPr id="28" name="对象 27"/>
          <p:cNvGraphicFramePr>
            <a:graphicFrameLocks noChangeAspect="1"/>
          </p:cNvGraphicFramePr>
          <p:nvPr>
            <p:extLst>
              <p:ext uri="{D42A27DB-BD31-4B8C-83A1-F6EECF244321}">
                <p14:modId xmlns:p14="http://schemas.microsoft.com/office/powerpoint/2010/main" val="1010477762"/>
              </p:ext>
            </p:extLst>
          </p:nvPr>
        </p:nvGraphicFramePr>
        <p:xfrm>
          <a:off x="5455518" y="4848033"/>
          <a:ext cx="2181225" cy="819150"/>
        </p:xfrm>
        <a:graphic>
          <a:graphicData uri="http://schemas.openxmlformats.org/presentationml/2006/ole">
            <mc:AlternateContent xmlns:mc="http://schemas.openxmlformats.org/markup-compatibility/2006">
              <mc:Choice xmlns:v="urn:schemas-microsoft-com:vml" Requires="v">
                <p:oleObj name="文档" r:id="rId9" imgW="2187535" imgH="820306" progId="Word.Document.12">
                  <p:embed/>
                </p:oleObj>
              </mc:Choice>
              <mc:Fallback>
                <p:oleObj name="文档" r:id="rId9" imgW="2187535" imgH="820306" progId="Word.Document.12">
                  <p:embed/>
                  <p:pic>
                    <p:nvPicPr>
                      <p:cNvPr id="0" name=""/>
                      <p:cNvPicPr/>
                      <p:nvPr/>
                    </p:nvPicPr>
                    <p:blipFill>
                      <a:blip r:embed="rId10"/>
                      <a:stretch>
                        <a:fillRect/>
                      </a:stretch>
                    </p:blipFill>
                    <p:spPr>
                      <a:xfrm>
                        <a:off x="5455518" y="4848033"/>
                        <a:ext cx="2181225" cy="819150"/>
                      </a:xfrm>
                      <a:prstGeom prst="rect">
                        <a:avLst/>
                      </a:prstGeom>
                    </p:spPr>
                  </p:pic>
                </p:oleObj>
              </mc:Fallback>
            </mc:AlternateContent>
          </a:graphicData>
        </a:graphic>
      </p:graphicFrame>
      <p:grpSp>
        <p:nvGrpSpPr>
          <p:cNvPr id="3" name="组合 2"/>
          <p:cNvGrpSpPr/>
          <p:nvPr/>
        </p:nvGrpSpPr>
        <p:grpSpPr>
          <a:xfrm>
            <a:off x="516000" y="1052736"/>
            <a:ext cx="11160000" cy="5438353"/>
            <a:chOff x="516000" y="1052736"/>
            <a:chExt cx="11160000" cy="5438353"/>
          </a:xfrm>
        </p:grpSpPr>
        <p:grpSp>
          <p:nvGrpSpPr>
            <p:cNvPr id="22" name="组合 21">
              <a:extLst>
                <a:ext uri="{FF2B5EF4-FFF2-40B4-BE49-F238E27FC236}">
                  <a16:creationId xmlns:a16="http://schemas.microsoft.com/office/drawing/2014/main" id="{574E7DD6-E482-894D-9E46-D2B62C9ED9EC}"/>
                </a:ext>
              </a:extLst>
            </p:cNvPr>
            <p:cNvGrpSpPr/>
            <p:nvPr/>
          </p:nvGrpSpPr>
          <p:grpSpPr>
            <a:xfrm>
              <a:off x="516000" y="1052736"/>
              <a:ext cx="11160000" cy="5438353"/>
              <a:chOff x="792914" y="3925222"/>
              <a:chExt cx="11160000" cy="5438353"/>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1"/>
                <a:ext cx="11160000" cy="532546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文本框 25">
              <a:extLst>
                <a:ext uri="{FF2B5EF4-FFF2-40B4-BE49-F238E27FC236}">
                  <a16:creationId xmlns:a16="http://schemas.microsoft.com/office/drawing/2014/main" id="{E38EBCDC-ABCA-E945-AC9F-C9807C462968}"/>
                </a:ext>
              </a:extLst>
            </p:cNvPr>
            <p:cNvSpPr txBox="1"/>
            <p:nvPr/>
          </p:nvSpPr>
          <p:spPr>
            <a:xfrm>
              <a:off x="754005" y="1484784"/>
              <a:ext cx="8246078"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以晶胞立方体中右侧面心中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原子为例，同一晶胞中与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距离最近的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的数目为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，右侧晶胞中有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原子距离最近，因此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的晶体中与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距离最近的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的数目为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。该晶胞中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原子均位于晶胞内，因此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个晶胞中含有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原子位于晶胞顶角、面上、体心，因此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个晶胞中含有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原子位于棱边、面上，</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文本框 28">
              <a:extLst>
                <a:ext uri="{FF2B5EF4-FFF2-40B4-BE49-F238E27FC236}">
                  <a16:creationId xmlns:a16="http://schemas.microsoft.com/office/drawing/2014/main" id="{E38EBCDC-ABCA-E945-AC9F-C9807C462968}"/>
                </a:ext>
              </a:extLst>
            </p:cNvPr>
            <p:cNvSpPr txBox="1"/>
            <p:nvPr/>
          </p:nvSpPr>
          <p:spPr>
            <a:xfrm>
              <a:off x="754005" y="4919617"/>
              <a:ext cx="10598579"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个晶胞中含有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；则该晶胞中粒子个数比</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Hg</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Ge</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Sb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427381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09570" name="Picture 2" descr="12-11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3473" y="764002"/>
            <a:ext cx="5183167" cy="25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a:extLst>
              <a:ext uri="{FF2B5EF4-FFF2-40B4-BE49-F238E27FC236}">
                <a16:creationId xmlns:a16="http://schemas.microsoft.com/office/drawing/2014/main" id="{3A329BE5-FA48-1445-847B-16C3FB060719}"/>
              </a:ext>
            </a:extLst>
          </p:cNvPr>
          <p:cNvSpPr/>
          <p:nvPr/>
        </p:nvSpPr>
        <p:spPr>
          <a:xfrm>
            <a:off x="390000" y="1540554"/>
            <a:ext cx="6211465" cy="160041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20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的最简式的式量为</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晶体的密度为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列出算式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3645024"/>
            <a:ext cx="11160000" cy="2376264"/>
            <a:chOff x="792914" y="3925222"/>
            <a:chExt cx="11160000" cy="2376264"/>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226337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2713247256"/>
              </p:ext>
            </p:extLst>
          </p:nvPr>
        </p:nvGraphicFramePr>
        <p:xfrm>
          <a:off x="1041670" y="2171497"/>
          <a:ext cx="2225675" cy="896938"/>
        </p:xfrm>
        <a:graphic>
          <a:graphicData uri="http://schemas.openxmlformats.org/presentationml/2006/ole">
            <mc:AlternateContent xmlns:mc="http://schemas.openxmlformats.org/markup-compatibility/2006">
              <mc:Choice xmlns:v="urn:schemas-microsoft-com:vml" Requires="v">
                <p:oleObj name="文档" r:id="rId7" imgW="2225685" imgH="896748" progId="Word.Document.12">
                  <p:embed/>
                </p:oleObj>
              </mc:Choice>
              <mc:Fallback>
                <p:oleObj name="文档" r:id="rId7" imgW="2225685" imgH="896748" progId="Word.Document.12">
                  <p:embed/>
                  <p:pic>
                    <p:nvPicPr>
                      <p:cNvPr id="0" name=""/>
                      <p:cNvPicPr/>
                      <p:nvPr/>
                    </p:nvPicPr>
                    <p:blipFill>
                      <a:blip r:embed="rId8"/>
                      <a:stretch>
                        <a:fillRect/>
                      </a:stretch>
                    </p:blipFill>
                    <p:spPr>
                      <a:xfrm>
                        <a:off x="1041670" y="2171497"/>
                        <a:ext cx="2225675" cy="8969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779645579"/>
              </p:ext>
            </p:extLst>
          </p:nvPr>
        </p:nvGraphicFramePr>
        <p:xfrm>
          <a:off x="819150" y="3933056"/>
          <a:ext cx="10553700" cy="1933575"/>
        </p:xfrm>
        <a:graphic>
          <a:graphicData uri="http://schemas.openxmlformats.org/presentationml/2006/ole">
            <mc:AlternateContent xmlns:mc="http://schemas.openxmlformats.org/markup-compatibility/2006">
              <mc:Choice xmlns:v="urn:schemas-microsoft-com:vml" Requires="v">
                <p:oleObj name="文档" r:id="rId9" imgW="10564978" imgH="1930520" progId="Word.Document.12">
                  <p:embed/>
                </p:oleObj>
              </mc:Choice>
              <mc:Fallback>
                <p:oleObj name="文档" r:id="rId9" imgW="10564978" imgH="1930520" progId="Word.Document.12">
                  <p:embed/>
                  <p:pic>
                    <p:nvPicPr>
                      <p:cNvPr id="0" name=""/>
                      <p:cNvPicPr/>
                      <p:nvPr/>
                    </p:nvPicPr>
                    <p:blipFill>
                      <a:blip r:embed="rId10"/>
                      <a:stretch>
                        <a:fillRect/>
                      </a:stretch>
                    </p:blipFill>
                    <p:spPr>
                      <a:xfrm>
                        <a:off x="819150" y="3933056"/>
                        <a:ext cx="10553700" cy="1933575"/>
                      </a:xfrm>
                      <a:prstGeom prst="rect">
                        <a:avLst/>
                      </a:prstGeom>
                    </p:spPr>
                  </p:pic>
                </p:oleObj>
              </mc:Fallback>
            </mc:AlternateContent>
          </a:graphicData>
        </a:graphic>
      </p:graphicFrame>
    </p:spTree>
    <p:extLst>
      <p:ext uri="{BB962C8B-B14F-4D97-AF65-F5344CB8AC3E}">
        <p14:creationId xmlns:p14="http://schemas.microsoft.com/office/powerpoint/2010/main" val="33812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8FEF50E-5279-AC48-99A0-C8947064D50F}"/>
              </a:ext>
            </a:extLst>
          </p:cNvPr>
          <p:cNvSpPr/>
          <p:nvPr/>
        </p:nvSpPr>
        <p:spPr>
          <a:xfrm>
            <a:off x="390000" y="836712"/>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全国甲卷，</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35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我国科学家研发的全球首套千吨级太阳能燃料合成项目被形象地称为</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液态阳光</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计划。该项目通过太阳能发电电解水制氢，再采用高选择性催化剂将二氧化碳加氢合成甲醇。回答下列问题：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太阳能电池板主要材料为单晶硅或多晶硅。</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的外围电子排布式为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；单晶硅的晶体类型为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是生产高纯硅的前驱体，其中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采取的杂化类型为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可发生水解反应，机理如下：</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圆角矩形 1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6" name="圆角矩形 1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11618" name="Picture 2" descr="12-11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866" y="4149080"/>
            <a:ext cx="5740774" cy="24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a:extLst>
              <a:ext uri="{FF2B5EF4-FFF2-40B4-BE49-F238E27FC236}">
                <a16:creationId xmlns:a16="http://schemas.microsoft.com/office/drawing/2014/main" id="{18FEF50E-5279-AC48-99A0-C8947064D50F}"/>
              </a:ext>
            </a:extLst>
          </p:cNvPr>
          <p:cNvSpPr/>
          <p:nvPr/>
        </p:nvSpPr>
        <p:spPr>
          <a:xfrm>
            <a:off x="390000" y="4221088"/>
            <a:ext cx="5489976"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轨道的杂化类型有：</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，中间体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采取的杂化类型为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填标号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9724975" y="2544249"/>
            <a:ext cx="97174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3s</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3p</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8" name="矩形 7"/>
          <p:cNvSpPr/>
          <p:nvPr/>
        </p:nvSpPr>
        <p:spPr>
          <a:xfrm>
            <a:off x="2659891" y="3140968"/>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共价晶体</a:t>
            </a:r>
            <a:endParaRPr lang="zh-CN" altLang="en-US" dirty="0"/>
          </a:p>
        </p:txBody>
      </p:sp>
      <p:sp>
        <p:nvSpPr>
          <p:cNvPr id="17" name="矩形 16"/>
          <p:cNvSpPr/>
          <p:nvPr/>
        </p:nvSpPr>
        <p:spPr>
          <a:xfrm>
            <a:off x="682888" y="3658840"/>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25" name="矩形 24"/>
          <p:cNvSpPr/>
          <p:nvPr/>
        </p:nvSpPr>
        <p:spPr>
          <a:xfrm>
            <a:off x="3143672" y="5401970"/>
            <a:ext cx="492443" cy="461665"/>
          </a:xfrm>
          <a:prstGeom prst="rect">
            <a:avLst/>
          </a:prstGeom>
        </p:spPr>
        <p:txBody>
          <a:bodyPr wrap="none">
            <a:spAutoFit/>
          </a:bodyPr>
          <a:lstStyle/>
          <a:p>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a:t>
            </a:r>
            <a:endParaRPr lang="zh-CN" altLang="en-US" dirty="0"/>
          </a:p>
        </p:txBody>
      </p:sp>
    </p:spTree>
    <p:extLst>
      <p:ext uri="{BB962C8B-B14F-4D97-AF65-F5344CB8AC3E}">
        <p14:creationId xmlns:p14="http://schemas.microsoft.com/office/powerpoint/2010/main" val="424137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7" grpId="0"/>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129339844"/>
              </p:ext>
            </p:extLst>
          </p:nvPr>
        </p:nvGraphicFramePr>
        <p:xfrm>
          <a:off x="1684462" y="2996952"/>
          <a:ext cx="1597025" cy="830263"/>
        </p:xfrm>
        <a:graphic>
          <a:graphicData uri="http://schemas.openxmlformats.org/presentationml/2006/ole">
            <mc:AlternateContent xmlns:mc="http://schemas.openxmlformats.org/markup-compatibility/2006">
              <mc:Choice xmlns:v="urn:schemas-microsoft-com:vml" Requires="v">
                <p:oleObj name="文档" r:id="rId6" imgW="1597282" imgH="829681" progId="Word.Document.12">
                  <p:embed/>
                </p:oleObj>
              </mc:Choice>
              <mc:Fallback>
                <p:oleObj name="文档" r:id="rId6" imgW="1597282" imgH="829681" progId="Word.Document.12">
                  <p:embed/>
                  <p:pic>
                    <p:nvPicPr>
                      <p:cNvPr id="0" name=""/>
                      <p:cNvPicPr/>
                      <p:nvPr/>
                    </p:nvPicPr>
                    <p:blipFill>
                      <a:blip r:embed="rId7"/>
                      <a:stretch>
                        <a:fillRect/>
                      </a:stretch>
                    </p:blipFill>
                    <p:spPr>
                      <a:xfrm>
                        <a:off x="1684462" y="2996952"/>
                        <a:ext cx="1597025" cy="830263"/>
                      </a:xfrm>
                      <a:prstGeom prst="rect">
                        <a:avLst/>
                      </a:prstGeom>
                    </p:spPr>
                  </p:pic>
                </p:oleObj>
              </mc:Fallback>
            </mc:AlternateContent>
          </a:graphicData>
        </a:graphic>
      </p:graphicFrame>
      <p:pic>
        <p:nvPicPr>
          <p:cNvPr id="27" name="Picture 2" descr="12-11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9094" y="3573016"/>
            <a:ext cx="5740774" cy="244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516000" y="1052736"/>
            <a:ext cx="11160000" cy="5040560"/>
            <a:chOff x="516000" y="1052736"/>
            <a:chExt cx="11160000" cy="5040560"/>
          </a:xfrm>
        </p:grpSpPr>
        <p:grpSp>
          <p:nvGrpSpPr>
            <p:cNvPr id="22" name="组合 21">
              <a:extLst>
                <a:ext uri="{FF2B5EF4-FFF2-40B4-BE49-F238E27FC236}">
                  <a16:creationId xmlns:a16="http://schemas.microsoft.com/office/drawing/2014/main" id="{574E7DD6-E482-894D-9E46-D2B62C9ED9EC}"/>
                </a:ext>
              </a:extLst>
            </p:cNvPr>
            <p:cNvGrpSpPr/>
            <p:nvPr/>
          </p:nvGrpSpPr>
          <p:grpSpPr>
            <a:xfrm>
              <a:off x="516000" y="1052736"/>
              <a:ext cx="11160000" cy="5040560"/>
              <a:chOff x="792914" y="3925222"/>
              <a:chExt cx="11160000" cy="5040560"/>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4927670"/>
              </a:xfrm>
              <a:prstGeom prst="roundRect">
                <a:avLst>
                  <a:gd name="adj" fmla="val 17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文本框 25">
              <a:extLst>
                <a:ext uri="{FF2B5EF4-FFF2-40B4-BE49-F238E27FC236}">
                  <a16:creationId xmlns:a16="http://schemas.microsoft.com/office/drawing/2014/main" id="{E38EBCDC-ABCA-E945-AC9F-C9807C462968}"/>
                </a:ext>
              </a:extLst>
            </p:cNvPr>
            <p:cNvSpPr txBox="1"/>
            <p:nvPr/>
          </p:nvSpPr>
          <p:spPr>
            <a:xfrm>
              <a:off x="796711" y="1393726"/>
              <a:ext cx="10598579"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原子的核外电子排布式为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；晶体硅中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原子之间通过共价键相互结合，整块晶体是一个三维的共价键网状结构，因此单晶硅为共价晶体；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原子价层电子对数为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原子采取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文本框 27">
              <a:extLst>
                <a:ext uri="{FF2B5EF4-FFF2-40B4-BE49-F238E27FC236}">
                  <a16:creationId xmlns:a16="http://schemas.microsoft.com/office/drawing/2014/main" id="{E38EBCDC-ABCA-E945-AC9F-C9807C462968}"/>
                </a:ext>
              </a:extLst>
            </p:cNvPr>
            <p:cNvSpPr txBox="1"/>
            <p:nvPr/>
          </p:nvSpPr>
          <p:spPr>
            <a:xfrm>
              <a:off x="796711" y="3703315"/>
              <a:ext cx="4723225"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，说明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原子的杂化轨道数为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，由此可知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原子的杂化类型为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7088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矩形 12">
            <a:extLst>
              <a:ext uri="{FF2B5EF4-FFF2-40B4-BE49-F238E27FC236}">
                <a16:creationId xmlns:a16="http://schemas.microsoft.com/office/drawing/2014/main" id="{3A329BE5-FA48-1445-847B-16C3FB060719}"/>
              </a:ext>
            </a:extLst>
          </p:cNvPr>
          <p:cNvSpPr/>
          <p:nvPr/>
        </p:nvSpPr>
        <p:spPr>
          <a:xfrm>
            <a:off x="390000" y="1556792"/>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分子中存在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σ</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2524666"/>
            <a:ext cx="11160000" cy="1750611"/>
            <a:chOff x="792914" y="3925222"/>
            <a:chExt cx="11160000" cy="1750611"/>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163772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1030918" y="4323624"/>
              <a:ext cx="10683993" cy="113024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个双键中含有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分子中含有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3" name="矩形 2"/>
          <p:cNvSpPr/>
          <p:nvPr/>
        </p:nvSpPr>
        <p:spPr>
          <a:xfrm>
            <a:off x="3198500" y="1679900"/>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27" name="矩形 26"/>
          <p:cNvSpPr/>
          <p:nvPr/>
        </p:nvSpPr>
        <p:spPr>
          <a:xfrm>
            <a:off x="5188970" y="1679900"/>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Tree>
    <p:extLst>
      <p:ext uri="{BB962C8B-B14F-4D97-AF65-F5344CB8AC3E}">
        <p14:creationId xmlns:p14="http://schemas.microsoft.com/office/powerpoint/2010/main" val="298239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矩形 12">
            <a:extLst>
              <a:ext uri="{FF2B5EF4-FFF2-40B4-BE49-F238E27FC236}">
                <a16:creationId xmlns:a16="http://schemas.microsoft.com/office/drawing/2014/main" id="{3A329BE5-FA48-1445-847B-16C3FB060719}"/>
              </a:ext>
            </a:extLst>
          </p:cNvPr>
          <p:cNvSpPr/>
          <p:nvPr/>
        </p:nvSpPr>
        <p:spPr>
          <a:xfrm>
            <a:off x="390000" y="1693862"/>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甲醇的沸点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(64.7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介于水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和甲硫醇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SH,7.6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之间，其原因是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3334573"/>
            <a:ext cx="11160000" cy="2038643"/>
            <a:chOff x="792914" y="3925222"/>
            <a:chExt cx="11160000" cy="2038643"/>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192575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1030918" y="4205043"/>
              <a:ext cx="10683993" cy="166776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甲醇分子之间和水分子之间都存在氢键，因此沸点高于不含分子间氢键的甲硫醇，甲醇分子间氢键的总强度低于水分子间氢键的总强度，因此甲醇的沸点介于水和甲硫醇之间。</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4" name="矩形 3"/>
          <p:cNvSpPr/>
          <p:nvPr/>
        </p:nvSpPr>
        <p:spPr>
          <a:xfrm>
            <a:off x="479376" y="2332162"/>
            <a:ext cx="10824864"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甲硫醇不能形成分子间氢键，而水和甲醇均能形成氢键，且水比甲醇的氢键多</a:t>
            </a:r>
            <a:endParaRPr lang="zh-CN" altLang="en-US" dirty="0"/>
          </a:p>
        </p:txBody>
      </p:sp>
    </p:spTree>
    <p:extLst>
      <p:ext uri="{BB962C8B-B14F-4D97-AF65-F5344CB8AC3E}">
        <p14:creationId xmlns:p14="http://schemas.microsoft.com/office/powerpoint/2010/main" val="395108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881035"/>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以晶体结构为主线的考查角度</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3970" name="Picture 2" descr="12-97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1779506"/>
            <a:ext cx="6685430" cy="388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1175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矩形 12">
            <a:extLst>
              <a:ext uri="{FF2B5EF4-FFF2-40B4-BE49-F238E27FC236}">
                <a16:creationId xmlns:a16="http://schemas.microsoft.com/office/drawing/2014/main" id="{3A329BE5-FA48-1445-847B-16C3FB060719}"/>
              </a:ext>
            </a:extLst>
          </p:cNvPr>
          <p:cNvSpPr/>
          <p:nvPr/>
        </p:nvSpPr>
        <p:spPr>
          <a:xfrm>
            <a:off x="390000" y="1037222"/>
            <a:ext cx="11412000" cy="116561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我国科学家发明了高选择性的二氧化碳加氢合成甲醇的催化剂，其组成为</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ZnO</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/ZrO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固溶体。四方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ZrO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Zr</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离子在晶</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14690" name="Picture 2" descr="12-1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71681" y="1782416"/>
            <a:ext cx="3158752" cy="315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869554" y="2301845"/>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8</a:t>
            </a:r>
            <a:endParaRPr lang="zh-CN" altLang="en-US" dirty="0"/>
          </a:p>
        </p:txBody>
      </p:sp>
      <p:sp>
        <p:nvSpPr>
          <p:cNvPr id="28" name="矩形 27">
            <a:extLst>
              <a:ext uri="{FF2B5EF4-FFF2-40B4-BE49-F238E27FC236}">
                <a16:creationId xmlns:a16="http://schemas.microsoft.com/office/drawing/2014/main" id="{3A329BE5-FA48-1445-847B-16C3FB060719}"/>
              </a:ext>
            </a:extLst>
          </p:cNvPr>
          <p:cNvSpPr/>
          <p:nvPr/>
        </p:nvSpPr>
        <p:spPr>
          <a:xfrm>
            <a:off x="390000" y="2179567"/>
            <a:ext cx="7794232"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胞中的配位数是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，晶胞参数为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pm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pm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pm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329319103"/>
              </p:ext>
            </p:extLst>
          </p:nvPr>
        </p:nvGraphicFramePr>
        <p:xfrm>
          <a:off x="2541481" y="2766533"/>
          <a:ext cx="2501900" cy="1058863"/>
        </p:xfrm>
        <a:graphic>
          <a:graphicData uri="http://schemas.openxmlformats.org/presentationml/2006/ole">
            <mc:AlternateContent xmlns:mc="http://schemas.openxmlformats.org/markup-compatibility/2006">
              <mc:Choice xmlns:v="urn:schemas-microsoft-com:vml" Requires="v">
                <p:oleObj name="文档" r:id="rId7" imgW="2501737" imgH="1058646" progId="Word.Document.12">
                  <p:embed/>
                </p:oleObj>
              </mc:Choice>
              <mc:Fallback>
                <p:oleObj name="文档" r:id="rId7" imgW="2501737" imgH="1058646" progId="Word.Document.12">
                  <p:embed/>
                  <p:pic>
                    <p:nvPicPr>
                      <p:cNvPr id="0" name=""/>
                      <p:cNvPicPr/>
                      <p:nvPr/>
                    </p:nvPicPr>
                    <p:blipFill>
                      <a:blip r:embed="rId8"/>
                      <a:stretch>
                        <a:fillRect/>
                      </a:stretch>
                    </p:blipFill>
                    <p:spPr>
                      <a:xfrm>
                        <a:off x="2541481" y="2766533"/>
                        <a:ext cx="2501900" cy="1058863"/>
                      </a:xfrm>
                      <a:prstGeom prst="rect">
                        <a:avLst/>
                      </a:prstGeom>
                    </p:spPr>
                  </p:pic>
                </p:oleObj>
              </mc:Fallback>
            </mc:AlternateContent>
          </a:graphicData>
        </a:graphic>
      </p:graphicFrame>
      <p:sp>
        <p:nvSpPr>
          <p:cNvPr id="7" name="矩形 6"/>
          <p:cNvSpPr/>
          <p:nvPr/>
        </p:nvSpPr>
        <p:spPr>
          <a:xfrm>
            <a:off x="3134939" y="4339912"/>
            <a:ext cx="78258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solidFill>
                  <a:srgbClr val="C00000"/>
                </a:solidFill>
                <a:latin typeface="Times New Roman" panose="02020603050405020304" pitchFamily="18" charset="0"/>
                <a:ea typeface="微软雅黑" panose="020B0503020204020204" pitchFamily="34" charset="-122"/>
              </a:rPr>
              <a:t>x</a:t>
            </a:r>
            <a:endParaRPr lang="zh-CN" altLang="en-US" dirty="0"/>
          </a:p>
        </p:txBody>
      </p:sp>
      <p:sp>
        <p:nvSpPr>
          <p:cNvPr id="18" name="矩形 17">
            <a:extLst>
              <a:ext uri="{FF2B5EF4-FFF2-40B4-BE49-F238E27FC236}">
                <a16:creationId xmlns:a16="http://schemas.microsoft.com/office/drawing/2014/main" id="{3A329BE5-FA48-1445-847B-16C3FB060719}"/>
              </a:ext>
            </a:extLst>
          </p:cNvPr>
          <p:cNvSpPr/>
          <p:nvPr/>
        </p:nvSpPr>
        <p:spPr>
          <a:xfrm>
            <a:off x="390000" y="3119422"/>
            <a:ext cx="7794232"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该晶体密度为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写出表达式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ZrO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中掺杂少量</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ZnO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后形成的催化剂，化学式可表示为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Zn</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Zr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O</a:t>
            </a:r>
            <a:r>
              <a:rPr lang="en-US" altLang="zh-CN" i="1" kern="100" baseline="-25000" dirty="0" err="1">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7216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14690" name="Picture 2" descr="12-1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8248" y="2564904"/>
            <a:ext cx="3158752" cy="315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p14="http://schemas.microsoft.com/office/powerpoint/2010/main" val="2026303616"/>
              </p:ext>
            </p:extLst>
          </p:nvPr>
        </p:nvGraphicFramePr>
        <p:xfrm>
          <a:off x="1461294" y="2996877"/>
          <a:ext cx="2330450" cy="839788"/>
        </p:xfrm>
        <a:graphic>
          <a:graphicData uri="http://schemas.openxmlformats.org/presentationml/2006/ole">
            <mc:AlternateContent xmlns:mc="http://schemas.openxmlformats.org/markup-compatibility/2006">
              <mc:Choice xmlns:v="urn:schemas-microsoft-com:vml" Requires="v">
                <p:oleObj name="文档" r:id="rId7" imgW="2330419" imgH="839417" progId="Word.Document.12">
                  <p:embed/>
                </p:oleObj>
              </mc:Choice>
              <mc:Fallback>
                <p:oleObj name="文档" r:id="rId7" imgW="2330419" imgH="839417" progId="Word.Document.12">
                  <p:embed/>
                  <p:pic>
                    <p:nvPicPr>
                      <p:cNvPr id="0" name=""/>
                      <p:cNvPicPr/>
                      <p:nvPr/>
                    </p:nvPicPr>
                    <p:blipFill>
                      <a:blip r:embed="rId8"/>
                      <a:stretch>
                        <a:fillRect/>
                      </a:stretch>
                    </p:blipFill>
                    <p:spPr>
                      <a:xfrm>
                        <a:off x="1461294" y="2996877"/>
                        <a:ext cx="2330450" cy="839788"/>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250849685"/>
              </p:ext>
            </p:extLst>
          </p:nvPr>
        </p:nvGraphicFramePr>
        <p:xfrm>
          <a:off x="2170214" y="4277394"/>
          <a:ext cx="6396037" cy="1249363"/>
        </p:xfrm>
        <a:graphic>
          <a:graphicData uri="http://schemas.openxmlformats.org/presentationml/2006/ole">
            <mc:AlternateContent xmlns:mc="http://schemas.openxmlformats.org/markup-compatibility/2006">
              <mc:Choice xmlns:v="urn:schemas-microsoft-com:vml" Requires="v">
                <p:oleObj name="文档" r:id="rId9" imgW="6396110" imgH="1249217" progId="Word.Document.12">
                  <p:embed/>
                </p:oleObj>
              </mc:Choice>
              <mc:Fallback>
                <p:oleObj name="文档" r:id="rId9" imgW="6396110" imgH="1249217" progId="Word.Document.12">
                  <p:embed/>
                  <p:pic>
                    <p:nvPicPr>
                      <p:cNvPr id="0" name=""/>
                      <p:cNvPicPr/>
                      <p:nvPr/>
                    </p:nvPicPr>
                    <p:blipFill>
                      <a:blip r:embed="rId10"/>
                      <a:stretch>
                        <a:fillRect/>
                      </a:stretch>
                    </p:blipFill>
                    <p:spPr>
                      <a:xfrm>
                        <a:off x="2170214" y="4277394"/>
                        <a:ext cx="6396037" cy="1249363"/>
                      </a:xfrm>
                      <a:prstGeom prst="rect">
                        <a:avLst/>
                      </a:prstGeom>
                    </p:spPr>
                  </p:pic>
                </p:oleObj>
              </mc:Fallback>
            </mc:AlternateContent>
          </a:graphicData>
        </a:graphic>
      </p:graphicFrame>
      <p:grpSp>
        <p:nvGrpSpPr>
          <p:cNvPr id="2" name="组合 1"/>
          <p:cNvGrpSpPr/>
          <p:nvPr/>
        </p:nvGrpSpPr>
        <p:grpSpPr>
          <a:xfrm>
            <a:off x="516000" y="1052736"/>
            <a:ext cx="11160000" cy="5040560"/>
            <a:chOff x="516000" y="1052736"/>
            <a:chExt cx="11160000" cy="5040560"/>
          </a:xfrm>
        </p:grpSpPr>
        <p:grpSp>
          <p:nvGrpSpPr>
            <p:cNvPr id="22" name="组合 21">
              <a:extLst>
                <a:ext uri="{FF2B5EF4-FFF2-40B4-BE49-F238E27FC236}">
                  <a16:creationId xmlns:a16="http://schemas.microsoft.com/office/drawing/2014/main" id="{574E7DD6-E482-894D-9E46-D2B62C9ED9EC}"/>
                </a:ext>
              </a:extLst>
            </p:cNvPr>
            <p:cNvGrpSpPr/>
            <p:nvPr/>
          </p:nvGrpSpPr>
          <p:grpSpPr>
            <a:xfrm>
              <a:off x="516000" y="1052736"/>
              <a:ext cx="11160000" cy="5040560"/>
              <a:chOff x="792914" y="3925222"/>
              <a:chExt cx="11160000" cy="5040560"/>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4927670"/>
              </a:xfrm>
              <a:prstGeom prst="roundRect">
                <a:avLst>
                  <a:gd name="adj" fmla="val 17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pSp>
          <p:nvGrpSpPr>
            <p:cNvPr id="10" name="组合 9"/>
            <p:cNvGrpSpPr/>
            <p:nvPr/>
          </p:nvGrpSpPr>
          <p:grpSpPr>
            <a:xfrm>
              <a:off x="754004" y="1359818"/>
              <a:ext cx="10683993" cy="3941390"/>
              <a:chOff x="754004" y="1359818"/>
              <a:chExt cx="10683993" cy="3941390"/>
            </a:xfrm>
          </p:grpSpPr>
          <p:sp>
            <p:nvSpPr>
              <p:cNvPr id="31" name="文本框 30">
                <a:extLst>
                  <a:ext uri="{FF2B5EF4-FFF2-40B4-BE49-F238E27FC236}">
                    <a16:creationId xmlns:a16="http://schemas.microsoft.com/office/drawing/2014/main" id="{E38EBCDC-ABCA-E945-AC9F-C9807C462968}"/>
                  </a:ext>
                </a:extLst>
              </p:cNvPr>
              <p:cNvSpPr txBox="1"/>
              <p:nvPr/>
            </p:nvSpPr>
            <p:spPr>
              <a:xfrm>
                <a:off x="754004" y="3059435"/>
                <a:ext cx="7574243" cy="1200329"/>
              </a:xfrm>
              <a:prstGeom prst="rect">
                <a:avLst/>
              </a:prstGeom>
              <a:noFill/>
            </p:spPr>
            <p:txBody>
              <a:bodyPr wrap="square">
                <a:spAutoFit/>
              </a:bodyPr>
              <a:lstStyle/>
              <a:p>
                <a:pPr algn="dist">
                  <a:lnSpc>
                    <a:spcPct val="150000"/>
                  </a:lnSpc>
                  <a:spcAft>
                    <a:spcPts val="0"/>
                  </a:spcAft>
                </a:pPr>
                <a:r>
                  <a:rPr lang="en-US" altLang="zh-CN" sz="2400" i="1" kern="100" dirty="0">
                    <a:latin typeface="Times New Roman" panose="02020603050405020304" pitchFamily="18" charset="0"/>
                    <a:ea typeface="宋体" panose="02010600030101010101" pitchFamily="2" charset="-122"/>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           g,1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个晶胞的体积为</a:t>
                </a:r>
                <a:r>
                  <a:rPr lang="en-US" altLang="zh-CN" sz="2400" kern="100" dirty="0">
                    <a:latin typeface="Times New Roman" panose="02020603050405020304" pitchFamily="18" charset="0"/>
                    <a:ea typeface="宋体" panose="02010600030101010101" pitchFamily="2" charset="-122"/>
                  </a:rPr>
                  <a:t>(</a:t>
                </a:r>
                <a:r>
                  <a:rPr lang="en-US" altLang="zh-CN" sz="2400" i="1" kern="100" dirty="0">
                    <a:latin typeface="Times New Roman" panose="02020603050405020304" pitchFamily="18" charset="0"/>
                    <a:ea typeface="宋体" panose="02010600030101010101" pitchFamily="2" charset="-122"/>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10</a:t>
                </a:r>
                <a:r>
                  <a:rPr lang="en-US" altLang="zh-CN" sz="2400" kern="100" dirty="0">
                    <a:latin typeface="Times New Roman" panose="02020603050405020304" pitchFamily="18" charset="0"/>
                    <a:ea typeface="宋体" panose="02010600030101010101" pitchFamily="2" charset="-122"/>
                  </a:rPr>
                  <a:t>cm)</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     </a:t>
                </a: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rPr>
                  <a:t>(</a:t>
                </a:r>
                <a:r>
                  <a:rPr lang="en-US" altLang="zh-CN" sz="2400" i="1" kern="100" dirty="0">
                    <a:latin typeface="Times New Roman" panose="02020603050405020304" pitchFamily="18" charset="0"/>
                    <a:ea typeface="宋体" panose="02010600030101010101" pitchFamily="2" charset="-122"/>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10</a:t>
                </a:r>
                <a:r>
                  <a:rPr lang="en-US" altLang="zh-CN" sz="2400" kern="100" dirty="0">
                    <a:latin typeface="Times New Roman" panose="02020603050405020304" pitchFamily="18" charset="0"/>
                    <a:ea typeface="宋体" panose="02010600030101010101" pitchFamily="2" charset="-122"/>
                  </a:rPr>
                  <a:t>cm)</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10</a:t>
                </a:r>
                <a:r>
                  <a:rPr lang="en-US" altLang="zh-CN" sz="2400" kern="100" dirty="0">
                    <a:latin typeface="Times New Roman" panose="02020603050405020304" pitchFamily="18" charset="0"/>
                    <a:ea typeface="宋体" panose="02010600030101010101" pitchFamily="2" charset="-122"/>
                  </a:rPr>
                  <a:t>cm)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rPr>
                  <a:t>a</a:t>
                </a:r>
                <a:r>
                  <a:rPr lang="en-US" altLang="zh-CN" sz="2400" kern="100" baseline="30000" dirty="0">
                    <a:latin typeface="Times New Roman" panose="02020603050405020304" pitchFamily="18" charset="0"/>
                    <a:ea typeface="宋体" panose="02010600030101010101" pitchFamily="2" charset="-122"/>
                  </a:rPr>
                  <a:t>2</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rPr>
                  <a:t>30</a:t>
                </a:r>
                <a:r>
                  <a:rPr lang="en-US" altLang="zh-CN" sz="2400" kern="100" dirty="0">
                    <a:latin typeface="Times New Roman" panose="02020603050405020304" pitchFamily="18" charset="0"/>
                    <a:ea typeface="宋体" panose="02010600030101010101" pitchFamily="2" charset="-122"/>
                  </a:rPr>
                  <a:t>cm</a:t>
                </a:r>
                <a:r>
                  <a:rPr lang="en-US" altLang="zh-CN" sz="2400" kern="100" baseline="300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，因此该晶</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754004" y="1359818"/>
                <a:ext cx="10683993" cy="175432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以晶胞中右侧面心的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Zr</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为例，同一晶胞中与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Zr</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连接最近且等距的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同理可知右侧晶胞中有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Zr</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相连，因此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Zr</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在晶胞中的配位数是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个晶胞中含有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ZrO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微粒，</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个晶胞的质量为</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文本框 31">
                <a:extLst>
                  <a:ext uri="{FF2B5EF4-FFF2-40B4-BE49-F238E27FC236}">
                    <a16:creationId xmlns:a16="http://schemas.microsoft.com/office/drawing/2014/main" id="{E38EBCDC-ABCA-E945-AC9F-C9807C462968}"/>
                  </a:ext>
                </a:extLst>
              </p:cNvPr>
              <p:cNvSpPr txBox="1"/>
              <p:nvPr/>
            </p:nvSpPr>
            <p:spPr>
              <a:xfrm>
                <a:off x="754004" y="4654877"/>
                <a:ext cx="7574243" cy="64633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体密度为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grpSp>
    </p:spTree>
    <p:extLst>
      <p:ext uri="{BB962C8B-B14F-4D97-AF65-F5344CB8AC3E}">
        <p14:creationId xmlns:p14="http://schemas.microsoft.com/office/powerpoint/2010/main" val="398247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14690"/>
                                        </p:tgtEl>
                                        <p:attrNameLst>
                                          <p:attrName>style.visibility</p:attrName>
                                        </p:attrNameLst>
                                      </p:cBhvr>
                                      <p:to>
                                        <p:strVal val="visible"/>
                                      </p:to>
                                    </p:set>
                                    <p:animEffect transition="in" filter="blinds(horizontal)">
                                      <p:cBhvr>
                                        <p:cTn id="13" dur="500"/>
                                        <p:tgtEl>
                                          <p:spTgt spid="114690"/>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6" name="圆角矩形 1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7" name="圆角矩形 1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pic>
        <p:nvPicPr>
          <p:cNvPr id="114690" name="Picture 2" descr="12-11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1916832"/>
            <a:ext cx="3158752" cy="315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a:extLst>
              <a:ext uri="{FF2B5EF4-FFF2-40B4-BE49-F238E27FC236}">
                <a16:creationId xmlns:a16="http://schemas.microsoft.com/office/drawing/2014/main" id="{574E7DD6-E482-894D-9E46-D2B62C9ED9EC}"/>
              </a:ext>
            </a:extLst>
          </p:cNvPr>
          <p:cNvGrpSpPr/>
          <p:nvPr/>
        </p:nvGrpSpPr>
        <p:grpSpPr>
          <a:xfrm>
            <a:off x="516000" y="1340768"/>
            <a:ext cx="11160000" cy="4032448"/>
            <a:chOff x="792914" y="3925222"/>
            <a:chExt cx="11160000" cy="4032448"/>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3919558"/>
            </a:xfrm>
            <a:prstGeom prst="roundRect">
              <a:avLst>
                <a:gd name="adj" fmla="val 177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0" name="文本框 29">
            <a:extLst>
              <a:ext uri="{FF2B5EF4-FFF2-40B4-BE49-F238E27FC236}">
                <a16:creationId xmlns:a16="http://schemas.microsoft.com/office/drawing/2014/main" id="{E38EBCDC-ABCA-E945-AC9F-C9807C462968}"/>
              </a:ext>
            </a:extLst>
          </p:cNvPr>
          <p:cNvSpPr txBox="1"/>
          <p:nvPr/>
        </p:nvSpPr>
        <p:spPr>
          <a:xfrm>
            <a:off x="754005" y="1844824"/>
            <a:ext cx="6278100" cy="230832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ZrO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中掺杂少量</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ZnO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后形成的催化剂，化学式可表示为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Zn</a:t>
            </a:r>
            <a:r>
              <a:rPr lang="en-US" altLang="zh-CN" sz="2400" i="1" kern="100" baseline="-250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baseline="-25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baseline="-25000" dirty="0" err="1">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O</a:t>
            </a:r>
            <a:r>
              <a:rPr lang="en-US" altLang="zh-CN" sz="2400" i="1" kern="100" baseline="-25000" dirty="0" err="1">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，其中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Zn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Zr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价，根据化合物化合价为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，解得</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46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par>
                                <p:cTn id="11" presetID="3" presetClass="entr" presetSubtype="10" fill="hold" nodeType="withEffect">
                                  <p:stCondLst>
                                    <p:cond delay="0"/>
                                  </p:stCondLst>
                                  <p:childTnLst>
                                    <p:set>
                                      <p:cBhvr>
                                        <p:cTn id="12" dur="1" fill="hold">
                                          <p:stCondLst>
                                            <p:cond delay="0"/>
                                          </p:stCondLst>
                                        </p:cTn>
                                        <p:tgtEl>
                                          <p:spTgt spid="114690"/>
                                        </p:tgtEl>
                                        <p:attrNameLst>
                                          <p:attrName>style.visibility</p:attrName>
                                        </p:attrNameLst>
                                      </p:cBhvr>
                                      <p:to>
                                        <p:strVal val="visible"/>
                                      </p:to>
                                    </p:set>
                                    <p:animEffect transition="in" filter="blinds(horizontal)">
                                      <p:cBhvr>
                                        <p:cTn id="13" dur="500"/>
                                        <p:tgtEl>
                                          <p:spTgt spid="114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C1FBDD9-C637-3049-A2CA-EC551F20B050}"/>
              </a:ext>
            </a:extLst>
          </p:cNvPr>
          <p:cNvSpPr/>
          <p:nvPr/>
        </p:nvSpPr>
        <p:spPr>
          <a:xfrm>
            <a:off x="444000" y="1196752"/>
            <a:ext cx="11304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35(3)(4)</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Goodenough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等人因在锂离子电池及钴酸锂、磷酸铁锂等正极材料研究方面的卓越贡献而获得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2019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年诺贝尔化学奖。回答下列问题：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磷酸根离子的空间结构为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的价层电子对数为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，杂化轨道类型为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 name="矩形 3"/>
          <p:cNvSpPr/>
          <p:nvPr/>
        </p:nvSpPr>
        <p:spPr>
          <a:xfrm>
            <a:off x="4387562" y="2372817"/>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正四面体</a:t>
            </a:r>
            <a:endParaRPr lang="zh-CN" altLang="en-US" dirty="0"/>
          </a:p>
        </p:txBody>
      </p:sp>
      <p:sp>
        <p:nvSpPr>
          <p:cNvPr id="3" name="矩形 2"/>
          <p:cNvSpPr/>
          <p:nvPr/>
        </p:nvSpPr>
        <p:spPr>
          <a:xfrm>
            <a:off x="9552384" y="241739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
        <p:nvSpPr>
          <p:cNvPr id="6" name="矩形 5"/>
          <p:cNvSpPr/>
          <p:nvPr/>
        </p:nvSpPr>
        <p:spPr>
          <a:xfrm>
            <a:off x="1511705" y="2924944"/>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grpSp>
        <p:nvGrpSpPr>
          <p:cNvPr id="18" name="组合 17">
            <a:extLst>
              <a:ext uri="{FF2B5EF4-FFF2-40B4-BE49-F238E27FC236}">
                <a16:creationId xmlns:a16="http://schemas.microsoft.com/office/drawing/2014/main" id="{574E7DD6-E482-894D-9E46-D2B62C9ED9EC}"/>
              </a:ext>
            </a:extLst>
          </p:cNvPr>
          <p:cNvGrpSpPr/>
          <p:nvPr/>
        </p:nvGrpSpPr>
        <p:grpSpPr>
          <a:xfrm>
            <a:off x="516000" y="3789040"/>
            <a:ext cx="11160000" cy="2038643"/>
            <a:chOff x="792914" y="3925222"/>
            <a:chExt cx="11160000" cy="2038643"/>
          </a:xfrm>
        </p:grpSpPr>
        <p:sp>
          <p:nvSpPr>
            <p:cNvPr id="19" name="圆角矩形 18">
              <a:extLst>
                <a:ext uri="{FF2B5EF4-FFF2-40B4-BE49-F238E27FC236}">
                  <a16:creationId xmlns:a16="http://schemas.microsoft.com/office/drawing/2014/main" id="{E0791A29-2CB4-2744-96C1-EA2037B165CE}"/>
                </a:ext>
              </a:extLst>
            </p:cNvPr>
            <p:cNvSpPr/>
            <p:nvPr/>
          </p:nvSpPr>
          <p:spPr>
            <a:xfrm>
              <a:off x="792914" y="4038112"/>
              <a:ext cx="11160000" cy="192575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8" name="对象 7"/>
          <p:cNvGraphicFramePr>
            <a:graphicFrameLocks noChangeAspect="1"/>
          </p:cNvGraphicFramePr>
          <p:nvPr>
            <p:extLst>
              <p:ext uri="{D42A27DB-BD31-4B8C-83A1-F6EECF244321}">
                <p14:modId xmlns:p14="http://schemas.microsoft.com/office/powerpoint/2010/main" val="2159839882"/>
              </p:ext>
            </p:extLst>
          </p:nvPr>
        </p:nvGraphicFramePr>
        <p:xfrm>
          <a:off x="875507" y="4205510"/>
          <a:ext cx="10440987" cy="1455738"/>
        </p:xfrm>
        <a:graphic>
          <a:graphicData uri="http://schemas.openxmlformats.org/presentationml/2006/ole">
            <mc:AlternateContent xmlns:mc="http://schemas.openxmlformats.org/markup-compatibility/2006">
              <mc:Choice xmlns:v="urn:schemas-microsoft-com:vml" Requires="v">
                <p:oleObj name="文档" r:id="rId6" imgW="10441087" imgH="1454989" progId="Word.Document.12">
                  <p:embed/>
                </p:oleObj>
              </mc:Choice>
              <mc:Fallback>
                <p:oleObj name="文档" r:id="rId6" imgW="10441087" imgH="1454989" progId="Word.Document.12">
                  <p:embed/>
                  <p:pic>
                    <p:nvPicPr>
                      <p:cNvPr id="0" name=""/>
                      <p:cNvPicPr/>
                      <p:nvPr/>
                    </p:nvPicPr>
                    <p:blipFill>
                      <a:blip r:embed="rId7"/>
                      <a:stretch>
                        <a:fillRect/>
                      </a:stretch>
                    </p:blipFill>
                    <p:spPr>
                      <a:xfrm>
                        <a:off x="875507" y="4205510"/>
                        <a:ext cx="10440987" cy="1455738"/>
                      </a:xfrm>
                      <a:prstGeom prst="rect">
                        <a:avLst/>
                      </a:prstGeom>
                    </p:spPr>
                  </p:pic>
                </p:oleObj>
              </mc:Fallback>
            </mc:AlternateContent>
          </a:graphicData>
        </a:graphic>
      </p:graphicFrame>
    </p:spTree>
    <p:extLst>
      <p:ext uri="{BB962C8B-B14F-4D97-AF65-F5344CB8AC3E}">
        <p14:creationId xmlns:p14="http://schemas.microsoft.com/office/powerpoint/2010/main" val="2522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C1FBDD9-C637-3049-A2CA-EC551F20B050}"/>
              </a:ext>
            </a:extLst>
          </p:cNvPr>
          <p:cNvSpPr/>
          <p:nvPr/>
        </p:nvSpPr>
        <p:spPr>
          <a:xfrm>
            <a:off x="444000" y="980728"/>
            <a:ext cx="11304000" cy="241294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(4)LiFePO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的晶胞结构示意图如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围绕</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分别形成正八面体和正四面体，它们通过共顶点、共棱形成空间链结构。每个晶胞中含有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LiFePO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的单元数有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个。</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a:p>
            <a:pPr algn="di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电池充电时，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LiFePO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脱出部分</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baseline="-25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baseline="-250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，结构示意图如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所示，则</a:t>
            </a:r>
            <a:endParaRPr lang="en-US" altLang="zh-CN" i="1" kern="100" dirty="0">
              <a:latin typeface="Times New Roman" panose="02020603050405020304" pitchFamily="18" charset="0"/>
              <a:ea typeface="微软雅黑" panose="020B0503020204020204" pitchFamily="34" charset="-122"/>
              <a:cs typeface="Courier New" panose="02070309020205020404" pitchFamily="49" charset="0"/>
            </a:endParaRPr>
          </a:p>
        </p:txBody>
      </p:sp>
      <p:sp>
        <p:nvSpPr>
          <p:cNvPr id="9" name="圆角矩形 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2" name="圆角矩形 1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pic>
        <p:nvPicPr>
          <p:cNvPr id="116738" name="Picture 2" descr="12-1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4224135"/>
            <a:ext cx="6685430"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199456" y="219643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graphicFrame>
        <p:nvGraphicFramePr>
          <p:cNvPr id="13" name="对象 12"/>
          <p:cNvGraphicFramePr>
            <a:graphicFrameLocks noChangeAspect="1"/>
          </p:cNvGraphicFramePr>
          <p:nvPr>
            <p:extLst>
              <p:ext uri="{D42A27DB-BD31-4B8C-83A1-F6EECF244321}">
                <p14:modId xmlns:p14="http://schemas.microsoft.com/office/powerpoint/2010/main" val="3324222881"/>
              </p:ext>
            </p:extLst>
          </p:nvPr>
        </p:nvGraphicFramePr>
        <p:xfrm>
          <a:off x="1112198" y="3144594"/>
          <a:ext cx="2120900" cy="858838"/>
        </p:xfrm>
        <a:graphic>
          <a:graphicData uri="http://schemas.openxmlformats.org/presentationml/2006/ole">
            <mc:AlternateContent xmlns:mc="http://schemas.openxmlformats.org/markup-compatibility/2006">
              <mc:Choice xmlns:v="urn:schemas-microsoft-com:vml" Requires="v">
                <p:oleObj name="文档" r:id="rId7" imgW="2120951" imgH="858527" progId="Word.Document.12">
                  <p:embed/>
                </p:oleObj>
              </mc:Choice>
              <mc:Fallback>
                <p:oleObj name="文档" r:id="rId7" imgW="2120951" imgH="858527" progId="Word.Document.12">
                  <p:embed/>
                  <p:pic>
                    <p:nvPicPr>
                      <p:cNvPr id="0" name=""/>
                      <p:cNvPicPr/>
                      <p:nvPr/>
                    </p:nvPicPr>
                    <p:blipFill>
                      <a:blip r:embed="rId8"/>
                      <a:stretch>
                        <a:fillRect/>
                      </a:stretch>
                    </p:blipFill>
                    <p:spPr>
                      <a:xfrm>
                        <a:off x="1112198" y="3144594"/>
                        <a:ext cx="2120900" cy="858838"/>
                      </a:xfrm>
                      <a:prstGeom prst="rect">
                        <a:avLst/>
                      </a:prstGeom>
                    </p:spPr>
                  </p:pic>
                </p:oleObj>
              </mc:Fallback>
            </mc:AlternateContent>
          </a:graphicData>
        </a:graphic>
      </p:graphicFrame>
      <p:sp>
        <p:nvSpPr>
          <p:cNvPr id="24" name="矩形 23"/>
          <p:cNvSpPr/>
          <p:nvPr/>
        </p:nvSpPr>
        <p:spPr>
          <a:xfrm>
            <a:off x="5789965" y="3408908"/>
            <a:ext cx="95410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13</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26" name="矩形 25">
            <a:extLst>
              <a:ext uri="{FF2B5EF4-FFF2-40B4-BE49-F238E27FC236}">
                <a16:creationId xmlns:a16="http://schemas.microsoft.com/office/drawing/2014/main" id="{AC1FBDD9-C637-3049-A2CA-EC551F20B050}"/>
              </a:ext>
            </a:extLst>
          </p:cNvPr>
          <p:cNvSpPr/>
          <p:nvPr/>
        </p:nvSpPr>
        <p:spPr>
          <a:xfrm>
            <a:off x="444000" y="3294509"/>
            <a:ext cx="11304000" cy="75095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70000"/>
              </a:lnSpc>
              <a:spcAft>
                <a:spcPts val="0"/>
              </a:spcAft>
            </a:pPr>
            <a:r>
              <a:rPr lang="en-US" altLang="zh-CN" i="1"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84120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574E7DD6-E482-894D-9E46-D2B62C9ED9EC}"/>
              </a:ext>
            </a:extLst>
          </p:cNvPr>
          <p:cNvGrpSpPr/>
          <p:nvPr/>
        </p:nvGrpSpPr>
        <p:grpSpPr>
          <a:xfrm>
            <a:off x="516000" y="987979"/>
            <a:ext cx="11160000" cy="5177325"/>
            <a:chOff x="792914" y="3925222"/>
            <a:chExt cx="11160000" cy="5177325"/>
          </a:xfrm>
        </p:grpSpPr>
        <p:sp>
          <p:nvSpPr>
            <p:cNvPr id="10" name="圆角矩形 9">
              <a:extLst>
                <a:ext uri="{FF2B5EF4-FFF2-40B4-BE49-F238E27FC236}">
                  <a16:creationId xmlns:a16="http://schemas.microsoft.com/office/drawing/2014/main" id="{E0791A29-2CB4-2744-96C1-EA2037B165CE}"/>
                </a:ext>
              </a:extLst>
            </p:cNvPr>
            <p:cNvSpPr/>
            <p:nvPr/>
          </p:nvSpPr>
          <p:spPr>
            <a:xfrm>
              <a:off x="792914" y="4038112"/>
              <a:ext cx="11160000" cy="506443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1" name="矩形 10">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圆角矩形 18">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2" name="圆角矩形 21">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165878030"/>
              </p:ext>
            </p:extLst>
          </p:nvPr>
        </p:nvGraphicFramePr>
        <p:xfrm>
          <a:off x="809625" y="1295400"/>
          <a:ext cx="10582275" cy="2228850"/>
        </p:xfrm>
        <a:graphic>
          <a:graphicData uri="http://schemas.openxmlformats.org/presentationml/2006/ole">
            <mc:AlternateContent xmlns:mc="http://schemas.openxmlformats.org/markup-compatibility/2006">
              <mc:Choice xmlns:v="urn:schemas-microsoft-com:vml" Requires="v">
                <p:oleObj name="文档" r:id="rId6" imgW="10593790" imgH="2225256" progId="Word.Document.12">
                  <p:embed/>
                </p:oleObj>
              </mc:Choice>
              <mc:Fallback>
                <p:oleObj name="文档" r:id="rId6" imgW="10593790" imgH="2225256" progId="Word.Document.12">
                  <p:embed/>
                  <p:pic>
                    <p:nvPicPr>
                      <p:cNvPr id="0" name=""/>
                      <p:cNvPicPr/>
                      <p:nvPr/>
                    </p:nvPicPr>
                    <p:blipFill>
                      <a:blip r:embed="rId7"/>
                      <a:stretch>
                        <a:fillRect/>
                      </a:stretch>
                    </p:blipFill>
                    <p:spPr>
                      <a:xfrm>
                        <a:off x="809625" y="1295400"/>
                        <a:ext cx="10582275" cy="2228850"/>
                      </a:xfrm>
                      <a:prstGeom prst="rect">
                        <a:avLst/>
                      </a:prstGeom>
                    </p:spPr>
                  </p:pic>
                </p:oleObj>
              </mc:Fallback>
            </mc:AlternateContent>
          </a:graphicData>
        </a:graphic>
      </p:graphicFrame>
      <p:pic>
        <p:nvPicPr>
          <p:cNvPr id="24" name="Picture 2" descr="12-11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4212" y="3662191"/>
            <a:ext cx="5022863" cy="178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对象 24"/>
          <p:cNvGraphicFramePr>
            <a:graphicFrameLocks noChangeAspect="1"/>
          </p:cNvGraphicFramePr>
          <p:nvPr>
            <p:extLst>
              <p:ext uri="{D42A27DB-BD31-4B8C-83A1-F6EECF244321}">
                <p14:modId xmlns:p14="http://schemas.microsoft.com/office/powerpoint/2010/main" val="1655990453"/>
              </p:ext>
            </p:extLst>
          </p:nvPr>
        </p:nvGraphicFramePr>
        <p:xfrm>
          <a:off x="839416" y="3431629"/>
          <a:ext cx="5514975" cy="2733675"/>
        </p:xfrm>
        <a:graphic>
          <a:graphicData uri="http://schemas.openxmlformats.org/presentationml/2006/ole">
            <mc:AlternateContent xmlns:mc="http://schemas.openxmlformats.org/markup-compatibility/2006">
              <mc:Choice xmlns:v="urn:schemas-microsoft-com:vml" Requires="v">
                <p:oleObj name="文档" r:id="rId9" imgW="5520167" imgH="2739916" progId="Word.Document.12">
                  <p:embed/>
                </p:oleObj>
              </mc:Choice>
              <mc:Fallback>
                <p:oleObj name="文档" r:id="rId9" imgW="5520167" imgH="2739916" progId="Word.Document.12">
                  <p:embed/>
                  <p:pic>
                    <p:nvPicPr>
                      <p:cNvPr id="0" name=""/>
                      <p:cNvPicPr/>
                      <p:nvPr/>
                    </p:nvPicPr>
                    <p:blipFill>
                      <a:blip r:embed="rId10"/>
                      <a:stretch>
                        <a:fillRect/>
                      </a:stretch>
                    </p:blipFill>
                    <p:spPr>
                      <a:xfrm>
                        <a:off x="839416" y="3431629"/>
                        <a:ext cx="5514975" cy="2733675"/>
                      </a:xfrm>
                      <a:prstGeom prst="rect">
                        <a:avLst/>
                      </a:prstGeom>
                    </p:spPr>
                  </p:pic>
                </p:oleObj>
              </mc:Fallback>
            </mc:AlternateContent>
          </a:graphicData>
        </a:graphic>
      </p:graphicFrame>
    </p:spTree>
    <p:extLst>
      <p:ext uri="{BB962C8B-B14F-4D97-AF65-F5344CB8AC3E}">
        <p14:creationId xmlns:p14="http://schemas.microsoft.com/office/powerpoint/2010/main" val="134569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12193200" cy="6858000"/>
          </a:xfrm>
          <a:prstGeom prst="rect">
            <a:avLst/>
          </a:prstGeom>
        </p:spPr>
      </p:pic>
      <p:sp>
        <p:nvSpPr>
          <p:cNvPr id="7" name="矩形 6"/>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9828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id="{F3C0D54F-E471-254D-996C-2FBC9553FFE9}"/>
              </a:ext>
            </a:extLst>
          </p:cNvPr>
          <p:cNvSpPr/>
          <p:nvPr/>
        </p:nvSpPr>
        <p:spPr>
          <a:xfrm>
            <a:off x="390000" y="1328013"/>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昆明高三质检</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砷化铝</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AlAs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常用作光谱分析试剂和制备电子组件的原料，是一种新型半导体材料。回答下列问题：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原子的核外外围电子轨道表示式为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；第一电离能</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(As)_______</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(Se)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9810" name="图片 1"/>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21088" y="2104281"/>
            <a:ext cx="2865787" cy="82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7869348" y="3042257"/>
            <a:ext cx="3627252" cy="461665"/>
          </a:xfrm>
          <a:prstGeom prst="rect">
            <a:avLst/>
          </a:prstGeom>
        </p:spPr>
        <p:txBody>
          <a:bodyPr wrap="squar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As</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最外层的</a:t>
            </a:r>
            <a:r>
              <a:rPr lang="en-US" altLang="zh-CN" sz="2400" kern="100" dirty="0">
                <a:solidFill>
                  <a:srgbClr val="C00000"/>
                </a:solidFill>
                <a:latin typeface="Times New Roman" panose="02020603050405020304" pitchFamily="18" charset="0"/>
                <a:ea typeface="微软雅黑" panose="020B0503020204020204" pitchFamily="34" charset="-122"/>
              </a:rPr>
              <a:t>4p</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能级为半充</a:t>
            </a:r>
            <a:endParaRPr lang="zh-CN" altLang="en-US" dirty="0"/>
          </a:p>
        </p:txBody>
      </p:sp>
      <p:sp>
        <p:nvSpPr>
          <p:cNvPr id="14" name="矩形 13"/>
          <p:cNvSpPr/>
          <p:nvPr/>
        </p:nvSpPr>
        <p:spPr>
          <a:xfrm>
            <a:off x="1343472" y="3058393"/>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　</a:t>
            </a:r>
            <a:endParaRPr lang="zh-CN" altLang="en-US" dirty="0"/>
          </a:p>
        </p:txBody>
      </p:sp>
      <p:sp>
        <p:nvSpPr>
          <p:cNvPr id="16" name="矩形 15"/>
          <p:cNvSpPr/>
          <p:nvPr/>
        </p:nvSpPr>
        <p:spPr>
          <a:xfrm>
            <a:off x="511295" y="3560643"/>
            <a:ext cx="7876520"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满结构，能量更低更稳定，故第一电离能</a:t>
            </a:r>
            <a:r>
              <a:rPr lang="en-US" altLang="zh-CN" sz="2400" i="1" kern="100" dirty="0">
                <a:solidFill>
                  <a:srgbClr val="C00000"/>
                </a:solidFill>
                <a:latin typeface="Times New Roman" panose="02020603050405020304" pitchFamily="18" charset="0"/>
                <a:ea typeface="微软雅黑" panose="020B0503020204020204" pitchFamily="34" charset="-122"/>
              </a:rPr>
              <a:t>I</a:t>
            </a:r>
            <a:r>
              <a:rPr lang="en-US" altLang="zh-CN" sz="2400" kern="100" baseline="-25000" dirty="0">
                <a:solidFill>
                  <a:srgbClr val="C00000"/>
                </a:solidFill>
                <a:latin typeface="Times New Roman" panose="02020603050405020304" pitchFamily="18" charset="0"/>
                <a:ea typeface="微软雅黑" panose="020B0503020204020204" pitchFamily="34" charset="-122"/>
              </a:rPr>
              <a:t>1(As)</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i="1" kern="100" dirty="0">
                <a:solidFill>
                  <a:srgbClr val="C00000"/>
                </a:solidFill>
                <a:latin typeface="Times New Roman" panose="02020603050405020304" pitchFamily="18" charset="0"/>
                <a:ea typeface="微软雅黑" panose="020B0503020204020204" pitchFamily="34" charset="-122"/>
              </a:rPr>
              <a:t>I</a:t>
            </a:r>
            <a:r>
              <a:rPr lang="en-US" altLang="zh-CN" sz="2400" kern="100" baseline="-25000" dirty="0">
                <a:solidFill>
                  <a:srgbClr val="C00000"/>
                </a:solidFill>
                <a:latin typeface="Times New Roman" panose="02020603050405020304" pitchFamily="18" charset="0"/>
                <a:ea typeface="微软雅黑" panose="020B0503020204020204" pitchFamily="34" charset="-122"/>
              </a:rPr>
              <a:t>1(Se)</a:t>
            </a:r>
            <a:endParaRPr lang="zh-CN" altLang="en-US" dirty="0">
              <a:solidFill>
                <a:prstClr val="black"/>
              </a:solidFill>
            </a:endParaRPr>
          </a:p>
        </p:txBody>
      </p:sp>
    </p:spTree>
    <p:extLst>
      <p:ext uri="{BB962C8B-B14F-4D97-AF65-F5344CB8AC3E}">
        <p14:creationId xmlns:p14="http://schemas.microsoft.com/office/powerpoint/2010/main" val="139428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blinds(horizontal)">
                                      <p:cBhvr>
                                        <p:cTn id="7" dur="500"/>
                                        <p:tgtEl>
                                          <p:spTgt spid="1198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id="{F3C0D54F-E471-254D-996C-2FBC9553FFE9}"/>
              </a:ext>
            </a:extLst>
          </p:cNvPr>
          <p:cNvSpPr/>
          <p:nvPr/>
        </p:nvSpPr>
        <p:spPr>
          <a:xfrm>
            <a:off x="390000" y="1328013"/>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的分子结构中均为单键，且每个原子最外层均满足</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8e</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稳定结构，则该分子中所含共价键数目为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原子的杂化轨道类型分别为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3305810" y="2013813"/>
            <a:ext cx="49244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a:t>
            </a:r>
            <a:endParaRPr lang="zh-CN" altLang="en-US" dirty="0"/>
          </a:p>
        </p:txBody>
      </p:sp>
      <p:sp>
        <p:nvSpPr>
          <p:cNvPr id="17" name="矩形 16"/>
          <p:cNvSpPr/>
          <p:nvPr/>
        </p:nvSpPr>
        <p:spPr>
          <a:xfrm>
            <a:off x="9624392" y="1941322"/>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24" name="矩形 23"/>
          <p:cNvSpPr/>
          <p:nvPr/>
        </p:nvSpPr>
        <p:spPr>
          <a:xfrm>
            <a:off x="10660629" y="1941321"/>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sz="2400" dirty="0"/>
          </a:p>
        </p:txBody>
      </p:sp>
      <p:grpSp>
        <p:nvGrpSpPr>
          <p:cNvPr id="25" name="组合 24">
            <a:extLst>
              <a:ext uri="{FF2B5EF4-FFF2-40B4-BE49-F238E27FC236}">
                <a16:creationId xmlns:a16="http://schemas.microsoft.com/office/drawing/2014/main" id="{574E7DD6-E482-894D-9E46-D2B62C9ED9EC}"/>
              </a:ext>
            </a:extLst>
          </p:cNvPr>
          <p:cNvGrpSpPr/>
          <p:nvPr/>
        </p:nvGrpSpPr>
        <p:grpSpPr>
          <a:xfrm>
            <a:off x="516000" y="2708920"/>
            <a:ext cx="11160000" cy="3528392"/>
            <a:chOff x="792914" y="3925222"/>
            <a:chExt cx="11160000" cy="3528392"/>
          </a:xfrm>
        </p:grpSpPr>
        <p:sp>
          <p:nvSpPr>
            <p:cNvPr id="26" name="圆角矩形 25">
              <a:extLst>
                <a:ext uri="{FF2B5EF4-FFF2-40B4-BE49-F238E27FC236}">
                  <a16:creationId xmlns:a16="http://schemas.microsoft.com/office/drawing/2014/main" id="{E0791A29-2CB4-2744-96C1-EA2037B165CE}"/>
                </a:ext>
              </a:extLst>
            </p:cNvPr>
            <p:cNvSpPr/>
            <p:nvPr/>
          </p:nvSpPr>
          <p:spPr>
            <a:xfrm>
              <a:off x="792914" y="4038111"/>
              <a:ext cx="11160000" cy="3415503"/>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pic>
        <p:nvPicPr>
          <p:cNvPr id="120834" name="Picture 2" descr="12-11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5561" y="4277798"/>
            <a:ext cx="1426143" cy="107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组合 17"/>
          <p:cNvGrpSpPr/>
          <p:nvPr/>
        </p:nvGrpSpPr>
        <p:grpSpPr>
          <a:xfrm>
            <a:off x="694238" y="2996952"/>
            <a:ext cx="10802361" cy="2937824"/>
            <a:chOff x="694238" y="2996952"/>
            <a:chExt cx="10802361" cy="2937824"/>
          </a:xfrm>
        </p:grpSpPr>
        <p:sp>
          <p:nvSpPr>
            <p:cNvPr id="29" name="文本框 28">
              <a:extLst>
                <a:ext uri="{FF2B5EF4-FFF2-40B4-BE49-F238E27FC236}">
                  <a16:creationId xmlns:a16="http://schemas.microsoft.com/office/drawing/2014/main" id="{E38EBCDC-ABCA-E945-AC9F-C9807C462968}"/>
                </a:ext>
              </a:extLst>
            </p:cNvPr>
            <p:cNvSpPr txBox="1"/>
            <p:nvPr/>
          </p:nvSpPr>
          <p:spPr>
            <a:xfrm>
              <a:off x="694238" y="2996952"/>
              <a:ext cx="10802361" cy="1200329"/>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的分子结构中均为单键，且每个原子最外层均满足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稳定结构，可先确定</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的结构，即空心正四面体，就有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As—As,4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中间插入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文本框 30">
              <a:extLst>
                <a:ext uri="{FF2B5EF4-FFF2-40B4-BE49-F238E27FC236}">
                  <a16:creationId xmlns:a16="http://schemas.microsoft.com/office/drawing/2014/main" id="{E38EBCDC-ABCA-E945-AC9F-C9807C462968}"/>
                </a:ext>
              </a:extLst>
            </p:cNvPr>
            <p:cNvSpPr txBox="1"/>
            <p:nvPr/>
          </p:nvSpPr>
          <p:spPr>
            <a:xfrm>
              <a:off x="694238" y="4383970"/>
              <a:ext cx="10802361" cy="64633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就形成了</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，则该分子中所含共价键数目为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原子的杂化轨道</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 name="文本框 31">
              <a:extLst>
                <a:ext uri="{FF2B5EF4-FFF2-40B4-BE49-F238E27FC236}">
                  <a16:creationId xmlns:a16="http://schemas.microsoft.com/office/drawing/2014/main" id="{E38EBCDC-ABCA-E945-AC9F-C9807C462968}"/>
                </a:ext>
              </a:extLst>
            </p:cNvPr>
            <p:cNvSpPr txBox="1"/>
            <p:nvPr/>
          </p:nvSpPr>
          <p:spPr>
            <a:xfrm>
              <a:off x="694238" y="5358528"/>
              <a:ext cx="10802361" cy="57624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类型分别为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33507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nodeType="withEffect">
                                  <p:stCondLst>
                                    <p:cond delay="0"/>
                                  </p:stCondLst>
                                  <p:childTnLst>
                                    <p:set>
                                      <p:cBhvr>
                                        <p:cTn id="23" dur="1" fill="hold">
                                          <p:stCondLst>
                                            <p:cond delay="0"/>
                                          </p:stCondLst>
                                        </p:cTn>
                                        <p:tgtEl>
                                          <p:spTgt spid="120834"/>
                                        </p:tgtEl>
                                        <p:attrNameLst>
                                          <p:attrName>style.visibility</p:attrName>
                                        </p:attrNameLst>
                                      </p:cBhvr>
                                      <p:to>
                                        <p:strVal val="visible"/>
                                      </p:to>
                                    </p:set>
                                    <p:animEffect transition="in" filter="blinds(horizontal)">
                                      <p:cBhvr>
                                        <p:cTn id="24"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id="{F3C0D54F-E471-254D-996C-2FBC9553FFE9}"/>
              </a:ext>
            </a:extLst>
          </p:cNvPr>
          <p:cNvSpPr/>
          <p:nvPr/>
        </p:nvSpPr>
        <p:spPr>
          <a:xfrm>
            <a:off x="390000" y="1340768"/>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(3)AlF</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的熔点约为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1 040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的熔点为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194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，其晶体类型分别是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10003482" y="1425531"/>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离子晶体</a:t>
            </a:r>
            <a:endParaRPr lang="zh-CN" altLang="en-US" dirty="0"/>
          </a:p>
        </p:txBody>
      </p:sp>
      <p:sp>
        <p:nvSpPr>
          <p:cNvPr id="38" name="矩形 37"/>
          <p:cNvSpPr/>
          <p:nvPr/>
        </p:nvSpPr>
        <p:spPr>
          <a:xfrm>
            <a:off x="602618" y="1977953"/>
            <a:ext cx="1415772"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分子晶体</a:t>
            </a:r>
            <a:endParaRPr lang="zh-CN" altLang="en-US" sz="2400" dirty="0"/>
          </a:p>
        </p:txBody>
      </p:sp>
      <p:grpSp>
        <p:nvGrpSpPr>
          <p:cNvPr id="15" name="组合 14"/>
          <p:cNvGrpSpPr/>
          <p:nvPr/>
        </p:nvGrpSpPr>
        <p:grpSpPr>
          <a:xfrm>
            <a:off x="516000" y="3046299"/>
            <a:ext cx="11160000" cy="1606837"/>
            <a:chOff x="516000" y="2793683"/>
            <a:chExt cx="11160000" cy="1606837"/>
          </a:xfrm>
        </p:grpSpPr>
        <p:grpSp>
          <p:nvGrpSpPr>
            <p:cNvPr id="44" name="组合 43">
              <a:extLst>
                <a:ext uri="{FF2B5EF4-FFF2-40B4-BE49-F238E27FC236}">
                  <a16:creationId xmlns:a16="http://schemas.microsoft.com/office/drawing/2014/main" id="{574E7DD6-E482-894D-9E46-D2B62C9ED9EC}"/>
                </a:ext>
              </a:extLst>
            </p:cNvPr>
            <p:cNvGrpSpPr/>
            <p:nvPr/>
          </p:nvGrpSpPr>
          <p:grpSpPr>
            <a:xfrm>
              <a:off x="516000" y="2793683"/>
              <a:ext cx="11160000" cy="1606837"/>
              <a:chOff x="792914" y="3925222"/>
              <a:chExt cx="11160000" cy="1606837"/>
            </a:xfrm>
          </p:grpSpPr>
          <p:sp>
            <p:nvSpPr>
              <p:cNvPr id="45" name="圆角矩形 44">
                <a:extLst>
                  <a:ext uri="{FF2B5EF4-FFF2-40B4-BE49-F238E27FC236}">
                    <a16:creationId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6" name="矩形 45">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8" name="文本框 47">
              <a:extLst>
                <a:ext uri="{FF2B5EF4-FFF2-40B4-BE49-F238E27FC236}">
                  <a16:creationId xmlns:a16="http://schemas.microsoft.com/office/drawing/2014/main" id="{E38EBCDC-ABCA-E945-AC9F-C9807C462968}"/>
                </a:ext>
              </a:extLst>
            </p:cNvPr>
            <p:cNvSpPr txBox="1"/>
            <p:nvPr/>
          </p:nvSpPr>
          <p:spPr>
            <a:xfrm>
              <a:off x="694238" y="3068960"/>
              <a:ext cx="10802361" cy="113024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的熔点约为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1 040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，熔点较高，其晶体类型是离子晶体，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的熔点为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194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，熔点较低，其晶体类型是分子晶体。</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280287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961014"/>
            <a:ext cx="11412000" cy="1200329"/>
          </a:xfrm>
          <a:prstGeom prst="rect">
            <a:avLst/>
          </a:prstGeom>
        </p:spPr>
        <p:txBody>
          <a:bodyPr wrap="square">
            <a:spAutoFit/>
          </a:bodyPr>
          <a:lstStyle/>
          <a:p>
            <a:pPr algn="just">
              <a:lnSpc>
                <a:spcPct val="150000"/>
              </a:lnSpc>
              <a:spcAft>
                <a:spcPts val="0"/>
              </a:spcAft>
            </a:pPr>
            <a:r>
              <a:rPr lang="en-US" altLang="zh-CN" sz="2400" b="1" kern="100" dirty="0">
                <a:latin typeface="+mn-ea"/>
                <a:cs typeface="Courier New" panose="02070309020205020404" pitchFamily="49" charset="0"/>
              </a:rPr>
              <a:t>2</a:t>
            </a:r>
            <a:r>
              <a:rPr lang="en-US" altLang="zh-CN" sz="2400" b="1"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性质比较及解释类问题模型构建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原因解释</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类试题的解题流程</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4994" name="Picture 2" descr="12-9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878" y="2356851"/>
            <a:ext cx="6790244" cy="337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728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id="{F3C0D54F-E471-254D-996C-2FBC9553FFE9}"/>
              </a:ext>
            </a:extLst>
          </p:cNvPr>
          <p:cNvSpPr/>
          <p:nvPr/>
        </p:nvSpPr>
        <p:spPr>
          <a:xfrm>
            <a:off x="390000" y="1340768"/>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高纯</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AlAs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砷化铝</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可用于芯片制造。芯片制造中的一种刻蚀过程如图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所示，其中的致密保护膜可阻止</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刻蚀液与下层</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GaAs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砷化镓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1858" name="Picture 2" descr="12-114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2558431"/>
            <a:ext cx="3920195"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a:extLst>
              <a:ext uri="{FF2B5EF4-FFF2-40B4-BE49-F238E27FC236}">
                <a16:creationId xmlns:a16="http://schemas.microsoft.com/office/drawing/2014/main" id="{F3C0D54F-E471-254D-996C-2FBC9553FFE9}"/>
              </a:ext>
            </a:extLst>
          </p:cNvPr>
          <p:cNvSpPr/>
          <p:nvPr/>
        </p:nvSpPr>
        <p:spPr>
          <a:xfrm>
            <a:off x="390000" y="2564904"/>
            <a:ext cx="6985993"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题</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述致密保护膜是一种常见的氧化物，其化学式为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1037038" y="3202546"/>
            <a:ext cx="92044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Al</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Tree>
    <p:extLst>
      <p:ext uri="{BB962C8B-B14F-4D97-AF65-F5344CB8AC3E}">
        <p14:creationId xmlns:p14="http://schemas.microsoft.com/office/powerpoint/2010/main" val="170401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id="{574E7DD6-E482-894D-9E46-D2B62C9ED9EC}"/>
              </a:ext>
            </a:extLst>
          </p:cNvPr>
          <p:cNvGrpSpPr/>
          <p:nvPr/>
        </p:nvGrpSpPr>
        <p:grpSpPr>
          <a:xfrm>
            <a:off x="516000" y="1196752"/>
            <a:ext cx="11160000" cy="4320480"/>
            <a:chOff x="792914" y="3925222"/>
            <a:chExt cx="11160000" cy="4320480"/>
          </a:xfrm>
        </p:grpSpPr>
        <p:sp>
          <p:nvSpPr>
            <p:cNvPr id="46" name="圆角矩形 45">
              <a:extLst>
                <a:ext uri="{FF2B5EF4-FFF2-40B4-BE49-F238E27FC236}">
                  <a16:creationId xmlns:a16="http://schemas.microsoft.com/office/drawing/2014/main" id="{E0791A29-2CB4-2744-96C1-EA2037B165CE}"/>
                </a:ext>
              </a:extLst>
            </p:cNvPr>
            <p:cNvSpPr/>
            <p:nvPr/>
          </p:nvSpPr>
          <p:spPr>
            <a:xfrm>
              <a:off x="792914" y="4038112"/>
              <a:ext cx="11160000" cy="4207590"/>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7" name="矩形 4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框 4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49" name="文本框 48">
              <a:extLst>
                <a:ext uri="{FF2B5EF4-FFF2-40B4-BE49-F238E27FC236}">
                  <a16:creationId xmlns:a16="http://schemas.microsoft.com/office/drawing/2014/main" id="{E38EBCDC-ABCA-E945-AC9F-C9807C462968}"/>
                </a:ext>
              </a:extLst>
            </p:cNvPr>
            <p:cNvSpPr txBox="1"/>
            <p:nvPr/>
          </p:nvSpPr>
          <p:spPr>
            <a:xfrm>
              <a:off x="971152" y="4206003"/>
              <a:ext cx="10802361"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GaAs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腐蚀，</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AlAs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发生氧化还原反应生成致密的氧化物薄膜，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作氧化剂，则</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AlAs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元素被氧化，所以得到的氧化物为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24" name="圆角矩形 23">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25" name="圆角矩形 24">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20" name="Picture 2" descr="12-114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5903" y="2687589"/>
            <a:ext cx="3920195"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id="{F3C0D54F-E471-254D-996C-2FBC9553FFE9}"/>
              </a:ext>
            </a:extLst>
          </p:cNvPr>
          <p:cNvSpPr/>
          <p:nvPr/>
        </p:nvSpPr>
        <p:spPr>
          <a:xfrm>
            <a:off x="390000" y="1340768"/>
            <a:ext cx="8154272"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AlAs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的立方晶胞如图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的配位数为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；该晶体密度为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，设</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为阿伏加德罗常数的值，晶胞</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2882" name="Picture 2" descr="12-11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4272" y="1052736"/>
            <a:ext cx="3129764" cy="234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7896200" y="1460019"/>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4005064"/>
            <a:ext cx="11160000" cy="2414389"/>
            <a:chOff x="792914" y="3925222"/>
            <a:chExt cx="11160000" cy="2414389"/>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230149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2580475623"/>
              </p:ext>
            </p:extLst>
          </p:nvPr>
        </p:nvGraphicFramePr>
        <p:xfrm>
          <a:off x="1536700" y="2386052"/>
          <a:ext cx="2413000" cy="981075"/>
        </p:xfrm>
        <a:graphic>
          <a:graphicData uri="http://schemas.openxmlformats.org/presentationml/2006/ole">
            <mc:AlternateContent xmlns:mc="http://schemas.openxmlformats.org/markup-compatibility/2006">
              <mc:Choice xmlns:v="urn:schemas-microsoft-com:vml" Requires="v">
                <p:oleObj name="文档" r:id="rId8" imgW="2452096" imgH="990497" progId="Word.Document.12">
                  <p:embed/>
                </p:oleObj>
              </mc:Choice>
              <mc:Fallback>
                <p:oleObj name="文档" r:id="rId8" imgW="2452096" imgH="990497" progId="Word.Document.12">
                  <p:embed/>
                  <p:pic>
                    <p:nvPicPr>
                      <p:cNvPr id="0" name=""/>
                      <p:cNvPicPr/>
                      <p:nvPr/>
                    </p:nvPicPr>
                    <p:blipFill>
                      <a:blip r:embed="rId9"/>
                      <a:stretch>
                        <a:fillRect/>
                      </a:stretch>
                    </p:blipFill>
                    <p:spPr>
                      <a:xfrm>
                        <a:off x="1536700" y="2386052"/>
                        <a:ext cx="2413000" cy="981075"/>
                      </a:xfrm>
                      <a:prstGeom prst="rect">
                        <a:avLst/>
                      </a:prstGeom>
                    </p:spPr>
                  </p:pic>
                </p:oleObj>
              </mc:Fallback>
            </mc:AlternateContent>
          </a:graphicData>
        </a:graphic>
      </p:graphicFrame>
      <p:sp>
        <p:nvSpPr>
          <p:cNvPr id="27" name="矩形 26">
            <a:extLst>
              <a:ext uri="{FF2B5EF4-FFF2-40B4-BE49-F238E27FC236}">
                <a16:creationId xmlns:a16="http://schemas.microsoft.com/office/drawing/2014/main" id="{F3C0D54F-E471-254D-996C-2FBC9553FFE9}"/>
              </a:ext>
            </a:extLst>
          </p:cNvPr>
          <p:cNvSpPr/>
          <p:nvPr/>
        </p:nvSpPr>
        <p:spPr>
          <a:xfrm>
            <a:off x="390000" y="2867357"/>
            <a:ext cx="8154272"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参数为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 pm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val="3531053192"/>
              </p:ext>
            </p:extLst>
          </p:nvPr>
        </p:nvGraphicFramePr>
        <p:xfrm>
          <a:off x="842169" y="4332461"/>
          <a:ext cx="10507662" cy="2139950"/>
        </p:xfrm>
        <a:graphic>
          <a:graphicData uri="http://schemas.openxmlformats.org/presentationml/2006/ole">
            <mc:AlternateContent xmlns:mc="http://schemas.openxmlformats.org/markup-compatibility/2006">
              <mc:Choice xmlns:v="urn:schemas-microsoft-com:vml" Requires="v">
                <p:oleObj name="文档" r:id="rId10" imgW="10500993" imgH="2136119" progId="Word.Document.12">
                  <p:embed/>
                </p:oleObj>
              </mc:Choice>
              <mc:Fallback>
                <p:oleObj name="文档" r:id="rId10" imgW="10500993" imgH="2136119" progId="Word.Document.12">
                  <p:embed/>
                  <p:pic>
                    <p:nvPicPr>
                      <p:cNvPr id="0" name=""/>
                      <p:cNvPicPr/>
                      <p:nvPr/>
                    </p:nvPicPr>
                    <p:blipFill>
                      <a:blip r:embed="rId11"/>
                      <a:stretch>
                        <a:fillRect/>
                      </a:stretch>
                    </p:blipFill>
                    <p:spPr>
                      <a:xfrm>
                        <a:off x="842169" y="4332461"/>
                        <a:ext cx="10507662" cy="2139950"/>
                      </a:xfrm>
                      <a:prstGeom prst="rect">
                        <a:avLst/>
                      </a:prstGeom>
                    </p:spPr>
                  </p:pic>
                </p:oleObj>
              </mc:Fallback>
            </mc:AlternateContent>
          </a:graphicData>
        </a:graphic>
      </p:graphicFrame>
    </p:spTree>
    <p:extLst>
      <p:ext uri="{BB962C8B-B14F-4D97-AF65-F5344CB8AC3E}">
        <p14:creationId xmlns:p14="http://schemas.microsoft.com/office/powerpoint/2010/main" val="175780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256005"/>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深圳模拟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是第四周期</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Ⅷ</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族的元素，在化学上称为铁系元素，其化合物在生产生活中应用广泛。</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铁系元素能与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形成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Ni(CO)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等金属羰基化合物。已知室温时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为浅黄色液体，沸点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103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中含有的化学键类型包括</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极性共价键</a:t>
            </a:r>
            <a:r>
              <a:rPr lang="zh-CN" altLang="en-US"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离子键</a:t>
            </a:r>
            <a:r>
              <a:rPr lang="zh-CN" altLang="en-US"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配位键</a:t>
            </a:r>
            <a:r>
              <a:rPr lang="zh-CN" altLang="en-US"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金属键</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 name="矩形 3"/>
          <p:cNvSpPr/>
          <p:nvPr/>
        </p:nvSpPr>
        <p:spPr>
          <a:xfrm>
            <a:off x="9192344" y="3001642"/>
            <a:ext cx="612668"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AC</a:t>
            </a:r>
            <a:endParaRPr lang="zh-CN" altLang="en-US" dirty="0"/>
          </a:p>
        </p:txBody>
      </p:sp>
      <p:grpSp>
        <p:nvGrpSpPr>
          <p:cNvPr id="5" name="组合 4"/>
          <p:cNvGrpSpPr/>
          <p:nvPr/>
        </p:nvGrpSpPr>
        <p:grpSpPr>
          <a:xfrm>
            <a:off x="516000" y="4486459"/>
            <a:ext cx="11160000" cy="1606837"/>
            <a:chOff x="516000" y="4486459"/>
            <a:chExt cx="11160000" cy="1606837"/>
          </a:xfrm>
        </p:grpSpPr>
        <p:grpSp>
          <p:nvGrpSpPr>
            <p:cNvPr id="20" name="组合 19">
              <a:extLst>
                <a:ext uri="{FF2B5EF4-FFF2-40B4-BE49-F238E27FC236}">
                  <a16:creationId xmlns:a16="http://schemas.microsoft.com/office/drawing/2014/main" id="{574E7DD6-E482-894D-9E46-D2B62C9ED9EC}"/>
                </a:ext>
              </a:extLst>
            </p:cNvPr>
            <p:cNvGrpSpPr/>
            <p:nvPr/>
          </p:nvGrpSpPr>
          <p:grpSpPr>
            <a:xfrm>
              <a:off x="516000" y="4486459"/>
              <a:ext cx="11160000" cy="1606837"/>
              <a:chOff x="792914" y="3925222"/>
              <a:chExt cx="11160000" cy="1606837"/>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文本框 23">
              <a:extLst>
                <a:ext uri="{FF2B5EF4-FFF2-40B4-BE49-F238E27FC236}">
                  <a16:creationId xmlns:a16="http://schemas.microsoft.com/office/drawing/2014/main" id="{E38EBCDC-ABCA-E945-AC9F-C9807C462968}"/>
                </a:ext>
              </a:extLst>
            </p:cNvPr>
            <p:cNvSpPr txBox="1"/>
            <p:nvPr/>
          </p:nvSpPr>
          <p:spPr>
            <a:xfrm>
              <a:off x="694238" y="4816464"/>
              <a:ext cx="10802361" cy="111376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根据物理性质，可以推知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为分子晶体，故存在的化学键为极性共价键和配位键。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223560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980728"/>
            <a:ext cx="11412000"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以甲醇为溶剂，</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可与色胺酮分子配位结合形成对</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DNA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具有切割作用的色胺酮钴配合物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合成过程如下所示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。色胺酮分子中所含元素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第一电离能由大到小的顺序为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，色胺酮分子中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原子的杂化类型为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射线衍射分析显示色胺酮钴配合物晶胞中还含有一个</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分子，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是通过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作用与色胺酮钴配合物相结合。</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grpSp>
        <p:nvGrpSpPr>
          <p:cNvPr id="2" name="组合 1"/>
          <p:cNvGrpSpPr/>
          <p:nvPr/>
        </p:nvGrpSpPr>
        <p:grpSpPr>
          <a:xfrm>
            <a:off x="2022751" y="3926583"/>
            <a:ext cx="8146499" cy="2742777"/>
            <a:chOff x="1477893" y="3926583"/>
            <a:chExt cx="8146499" cy="2742777"/>
          </a:xfrm>
        </p:grpSpPr>
        <p:pic>
          <p:nvPicPr>
            <p:cNvPr id="123906" name="Picture 2" descr="12-11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7893" y="4459223"/>
              <a:ext cx="4900245"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3" descr="12-11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2904" y="3926583"/>
              <a:ext cx="3331488"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2692574" y="2190383"/>
            <a:ext cx="157767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N&gt;O&gt;C&gt;H</a:t>
            </a:r>
            <a:endParaRPr lang="zh-CN" altLang="en-US" dirty="0"/>
          </a:p>
        </p:txBody>
      </p:sp>
      <p:sp>
        <p:nvSpPr>
          <p:cNvPr id="7" name="矩形 6"/>
          <p:cNvSpPr/>
          <p:nvPr/>
        </p:nvSpPr>
        <p:spPr>
          <a:xfrm>
            <a:off x="9192344" y="2123331"/>
            <a:ext cx="12458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
        <p:nvSpPr>
          <p:cNvPr id="9" name="矩形 8"/>
          <p:cNvSpPr/>
          <p:nvPr/>
        </p:nvSpPr>
        <p:spPr>
          <a:xfrm>
            <a:off x="10776520" y="269853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氢键</a:t>
            </a:r>
            <a:endParaRPr lang="zh-CN" altLang="en-US" dirty="0"/>
          </a:p>
        </p:txBody>
      </p:sp>
    </p:spTree>
    <p:extLst>
      <p:ext uri="{BB962C8B-B14F-4D97-AF65-F5344CB8AC3E}">
        <p14:creationId xmlns:p14="http://schemas.microsoft.com/office/powerpoint/2010/main" val="31285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grpSp>
        <p:nvGrpSpPr>
          <p:cNvPr id="23" name="组合 22"/>
          <p:cNvGrpSpPr/>
          <p:nvPr/>
        </p:nvGrpSpPr>
        <p:grpSpPr>
          <a:xfrm>
            <a:off x="516000" y="1412776"/>
            <a:ext cx="11160000" cy="4248472"/>
            <a:chOff x="516000" y="4486459"/>
            <a:chExt cx="11160000" cy="4248472"/>
          </a:xfrm>
        </p:grpSpPr>
        <p:grpSp>
          <p:nvGrpSpPr>
            <p:cNvPr id="24" name="组合 23">
              <a:extLst>
                <a:ext uri="{FF2B5EF4-FFF2-40B4-BE49-F238E27FC236}">
                  <a16:creationId xmlns:a16="http://schemas.microsoft.com/office/drawing/2014/main" id="{574E7DD6-E482-894D-9E46-D2B62C9ED9EC}"/>
                </a:ext>
              </a:extLst>
            </p:cNvPr>
            <p:cNvGrpSpPr/>
            <p:nvPr/>
          </p:nvGrpSpPr>
          <p:grpSpPr>
            <a:xfrm>
              <a:off x="516000" y="4486459"/>
              <a:ext cx="11160000" cy="4248472"/>
              <a:chOff x="792914" y="3925222"/>
              <a:chExt cx="11160000" cy="4248472"/>
            </a:xfrm>
          </p:grpSpPr>
          <p:sp>
            <p:nvSpPr>
              <p:cNvPr id="26" name="圆角矩形 25">
                <a:extLst>
                  <a:ext uri="{FF2B5EF4-FFF2-40B4-BE49-F238E27FC236}">
                    <a16:creationId xmlns:a16="http://schemas.microsoft.com/office/drawing/2014/main" id="{E0791A29-2CB4-2744-96C1-EA2037B165CE}"/>
                  </a:ext>
                </a:extLst>
              </p:cNvPr>
              <p:cNvSpPr/>
              <p:nvPr/>
            </p:nvSpPr>
            <p:spPr>
              <a:xfrm>
                <a:off x="792914" y="4038112"/>
                <a:ext cx="11160000" cy="413558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文本框 24">
              <a:extLst>
                <a:ext uri="{FF2B5EF4-FFF2-40B4-BE49-F238E27FC236}">
                  <a16:creationId xmlns:a16="http://schemas.microsoft.com/office/drawing/2014/main" id="{E38EBCDC-ABCA-E945-AC9F-C9807C462968}"/>
                </a:ext>
              </a:extLst>
            </p:cNvPr>
            <p:cNvSpPr txBox="1"/>
            <p:nvPr/>
          </p:nvSpPr>
          <p:spPr>
            <a:xfrm>
              <a:off x="694238" y="7460669"/>
              <a:ext cx="10802361"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色胺酮分子中氮原子有单键和双键两种成键方式，故杂化类型为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是通过氢键与色胺酮钴配合物相结合。</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pSp>
        <p:nvGrpSpPr>
          <p:cNvPr id="2" name="组合 1"/>
          <p:cNvGrpSpPr/>
          <p:nvPr/>
        </p:nvGrpSpPr>
        <p:grpSpPr>
          <a:xfrm>
            <a:off x="2022751" y="1622327"/>
            <a:ext cx="8146499" cy="2742777"/>
            <a:chOff x="1477893" y="1622327"/>
            <a:chExt cx="8146499" cy="2742777"/>
          </a:xfrm>
        </p:grpSpPr>
        <p:pic>
          <p:nvPicPr>
            <p:cNvPr id="29" name="Picture 2" descr="12-11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7893" y="2154967"/>
              <a:ext cx="4900245" cy="156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descr="12-11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2904" y="1622327"/>
              <a:ext cx="3331488"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544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261814"/>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(3)Fe</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Ni</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Ca</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都位于第四周期且最外层电子数相同，但相应单质的熔点，</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Ni</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明显高于</a:t>
            </a: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Ca</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 name="矩形 3"/>
          <p:cNvSpPr/>
          <p:nvPr/>
        </p:nvSpPr>
        <p:spPr>
          <a:xfrm>
            <a:off x="3840088" y="1909886"/>
            <a:ext cx="7944544" cy="461665"/>
          </a:xfrm>
          <a:prstGeom prst="rect">
            <a:avLst/>
          </a:prstGeom>
        </p:spPr>
        <p:txBody>
          <a:bodyPr wrap="squar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Fe</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Co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Ni</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的原子半径比</a:t>
            </a:r>
            <a:r>
              <a:rPr lang="en-US" altLang="zh-CN" sz="2400" kern="100" dirty="0">
                <a:solidFill>
                  <a:srgbClr val="C00000"/>
                </a:solidFill>
                <a:latin typeface="Times New Roman" panose="02020603050405020304" pitchFamily="18" charset="0"/>
                <a:ea typeface="微软雅黑" panose="020B0503020204020204" pitchFamily="34" charset="-122"/>
              </a:rPr>
              <a:t>Ca</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的小，金属键强，因此熔点高</a:t>
            </a:r>
            <a:endParaRPr lang="zh-CN" altLang="en-US" dirty="0"/>
          </a:p>
        </p:txBody>
      </p:sp>
    </p:spTree>
    <p:extLst>
      <p:ext uri="{BB962C8B-B14F-4D97-AF65-F5344CB8AC3E}">
        <p14:creationId xmlns:p14="http://schemas.microsoft.com/office/powerpoint/2010/main" val="31396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261814"/>
            <a:ext cx="11412000" cy="61161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ZnS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是一种使用广泛的荧光材料。已知立方</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ZnS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的晶胞结构如图所示：</a:t>
            </a:r>
            <a:endParaRPr lang="en-US" altLang="zh-CN"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24930" name="Picture 2" descr="12-11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7493" y="1844824"/>
            <a:ext cx="5173163"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a:extLst>
              <a:ext uri="{FF2B5EF4-FFF2-40B4-BE49-F238E27FC236}">
                <a16:creationId xmlns:a16="http://schemas.microsoft.com/office/drawing/2014/main" id="{F3C0D54F-E471-254D-996C-2FBC9553FFE9}"/>
              </a:ext>
            </a:extLst>
          </p:cNvPr>
          <p:cNvSpPr/>
          <p:nvPr/>
        </p:nvSpPr>
        <p:spPr>
          <a:xfrm>
            <a:off x="389999" y="1988840"/>
            <a:ext cx="6270553" cy="148499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20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点的原子坐标分别为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点的原子坐标为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87226897"/>
              </p:ext>
            </p:extLst>
          </p:nvPr>
        </p:nvGraphicFramePr>
        <p:xfrm>
          <a:off x="1045915" y="2767136"/>
          <a:ext cx="1187450" cy="868363"/>
        </p:xfrm>
        <a:graphic>
          <a:graphicData uri="http://schemas.openxmlformats.org/presentationml/2006/ole">
            <mc:AlternateContent xmlns:mc="http://schemas.openxmlformats.org/markup-compatibility/2006">
              <mc:Choice xmlns:v="urn:schemas-microsoft-com:vml" Requires="v">
                <p:oleObj name="文档" r:id="rId8" imgW="1187704" imgH="867902" progId="Word.Document.12">
                  <p:embed/>
                </p:oleObj>
              </mc:Choice>
              <mc:Fallback>
                <p:oleObj name="文档" r:id="rId8" imgW="1187704" imgH="867902" progId="Word.Document.12">
                  <p:embed/>
                  <p:pic>
                    <p:nvPicPr>
                      <p:cNvPr id="0" name=""/>
                      <p:cNvPicPr/>
                      <p:nvPr/>
                    </p:nvPicPr>
                    <p:blipFill>
                      <a:blip r:embed="rId9"/>
                      <a:stretch>
                        <a:fillRect/>
                      </a:stretch>
                    </p:blipFill>
                    <p:spPr>
                      <a:xfrm>
                        <a:off x="1045915" y="2767136"/>
                        <a:ext cx="1187450" cy="868363"/>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2507953679"/>
              </p:ext>
            </p:extLst>
          </p:nvPr>
        </p:nvGraphicFramePr>
        <p:xfrm>
          <a:off x="4790331" y="2677666"/>
          <a:ext cx="1800225" cy="885825"/>
        </p:xfrm>
        <a:graphic>
          <a:graphicData uri="http://schemas.openxmlformats.org/presentationml/2006/ole">
            <mc:AlternateContent xmlns:mc="http://schemas.openxmlformats.org/markup-compatibility/2006">
              <mc:Choice xmlns:v="urn:schemas-microsoft-com:vml" Requires="v">
                <p:oleObj name="文档" r:id="rId10" imgW="1806750" imgH="887012" progId="Word.Document.12">
                  <p:embed/>
                </p:oleObj>
              </mc:Choice>
              <mc:Fallback>
                <p:oleObj name="文档" r:id="rId10" imgW="1806750" imgH="887012" progId="Word.Document.12">
                  <p:embed/>
                  <p:pic>
                    <p:nvPicPr>
                      <p:cNvPr id="0" name=""/>
                      <p:cNvPicPr/>
                      <p:nvPr/>
                    </p:nvPicPr>
                    <p:blipFill>
                      <a:blip r:embed="rId11"/>
                      <a:stretch>
                        <a:fillRect/>
                      </a:stretch>
                    </p:blipFill>
                    <p:spPr>
                      <a:xfrm>
                        <a:off x="4790331" y="2677666"/>
                        <a:ext cx="1800225" cy="885825"/>
                      </a:xfrm>
                      <a:prstGeom prst="rect">
                        <a:avLst/>
                      </a:prstGeom>
                    </p:spPr>
                  </p:pic>
                </p:oleObj>
              </mc:Fallback>
            </mc:AlternateContent>
          </a:graphicData>
        </a:graphic>
      </p:graphicFrame>
      <p:grpSp>
        <p:nvGrpSpPr>
          <p:cNvPr id="22" name="组合 21">
            <a:extLst>
              <a:ext uri="{FF2B5EF4-FFF2-40B4-BE49-F238E27FC236}">
                <a16:creationId xmlns:a16="http://schemas.microsoft.com/office/drawing/2014/main" id="{574E7DD6-E482-894D-9E46-D2B62C9ED9EC}"/>
              </a:ext>
            </a:extLst>
          </p:cNvPr>
          <p:cNvGrpSpPr/>
          <p:nvPr/>
        </p:nvGrpSpPr>
        <p:grpSpPr>
          <a:xfrm>
            <a:off x="516000" y="4486459"/>
            <a:ext cx="11160000" cy="1335771"/>
            <a:chOff x="792914" y="3925222"/>
            <a:chExt cx="11160000" cy="1335771"/>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3"/>
              <a:ext cx="11160000" cy="1222880"/>
            </a:xfrm>
            <a:prstGeom prst="roundRect">
              <a:avLst>
                <a:gd name="adj" fmla="val 7017"/>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2861834063"/>
              </p:ext>
            </p:extLst>
          </p:nvPr>
        </p:nvGraphicFramePr>
        <p:xfrm>
          <a:off x="627857" y="4912593"/>
          <a:ext cx="10936287" cy="909637"/>
        </p:xfrm>
        <a:graphic>
          <a:graphicData uri="http://schemas.openxmlformats.org/presentationml/2006/ole">
            <mc:AlternateContent xmlns:mc="http://schemas.openxmlformats.org/markup-compatibility/2006">
              <mc:Choice xmlns:v="urn:schemas-microsoft-com:vml" Requires="v">
                <p:oleObj name="文档" r:id="rId12" imgW="10936652" imgH="909727" progId="Word.Document.12">
                  <p:embed/>
                </p:oleObj>
              </mc:Choice>
              <mc:Fallback>
                <p:oleObj name="文档" r:id="rId12" imgW="10936652" imgH="909727" progId="Word.Document.12">
                  <p:embed/>
                  <p:pic>
                    <p:nvPicPr>
                      <p:cNvPr id="0" name=""/>
                      <p:cNvPicPr/>
                      <p:nvPr/>
                    </p:nvPicPr>
                    <p:blipFill>
                      <a:blip r:embed="rId13"/>
                      <a:stretch>
                        <a:fillRect/>
                      </a:stretch>
                    </p:blipFill>
                    <p:spPr>
                      <a:xfrm>
                        <a:off x="627857" y="4912593"/>
                        <a:ext cx="10936287" cy="909637"/>
                      </a:xfrm>
                      <a:prstGeom prst="rect">
                        <a:avLst/>
                      </a:prstGeom>
                    </p:spPr>
                  </p:pic>
                </p:oleObj>
              </mc:Fallback>
            </mc:AlternateContent>
          </a:graphicData>
        </a:graphic>
      </p:graphicFrame>
    </p:spTree>
    <p:extLst>
      <p:ext uri="{BB962C8B-B14F-4D97-AF65-F5344CB8AC3E}">
        <p14:creationId xmlns:p14="http://schemas.microsoft.com/office/powerpoint/2010/main" val="21192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261814"/>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立方</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ZnS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的晶胞参数</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541 pm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，则其晶体密度为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列出计算表达式，设</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为阿伏加德罗常数的值</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24930" name="Picture 2" descr="12-11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016" y="1992972"/>
            <a:ext cx="5173163"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a:extLst>
              <a:ext uri="{FF2B5EF4-FFF2-40B4-BE49-F238E27FC236}">
                <a16:creationId xmlns:a16="http://schemas.microsoft.com/office/drawing/2014/main" id="{574E7DD6-E482-894D-9E46-D2B62C9ED9EC}"/>
              </a:ext>
            </a:extLst>
          </p:cNvPr>
          <p:cNvGrpSpPr/>
          <p:nvPr/>
        </p:nvGrpSpPr>
        <p:grpSpPr>
          <a:xfrm>
            <a:off x="516000" y="4486459"/>
            <a:ext cx="11160000" cy="1606837"/>
            <a:chOff x="792914" y="3925222"/>
            <a:chExt cx="11160000" cy="1606837"/>
          </a:xfrm>
        </p:grpSpPr>
        <p:sp>
          <p:nvSpPr>
            <p:cNvPr id="24" name="圆角矩形 23">
              <a:extLst>
                <a:ext uri="{FF2B5EF4-FFF2-40B4-BE49-F238E27FC236}">
                  <a16:creationId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120531554"/>
              </p:ext>
            </p:extLst>
          </p:nvPr>
        </p:nvGraphicFramePr>
        <p:xfrm>
          <a:off x="633413" y="4914900"/>
          <a:ext cx="10925175" cy="1000125"/>
        </p:xfrm>
        <a:graphic>
          <a:graphicData uri="http://schemas.openxmlformats.org/presentationml/2006/ole">
            <mc:AlternateContent xmlns:mc="http://schemas.openxmlformats.org/markup-compatibility/2006">
              <mc:Choice xmlns:v="urn:schemas-microsoft-com:vml" Requires="v">
                <p:oleObj name="文档" r:id="rId8" imgW="10936652" imgH="999226" progId="Word.Document.12">
                  <p:embed/>
                </p:oleObj>
              </mc:Choice>
              <mc:Fallback>
                <p:oleObj name="文档" r:id="rId8" imgW="10936652" imgH="999226" progId="Word.Document.12">
                  <p:embed/>
                  <p:pic>
                    <p:nvPicPr>
                      <p:cNvPr id="0" name=""/>
                      <p:cNvPicPr/>
                      <p:nvPr/>
                    </p:nvPicPr>
                    <p:blipFill>
                      <a:blip r:embed="rId9"/>
                      <a:stretch>
                        <a:fillRect/>
                      </a:stretch>
                    </p:blipFill>
                    <p:spPr>
                      <a:xfrm>
                        <a:off x="633413" y="4914900"/>
                        <a:ext cx="10925175" cy="100012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306532103"/>
              </p:ext>
            </p:extLst>
          </p:nvPr>
        </p:nvGraphicFramePr>
        <p:xfrm>
          <a:off x="7608168" y="908720"/>
          <a:ext cx="2749550" cy="1077913"/>
        </p:xfrm>
        <a:graphic>
          <a:graphicData uri="http://schemas.openxmlformats.org/presentationml/2006/ole">
            <mc:AlternateContent xmlns:mc="http://schemas.openxmlformats.org/markup-compatibility/2006">
              <mc:Choice xmlns:v="urn:schemas-microsoft-com:vml" Requires="v">
                <p:oleObj name="文档" r:id="rId10" imgW="2749355" imgH="1077756" progId="Word.Document.12">
                  <p:embed/>
                </p:oleObj>
              </mc:Choice>
              <mc:Fallback>
                <p:oleObj name="文档" r:id="rId10" imgW="2749355" imgH="1077756" progId="Word.Document.12">
                  <p:embed/>
                  <p:pic>
                    <p:nvPicPr>
                      <p:cNvPr id="0" name=""/>
                      <p:cNvPicPr/>
                      <p:nvPr/>
                    </p:nvPicPr>
                    <p:blipFill>
                      <a:blip r:embed="rId11"/>
                      <a:stretch>
                        <a:fillRect/>
                      </a:stretch>
                    </p:blipFill>
                    <p:spPr>
                      <a:xfrm>
                        <a:off x="7608168" y="908720"/>
                        <a:ext cx="2749550" cy="1077913"/>
                      </a:xfrm>
                      <a:prstGeom prst="rect">
                        <a:avLst/>
                      </a:prstGeom>
                    </p:spPr>
                  </p:pic>
                </p:oleObj>
              </mc:Fallback>
            </mc:AlternateContent>
          </a:graphicData>
        </a:graphic>
      </p:graphicFrame>
    </p:spTree>
    <p:extLst>
      <p:ext uri="{BB962C8B-B14F-4D97-AF65-F5344CB8AC3E}">
        <p14:creationId xmlns:p14="http://schemas.microsoft.com/office/powerpoint/2010/main" val="247634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275312"/>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郑州模拟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吴梦昊研究团队设计了一系列稳定的由超碱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和超卤素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组成的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PnH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MX</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超盐晶体。</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基态铁原子外围电子排布中未成对电子数与成对电子对数之比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512477901"/>
              </p:ext>
            </p:extLst>
          </p:nvPr>
        </p:nvGraphicFramePr>
        <p:xfrm>
          <a:off x="8669238" y="1450876"/>
          <a:ext cx="1244600" cy="438150"/>
        </p:xfrm>
        <a:graphic>
          <a:graphicData uri="http://schemas.openxmlformats.org/presentationml/2006/ole">
            <mc:AlternateContent xmlns:mc="http://schemas.openxmlformats.org/markup-compatibility/2006">
              <mc:Choice xmlns:v="urn:schemas-microsoft-com:vml" Requires="v">
                <p:oleObj name="文档" r:id="rId7" imgW="1244930" imgH="438819" progId="Word.Document.12">
                  <p:embed/>
                </p:oleObj>
              </mc:Choice>
              <mc:Fallback>
                <p:oleObj name="文档" r:id="rId7" imgW="1244930" imgH="438819" progId="Word.Document.12">
                  <p:embed/>
                  <p:pic>
                    <p:nvPicPr>
                      <p:cNvPr id="0" name=""/>
                      <p:cNvPicPr/>
                      <p:nvPr/>
                    </p:nvPicPr>
                    <p:blipFill>
                      <a:blip r:embed="rId8"/>
                      <a:stretch>
                        <a:fillRect/>
                      </a:stretch>
                    </p:blipFill>
                    <p:spPr>
                      <a:xfrm>
                        <a:off x="8669238" y="1450876"/>
                        <a:ext cx="1244600" cy="438150"/>
                      </a:xfrm>
                      <a:prstGeom prst="rect">
                        <a:avLst/>
                      </a:prstGeom>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15137599"/>
              </p:ext>
            </p:extLst>
          </p:nvPr>
        </p:nvGraphicFramePr>
        <p:xfrm>
          <a:off x="10632504" y="1460401"/>
          <a:ext cx="1238250" cy="428625"/>
        </p:xfrm>
        <a:graphic>
          <a:graphicData uri="http://schemas.openxmlformats.org/presentationml/2006/ole">
            <mc:AlternateContent xmlns:mc="http://schemas.openxmlformats.org/markup-compatibility/2006">
              <mc:Choice xmlns:v="urn:schemas-microsoft-com:vml" Requires="v">
                <p:oleObj name="文档" r:id="rId9" imgW="1244930" imgH="438819" progId="Word.Document.12">
                  <p:embed/>
                </p:oleObj>
              </mc:Choice>
              <mc:Fallback>
                <p:oleObj name="文档" r:id="rId9" imgW="1244930" imgH="438819" progId="Word.Document.12">
                  <p:embed/>
                  <p:pic>
                    <p:nvPicPr>
                      <p:cNvPr id="0" name=""/>
                      <p:cNvPicPr/>
                      <p:nvPr/>
                    </p:nvPicPr>
                    <p:blipFill>
                      <a:blip r:embed="rId10"/>
                      <a:stretch>
                        <a:fillRect/>
                      </a:stretch>
                    </p:blipFill>
                    <p:spPr>
                      <a:xfrm>
                        <a:off x="10632504" y="1460401"/>
                        <a:ext cx="1238250" cy="428625"/>
                      </a:xfrm>
                      <a:prstGeom prst="rect">
                        <a:avLst/>
                      </a:prstGeom>
                    </p:spPr>
                  </p:pic>
                </p:oleObj>
              </mc:Fallback>
            </mc:AlternateContent>
          </a:graphicData>
        </a:graphic>
      </p:graphicFrame>
      <p:sp>
        <p:nvSpPr>
          <p:cNvPr id="4" name="矩形 3"/>
          <p:cNvSpPr/>
          <p:nvPr/>
        </p:nvSpPr>
        <p:spPr>
          <a:xfrm>
            <a:off x="9291538" y="2459517"/>
            <a:ext cx="110799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1</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dirty="0"/>
          </a:p>
        </p:txBody>
      </p:sp>
      <p:grpSp>
        <p:nvGrpSpPr>
          <p:cNvPr id="24" name="组合 23">
            <a:extLst>
              <a:ext uri="{FF2B5EF4-FFF2-40B4-BE49-F238E27FC236}">
                <a16:creationId xmlns:a16="http://schemas.microsoft.com/office/drawing/2014/main" id="{574E7DD6-E482-894D-9E46-D2B62C9ED9EC}"/>
              </a:ext>
            </a:extLst>
          </p:cNvPr>
          <p:cNvGrpSpPr/>
          <p:nvPr/>
        </p:nvGrpSpPr>
        <p:grpSpPr>
          <a:xfrm>
            <a:off x="516000" y="3645024"/>
            <a:ext cx="11160000" cy="1606837"/>
            <a:chOff x="792914" y="3925222"/>
            <a:chExt cx="11160000" cy="1606837"/>
          </a:xfrm>
        </p:grpSpPr>
        <p:sp>
          <p:nvSpPr>
            <p:cNvPr id="26" name="圆角矩形 25">
              <a:extLst>
                <a:ext uri="{FF2B5EF4-FFF2-40B4-BE49-F238E27FC236}">
                  <a16:creationId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9" name="文本框 28">
            <a:extLst>
              <a:ext uri="{FF2B5EF4-FFF2-40B4-BE49-F238E27FC236}">
                <a16:creationId xmlns:a16="http://schemas.microsoft.com/office/drawing/2014/main" id="{E38EBCDC-ABCA-E945-AC9F-C9807C462968}"/>
              </a:ext>
            </a:extLst>
          </p:cNvPr>
          <p:cNvSpPr txBox="1"/>
          <p:nvPr/>
        </p:nvSpPr>
        <p:spPr>
          <a:xfrm>
            <a:off x="694238" y="3933056"/>
            <a:ext cx="10802361"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基态铁原子外围电子排布式为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，则未成对电子数与成对电子对数之比为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2412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268760"/>
            <a:ext cx="11412000"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模板构建</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04526792"/>
              </p:ext>
            </p:extLst>
          </p:nvPr>
        </p:nvGraphicFramePr>
        <p:xfrm>
          <a:off x="3533775" y="2080562"/>
          <a:ext cx="5124450" cy="990600"/>
        </p:xfrm>
        <a:graphic>
          <a:graphicData uri="http://schemas.openxmlformats.org/presentationml/2006/ole">
            <mc:AlternateContent xmlns:mc="http://schemas.openxmlformats.org/markup-compatibility/2006">
              <mc:Choice xmlns:v="urn:schemas-microsoft-com:vml" Requires="v">
                <p:oleObj name="文档" r:id="rId2" imgW="5130161" imgH="991940" progId="Word.Document.12">
                  <p:embed/>
                </p:oleObj>
              </mc:Choice>
              <mc:Fallback>
                <p:oleObj name="文档" r:id="rId2" imgW="5130161" imgH="991940" progId="Word.Document.12">
                  <p:embed/>
                  <p:pic>
                    <p:nvPicPr>
                      <p:cNvPr id="0" name=""/>
                      <p:cNvPicPr/>
                      <p:nvPr/>
                    </p:nvPicPr>
                    <p:blipFill>
                      <a:blip r:embed="rId3"/>
                      <a:stretch>
                        <a:fillRect/>
                      </a:stretch>
                    </p:blipFill>
                    <p:spPr>
                      <a:xfrm>
                        <a:off x="3533775" y="2080562"/>
                        <a:ext cx="5124450" cy="990600"/>
                      </a:xfrm>
                      <a:prstGeom prst="rect">
                        <a:avLst/>
                      </a:prstGeom>
                    </p:spPr>
                  </p:pic>
                </p:oleObj>
              </mc:Fallback>
            </mc:AlternateContent>
          </a:graphicData>
        </a:graphic>
      </p:graphicFrame>
    </p:spTree>
    <p:extLst>
      <p:ext uri="{BB962C8B-B14F-4D97-AF65-F5344CB8AC3E}">
        <p14:creationId xmlns:p14="http://schemas.microsoft.com/office/powerpoint/2010/main" val="825988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383764"/>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第二周期元素中，第一电离能介于元素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之间的元素有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种。</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grpSp>
        <p:nvGrpSpPr>
          <p:cNvPr id="24" name="组合 23">
            <a:extLst>
              <a:ext uri="{FF2B5EF4-FFF2-40B4-BE49-F238E27FC236}">
                <a16:creationId xmlns:a16="http://schemas.microsoft.com/office/drawing/2014/main" id="{574E7DD6-E482-894D-9E46-D2B62C9ED9EC}"/>
              </a:ext>
            </a:extLst>
          </p:cNvPr>
          <p:cNvGrpSpPr/>
          <p:nvPr/>
        </p:nvGrpSpPr>
        <p:grpSpPr>
          <a:xfrm>
            <a:off x="516000" y="2708920"/>
            <a:ext cx="11160000" cy="1606837"/>
            <a:chOff x="792914" y="3925222"/>
            <a:chExt cx="11160000" cy="1606837"/>
          </a:xfrm>
        </p:grpSpPr>
        <p:sp>
          <p:nvSpPr>
            <p:cNvPr id="26" name="圆角矩形 25">
              <a:extLst>
                <a:ext uri="{FF2B5EF4-FFF2-40B4-BE49-F238E27FC236}">
                  <a16:creationId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9" name="文本框 28">
            <a:extLst>
              <a:ext uri="{FF2B5EF4-FFF2-40B4-BE49-F238E27FC236}">
                <a16:creationId xmlns:a16="http://schemas.microsoft.com/office/drawing/2014/main" id="{E38EBCDC-ABCA-E945-AC9F-C9807C462968}"/>
              </a:ext>
            </a:extLst>
          </p:cNvPr>
          <p:cNvSpPr txBox="1"/>
          <p:nvPr/>
        </p:nvSpPr>
        <p:spPr>
          <a:xfrm>
            <a:off x="694238" y="2996952"/>
            <a:ext cx="10802361"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同一周期元素从左到右第一电离能呈增大趋势，但</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Ⅴ</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族反常，则第二周期元素中，第一电离能介于元素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之间的元素有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种。</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8832304" y="150910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Tree>
    <p:extLst>
      <p:ext uri="{BB962C8B-B14F-4D97-AF65-F5344CB8AC3E}">
        <p14:creationId xmlns:p14="http://schemas.microsoft.com/office/powerpoint/2010/main" val="379802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blinds(horizontal)">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042073"/>
            <a:ext cx="11412000" cy="137881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键角：</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_____PH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，请分析原因：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a:t>
            </a:r>
          </a:p>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368746367"/>
              </p:ext>
            </p:extLst>
          </p:nvPr>
        </p:nvGraphicFramePr>
        <p:xfrm>
          <a:off x="1746945" y="1287109"/>
          <a:ext cx="1082675" cy="457200"/>
        </p:xfrm>
        <a:graphic>
          <a:graphicData uri="http://schemas.openxmlformats.org/presentationml/2006/ole">
            <mc:AlternateContent xmlns:mc="http://schemas.openxmlformats.org/markup-compatibility/2006">
              <mc:Choice xmlns:v="urn:schemas-microsoft-com:vml" Requires="v">
                <p:oleObj name="文档" r:id="rId7" imgW="1082970" imgH="457929" progId="Word.Document.12">
                  <p:embed/>
                </p:oleObj>
              </mc:Choice>
              <mc:Fallback>
                <p:oleObj name="文档" r:id="rId7" imgW="1082970" imgH="457929" progId="Word.Document.12">
                  <p:embed/>
                  <p:pic>
                    <p:nvPicPr>
                      <p:cNvPr id="0" name=""/>
                      <p:cNvPicPr/>
                      <p:nvPr/>
                    </p:nvPicPr>
                    <p:blipFill>
                      <a:blip r:embed="rId8"/>
                      <a:stretch>
                        <a:fillRect/>
                      </a:stretch>
                    </p:blipFill>
                    <p:spPr>
                      <a:xfrm>
                        <a:off x="1746945" y="1287109"/>
                        <a:ext cx="1082675" cy="457200"/>
                      </a:xfrm>
                      <a:prstGeom prst="rect">
                        <a:avLst/>
                      </a:prstGeom>
                    </p:spPr>
                  </p:pic>
                </p:oleObj>
              </mc:Fallback>
            </mc:AlternateContent>
          </a:graphicData>
        </a:graphic>
      </p:graphicFrame>
      <p:sp>
        <p:nvSpPr>
          <p:cNvPr id="4" name="矩形 3"/>
          <p:cNvSpPr/>
          <p:nvPr/>
        </p:nvSpPr>
        <p:spPr>
          <a:xfrm>
            <a:off x="2298626" y="120557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dirty="0"/>
          </a:p>
        </p:txBody>
      </p:sp>
      <p:sp>
        <p:nvSpPr>
          <p:cNvPr id="7" name="矩形 6"/>
          <p:cNvSpPr/>
          <p:nvPr/>
        </p:nvSpPr>
        <p:spPr>
          <a:xfrm>
            <a:off x="525872" y="1824031"/>
            <a:ext cx="7514344"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上孤电子对对共价键的排斥作用大于共价键之间的斥力</a:t>
            </a:r>
            <a:endParaRPr lang="zh-CN" altLang="en-US" dirty="0"/>
          </a:p>
        </p:txBody>
      </p:sp>
      <p:sp>
        <p:nvSpPr>
          <p:cNvPr id="5" name="矩形 4"/>
          <p:cNvSpPr/>
          <p:nvPr/>
        </p:nvSpPr>
        <p:spPr>
          <a:xfrm>
            <a:off x="8992134" y="1179449"/>
            <a:ext cx="252825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PH</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分子中磷原子</a:t>
            </a:r>
            <a:endParaRPr lang="zh-CN" altLang="en-US" dirty="0"/>
          </a:p>
        </p:txBody>
      </p:sp>
      <p:sp>
        <p:nvSpPr>
          <p:cNvPr id="14" name="矩形 13">
            <a:extLst>
              <a:ext uri="{FF2B5EF4-FFF2-40B4-BE49-F238E27FC236}">
                <a16:creationId xmlns:a16="http://schemas.microsoft.com/office/drawing/2014/main" id="{F3C0D54F-E471-254D-996C-2FBC9553FFE9}"/>
              </a:ext>
            </a:extLst>
          </p:cNvPr>
          <p:cNvSpPr/>
          <p:nvPr/>
        </p:nvSpPr>
        <p:spPr>
          <a:xfrm>
            <a:off x="390000" y="2564904"/>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写出与超卤素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等电子体的两种分子的化学式：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5" name="组合 14">
            <a:extLst>
              <a:ext uri="{FF2B5EF4-FFF2-40B4-BE49-F238E27FC236}">
                <a16:creationId xmlns:a16="http://schemas.microsoft.com/office/drawing/2014/main" id="{574E7DD6-E482-894D-9E46-D2B62C9ED9EC}"/>
              </a:ext>
            </a:extLst>
          </p:cNvPr>
          <p:cNvGrpSpPr/>
          <p:nvPr/>
        </p:nvGrpSpPr>
        <p:grpSpPr>
          <a:xfrm>
            <a:off x="516000" y="3674036"/>
            <a:ext cx="11160000" cy="1606837"/>
            <a:chOff x="792914" y="3925222"/>
            <a:chExt cx="11160000" cy="1606837"/>
          </a:xfrm>
        </p:grpSpPr>
        <p:sp>
          <p:nvSpPr>
            <p:cNvPr id="16" name="圆角矩形 15">
              <a:extLst>
                <a:ext uri="{FF2B5EF4-FFF2-40B4-BE49-F238E27FC236}">
                  <a16:creationId xmlns:a16="http://schemas.microsoft.com/office/drawing/2014/main" id="{E0791A29-2CB4-2744-96C1-EA2037B165CE}"/>
                </a:ext>
              </a:extLst>
            </p:cNvPr>
            <p:cNvSpPr/>
            <p:nvPr/>
          </p:nvSpPr>
          <p:spPr>
            <a:xfrm>
              <a:off x="792914" y="4038113"/>
              <a:ext cx="11160000" cy="1493946"/>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文本框 18">
            <a:extLst>
              <a:ext uri="{FF2B5EF4-FFF2-40B4-BE49-F238E27FC236}">
                <a16:creationId xmlns:a16="http://schemas.microsoft.com/office/drawing/2014/main" id="{E38EBCDC-ABCA-E945-AC9F-C9807C462968}"/>
              </a:ext>
            </a:extLst>
          </p:cNvPr>
          <p:cNvSpPr txBox="1"/>
          <p:nvPr/>
        </p:nvSpPr>
        <p:spPr>
          <a:xfrm>
            <a:off x="694238" y="3962068"/>
            <a:ext cx="10981762" cy="1200329"/>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原子总数相等、价电子总数相等的微粒互称为等电子体，则与超卤素</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等电子体的两种分子的化学式：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SiF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0" name="对象 19"/>
          <p:cNvGraphicFramePr>
            <a:graphicFrameLocks noChangeAspect="1"/>
          </p:cNvGraphicFramePr>
          <p:nvPr>
            <p:extLst>
              <p:ext uri="{D42A27DB-BD31-4B8C-83A1-F6EECF244321}">
                <p14:modId xmlns:p14="http://schemas.microsoft.com/office/powerpoint/2010/main" val="1972457510"/>
              </p:ext>
            </p:extLst>
          </p:nvPr>
        </p:nvGraphicFramePr>
        <p:xfrm>
          <a:off x="2711624" y="2747457"/>
          <a:ext cx="1292225" cy="466725"/>
        </p:xfrm>
        <a:graphic>
          <a:graphicData uri="http://schemas.openxmlformats.org/presentationml/2006/ole">
            <mc:AlternateContent xmlns:mc="http://schemas.openxmlformats.org/markup-compatibility/2006">
              <mc:Choice xmlns:v="urn:schemas-microsoft-com:vml" Requires="v">
                <p:oleObj name="文档" r:id="rId9" imgW="1292438" imgH="467304" progId="Word.Document.12">
                  <p:embed/>
                </p:oleObj>
              </mc:Choice>
              <mc:Fallback>
                <p:oleObj name="文档" r:id="rId9" imgW="1292438" imgH="467304" progId="Word.Document.12">
                  <p:embed/>
                  <p:pic>
                    <p:nvPicPr>
                      <p:cNvPr id="0" name=""/>
                      <p:cNvPicPr/>
                      <p:nvPr/>
                    </p:nvPicPr>
                    <p:blipFill>
                      <a:blip r:embed="rId10"/>
                      <a:stretch>
                        <a:fillRect/>
                      </a:stretch>
                    </p:blipFill>
                    <p:spPr>
                      <a:xfrm>
                        <a:off x="2711624" y="2747457"/>
                        <a:ext cx="1292225" cy="466725"/>
                      </a:xfrm>
                      <a:prstGeom prst="rect">
                        <a:avLst/>
                      </a:prstGeom>
                    </p:spPr>
                  </p:pic>
                </p:oleObj>
              </mc:Fallback>
            </mc:AlternateContent>
          </a:graphicData>
        </a:graphic>
      </p:graphicFrame>
      <p:sp>
        <p:nvSpPr>
          <p:cNvPr id="21" name="矩形 20"/>
          <p:cNvSpPr/>
          <p:nvPr/>
        </p:nvSpPr>
        <p:spPr>
          <a:xfrm>
            <a:off x="7896200" y="2612913"/>
            <a:ext cx="309091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CCl</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SiCl</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SiF</a:t>
            </a:r>
            <a:r>
              <a:rPr lang="en-US" altLang="zh-CN" sz="2400" kern="100" baseline="-25000" dirty="0">
                <a:solidFill>
                  <a:srgbClr val="C00000"/>
                </a:solidFill>
                <a:latin typeface="Times New Roman" panose="02020603050405020304" pitchFamily="18" charset="0"/>
                <a:ea typeface="微软雅黑" panose="020B0503020204020204" pitchFamily="34" charset="-122"/>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3322521004"/>
              </p:ext>
            </p:extLst>
          </p:nvPr>
        </p:nvGraphicFramePr>
        <p:xfrm>
          <a:off x="9932218" y="4121621"/>
          <a:ext cx="1247775" cy="419100"/>
        </p:xfrm>
        <a:graphic>
          <a:graphicData uri="http://schemas.openxmlformats.org/presentationml/2006/ole">
            <mc:AlternateContent xmlns:mc="http://schemas.openxmlformats.org/markup-compatibility/2006">
              <mc:Choice xmlns:v="urn:schemas-microsoft-com:vml" Requires="v">
                <p:oleObj name="文档" r:id="rId11" imgW="1254287" imgH="419708" progId="Word.Document.12">
                  <p:embed/>
                </p:oleObj>
              </mc:Choice>
              <mc:Fallback>
                <p:oleObj name="文档" r:id="rId11" imgW="1254287" imgH="419708" progId="Word.Document.12">
                  <p:embed/>
                  <p:pic>
                    <p:nvPicPr>
                      <p:cNvPr id="0" name=""/>
                      <p:cNvPicPr/>
                      <p:nvPr/>
                    </p:nvPicPr>
                    <p:blipFill>
                      <a:blip r:embed="rId12"/>
                      <a:stretch>
                        <a:fillRect/>
                      </a:stretch>
                    </p:blipFill>
                    <p:spPr>
                      <a:xfrm>
                        <a:off x="9932218" y="4121621"/>
                        <a:ext cx="1247775" cy="419100"/>
                      </a:xfrm>
                      <a:prstGeom prst="rect">
                        <a:avLst/>
                      </a:prstGeom>
                    </p:spPr>
                  </p:pic>
                </p:oleObj>
              </mc:Fallback>
            </mc:AlternateContent>
          </a:graphicData>
        </a:graphic>
      </p:graphicFrame>
    </p:spTree>
    <p:extLst>
      <p:ext uri="{BB962C8B-B14F-4D97-AF65-F5344CB8AC3E}">
        <p14:creationId xmlns:p14="http://schemas.microsoft.com/office/powerpoint/2010/main" val="14528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blinds(horizontal)">
                                      <p:cBhvr>
                                        <p:cTn id="18" dur="5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blinds(horizontal)">
                                      <p:cBhvr>
                                        <p:cTn id="26" dur="500"/>
                                        <p:tgtEl>
                                          <p:spTgt spid="19">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922165"/>
            <a:ext cx="7578208"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六方相氮化硼晶体结构与石墨相似</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，晶体中氮原子的杂化方式为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。氮化硼晶体不导电的原因是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30050" name="Picture 2" descr="12-119"/>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908720"/>
            <a:ext cx="2586582"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474670" y="2531120"/>
            <a:ext cx="56137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endParaRPr lang="zh-CN" altLang="en-US" dirty="0"/>
          </a:p>
        </p:txBody>
      </p:sp>
      <p:sp>
        <p:nvSpPr>
          <p:cNvPr id="7" name="矩形 6"/>
          <p:cNvSpPr/>
          <p:nvPr/>
        </p:nvSpPr>
        <p:spPr>
          <a:xfrm>
            <a:off x="970467" y="3108600"/>
            <a:ext cx="449353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层状结构中没有自由移动的电子</a:t>
            </a:r>
            <a:endParaRPr lang="zh-CN" altLang="en-US" dirty="0"/>
          </a:p>
        </p:txBody>
      </p:sp>
      <p:grpSp>
        <p:nvGrpSpPr>
          <p:cNvPr id="30" name="组合 29">
            <a:extLst>
              <a:ext uri="{FF2B5EF4-FFF2-40B4-BE49-F238E27FC236}">
                <a16:creationId xmlns:a16="http://schemas.microsoft.com/office/drawing/2014/main" id="{574E7DD6-E482-894D-9E46-D2B62C9ED9EC}"/>
              </a:ext>
            </a:extLst>
          </p:cNvPr>
          <p:cNvGrpSpPr/>
          <p:nvPr/>
        </p:nvGrpSpPr>
        <p:grpSpPr>
          <a:xfrm>
            <a:off x="516000" y="4260648"/>
            <a:ext cx="11160000" cy="2038885"/>
            <a:chOff x="792914" y="3925222"/>
            <a:chExt cx="11160000" cy="2038885"/>
          </a:xfrm>
        </p:grpSpPr>
        <p:sp>
          <p:nvSpPr>
            <p:cNvPr id="31" name="圆角矩形 30">
              <a:extLst>
                <a:ext uri="{FF2B5EF4-FFF2-40B4-BE49-F238E27FC236}">
                  <a16:creationId xmlns:a16="http://schemas.microsoft.com/office/drawing/2014/main" id="{E0791A29-2CB4-2744-96C1-EA2037B165CE}"/>
                </a:ext>
              </a:extLst>
            </p:cNvPr>
            <p:cNvSpPr/>
            <p:nvPr/>
          </p:nvSpPr>
          <p:spPr>
            <a:xfrm>
              <a:off x="792914" y="4038113"/>
              <a:ext cx="11160000" cy="192599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2" name="矩形 3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文本框 3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4" name="文本框 33">
            <a:extLst>
              <a:ext uri="{FF2B5EF4-FFF2-40B4-BE49-F238E27FC236}">
                <a16:creationId xmlns:a16="http://schemas.microsoft.com/office/drawing/2014/main" id="{E38EBCDC-ABCA-E945-AC9F-C9807C462968}"/>
              </a:ext>
            </a:extLst>
          </p:cNvPr>
          <p:cNvSpPr txBox="1"/>
          <p:nvPr/>
        </p:nvSpPr>
        <p:spPr>
          <a:xfrm>
            <a:off x="694238" y="4550236"/>
            <a:ext cx="10802361" cy="166776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六方相氮化硼晶体结构与石墨相似，石墨中碳原子的杂化方式是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，则晶体中氮原子的杂化方式为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，氮化硼晶体不导电的原因是层状结构中没有自由移动的电子。</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6107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par>
                                <p:cTn id="16" presetID="3" presetClass="entr" presetSubtype="10" fill="hold" nodeType="with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blinds(horizontal)">
                                      <p:cBhvr>
                                        <p:cTn id="18"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268760"/>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磷化硼晶胞结构如图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所示，晶胞中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原子空间堆积方式为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；已知晶体中硼和磷原子半径分别为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pm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r</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pm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，距离最近的硼和磷原子核间距为二</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31074" name="Picture 2" descr="12-12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2593916"/>
            <a:ext cx="3913336" cy="287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8777714" y="1359213"/>
            <a:ext cx="2646878"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面心立方最密堆积</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1510499509"/>
              </p:ext>
            </p:extLst>
          </p:nvPr>
        </p:nvGraphicFramePr>
        <p:xfrm>
          <a:off x="3739629" y="2997389"/>
          <a:ext cx="3302000" cy="1658938"/>
        </p:xfrm>
        <a:graphic>
          <a:graphicData uri="http://schemas.openxmlformats.org/presentationml/2006/ole">
            <mc:AlternateContent xmlns:mc="http://schemas.openxmlformats.org/markup-compatibility/2006">
              <mc:Choice xmlns:v="urn:schemas-microsoft-com:vml" Requires="v">
                <p:oleObj name="文档" r:id="rId8" imgW="3301817" imgH="1659723" progId="Word.Document.12">
                  <p:embed/>
                </p:oleObj>
              </mc:Choice>
              <mc:Fallback>
                <p:oleObj name="文档" r:id="rId8" imgW="3301817" imgH="1659723" progId="Word.Document.12">
                  <p:embed/>
                  <p:pic>
                    <p:nvPicPr>
                      <p:cNvPr id="0" name=""/>
                      <p:cNvPicPr/>
                      <p:nvPr/>
                    </p:nvPicPr>
                    <p:blipFill>
                      <a:blip r:embed="rId9"/>
                      <a:stretch>
                        <a:fillRect/>
                      </a:stretch>
                    </p:blipFill>
                    <p:spPr>
                      <a:xfrm>
                        <a:off x="3739629" y="2997389"/>
                        <a:ext cx="3302000" cy="1658938"/>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F3C0D54F-E471-254D-996C-2FBC9553FFE9}"/>
              </a:ext>
            </a:extLst>
          </p:cNvPr>
          <p:cNvSpPr/>
          <p:nvPr/>
        </p:nvSpPr>
        <p:spPr>
          <a:xfrm>
            <a:off x="390000" y="2449900"/>
            <a:ext cx="6535326"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者原子半径之和。则磷化硼晶胞中原子的体积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2" name="矩形 31">
            <a:extLst>
              <a:ext uri="{FF2B5EF4-FFF2-40B4-BE49-F238E27FC236}">
                <a16:creationId xmlns:a16="http://schemas.microsoft.com/office/drawing/2014/main" id="{F3C0D54F-E471-254D-996C-2FBC9553FFE9}"/>
              </a:ext>
            </a:extLst>
          </p:cNvPr>
          <p:cNvSpPr/>
          <p:nvPr/>
        </p:nvSpPr>
        <p:spPr>
          <a:xfrm>
            <a:off x="390000" y="4044742"/>
            <a:ext cx="6535326"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lvl="0" algn="just" defTabSz="914400">
              <a:lnSpc>
                <a:spcPct val="150000"/>
              </a:lnSpc>
            </a:pP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占晶胞体积的百分率为</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_____________________</a:t>
            </a:r>
          </a:p>
          <a:p>
            <a:pPr lvl="0" algn="just" defTabSz="914400">
              <a:lnSpc>
                <a:spcPct val="150000"/>
              </a:lnSpc>
            </a:pP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写出计算式</a:t>
            </a:r>
            <a:r>
              <a:rPr lang="en-US" altLang="zh-CN"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5267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grpSp>
        <p:nvGrpSpPr>
          <p:cNvPr id="21" name="组合 20">
            <a:extLst>
              <a:ext uri="{FF2B5EF4-FFF2-40B4-BE49-F238E27FC236}">
                <a16:creationId xmlns:a16="http://schemas.microsoft.com/office/drawing/2014/main" id="{574E7DD6-E482-894D-9E46-D2B62C9ED9EC}"/>
              </a:ext>
            </a:extLst>
          </p:cNvPr>
          <p:cNvGrpSpPr/>
          <p:nvPr/>
        </p:nvGrpSpPr>
        <p:grpSpPr>
          <a:xfrm>
            <a:off x="516000" y="1052736"/>
            <a:ext cx="11160000" cy="5438353"/>
            <a:chOff x="792914" y="3925222"/>
            <a:chExt cx="11160000" cy="5438353"/>
          </a:xfrm>
        </p:grpSpPr>
        <p:sp>
          <p:nvSpPr>
            <p:cNvPr id="22" name="圆角矩形 21">
              <a:extLst>
                <a:ext uri="{FF2B5EF4-FFF2-40B4-BE49-F238E27FC236}">
                  <a16:creationId xmlns:a16="http://schemas.microsoft.com/office/drawing/2014/main" id="{E0791A29-2CB4-2744-96C1-EA2037B165CE}"/>
                </a:ext>
              </a:extLst>
            </p:cNvPr>
            <p:cNvSpPr/>
            <p:nvPr/>
          </p:nvSpPr>
          <p:spPr>
            <a:xfrm>
              <a:off x="792914" y="4038111"/>
              <a:ext cx="11160000" cy="532546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3305283532"/>
              </p:ext>
            </p:extLst>
          </p:nvPr>
        </p:nvGraphicFramePr>
        <p:xfrm>
          <a:off x="866775" y="1400175"/>
          <a:ext cx="10448925" cy="1381125"/>
        </p:xfrm>
        <a:graphic>
          <a:graphicData uri="http://schemas.openxmlformats.org/presentationml/2006/ole">
            <mc:AlternateContent xmlns:mc="http://schemas.openxmlformats.org/markup-compatibility/2006">
              <mc:Choice xmlns:v="urn:schemas-microsoft-com:vml" Requires="v">
                <p:oleObj name="文档" r:id="rId7" imgW="10460175" imgH="1378789" progId="Word.Document.12">
                  <p:embed/>
                </p:oleObj>
              </mc:Choice>
              <mc:Fallback>
                <p:oleObj name="文档" r:id="rId7" imgW="10460175" imgH="1378789" progId="Word.Document.12">
                  <p:embed/>
                  <p:pic>
                    <p:nvPicPr>
                      <p:cNvPr id="0" name=""/>
                      <p:cNvPicPr/>
                      <p:nvPr/>
                    </p:nvPicPr>
                    <p:blipFill>
                      <a:blip r:embed="rId8"/>
                      <a:stretch>
                        <a:fillRect/>
                      </a:stretch>
                    </p:blipFill>
                    <p:spPr>
                      <a:xfrm>
                        <a:off x="866775" y="1400175"/>
                        <a:ext cx="10448925" cy="1381125"/>
                      </a:xfrm>
                      <a:prstGeom prst="rect">
                        <a:avLst/>
                      </a:prstGeom>
                    </p:spPr>
                  </p:pic>
                </p:oleObj>
              </mc:Fallback>
            </mc:AlternateContent>
          </a:graphicData>
        </a:graphic>
      </p:graphicFrame>
      <p:pic>
        <p:nvPicPr>
          <p:cNvPr id="25" name="Picture 2" descr="12-12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1839" y="2752353"/>
            <a:ext cx="3913336" cy="287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246400211"/>
              </p:ext>
            </p:extLst>
          </p:nvPr>
        </p:nvGraphicFramePr>
        <p:xfrm>
          <a:off x="866775" y="2691730"/>
          <a:ext cx="6591300" cy="3238500"/>
        </p:xfrm>
        <a:graphic>
          <a:graphicData uri="http://schemas.openxmlformats.org/presentationml/2006/ole">
            <mc:AlternateContent xmlns:mc="http://schemas.openxmlformats.org/markup-compatibility/2006">
              <mc:Choice xmlns:v="urn:schemas-microsoft-com:vml" Requires="v">
                <p:oleObj name="文档" r:id="rId10" imgW="6596202" imgH="3241982" progId="Word.Document.12">
                  <p:embed/>
                </p:oleObj>
              </mc:Choice>
              <mc:Fallback>
                <p:oleObj name="文档" r:id="rId10" imgW="6596202" imgH="3241982" progId="Word.Document.12">
                  <p:embed/>
                  <p:pic>
                    <p:nvPicPr>
                      <p:cNvPr id="0" name=""/>
                      <p:cNvPicPr/>
                      <p:nvPr/>
                    </p:nvPicPr>
                    <p:blipFill>
                      <a:blip r:embed="rId11"/>
                      <a:stretch>
                        <a:fillRect/>
                      </a:stretch>
                    </p:blipFill>
                    <p:spPr>
                      <a:xfrm>
                        <a:off x="866775" y="2691730"/>
                        <a:ext cx="6591300" cy="3238500"/>
                      </a:xfrm>
                      <a:prstGeom prst="rect">
                        <a:avLst/>
                      </a:prstGeom>
                    </p:spPr>
                  </p:pic>
                </p:oleObj>
              </mc:Fallback>
            </mc:AlternateContent>
          </a:graphicData>
        </a:graphic>
      </p:graphicFrame>
    </p:spTree>
    <p:extLst>
      <p:ext uri="{BB962C8B-B14F-4D97-AF65-F5344CB8AC3E}">
        <p14:creationId xmlns:p14="http://schemas.microsoft.com/office/powerpoint/2010/main" val="306260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317788"/>
            <a:ext cx="11412000"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spc="-100" dirty="0">
                <a:latin typeface="Times New Roman" panose="02020603050405020304" pitchFamily="18" charset="0"/>
                <a:ea typeface="楷体_GB2312" panose="02010609030101010101" pitchFamily="49" charset="-122"/>
                <a:cs typeface="Times New Roman" panose="02020603050405020304" pitchFamily="18" charset="0"/>
              </a:rPr>
              <a:t>成都七中高三模拟</a:t>
            </a:r>
            <a:r>
              <a:rPr lang="en-US" altLang="zh-CN" kern="100" spc="-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spc="-100" dirty="0">
                <a:latin typeface="Times New Roman" panose="02020603050405020304" pitchFamily="18" charset="0"/>
                <a:ea typeface="微软雅黑" panose="020B0503020204020204" pitchFamily="34" charset="-122"/>
                <a:cs typeface="Times New Roman" panose="02020603050405020304" pitchFamily="18" charset="0"/>
              </a:rPr>
              <a:t>人类文明的发展历程，也是化学物质的认识和发现的历程。</a:t>
            </a:r>
            <a:endParaRPr lang="zh-CN" altLang="zh-CN"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铜原子在基态时外围电子排布式为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。已知高温下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CuO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更稳定，试从核外电子排布的角度解释：</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 name="矩形 2"/>
          <p:cNvSpPr/>
          <p:nvPr/>
        </p:nvSpPr>
        <p:spPr>
          <a:xfrm>
            <a:off x="5447928" y="1956335"/>
            <a:ext cx="107433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en-US" altLang="zh-CN" sz="2400" kern="100" dirty="0">
                <a:solidFill>
                  <a:srgbClr val="C00000"/>
                </a:solidFill>
                <a:latin typeface="Times New Roman" panose="02020603050405020304" pitchFamily="18" charset="0"/>
                <a:ea typeface="微软雅黑" panose="020B0503020204020204" pitchFamily="34" charset="-122"/>
              </a:rPr>
              <a:t>4s</a:t>
            </a:r>
            <a:r>
              <a:rPr lang="en-US" altLang="zh-CN" sz="2400" kern="100" baseline="30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5" name="矩形 4"/>
          <p:cNvSpPr/>
          <p:nvPr/>
        </p:nvSpPr>
        <p:spPr>
          <a:xfrm>
            <a:off x="4353669" y="2516653"/>
            <a:ext cx="7440488" cy="461665"/>
          </a:xfrm>
          <a:prstGeom prst="rect">
            <a:avLst/>
          </a:prstGeom>
        </p:spPr>
        <p:txBody>
          <a:bodyPr wrap="squar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Cu</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的外围电子排布式为</a:t>
            </a:r>
            <a:r>
              <a:rPr lang="en-US" altLang="zh-CN" sz="2400" kern="100" dirty="0">
                <a:solidFill>
                  <a:srgbClr val="C00000"/>
                </a:solidFill>
                <a:latin typeface="Times New Roman" panose="02020603050405020304" pitchFamily="18" charset="0"/>
                <a:ea typeface="微软雅黑" panose="020B0503020204020204" pitchFamily="34" charset="-122"/>
              </a:rPr>
              <a:t>3d</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，处于稳定的全充满状态</a:t>
            </a:r>
            <a:endParaRPr lang="zh-CN" altLang="en-US" dirty="0"/>
          </a:p>
        </p:txBody>
      </p:sp>
    </p:spTree>
    <p:extLst>
      <p:ext uri="{BB962C8B-B14F-4D97-AF65-F5344CB8AC3E}">
        <p14:creationId xmlns:p14="http://schemas.microsoft.com/office/powerpoint/2010/main" val="18091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317788"/>
            <a:ext cx="1141200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铜与类卤素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(SCN)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Cu(SCN)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(SCN)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π</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键的数目为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类卤素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(SCN)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对应的酸有两种，理论上硫氰酸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(H—S—C</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的沸点低于异硫氰酸</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(H—N</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的沸点，其原因是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 name="矩形 3"/>
          <p:cNvSpPr/>
          <p:nvPr/>
        </p:nvSpPr>
        <p:spPr>
          <a:xfrm>
            <a:off x="10416480" y="1383159"/>
            <a:ext cx="816249"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4mol</a:t>
            </a:r>
            <a:endParaRPr lang="zh-CN" altLang="en-US" dirty="0"/>
          </a:p>
        </p:txBody>
      </p:sp>
      <p:sp>
        <p:nvSpPr>
          <p:cNvPr id="7" name="矩形 6"/>
          <p:cNvSpPr/>
          <p:nvPr/>
        </p:nvSpPr>
        <p:spPr>
          <a:xfrm>
            <a:off x="4987305" y="2506712"/>
            <a:ext cx="6665768"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异硫氰酸分子间可形成氢键，而硫氰酸不能形成</a:t>
            </a:r>
            <a:endParaRPr lang="zh-CN" altLang="en-US" dirty="0"/>
          </a:p>
        </p:txBody>
      </p:sp>
      <p:sp>
        <p:nvSpPr>
          <p:cNvPr id="9" name="矩形 8"/>
          <p:cNvSpPr/>
          <p:nvPr/>
        </p:nvSpPr>
        <p:spPr>
          <a:xfrm>
            <a:off x="479376" y="3059435"/>
            <a:ext cx="800219" cy="461665"/>
          </a:xfrm>
          <a:prstGeom prst="rect">
            <a:avLst/>
          </a:prstGeom>
        </p:spPr>
        <p:txBody>
          <a:bodyPr wrap="none">
            <a:spAutoFit/>
          </a:bodyPr>
          <a:lstStyle/>
          <a:p>
            <a:pPr lvl="0"/>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氢键</a:t>
            </a:r>
            <a:endParaRPr lang="zh-CN" altLang="en-US" dirty="0">
              <a:solidFill>
                <a:prstClr val="black"/>
              </a:solidFill>
            </a:endParaRPr>
          </a:p>
        </p:txBody>
      </p:sp>
      <p:grpSp>
        <p:nvGrpSpPr>
          <p:cNvPr id="24" name="组合 23">
            <a:extLst>
              <a:ext uri="{FF2B5EF4-FFF2-40B4-BE49-F238E27FC236}">
                <a16:creationId xmlns:a16="http://schemas.microsoft.com/office/drawing/2014/main" id="{574E7DD6-E482-894D-9E46-D2B62C9ED9EC}"/>
              </a:ext>
            </a:extLst>
          </p:cNvPr>
          <p:cNvGrpSpPr/>
          <p:nvPr/>
        </p:nvGrpSpPr>
        <p:grpSpPr>
          <a:xfrm>
            <a:off x="516000" y="3789040"/>
            <a:ext cx="11160000" cy="2514823"/>
            <a:chOff x="792914" y="3925222"/>
            <a:chExt cx="11160000" cy="2514823"/>
          </a:xfrm>
        </p:grpSpPr>
        <p:sp>
          <p:nvSpPr>
            <p:cNvPr id="25" name="圆角矩形 24">
              <a:extLst>
                <a:ext uri="{FF2B5EF4-FFF2-40B4-BE49-F238E27FC236}">
                  <a16:creationId xmlns:a16="http://schemas.microsoft.com/office/drawing/2014/main" id="{E0791A29-2CB4-2744-96C1-EA2037B165CE}"/>
                </a:ext>
              </a:extLst>
            </p:cNvPr>
            <p:cNvSpPr/>
            <p:nvPr/>
          </p:nvSpPr>
          <p:spPr>
            <a:xfrm>
              <a:off x="792914" y="4038113"/>
              <a:ext cx="11160000" cy="240193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文本框 27">
            <a:extLst>
              <a:ext uri="{FF2B5EF4-FFF2-40B4-BE49-F238E27FC236}">
                <a16:creationId xmlns:a16="http://schemas.microsoft.com/office/drawing/2014/main" id="{E38EBCDC-ABCA-E945-AC9F-C9807C462968}"/>
              </a:ext>
            </a:extLst>
          </p:cNvPr>
          <p:cNvSpPr txBox="1"/>
          <p:nvPr/>
        </p:nvSpPr>
        <p:spPr>
          <a:xfrm>
            <a:off x="694238" y="3995539"/>
            <a:ext cx="10802361" cy="2308324"/>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(SCN)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的结构式为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C—S—S—C</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，单键不含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键，三键中含</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键，则</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(SCN)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中含有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π</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键的数目为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；由于异硫氰酸分子间可形成氢键，而硫氰酸不能形成氢键，所以硫氰酸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(H—S—C</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的沸点低于异硫氰酸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(H—N</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的沸点。</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426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blinds(horizontal)">
                                      <p:cBhvr>
                                        <p:cTn id="2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317788"/>
            <a:ext cx="11412000"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硝酸钾中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的空间结构为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，写出与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互为等电子体的一种非极性分子的化学式：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grpSp>
        <p:nvGrpSpPr>
          <p:cNvPr id="24" name="组合 23">
            <a:extLst>
              <a:ext uri="{FF2B5EF4-FFF2-40B4-BE49-F238E27FC236}">
                <a16:creationId xmlns:a16="http://schemas.microsoft.com/office/drawing/2014/main" id="{574E7DD6-E482-894D-9E46-D2B62C9ED9EC}"/>
              </a:ext>
            </a:extLst>
          </p:cNvPr>
          <p:cNvGrpSpPr/>
          <p:nvPr/>
        </p:nvGrpSpPr>
        <p:grpSpPr>
          <a:xfrm>
            <a:off x="516000" y="3068960"/>
            <a:ext cx="11160000" cy="1800200"/>
            <a:chOff x="792914" y="3925222"/>
            <a:chExt cx="11160000" cy="1800200"/>
          </a:xfrm>
        </p:grpSpPr>
        <p:sp>
          <p:nvSpPr>
            <p:cNvPr id="25" name="圆角矩形 24">
              <a:extLst>
                <a:ext uri="{FF2B5EF4-FFF2-40B4-BE49-F238E27FC236}">
                  <a16:creationId xmlns:a16="http://schemas.microsoft.com/office/drawing/2014/main" id="{E0791A29-2CB4-2744-96C1-EA2037B165CE}"/>
                </a:ext>
              </a:extLst>
            </p:cNvPr>
            <p:cNvSpPr/>
            <p:nvPr/>
          </p:nvSpPr>
          <p:spPr>
            <a:xfrm>
              <a:off x="792914" y="4038113"/>
              <a:ext cx="11160000" cy="168730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8" name="文本框 27">
            <a:extLst>
              <a:ext uri="{FF2B5EF4-FFF2-40B4-BE49-F238E27FC236}">
                <a16:creationId xmlns:a16="http://schemas.microsoft.com/office/drawing/2014/main" id="{E38EBCDC-ABCA-E945-AC9F-C9807C462968}"/>
              </a:ext>
            </a:extLst>
          </p:cNvPr>
          <p:cNvSpPr txBox="1"/>
          <p:nvPr/>
        </p:nvSpPr>
        <p:spPr>
          <a:xfrm>
            <a:off x="694238" y="3450882"/>
            <a:ext cx="10802361" cy="1200329"/>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中氮原子的价层电子对数是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，不含孤电子对，空间结构为平面三角形，与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互为等电子体的一种非极性分子的化学式为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BF</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BBr</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等。</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63166302"/>
              </p:ext>
            </p:extLst>
          </p:nvPr>
        </p:nvGraphicFramePr>
        <p:xfrm>
          <a:off x="2106883" y="1494309"/>
          <a:ext cx="1092200" cy="438150"/>
        </p:xfrm>
        <a:graphic>
          <a:graphicData uri="http://schemas.openxmlformats.org/presentationml/2006/ole">
            <mc:AlternateContent xmlns:mc="http://schemas.openxmlformats.org/markup-compatibility/2006">
              <mc:Choice xmlns:v="urn:schemas-microsoft-com:vml" Requires="v">
                <p:oleObj name="文档" r:id="rId7" imgW="1092688" imgH="438819" progId="Word.Document.12">
                  <p:embed/>
                </p:oleObj>
              </mc:Choice>
              <mc:Fallback>
                <p:oleObj name="文档" r:id="rId7" imgW="1092688" imgH="438819" progId="Word.Document.12">
                  <p:embed/>
                  <p:pic>
                    <p:nvPicPr>
                      <p:cNvPr id="0" name=""/>
                      <p:cNvPicPr/>
                      <p:nvPr/>
                    </p:nvPicPr>
                    <p:blipFill>
                      <a:blip r:embed="rId8"/>
                      <a:stretch>
                        <a:fillRect/>
                      </a:stretch>
                    </p:blipFill>
                    <p:spPr>
                      <a:xfrm>
                        <a:off x="2106883" y="1494309"/>
                        <a:ext cx="1092200" cy="438150"/>
                      </a:xfrm>
                      <a:prstGeom prst="rect">
                        <a:avLst/>
                      </a:prstGeom>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906693373"/>
              </p:ext>
            </p:extLst>
          </p:nvPr>
        </p:nvGraphicFramePr>
        <p:xfrm>
          <a:off x="7689701" y="1491283"/>
          <a:ext cx="1092200" cy="438150"/>
        </p:xfrm>
        <a:graphic>
          <a:graphicData uri="http://schemas.openxmlformats.org/presentationml/2006/ole">
            <mc:AlternateContent xmlns:mc="http://schemas.openxmlformats.org/markup-compatibility/2006">
              <mc:Choice xmlns:v="urn:schemas-microsoft-com:vml" Requires="v">
                <p:oleObj name="文档" r:id="rId9" imgW="1092688" imgH="438819" progId="Word.Document.12">
                  <p:embed/>
                </p:oleObj>
              </mc:Choice>
              <mc:Fallback>
                <p:oleObj name="文档" r:id="rId9" imgW="1092688" imgH="438819" progId="Word.Document.12">
                  <p:embed/>
                  <p:pic>
                    <p:nvPicPr>
                      <p:cNvPr id="0" name=""/>
                      <p:cNvPicPr/>
                      <p:nvPr/>
                    </p:nvPicPr>
                    <p:blipFill>
                      <a:blip r:embed="rId10"/>
                      <a:stretch>
                        <a:fillRect/>
                      </a:stretch>
                    </p:blipFill>
                    <p:spPr>
                      <a:xfrm>
                        <a:off x="7689701" y="1491283"/>
                        <a:ext cx="1092200" cy="438150"/>
                      </a:xfrm>
                      <a:prstGeom prst="rect">
                        <a:avLst/>
                      </a:prstGeom>
                    </p:spPr>
                  </p:pic>
                </p:oleObj>
              </mc:Fallback>
            </mc:AlternateContent>
          </a:graphicData>
        </a:graphic>
      </p:graphicFrame>
      <p:sp>
        <p:nvSpPr>
          <p:cNvPr id="5" name="矩形 4"/>
          <p:cNvSpPr/>
          <p:nvPr/>
        </p:nvSpPr>
        <p:spPr>
          <a:xfrm>
            <a:off x="4600096" y="1407104"/>
            <a:ext cx="172354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平面三角形</a:t>
            </a:r>
            <a:endParaRPr lang="zh-CN" altLang="en-US" dirty="0"/>
          </a:p>
        </p:txBody>
      </p:sp>
      <p:sp>
        <p:nvSpPr>
          <p:cNvPr id="8" name="矩形 7"/>
          <p:cNvSpPr/>
          <p:nvPr/>
        </p:nvSpPr>
        <p:spPr>
          <a:xfrm>
            <a:off x="2997074" y="1942628"/>
            <a:ext cx="290496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SO</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solidFill>
                  <a:srgbClr val="C00000"/>
                </a:solidFill>
                <a:latin typeface="Times New Roman" panose="02020603050405020304" pitchFamily="18" charset="0"/>
                <a:ea typeface="微软雅黑" panose="020B0503020204020204" pitchFamily="34" charset="-122"/>
              </a:rPr>
              <a:t>BF</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BBr</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等</a:t>
            </a:r>
            <a:r>
              <a:rPr lang="en-US" altLang="zh-CN" sz="2400" kern="100" dirty="0">
                <a:solidFill>
                  <a:srgbClr val="C00000"/>
                </a:solidFill>
                <a:latin typeface="Times New Roman" panose="02020603050405020304" pitchFamily="18" charset="0"/>
                <a:ea typeface="微软雅黑" panose="020B0503020204020204" pitchFamily="34" charset="-122"/>
              </a:rPr>
              <a:t>)</a:t>
            </a:r>
            <a:endParaRPr lang="zh-CN" altLang="en-US" dirty="0"/>
          </a:p>
        </p:txBody>
      </p:sp>
      <p:graphicFrame>
        <p:nvGraphicFramePr>
          <p:cNvPr id="30" name="对象 29"/>
          <p:cNvGraphicFramePr>
            <a:graphicFrameLocks noChangeAspect="1"/>
          </p:cNvGraphicFramePr>
          <p:nvPr>
            <p:extLst>
              <p:ext uri="{D42A27DB-BD31-4B8C-83A1-F6EECF244321}">
                <p14:modId xmlns:p14="http://schemas.microsoft.com/office/powerpoint/2010/main" val="3964788491"/>
              </p:ext>
            </p:extLst>
          </p:nvPr>
        </p:nvGraphicFramePr>
        <p:xfrm>
          <a:off x="786458" y="3606430"/>
          <a:ext cx="1092200" cy="438150"/>
        </p:xfrm>
        <a:graphic>
          <a:graphicData uri="http://schemas.openxmlformats.org/presentationml/2006/ole">
            <mc:AlternateContent xmlns:mc="http://schemas.openxmlformats.org/markup-compatibility/2006">
              <mc:Choice xmlns:v="urn:schemas-microsoft-com:vml" Requires="v">
                <p:oleObj name="文档" r:id="rId11" imgW="1092688" imgH="438819" progId="Word.Document.12">
                  <p:embed/>
                </p:oleObj>
              </mc:Choice>
              <mc:Fallback>
                <p:oleObj name="文档" r:id="rId11" imgW="1092688" imgH="438819" progId="Word.Document.12">
                  <p:embed/>
                  <p:pic>
                    <p:nvPicPr>
                      <p:cNvPr id="0" name=""/>
                      <p:cNvPicPr/>
                      <p:nvPr/>
                    </p:nvPicPr>
                    <p:blipFill>
                      <a:blip r:embed="rId12"/>
                      <a:stretch>
                        <a:fillRect/>
                      </a:stretch>
                    </p:blipFill>
                    <p:spPr>
                      <a:xfrm>
                        <a:off x="786458" y="3606430"/>
                        <a:ext cx="1092200" cy="438150"/>
                      </a:xfrm>
                      <a:prstGeom prst="rect">
                        <a:avLst/>
                      </a:prstGeom>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2333773895"/>
              </p:ext>
            </p:extLst>
          </p:nvPr>
        </p:nvGraphicFramePr>
        <p:xfrm>
          <a:off x="789843" y="4163742"/>
          <a:ext cx="1092200" cy="438150"/>
        </p:xfrm>
        <a:graphic>
          <a:graphicData uri="http://schemas.openxmlformats.org/presentationml/2006/ole">
            <mc:AlternateContent xmlns:mc="http://schemas.openxmlformats.org/markup-compatibility/2006">
              <mc:Choice xmlns:v="urn:schemas-microsoft-com:vml" Requires="v">
                <p:oleObj name="文档" r:id="rId13" imgW="1092688" imgH="438819" progId="Word.Document.12">
                  <p:embed/>
                </p:oleObj>
              </mc:Choice>
              <mc:Fallback>
                <p:oleObj name="文档" r:id="rId13" imgW="1092688" imgH="438819" progId="Word.Document.12">
                  <p:embed/>
                  <p:pic>
                    <p:nvPicPr>
                      <p:cNvPr id="0" name=""/>
                      <p:cNvPicPr/>
                      <p:nvPr/>
                    </p:nvPicPr>
                    <p:blipFill>
                      <a:blip r:embed="rId12"/>
                      <a:stretch>
                        <a:fillRect/>
                      </a:stretch>
                    </p:blipFill>
                    <p:spPr>
                      <a:xfrm>
                        <a:off x="789843" y="4163742"/>
                        <a:ext cx="1092200" cy="438150"/>
                      </a:xfrm>
                      <a:prstGeom prst="rect">
                        <a:avLst/>
                      </a:prstGeom>
                    </p:spPr>
                  </p:pic>
                </p:oleObj>
              </mc:Fallback>
            </mc:AlternateContent>
          </a:graphicData>
        </a:graphic>
      </p:graphicFrame>
    </p:spTree>
    <p:extLst>
      <p:ext uri="{BB962C8B-B14F-4D97-AF65-F5344CB8AC3E}">
        <p14:creationId xmlns:p14="http://schemas.microsoft.com/office/powerpoint/2010/main" val="345006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blinds(horizontal)">
                                      <p:cBhvr>
                                        <p:cTn id="18" dur="500"/>
                                        <p:tgtEl>
                                          <p:spTgt spid="28">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8">
                                            <p:txEl>
                                              <p:pRg st="1" end="1"/>
                                            </p:txEl>
                                          </p:spTgt>
                                        </p:tgtEl>
                                        <p:attrNameLst>
                                          <p:attrName>style.visibility</p:attrName>
                                        </p:attrNameLst>
                                      </p:cBhvr>
                                      <p:to>
                                        <p:strVal val="visible"/>
                                      </p:to>
                                    </p:set>
                                    <p:animEffect transition="in" filter="blinds(horizontal)">
                                      <p:cBhvr>
                                        <p:cTn id="21" dur="500"/>
                                        <p:tgtEl>
                                          <p:spTgt spid="28">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par>
                                <p:cTn id="25" presetID="3" presetClass="entr" presetSubtype="1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1317788"/>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氨基青霉烷酸的结构如图甲所示，其中采取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杂化的原子有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填写元素符号</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34146" name="Picture 2" descr="12-12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5129" y="2708920"/>
            <a:ext cx="3881742" cy="280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273061" y="1420568"/>
            <a:ext cx="1930337"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C</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N</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a:t>
            </a:r>
            <a:endParaRPr lang="zh-CN" altLang="en-US" dirty="0"/>
          </a:p>
        </p:txBody>
      </p:sp>
    </p:spTree>
    <p:extLst>
      <p:ext uri="{BB962C8B-B14F-4D97-AF65-F5344CB8AC3E}">
        <p14:creationId xmlns:p14="http://schemas.microsoft.com/office/powerpoint/2010/main" val="9381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id="{F3C0D54F-E471-254D-996C-2FBC9553FFE9}"/>
              </a:ext>
            </a:extLst>
          </p:cNvPr>
          <p:cNvSpPr/>
          <p:nvPr/>
        </p:nvSpPr>
        <p:spPr>
          <a:xfrm>
            <a:off x="390000" y="980728"/>
            <a:ext cx="11412000" cy="32393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22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铁和氨在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640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可发生置换反应，产物之一的立方晶胞结构如图乙所示，写出该反应的化学方程式：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。若两个最近的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原子间的距离为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，列出该晶体密度的计算表达式：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阿伏加德罗常数的值用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pic>
        <p:nvPicPr>
          <p:cNvPr id="135170" name="Picture 2" descr="12-12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3971" y="3914805"/>
            <a:ext cx="3084058"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764843615"/>
              </p:ext>
            </p:extLst>
          </p:nvPr>
        </p:nvGraphicFramePr>
        <p:xfrm>
          <a:off x="3412527" y="1889323"/>
          <a:ext cx="4606925" cy="963613"/>
        </p:xfrm>
        <a:graphic>
          <a:graphicData uri="http://schemas.openxmlformats.org/presentationml/2006/ole">
            <mc:AlternateContent xmlns:mc="http://schemas.openxmlformats.org/markup-compatibility/2006">
              <mc:Choice xmlns:v="urn:schemas-microsoft-com:vml" Requires="v">
                <p:oleObj name="文档" r:id="rId8" imgW="4606492" imgH="963454" progId="Word.Document.12">
                  <p:embed/>
                </p:oleObj>
              </mc:Choice>
              <mc:Fallback>
                <p:oleObj name="文档" r:id="rId8" imgW="4606492" imgH="963454" progId="Word.Document.12">
                  <p:embed/>
                  <p:pic>
                    <p:nvPicPr>
                      <p:cNvPr id="0" name=""/>
                      <p:cNvPicPr/>
                      <p:nvPr/>
                    </p:nvPicPr>
                    <p:blipFill>
                      <a:blip r:embed="rId9"/>
                      <a:stretch>
                        <a:fillRect/>
                      </a:stretch>
                    </p:blipFill>
                    <p:spPr>
                      <a:xfrm>
                        <a:off x="3412527" y="1889323"/>
                        <a:ext cx="4606925" cy="963613"/>
                      </a:xfrm>
                      <a:prstGeom prst="rect">
                        <a:avLst/>
                      </a:prstGeom>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176295490"/>
              </p:ext>
            </p:extLst>
          </p:nvPr>
        </p:nvGraphicFramePr>
        <p:xfrm>
          <a:off x="6114452" y="2494409"/>
          <a:ext cx="1905000" cy="790575"/>
        </p:xfrm>
        <a:graphic>
          <a:graphicData uri="http://schemas.openxmlformats.org/presentationml/2006/ole">
            <mc:AlternateContent xmlns:mc="http://schemas.openxmlformats.org/markup-compatibility/2006">
              <mc:Choice xmlns:v="urn:schemas-microsoft-com:vml" Requires="v">
                <p:oleObj name="文档" r:id="rId10" imgW="1911484" imgH="793624" progId="Word.Document.12">
                  <p:embed/>
                </p:oleObj>
              </mc:Choice>
              <mc:Fallback>
                <p:oleObj name="文档" r:id="rId10" imgW="1911484" imgH="793624" progId="Word.Document.12">
                  <p:embed/>
                  <p:pic>
                    <p:nvPicPr>
                      <p:cNvPr id="0" name=""/>
                      <p:cNvPicPr/>
                      <p:nvPr/>
                    </p:nvPicPr>
                    <p:blipFill>
                      <a:blip r:embed="rId11"/>
                      <a:stretch>
                        <a:fillRect/>
                      </a:stretch>
                    </p:blipFill>
                    <p:spPr>
                      <a:xfrm>
                        <a:off x="6114452" y="2494409"/>
                        <a:ext cx="1905000" cy="790575"/>
                      </a:xfrm>
                      <a:prstGeom prst="rect">
                        <a:avLst/>
                      </a:prstGeom>
                    </p:spPr>
                  </p:pic>
                </p:oleObj>
              </mc:Fallback>
            </mc:AlternateContent>
          </a:graphicData>
        </a:graphic>
      </p:graphicFrame>
    </p:spTree>
    <p:extLst>
      <p:ext uri="{BB962C8B-B14F-4D97-AF65-F5344CB8AC3E}">
        <p14:creationId xmlns:p14="http://schemas.microsoft.com/office/powerpoint/2010/main" val="221088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836952"/>
            <a:ext cx="11412000"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模板应用示例</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比较下列锗卤化物的熔点和沸点，分析其变化规律及原因：</a:t>
            </a: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a:t>
            </a:r>
          </a:p>
          <a:p>
            <a:pPr>
              <a:lnSpc>
                <a:spcPct val="150000"/>
              </a:lnSpc>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_________________________________________________________________________</a:t>
            </a:r>
          </a:p>
          <a:p>
            <a:pPr>
              <a:lnSpc>
                <a:spcPct val="150000"/>
              </a:lnSpc>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879344616"/>
              </p:ext>
            </p:extLst>
          </p:nvPr>
        </p:nvGraphicFramePr>
        <p:xfrm>
          <a:off x="551384" y="3357232"/>
          <a:ext cx="6728003" cy="2160000"/>
        </p:xfrm>
        <a:graphic>
          <a:graphicData uri="http://schemas.openxmlformats.org/drawingml/2006/table">
            <a:tbl>
              <a:tblPr/>
              <a:tblGrid>
                <a:gridCol w="1846202">
                  <a:extLst>
                    <a:ext uri="{9D8B030D-6E8A-4147-A177-3AD203B41FA5}">
                      <a16:colId xmlns:a16="http://schemas.microsoft.com/office/drawing/2014/main" val="20000"/>
                    </a:ext>
                  </a:extLst>
                </a:gridCol>
                <a:gridCol w="1657328">
                  <a:extLst>
                    <a:ext uri="{9D8B030D-6E8A-4147-A177-3AD203B41FA5}">
                      <a16:colId xmlns:a16="http://schemas.microsoft.com/office/drawing/2014/main" val="20001"/>
                    </a:ext>
                  </a:extLst>
                </a:gridCol>
                <a:gridCol w="1567145">
                  <a:extLst>
                    <a:ext uri="{9D8B030D-6E8A-4147-A177-3AD203B41FA5}">
                      <a16:colId xmlns:a16="http://schemas.microsoft.com/office/drawing/2014/main" val="20002"/>
                    </a:ext>
                  </a:extLst>
                </a:gridCol>
                <a:gridCol w="1657328">
                  <a:extLst>
                    <a:ext uri="{9D8B030D-6E8A-4147-A177-3AD203B41FA5}">
                      <a16:colId xmlns:a16="http://schemas.microsoft.com/office/drawing/2014/main" val="20003"/>
                    </a:ext>
                  </a:extLst>
                </a:gridCol>
              </a:tblGrid>
              <a:tr h="720000">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lumMod val="85000"/>
                      </a:schemeClr>
                    </a:solidFill>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GeCl</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GeBr</a:t>
                      </a:r>
                      <a:r>
                        <a:rPr lang="en-US" sz="2400" kern="100" baseline="-25000" dirty="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GeI</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00">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49.5</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26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146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0000">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a:t>
                      </a:r>
                      <a:r>
                        <a:rPr lang="en-US" sz="2400" kern="100" dirty="0">
                          <a:effectLst/>
                          <a:latin typeface="宋体" panose="02010600030101010101" pitchFamily="2" charset="-122"/>
                          <a:ea typeface="微软雅黑" panose="020B0503020204020204" pitchFamily="34" charset="-122"/>
                          <a:cs typeface="Times New Roman" panose="02020603050405020304" pitchFamily="18" charset="0"/>
                        </a:rPr>
                        <a:t>℃</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83.1</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186</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约</a:t>
                      </a:r>
                      <a:r>
                        <a:rPr lang="en-US" sz="2400" kern="100" dirty="0">
                          <a:effectLst/>
                          <a:latin typeface="Times New Roman" panose="02020603050405020304" pitchFamily="18" charset="0"/>
                          <a:ea typeface="微软雅黑" panose="020B0503020204020204" pitchFamily="34" charset="-122"/>
                          <a:cs typeface="Courier New" panose="02070309020205020404" pitchFamily="49" charset="0"/>
                        </a:rPr>
                        <a:t>400</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矩形 5"/>
          <p:cNvSpPr/>
          <p:nvPr/>
        </p:nvSpPr>
        <p:spPr>
          <a:xfrm>
            <a:off x="8400256" y="1321700"/>
            <a:ext cx="3312368"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GeCl</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GeBr</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GeI</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的</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79376" y="1888497"/>
            <a:ext cx="11017224" cy="646331"/>
          </a:xfrm>
          <a:prstGeom prst="rect">
            <a:avLst/>
          </a:prstGeom>
        </p:spPr>
        <p:txBody>
          <a:bodyPr wrap="square">
            <a:spAutoFit/>
          </a:bodyPr>
          <a:lstStyle/>
          <a:p>
            <a:pPr lvl="0" algn="just">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熔、沸点依次增大。原因：分子结构相似，相对分子质量依次增大，分子间相互</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94234" y="2440178"/>
            <a:ext cx="2376264" cy="646331"/>
          </a:xfrm>
          <a:prstGeom prst="rect">
            <a:avLst/>
          </a:prstGeom>
        </p:spPr>
        <p:txBody>
          <a:bodyPr wrap="square">
            <a:spAutoFit/>
          </a:bodyPr>
          <a:lstStyle/>
          <a:p>
            <a:pPr lvl="0" algn="just">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作用力逐渐增强</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6477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grpSp>
        <p:nvGrpSpPr>
          <p:cNvPr id="18" name="组合 17">
            <a:extLst>
              <a:ext uri="{FF2B5EF4-FFF2-40B4-BE49-F238E27FC236}">
                <a16:creationId xmlns:a16="http://schemas.microsoft.com/office/drawing/2014/main" id="{574E7DD6-E482-894D-9E46-D2B62C9ED9EC}"/>
              </a:ext>
            </a:extLst>
          </p:cNvPr>
          <p:cNvGrpSpPr/>
          <p:nvPr/>
        </p:nvGrpSpPr>
        <p:grpSpPr>
          <a:xfrm>
            <a:off x="516000" y="1052736"/>
            <a:ext cx="11160000" cy="5438353"/>
            <a:chOff x="792914" y="3925222"/>
            <a:chExt cx="11160000" cy="5438353"/>
          </a:xfrm>
        </p:grpSpPr>
        <p:sp>
          <p:nvSpPr>
            <p:cNvPr id="19" name="圆角矩形 18">
              <a:extLst>
                <a:ext uri="{FF2B5EF4-FFF2-40B4-BE49-F238E27FC236}">
                  <a16:creationId xmlns:a16="http://schemas.microsoft.com/office/drawing/2014/main" id="{E0791A29-2CB4-2744-96C1-EA2037B165CE}"/>
                </a:ext>
              </a:extLst>
            </p:cNvPr>
            <p:cNvSpPr/>
            <p:nvPr/>
          </p:nvSpPr>
          <p:spPr>
            <a:xfrm>
              <a:off x="792914" y="4038111"/>
              <a:ext cx="11160000" cy="532546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1786622185"/>
              </p:ext>
            </p:extLst>
          </p:nvPr>
        </p:nvGraphicFramePr>
        <p:xfrm>
          <a:off x="908844" y="1479600"/>
          <a:ext cx="10374312" cy="2976562"/>
        </p:xfrm>
        <a:graphic>
          <a:graphicData uri="http://schemas.openxmlformats.org/presentationml/2006/ole">
            <mc:AlternateContent xmlns:mc="http://schemas.openxmlformats.org/markup-compatibility/2006">
              <mc:Choice xmlns:v="urn:schemas-microsoft-com:vml" Requires="v">
                <p:oleObj name="文档" r:id="rId7" imgW="10374459" imgH="2976473" progId="Word.Document.12">
                  <p:embed/>
                </p:oleObj>
              </mc:Choice>
              <mc:Fallback>
                <p:oleObj name="文档" r:id="rId7" imgW="10374459" imgH="2976473" progId="Word.Document.12">
                  <p:embed/>
                  <p:pic>
                    <p:nvPicPr>
                      <p:cNvPr id="0" name=""/>
                      <p:cNvPicPr/>
                      <p:nvPr/>
                    </p:nvPicPr>
                    <p:blipFill>
                      <a:blip r:embed="rId8"/>
                      <a:stretch>
                        <a:fillRect/>
                      </a:stretch>
                    </p:blipFill>
                    <p:spPr>
                      <a:xfrm>
                        <a:off x="908844" y="1479600"/>
                        <a:ext cx="10374312" cy="2976562"/>
                      </a:xfrm>
                      <a:prstGeom prst="rect">
                        <a:avLst/>
                      </a:prstGeom>
                    </p:spPr>
                  </p:pic>
                </p:oleObj>
              </mc:Fallback>
            </mc:AlternateContent>
          </a:graphicData>
        </a:graphic>
      </p:graphicFrame>
      <p:pic>
        <p:nvPicPr>
          <p:cNvPr id="23" name="Picture 2" descr="12-12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3971" y="3796916"/>
            <a:ext cx="3084058"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22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409050" y="1268760"/>
            <a:ext cx="5723491" cy="2893075"/>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山东模拟</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铁是人体必需的微量元素，在人类生产和生活中也有重要作用。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有机物甲所含的元素中，电负性最小的是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填元素符号，下同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，第一电离能最大的是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pic>
        <p:nvPicPr>
          <p:cNvPr id="136194" name="Picture 2" descr="12-12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597" y="836712"/>
            <a:ext cx="5701484" cy="37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657440" y="3056761"/>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H</a:t>
            </a:r>
            <a:endParaRPr lang="zh-CN" altLang="en-US" dirty="0"/>
          </a:p>
        </p:txBody>
      </p:sp>
      <p:sp>
        <p:nvSpPr>
          <p:cNvPr id="5" name="矩形 4"/>
          <p:cNvSpPr/>
          <p:nvPr/>
        </p:nvSpPr>
        <p:spPr>
          <a:xfrm>
            <a:off x="2837184" y="3597989"/>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N</a:t>
            </a:r>
            <a:endParaRPr lang="zh-CN" altLang="en-US" dirty="0"/>
          </a:p>
        </p:txBody>
      </p:sp>
      <p:grpSp>
        <p:nvGrpSpPr>
          <p:cNvPr id="22" name="组合 21">
            <a:extLst>
              <a:ext uri="{FF2B5EF4-FFF2-40B4-BE49-F238E27FC236}">
                <a16:creationId xmlns:a16="http://schemas.microsoft.com/office/drawing/2014/main" id="{574E7DD6-E482-894D-9E46-D2B62C9ED9EC}"/>
              </a:ext>
            </a:extLst>
          </p:cNvPr>
          <p:cNvGrpSpPr/>
          <p:nvPr/>
        </p:nvGrpSpPr>
        <p:grpSpPr>
          <a:xfrm>
            <a:off x="516000" y="4581128"/>
            <a:ext cx="11160000" cy="2088231"/>
            <a:chOff x="792914" y="3925222"/>
            <a:chExt cx="11160000" cy="2088231"/>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2"/>
              <a:ext cx="11160000" cy="197534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文本框 25">
            <a:extLst>
              <a:ext uri="{FF2B5EF4-FFF2-40B4-BE49-F238E27FC236}">
                <a16:creationId xmlns:a16="http://schemas.microsoft.com/office/drawing/2014/main" id="{E38EBCDC-ABCA-E945-AC9F-C9807C462968}"/>
              </a:ext>
            </a:extLst>
          </p:cNvPr>
          <p:cNvSpPr txBox="1"/>
          <p:nvPr/>
        </p:nvSpPr>
        <p:spPr>
          <a:xfrm>
            <a:off x="640226" y="4850110"/>
            <a:ext cx="10910385" cy="1684244"/>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甲中有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四种元素，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非金属性最弱，则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的电负性最小；同一周期元素从左到右，元素的第一电离能呈增大趋势，但</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Ⅱ</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VA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族元素的第一电离能大于相邻元素，</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的第一电离能比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7546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blinds(horizontal)">
                                      <p:cBhvr>
                                        <p:cTn id="18"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409050" y="1844824"/>
            <a:ext cx="5723491"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血红蛋白中的铁处于基态时，其最高能级中的单电子数为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pic>
        <p:nvPicPr>
          <p:cNvPr id="136194" name="Picture 2" descr="12-12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597" y="836712"/>
            <a:ext cx="5701484" cy="37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a:extLst>
              <a:ext uri="{FF2B5EF4-FFF2-40B4-BE49-F238E27FC236}">
                <a16:creationId xmlns:a16="http://schemas.microsoft.com/office/drawing/2014/main" id="{574E7DD6-E482-894D-9E46-D2B62C9ED9EC}"/>
              </a:ext>
            </a:extLst>
          </p:cNvPr>
          <p:cNvGrpSpPr/>
          <p:nvPr/>
        </p:nvGrpSpPr>
        <p:grpSpPr>
          <a:xfrm>
            <a:off x="516000" y="4581128"/>
            <a:ext cx="11160000" cy="1728193"/>
            <a:chOff x="792914" y="3925222"/>
            <a:chExt cx="11160000" cy="1728193"/>
          </a:xfrm>
        </p:grpSpPr>
        <p:sp>
          <p:nvSpPr>
            <p:cNvPr id="23" name="圆角矩形 22">
              <a:extLst>
                <a:ext uri="{FF2B5EF4-FFF2-40B4-BE49-F238E27FC236}">
                  <a16:creationId xmlns:a16="http://schemas.microsoft.com/office/drawing/2014/main" id="{E0791A29-2CB4-2744-96C1-EA2037B165CE}"/>
                </a:ext>
              </a:extLst>
            </p:cNvPr>
            <p:cNvSpPr/>
            <p:nvPr/>
          </p:nvSpPr>
          <p:spPr>
            <a:xfrm>
              <a:off x="792914" y="4038113"/>
              <a:ext cx="11160000" cy="161530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文本框 25">
            <a:extLst>
              <a:ext uri="{FF2B5EF4-FFF2-40B4-BE49-F238E27FC236}">
                <a16:creationId xmlns:a16="http://schemas.microsoft.com/office/drawing/2014/main" id="{E38EBCDC-ABCA-E945-AC9F-C9807C462968}"/>
              </a:ext>
            </a:extLst>
          </p:cNvPr>
          <p:cNvSpPr txBox="1"/>
          <p:nvPr/>
        </p:nvSpPr>
        <p:spPr>
          <a:xfrm>
            <a:off x="640226" y="4869160"/>
            <a:ext cx="10910385" cy="1130246"/>
          </a:xfrm>
          <a:prstGeom prst="rect">
            <a:avLst/>
          </a:prstGeom>
          <a:noFill/>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号元素，基态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原子的简化电子排布式是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Ar</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，最高能级为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能级，单电子数为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569300" y="2524242"/>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Tree>
    <p:extLst>
      <p:ext uri="{BB962C8B-B14F-4D97-AF65-F5344CB8AC3E}">
        <p14:creationId xmlns:p14="http://schemas.microsoft.com/office/powerpoint/2010/main" val="179690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blinds(horizontal)">
                                      <p:cBhvr>
                                        <p:cTn id="15"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390000" y="1196752"/>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血红蛋白中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原子的杂化方式为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pic>
        <p:nvPicPr>
          <p:cNvPr id="136194" name="Picture 2" descr="12-12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5258" y="2062021"/>
            <a:ext cx="5701484" cy="37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122471" y="1259235"/>
            <a:ext cx="12458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sp</a:t>
            </a:r>
            <a:r>
              <a:rPr lang="en-US" altLang="zh-CN" sz="2400" kern="100" baseline="30000" dirty="0">
                <a:solidFill>
                  <a:srgbClr val="C00000"/>
                </a:solidFill>
                <a:latin typeface="Times New Roman" panose="02020603050405020304" pitchFamily="18" charset="0"/>
                <a:ea typeface="微软雅黑" panose="020B0503020204020204" pitchFamily="34" charset="-122"/>
              </a:rPr>
              <a:t>3</a:t>
            </a:r>
            <a:endParaRPr lang="zh-CN" altLang="en-US" dirty="0"/>
          </a:p>
        </p:txBody>
      </p:sp>
    </p:spTree>
    <p:extLst>
      <p:ext uri="{BB962C8B-B14F-4D97-AF65-F5344CB8AC3E}">
        <p14:creationId xmlns:p14="http://schemas.microsoft.com/office/powerpoint/2010/main" val="9584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574E7DD6-E482-894D-9E46-D2B62C9ED9EC}"/>
              </a:ext>
            </a:extLst>
          </p:cNvPr>
          <p:cNvGrpSpPr/>
          <p:nvPr/>
        </p:nvGrpSpPr>
        <p:grpSpPr>
          <a:xfrm>
            <a:off x="516000" y="1420027"/>
            <a:ext cx="11160000" cy="4313229"/>
            <a:chOff x="792914" y="3925222"/>
            <a:chExt cx="11160000" cy="4313229"/>
          </a:xfrm>
        </p:grpSpPr>
        <p:sp>
          <p:nvSpPr>
            <p:cNvPr id="21" name="圆角矩形 20">
              <a:extLst>
                <a:ext uri="{FF2B5EF4-FFF2-40B4-BE49-F238E27FC236}">
                  <a16:creationId xmlns:a16="http://schemas.microsoft.com/office/drawing/2014/main" id="{E0791A29-2CB4-2744-96C1-EA2037B165CE}"/>
                </a:ext>
              </a:extLst>
            </p:cNvPr>
            <p:cNvSpPr/>
            <p:nvPr/>
          </p:nvSpPr>
          <p:spPr>
            <a:xfrm>
              <a:off x="792914" y="4038112"/>
              <a:ext cx="11160000" cy="420033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4" name="文本框 23">
              <a:extLst>
                <a:ext uri="{FF2B5EF4-FFF2-40B4-BE49-F238E27FC236}">
                  <a16:creationId xmlns:a16="http://schemas.microsoft.com/office/drawing/2014/main" id="{E38EBCDC-ABCA-E945-AC9F-C9807C462968}"/>
                </a:ext>
              </a:extLst>
            </p:cNvPr>
            <p:cNvSpPr txBox="1"/>
            <p:nvPr/>
          </p:nvSpPr>
          <p:spPr>
            <a:xfrm>
              <a:off x="971153" y="4196478"/>
              <a:ext cx="5185738" cy="576248"/>
            </a:xfrm>
            <a:prstGeom prst="rect">
              <a:avLst/>
            </a:prstGeom>
            <a:noFill/>
          </p:spPr>
          <p:txBody>
            <a:bodyPr wrap="square">
              <a:spAutoFit/>
            </a:bodyPr>
            <a:lstStyle/>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血红蛋白中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原子有两种成键方式，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4" name="文本框 33">
              <a:extLst>
                <a:ext uri="{FF2B5EF4-FFF2-40B4-BE49-F238E27FC236}">
                  <a16:creationId xmlns:a16="http://schemas.microsoft.com/office/drawing/2014/main" id="{E38EBCDC-ABCA-E945-AC9F-C9807C462968}"/>
                </a:ext>
              </a:extLst>
            </p:cNvPr>
            <p:cNvSpPr txBox="1"/>
            <p:nvPr/>
          </p:nvSpPr>
          <p:spPr>
            <a:xfrm>
              <a:off x="971153" y="5017141"/>
              <a:ext cx="5185738" cy="576248"/>
            </a:xfrm>
            <a:prstGeom prst="rect">
              <a:avLst/>
            </a:prstGeom>
            <a:noFill/>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中有三个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键和一对孤电子对，</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 name="文本框 34">
              <a:extLst>
                <a:ext uri="{FF2B5EF4-FFF2-40B4-BE49-F238E27FC236}">
                  <a16:creationId xmlns:a16="http://schemas.microsoft.com/office/drawing/2014/main" id="{E38EBCDC-ABCA-E945-AC9F-C9807C462968}"/>
                </a:ext>
              </a:extLst>
            </p:cNvPr>
            <p:cNvSpPr txBox="1"/>
            <p:nvPr/>
          </p:nvSpPr>
          <p:spPr>
            <a:xfrm>
              <a:off x="971153" y="5821582"/>
              <a:ext cx="5185738" cy="64633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杂化方式为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中有三个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σ</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键，无</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6" name="文本框 35">
              <a:extLst>
                <a:ext uri="{FF2B5EF4-FFF2-40B4-BE49-F238E27FC236}">
                  <a16:creationId xmlns:a16="http://schemas.microsoft.com/office/drawing/2014/main" id="{E38EBCDC-ABCA-E945-AC9F-C9807C462968}"/>
                </a:ext>
              </a:extLst>
            </p:cNvPr>
            <p:cNvSpPr txBox="1"/>
            <p:nvPr/>
          </p:nvSpPr>
          <p:spPr>
            <a:xfrm>
              <a:off x="971153" y="6656905"/>
              <a:ext cx="5185738" cy="576248"/>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孤电子对，杂化方式为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sp>
        <p:nvSpPr>
          <p:cNvPr id="25" name="圆角矩形 24">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pic>
        <p:nvPicPr>
          <p:cNvPr id="137218"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657" y="2341743"/>
            <a:ext cx="646842" cy="9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12-12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0016" y="1970268"/>
            <a:ext cx="5183167" cy="34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8490" y="3185205"/>
            <a:ext cx="646842" cy="97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137219"/>
                                        </p:tgtEl>
                                        <p:attrNameLst>
                                          <p:attrName>style.visibility</p:attrName>
                                        </p:attrNameLst>
                                      </p:cBhvr>
                                      <p:to>
                                        <p:strVal val="visible"/>
                                      </p:to>
                                    </p:set>
                                    <p:animEffect transition="in" filter="blinds(horizontal)">
                                      <p:cBhvr>
                                        <p:cTn id="13" dur="500"/>
                                        <p:tgtEl>
                                          <p:spTgt spid="137219"/>
                                        </p:tgtEl>
                                      </p:cBhvr>
                                    </p:animEffect>
                                  </p:childTnLst>
                                </p:cTn>
                              </p:par>
                              <p:par>
                                <p:cTn id="14" presetID="3" presetClass="entr" presetSubtype="10" fill="hold" nodeType="withEffect">
                                  <p:stCondLst>
                                    <p:cond delay="0"/>
                                  </p:stCondLst>
                                  <p:childTnLst>
                                    <p:set>
                                      <p:cBhvr>
                                        <p:cTn id="15" dur="1" fill="hold">
                                          <p:stCondLst>
                                            <p:cond delay="0"/>
                                          </p:stCondLst>
                                        </p:cTn>
                                        <p:tgtEl>
                                          <p:spTgt spid="137218"/>
                                        </p:tgtEl>
                                        <p:attrNameLst>
                                          <p:attrName>style.visibility</p:attrName>
                                        </p:attrNameLst>
                                      </p:cBhvr>
                                      <p:to>
                                        <p:strVal val="visible"/>
                                      </p:to>
                                    </p:set>
                                    <p:animEffect transition="in" filter="blinds(horizontal)">
                                      <p:cBhvr>
                                        <p:cTn id="16" dur="5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390000" y="1096169"/>
            <a:ext cx="11412000"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(2)FeCl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中的化学键具有明显的共价性，蒸气状态下以双聚分子存在的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的结构</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pic>
        <p:nvPicPr>
          <p:cNvPr id="138242" name="Picture 2"/>
          <p:cNvPicPr>
            <a:picLocks noChangeAspect="1" noChangeArrowheads="1"/>
          </p:cNvPicPr>
          <p:nvPr/>
        </p:nvPicPr>
        <p:blipFill>
          <a:blip r:embed="rId7"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1197" y="1793816"/>
            <a:ext cx="2406812" cy="141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695321" y="2922108"/>
            <a:ext cx="3385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4</a:t>
            </a:r>
            <a:endParaRPr lang="zh-CN" altLang="en-US" dirty="0"/>
          </a:p>
        </p:txBody>
      </p:sp>
      <p:sp>
        <p:nvSpPr>
          <p:cNvPr id="21" name="矩形 20">
            <a:extLst>
              <a:ext uri="{FF2B5EF4-FFF2-40B4-BE49-F238E27FC236}">
                <a16:creationId xmlns:a16="http://schemas.microsoft.com/office/drawing/2014/main" id="{F3C0D54F-E471-254D-996C-2FBC9553FFE9}"/>
              </a:ext>
            </a:extLst>
          </p:cNvPr>
          <p:cNvSpPr/>
          <p:nvPr/>
        </p:nvSpPr>
        <p:spPr>
          <a:xfrm>
            <a:off x="390000" y="2814399"/>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的配位数为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grpSp>
        <p:nvGrpSpPr>
          <p:cNvPr id="19" name="组合 18">
            <a:extLst>
              <a:ext uri="{FF2B5EF4-FFF2-40B4-BE49-F238E27FC236}">
                <a16:creationId xmlns:a16="http://schemas.microsoft.com/office/drawing/2014/main" id="{574E7DD6-E482-894D-9E46-D2B62C9ED9EC}"/>
              </a:ext>
            </a:extLst>
          </p:cNvPr>
          <p:cNvGrpSpPr/>
          <p:nvPr/>
        </p:nvGrpSpPr>
        <p:grpSpPr>
          <a:xfrm>
            <a:off x="516000" y="3843915"/>
            <a:ext cx="11160000" cy="2609421"/>
            <a:chOff x="792914" y="3925222"/>
            <a:chExt cx="11160000" cy="2609421"/>
          </a:xfrm>
        </p:grpSpPr>
        <p:sp>
          <p:nvSpPr>
            <p:cNvPr id="20" name="圆角矩形 19">
              <a:extLst>
                <a:ext uri="{FF2B5EF4-FFF2-40B4-BE49-F238E27FC236}">
                  <a16:creationId xmlns:a16="http://schemas.microsoft.com/office/drawing/2014/main" id="{E0791A29-2CB4-2744-96C1-EA2037B165CE}"/>
                </a:ext>
              </a:extLst>
            </p:cNvPr>
            <p:cNvSpPr/>
            <p:nvPr/>
          </p:nvSpPr>
          <p:spPr>
            <a:xfrm>
              <a:off x="792914" y="4038113"/>
              <a:ext cx="11160000" cy="249653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6" name="文本框 25">
              <a:extLst>
                <a:ext uri="{FF2B5EF4-FFF2-40B4-BE49-F238E27FC236}">
                  <a16:creationId xmlns:a16="http://schemas.microsoft.com/office/drawing/2014/main" id="{E38EBCDC-ABCA-E945-AC9F-C9807C462968}"/>
                </a:ext>
              </a:extLst>
            </p:cNvPr>
            <p:cNvSpPr txBox="1"/>
            <p:nvPr/>
          </p:nvSpPr>
          <p:spPr>
            <a:xfrm>
              <a:off x="855618" y="4191710"/>
              <a:ext cx="11034592" cy="576248"/>
            </a:xfrm>
            <a:prstGeom prst="rect">
              <a:avLst/>
            </a:prstGeom>
            <a:noFill/>
          </p:spPr>
          <p:txBody>
            <a:bodyPr wrap="square">
              <a:spAutoFit/>
            </a:bodyPr>
            <a:lstStyle/>
            <a:p>
              <a:pPr algn="di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提供空轨道，</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提供孤电子对，氯化铁中以双聚分子存在的结构式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文本框 27">
              <a:extLst>
                <a:ext uri="{FF2B5EF4-FFF2-40B4-BE49-F238E27FC236}">
                  <a16:creationId xmlns:a16="http://schemas.microsoft.com/office/drawing/2014/main" id="{E38EBCDC-ABCA-E945-AC9F-C9807C462968}"/>
                </a:ext>
              </a:extLst>
            </p:cNvPr>
            <p:cNvSpPr txBox="1"/>
            <p:nvPr/>
          </p:nvSpPr>
          <p:spPr>
            <a:xfrm>
              <a:off x="855618" y="5191322"/>
              <a:ext cx="11034592" cy="646331"/>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，根据结构式可知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的配位数为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pSp>
      <p:pic>
        <p:nvPicPr>
          <p:cNvPr id="139266"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078" y="4685067"/>
            <a:ext cx="2317098"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54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38242"/>
                                        </p:tgtEl>
                                        <p:attrNameLst>
                                          <p:attrName>style.visibility</p:attrName>
                                        </p:attrNameLst>
                                      </p:cBhvr>
                                      <p:to>
                                        <p:strVal val="visible"/>
                                      </p:to>
                                    </p:set>
                                    <p:animEffect transition="in" filter="blinds(horizontal)">
                                      <p:cBhvr>
                                        <p:cTn id="10" dur="500"/>
                                        <p:tgtEl>
                                          <p:spTgt spid="1382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139266"/>
                                        </p:tgtEl>
                                        <p:attrNameLst>
                                          <p:attrName>style.visibility</p:attrName>
                                        </p:attrNameLst>
                                      </p:cBhvr>
                                      <p:to>
                                        <p:strVal val="visible"/>
                                      </p:to>
                                    </p:set>
                                    <p:animEffect transition="in" filter="blinds(horizontal)">
                                      <p:cBhvr>
                                        <p:cTn id="18" dur="500"/>
                                        <p:tgtEl>
                                          <p:spTgt spid="13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390000" y="1196752"/>
            <a:ext cx="1141200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(3)LiFePO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属于简单磷酸盐，而直链的多磷酸盐则是一种复杂磷酸盐，如：焦磷酸钠、三磷酸钠等。焦磷酸根离子、三磷酸根离子如图所示。</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pic>
        <p:nvPicPr>
          <p:cNvPr id="138243" name="Picture 3" descr="12-12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1839" y="2562570"/>
            <a:ext cx="6468322" cy="15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a:extLst>
              <a:ext uri="{FF2B5EF4-FFF2-40B4-BE49-F238E27FC236}">
                <a16:creationId xmlns:a16="http://schemas.microsoft.com/office/drawing/2014/main" id="{F3C0D54F-E471-254D-996C-2FBC9553FFE9}"/>
              </a:ext>
            </a:extLst>
          </p:cNvPr>
          <p:cNvSpPr/>
          <p:nvPr/>
        </p:nvSpPr>
        <p:spPr>
          <a:xfrm>
            <a:off x="390000" y="4099672"/>
            <a:ext cx="11412000" cy="67708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这类磷酸根离子的化学式可用通式表示为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原子数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6103086" y="4153706"/>
            <a:ext cx="215315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(P</a:t>
            </a:r>
            <a:r>
              <a:rPr lang="en-US" altLang="zh-CN" sz="2400" i="1" kern="100" baseline="-25000" dirty="0">
                <a:solidFill>
                  <a:srgbClr val="C00000"/>
                </a:solidFill>
                <a:latin typeface="Times New Roman" panose="02020603050405020304" pitchFamily="18" charset="0"/>
                <a:ea typeface="微软雅黑" panose="020B0503020204020204" pitchFamily="34" charset="-122"/>
              </a:rPr>
              <a:t>n</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rPr>
              <a:t>3</a:t>
            </a:r>
            <a:r>
              <a:rPr lang="en-US" altLang="zh-CN" sz="2400" i="1" kern="100" baseline="-25000" dirty="0">
                <a:solidFill>
                  <a:srgbClr val="C00000"/>
                </a:solidFill>
                <a:latin typeface="Times New Roman" panose="02020603050405020304" pitchFamily="18" charset="0"/>
                <a:ea typeface="微软雅黑" panose="020B0503020204020204" pitchFamily="34" charset="-122"/>
              </a:rPr>
              <a:t>n</a:t>
            </a:r>
            <a:r>
              <a:rPr lang="zh-CN" altLang="zh-CN" sz="2400" kern="100" baseline="-25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25000" dirty="0">
                <a:solidFill>
                  <a:srgbClr val="C00000"/>
                </a:solidFill>
                <a:latin typeface="Times New Roman" panose="02020603050405020304" pitchFamily="18" charset="0"/>
                <a:ea typeface="微软雅黑" panose="020B0503020204020204" pitchFamily="34" charset="-122"/>
              </a:rPr>
              <a:t>1</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a:t>
            </a:r>
            <a:r>
              <a:rPr lang="en-US" altLang="zh-CN" sz="2400" i="1" kern="100" baseline="30000" dirty="0">
                <a:solidFill>
                  <a:srgbClr val="C00000"/>
                </a:solidFill>
                <a:latin typeface="Times New Roman" panose="02020603050405020304" pitchFamily="18" charset="0"/>
                <a:ea typeface="微软雅黑" panose="020B0503020204020204" pitchFamily="34" charset="-122"/>
              </a:rPr>
              <a:t>n</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2)</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91205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231514627"/>
              </p:ext>
            </p:extLst>
          </p:nvPr>
        </p:nvGraphicFramePr>
        <p:xfrm>
          <a:off x="1549942" y="3920162"/>
          <a:ext cx="663575" cy="801688"/>
        </p:xfrm>
        <a:graphic>
          <a:graphicData uri="http://schemas.openxmlformats.org/presentationml/2006/ole">
            <mc:AlternateContent xmlns:mc="http://schemas.openxmlformats.org/markup-compatibility/2006">
              <mc:Choice xmlns:v="urn:schemas-microsoft-com:vml" Requires="v">
                <p:oleObj name="文档" r:id="rId7" imgW="664035" imgH="801196" progId="Word.Document.12">
                  <p:embed/>
                </p:oleObj>
              </mc:Choice>
              <mc:Fallback>
                <p:oleObj name="文档" r:id="rId7" imgW="664035" imgH="801196" progId="Word.Document.12">
                  <p:embed/>
                  <p:pic>
                    <p:nvPicPr>
                      <p:cNvPr id="0" name=""/>
                      <p:cNvPicPr/>
                      <p:nvPr/>
                    </p:nvPicPr>
                    <p:blipFill>
                      <a:blip r:embed="rId8"/>
                      <a:stretch>
                        <a:fillRect/>
                      </a:stretch>
                    </p:blipFill>
                    <p:spPr>
                      <a:xfrm>
                        <a:off x="1549942" y="3920162"/>
                        <a:ext cx="663575" cy="801688"/>
                      </a:xfrm>
                      <a:prstGeom prst="rect">
                        <a:avLst/>
                      </a:prstGeom>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1270505912"/>
              </p:ext>
            </p:extLst>
          </p:nvPr>
        </p:nvGraphicFramePr>
        <p:xfrm>
          <a:off x="8832304" y="3920162"/>
          <a:ext cx="663575" cy="801688"/>
        </p:xfrm>
        <a:graphic>
          <a:graphicData uri="http://schemas.openxmlformats.org/presentationml/2006/ole">
            <mc:AlternateContent xmlns:mc="http://schemas.openxmlformats.org/markup-compatibility/2006">
              <mc:Choice xmlns:v="urn:schemas-microsoft-com:vml" Requires="v">
                <p:oleObj name="文档" r:id="rId9" imgW="664035" imgH="801196" progId="Word.Document.12">
                  <p:embed/>
                </p:oleObj>
              </mc:Choice>
              <mc:Fallback>
                <p:oleObj name="文档" r:id="rId9" imgW="664035" imgH="801196" progId="Word.Document.12">
                  <p:embed/>
                  <p:pic>
                    <p:nvPicPr>
                      <p:cNvPr id="0" name=""/>
                      <p:cNvPicPr/>
                      <p:nvPr/>
                    </p:nvPicPr>
                    <p:blipFill>
                      <a:blip r:embed="rId10"/>
                      <a:stretch>
                        <a:fillRect/>
                      </a:stretch>
                    </p:blipFill>
                    <p:spPr>
                      <a:xfrm>
                        <a:off x="8832304" y="3920162"/>
                        <a:ext cx="663575" cy="801688"/>
                      </a:xfrm>
                      <a:prstGeom prst="rect">
                        <a:avLst/>
                      </a:prstGeom>
                    </p:spPr>
                  </p:pic>
                </p:oleObj>
              </mc:Fallback>
            </mc:AlternateContent>
          </a:graphicData>
        </a:graphic>
      </p:graphicFrame>
      <p:pic>
        <p:nvPicPr>
          <p:cNvPr id="25" name="Picture 3" descr="12-12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1839" y="1358126"/>
            <a:ext cx="6468322" cy="15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16000" y="1138461"/>
            <a:ext cx="11160000" cy="5170859"/>
            <a:chOff x="516000" y="1138461"/>
            <a:chExt cx="11160000" cy="5170859"/>
          </a:xfrm>
        </p:grpSpPr>
        <p:sp>
          <p:nvSpPr>
            <p:cNvPr id="20" name="文本框 19">
              <a:extLst>
                <a:ext uri="{FF2B5EF4-FFF2-40B4-BE49-F238E27FC236}">
                  <a16:creationId xmlns:a16="http://schemas.microsoft.com/office/drawing/2014/main" id="{E38EBCDC-ABCA-E945-AC9F-C9807C462968}"/>
                </a:ext>
              </a:extLst>
            </p:cNvPr>
            <p:cNvSpPr txBox="1"/>
            <p:nvPr/>
          </p:nvSpPr>
          <p:spPr>
            <a:xfrm>
              <a:off x="694238" y="2893000"/>
              <a:ext cx="10802361" cy="3416320"/>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由三磷酸根离子的结构可知，中间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原子连接的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原子完全属于该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原子，另外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原子分别属于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原子，故属于中间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，属于左、右两边的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，若这类磷酸根离子中含</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原子个数为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元素的化合价为－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元素的化合价为＋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，故该离子</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所带电荷为－</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，这类磷酸根离子的化学式可用通式表示为</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a:t>
              </a:r>
              <a:r>
                <a:rPr lang="en-US" altLang="zh-CN" sz="2400" i="1" kern="100" spc="-20" baseline="-250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spc="-20" baseline="-25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spc="-20" baseline="-25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20" baseline="300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a:extLst>
                <a:ext uri="{FF2B5EF4-FFF2-40B4-BE49-F238E27FC236}">
                  <a16:creationId xmlns:a16="http://schemas.microsoft.com/office/drawing/2014/main" id="{574E7DD6-E482-894D-9E46-D2B62C9ED9EC}"/>
                </a:ext>
              </a:extLst>
            </p:cNvPr>
            <p:cNvGrpSpPr/>
            <p:nvPr/>
          </p:nvGrpSpPr>
          <p:grpSpPr>
            <a:xfrm>
              <a:off x="516000" y="1138461"/>
              <a:ext cx="11160000" cy="5170859"/>
              <a:chOff x="792914" y="3925222"/>
              <a:chExt cx="11160000" cy="5170859"/>
            </a:xfrm>
          </p:grpSpPr>
          <p:sp>
            <p:nvSpPr>
              <p:cNvPr id="28" name="圆角矩形 27">
                <a:extLst>
                  <a:ext uri="{FF2B5EF4-FFF2-40B4-BE49-F238E27FC236}">
                    <a16:creationId xmlns:a16="http://schemas.microsoft.com/office/drawing/2014/main" id="{E0791A29-2CB4-2744-96C1-EA2037B165CE}"/>
                  </a:ext>
                </a:extLst>
              </p:cNvPr>
              <p:cNvSpPr/>
              <p:nvPr/>
            </p:nvSpPr>
            <p:spPr>
              <a:xfrm>
                <a:off x="792914" y="4038113"/>
                <a:ext cx="11160000" cy="505796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pSp>
    </p:spTree>
    <p:extLst>
      <p:ext uri="{BB962C8B-B14F-4D97-AF65-F5344CB8AC3E}">
        <p14:creationId xmlns:p14="http://schemas.microsoft.com/office/powerpoint/2010/main" val="37838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390000" y="1196752"/>
            <a:ext cx="7074152" cy="178508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铁及其化合物的晶体种类较多。</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的一种晶体结构如甲、乙所示，若按甲中虚线方向切乙，得到的切面图正确的是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pic>
        <p:nvPicPr>
          <p:cNvPr id="141314" name="Picture 2" descr="12-12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8874" y="836712"/>
            <a:ext cx="3881742"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5" name="Picture 3" descr="12-12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85" y="3140968"/>
            <a:ext cx="6685430" cy="15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231904" y="2428443"/>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grpSp>
        <p:nvGrpSpPr>
          <p:cNvPr id="24" name="组合 23">
            <a:extLst>
              <a:ext uri="{FF2B5EF4-FFF2-40B4-BE49-F238E27FC236}">
                <a16:creationId xmlns:a16="http://schemas.microsoft.com/office/drawing/2014/main" id="{574E7DD6-E482-894D-9E46-D2B62C9ED9EC}"/>
              </a:ext>
            </a:extLst>
          </p:cNvPr>
          <p:cNvGrpSpPr/>
          <p:nvPr/>
        </p:nvGrpSpPr>
        <p:grpSpPr>
          <a:xfrm>
            <a:off x="516000" y="4885935"/>
            <a:ext cx="11160000" cy="1601309"/>
            <a:chOff x="792914" y="3925222"/>
            <a:chExt cx="11160000" cy="1601309"/>
          </a:xfrm>
        </p:grpSpPr>
        <p:sp>
          <p:nvSpPr>
            <p:cNvPr id="25" name="圆角矩形 24">
              <a:extLst>
                <a:ext uri="{FF2B5EF4-FFF2-40B4-BE49-F238E27FC236}">
                  <a16:creationId xmlns:a16="http://schemas.microsoft.com/office/drawing/2014/main" id="{E0791A29-2CB4-2744-96C1-EA2037B165CE}"/>
                </a:ext>
              </a:extLst>
            </p:cNvPr>
            <p:cNvSpPr/>
            <p:nvPr/>
          </p:nvSpPr>
          <p:spPr>
            <a:xfrm>
              <a:off x="792914" y="4038113"/>
              <a:ext cx="11160000" cy="148841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sp>
          <p:nvSpPr>
            <p:cNvPr id="28" name="文本框 27">
              <a:extLst>
                <a:ext uri="{FF2B5EF4-FFF2-40B4-BE49-F238E27FC236}">
                  <a16:creationId xmlns:a16="http://schemas.microsoft.com/office/drawing/2014/main" id="{E38EBCDC-ABCA-E945-AC9F-C9807C462968}"/>
                </a:ext>
              </a:extLst>
            </p:cNvPr>
            <p:cNvSpPr txBox="1"/>
            <p:nvPr/>
          </p:nvSpPr>
          <p:spPr>
            <a:xfrm>
              <a:off x="855618" y="4191710"/>
              <a:ext cx="11034592"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位于顶点和体心，乙由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个甲组成，按虚线方向切乙形成的截面边长不等，排除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，由于每个小立方体的体心有一个铁原子，故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Tree>
    <p:extLst>
      <p:ext uri="{BB962C8B-B14F-4D97-AF65-F5344CB8AC3E}">
        <p14:creationId xmlns:p14="http://schemas.microsoft.com/office/powerpoint/2010/main" val="16638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F3C0D54F-E471-254D-996C-2FBC9553FFE9}"/>
              </a:ext>
            </a:extLst>
          </p:cNvPr>
          <p:cNvSpPr/>
          <p:nvPr/>
        </p:nvSpPr>
        <p:spPr>
          <a:xfrm>
            <a:off x="390000" y="1196752"/>
            <a:ext cx="7650216"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dist">
              <a:lnSpc>
                <a:spcPct val="15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可组成一种过渡金属氮化物，其晶胞如图所示。六棱柱底边边长为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x</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y</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为阿伏加德罗常</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pic>
        <p:nvPicPr>
          <p:cNvPr id="142338" name="Picture 2" descr="12-12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1828" y="1196752"/>
            <a:ext cx="2871593"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179729738"/>
              </p:ext>
            </p:extLst>
          </p:nvPr>
        </p:nvGraphicFramePr>
        <p:xfrm>
          <a:off x="3791744" y="2378447"/>
          <a:ext cx="2387600" cy="1698625"/>
        </p:xfrm>
        <a:graphic>
          <a:graphicData uri="http://schemas.openxmlformats.org/presentationml/2006/ole">
            <mc:AlternateContent xmlns:mc="http://schemas.openxmlformats.org/markup-compatibility/2006">
              <mc:Choice xmlns:v="urn:schemas-microsoft-com:vml" Requires="v">
                <p:oleObj name="文档" r:id="rId8" imgW="2387645" imgH="1697944" progId="Word.Document.12">
                  <p:embed/>
                </p:oleObj>
              </mc:Choice>
              <mc:Fallback>
                <p:oleObj name="文档" r:id="rId8" imgW="2387645" imgH="1697944" progId="Word.Document.12">
                  <p:embed/>
                  <p:pic>
                    <p:nvPicPr>
                      <p:cNvPr id="0" name=""/>
                      <p:cNvPicPr/>
                      <p:nvPr/>
                    </p:nvPicPr>
                    <p:blipFill>
                      <a:blip r:embed="rId9"/>
                      <a:stretch>
                        <a:fillRect/>
                      </a:stretch>
                    </p:blipFill>
                    <p:spPr>
                      <a:xfrm>
                        <a:off x="3791744" y="2378447"/>
                        <a:ext cx="2387600" cy="1698625"/>
                      </a:xfrm>
                      <a:prstGeom prst="rect">
                        <a:avLst/>
                      </a:prstGeom>
                    </p:spPr>
                  </p:pic>
                </p:oleObj>
              </mc:Fallback>
            </mc:AlternateContent>
          </a:graphicData>
        </a:graphic>
      </p:graphicFrame>
      <p:sp>
        <p:nvSpPr>
          <p:cNvPr id="29" name="矩形 28">
            <a:extLst>
              <a:ext uri="{FF2B5EF4-FFF2-40B4-BE49-F238E27FC236}">
                <a16:creationId xmlns:a16="http://schemas.microsoft.com/office/drawing/2014/main" id="{F3C0D54F-E471-254D-996C-2FBC9553FFE9}"/>
              </a:ext>
            </a:extLst>
          </p:cNvPr>
          <p:cNvSpPr/>
          <p:nvPr/>
        </p:nvSpPr>
        <p:spPr>
          <a:xfrm>
            <a:off x="390000" y="3347288"/>
            <a:ext cx="7650216" cy="123108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数的值，则晶胞密度为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_______________</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g·cm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列出计算式即可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5588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946916"/>
            <a:ext cx="11412000" cy="577081"/>
          </a:xfrm>
          <a:prstGeom prst="rect">
            <a:avLst/>
          </a:prstGeom>
        </p:spPr>
        <p:txBody>
          <a:bodyPr wrap="square">
            <a:spAutoFit/>
          </a:bodyPr>
          <a:lstStyle/>
          <a:p>
            <a:pPr algn="just">
              <a:lnSpc>
                <a:spcPct val="150000"/>
              </a:lnSpc>
              <a:spcAft>
                <a:spcPts val="0"/>
              </a:spcAft>
            </a:pPr>
            <a:r>
              <a:rPr lang="en-US" altLang="zh-CN" sz="2400"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答题模板</a:t>
            </a:r>
            <a:r>
              <a:rPr lang="en-US" altLang="zh-CN" sz="2400"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8066" name="Picture 2" descr="1-27T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9894" y="1733684"/>
            <a:ext cx="7012213" cy="306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976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a:hlinkClick r:id="rId2" action="ppaction://hlinksldjump"/>
            <a:extLst>
              <a:ext uri="{FF2B5EF4-FFF2-40B4-BE49-F238E27FC236}">
                <a16:creationId xmlns:a16="http://schemas.microsoft.com/office/drawing/2014/main"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3" action="ppaction://hlinksldjump"/>
            <a:extLst>
              <a:ext uri="{FF2B5EF4-FFF2-40B4-BE49-F238E27FC236}">
                <a16:creationId xmlns:a16="http://schemas.microsoft.com/office/drawing/2014/main"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4" action="ppaction://hlinksldjump"/>
            <a:extLst>
              <a:ext uri="{FF2B5EF4-FFF2-40B4-BE49-F238E27FC236}">
                <a16:creationId xmlns:a16="http://schemas.microsoft.com/office/drawing/2014/main"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5" action="ppaction://hlinksldjump"/>
            <a:extLst>
              <a:ext uri="{FF2B5EF4-FFF2-40B4-BE49-F238E27FC236}">
                <a16:creationId xmlns:a16="http://schemas.microsoft.com/office/drawing/2014/main"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6" action="ppaction://hlinksldjump"/>
            <a:extLst>
              <a:ext uri="{FF2B5EF4-FFF2-40B4-BE49-F238E27FC236}">
                <a16:creationId xmlns:a16="http://schemas.microsoft.com/office/drawing/2014/main"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grpSp>
        <p:nvGrpSpPr>
          <p:cNvPr id="27" name="组合 26">
            <a:extLst>
              <a:ext uri="{FF2B5EF4-FFF2-40B4-BE49-F238E27FC236}">
                <a16:creationId xmlns:a16="http://schemas.microsoft.com/office/drawing/2014/main" id="{574E7DD6-E482-894D-9E46-D2B62C9ED9EC}"/>
              </a:ext>
            </a:extLst>
          </p:cNvPr>
          <p:cNvGrpSpPr/>
          <p:nvPr/>
        </p:nvGrpSpPr>
        <p:grpSpPr>
          <a:xfrm>
            <a:off x="516000" y="1138461"/>
            <a:ext cx="11160000" cy="5170859"/>
            <a:chOff x="792914" y="3925222"/>
            <a:chExt cx="11160000" cy="5170859"/>
          </a:xfrm>
        </p:grpSpPr>
        <p:sp>
          <p:nvSpPr>
            <p:cNvPr id="28" name="圆角矩形 27">
              <a:extLst>
                <a:ext uri="{FF2B5EF4-FFF2-40B4-BE49-F238E27FC236}">
                  <a16:creationId xmlns:a16="http://schemas.microsoft.com/office/drawing/2014/main" id="{E0791A29-2CB4-2744-96C1-EA2037B165CE}"/>
                </a:ext>
              </a:extLst>
            </p:cNvPr>
            <p:cNvSpPr/>
            <p:nvPr/>
          </p:nvSpPr>
          <p:spPr>
            <a:xfrm>
              <a:off x="792914" y="4038113"/>
              <a:ext cx="11160000" cy="505796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5" name="对象 4"/>
          <p:cNvGraphicFramePr>
            <a:graphicFrameLocks noChangeAspect="1"/>
          </p:cNvGraphicFramePr>
          <p:nvPr>
            <p:extLst>
              <p:ext uri="{D42A27DB-BD31-4B8C-83A1-F6EECF244321}">
                <p14:modId xmlns:p14="http://schemas.microsoft.com/office/powerpoint/2010/main" val="628892717"/>
              </p:ext>
            </p:extLst>
          </p:nvPr>
        </p:nvGraphicFramePr>
        <p:xfrm>
          <a:off x="623392" y="2780928"/>
          <a:ext cx="7867650" cy="3419475"/>
        </p:xfrm>
        <a:graphic>
          <a:graphicData uri="http://schemas.openxmlformats.org/presentationml/2006/ole">
            <mc:AlternateContent xmlns:mc="http://schemas.openxmlformats.org/markup-compatibility/2006">
              <mc:Choice xmlns:v="urn:schemas-microsoft-com:vml" Requires="v">
                <p:oleObj name="文档" r:id="rId7" imgW="7865131" imgH="3423273" progId="Word.Document.12">
                  <p:embed/>
                </p:oleObj>
              </mc:Choice>
              <mc:Fallback>
                <p:oleObj name="文档" r:id="rId7" imgW="7865131" imgH="3423273" progId="Word.Document.12">
                  <p:embed/>
                  <p:pic>
                    <p:nvPicPr>
                      <p:cNvPr id="0" name=""/>
                      <p:cNvPicPr/>
                      <p:nvPr/>
                    </p:nvPicPr>
                    <p:blipFill>
                      <a:blip r:embed="rId8"/>
                      <a:stretch>
                        <a:fillRect/>
                      </a:stretch>
                    </p:blipFill>
                    <p:spPr>
                      <a:xfrm>
                        <a:off x="623392" y="2780928"/>
                        <a:ext cx="7867650" cy="3419475"/>
                      </a:xfrm>
                      <a:prstGeom prst="rect">
                        <a:avLst/>
                      </a:prstGeom>
                    </p:spPr>
                  </p:pic>
                </p:oleObj>
              </mc:Fallback>
            </mc:AlternateContent>
          </a:graphicData>
        </a:graphic>
      </p:graphicFrame>
      <p:pic>
        <p:nvPicPr>
          <p:cNvPr id="26" name="Picture 2" descr="12-127"/>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2920099"/>
            <a:ext cx="2871593"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30">
            <a:extLst>
              <a:ext uri="{FF2B5EF4-FFF2-40B4-BE49-F238E27FC236}">
                <a16:creationId xmlns:a16="http://schemas.microsoft.com/office/drawing/2014/main" id="{E38EBCDC-ABCA-E945-AC9F-C9807C462968}"/>
              </a:ext>
            </a:extLst>
          </p:cNvPr>
          <p:cNvSpPr txBox="1"/>
          <p:nvPr/>
        </p:nvSpPr>
        <p:spPr>
          <a:xfrm>
            <a:off x="578704" y="1507673"/>
            <a:ext cx="11034592" cy="1130246"/>
          </a:xfrm>
          <a:prstGeom prst="rect">
            <a:avLst/>
          </a:prstGeom>
          <a:noFill/>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由晶胞结构可知，一个晶胞内含有两个氮原子，铁原子分别处于六棱柱的内部、顶点和面心，一个顶点为六个晶胞共用，所以一个晶胞中铁原子数目为</a:t>
            </a:r>
            <a:r>
              <a:rPr lang="en-US" altLang="zh-CN" sz="2400" kern="100" dirty="0">
                <a:latin typeface="Times New Roman" panose="02020603050405020304" pitchFamily="18" charset="0"/>
                <a:ea typeface="宋体" panose="02010600030101010101" pitchFamily="2" charset="-122"/>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589875487"/>
              </p:ext>
            </p:extLst>
          </p:nvPr>
        </p:nvGraphicFramePr>
        <p:xfrm>
          <a:off x="11005616" y="1984573"/>
          <a:ext cx="663575" cy="868363"/>
        </p:xfrm>
        <a:graphic>
          <a:graphicData uri="http://schemas.openxmlformats.org/presentationml/2006/ole">
            <mc:AlternateContent xmlns:mc="http://schemas.openxmlformats.org/markup-compatibility/2006">
              <mc:Choice xmlns:v="urn:schemas-microsoft-com:vml" Requires="v">
                <p:oleObj name="文档" r:id="rId10" imgW="664035" imgH="867902" progId="Word.Document.12">
                  <p:embed/>
                </p:oleObj>
              </mc:Choice>
              <mc:Fallback>
                <p:oleObj name="文档" r:id="rId10" imgW="664035" imgH="867902" progId="Word.Document.12">
                  <p:embed/>
                  <p:pic>
                    <p:nvPicPr>
                      <p:cNvPr id="0" name=""/>
                      <p:cNvPicPr/>
                      <p:nvPr/>
                    </p:nvPicPr>
                    <p:blipFill>
                      <a:blip r:embed="rId11"/>
                      <a:stretch>
                        <a:fillRect/>
                      </a:stretch>
                    </p:blipFill>
                    <p:spPr>
                      <a:xfrm>
                        <a:off x="11005616" y="1984573"/>
                        <a:ext cx="663575" cy="868363"/>
                      </a:xfrm>
                      <a:prstGeom prst="rect">
                        <a:avLst/>
                      </a:prstGeom>
                    </p:spPr>
                  </p:pic>
                </p:oleObj>
              </mc:Fallback>
            </mc:AlternateContent>
          </a:graphicData>
        </a:graphic>
      </p:graphicFrame>
    </p:spTree>
    <p:extLst>
      <p:ext uri="{BB962C8B-B14F-4D97-AF65-F5344CB8AC3E}">
        <p14:creationId xmlns:p14="http://schemas.microsoft.com/office/powerpoint/2010/main" val="2091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10525</TotalTime>
  <Words>6316</Words>
  <Application>Microsoft Office PowerPoint</Application>
  <PresentationFormat>宽屏</PresentationFormat>
  <Paragraphs>636</Paragraphs>
  <Slides>91</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91</vt:i4>
      </vt:variant>
    </vt:vector>
  </HeadingPairs>
  <TitlesOfParts>
    <vt:vector size="102" baseType="lpstr">
      <vt:lpstr>Adobe 楷体 Std R</vt:lpstr>
      <vt:lpstr>DOUYU Font</vt:lpstr>
      <vt:lpstr>KaiTi</vt:lpstr>
      <vt:lpstr>方正粗圆简体</vt:lpstr>
      <vt:lpstr>宋体</vt:lpstr>
      <vt:lpstr>微软雅黑</vt:lpstr>
      <vt:lpstr>Arial</vt:lpstr>
      <vt:lpstr>Calibri</vt:lpstr>
      <vt:lpstr>Times New Roman</vt: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Z Y</cp:lastModifiedBy>
  <cp:revision>346</cp:revision>
  <dcterms:created xsi:type="dcterms:W3CDTF">2021-11-07T03:17:42Z</dcterms:created>
  <dcterms:modified xsi:type="dcterms:W3CDTF">2022-09-13T14:37:41Z</dcterms:modified>
</cp:coreProperties>
</file>