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683" r:id="rId3"/>
    <p:sldId id="708" r:id="rId4"/>
    <p:sldId id="592" r:id="rId5"/>
    <p:sldId id="744" r:id="rId6"/>
    <p:sldId id="801" r:id="rId7"/>
    <p:sldId id="802" r:id="rId8"/>
    <p:sldId id="803" r:id="rId9"/>
    <p:sldId id="804" r:id="rId10"/>
    <p:sldId id="777" r:id="rId11"/>
    <p:sldId id="778" r:id="rId12"/>
    <p:sldId id="805" r:id="rId13"/>
    <p:sldId id="806" r:id="rId14"/>
    <p:sldId id="779" r:id="rId15"/>
    <p:sldId id="807" r:id="rId16"/>
    <p:sldId id="808" r:id="rId17"/>
    <p:sldId id="809" r:id="rId18"/>
    <p:sldId id="684" r:id="rId19"/>
    <p:sldId id="651" r:id="rId20"/>
    <p:sldId id="786" r:id="rId21"/>
    <p:sldId id="810" r:id="rId22"/>
    <p:sldId id="611" r:id="rId23"/>
    <p:sldId id="763" r:id="rId24"/>
    <p:sldId id="811" r:id="rId25"/>
    <p:sldId id="812" r:id="rId26"/>
    <p:sldId id="813" r:id="rId27"/>
    <p:sldId id="604" r:id="rId28"/>
    <p:sldId id="623" r:id="rId29"/>
    <p:sldId id="624" r:id="rId30"/>
    <p:sldId id="814" r:id="rId31"/>
    <p:sldId id="625" r:id="rId32"/>
    <p:sldId id="664" r:id="rId33"/>
    <p:sldId id="626" r:id="rId34"/>
    <p:sldId id="605" r:id="rId35"/>
    <p:sldId id="627" r:id="rId36"/>
    <p:sldId id="628" r:id="rId37"/>
    <p:sldId id="815" r:id="rId38"/>
    <p:sldId id="629" r:id="rId39"/>
    <p:sldId id="630" r:id="rId40"/>
    <p:sldId id="790" r:id="rId41"/>
    <p:sldId id="631" r:id="rId42"/>
    <p:sldId id="816" r:id="rId43"/>
    <p:sldId id="632" r:id="rId44"/>
    <p:sldId id="702" r:id="rId45"/>
    <p:sldId id="633" r:id="rId46"/>
    <p:sldId id="634" r:id="rId47"/>
    <p:sldId id="817" r:id="rId48"/>
    <p:sldId id="818" r:id="rId49"/>
    <p:sldId id="635" r:id="rId50"/>
    <p:sldId id="819" r:id="rId51"/>
    <p:sldId id="636" r:id="rId52"/>
    <p:sldId id="637" r:id="rId53"/>
    <p:sldId id="794" r:id="rId54"/>
    <p:sldId id="776" r:id="rId55"/>
    <p:sldId id="795" r:id="rId56"/>
    <p:sldId id="798" r:id="rId57"/>
    <p:sldId id="800" r:id="rId58"/>
    <p:sldId id="799" r:id="rId59"/>
    <p:sldId id="672" r:id="rId60"/>
    <p:sldId id="820" r:id="rId61"/>
    <p:sldId id="821" r:id="rId62"/>
    <p:sldId id="822" r:id="rId63"/>
    <p:sldId id="823" r:id="rId64"/>
    <p:sldId id="824" r:id="rId65"/>
    <p:sldId id="590"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AD9E7"/>
    <a:srgbClr val="1A808E"/>
    <a:srgbClr val="D6A38C"/>
    <a:srgbClr val="BC5D22"/>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0" autoAdjust="0"/>
    <p:restoredTop sz="96318" autoAdjust="0"/>
  </p:normalViewPr>
  <p:slideViewPr>
    <p:cSldViewPr showGuides="1">
      <p:cViewPr varScale="1">
        <p:scale>
          <a:sx n="109" d="100"/>
          <a:sy n="109" d="100"/>
        </p:scale>
        <p:origin x="156"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36</a:t>
            </a:fld>
            <a:endParaRPr lang="zh-CN" altLang="en-US"/>
          </a:p>
        </p:txBody>
      </p:sp>
    </p:spTree>
    <p:extLst>
      <p:ext uri="{BB962C8B-B14F-4D97-AF65-F5344CB8AC3E}">
        <p14:creationId xmlns:p14="http://schemas.microsoft.com/office/powerpoint/2010/main" val="30766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37</a:t>
            </a:fld>
            <a:endParaRPr lang="zh-CN" altLang="en-US"/>
          </a:p>
        </p:txBody>
      </p:sp>
    </p:spTree>
    <p:extLst>
      <p:ext uri="{BB962C8B-B14F-4D97-AF65-F5344CB8AC3E}">
        <p14:creationId xmlns:p14="http://schemas.microsoft.com/office/powerpoint/2010/main" val="364614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40</a:t>
            </a:fld>
            <a:endParaRPr lang="zh-CN" altLang="en-US"/>
          </a:p>
        </p:txBody>
      </p:sp>
    </p:spTree>
    <p:extLst>
      <p:ext uri="{BB962C8B-B14F-4D97-AF65-F5344CB8AC3E}">
        <p14:creationId xmlns:p14="http://schemas.microsoft.com/office/powerpoint/2010/main" val="78761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5EE56C-C3A4-4189-9343-1134C9305CB7}" type="slidenum">
              <a:rPr lang="zh-CN" altLang="en-US" smtClean="0"/>
              <a:t>57</a:t>
            </a:fld>
            <a:endParaRPr lang="zh-CN" altLang="en-US"/>
          </a:p>
        </p:txBody>
      </p:sp>
    </p:spTree>
    <p:extLst>
      <p:ext uri="{BB962C8B-B14F-4D97-AF65-F5344CB8AC3E}">
        <p14:creationId xmlns:p14="http://schemas.microsoft.com/office/powerpoint/2010/main" val="128731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 xmlns:a16="http://schemas.microsoft.com/office/drawing/2014/main"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对点训练</a:t>
            </a:r>
            <a:endParaRPr lang="zh-CN" altLang="en-US" sz="2400" b="1" dirty="0">
              <a:solidFill>
                <a:schemeClr val="bg1"/>
              </a:solidFill>
            </a:endParaRPr>
          </a:p>
        </p:txBody>
      </p:sp>
    </p:spTree>
    <p:extLst>
      <p:ext uri="{BB962C8B-B14F-4D97-AF65-F5344CB8AC3E}">
        <p14:creationId xmlns:p14="http://schemas.microsoft.com/office/powerpoint/2010/main" val="31161607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70" r:id="rId7"/>
    <p:sldLayoutId id="2147483663" r:id="rId8"/>
    <p:sldLayoutId id="2147483668" r:id="rId9"/>
    <p:sldLayoutId id="2147483666" r:id="rId10"/>
    <p:sldLayoutId id="214748365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__3.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Microsoft_Word___4.docx"/><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__5.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__6.docx"/><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package" Target="../embeddings/Microsoft_Word___7.docx"/><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package" Target="../embeddings/Microsoft_Word___8.docx"/><Relationship Id="rId7" Type="http://schemas.openxmlformats.org/officeDocument/2006/relationships/package" Target="../embeddings/Microsoft_Word___10.docx"/><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11" Type="http://schemas.openxmlformats.org/officeDocument/2006/relationships/slide" Target="slide3.xml"/><Relationship Id="rId5" Type="http://schemas.openxmlformats.org/officeDocument/2006/relationships/package" Target="../embeddings/Microsoft_Word___9.docx"/><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package" Target="../embeddings/Microsoft_Word___11.docx"/></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slide" Target="slide33.xml"/><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8" Type="http://schemas.openxmlformats.org/officeDocument/2006/relationships/package" Target="../embeddings/Microsoft_Word___12.docx"/><Relationship Id="rId3" Type="http://schemas.openxmlformats.org/officeDocument/2006/relationships/slide" Target="slide28.xml"/><Relationship Id="rId7"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29.xml"/><Relationship Id="rId9" Type="http://schemas.openxmlformats.org/officeDocument/2006/relationships/image" Target="../media/image25.emf"/></Relationships>
</file>

<file path=ppt/slides/_rels/slide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3.jpeg"/><Relationship Id="rId1" Type="http://schemas.openxmlformats.org/officeDocument/2006/relationships/slideLayout" Target="../slideLayouts/slideLayout11.xml"/><Relationship Id="rId6" Type="http://schemas.openxmlformats.org/officeDocument/2006/relationships/slide" Target="slide4.xml"/><Relationship Id="rId5" Type="http://schemas.openxmlformats.org/officeDocument/2006/relationships/slide" Target="slide18.xml"/><Relationship Id="rId4" Type="http://schemas.openxmlformats.org/officeDocument/2006/relationships/slide" Target="slide27.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slide" Target="slide33.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8.xml"/><Relationship Id="rId5" Type="http://schemas.openxmlformats.org/officeDocument/2006/relationships/slide" Target="slide33.xml"/><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8.xml"/><Relationship Id="rId5" Type="http://schemas.openxmlformats.org/officeDocument/2006/relationships/slide" Target="slide33.xml"/><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slide" Target="slide33.xml"/><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6.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4.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27.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2.xml"/></Relationships>
</file>

<file path=ppt/slides/_rels/slide36.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51.xml"/><Relationship Id="rId18" Type="http://schemas.openxmlformats.org/officeDocument/2006/relationships/image" Target="../media/image28.emf"/><Relationship Id="rId3" Type="http://schemas.openxmlformats.org/officeDocument/2006/relationships/notesSlide" Target="../notesSlides/notesSlide2.xml"/><Relationship Id="rId7" Type="http://schemas.openxmlformats.org/officeDocument/2006/relationships/slide" Target="slide39.xml"/><Relationship Id="rId12" Type="http://schemas.openxmlformats.org/officeDocument/2006/relationships/slide" Target="slide49.xml"/><Relationship Id="rId17" Type="http://schemas.openxmlformats.org/officeDocument/2006/relationships/package" Target="../embeddings/Microsoft_Word___13.docx"/><Relationship Id="rId2" Type="http://schemas.openxmlformats.org/officeDocument/2006/relationships/slideLayout" Target="../slideLayouts/slideLayout9.xml"/><Relationship Id="rId16" Type="http://schemas.openxmlformats.org/officeDocument/2006/relationships/slide" Target="slide56.xml"/><Relationship Id="rId1" Type="http://schemas.openxmlformats.org/officeDocument/2006/relationships/vmlDrawing" Target="../drawings/vmlDrawing8.vml"/><Relationship Id="rId6" Type="http://schemas.openxmlformats.org/officeDocument/2006/relationships/slide" Target="slide38.xml"/><Relationship Id="rId11" Type="http://schemas.openxmlformats.org/officeDocument/2006/relationships/slide" Target="slide46.xml"/><Relationship Id="rId5" Type="http://schemas.openxmlformats.org/officeDocument/2006/relationships/slide" Target="slide36.xml"/><Relationship Id="rId15" Type="http://schemas.openxmlformats.org/officeDocument/2006/relationships/slide" Target="slide54.xml"/><Relationship Id="rId10" Type="http://schemas.openxmlformats.org/officeDocument/2006/relationships/slide" Target="slide45.xml"/><Relationship Id="rId19" Type="http://schemas.openxmlformats.org/officeDocument/2006/relationships/slide" Target="slide60.xml"/><Relationship Id="rId4" Type="http://schemas.openxmlformats.org/officeDocument/2006/relationships/slide" Target="slide35.xml"/><Relationship Id="rId9" Type="http://schemas.openxmlformats.org/officeDocument/2006/relationships/slide" Target="slide43.xml"/><Relationship Id="rId14" Type="http://schemas.openxmlformats.org/officeDocument/2006/relationships/slide" Target="slide52.xml"/></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2" Type="http://schemas.openxmlformats.org/officeDocument/2006/relationships/notesSlide" Target="../notesSlides/notesSlide3.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3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29.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39.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30.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slide" Target="slide60.xml"/><Relationship Id="rId2" Type="http://schemas.openxmlformats.org/officeDocument/2006/relationships/notesSlide" Target="../notesSlides/notesSlide4.xml"/><Relationship Id="rId16"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41.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31.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31.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slide" Target="slide60.xml"/><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slide" Target="slide60.xml"/><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slide" Target="slide60.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image" Target="../media/image32.emf"/><Relationship Id="rId2" Type="http://schemas.openxmlformats.org/officeDocument/2006/relationships/slideLayout" Target="../slideLayouts/slideLayout9.xml"/><Relationship Id="rId16" Type="http://schemas.openxmlformats.org/officeDocument/2006/relationships/package" Target="../embeddings/Microsoft_Word___14.docx"/><Relationship Id="rId1" Type="http://schemas.openxmlformats.org/officeDocument/2006/relationships/vmlDrawing" Target="../drawings/vmlDrawing9.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46.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33.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slide" Target="slide60.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image" Target="../media/image34.emf"/><Relationship Id="rId2" Type="http://schemas.openxmlformats.org/officeDocument/2006/relationships/slideLayout" Target="../slideLayouts/slideLayout9.xml"/><Relationship Id="rId16" Type="http://schemas.openxmlformats.org/officeDocument/2006/relationships/package" Target="../embeddings/Microsoft_Word___15.docx"/><Relationship Id="rId1" Type="http://schemas.openxmlformats.org/officeDocument/2006/relationships/vmlDrawing" Target="../drawings/vmlDrawing10.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image" Target="../media/image33.png"/><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4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image" Target="../media/image33.png"/><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image" Target="../media/image35.emf"/><Relationship Id="rId2" Type="http://schemas.openxmlformats.org/officeDocument/2006/relationships/slideLayout" Target="../slideLayouts/slideLayout9.xml"/><Relationship Id="rId16" Type="http://schemas.openxmlformats.org/officeDocument/2006/relationships/package" Target="../embeddings/Microsoft_Word___16.docx"/><Relationship Id="rId1" Type="http://schemas.openxmlformats.org/officeDocument/2006/relationships/vmlDrawing" Target="../drawings/vmlDrawing11.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slide" Target="slide60.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4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slide" Target="slide60.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image" Target="../media/image36.emf"/><Relationship Id="rId2" Type="http://schemas.openxmlformats.org/officeDocument/2006/relationships/slideLayout" Target="../slideLayouts/slideLayout9.xml"/><Relationship Id="rId16" Type="http://schemas.openxmlformats.org/officeDocument/2006/relationships/package" Target="../embeddings/Microsoft_Word___17.docx"/><Relationship Id="rId1" Type="http://schemas.openxmlformats.org/officeDocument/2006/relationships/vmlDrawing" Target="../drawings/vmlDrawing12.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slide" Target="slide60.xml"/><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1.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slide" Target="slide60.xml"/><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slide" Target="slide60.xml"/><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slide" Target="slide60.xml"/><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image" Target="../media/image37.emf"/><Relationship Id="rId3" Type="http://schemas.openxmlformats.org/officeDocument/2006/relationships/slide" Target="slide35.xml"/><Relationship Id="rId21" Type="http://schemas.openxmlformats.org/officeDocument/2006/relationships/slide" Target="slide60.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package" Target="../embeddings/Microsoft_Word___18.docx"/><Relationship Id="rId2" Type="http://schemas.openxmlformats.org/officeDocument/2006/relationships/slideLayout" Target="../slideLayouts/slideLayout9.xml"/><Relationship Id="rId16" Type="http://schemas.openxmlformats.org/officeDocument/2006/relationships/image" Target="../media/image39.png"/><Relationship Id="rId20" Type="http://schemas.openxmlformats.org/officeDocument/2006/relationships/image" Target="../media/image38.emf"/><Relationship Id="rId1" Type="http://schemas.openxmlformats.org/officeDocument/2006/relationships/vmlDrawing" Target="../drawings/vmlDrawing13.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package" Target="../embeddings/Microsoft_Word___19.docx"/><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5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package" Target="../embeddings/Microsoft_Word___21.docx"/><Relationship Id="rId3" Type="http://schemas.openxmlformats.org/officeDocument/2006/relationships/slide" Target="slide35.xml"/><Relationship Id="rId21" Type="http://schemas.openxmlformats.org/officeDocument/2006/relationships/slide" Target="slide60.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image" Target="../media/image40.emf"/><Relationship Id="rId2" Type="http://schemas.openxmlformats.org/officeDocument/2006/relationships/slideLayout" Target="../slideLayouts/slideLayout9.xml"/><Relationship Id="rId16" Type="http://schemas.openxmlformats.org/officeDocument/2006/relationships/package" Target="../embeddings/Microsoft_Word___20.docx"/><Relationship Id="rId20" Type="http://schemas.openxmlformats.org/officeDocument/2006/relationships/image" Target="../media/image39.png"/><Relationship Id="rId1" Type="http://schemas.openxmlformats.org/officeDocument/2006/relationships/vmlDrawing" Target="../drawings/vmlDrawing14.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image" Target="../media/image41.emf"/><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56.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42.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slide" Target="slide60.xml"/><Relationship Id="rId2" Type="http://schemas.openxmlformats.org/officeDocument/2006/relationships/notesSlide" Target="../notesSlides/notesSlide5.xml"/><Relationship Id="rId16"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58.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image" Target="../media/image43.emf"/><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package" Target="../embeddings/Microsoft_Word___22.docx"/><Relationship Id="rId2" Type="http://schemas.openxmlformats.org/officeDocument/2006/relationships/slideLayout" Target="../slideLayouts/slideLayout9.xml"/><Relationship Id="rId16" Type="http://schemas.openxmlformats.org/officeDocument/2006/relationships/image" Target="../media/image44.png"/><Relationship Id="rId1" Type="http://schemas.openxmlformats.org/officeDocument/2006/relationships/vmlDrawing" Target="../drawings/vmlDrawing15.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slide" Target="slide60.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5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image" Target="../media/image44.png"/><Relationship Id="rId3" Type="http://schemas.openxmlformats.org/officeDocument/2006/relationships/slide" Target="slide35.xml"/><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image" Target="../media/image45.emf"/><Relationship Id="rId2" Type="http://schemas.openxmlformats.org/officeDocument/2006/relationships/slideLayout" Target="../slideLayouts/slideLayout9.xml"/><Relationship Id="rId16" Type="http://schemas.openxmlformats.org/officeDocument/2006/relationships/package" Target="../embeddings/Microsoft_Word___23.docx"/><Relationship Id="rId1" Type="http://schemas.openxmlformats.org/officeDocument/2006/relationships/vmlDrawing" Target="../drawings/vmlDrawing16.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slide" Target="slide60.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slide" Target="slide60.xml"/><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6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2.xml"/><Relationship Id="rId18" Type="http://schemas.openxmlformats.org/officeDocument/2006/relationships/package" Target="../embeddings/Microsoft_Word___25.docx"/><Relationship Id="rId3" Type="http://schemas.openxmlformats.org/officeDocument/2006/relationships/slide" Target="slide35.xml"/><Relationship Id="rId21" Type="http://schemas.openxmlformats.org/officeDocument/2006/relationships/image" Target="../media/image49.png"/><Relationship Id="rId7" Type="http://schemas.openxmlformats.org/officeDocument/2006/relationships/slide" Target="slide41.xml"/><Relationship Id="rId12" Type="http://schemas.openxmlformats.org/officeDocument/2006/relationships/slide" Target="slide51.xml"/><Relationship Id="rId17" Type="http://schemas.openxmlformats.org/officeDocument/2006/relationships/image" Target="../media/image46.emf"/><Relationship Id="rId2" Type="http://schemas.openxmlformats.org/officeDocument/2006/relationships/slideLayout" Target="../slideLayouts/slideLayout9.xml"/><Relationship Id="rId16" Type="http://schemas.openxmlformats.org/officeDocument/2006/relationships/package" Target="../embeddings/Microsoft_Word___24.docx"/><Relationship Id="rId20" Type="http://schemas.openxmlformats.org/officeDocument/2006/relationships/image" Target="../media/image48.png"/><Relationship Id="rId1" Type="http://schemas.openxmlformats.org/officeDocument/2006/relationships/vmlDrawing" Target="../drawings/vmlDrawing17.vml"/><Relationship Id="rId6" Type="http://schemas.openxmlformats.org/officeDocument/2006/relationships/slide" Target="slide39.xml"/><Relationship Id="rId11" Type="http://schemas.openxmlformats.org/officeDocument/2006/relationships/slide" Target="slide49.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19" Type="http://schemas.openxmlformats.org/officeDocument/2006/relationships/image" Target="../media/image47.emf"/><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54.xml"/><Relationship Id="rId22" Type="http://schemas.openxmlformats.org/officeDocument/2006/relationships/slide" Target="slide60.xml"/></Relationships>
</file>

<file path=ppt/slides/_rels/slide6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49.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6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2" Type="http://schemas.openxmlformats.org/officeDocument/2006/relationships/slide" Target="slide35.xml"/><Relationship Id="rId16" Type="http://schemas.openxmlformats.org/officeDocument/2006/relationships/slide" Target="slide60.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48.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6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6.xml"/><Relationship Id="rId7" Type="http://schemas.openxmlformats.org/officeDocument/2006/relationships/slide" Target="slide43.xml"/><Relationship Id="rId12" Type="http://schemas.openxmlformats.org/officeDocument/2006/relationships/slide" Target="slide52.xml"/><Relationship Id="rId17" Type="http://schemas.openxmlformats.org/officeDocument/2006/relationships/slide" Target="slide60.xml"/><Relationship Id="rId2" Type="http://schemas.openxmlformats.org/officeDocument/2006/relationships/slide" Target="slide35.xml"/><Relationship Id="rId16"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9.xml"/><Relationship Id="rId15" Type="http://schemas.openxmlformats.org/officeDocument/2006/relationships/image" Target="../media/image49.png"/><Relationship Id="rId10" Type="http://schemas.openxmlformats.org/officeDocument/2006/relationships/slide" Target="slide49.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43697" b="1051"/>
          <a:stretch/>
        </p:blipFill>
        <p:spPr>
          <a:xfrm>
            <a:off x="-3474" y="1511598"/>
            <a:ext cx="12193200" cy="3789610"/>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182052" y="2708919"/>
            <a:ext cx="11729068" cy="1200329"/>
          </a:xfrm>
          <a:prstGeom prst="rect">
            <a:avLst/>
          </a:prstGeom>
        </p:spPr>
        <p:txBody>
          <a:bodyPr wrap="square" anchor="ctr">
            <a:spAutoFit/>
          </a:bodyPr>
          <a:lstStyle/>
          <a:p>
            <a:pPr algn="ctr">
              <a:defRPr/>
            </a:pPr>
            <a:r>
              <a:rPr lang="zh-CN" altLang="zh-CN" sz="7200" b="1" dirty="0">
                <a:solidFill>
                  <a:schemeClr val="bg1"/>
                </a:solidFill>
                <a:latin typeface="+mn-ea"/>
              </a:rPr>
              <a:t>反应热与热化学方程式</a:t>
            </a: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a:solidFill>
                  <a:schemeClr val="bg1"/>
                </a:solidFill>
                <a:latin typeface="KaiTi" panose="02010609060101010101" pitchFamily="49" charset="-122"/>
                <a:ea typeface="KaiTi" panose="02010609060101010101" pitchFamily="49" charset="-122"/>
              </a:rPr>
              <a:t>1</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10153" y="1046634"/>
            <a:ext cx="11346487" cy="4016484"/>
          </a:xfrm>
          <a:prstGeom prst="rect">
            <a:avLst/>
          </a:prstGeom>
        </p:spPr>
        <p:txBody>
          <a:bodyPr wrap="square">
            <a:spAutoFit/>
          </a:bodyPr>
          <a:lstStyle/>
          <a:p>
            <a:pPr algn="just">
              <a:lnSpc>
                <a:spcPct val="150000"/>
              </a:lnSpc>
              <a:spcAft>
                <a:spcPts val="0"/>
              </a:spcAft>
            </a:pPr>
            <a:r>
              <a:rPr lang="zh-CN" altLang="zh-CN" sz="2600" b="1" kern="100" dirty="0">
                <a:solidFill>
                  <a:srgbClr val="BC5D22"/>
                </a:solidFill>
                <a:latin typeface="+mn-ea"/>
                <a:cs typeface="Times New Roman" panose="02020603050405020304" pitchFamily="18" charset="0"/>
              </a:rPr>
              <a:t>一、理解反应热与物质的能量变化关系图</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根据如图所示的反应，回答下列问题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该反应是放热反应，还是吸热反应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宋体" panose="02010600030101010101" pitchFamily="2" charset="-122"/>
                <a:ea typeface="Times New Roman" panose="02020603050405020304" pitchFamily="18" charset="0"/>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反应的活化能为</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试</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在</a:t>
            </a:r>
            <a:r>
              <a:rPr lang="zh-CN" altLang="en-US" sz="2400" kern="100" dirty="0" smtClean="0">
                <a:latin typeface="Times New Roman" panose="02020603050405020304" pitchFamily="18" charset="0"/>
                <a:ea typeface="微软雅黑" panose="020B0503020204020204" pitchFamily="34" charset="-122"/>
                <a:cs typeface="Times New Roman" panose="02020603050405020304" pitchFamily="18" charset="0"/>
              </a:rPr>
              <a:t>题</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中用虚线表示在反应中使用</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催化剂</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后</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活化能的变化情况</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4" name="矩形 1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154626" name="Picture 2" descr="6-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2304" y="2282578"/>
            <a:ext cx="2803689"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951984" y="2242964"/>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放热反应</a:t>
            </a:r>
            <a:endParaRPr lang="zh-CN" altLang="en-US" dirty="0"/>
          </a:p>
        </p:txBody>
      </p:sp>
      <p:sp>
        <p:nvSpPr>
          <p:cNvPr id="5" name="矩形 4"/>
          <p:cNvSpPr/>
          <p:nvPr/>
        </p:nvSpPr>
        <p:spPr>
          <a:xfrm>
            <a:off x="2654086" y="2809503"/>
            <a:ext cx="1885453" cy="461665"/>
          </a:xfrm>
          <a:prstGeom prst="rect">
            <a:avLst/>
          </a:prstGeom>
        </p:spPr>
        <p:txBody>
          <a:bodyPr wrap="none">
            <a:spAutoFit/>
          </a:bodyPr>
          <a:lstStyle/>
          <a:p>
            <a:r>
              <a:rPr lang="zh-CN" altLang="zh-CN" sz="2400" kern="100" dirty="0">
                <a:solidFill>
                  <a:srgbClr val="C00000"/>
                </a:solidFill>
                <a:ea typeface="宋体" panose="02010600030101010101" pitchFamily="2"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b</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kern="100" dirty="0" err="1">
                <a:solidFill>
                  <a:srgbClr val="C00000"/>
                </a:solidFill>
                <a:latin typeface="Times New Roman" panose="02020603050405020304" pitchFamily="18" charset="0"/>
                <a:ea typeface="微软雅黑" panose="020B0503020204020204" pitchFamily="34" charset="-122"/>
              </a:rPr>
              <a:t>kJ·mol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10" name="矩形 9"/>
          <p:cNvSpPr/>
          <p:nvPr/>
        </p:nvSpPr>
        <p:spPr>
          <a:xfrm>
            <a:off x="3222180" y="3331350"/>
            <a:ext cx="1577676"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微软雅黑" panose="020B0503020204020204" pitchFamily="34" charset="-122"/>
              </a:rPr>
              <a:t>a</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kern="100" dirty="0" err="1">
                <a:solidFill>
                  <a:srgbClr val="C00000"/>
                </a:solidFill>
                <a:latin typeface="Times New Roman" panose="02020603050405020304" pitchFamily="18" charset="0"/>
                <a:ea typeface="微软雅黑" panose="020B0503020204020204" pitchFamily="34" charset="-122"/>
              </a:rPr>
              <a:t>kJ·mol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pic>
        <p:nvPicPr>
          <p:cNvPr id="154627" name="Picture 3" descr="6-3"/>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32304" y="2282205"/>
            <a:ext cx="2803689"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25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4627"/>
                                        </p:tgtEl>
                                        <p:attrNameLst>
                                          <p:attrName>style.visibility</p:attrName>
                                        </p:attrNameLst>
                                      </p:cBhvr>
                                      <p:to>
                                        <p:strVal val="visible"/>
                                      </p:to>
                                    </p:set>
                                    <p:animEffect transition="in" filter="blinds(horizontal)">
                                      <p:cBhvr>
                                        <p:cTn id="22" dur="500"/>
                                        <p:tgtEl>
                                          <p:spTgt spid="15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260648"/>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铋基催化剂对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电化学还原制取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具有高效的选择性。其反应历程与能量变化如图所示，其中吸附在催化剂表面上的物种用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3592557"/>
              </p:ext>
            </p:extLst>
          </p:nvPr>
        </p:nvGraphicFramePr>
        <p:xfrm>
          <a:off x="2919413" y="1527305"/>
          <a:ext cx="6353175" cy="1209675"/>
        </p:xfrm>
        <a:graphic>
          <a:graphicData uri="http://schemas.openxmlformats.org/presentationml/2006/ole">
            <mc:AlternateContent xmlns:mc="http://schemas.openxmlformats.org/markup-compatibility/2006">
              <mc:Choice xmlns:v="urn:schemas-microsoft-com:vml" Requires="v">
                <p:oleObj spid="_x0000_s130219" name="文档" r:id="rId3" imgW="6348606" imgH="1211013" progId="Word.Document.12">
                  <p:embed/>
                </p:oleObj>
              </mc:Choice>
              <mc:Fallback>
                <p:oleObj name="文档" r:id="rId3" imgW="6348606" imgH="1211013" progId="Word.Document.12">
                  <p:embed/>
                  <p:pic>
                    <p:nvPicPr>
                      <p:cNvPr id="0" name=""/>
                      <p:cNvPicPr/>
                      <p:nvPr/>
                    </p:nvPicPr>
                    <p:blipFill>
                      <a:blip r:embed="rId4"/>
                      <a:stretch>
                        <a:fillRect/>
                      </a:stretch>
                    </p:blipFill>
                    <p:spPr>
                      <a:xfrm>
                        <a:off x="2919413" y="1527305"/>
                        <a:ext cx="6353175" cy="1209675"/>
                      </a:xfrm>
                      <a:prstGeom prst="rect">
                        <a:avLst/>
                      </a:prstGeom>
                    </p:spPr>
                  </p:pic>
                </p:oleObj>
              </mc:Fallback>
            </mc:AlternateContent>
          </a:graphicData>
        </a:graphic>
      </p:graphicFrame>
      <p:pic>
        <p:nvPicPr>
          <p:cNvPr id="130116" name="Picture 68" descr="6-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9172" y="2401226"/>
            <a:ext cx="5701484" cy="30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90000" y="2420888"/>
            <a:ext cx="5561984"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两种催化剂哪个更有利于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的吸附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简述判断依据：</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2639616" y="3003956"/>
            <a:ext cx="908326" cy="461665"/>
          </a:xfrm>
          <a:prstGeom prst="rect">
            <a:avLst/>
          </a:prstGeom>
        </p:spPr>
        <p:txBody>
          <a:bodyPr wrap="none">
            <a:spAutoFit/>
          </a:bodyPr>
          <a:lstStyle/>
          <a:p>
            <a:r>
              <a:rPr lang="en-US" altLang="zh-CN" sz="2400" kern="100" spc="10" dirty="0">
                <a:solidFill>
                  <a:srgbClr val="C00000"/>
                </a:solidFill>
                <a:latin typeface="Times New Roman" panose="02020603050405020304" pitchFamily="18" charset="0"/>
                <a:ea typeface="微软雅黑" panose="020B0503020204020204" pitchFamily="34" charset="-122"/>
              </a:rPr>
              <a:t>Bi</a:t>
            </a:r>
            <a:r>
              <a:rPr lang="en-US" altLang="zh-CN" sz="2400" kern="100" spc="1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spc="10" dirty="0">
                <a:solidFill>
                  <a:srgbClr val="C00000"/>
                </a:solidFill>
                <a:latin typeface="Times New Roman" panose="02020603050405020304" pitchFamily="18" charset="0"/>
                <a:ea typeface="微软雅黑" panose="020B0503020204020204" pitchFamily="34" charset="-122"/>
              </a:rPr>
              <a:t>O</a:t>
            </a:r>
            <a:r>
              <a:rPr lang="en-US" altLang="zh-CN" sz="2400" kern="100" spc="10" baseline="-25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7" name="矩形 6"/>
          <p:cNvSpPr/>
          <p:nvPr/>
        </p:nvSpPr>
        <p:spPr>
          <a:xfrm>
            <a:off x="450801" y="3470777"/>
            <a:ext cx="5285159" cy="1200329"/>
          </a:xfrm>
          <a:prstGeom prst="rect">
            <a:avLst/>
          </a:prstGeom>
        </p:spPr>
        <p:txBody>
          <a:bodyPr wrap="square">
            <a:spAutoFit/>
          </a:bodyPr>
          <a:lstStyle/>
          <a:p>
            <a:pPr>
              <a:lnSpc>
                <a:spcPct val="150000"/>
              </a:lnSpc>
            </a:pPr>
            <a:r>
              <a:rPr lang="zh-CN" altLang="zh-CN" sz="2400" kern="100" spc="1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由题图可知，使用</a:t>
            </a:r>
            <a:r>
              <a:rPr lang="en-US" altLang="zh-CN" sz="2400" kern="100" spc="10" dirty="0">
                <a:solidFill>
                  <a:srgbClr val="C00000"/>
                </a:solidFill>
                <a:latin typeface="Times New Roman" panose="02020603050405020304" pitchFamily="18" charset="0"/>
                <a:ea typeface="微软雅黑" panose="020B0503020204020204" pitchFamily="34" charset="-122"/>
              </a:rPr>
              <a:t>Bi</a:t>
            </a:r>
            <a:r>
              <a:rPr lang="en-US" altLang="zh-CN" sz="2400" kern="100" spc="1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spc="10" dirty="0">
                <a:solidFill>
                  <a:srgbClr val="C00000"/>
                </a:solidFill>
                <a:latin typeface="Times New Roman" panose="02020603050405020304" pitchFamily="18" charset="0"/>
                <a:ea typeface="微软雅黑" panose="020B0503020204020204" pitchFamily="34" charset="-122"/>
              </a:rPr>
              <a:t>O</a:t>
            </a:r>
            <a:r>
              <a:rPr lang="en-US" altLang="zh-CN" sz="2400" kern="100" spc="1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spc="1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催化剂时，相对能量减小得多，趋于更稳定状态</a:t>
            </a:r>
            <a:endParaRPr lang="zh-CN" altLang="en-US" dirty="0"/>
          </a:p>
        </p:txBody>
      </p:sp>
      <p:sp>
        <p:nvSpPr>
          <p:cNvPr id="21" name="矩形 20"/>
          <p:cNvSpPr/>
          <p:nvPr/>
        </p:nvSpPr>
        <p:spPr>
          <a:xfrm>
            <a:off x="390000" y="4734669"/>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电化学还原制取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5951984" y="4826510"/>
            <a:ext cx="493725" cy="461665"/>
          </a:xfrm>
          <a:prstGeom prst="rect">
            <a:avLst/>
          </a:prstGeom>
        </p:spPr>
        <p:txBody>
          <a:bodyPr wrap="none">
            <a:spAutoFit/>
          </a:bodyPr>
          <a:lstStyle/>
          <a:p>
            <a:r>
              <a:rPr lang="zh-CN" altLang="zh-CN" sz="2400" kern="100" spc="1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347689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412776"/>
            <a:ext cx="11412000"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催化剂时，最大能垒是</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催化剂时，最大能垒是</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 xmlns:a16="http://schemas.microsoft.com/office/drawing/2014/main" id="{574E7DD6-E482-894D-9E46-D2B62C9ED9EC}"/>
              </a:ext>
            </a:extLst>
          </p:cNvPr>
          <p:cNvGrpSpPr/>
          <p:nvPr/>
        </p:nvGrpSpPr>
        <p:grpSpPr>
          <a:xfrm>
            <a:off x="516000" y="2773853"/>
            <a:ext cx="11160000" cy="2237582"/>
            <a:chOff x="792914" y="3925222"/>
            <a:chExt cx="11160000" cy="2237582"/>
          </a:xfrm>
        </p:grpSpPr>
        <p:sp>
          <p:nvSpPr>
            <p:cNvPr id="18" name="圆角矩形 17">
              <a:extLst>
                <a:ext uri="{FF2B5EF4-FFF2-40B4-BE49-F238E27FC236}">
                  <a16:creationId xmlns="" xmlns:a16="http://schemas.microsoft.com/office/drawing/2014/main" id="{E0791A29-2CB4-2744-96C1-EA2037B165CE}"/>
                </a:ext>
              </a:extLst>
            </p:cNvPr>
            <p:cNvSpPr/>
            <p:nvPr/>
          </p:nvSpPr>
          <p:spPr>
            <a:xfrm>
              <a:off x="792914" y="4038112"/>
              <a:ext cx="11160000" cy="2124692"/>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4799856" y="1489533"/>
            <a:ext cx="115929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0.38 eV</a:t>
            </a:r>
            <a:endParaRPr lang="zh-CN" altLang="en-US" dirty="0"/>
          </a:p>
        </p:txBody>
      </p:sp>
      <p:sp>
        <p:nvSpPr>
          <p:cNvPr id="6" name="矩形 5"/>
          <p:cNvSpPr/>
          <p:nvPr/>
        </p:nvSpPr>
        <p:spPr>
          <a:xfrm>
            <a:off x="10625340" y="1489347"/>
            <a:ext cx="115929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0.32 eV</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2019571532"/>
              </p:ext>
            </p:extLst>
          </p:nvPr>
        </p:nvGraphicFramePr>
        <p:xfrm>
          <a:off x="879276" y="3268960"/>
          <a:ext cx="10401300" cy="1600200"/>
        </p:xfrm>
        <a:graphic>
          <a:graphicData uri="http://schemas.openxmlformats.org/presentationml/2006/ole">
            <mc:AlternateContent xmlns:mc="http://schemas.openxmlformats.org/markup-compatibility/2006">
              <mc:Choice xmlns:v="urn:schemas-microsoft-com:vml" Requires="v">
                <p:oleObj spid="_x0000_s155752" name="文档" r:id="rId3" imgW="10405975" imgH="1609197" progId="Word.Document.12">
                  <p:embed/>
                </p:oleObj>
              </mc:Choice>
              <mc:Fallback>
                <p:oleObj name="文档" r:id="rId3" imgW="10405975" imgH="1609197" progId="Word.Document.12">
                  <p:embed/>
                  <p:pic>
                    <p:nvPicPr>
                      <p:cNvPr id="0" name=""/>
                      <p:cNvPicPr/>
                      <p:nvPr/>
                    </p:nvPicPr>
                    <p:blipFill>
                      <a:blip r:embed="rId4"/>
                      <a:stretch>
                        <a:fillRect/>
                      </a:stretch>
                    </p:blipFill>
                    <p:spPr>
                      <a:xfrm>
                        <a:off x="879276" y="3268960"/>
                        <a:ext cx="10401300" cy="1600200"/>
                      </a:xfrm>
                      <a:prstGeom prst="rect">
                        <a:avLst/>
                      </a:prstGeom>
                    </p:spPr>
                  </p:pic>
                </p:oleObj>
              </mc:Fallback>
            </mc:AlternateContent>
          </a:graphicData>
        </a:graphic>
      </p:graphicFrame>
    </p:spTree>
    <p:extLst>
      <p:ext uri="{BB962C8B-B14F-4D97-AF65-F5344CB8AC3E}">
        <p14:creationId xmlns:p14="http://schemas.microsoft.com/office/powerpoint/2010/main" val="364845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764348"/>
            <a:ext cx="11412000"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HCOO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的反应为</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77910274"/>
              </p:ext>
            </p:extLst>
          </p:nvPr>
        </p:nvGraphicFramePr>
        <p:xfrm>
          <a:off x="1151503" y="1922329"/>
          <a:ext cx="1158875" cy="409575"/>
        </p:xfrm>
        <a:graphic>
          <a:graphicData uri="http://schemas.openxmlformats.org/presentationml/2006/ole">
            <mc:AlternateContent xmlns:mc="http://schemas.openxmlformats.org/markup-compatibility/2006">
              <mc:Choice xmlns:v="urn:schemas-microsoft-com:vml" Requires="v">
                <p:oleObj spid="_x0000_s156875" name="文档" r:id="rId3" imgW="1159271" imgH="409973" progId="Word.Document.12">
                  <p:embed/>
                </p:oleObj>
              </mc:Choice>
              <mc:Fallback>
                <p:oleObj name="文档" r:id="rId3" imgW="1159271" imgH="409973" progId="Word.Document.12">
                  <p:embed/>
                  <p:pic>
                    <p:nvPicPr>
                      <p:cNvPr id="0" name=""/>
                      <p:cNvPicPr/>
                      <p:nvPr/>
                    </p:nvPicPr>
                    <p:blipFill>
                      <a:blip r:embed="rId4"/>
                      <a:stretch>
                        <a:fillRect/>
                      </a:stretch>
                    </p:blipFill>
                    <p:spPr>
                      <a:xfrm>
                        <a:off x="1151503" y="1922329"/>
                        <a:ext cx="1158875" cy="4095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513422269"/>
              </p:ext>
            </p:extLst>
          </p:nvPr>
        </p:nvGraphicFramePr>
        <p:xfrm>
          <a:off x="4943872" y="1754138"/>
          <a:ext cx="5595937" cy="666750"/>
        </p:xfrm>
        <a:graphic>
          <a:graphicData uri="http://schemas.openxmlformats.org/presentationml/2006/ole">
            <mc:AlternateContent xmlns:mc="http://schemas.openxmlformats.org/markup-compatibility/2006">
              <mc:Choice xmlns:v="urn:schemas-microsoft-com:vml" Requires="v">
                <p:oleObj spid="_x0000_s156876" name="文档" r:id="rId5" imgW="5596101" imgH="667499" progId="Word.Document.12">
                  <p:embed/>
                </p:oleObj>
              </mc:Choice>
              <mc:Fallback>
                <p:oleObj name="文档" r:id="rId5" imgW="5596101" imgH="667499" progId="Word.Document.12">
                  <p:embed/>
                  <p:pic>
                    <p:nvPicPr>
                      <p:cNvPr id="0" name=""/>
                      <p:cNvPicPr/>
                      <p:nvPr/>
                    </p:nvPicPr>
                    <p:blipFill>
                      <a:blip r:embed="rId6"/>
                      <a:stretch>
                        <a:fillRect/>
                      </a:stretch>
                    </p:blipFill>
                    <p:spPr>
                      <a:xfrm>
                        <a:off x="4943872" y="1754138"/>
                        <a:ext cx="5595937" cy="666750"/>
                      </a:xfrm>
                      <a:prstGeom prst="rect">
                        <a:avLst/>
                      </a:prstGeom>
                    </p:spPr>
                  </p:pic>
                </p:oleObj>
              </mc:Fallback>
            </mc:AlternateContent>
          </a:graphicData>
        </a:graphic>
      </p:graphicFrame>
    </p:spTree>
    <p:extLst>
      <p:ext uri="{BB962C8B-B14F-4D97-AF65-F5344CB8AC3E}">
        <p14:creationId xmlns:p14="http://schemas.microsoft.com/office/powerpoint/2010/main" val="128072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10153" y="1223880"/>
            <a:ext cx="11346487"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3.CH</a:t>
            </a:r>
            <a:r>
              <a:rPr lang="en-US" altLang="zh-CN" sz="2400" kern="100" baseline="-25000" dirty="0">
                <a:latin typeface="Times New Roman" panose="02020603050405020304" pitchFamily="18" charset="0"/>
                <a:ea typeface="微软雅黑" panose="020B0503020204020204" pitchFamily="34" charset="-122"/>
              </a:rPr>
              <a:t>3</a:t>
            </a:r>
            <a:r>
              <a:rPr lang="en-US" altLang="zh-CN" sz="2400" kern="100" dirty="0">
                <a:latin typeface="Times New Roman" panose="02020603050405020304" pitchFamily="18" charset="0"/>
                <a:ea typeface="微软雅黑" panose="020B0503020204020204" pitchFamily="34" charset="-122"/>
              </a:rPr>
              <a:t>—CH</a:t>
            </a:r>
            <a:r>
              <a:rPr lang="en-US" altLang="zh-CN" sz="2400" kern="100" baseline="-25000" dirty="0">
                <a:latin typeface="Times New Roman" panose="02020603050405020304" pitchFamily="18" charset="0"/>
                <a:ea typeface="微软雅黑" panose="020B0503020204020204" pitchFamily="34" charset="-122"/>
              </a:rPr>
              <a:t>3</a:t>
            </a:r>
            <a:r>
              <a:rPr lang="en-US" altLang="zh-CN" sz="2400" kern="100" dirty="0">
                <a:latin typeface="Times New Roman" panose="02020603050405020304" pitchFamily="18" charset="0"/>
                <a:ea typeface="微软雅黑" panose="020B0503020204020204" pitchFamily="34" charset="-122"/>
              </a:rPr>
              <a:t>(g)</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CH</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spc="-80" dirty="0" smtClean="0">
                <a:latin typeface="Times New Roman" panose="02020603050405020304" pitchFamily="18" charset="0"/>
                <a:ea typeface="微软雅黑" panose="020B0503020204020204" pitchFamily="34" charset="-122"/>
              </a:rPr>
              <a:t>==</a:t>
            </a:r>
            <a:r>
              <a:rPr lang="en-US" altLang="zh-CN" sz="2400" kern="100" dirty="0" smtClean="0">
                <a:latin typeface="Times New Roman" panose="02020603050405020304" pitchFamily="18" charset="0"/>
                <a:ea typeface="微软雅黑" panose="020B0503020204020204" pitchFamily="34" charset="-122"/>
              </a:rPr>
              <a:t>CH</a:t>
            </a:r>
            <a:r>
              <a:rPr lang="en-US" altLang="zh-CN" sz="2400" kern="100" baseline="-25000" dirty="0" smtClean="0">
                <a:latin typeface="Times New Roman" panose="02020603050405020304" pitchFamily="18" charset="0"/>
                <a:ea typeface="微软雅黑" panose="020B0503020204020204" pitchFamily="34" charset="-122"/>
              </a:rPr>
              <a:t>2</a:t>
            </a:r>
            <a:r>
              <a:rPr lang="en-US" altLang="zh-CN" sz="2400" kern="100" dirty="0" smtClean="0">
                <a:latin typeface="Times New Roman" panose="02020603050405020304" pitchFamily="18" charset="0"/>
                <a:ea typeface="微软雅黑" panose="020B0503020204020204" pitchFamily="34" charset="-122"/>
              </a:rPr>
              <a:t>(g</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H</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rPr>
              <a:t>Δ</a:t>
            </a:r>
            <a:r>
              <a:rPr lang="en-US" altLang="zh-CN" sz="2400" i="1" kern="100" dirty="0">
                <a:latin typeface="Times New Roman" panose="02020603050405020304" pitchFamily="18" charset="0"/>
                <a:ea typeface="微软雅黑" panose="020B0503020204020204" pitchFamily="34" charset="-122"/>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，有关化学键的键能如下表：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 xmlns:a16="http://schemas.microsoft.com/office/drawing/2014/main" id="{574E7DD6-E482-894D-9E46-D2B62C9ED9EC}"/>
              </a:ext>
            </a:extLst>
          </p:cNvPr>
          <p:cNvGrpSpPr/>
          <p:nvPr/>
        </p:nvGrpSpPr>
        <p:grpSpPr>
          <a:xfrm>
            <a:off x="516000" y="4005064"/>
            <a:ext cx="11160000" cy="1733526"/>
            <a:chOff x="792914" y="3925222"/>
            <a:chExt cx="11160000" cy="1733526"/>
          </a:xfrm>
        </p:grpSpPr>
        <p:sp>
          <p:nvSpPr>
            <p:cNvPr id="18" name="圆角矩形 17">
              <a:extLst>
                <a:ext uri="{FF2B5EF4-FFF2-40B4-BE49-F238E27FC236}">
                  <a16:creationId xmlns="" xmlns:a16="http://schemas.microsoft.com/office/drawing/2014/main" id="{E0791A29-2CB4-2744-96C1-EA2037B165CE}"/>
                </a:ext>
              </a:extLst>
            </p:cNvPr>
            <p:cNvSpPr/>
            <p:nvPr/>
          </p:nvSpPr>
          <p:spPr>
            <a:xfrm>
              <a:off x="792914" y="4038112"/>
              <a:ext cx="11160000" cy="1620636"/>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1" name="文本框 20">
              <a:extLst>
                <a:ext uri="{FF2B5EF4-FFF2-40B4-BE49-F238E27FC236}">
                  <a16:creationId xmlns="" xmlns:a16="http://schemas.microsoft.com/office/drawing/2014/main" id="{E38EBCDC-ABCA-E945-AC9F-C9807C462968}"/>
                </a:ext>
              </a:extLst>
            </p:cNvPr>
            <p:cNvSpPr txBox="1"/>
            <p:nvPr/>
          </p:nvSpPr>
          <p:spPr>
            <a:xfrm>
              <a:off x="971152" y="4278570"/>
              <a:ext cx="10802361" cy="1200329"/>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(347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414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615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414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435)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 name="矩形 1"/>
          <p:cNvSpPr/>
          <p:nvPr/>
        </p:nvSpPr>
        <p:spPr>
          <a:xfrm>
            <a:off x="638393" y="512496"/>
            <a:ext cx="3518912" cy="621773"/>
          </a:xfrm>
          <a:prstGeom prst="rect">
            <a:avLst/>
          </a:prstGeom>
        </p:spPr>
        <p:txBody>
          <a:bodyPr wrap="none">
            <a:spAutoFit/>
          </a:bodyPr>
          <a:lstStyle/>
          <a:p>
            <a:pPr algn="just">
              <a:lnSpc>
                <a:spcPct val="150000"/>
              </a:lnSpc>
            </a:pPr>
            <a:r>
              <a:rPr lang="zh-CN" altLang="zh-CN" sz="2600" b="1" kern="100" dirty="0">
                <a:solidFill>
                  <a:srgbClr val="BC5D22"/>
                </a:solidFill>
                <a:latin typeface="+mn-ea"/>
                <a:cs typeface="Times New Roman" panose="02020603050405020304" pitchFamily="18" charset="0"/>
              </a:rPr>
              <a:t>二、根据键能计算焓变</a:t>
            </a:r>
          </a:p>
        </p:txBody>
      </p:sp>
      <p:graphicFrame>
        <p:nvGraphicFramePr>
          <p:cNvPr id="5" name="表格 4"/>
          <p:cNvGraphicFramePr>
            <a:graphicFrameLocks noGrp="1"/>
          </p:cNvGraphicFramePr>
          <p:nvPr>
            <p:extLst>
              <p:ext uri="{D42A27DB-BD31-4B8C-83A1-F6EECF244321}">
                <p14:modId xmlns:p14="http://schemas.microsoft.com/office/powerpoint/2010/main" val="2392231619"/>
              </p:ext>
            </p:extLst>
          </p:nvPr>
        </p:nvGraphicFramePr>
        <p:xfrm>
          <a:off x="654828" y="1988840"/>
          <a:ext cx="10882345" cy="1097280"/>
        </p:xfrm>
        <a:graphic>
          <a:graphicData uri="http://schemas.openxmlformats.org/drawingml/2006/table">
            <a:tbl>
              <a:tblPr/>
              <a:tblGrid>
                <a:gridCol w="2502575"/>
                <a:gridCol w="2093807"/>
                <a:gridCol w="2095321"/>
                <a:gridCol w="2095321"/>
                <a:gridCol w="2095321"/>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spc="-8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H—H</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414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615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347</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435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矩形 23"/>
          <p:cNvSpPr/>
          <p:nvPr/>
        </p:nvSpPr>
        <p:spPr>
          <a:xfrm>
            <a:off x="510153" y="3320488"/>
            <a:ext cx="11346487"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则该反应的反应热为</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359696" y="3369012"/>
            <a:ext cx="188545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125 </a:t>
            </a:r>
            <a:r>
              <a:rPr lang="en-US" altLang="zh-CN" sz="2400" kern="100" dirty="0" err="1">
                <a:solidFill>
                  <a:srgbClr val="C00000"/>
                </a:solidFill>
                <a:latin typeface="Times New Roman" panose="02020603050405020304" pitchFamily="18" charset="0"/>
                <a:ea typeface="微软雅黑" panose="020B0503020204020204" pitchFamily="34" charset="-122"/>
              </a:rPr>
              <a:t>kJ·mol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Tree>
    <p:extLst>
      <p:ext uri="{BB962C8B-B14F-4D97-AF65-F5344CB8AC3E}">
        <p14:creationId xmlns:p14="http://schemas.microsoft.com/office/powerpoint/2010/main" val="137276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10153" y="980728"/>
            <a:ext cx="11346487"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已知几种化学键的键能数据如下表所示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亚硝酰氯的结构式为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Cl—N</a:t>
            </a:r>
            <a:r>
              <a:rPr lang="en-US" altLang="zh-CN" sz="2400"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7" name="组合 16">
            <a:extLst>
              <a:ext uri="{FF2B5EF4-FFF2-40B4-BE49-F238E27FC236}">
                <a16:creationId xmlns="" xmlns:a16="http://schemas.microsoft.com/office/drawing/2014/main" id="{574E7DD6-E482-894D-9E46-D2B62C9ED9EC}"/>
              </a:ext>
            </a:extLst>
          </p:cNvPr>
          <p:cNvGrpSpPr/>
          <p:nvPr/>
        </p:nvGrpSpPr>
        <p:grpSpPr>
          <a:xfrm>
            <a:off x="516000" y="4005064"/>
            <a:ext cx="11160000" cy="1733526"/>
            <a:chOff x="792914" y="3925222"/>
            <a:chExt cx="11160000" cy="1733526"/>
          </a:xfrm>
        </p:grpSpPr>
        <p:sp>
          <p:nvSpPr>
            <p:cNvPr id="18" name="圆角矩形 17">
              <a:extLst>
                <a:ext uri="{FF2B5EF4-FFF2-40B4-BE49-F238E27FC236}">
                  <a16:creationId xmlns="" xmlns:a16="http://schemas.microsoft.com/office/drawing/2014/main" id="{E0791A29-2CB4-2744-96C1-EA2037B165CE}"/>
                </a:ext>
              </a:extLst>
            </p:cNvPr>
            <p:cNvSpPr/>
            <p:nvPr/>
          </p:nvSpPr>
          <p:spPr>
            <a:xfrm>
              <a:off x="792914" y="4038112"/>
              <a:ext cx="11160000" cy="1620636"/>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1" name="文本框 20">
              <a:extLst>
                <a:ext uri="{FF2B5EF4-FFF2-40B4-BE49-F238E27FC236}">
                  <a16:creationId xmlns="" xmlns:a16="http://schemas.microsoft.com/office/drawing/2014/main" id="{E38EBCDC-ABCA-E945-AC9F-C9807C462968}"/>
                </a:ext>
              </a:extLst>
            </p:cNvPr>
            <p:cNvSpPr txBox="1"/>
            <p:nvPr/>
          </p:nvSpPr>
          <p:spPr>
            <a:xfrm>
              <a:off x="971152" y="4278570"/>
              <a:ext cx="10802361" cy="1131079"/>
            </a:xfrm>
            <a:prstGeom prst="rect">
              <a:avLst/>
            </a:prstGeom>
            <a:noFill/>
          </p:spPr>
          <p:txBody>
            <a:bodyPr wrap="square">
              <a:spAutoFit/>
            </a:bodyPr>
            <a:lstStyle/>
            <a:p>
              <a:pPr algn="just">
                <a:lnSpc>
                  <a:spcPct val="15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＝反应物总键能－生成物总键能知，</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630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243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607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(289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4" name="矩形 23"/>
          <p:cNvSpPr/>
          <p:nvPr/>
        </p:nvSpPr>
        <p:spPr>
          <a:xfrm>
            <a:off x="510153" y="3139951"/>
            <a:ext cx="11346487"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2NO(g)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2ClNO(g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用含</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的代数式表示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631163196"/>
              </p:ext>
            </p:extLst>
          </p:nvPr>
        </p:nvGraphicFramePr>
        <p:xfrm>
          <a:off x="640242" y="1683648"/>
          <a:ext cx="10911516" cy="1097280"/>
        </p:xfrm>
        <a:graphic>
          <a:graphicData uri="http://schemas.openxmlformats.org/drawingml/2006/table">
            <a:tbl>
              <a:tblPr/>
              <a:tblGrid>
                <a:gridCol w="2489905"/>
                <a:gridCol w="2105036"/>
                <a:gridCol w="2105036"/>
                <a:gridCol w="2105036"/>
                <a:gridCol w="2106503"/>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Cl—Cl</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Cl—N</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spc="-8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630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243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607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137198297"/>
              </p:ext>
            </p:extLst>
          </p:nvPr>
        </p:nvGraphicFramePr>
        <p:xfrm>
          <a:off x="3566195" y="3311925"/>
          <a:ext cx="987425" cy="457200"/>
        </p:xfrm>
        <a:graphic>
          <a:graphicData uri="http://schemas.openxmlformats.org/presentationml/2006/ole">
            <mc:AlternateContent xmlns:mc="http://schemas.openxmlformats.org/markup-compatibility/2006">
              <mc:Choice xmlns:v="urn:schemas-microsoft-com:vml" Requires="v">
                <p:oleObj spid="_x0000_s157797" name="文档" r:id="rId3" imgW="987954" imgH="457929" progId="Word.Document.12">
                  <p:embed/>
                </p:oleObj>
              </mc:Choice>
              <mc:Fallback>
                <p:oleObj name="文档" r:id="rId3" imgW="987954" imgH="457929" progId="Word.Document.12">
                  <p:embed/>
                  <p:pic>
                    <p:nvPicPr>
                      <p:cNvPr id="0" name=""/>
                      <p:cNvPicPr/>
                      <p:nvPr/>
                    </p:nvPicPr>
                    <p:blipFill>
                      <a:blip r:embed="rId4"/>
                      <a:stretch>
                        <a:fillRect/>
                      </a:stretch>
                    </p:blipFill>
                    <p:spPr>
                      <a:xfrm>
                        <a:off x="3566195" y="3311925"/>
                        <a:ext cx="987425" cy="457200"/>
                      </a:xfrm>
                      <a:prstGeom prst="rect">
                        <a:avLst/>
                      </a:prstGeom>
                    </p:spPr>
                  </p:pic>
                </p:oleObj>
              </mc:Fallback>
            </mc:AlternateContent>
          </a:graphicData>
        </a:graphic>
      </p:graphicFrame>
      <p:sp>
        <p:nvSpPr>
          <p:cNvPr id="9" name="矩形 8"/>
          <p:cNvSpPr/>
          <p:nvPr/>
        </p:nvSpPr>
        <p:spPr>
          <a:xfrm>
            <a:off x="6264751" y="3105835"/>
            <a:ext cx="1261884"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289</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84951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4536503"/>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4" name="矩形 3"/>
          <p:cNvSpPr/>
          <p:nvPr/>
        </p:nvSpPr>
        <p:spPr>
          <a:xfrm>
            <a:off x="786000" y="1700808"/>
            <a:ext cx="10620000" cy="57708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焓变与反应中物质能量的变化关系</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8722" name="Picture 2" descr="6-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2348880"/>
            <a:ext cx="6685430"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786000" y="5415632"/>
            <a:ext cx="10620000" cy="57708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物质能量变化与焓变的关系：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生成物的总能量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反应物的总能量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96797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4536503"/>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归纳总结</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4" name="矩形 3"/>
          <p:cNvSpPr/>
          <p:nvPr/>
        </p:nvSpPr>
        <p:spPr>
          <a:xfrm>
            <a:off x="786000" y="1887939"/>
            <a:ext cx="10620000" cy="1685077"/>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焓变与键能的关系</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＝反应物键能之和</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生成物键能之和。</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常见</a:t>
            </a:r>
            <a:r>
              <a:rPr lang="en-US" altLang="zh-CN" sz="2400" kern="100" dirty="0">
                <a:latin typeface="Times New Roman" panose="02020603050405020304" pitchFamily="18" charset="0"/>
                <a:ea typeface="微软雅黑" panose="020B0503020204020204" pitchFamily="34" charset="-122"/>
              </a:rPr>
              <a:t>1 </a:t>
            </a:r>
            <a:r>
              <a:rPr lang="en-US" altLang="zh-CN" sz="2400" kern="100" dirty="0" err="1">
                <a:latin typeface="Times New Roman" panose="02020603050405020304" pitchFamily="18" charset="0"/>
                <a:ea typeface="微软雅黑" panose="020B0503020204020204" pitchFamily="34" charset="-122"/>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物质中化学键数目：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308682011"/>
              </p:ext>
            </p:extLst>
          </p:nvPr>
        </p:nvGraphicFramePr>
        <p:xfrm>
          <a:off x="947429" y="3825224"/>
          <a:ext cx="10297142" cy="1645920"/>
        </p:xfrm>
        <a:graphic>
          <a:graphicData uri="http://schemas.openxmlformats.org/drawingml/2006/table">
            <a:tbl>
              <a:tblPr/>
              <a:tblGrid>
                <a:gridCol w="2115124"/>
                <a:gridCol w="1636072"/>
                <a:gridCol w="1636072"/>
                <a:gridCol w="1636072"/>
                <a:gridCol w="1636072"/>
                <a:gridCol w="1637730"/>
              </a:tblGrid>
              <a:tr h="540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物质</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金刚石</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540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P—P</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spc="-80" dirty="0" smtClean="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化学键数目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矩形 9">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20649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8626" b="6984"/>
          <a:stretch/>
        </p:blipFill>
        <p:spPr>
          <a:xfrm>
            <a:off x="-297" y="0"/>
            <a:ext cx="12189600" cy="685800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5857" y="2829996"/>
            <a:ext cx="10648119" cy="954107"/>
          </a:xfrm>
          <a:prstGeom prst="rect">
            <a:avLst/>
          </a:prstGeom>
          <a:noFill/>
        </p:spPr>
        <p:txBody>
          <a:bodyPr wrap="square" rtlCol="0" anchor="ctr">
            <a:spAutoFit/>
          </a:bodyPr>
          <a:lstStyle/>
          <a:p>
            <a:pPr algn="ctr"/>
            <a:r>
              <a:rPr lang="zh-CN" altLang="zh-CN" sz="5600" b="1" dirty="0">
                <a:solidFill>
                  <a:schemeClr val="tx1">
                    <a:lumMod val="75000"/>
                    <a:lumOff val="25000"/>
                  </a:schemeClr>
                </a:solidFill>
                <a:latin typeface="微软雅黑" panose="020B0503020204020204" pitchFamily="34" charset="-122"/>
                <a:ea typeface="微软雅黑" panose="020B0503020204020204" pitchFamily="34" charset="-122"/>
              </a:rPr>
              <a:t>热化学方程式</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 xmlns:a16="http://schemas.microsoft.com/office/drawing/2014/main"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2687425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7" name="矩形 6"/>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8" name="矩形 7"/>
          <p:cNvSpPr/>
          <p:nvPr/>
        </p:nvSpPr>
        <p:spPr>
          <a:xfrm>
            <a:off x="426000" y="1124744"/>
            <a:ext cx="11340000" cy="286232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热化学方程式既表示化学反应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变化</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，也表示化学反应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变化</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571.6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条件下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p>
          <a:p>
            <a:pPr algn="just">
              <a:lnSpc>
                <a:spcPct val="150000"/>
              </a:lnSpc>
              <a:spcAft>
                <a:spcPts val="0"/>
              </a:spcAft>
            </a:pP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热化学方程式中必须标明反应物和生成物</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、液体</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、气体</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、水溶液</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，若为同素异形体，还要注明名称。</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85292" y="2257822"/>
            <a:ext cx="9577064" cy="461665"/>
          </a:xfrm>
          <a:prstGeom prst="rect">
            <a:avLst/>
          </a:prstGeom>
        </p:spPr>
        <p:txBody>
          <a:bodyPr wrap="squar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液态水时放出的热量为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571.6 kJ</a:t>
            </a:r>
            <a:endParaRPr lang="zh-CN" altLang="en-US" sz="2400" dirty="0">
              <a:solidFill>
                <a:srgbClr val="C00000"/>
              </a:solidFill>
            </a:endParaRPr>
          </a:p>
        </p:txBody>
      </p:sp>
      <p:sp>
        <p:nvSpPr>
          <p:cNvPr id="3" name="矩形 2"/>
          <p:cNvSpPr/>
          <p:nvPr/>
        </p:nvSpPr>
        <p:spPr>
          <a:xfrm>
            <a:off x="4973714" y="119675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物质</a:t>
            </a:r>
            <a:endParaRPr lang="zh-CN" altLang="en-US" sz="2400" dirty="0">
              <a:solidFill>
                <a:srgbClr val="C00000"/>
              </a:solidFill>
            </a:endParaRPr>
          </a:p>
        </p:txBody>
      </p:sp>
      <p:sp>
        <p:nvSpPr>
          <p:cNvPr id="10" name="矩形 9"/>
          <p:cNvSpPr/>
          <p:nvPr/>
        </p:nvSpPr>
        <p:spPr>
          <a:xfrm>
            <a:off x="9076903" y="118715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6528048" y="282217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状态</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8275290" y="2838177"/>
            <a:ext cx="30489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endParaRPr lang="zh-CN" altLang="en-US" sz="2400" dirty="0">
              <a:solidFill>
                <a:srgbClr val="C00000"/>
              </a:solidFill>
            </a:endParaRPr>
          </a:p>
        </p:txBody>
      </p:sp>
      <p:sp>
        <p:nvSpPr>
          <p:cNvPr id="13" name="矩形 12"/>
          <p:cNvSpPr/>
          <p:nvPr/>
        </p:nvSpPr>
        <p:spPr>
          <a:xfrm>
            <a:off x="9643442" y="2866828"/>
            <a:ext cx="26962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l</a:t>
            </a:r>
            <a:endParaRPr lang="zh-CN" altLang="en-US" sz="2400" dirty="0">
              <a:solidFill>
                <a:srgbClr val="C00000"/>
              </a:solidFill>
            </a:endParaRPr>
          </a:p>
        </p:txBody>
      </p:sp>
      <p:sp>
        <p:nvSpPr>
          <p:cNvPr id="14" name="矩形 13"/>
          <p:cNvSpPr/>
          <p:nvPr/>
        </p:nvSpPr>
        <p:spPr>
          <a:xfrm>
            <a:off x="10992544" y="282217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endParaRPr lang="zh-CN" altLang="en-US" sz="2400" dirty="0">
              <a:solidFill>
                <a:srgbClr val="C00000"/>
              </a:solidFill>
            </a:endParaRPr>
          </a:p>
        </p:txBody>
      </p:sp>
      <p:sp>
        <p:nvSpPr>
          <p:cNvPr id="15" name="矩形 14"/>
          <p:cNvSpPr/>
          <p:nvPr/>
        </p:nvSpPr>
        <p:spPr>
          <a:xfrm>
            <a:off x="1588742" y="3350518"/>
            <a:ext cx="474810"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aq</a:t>
            </a:r>
            <a:endParaRPr lang="zh-CN" altLang="en-US" sz="2400" dirty="0">
              <a:solidFill>
                <a:srgbClr val="C00000"/>
              </a:solidFill>
            </a:endParaRPr>
          </a:p>
        </p:txBody>
      </p:sp>
    </p:spTree>
    <p:extLst>
      <p:ext uri="{BB962C8B-B14F-4D97-AF65-F5344CB8AC3E}">
        <p14:creationId xmlns:p14="http://schemas.microsoft.com/office/powerpoint/2010/main" val="22213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BCC371D3-A076-C14C-81A0-460D628CCC61}"/>
              </a:ext>
            </a:extLst>
          </p:cNvPr>
          <p:cNvSpPr txBox="1"/>
          <p:nvPr/>
        </p:nvSpPr>
        <p:spPr>
          <a:xfrm>
            <a:off x="767408" y="1815931"/>
            <a:ext cx="10801200" cy="1685077"/>
          </a:xfrm>
          <a:prstGeom prst="rect">
            <a:avLst/>
          </a:prstGeom>
          <a:noFill/>
        </p:spPr>
        <p:txBody>
          <a:bodyPr wrap="square" rtlCol="0">
            <a:spAutoFit/>
          </a:bodyPr>
          <a:lstStyle/>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了解反应热、焓变的概念，知道化学反应热效应与反应的焓变之间的关系。</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    2.</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知道常见的吸热反应和放热反应，能从多角度分析化学反应中能量变化的原因。</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3.</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了解热化学方程式的含义，能正确书写热化学方程式。</a:t>
            </a:r>
          </a:p>
        </p:txBody>
      </p:sp>
    </p:spTree>
    <p:extLst>
      <p:ext uri="{BB962C8B-B14F-4D97-AF65-F5344CB8AC3E}">
        <p14:creationId xmlns:p14="http://schemas.microsoft.com/office/powerpoint/2010/main" val="36506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26000" y="1268760"/>
            <a:ext cx="11340000" cy="3416320"/>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热化学方程式要注明反应时的温度和压强。如不注明，即表示在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下测定。</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热化学方程式中的化学计量数</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故化学计量数可以</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也可以</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当化学计量数改变时，其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也</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改变。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要注明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的符号：</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常省略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以及</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单位</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015880" y="2411363"/>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物质的量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9688269" y="241551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整数</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873324" y="297790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分数</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6168008" y="2968377"/>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同等倍数</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6015861" y="354339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吸热</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9048328" y="3530054"/>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放热</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600011" y="4047455"/>
            <a:ext cx="1346844"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en-US" sz="2400" dirty="0">
              <a:solidFill>
                <a:srgbClr val="C00000"/>
              </a:solidFill>
            </a:endParaRPr>
          </a:p>
        </p:txBody>
      </p:sp>
    </p:spTree>
    <p:extLst>
      <p:ext uri="{BB962C8B-B14F-4D97-AF65-F5344CB8AC3E}">
        <p14:creationId xmlns:p14="http://schemas.microsoft.com/office/powerpoint/2010/main" val="54643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767409" y="1124744"/>
            <a:ext cx="10657184"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石墨，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金刚石，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，说明石墨比金刚石稳定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SO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，增大压强平衡右移，</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放</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出的热量增大，</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热化学方程式</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spc="-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241.8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spc="-100" baseline="300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表示的意义</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25 </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时，发生上述反应生成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后放出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241.8 kJ</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的热量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热化学方程式前面的化学计量数既表示分子数也表示物质的量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890.3 kJ(</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9442291" y="3904593"/>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a:extLst>
              <a:ext uri="{FF2B5EF4-FFF2-40B4-BE49-F238E27FC236}">
                <a16:creationId xmlns="" xmlns:a16="http://schemas.microsoft.com/office/drawing/2014/main" id="{E6FA1DE8-F2DE-7842-BC64-40AAC1761871}"/>
              </a:ext>
            </a:extLst>
          </p:cNvPr>
          <p:cNvSpPr/>
          <p:nvPr/>
        </p:nvSpPr>
        <p:spPr>
          <a:xfrm>
            <a:off x="9416164" y="1168289"/>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77EDEBF0-ED30-254D-AC4C-F6A6C1CFBC66}"/>
              </a:ext>
            </a:extLst>
          </p:cNvPr>
          <p:cNvSpPr/>
          <p:nvPr/>
        </p:nvSpPr>
        <p:spPr>
          <a:xfrm>
            <a:off x="8316290" y="4457440"/>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0628BF87-908D-014A-9264-78411F45AF42}"/>
              </a:ext>
            </a:extLst>
          </p:cNvPr>
          <p:cNvSpPr/>
          <p:nvPr/>
        </p:nvSpPr>
        <p:spPr>
          <a:xfrm>
            <a:off x="4131117" y="2266124"/>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E6FA1DE8-F2DE-7842-BC64-40AAC1761871}"/>
              </a:ext>
            </a:extLst>
          </p:cNvPr>
          <p:cNvSpPr/>
          <p:nvPr/>
        </p:nvSpPr>
        <p:spPr>
          <a:xfrm>
            <a:off x="10623795" y="3339514"/>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86881248"/>
              </p:ext>
            </p:extLst>
          </p:nvPr>
        </p:nvGraphicFramePr>
        <p:xfrm>
          <a:off x="2877840" y="1617915"/>
          <a:ext cx="1797050" cy="830263"/>
        </p:xfrm>
        <a:graphic>
          <a:graphicData uri="http://schemas.openxmlformats.org/presentationml/2006/ole">
            <mc:AlternateContent xmlns:mc="http://schemas.openxmlformats.org/markup-compatibility/2006">
              <mc:Choice xmlns:v="urn:schemas-microsoft-com:vml" Requires="v">
                <p:oleObj spid="_x0000_s158910" name="文档" r:id="rId3" imgW="1797392" imgH="829681" progId="Word.Document.12">
                  <p:embed/>
                </p:oleObj>
              </mc:Choice>
              <mc:Fallback>
                <p:oleObj name="文档" r:id="rId3" imgW="1797392" imgH="829681" progId="Word.Document.12">
                  <p:embed/>
                  <p:pic>
                    <p:nvPicPr>
                      <p:cNvPr id="0" name=""/>
                      <p:cNvPicPr/>
                      <p:nvPr/>
                    </p:nvPicPr>
                    <p:blipFill>
                      <a:blip r:embed="rId4"/>
                      <a:stretch>
                        <a:fillRect/>
                      </a:stretch>
                    </p:blipFill>
                    <p:spPr>
                      <a:xfrm>
                        <a:off x="2877840" y="1617915"/>
                        <a:ext cx="1797050" cy="8302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003295076"/>
              </p:ext>
            </p:extLst>
          </p:nvPr>
        </p:nvGraphicFramePr>
        <p:xfrm>
          <a:off x="3732287" y="2744341"/>
          <a:ext cx="1581150" cy="828675"/>
        </p:xfrm>
        <a:graphic>
          <a:graphicData uri="http://schemas.openxmlformats.org/presentationml/2006/ole">
            <mc:AlternateContent xmlns:mc="http://schemas.openxmlformats.org/markup-compatibility/2006">
              <mc:Choice xmlns:v="urn:schemas-microsoft-com:vml" Requires="v">
                <p:oleObj spid="_x0000_s158911" name="文档" r:id="rId5" imgW="1587564" imgH="829681" progId="Word.Document.12">
                  <p:embed/>
                </p:oleObj>
              </mc:Choice>
              <mc:Fallback>
                <p:oleObj name="文档" r:id="rId5" imgW="1587564" imgH="829681" progId="Word.Document.12">
                  <p:embed/>
                  <p:pic>
                    <p:nvPicPr>
                      <p:cNvPr id="0" name=""/>
                      <p:cNvPicPr/>
                      <p:nvPr/>
                    </p:nvPicPr>
                    <p:blipFill>
                      <a:blip r:embed="rId6"/>
                      <a:stretch>
                        <a:fillRect/>
                      </a:stretch>
                    </p:blipFill>
                    <p:spPr>
                      <a:xfrm>
                        <a:off x="3732287" y="2744341"/>
                        <a:ext cx="1581150" cy="828675"/>
                      </a:xfrm>
                      <a:prstGeom prst="rect">
                        <a:avLst/>
                      </a:prstGeom>
                    </p:spPr>
                  </p:pic>
                </p:oleObj>
              </mc:Fallback>
            </mc:AlternateContent>
          </a:graphicData>
        </a:graphic>
      </p:graphicFrame>
    </p:spTree>
    <p:extLst>
      <p:ext uri="{BB962C8B-B14F-4D97-AF65-F5344CB8AC3E}">
        <p14:creationId xmlns:p14="http://schemas.microsoft.com/office/powerpoint/2010/main" val="123813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E5E46BBC-7C8F-4F49-8364-3C89F7A4ABC3}"/>
              </a:ext>
            </a:extLst>
          </p:cNvPr>
          <p:cNvSpPr/>
          <p:nvPr/>
        </p:nvSpPr>
        <p:spPr>
          <a:xfrm>
            <a:off x="390000" y="1340768"/>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依据事实书写热化学方程式。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 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碳与适量水蒸气反应生成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，需要吸收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10.94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热量，此反应的热化学方程式为</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2.0 g</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燃料肼</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气体完全燃烧生成</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和水蒸气时，放出</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33.4 kJ</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的热量，则表示肼燃烧的热化学方程式为</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CuCl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和一种黑色固体。在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下，已知该反应每消耗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CuCl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放热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44.4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，该反应的热化学方程式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b="1"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a:t>
            </a:r>
            <a:endParaRPr lang="en-US" altLang="zh-CN" b="1" u="sng"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b="1"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9" name="矩形 8"/>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10" name="矩形 9"/>
          <p:cNvSpPr/>
          <p:nvPr/>
        </p:nvSpPr>
        <p:spPr>
          <a:xfrm>
            <a:off x="1415480" y="2363521"/>
            <a:ext cx="7584504"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spc="-8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131.28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3768080" y="3477549"/>
            <a:ext cx="7944544"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8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534.4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8669238" y="4591577"/>
            <a:ext cx="2880320"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4CuCl(s)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8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464518" y="5152783"/>
            <a:ext cx="6059672" cy="646331"/>
          </a:xfrm>
          <a:prstGeom prst="rect">
            <a:avLst/>
          </a:prstGeom>
        </p:spPr>
        <p:txBody>
          <a:bodyPr wrap="none">
            <a:spAutoFit/>
          </a:bodyPr>
          <a:lstStyle/>
          <a:p>
            <a:pPr lvl="0" algn="just">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2CuCl</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2CuO(s)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177.6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774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5E46BBC-7C8F-4F49-8364-3C89F7A4ABC3}"/>
              </a:ext>
            </a:extLst>
          </p:cNvPr>
          <p:cNvSpPr/>
          <p:nvPr/>
        </p:nvSpPr>
        <p:spPr>
          <a:xfrm>
            <a:off x="390000" y="97582"/>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分析图像书写热化学方程式。</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6700" name="Picture 204" descr="6-6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16" y="985428"/>
            <a:ext cx="6790244" cy="270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a:extLst>
              <a:ext uri="{FF2B5EF4-FFF2-40B4-BE49-F238E27FC236}">
                <a16:creationId xmlns="" xmlns:a16="http://schemas.microsoft.com/office/drawing/2014/main" id="{E5E46BBC-7C8F-4F49-8364-3C89F7A4ABC3}"/>
              </a:ext>
            </a:extLst>
          </p:cNvPr>
          <p:cNvSpPr/>
          <p:nvPr/>
        </p:nvSpPr>
        <p:spPr>
          <a:xfrm>
            <a:off x="390000" y="3731138"/>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图甲表示的是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过程中能量变化示意图，请写出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反应的热化学方程式：</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3979193" y="4202038"/>
            <a:ext cx="7872536"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CO(g)</a:t>
            </a:r>
            <a:r>
              <a:rPr lang="en-US" altLang="zh-CN" sz="2400" kern="100" spc="-8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234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5071012"/>
            <a:ext cx="11160000" cy="1543924"/>
            <a:chOff x="792914" y="3925222"/>
            <a:chExt cx="11160000" cy="1543924"/>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4"/>
              <a:ext cx="11160000" cy="1431032"/>
            </a:xfrm>
            <a:prstGeom prst="roundRect">
              <a:avLst>
                <a:gd name="adj" fmla="val 365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5" name="矩形 24"/>
          <p:cNvSpPr/>
          <p:nvPr/>
        </p:nvSpPr>
        <p:spPr>
          <a:xfrm>
            <a:off x="749745" y="5373216"/>
            <a:ext cx="10692511"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根据图甲可知，此反应是放热反应，热化学方程式为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368)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234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 name="Picture 161" descr="6-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1114184"/>
            <a:ext cx="3471006" cy="25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43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5E46BBC-7C8F-4F49-8364-3C89F7A4ABC3}"/>
              </a:ext>
            </a:extLst>
          </p:cNvPr>
          <p:cNvSpPr/>
          <p:nvPr/>
        </p:nvSpPr>
        <p:spPr>
          <a:xfrm>
            <a:off x="390000" y="889670"/>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图乙表示氧族元素中的氧、硫、硒、碲在生成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气态氢化物时的焓变数据，根据焓变数据可确定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分别代表哪种元素，试写出硒化氢在热力学标准状态下，发生分解反应的热化学方程式：</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6700" name="Picture 204" descr="6-6A"/>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0902"/>
          <a:stretch/>
        </p:blipFill>
        <p:spPr bwMode="auto">
          <a:xfrm>
            <a:off x="4429070" y="2958626"/>
            <a:ext cx="3333860" cy="270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352256" y="1915874"/>
            <a:ext cx="6360368"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Se(g)</a:t>
            </a:r>
            <a:r>
              <a:rPr lang="en-US" altLang="zh-CN" sz="2400" kern="100" spc="-8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=Se(s)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81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64094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764704"/>
            <a:ext cx="11160000" cy="3816424"/>
            <a:chOff x="792914" y="3925222"/>
            <a:chExt cx="11160000" cy="3816424"/>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4"/>
              <a:ext cx="11160000" cy="3703532"/>
            </a:xfrm>
            <a:prstGeom prst="roundRect">
              <a:avLst>
                <a:gd name="adj" fmla="val 365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5" name="矩形 24"/>
          <p:cNvSpPr/>
          <p:nvPr/>
        </p:nvSpPr>
        <p:spPr>
          <a:xfrm>
            <a:off x="749745" y="1066908"/>
            <a:ext cx="7074447" cy="3416320"/>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同主族元素从上到下非金属性逐渐减弱，其气态氢化物的稳定性逐渐降低，能量逐渐增大，则可确定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分别代表碲、硒、硫、氧元素。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代表硒元素，生成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Se(g)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81 </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，则其分解反应的热化学方程式为</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Se(g)</a:t>
            </a:r>
            <a:r>
              <a:rPr lang="en-US" altLang="zh-CN" sz="2400" kern="100" spc="-2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Se(s)</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spc="-1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81 </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Picture 204" descr="6-6A"/>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99"/>
          <a:stretch/>
        </p:blipFill>
        <p:spPr bwMode="auto">
          <a:xfrm>
            <a:off x="8024064" y="1321492"/>
            <a:ext cx="3388331" cy="270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07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E5E46BBC-7C8F-4F49-8364-3C89F7A4ABC3}"/>
              </a:ext>
            </a:extLst>
          </p:cNvPr>
          <p:cNvSpPr/>
          <p:nvPr/>
        </p:nvSpPr>
        <p:spPr>
          <a:xfrm>
            <a:off x="390000" y="404664"/>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图丙表示一定条件下，在水溶液中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1,2,3,4)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的能量相对大小，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填离子符号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反应的热化学方程式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b="1"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a:t>
            </a:r>
          </a:p>
          <a:p>
            <a:pPr algn="just">
              <a:lnSpc>
                <a:spcPct val="150000"/>
              </a:lnSpc>
              <a:spcAft>
                <a:spcPts val="0"/>
              </a:spcAft>
            </a:pPr>
            <a:r>
              <a:rPr lang="en-US" altLang="zh-CN" b="1"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用离子</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符号</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3789040"/>
            <a:ext cx="11160000" cy="2232248"/>
            <a:chOff x="792914" y="3925222"/>
            <a:chExt cx="11160000" cy="2232248"/>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4"/>
              <a:ext cx="11160000" cy="2119356"/>
            </a:xfrm>
            <a:prstGeom prst="roundRect">
              <a:avLst>
                <a:gd name="adj" fmla="val 365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prstClr val="white"/>
                </a:solidFill>
                <a:latin typeface="DOUYU Font" pitchFamily="2" charset="-122"/>
                <a:ea typeface="DOUYU Font" pitchFamily="2" charset="-122"/>
              </a:endParaRPr>
            </a:p>
          </p:txBody>
        </p:sp>
      </p:grpSp>
      <p:sp>
        <p:nvSpPr>
          <p:cNvPr id="25" name="矩形 24"/>
          <p:cNvSpPr/>
          <p:nvPr/>
        </p:nvSpPr>
        <p:spPr>
          <a:xfrm>
            <a:off x="749745" y="4091244"/>
            <a:ext cx="10692511" cy="1754326"/>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中氯元素的化合价为＋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应为</a:t>
            </a:r>
            <a:r>
              <a:rPr lang="zh-CN" altLang="en-US"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en-US"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写出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spc="-5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的化学方程式，利用生成物的总能量减去反应物的总能量求得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60</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117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，写出热化学方程式即可。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294896652"/>
              </p:ext>
            </p:extLst>
          </p:nvPr>
        </p:nvGraphicFramePr>
        <p:xfrm>
          <a:off x="7013054" y="586011"/>
          <a:ext cx="1216025" cy="447675"/>
        </p:xfrm>
        <a:graphic>
          <a:graphicData uri="http://schemas.openxmlformats.org/presentationml/2006/ole">
            <mc:AlternateContent xmlns:mc="http://schemas.openxmlformats.org/markup-compatibility/2006">
              <mc:Choice xmlns:v="urn:schemas-microsoft-com:vml" Requires="v">
                <p:oleObj spid="_x0000_s160106" name="文档" r:id="rId3" imgW="1216497" imgH="448194" progId="Word.Document.12">
                  <p:embed/>
                </p:oleObj>
              </mc:Choice>
              <mc:Fallback>
                <p:oleObj name="文档" r:id="rId3" imgW="1216497" imgH="448194" progId="Word.Document.12">
                  <p:embed/>
                  <p:pic>
                    <p:nvPicPr>
                      <p:cNvPr id="0" name=""/>
                      <p:cNvPicPr/>
                      <p:nvPr/>
                    </p:nvPicPr>
                    <p:blipFill>
                      <a:blip r:embed="rId4"/>
                      <a:stretch>
                        <a:fillRect/>
                      </a:stretch>
                    </p:blipFill>
                    <p:spPr>
                      <a:xfrm>
                        <a:off x="7013054" y="586011"/>
                        <a:ext cx="1216025" cy="4476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709743980"/>
              </p:ext>
            </p:extLst>
          </p:nvPr>
        </p:nvGraphicFramePr>
        <p:xfrm>
          <a:off x="1703512" y="1065337"/>
          <a:ext cx="1209675" cy="447675"/>
        </p:xfrm>
        <a:graphic>
          <a:graphicData uri="http://schemas.openxmlformats.org/presentationml/2006/ole">
            <mc:AlternateContent xmlns:mc="http://schemas.openxmlformats.org/markup-compatibility/2006">
              <mc:Choice xmlns:v="urn:schemas-microsoft-com:vml" Requires="v">
                <p:oleObj spid="_x0000_s160107" name="文档" r:id="rId5" imgW="1216497" imgH="448554" progId="Word.Document.12">
                  <p:embed/>
                </p:oleObj>
              </mc:Choice>
              <mc:Fallback>
                <p:oleObj name="文档" r:id="rId5" imgW="1216497" imgH="448554" progId="Word.Document.12">
                  <p:embed/>
                  <p:pic>
                    <p:nvPicPr>
                      <p:cNvPr id="0" name=""/>
                      <p:cNvPicPr/>
                      <p:nvPr/>
                    </p:nvPicPr>
                    <p:blipFill>
                      <a:blip r:embed="rId6"/>
                      <a:stretch>
                        <a:fillRect/>
                      </a:stretch>
                    </p:blipFill>
                    <p:spPr>
                      <a:xfrm>
                        <a:off x="1703512" y="1065337"/>
                        <a:ext cx="1209675" cy="447675"/>
                      </a:xfrm>
                      <a:prstGeom prst="rect">
                        <a:avLst/>
                      </a:prstGeom>
                    </p:spPr>
                  </p:pic>
                </p:oleObj>
              </mc:Fallback>
            </mc:AlternateContent>
          </a:graphicData>
        </a:graphic>
      </p:graphicFrame>
      <p:sp>
        <p:nvSpPr>
          <p:cNvPr id="4" name="矩形 3"/>
          <p:cNvSpPr/>
          <p:nvPr/>
        </p:nvSpPr>
        <p:spPr>
          <a:xfrm>
            <a:off x="5447928" y="1460401"/>
            <a:ext cx="2304256" cy="646331"/>
          </a:xfrm>
          <a:prstGeom prst="rect">
            <a:avLst/>
          </a:prstGeom>
        </p:spPr>
        <p:txBody>
          <a:bodyPr wrap="square">
            <a:spAutoFit/>
          </a:bodyPr>
          <a:lstStyle/>
          <a:p>
            <a:pPr algn="di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3ClO</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spc="-4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531467" y="1971422"/>
            <a:ext cx="5780557" cy="646331"/>
          </a:xfrm>
          <a:prstGeom prst="rect">
            <a:avLst/>
          </a:prstGeom>
        </p:spPr>
        <p:txBody>
          <a:bodyPr wrap="none">
            <a:spAutoFit/>
          </a:bodyPr>
          <a:lstStyle/>
          <a:p>
            <a:pPr algn="just">
              <a:lnSpc>
                <a:spcPct val="150000"/>
              </a:lnSpc>
            </a:pPr>
            <a:r>
              <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2Cl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en-US"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117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3390427812"/>
              </p:ext>
            </p:extLst>
          </p:nvPr>
        </p:nvGraphicFramePr>
        <p:xfrm>
          <a:off x="569476" y="2141565"/>
          <a:ext cx="1209675" cy="447675"/>
        </p:xfrm>
        <a:graphic>
          <a:graphicData uri="http://schemas.openxmlformats.org/presentationml/2006/ole">
            <mc:AlternateContent xmlns:mc="http://schemas.openxmlformats.org/markup-compatibility/2006">
              <mc:Choice xmlns:v="urn:schemas-microsoft-com:vml" Requires="v">
                <p:oleObj spid="_x0000_s160108" name="文档" r:id="rId7" imgW="1216497" imgH="449997" progId="Word.Document.12">
                  <p:embed/>
                </p:oleObj>
              </mc:Choice>
              <mc:Fallback>
                <p:oleObj name="文档" r:id="rId7" imgW="1216497" imgH="449997" progId="Word.Document.12">
                  <p:embed/>
                  <p:pic>
                    <p:nvPicPr>
                      <p:cNvPr id="0" name=""/>
                      <p:cNvPicPr/>
                      <p:nvPr/>
                    </p:nvPicPr>
                    <p:blipFill>
                      <a:blip r:embed="rId8"/>
                      <a:stretch>
                        <a:fillRect/>
                      </a:stretch>
                    </p:blipFill>
                    <p:spPr>
                      <a:xfrm>
                        <a:off x="569476" y="2141565"/>
                        <a:ext cx="1209675" cy="447675"/>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904445712"/>
              </p:ext>
            </p:extLst>
          </p:nvPr>
        </p:nvGraphicFramePr>
        <p:xfrm>
          <a:off x="5591944" y="4249663"/>
          <a:ext cx="1209675" cy="447675"/>
        </p:xfrm>
        <a:graphic>
          <a:graphicData uri="http://schemas.openxmlformats.org/presentationml/2006/ole">
            <mc:AlternateContent xmlns:mc="http://schemas.openxmlformats.org/markup-compatibility/2006">
              <mc:Choice xmlns:v="urn:schemas-microsoft-com:vml" Requires="v">
                <p:oleObj spid="_x0000_s160109" name="文档" r:id="rId9" imgW="1216497" imgH="449997" progId="Word.Document.12">
                  <p:embed/>
                </p:oleObj>
              </mc:Choice>
              <mc:Fallback>
                <p:oleObj name="文档" r:id="rId9" imgW="1216497" imgH="449997" progId="Word.Document.12">
                  <p:embed/>
                  <p:pic>
                    <p:nvPicPr>
                      <p:cNvPr id="0" name=""/>
                      <p:cNvPicPr/>
                      <p:nvPr/>
                    </p:nvPicPr>
                    <p:blipFill>
                      <a:blip r:embed="rId10"/>
                      <a:stretch>
                        <a:fillRect/>
                      </a:stretch>
                    </p:blipFill>
                    <p:spPr>
                      <a:xfrm>
                        <a:off x="5591944" y="4249663"/>
                        <a:ext cx="1209675" cy="447675"/>
                      </a:xfrm>
                      <a:prstGeom prst="rect">
                        <a:avLst/>
                      </a:prstGeom>
                    </p:spPr>
                  </p:pic>
                </p:oleObj>
              </mc:Fallback>
            </mc:AlternateContent>
          </a:graphicData>
        </a:graphic>
      </p:graphicFrame>
      <p:sp>
        <p:nvSpPr>
          <p:cNvPr id="20" name="矩形 19">
            <a:hlinkClick r:id="rId11"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pic>
        <p:nvPicPr>
          <p:cNvPr id="159905" name="Picture 161" descr="6-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1618" y="999150"/>
            <a:ext cx="3471006" cy="25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52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par>
                                <p:cTn id="27" presetID="3"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626" b="6984"/>
          <a:stretch/>
        </p:blipFill>
        <p:spPr>
          <a:xfrm>
            <a:off x="-297" y="0"/>
            <a:ext cx="121896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9" name="图片 8"/>
          <p:cNvPicPr>
            <a:picLocks noChangeAspect="1"/>
          </p:cNvPicPr>
          <p:nvPr/>
        </p:nvPicPr>
        <p:blipFill>
          <a:blip r:embed="rId3"/>
          <a:stretch>
            <a:fillRect/>
          </a:stretch>
        </p:blipFill>
        <p:spPr>
          <a:xfrm>
            <a:off x="4795174" y="2262726"/>
            <a:ext cx="1481456" cy="493819"/>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 xmlns:a16="http://schemas.microsoft.com/office/drawing/2014/main" id="{B9872406-72F5-594F-A16E-02C2617B58AB}"/>
              </a:ext>
            </a:extLst>
          </p:cNvPr>
          <p:cNvSpPr/>
          <p:nvPr/>
        </p:nvSpPr>
        <p:spPr>
          <a:xfrm>
            <a:off x="390000" y="1305946"/>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在一定温度下，某反应达到了化学平衡，其反应过程对应的能量变化如图。下列说法正确的是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为逆反应活化能，</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为正反应活化能</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该反应为放热反应，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所有活化分子的平均能量高于或等于所有分子的平均能量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温度升高，逆反应速率加快幅度大于正反应速率加快</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幅度，</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使</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平衡逆</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移</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10783" name="Picture 191" descr="6-1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1448" y="2214316"/>
            <a:ext cx="3035429" cy="258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9"/>
          <p:cNvSpPr txBox="1"/>
          <p:nvPr/>
        </p:nvSpPr>
        <p:spPr>
          <a:xfrm>
            <a:off x="253827" y="400506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3A329BE5-FA48-1445-847B-16C3FB060719}"/>
              </a:ext>
            </a:extLst>
          </p:cNvPr>
          <p:cNvSpPr/>
          <p:nvPr/>
        </p:nvSpPr>
        <p:spPr>
          <a:xfrm>
            <a:off x="390000" y="1061528"/>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理论研究表明，在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298 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HCN(g)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HNC(g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异构化反应过程的能量变化如图所示。下列说法错误的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A.HCN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HNC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稳定</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该异构化反应的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59.3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正反应的活化能大于逆反应的活化能</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使用催化剂，可以改变反应的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反应热</a:t>
            </a:r>
            <a:r>
              <a:rPr lang="zh-CN" altLang="zh-CN"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TextBox 9"/>
          <p:cNvSpPr txBox="1"/>
          <p:nvPr/>
        </p:nvSpPr>
        <p:spPr>
          <a:xfrm>
            <a:off x="244302" y="375094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60770" name="Picture 2" descr="6-1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4379" y="1791273"/>
            <a:ext cx="3698245" cy="278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856750684"/>
              </p:ext>
            </p:extLst>
          </p:nvPr>
        </p:nvGraphicFramePr>
        <p:xfrm>
          <a:off x="9167961" y="1249957"/>
          <a:ext cx="987425" cy="457200"/>
        </p:xfrm>
        <a:graphic>
          <a:graphicData uri="http://schemas.openxmlformats.org/presentationml/2006/ole">
            <mc:AlternateContent xmlns:mc="http://schemas.openxmlformats.org/markup-compatibility/2006">
              <mc:Choice xmlns:v="urn:schemas-microsoft-com:vml" Requires="v">
                <p:oleObj spid="_x0000_s160857" name="文档" r:id="rId8" imgW="987954" imgH="457929" progId="Word.Document.12">
                  <p:embed/>
                </p:oleObj>
              </mc:Choice>
              <mc:Fallback>
                <p:oleObj name="文档" r:id="rId8" imgW="987954" imgH="457929" progId="Word.Document.12">
                  <p:embed/>
                  <p:pic>
                    <p:nvPicPr>
                      <p:cNvPr id="0" name=""/>
                      <p:cNvPicPr/>
                      <p:nvPr/>
                    </p:nvPicPr>
                    <p:blipFill>
                      <a:blip r:embed="rId9"/>
                      <a:stretch>
                        <a:fillRect/>
                      </a:stretch>
                    </p:blipFill>
                    <p:spPr>
                      <a:xfrm>
                        <a:off x="9167961" y="1249957"/>
                        <a:ext cx="987425" cy="457200"/>
                      </a:xfrm>
                      <a:prstGeom prst="rect">
                        <a:avLst/>
                      </a:prstGeom>
                    </p:spPr>
                  </p:pic>
                </p:oleObj>
              </mc:Fallback>
            </mc:AlternateContent>
          </a:graphicData>
        </a:graphic>
      </p:graphicFrame>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t="24999" b="-3"/>
          <a:stretch/>
        </p:blipFill>
        <p:spPr>
          <a:xfrm>
            <a:off x="-297" y="-897"/>
            <a:ext cx="12193200" cy="6858897"/>
          </a:xfrm>
          <a:prstGeom prst="rect">
            <a:avLst/>
          </a:prstGeom>
        </p:spPr>
      </p:pic>
      <p:sp>
        <p:nvSpPr>
          <p:cNvPr id="24" name="右箭头 23">
            <a:extLst>
              <a:ext uri="{FF2B5EF4-FFF2-40B4-BE49-F238E27FC236}">
                <a16:creationId xmlns:a16="http://schemas.microsoft.com/office/drawing/2014/main" xmlns=""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9143686" y="2854335"/>
            <a:ext cx="2154326" cy="1222738"/>
            <a:chOff x="9143686" y="2854335"/>
            <a:chExt cx="2154326" cy="1222738"/>
          </a:xfrm>
        </p:grpSpPr>
        <p:sp>
          <p:nvSpPr>
            <p:cNvPr id="26" name="平行四边形 25">
              <a:hlinkClick r:id="rId3" action="ppaction://hlinksldjump"/>
              <a:extLst>
                <a:ext uri="{FF2B5EF4-FFF2-40B4-BE49-F238E27FC236}">
                  <a16:creationId xmlns:a16="http://schemas.microsoft.com/office/drawing/2014/main" xmlns=""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hlinkClick r:id="rId3" action="ppaction://hlinksldjump"/>
              <a:extLst>
                <a:ext uri="{FF2B5EF4-FFF2-40B4-BE49-F238E27FC236}">
                  <a16:creationId xmlns:a16="http://schemas.microsoft.com/office/drawing/2014/main" xmlns="" id="{6AC70600-4115-C54C-ACAE-9E5A30E27804}"/>
                </a:ext>
              </a:extLst>
            </p:cNvPr>
            <p:cNvSpPr txBox="1"/>
            <p:nvPr/>
          </p:nvSpPr>
          <p:spPr>
            <a:xfrm>
              <a:off x="9473119" y="3250261"/>
              <a:ext cx="1495461"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smtClean="0">
                <a:solidFill>
                  <a:schemeClr val="bg1"/>
                </a:solidFill>
                <a:latin typeface="Verdana" panose="020B0604030504040204"/>
                <a:ea typeface="微软雅黑" panose="020B0503020204020204" pitchFamily="34" charset="-122"/>
              </a:endParaRPr>
            </a:p>
          </p:txBody>
        </p:sp>
      </p:grpSp>
      <p:sp>
        <p:nvSpPr>
          <p:cNvPr id="32" name="矩形 3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4" name="组合 33"/>
          <p:cNvGrpSpPr/>
          <p:nvPr/>
        </p:nvGrpSpPr>
        <p:grpSpPr>
          <a:xfrm>
            <a:off x="6550378" y="2854335"/>
            <a:ext cx="2147137" cy="1222737"/>
            <a:chOff x="7200502" y="2854335"/>
            <a:chExt cx="2147137" cy="1222737"/>
          </a:xfrm>
        </p:grpSpPr>
        <p:sp>
          <p:nvSpPr>
            <p:cNvPr id="35" name="平行四边形 34">
              <a:hlinkClick r:id="rId4" action="ppaction://hlinksldjump"/>
              <a:extLst>
                <a:ext uri="{FF2B5EF4-FFF2-40B4-BE49-F238E27FC236}">
                  <a16:creationId xmlns:a16="http://schemas.microsoft.com/office/drawing/2014/main" xmlns=""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6" name="文本框 35">
              <a:hlinkClick r:id="rId4" action="ppaction://hlinksldjump"/>
              <a:extLst>
                <a:ext uri="{FF2B5EF4-FFF2-40B4-BE49-F238E27FC236}">
                  <a16:creationId xmlns:a16="http://schemas.microsoft.com/office/drawing/2014/main" xmlns=""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41" name="组合 40"/>
          <p:cNvGrpSpPr/>
          <p:nvPr/>
        </p:nvGrpSpPr>
        <p:grpSpPr>
          <a:xfrm>
            <a:off x="3949882" y="2837936"/>
            <a:ext cx="2154326" cy="1222738"/>
            <a:chOff x="3299758" y="2837936"/>
            <a:chExt cx="2154326" cy="1222738"/>
          </a:xfrm>
        </p:grpSpPr>
        <p:sp>
          <p:nvSpPr>
            <p:cNvPr id="42" name="平行四边形 41">
              <a:hlinkClick r:id="rId5" action="ppaction://hlinksldjump"/>
              <a:extLst>
                <a:ext uri="{FF2B5EF4-FFF2-40B4-BE49-F238E27FC236}">
                  <a16:creationId xmlns:a16="http://schemas.microsoft.com/office/drawing/2014/main" xmlns=""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hlinkClick r:id="rId5" action="ppaction://hlinksldjump"/>
              <a:extLst>
                <a:ext uri="{FF2B5EF4-FFF2-40B4-BE49-F238E27FC236}">
                  <a16:creationId xmlns:a16="http://schemas.microsoft.com/office/drawing/2014/main" xmlns=""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44" name="矩形 43">
              <a:hlinkClick r:id="rId5" action="ppaction://hlinksldjump"/>
            </p:cNvPr>
            <p:cNvSpPr/>
            <p:nvPr/>
          </p:nvSpPr>
          <p:spPr>
            <a:xfrm>
              <a:off x="3752371" y="3500952"/>
              <a:ext cx="1249100" cy="276999"/>
            </a:xfrm>
            <a:prstGeom prst="rect">
              <a:avLst/>
            </a:prstGeom>
          </p:spPr>
          <p:txBody>
            <a:bodyPr wrap="square">
              <a:spAutoFit/>
            </a:bodyPr>
            <a:lstStyle/>
            <a:p>
              <a:r>
                <a:rPr lang="zh-CN" altLang="zh-CN" sz="1200" spc="100" dirty="0">
                  <a:solidFill>
                    <a:schemeClr val="bg1">
                      <a:lumMod val="95000"/>
                    </a:schemeClr>
                  </a:solidFill>
                  <a:latin typeface="+mn-ea"/>
                </a:rPr>
                <a:t>热化学方程式</a:t>
              </a:r>
            </a:p>
          </p:txBody>
        </p:sp>
      </p:grpSp>
      <p:grpSp>
        <p:nvGrpSpPr>
          <p:cNvPr id="45" name="组合 44"/>
          <p:cNvGrpSpPr/>
          <p:nvPr/>
        </p:nvGrpSpPr>
        <p:grpSpPr>
          <a:xfrm>
            <a:off x="1349386" y="2837936"/>
            <a:ext cx="2154326" cy="1222738"/>
            <a:chOff x="1349386" y="2837936"/>
            <a:chExt cx="2154326" cy="1222738"/>
          </a:xfrm>
        </p:grpSpPr>
        <p:sp>
          <p:nvSpPr>
            <p:cNvPr id="46" name="平行四边形 45">
              <a:hlinkClick r:id="rId6" action="ppaction://hlinksldjump"/>
              <a:extLst>
                <a:ext uri="{FF2B5EF4-FFF2-40B4-BE49-F238E27FC236}">
                  <a16:creationId xmlns:a16="http://schemas.microsoft.com/office/drawing/2014/main" xmlns=""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hlinkClick r:id="rId6" action="ppaction://hlinksldjump"/>
              <a:extLst>
                <a:ext uri="{FF2B5EF4-FFF2-40B4-BE49-F238E27FC236}">
                  <a16:creationId xmlns:a16="http://schemas.microsoft.com/office/drawing/2014/main" xmlns=""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8" name="矩形 47">
              <a:hlinkClick r:id="rId6" action="ppaction://hlinksldjump"/>
            </p:cNvPr>
            <p:cNvSpPr/>
            <p:nvPr/>
          </p:nvSpPr>
          <p:spPr>
            <a:xfrm>
              <a:off x="1687479" y="3500952"/>
              <a:ext cx="1478141" cy="276999"/>
            </a:xfrm>
            <a:prstGeom prst="rect">
              <a:avLst/>
            </a:prstGeom>
          </p:spPr>
          <p:txBody>
            <a:bodyPr wrap="square">
              <a:spAutoFit/>
            </a:bodyPr>
            <a:lstStyle/>
            <a:p>
              <a:r>
                <a:rPr lang="zh-CN" altLang="zh-CN" sz="1200" spc="100" dirty="0">
                  <a:solidFill>
                    <a:schemeClr val="bg1">
                      <a:lumMod val="95000"/>
                    </a:schemeClr>
                  </a:solidFill>
                  <a:latin typeface="+mn-ea"/>
                </a:rPr>
                <a:t>反应热　焓变</a:t>
              </a:r>
            </a:p>
          </p:txBody>
        </p:sp>
      </p:grpSp>
    </p:spTree>
    <p:extLst>
      <p:ext uri="{BB962C8B-B14F-4D97-AF65-F5344CB8AC3E}">
        <p14:creationId xmlns:p14="http://schemas.microsoft.com/office/powerpoint/2010/main" val="198941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1196752"/>
            <a:ext cx="11160000" cy="4464496"/>
            <a:chOff x="792914" y="3925222"/>
            <a:chExt cx="11160000" cy="4464496"/>
          </a:xfrm>
        </p:grpSpPr>
        <p:sp>
          <p:nvSpPr>
            <p:cNvPr id="18" name="圆角矩形 17">
              <a:extLst>
                <a:ext uri="{FF2B5EF4-FFF2-40B4-BE49-F238E27FC236}">
                  <a16:creationId xmlns="" xmlns:a16="http://schemas.microsoft.com/office/drawing/2014/main" id="{E0791A29-2CB4-2744-96C1-EA2037B165CE}"/>
                </a:ext>
              </a:extLst>
            </p:cNvPr>
            <p:cNvSpPr/>
            <p:nvPr/>
          </p:nvSpPr>
          <p:spPr>
            <a:xfrm>
              <a:off x="792914" y="4038112"/>
              <a:ext cx="11160000" cy="435160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86000" y="1477875"/>
            <a:ext cx="10620000" cy="57624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的能量低于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HNC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的能量，能量越低越稳定</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60770" name="Picture 2" descr="6-1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559" y="2404936"/>
            <a:ext cx="3362041" cy="253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786000" y="2119219"/>
            <a:ext cx="7254216"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对，根据题图可知反应为吸热反应，该反应的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59.3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对，正反应的活化能为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186.5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，逆反应的活</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化能为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186.5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59.3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127.2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故正反应的活化能大于逆反应的活化能；</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错，催化剂只能改变反应速率，不影响反应热。</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79343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160770"/>
                                        </p:tgtEl>
                                        <p:attrNameLst>
                                          <p:attrName>style.visibility</p:attrName>
                                        </p:attrNameLst>
                                      </p:cBhvr>
                                      <p:to>
                                        <p:strVal val="visible"/>
                                      </p:to>
                                    </p:set>
                                    <p:animEffect transition="in" filter="blinds(horizontal)">
                                      <p:cBhvr>
                                        <p:cTn id="16" dur="500"/>
                                        <p:tgtEl>
                                          <p:spTgt spid="16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8FEF50E-5279-AC48-99A0-C8947064D50F}"/>
              </a:ext>
            </a:extLst>
          </p:cNvPr>
          <p:cNvSpPr/>
          <p:nvPr/>
        </p:nvSpPr>
        <p:spPr>
          <a:xfrm>
            <a:off x="390000" y="1196752"/>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3.</a:t>
            </a:r>
            <a:r>
              <a:rPr lang="en-US" altLang="zh-CN" kern="100" dirty="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楷体_GB2312" panose="02010609030101010101" pitchFamily="49" charset="-122"/>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rPr>
              <a:t>20</a:t>
            </a:r>
            <a:r>
              <a:rPr lang="en-US" altLang="zh-CN" kern="100" dirty="0">
                <a:latin typeface="Times New Roman" panose="02020603050405020304" pitchFamily="18" charset="0"/>
                <a:ea typeface="宋体" panose="02010600030101010101" pitchFamily="2"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已知共价键的键能与热化学方程式信息如下表：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389779529"/>
              </p:ext>
            </p:extLst>
          </p:nvPr>
        </p:nvGraphicFramePr>
        <p:xfrm>
          <a:off x="542383" y="1988840"/>
          <a:ext cx="11107235" cy="2160000"/>
        </p:xfrm>
        <a:graphic>
          <a:graphicData uri="http://schemas.openxmlformats.org/drawingml/2006/table">
            <a:tbl>
              <a:tblPr/>
              <a:tblGrid>
                <a:gridCol w="2712110"/>
                <a:gridCol w="4281667"/>
                <a:gridCol w="4113458"/>
              </a:tblGrid>
              <a:tr h="720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共价键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H—H</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436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463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热化学方程式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a:t>
                      </a:r>
                      <a:r>
                        <a:rPr lang="en-US" sz="2400" kern="100" spc="-8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Δ</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24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482 </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dirty="0">
                          <a:effectLst/>
                          <a:latin typeface="宋体" panose="02010600030101010101" pitchFamily="2" charset="-122"/>
                          <a:ea typeface="宋体" panose="02010600030101010101" pitchFamily="2" charset="-122"/>
                          <a:cs typeface="Times New Roman" panose="02020603050405020304" pitchFamily="18" charset="0"/>
                        </a:rPr>
                        <a:t>－</a:t>
                      </a:r>
                      <a:r>
                        <a:rPr lang="en-US" sz="2400" kern="100" baseline="30000" dirty="0" smtClean="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矩形 16">
            <a:extLst>
              <a:ext uri="{FF2B5EF4-FFF2-40B4-BE49-F238E27FC236}">
                <a16:creationId xmlns="" xmlns:a16="http://schemas.microsoft.com/office/drawing/2014/main" id="{18FEF50E-5279-AC48-99A0-C8947064D50F}"/>
              </a:ext>
            </a:extLst>
          </p:cNvPr>
          <p:cNvSpPr/>
          <p:nvPr/>
        </p:nvSpPr>
        <p:spPr>
          <a:xfrm>
            <a:off x="390000" y="4327206"/>
            <a:ext cx="11412000" cy="171499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2O(g)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A.428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428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C.498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498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TextBox 9"/>
          <p:cNvSpPr txBox="1"/>
          <p:nvPr/>
        </p:nvSpPr>
        <p:spPr>
          <a:xfrm>
            <a:off x="5123976" y="536369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574E7DD6-E482-894D-9E46-D2B62C9ED9EC}"/>
              </a:ext>
            </a:extLst>
          </p:cNvPr>
          <p:cNvGrpSpPr/>
          <p:nvPr/>
        </p:nvGrpSpPr>
        <p:grpSpPr>
          <a:xfrm>
            <a:off x="516000" y="1463645"/>
            <a:ext cx="11160000" cy="4269611"/>
            <a:chOff x="792914" y="3925222"/>
            <a:chExt cx="11160000" cy="4269611"/>
          </a:xfrm>
        </p:grpSpPr>
        <p:sp>
          <p:nvSpPr>
            <p:cNvPr id="10" name="圆角矩形 9">
              <a:extLst>
                <a:ext uri="{FF2B5EF4-FFF2-40B4-BE49-F238E27FC236}">
                  <a16:creationId xmlns="" xmlns:a16="http://schemas.microsoft.com/office/drawing/2014/main" id="{E0791A29-2CB4-2744-96C1-EA2037B165CE}"/>
                </a:ext>
              </a:extLst>
            </p:cNvPr>
            <p:cNvSpPr/>
            <p:nvPr/>
          </p:nvSpPr>
          <p:spPr>
            <a:xfrm>
              <a:off x="792914" y="4038112"/>
              <a:ext cx="11160000" cy="415672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4" name="圆角矩形 1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矩形 12"/>
          <p:cNvSpPr/>
          <p:nvPr/>
        </p:nvSpPr>
        <p:spPr>
          <a:xfrm>
            <a:off x="695399" y="4230613"/>
            <a:ext cx="10823721" cy="1200329"/>
          </a:xfrm>
          <a:prstGeom prst="rect">
            <a:avLst/>
          </a:prstGeom>
        </p:spPr>
        <p:txBody>
          <a:bodyPr wrap="square">
            <a:spAutoFit/>
          </a:bodyPr>
          <a:lstStyle/>
          <a:p>
            <a:pPr algn="just">
              <a:lnSpc>
                <a:spcPct val="150000"/>
              </a:lnSpc>
              <a:spcAft>
                <a:spcPts val="0"/>
              </a:spcAft>
            </a:pP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设</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的键能为</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436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463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482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498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498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8" name="表格 17"/>
          <p:cNvGraphicFramePr>
            <a:graphicFrameLocks noGrp="1"/>
          </p:cNvGraphicFramePr>
          <p:nvPr>
            <p:extLst>
              <p:ext uri="{D42A27DB-BD31-4B8C-83A1-F6EECF244321}">
                <p14:modId xmlns:p14="http://schemas.microsoft.com/office/powerpoint/2010/main" val="2887035815"/>
              </p:ext>
            </p:extLst>
          </p:nvPr>
        </p:nvGraphicFramePr>
        <p:xfrm>
          <a:off x="801163" y="1917072"/>
          <a:ext cx="10589675" cy="2160000"/>
        </p:xfrm>
        <a:graphic>
          <a:graphicData uri="http://schemas.openxmlformats.org/drawingml/2006/table">
            <a:tbl>
              <a:tblPr/>
              <a:tblGrid>
                <a:gridCol w="2585735"/>
                <a:gridCol w="6791654"/>
                <a:gridCol w="1212286"/>
              </a:tblGrid>
              <a:tr h="720000">
                <a:tc>
                  <a:txBody>
                    <a:bodyPr/>
                    <a:lstStyle/>
                    <a:p>
                      <a:pPr algn="ctr">
                        <a:lnSpc>
                          <a:spcPct val="150000"/>
                        </a:lnSpc>
                        <a:spcAft>
                          <a:spcPts val="0"/>
                        </a:spcAft>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共价键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H—H</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宋体" panose="02010600030101010101" pitchFamily="2" charset="-122"/>
                          <a:cs typeface="Courier New" panose="02070309020205020404" pitchFamily="49" charset="0"/>
                        </a:rPr>
                        <a:t>H—O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键能</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 (</a:t>
                      </a:r>
                      <a:r>
                        <a:rPr lang="en-US" sz="2400" kern="100" dirty="0" err="1">
                          <a:effectLst/>
                          <a:latin typeface="Times New Roman" panose="02020603050405020304" pitchFamily="18" charset="0"/>
                          <a:ea typeface="宋体" panose="02010600030101010101" pitchFamily="2" charset="-122"/>
                          <a:cs typeface="Courier New" panose="02070309020205020404" pitchFamily="49" charset="0"/>
                        </a:rPr>
                        <a:t>kJ·mol</a:t>
                      </a:r>
                      <a:r>
                        <a:rPr lang="zh-CN" sz="2400"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dirty="0">
                          <a:effectLst/>
                          <a:latin typeface="Times New Roman" panose="02020603050405020304" pitchFamily="18" charset="0"/>
                          <a:ea typeface="宋体" panose="02010600030101010101" pitchFamily="2" charset="-122"/>
                          <a:cs typeface="Courier New" panose="02070309020205020404" pitchFamily="49" charset="0"/>
                        </a:rPr>
                        <a:t>1</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436</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463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热化学方程式</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2H</a:t>
                      </a:r>
                      <a:r>
                        <a:rPr lang="en-US" sz="2400" kern="100" baseline="-25000" dirty="0">
                          <a:effectLst/>
                          <a:latin typeface="Times New Roman" panose="02020603050405020304" pitchFamily="18" charset="0"/>
                          <a:ea typeface="宋体" panose="02010600030101010101" pitchFamily="2" charset="-122"/>
                          <a:cs typeface="Courier New" panose="02070309020205020404" pitchFamily="49" charset="0"/>
                        </a:rPr>
                        <a:t>2</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O</a:t>
                      </a:r>
                      <a:r>
                        <a:rPr lang="en-US" sz="2400" kern="100" baseline="-25000" dirty="0">
                          <a:effectLst/>
                          <a:latin typeface="Times New Roman" panose="02020603050405020304" pitchFamily="18" charset="0"/>
                          <a:ea typeface="宋体" panose="02010600030101010101" pitchFamily="2" charset="-122"/>
                          <a:cs typeface="Courier New" panose="02070309020205020404" pitchFamily="49" charset="0"/>
                        </a:rPr>
                        <a:t>2</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(g)</a:t>
                      </a:r>
                      <a:r>
                        <a:rPr lang="en-US" sz="2400" kern="100" spc="-80" dirty="0">
                          <a:effectLst/>
                          <a:latin typeface="Times New Roman" panose="02020603050405020304" pitchFamily="18" charset="0"/>
                          <a:ea typeface="宋体" panose="02010600030101010101" pitchFamily="2" charset="-122"/>
                          <a:cs typeface="Courier New" panose="02070309020205020404" pitchFamily="49" charset="0"/>
                        </a:rPr>
                        <a:t>==</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=2H</a:t>
                      </a:r>
                      <a:r>
                        <a:rPr lang="en-US" sz="2400" kern="100" baseline="-25000" dirty="0">
                          <a:effectLst/>
                          <a:latin typeface="Times New Roman" panose="02020603050405020304" pitchFamily="18" charset="0"/>
                          <a:ea typeface="宋体" panose="02010600030101010101" pitchFamily="2" charset="-122"/>
                          <a:cs typeface="Courier New" panose="02070309020205020404" pitchFamily="49" charset="0"/>
                        </a:rPr>
                        <a:t>2</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O(g)</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Δ</a:t>
                      </a:r>
                      <a:r>
                        <a:rPr lang="en-US" sz="2400" i="1" kern="100" dirty="0">
                          <a:effectLst/>
                          <a:latin typeface="Times New Roman" panose="02020603050405020304" pitchFamily="18" charset="0"/>
                          <a:ea typeface="宋体" panose="02010600030101010101" pitchFamily="2" charset="-122"/>
                          <a:cs typeface="Courier New" panose="02070309020205020404" pitchFamily="49" charset="0"/>
                        </a:rPr>
                        <a:t>H</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sz="2400" kern="100" dirty="0">
                          <a:effectLst/>
                          <a:latin typeface="宋体" panose="02010600030101010101" pitchFamily="2" charset="-122"/>
                          <a:ea typeface="宋体" panose="02010600030101010101" pitchFamily="2" charset="-122"/>
                          <a:cs typeface="Times New Roman" panose="02020603050405020304" pitchFamily="18" charset="0"/>
                        </a:rPr>
                        <a:t>－</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482 </a:t>
                      </a:r>
                      <a:r>
                        <a:rPr lang="en-US" sz="2400" kern="100" dirty="0" err="1">
                          <a:effectLst/>
                          <a:latin typeface="Times New Roman" panose="02020603050405020304" pitchFamily="18" charset="0"/>
                          <a:ea typeface="宋体" panose="02010600030101010101" pitchFamily="2" charset="-122"/>
                          <a:cs typeface="Courier New" panose="02070309020205020404" pitchFamily="49" charset="0"/>
                        </a:rPr>
                        <a:t>kJ·mol</a:t>
                      </a:r>
                      <a:r>
                        <a:rPr lang="zh-CN" sz="2400" kern="100" baseline="30000" dirty="0">
                          <a:effectLst/>
                          <a:latin typeface="宋体" panose="02010600030101010101" pitchFamily="2" charset="-122"/>
                          <a:ea typeface="宋体" panose="02010600030101010101" pitchFamily="2" charset="-122"/>
                          <a:cs typeface="Times New Roman" panose="02020603050405020304" pitchFamily="18" charset="0"/>
                        </a:rPr>
                        <a:t>－</a:t>
                      </a:r>
                      <a:r>
                        <a:rPr lang="en-US" sz="2400" kern="100" baseline="30000" dirty="0" smtClean="0">
                          <a:effectLst/>
                          <a:latin typeface="Times New Roman" panose="02020603050405020304" pitchFamily="18" charset="0"/>
                          <a:ea typeface="宋体" panose="02010600030101010101" pitchFamily="2" charset="-122"/>
                          <a:cs typeface="Courier New" panose="02070309020205020404" pitchFamily="49" charset="0"/>
                        </a:rPr>
                        <a:t>1</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8851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C1FBDD9-C637-3049-A2CA-EC551F20B050}"/>
              </a:ext>
            </a:extLst>
          </p:cNvPr>
          <p:cNvSpPr/>
          <p:nvPr/>
        </p:nvSpPr>
        <p:spPr>
          <a:xfrm>
            <a:off x="426000" y="1484784"/>
            <a:ext cx="11340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2017·</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天津，</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7(3)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与焦炭、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完全反应，生成一种还原性气体和一种易水解成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TiO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的液态化合物，放热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4.28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，该反应的热化学方程式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3" name="矩形 2"/>
          <p:cNvSpPr/>
          <p:nvPr/>
        </p:nvSpPr>
        <p:spPr>
          <a:xfrm>
            <a:off x="551384" y="2637126"/>
            <a:ext cx="9144000" cy="461665"/>
          </a:xfrm>
          <a:prstGeom prst="rect">
            <a:avLst/>
          </a:prstGeom>
        </p:spPr>
        <p:txBody>
          <a:bodyPr wrap="squar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2Cl</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TiO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2C(s)</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=TiCl</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2CO(g)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rPr>
              <a:t>Δ</a:t>
            </a:r>
            <a:r>
              <a:rPr lang="en-US" altLang="zh-CN" sz="2400" i="1" kern="100" dirty="0">
                <a:solidFill>
                  <a:srgbClr val="C00000"/>
                </a:solidFill>
                <a:latin typeface="Times New Roman" panose="02020603050405020304" pitchFamily="18" charset="0"/>
                <a:ea typeface="微软雅黑" panose="020B0503020204020204" pitchFamily="34" charset="-122"/>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85.6 </a:t>
            </a:r>
            <a:r>
              <a:rPr lang="en-US" altLang="zh-CN" sz="2400" kern="100" dirty="0" err="1">
                <a:solidFill>
                  <a:srgbClr val="C00000"/>
                </a:solidFill>
                <a:latin typeface="Times New Roman" panose="02020603050405020304" pitchFamily="18" charset="0"/>
                <a:ea typeface="微软雅黑" panose="020B0503020204020204" pitchFamily="34" charset="-122"/>
              </a:rPr>
              <a:t>kJ·mol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14" name="矩形 13">
            <a:hlinkClick r:id="rId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2522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8626" b="6984"/>
          <a:stretch/>
        </p:blipFill>
        <p:spPr>
          <a:xfrm>
            <a:off x="-297" y="0"/>
            <a:ext cx="121896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1" name="文本框 10">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3" name="文本框 12">
            <a:extLst>
              <a:ext uri="{FF2B5EF4-FFF2-40B4-BE49-F238E27FC236}">
                <a16:creationId xmlns="" xmlns:a16="http://schemas.microsoft.com/office/drawing/2014/main"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 xmlns:a16="http://schemas.microsoft.com/office/drawing/2014/main" id="{F3C0D54F-E471-254D-996C-2FBC9553FFE9}"/>
              </a:ext>
            </a:extLst>
          </p:cNvPr>
          <p:cNvSpPr/>
          <p:nvPr/>
        </p:nvSpPr>
        <p:spPr>
          <a:xfrm>
            <a:off x="390000" y="1472029"/>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下列物质间的反应，其能量变化</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符合</a:t>
            </a:r>
            <a:r>
              <a:rPr lang="zh-CN" altLang="en-US" kern="100" dirty="0" smtClean="0">
                <a:latin typeface="Times New Roman" panose="02020603050405020304" pitchFamily="18" charset="0"/>
                <a:ea typeface="微软雅黑" panose="020B0503020204020204" pitchFamily="34" charset="-122"/>
                <a:cs typeface="Times New Roman" panose="02020603050405020304" pitchFamily="18" charset="0"/>
              </a:rPr>
              <a:t>右</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图</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合成氨反应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碳与水蒸气高温制水煤气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C.Ba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晶体混合</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碳酸钙的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分解</a:t>
            </a:r>
            <a:r>
              <a:rPr lang="zh-CN" altLang="zh-CN" kern="100" dirty="0" smtClean="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53827" y="20064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7" name="圆角矩形 36">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4" name="圆角矩形 13">
            <a:hlinkClick r:id="rId12"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5" name="圆角矩形 14">
            <a:hlinkClick r:id="rId13"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6" name="圆角矩形 15">
            <a:hlinkClick r:id="rId14"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pic>
        <p:nvPicPr>
          <p:cNvPr id="164866" name="Picture 2" descr="6-1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2638" y="1556792"/>
            <a:ext cx="2867324" cy="287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圆角矩形 17">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268760"/>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为放热反应，对该反应的下列说法正确的是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因该反应为放热反应，故不加热就可发生</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相同条件下，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的能量一定高于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相同条件下，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的总能量一定高于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达到平衡时，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的浓度一定相等</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8056" y="341975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4"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5"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6"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7"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8"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4"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5"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6"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725502434"/>
              </p:ext>
            </p:extLst>
          </p:nvPr>
        </p:nvGraphicFramePr>
        <p:xfrm>
          <a:off x="3294362" y="1463824"/>
          <a:ext cx="968375" cy="447675"/>
        </p:xfrm>
        <a:graphic>
          <a:graphicData uri="http://schemas.openxmlformats.org/presentationml/2006/ole">
            <mc:AlternateContent xmlns:mc="http://schemas.openxmlformats.org/markup-compatibility/2006">
              <mc:Choice xmlns:v="urn:schemas-microsoft-com:vml" Requires="v">
                <p:oleObj spid="_x0000_s122194" name="文档" r:id="rId17" imgW="968879" imgH="448194" progId="Word.Document.12">
                  <p:embed/>
                </p:oleObj>
              </mc:Choice>
              <mc:Fallback>
                <p:oleObj name="文档" r:id="rId17" imgW="968879" imgH="448194" progId="Word.Document.12">
                  <p:embed/>
                  <p:pic>
                    <p:nvPicPr>
                      <p:cNvPr id="0" name=""/>
                      <p:cNvPicPr/>
                      <p:nvPr/>
                    </p:nvPicPr>
                    <p:blipFill>
                      <a:blip r:embed="rId18"/>
                      <a:stretch>
                        <a:fillRect/>
                      </a:stretch>
                    </p:blipFill>
                    <p:spPr>
                      <a:xfrm>
                        <a:off x="3294362" y="1463824"/>
                        <a:ext cx="968375" cy="447675"/>
                      </a:xfrm>
                      <a:prstGeom prst="rect">
                        <a:avLst/>
                      </a:prstGeom>
                    </p:spPr>
                  </p:pic>
                </p:oleObj>
              </mc:Fallback>
            </mc:AlternateContent>
          </a:graphicData>
        </a:graphic>
      </p:graphicFrame>
      <p:sp>
        <p:nvSpPr>
          <p:cNvPr id="28" name="圆角矩形 27">
            <a:hlinkClick r:id="rId19"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1556792"/>
            <a:ext cx="11160000" cy="2952329"/>
            <a:chOff x="792914" y="3925222"/>
            <a:chExt cx="11160000" cy="2952329"/>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3"/>
              <a:ext cx="11160000" cy="2839438"/>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文本框 21">
            <a:extLst>
              <a:ext uri="{FF2B5EF4-FFF2-40B4-BE49-F238E27FC236}">
                <a16:creationId xmlns="" xmlns:a16="http://schemas.microsoft.com/office/drawing/2014/main" id="{E38EBCDC-ABCA-E945-AC9F-C9807C462968}"/>
              </a:ext>
            </a:extLst>
          </p:cNvPr>
          <p:cNvSpPr txBox="1"/>
          <p:nvPr/>
        </p:nvSpPr>
        <p:spPr>
          <a:xfrm>
            <a:off x="694238" y="2006838"/>
            <a:ext cx="10802361" cy="223824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放热反应与反应条件无关，可能需要加热才发生，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物质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的能量与状态有关，由放热反应可知，相同条件下，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的总能量和一定高于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的能量，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平衡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时，各物质的浓度不变，浓度是否相等与起始量、转化率有关，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2677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blinds(horizontal)">
                                      <p:cBhvr>
                                        <p:cTn id="10" dur="500"/>
                                        <p:tgtEl>
                                          <p:spTgt spid="2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blinds(horizontal)">
                                      <p:cBhvr>
                                        <p:cTn id="13" dur="500"/>
                                        <p:tgtEl>
                                          <p:spTgt spid="22">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blinds(horizontal)">
                                      <p:cBhvr>
                                        <p:cTn id="16"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F3C0D54F-E471-254D-996C-2FBC9553FFE9}"/>
              </a:ext>
            </a:extLst>
          </p:cNvPr>
          <p:cNvSpPr/>
          <p:nvPr/>
        </p:nvSpPr>
        <p:spPr>
          <a:xfrm>
            <a:off x="390000" y="1052736"/>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已知化学反应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=2AB(g)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的能量变化如图所示，判断下列叙述正确的是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加入催化剂，该反应的反应热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每形成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，将吸收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每生成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吸收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热量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该反应正反应的活化能大于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36957" y="37552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7" name="圆角矩形 1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40419" name="Picture 131" descr="6-1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8288" y="1741439"/>
            <a:ext cx="3140577" cy="269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组合 20">
            <a:extLst>
              <a:ext uri="{FF2B5EF4-FFF2-40B4-BE49-F238E27FC236}">
                <a16:creationId xmlns="" xmlns:a16="http://schemas.microsoft.com/office/drawing/2014/main" id="{574E7DD6-E482-894D-9E46-D2B62C9ED9EC}"/>
              </a:ext>
            </a:extLst>
          </p:cNvPr>
          <p:cNvGrpSpPr/>
          <p:nvPr/>
        </p:nvGrpSpPr>
        <p:grpSpPr>
          <a:xfrm>
            <a:off x="516000" y="4603775"/>
            <a:ext cx="11160000" cy="1970350"/>
            <a:chOff x="792914" y="3925222"/>
            <a:chExt cx="11160000" cy="1970350"/>
          </a:xfrm>
        </p:grpSpPr>
        <p:sp>
          <p:nvSpPr>
            <p:cNvPr id="22" name="圆角矩形 21">
              <a:extLst>
                <a:ext uri="{FF2B5EF4-FFF2-40B4-BE49-F238E27FC236}">
                  <a16:creationId xmlns="" xmlns:a16="http://schemas.microsoft.com/office/drawing/2014/main" id="{E0791A29-2CB4-2744-96C1-EA2037B165CE}"/>
                </a:ext>
              </a:extLst>
            </p:cNvPr>
            <p:cNvSpPr/>
            <p:nvPr/>
          </p:nvSpPr>
          <p:spPr>
            <a:xfrm>
              <a:off x="792914" y="4038112"/>
              <a:ext cx="11160000" cy="1849310"/>
            </a:xfrm>
            <a:prstGeom prst="roundRect">
              <a:avLst>
                <a:gd name="adj" fmla="val 3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 xmlns:a16="http://schemas.microsoft.com/office/drawing/2014/main" id="{E38EBCDC-ABCA-E945-AC9F-C9807C462968}"/>
                </a:ext>
              </a:extLst>
            </p:cNvPr>
            <p:cNvSpPr txBox="1"/>
            <p:nvPr/>
          </p:nvSpPr>
          <p:spPr>
            <a:xfrm>
              <a:off x="971152" y="4141246"/>
              <a:ext cx="10802361" cy="175432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催化剂不影响焓变的大小，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形成</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化学键，释放能量，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每</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AB(g)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吸收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热量，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8" name="圆角矩形 27">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4" name="圆角矩形 1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5" name="圆角矩形 1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6" name="圆角矩形 1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67977" name="Picture 393" descr="6-1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8896" y="2271270"/>
            <a:ext cx="2441720" cy="21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a:extLst>
              <a:ext uri="{FF2B5EF4-FFF2-40B4-BE49-F238E27FC236}">
                <a16:creationId xmlns="" xmlns:a16="http://schemas.microsoft.com/office/drawing/2014/main" id="{F3C0D54F-E471-254D-996C-2FBC9553FFE9}"/>
              </a:ext>
            </a:extLst>
          </p:cNvPr>
          <p:cNvSpPr/>
          <p:nvPr/>
        </p:nvSpPr>
        <p:spPr>
          <a:xfrm>
            <a:off x="390000" y="1131296"/>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科学家已获得了气态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分子，其结构为正四面体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吸收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167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能量，断裂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吸收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942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热量，下列说法错误的是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属于一种单质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完全转化为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原子的过程中释放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1 002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时要放出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882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互为同素异形体</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53827" y="273251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8626" b="6984"/>
          <a:stretch/>
        </p:blipFill>
        <p:spPr>
          <a:xfrm>
            <a:off x="-297" y="0"/>
            <a:ext cx="121896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339872" y="2772458"/>
            <a:ext cx="8000089"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反应热　焓变</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 xmlns:a16="http://schemas.microsoft.com/office/drawing/2014/main"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76117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0" name="圆角矩形 19">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1" name="圆角矩形 20">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23" name="组合 22">
            <a:extLst>
              <a:ext uri="{FF2B5EF4-FFF2-40B4-BE49-F238E27FC236}">
                <a16:creationId xmlns="" xmlns:a16="http://schemas.microsoft.com/office/drawing/2014/main" id="{574E7DD6-E482-894D-9E46-D2B62C9ED9EC}"/>
              </a:ext>
            </a:extLst>
          </p:cNvPr>
          <p:cNvGrpSpPr/>
          <p:nvPr/>
        </p:nvGrpSpPr>
        <p:grpSpPr>
          <a:xfrm>
            <a:off x="516000" y="1412776"/>
            <a:ext cx="11160000" cy="4364612"/>
            <a:chOff x="792914" y="3925222"/>
            <a:chExt cx="11160000" cy="4364612"/>
          </a:xfrm>
        </p:grpSpPr>
        <p:sp>
          <p:nvSpPr>
            <p:cNvPr id="24" name="圆角矩形 23">
              <a:extLst>
                <a:ext uri="{FF2B5EF4-FFF2-40B4-BE49-F238E27FC236}">
                  <a16:creationId xmlns="" xmlns:a16="http://schemas.microsoft.com/office/drawing/2014/main" id="{E0791A29-2CB4-2744-96C1-EA2037B165CE}"/>
                </a:ext>
              </a:extLst>
            </p:cNvPr>
            <p:cNvSpPr/>
            <p:nvPr/>
          </p:nvSpPr>
          <p:spPr>
            <a:xfrm>
              <a:off x="792914" y="4038111"/>
              <a:ext cx="11160000" cy="4251723"/>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786000" y="1710333"/>
            <a:ext cx="10620000" cy="57624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是只由氮元素组成的纯净物，故其属于一种单质，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8" name="Picture 393" descr="6-1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8896" y="1734716"/>
            <a:ext cx="2441720" cy="21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786000" y="2276872"/>
            <a:ext cx="8334336"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完全转化为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原子的过程即化学键断裂，需要吸收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167 kJ</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1 002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根据热化学方程式：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942)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882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矩形 29"/>
          <p:cNvSpPr/>
          <p:nvPr/>
        </p:nvSpPr>
        <p:spPr>
          <a:xfrm>
            <a:off x="786000" y="4605044"/>
            <a:ext cx="10620000" cy="1113766"/>
          </a:xfrm>
          <a:prstGeom prst="rect">
            <a:avLst/>
          </a:prstGeom>
        </p:spPr>
        <p:txBody>
          <a:bodyPr>
            <a:spAutoFit/>
          </a:bodyPr>
          <a:lstStyle/>
          <a:p>
            <a:pPr algn="just">
              <a:lnSpc>
                <a:spcPct val="150000"/>
              </a:lnSpc>
              <a:spcAft>
                <a:spcPts val="0"/>
              </a:spcAft>
            </a:pP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都是由氮元素形成的性质不同的两种单质，故互为同素异形体，</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spc="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17"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698113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blinds(horizontal)">
                                      <p:cBhvr>
                                        <p:cTn id="10" dur="500"/>
                                        <p:tgtEl>
                                          <p:spTgt spid="2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blinds(horizontal)">
                                      <p:cBhvr>
                                        <p:cTn id="13" dur="500"/>
                                        <p:tgtEl>
                                          <p:spTgt spid="29">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blinds(horizontal)">
                                      <p:cBhvr>
                                        <p:cTn id="16" dur="500"/>
                                        <p:tgtEl>
                                          <p:spTgt spid="29">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blinds(horizontal)">
                                      <p:cBhvr>
                                        <p:cTn id="19" dur="500"/>
                                        <p:tgtEl>
                                          <p:spTgt spid="30">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 xmlns:a16="http://schemas.microsoft.com/office/drawing/2014/main" id="{F3C0D54F-E471-254D-996C-2FBC9553FFE9}"/>
              </a:ext>
            </a:extLst>
          </p:cNvPr>
          <p:cNvSpPr/>
          <p:nvPr/>
        </p:nvSpPr>
        <p:spPr>
          <a:xfrm>
            <a:off x="409050" y="1129898"/>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根据如图所示的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过程中能量变化情况，判断下列说法错误的是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p>
        </p:txBody>
      </p:sp>
      <p:sp>
        <p:nvSpPr>
          <p:cNvPr id="33" name="圆角矩形 3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4" name="圆角矩形 2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23013" name="Picture 133" descr="6-1X"/>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8030" y="2244717"/>
            <a:ext cx="5540618" cy="20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a:extLst>
              <a:ext uri="{FF2B5EF4-FFF2-40B4-BE49-F238E27FC236}">
                <a16:creationId xmlns="" xmlns:a16="http://schemas.microsoft.com/office/drawing/2014/main" id="{F3C0D54F-E471-254D-996C-2FBC9553FFE9}"/>
              </a:ext>
            </a:extLst>
          </p:cNvPr>
          <p:cNvSpPr/>
          <p:nvPr/>
        </p:nvSpPr>
        <p:spPr>
          <a:xfrm>
            <a:off x="409050" y="2267168"/>
            <a:ext cx="5871509"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气态氧原子结合生成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能</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放出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498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分子中的化学键，需要</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吸</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632 kJ</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a:extLst>
              <a:ext uri="{FF2B5EF4-FFF2-40B4-BE49-F238E27FC236}">
                <a16:creationId xmlns="" xmlns:a16="http://schemas.microsoft.com/office/drawing/2014/main" id="{F3C0D54F-E471-254D-996C-2FBC9553FFE9}"/>
              </a:ext>
            </a:extLst>
          </p:cNvPr>
          <p:cNvSpPr/>
          <p:nvPr/>
        </p:nvSpPr>
        <p:spPr>
          <a:xfrm>
            <a:off x="409050" y="4499416"/>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具有的总能量小于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具有的总能量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反应的焓变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180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72877" y="501317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0" name="圆角矩形 29">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19" name="组合 18">
            <a:extLst>
              <a:ext uri="{FF2B5EF4-FFF2-40B4-BE49-F238E27FC236}">
                <a16:creationId xmlns="" xmlns:a16="http://schemas.microsoft.com/office/drawing/2014/main" id="{574E7DD6-E482-894D-9E46-D2B62C9ED9EC}"/>
              </a:ext>
            </a:extLst>
          </p:cNvPr>
          <p:cNvGrpSpPr/>
          <p:nvPr/>
        </p:nvGrpSpPr>
        <p:grpSpPr>
          <a:xfrm>
            <a:off x="516000" y="1412776"/>
            <a:ext cx="11160000" cy="4176464"/>
            <a:chOff x="792914" y="3925222"/>
            <a:chExt cx="11160000" cy="4176464"/>
          </a:xfrm>
        </p:grpSpPr>
        <p:sp>
          <p:nvSpPr>
            <p:cNvPr id="20" name="圆角矩形 19">
              <a:extLst>
                <a:ext uri="{FF2B5EF4-FFF2-40B4-BE49-F238E27FC236}">
                  <a16:creationId xmlns="" xmlns:a16="http://schemas.microsoft.com/office/drawing/2014/main" id="{E0791A29-2CB4-2744-96C1-EA2037B165CE}"/>
                </a:ext>
              </a:extLst>
            </p:cNvPr>
            <p:cNvSpPr/>
            <p:nvPr/>
          </p:nvSpPr>
          <p:spPr>
            <a:xfrm>
              <a:off x="792914" y="4038112"/>
              <a:ext cx="11160000" cy="4063574"/>
            </a:xfrm>
            <a:prstGeom prst="roundRect">
              <a:avLst>
                <a:gd name="adj" fmla="val 169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3" name="文本框 22">
              <a:extLst>
                <a:ext uri="{FF2B5EF4-FFF2-40B4-BE49-F238E27FC236}">
                  <a16:creationId xmlns="" xmlns:a16="http://schemas.microsoft.com/office/drawing/2014/main" id="{E38EBCDC-ABCA-E945-AC9F-C9807C462968}"/>
                </a:ext>
              </a:extLst>
            </p:cNvPr>
            <p:cNvSpPr txBox="1"/>
            <p:nvPr/>
          </p:nvSpPr>
          <p:spPr>
            <a:xfrm>
              <a:off x="971152" y="6157470"/>
              <a:ext cx="10802361" cy="168424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反应热就是断裂旧化学键吸收的能量和形成新化学键放出的能量的差值，该反应的反应热是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946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498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632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180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，所以该反应是吸热反应，反应物总能量小于生成物总能量，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4" name="圆角矩形 23">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23013" name="Picture 133" descr="6-1X"/>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5691" y="1606349"/>
            <a:ext cx="5540618" cy="20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6">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83986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23013"/>
                                        </p:tgtEl>
                                        <p:attrNameLst>
                                          <p:attrName>style.visibility</p:attrName>
                                        </p:attrNameLst>
                                      </p:cBhvr>
                                      <p:to>
                                        <p:strVal val="visible"/>
                                      </p:to>
                                    </p:set>
                                    <p:animEffect transition="in" filter="blinds(horizontal)">
                                      <p:cBhvr>
                                        <p:cTn id="10" dur="500"/>
                                        <p:tgtEl>
                                          <p:spTgt spid="12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5B31A23C-2D81-E54D-AA89-8AE9E5BDD097}"/>
              </a:ext>
            </a:extLst>
          </p:cNvPr>
          <p:cNvSpPr/>
          <p:nvPr/>
        </p:nvSpPr>
        <p:spPr>
          <a:xfrm>
            <a:off x="390000" y="1325254"/>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是一种高效清洁的火箭燃料，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0.25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完全燃烧生成氮气和气态水时，放出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133.5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热量。下列热化学方程式正确的是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267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534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534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534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7" name="TextBox 9"/>
          <p:cNvSpPr txBox="1"/>
          <p:nvPr/>
        </p:nvSpPr>
        <p:spPr>
          <a:xfrm>
            <a:off x="246482" y="29249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 xmlns:a16="http://schemas.microsoft.com/office/drawing/2014/main" id="{574E7DD6-E482-894D-9E46-D2B62C9ED9EC}"/>
              </a:ext>
            </a:extLst>
          </p:cNvPr>
          <p:cNvGrpSpPr/>
          <p:nvPr/>
        </p:nvGrpSpPr>
        <p:grpSpPr>
          <a:xfrm>
            <a:off x="516000" y="1412776"/>
            <a:ext cx="11160000" cy="3888432"/>
            <a:chOff x="792914" y="3925222"/>
            <a:chExt cx="11160000" cy="3888432"/>
          </a:xfrm>
        </p:grpSpPr>
        <p:sp>
          <p:nvSpPr>
            <p:cNvPr id="41" name="圆角矩形 40">
              <a:extLst>
                <a:ext uri="{FF2B5EF4-FFF2-40B4-BE49-F238E27FC236}">
                  <a16:creationId xmlns="" xmlns:a16="http://schemas.microsoft.com/office/drawing/2014/main" id="{E0791A29-2CB4-2744-96C1-EA2037B165CE}"/>
                </a:ext>
              </a:extLst>
            </p:cNvPr>
            <p:cNvSpPr/>
            <p:nvPr/>
          </p:nvSpPr>
          <p:spPr>
            <a:xfrm>
              <a:off x="792914" y="4038111"/>
              <a:ext cx="11160000" cy="3775543"/>
            </a:xfrm>
            <a:prstGeom prst="roundRect">
              <a:avLst>
                <a:gd name="adj" fmla="val 256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2" name="矩形 4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圆角矩形 23">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31" name="圆角矩形 30">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786000" y="1710333"/>
            <a:ext cx="10620000" cy="3346237"/>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完全燃烧生成氮气和气态水时，放出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133.5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热量，其焓变是负值，故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完全燃烧生成氮气和气态水时，放出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133.5 kJ</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534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的热量，热化学方程式为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534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时，放出的热量大于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534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107840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FFF65964-AB35-1C41-A7F1-54DD8E8F48A6}"/>
              </a:ext>
            </a:extLst>
          </p:cNvPr>
          <p:cNvSpPr/>
          <p:nvPr/>
        </p:nvSpPr>
        <p:spPr>
          <a:xfrm>
            <a:off x="446495" y="1196752"/>
            <a:ext cx="1129901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7.298 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时，合成氨反应的热化学方程式为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92.38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。在该温度下，取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放在一密闭容器中，在催化剂存在的情况下进行反应，最后反应放出的热量</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46.19 kJ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46.19 kJ</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46.19 kJ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无法确定</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307221" y="333322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4" name="圆角矩形 13">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5" name="圆角矩形 1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6" name="圆角矩形 15">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92669848"/>
              </p:ext>
            </p:extLst>
          </p:nvPr>
        </p:nvGraphicFramePr>
        <p:xfrm>
          <a:off x="9311977" y="1384024"/>
          <a:ext cx="1025525" cy="438150"/>
        </p:xfrm>
        <a:graphic>
          <a:graphicData uri="http://schemas.openxmlformats.org/presentationml/2006/ole">
            <mc:AlternateContent xmlns:mc="http://schemas.openxmlformats.org/markup-compatibility/2006">
              <mc:Choice xmlns:v="urn:schemas-microsoft-com:vml" Requires="v">
                <p:oleObj spid="_x0000_s166984" name="文档" r:id="rId16" imgW="1025744" imgH="438819" progId="Word.Document.12">
                  <p:embed/>
                </p:oleObj>
              </mc:Choice>
              <mc:Fallback>
                <p:oleObj name="文档" r:id="rId16" imgW="1025744" imgH="438819" progId="Word.Document.12">
                  <p:embed/>
                  <p:pic>
                    <p:nvPicPr>
                      <p:cNvPr id="0" name=""/>
                      <p:cNvPicPr/>
                      <p:nvPr/>
                    </p:nvPicPr>
                    <p:blipFill>
                      <a:blip r:embed="rId17"/>
                      <a:stretch>
                        <a:fillRect/>
                      </a:stretch>
                    </p:blipFill>
                    <p:spPr>
                      <a:xfrm>
                        <a:off x="9311977" y="1384024"/>
                        <a:ext cx="1025525" cy="438150"/>
                      </a:xfrm>
                      <a:prstGeom prst="rect">
                        <a:avLst/>
                      </a:prstGeom>
                    </p:spPr>
                  </p:pic>
                </p:oleObj>
              </mc:Fallback>
            </mc:AlternateContent>
          </a:graphicData>
        </a:graphic>
      </p:graphicFrame>
      <p:grpSp>
        <p:nvGrpSpPr>
          <p:cNvPr id="18" name="组合 17">
            <a:extLst>
              <a:ext uri="{FF2B5EF4-FFF2-40B4-BE49-F238E27FC236}">
                <a16:creationId xmlns="" xmlns:a16="http://schemas.microsoft.com/office/drawing/2014/main" id="{574E7DD6-E482-894D-9E46-D2B62C9ED9EC}"/>
              </a:ext>
            </a:extLst>
          </p:cNvPr>
          <p:cNvGrpSpPr/>
          <p:nvPr/>
        </p:nvGrpSpPr>
        <p:grpSpPr>
          <a:xfrm>
            <a:off x="516000" y="4235769"/>
            <a:ext cx="11160000" cy="1713511"/>
            <a:chOff x="792914" y="3925222"/>
            <a:chExt cx="11160000" cy="1713511"/>
          </a:xfrm>
        </p:grpSpPr>
        <p:sp>
          <p:nvSpPr>
            <p:cNvPr id="19" name="圆角矩形 18">
              <a:extLst>
                <a:ext uri="{FF2B5EF4-FFF2-40B4-BE49-F238E27FC236}">
                  <a16:creationId xmlns="" xmlns:a16="http://schemas.microsoft.com/office/drawing/2014/main" id="{E0791A29-2CB4-2744-96C1-EA2037B165CE}"/>
                </a:ext>
              </a:extLst>
            </p:cNvPr>
            <p:cNvSpPr/>
            <p:nvPr/>
          </p:nvSpPr>
          <p:spPr>
            <a:xfrm>
              <a:off x="792914" y="4038112"/>
              <a:ext cx="11160000" cy="160062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矩形 21"/>
          <p:cNvSpPr/>
          <p:nvPr/>
        </p:nvSpPr>
        <p:spPr>
          <a:xfrm>
            <a:off x="695399" y="4603010"/>
            <a:ext cx="10823721" cy="113024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的反应为可逆反应，达到平衡状态时，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不能完全反应，因而放出的热量小于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46.19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8"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426000" y="1124651"/>
            <a:ext cx="11340000" cy="120032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中国研究人员研制出一种新型复合光催化剂，利用太阳光在催化剂表面实现高效分解水，其主要过程如图所示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圆角矩形 2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25239" name="Picture 311" descr="6-16"/>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825" y="2317454"/>
            <a:ext cx="6730350" cy="82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27"/>
          <p:cNvSpPr/>
          <p:nvPr/>
        </p:nvSpPr>
        <p:spPr>
          <a:xfrm>
            <a:off x="426000" y="3212976"/>
            <a:ext cx="11340000" cy="580865"/>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已知：几种物质中化学键的键能如下表所示：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561331972"/>
              </p:ext>
            </p:extLst>
          </p:nvPr>
        </p:nvGraphicFramePr>
        <p:xfrm>
          <a:off x="587388" y="4077192"/>
          <a:ext cx="11017224" cy="1440000"/>
        </p:xfrm>
        <a:graphic>
          <a:graphicData uri="http://schemas.openxmlformats.org/drawingml/2006/table">
            <a:tbl>
              <a:tblPr/>
              <a:tblGrid>
                <a:gridCol w="2412268"/>
                <a:gridCol w="1800200"/>
                <a:gridCol w="1584176"/>
                <a:gridCol w="1512168"/>
                <a:gridCol w="1872208"/>
                <a:gridCol w="1836204"/>
              </a:tblGrid>
              <a:tr h="720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中</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中</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spc="-8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中</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中</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中</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0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463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496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436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138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463</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 name="圆角矩形 41">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 name="矩形 3"/>
          <p:cNvSpPr/>
          <p:nvPr/>
        </p:nvSpPr>
        <p:spPr>
          <a:xfrm>
            <a:off x="426000" y="1195735"/>
            <a:ext cx="11340000" cy="57708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若反应过程中分解了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水，则下列说法不正确的是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694703981"/>
              </p:ext>
            </p:extLst>
          </p:nvPr>
        </p:nvGraphicFramePr>
        <p:xfrm>
          <a:off x="2743200" y="1724025"/>
          <a:ext cx="1438275" cy="1000125"/>
        </p:xfrm>
        <a:graphic>
          <a:graphicData uri="http://schemas.openxmlformats.org/presentationml/2006/ole">
            <mc:AlternateContent xmlns:mc="http://schemas.openxmlformats.org/markup-compatibility/2006">
              <mc:Choice xmlns:v="urn:schemas-microsoft-com:vml" Requires="v">
                <p:oleObj spid="_x0000_s165961" name="文档" r:id="rId16" imgW="1445040" imgH="1001675" progId="Word.Document.12">
                  <p:embed/>
                </p:oleObj>
              </mc:Choice>
              <mc:Fallback>
                <p:oleObj name="文档" r:id="rId16" imgW="1445040" imgH="1001675" progId="Word.Document.12">
                  <p:embed/>
                  <p:pic>
                    <p:nvPicPr>
                      <p:cNvPr id="0" name=""/>
                      <p:cNvPicPr/>
                      <p:nvPr/>
                    </p:nvPicPr>
                    <p:blipFill>
                      <a:blip r:embed="rId17"/>
                      <a:stretch>
                        <a:fillRect/>
                      </a:stretch>
                    </p:blipFill>
                    <p:spPr>
                      <a:xfrm>
                        <a:off x="2743200" y="1724025"/>
                        <a:ext cx="1438275" cy="1000125"/>
                      </a:xfrm>
                      <a:prstGeom prst="rect">
                        <a:avLst/>
                      </a:prstGeom>
                    </p:spPr>
                  </p:pic>
                </p:oleObj>
              </mc:Fallback>
            </mc:AlternateContent>
          </a:graphicData>
        </a:graphic>
      </p:graphicFrame>
      <p:sp>
        <p:nvSpPr>
          <p:cNvPr id="30" name="矩形 29"/>
          <p:cNvSpPr/>
          <p:nvPr/>
        </p:nvSpPr>
        <p:spPr>
          <a:xfrm>
            <a:off x="426000" y="2579322"/>
            <a:ext cx="11340000" cy="1685077"/>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吸收了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926 kJ</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放出了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574 kJ</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属于放热反应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2" name="矩形 41"/>
          <p:cNvSpPr/>
          <p:nvPr/>
        </p:nvSpPr>
        <p:spPr>
          <a:xfrm>
            <a:off x="426000" y="1915815"/>
            <a:ext cx="11340000" cy="646331"/>
          </a:xfrm>
          <a:prstGeom prst="rect">
            <a:avLst/>
          </a:prstGeom>
        </p:spPr>
        <p:txBody>
          <a:bodyPr>
            <a:spAutoFit/>
          </a:bodyPr>
          <a:lstStyle/>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总反应为</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800" kern="100" dirty="0">
                <a:solidFill>
                  <a:prstClr val="black"/>
                </a:solidFill>
                <a:latin typeface="微软雅黑" panose="020B0503020204020204" pitchFamily="34" charset="-122"/>
                <a:ea typeface="微软雅黑" panose="020B0503020204020204" pitchFamily="34" charset="-122"/>
                <a:cs typeface="Courier New" panose="02070309020205020404" pitchFamily="49" charset="0"/>
              </a:rPr>
              <a:t>                               </a:t>
            </a:r>
            <a:r>
              <a:rPr lang="en-US" altLang="zh-CN" sz="800" kern="100" dirty="0" smtClean="0">
                <a:solidFill>
                  <a:prstClr val="black"/>
                </a:solidFill>
                <a:latin typeface="微软雅黑" panose="020B0503020204020204" pitchFamily="34" charset="-122"/>
                <a:ea typeface="微软雅黑" panose="020B0503020204020204" pitchFamily="34" charset="-122"/>
                <a:cs typeface="Courier New" panose="02070309020205020404" pitchFamily="49" charset="0"/>
              </a:rPr>
              <a:t> </a:t>
            </a:r>
            <a:r>
              <a:rPr lang="en-US" altLang="zh-CN" sz="2400" kern="1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smtClean="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2558" y="3609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43" name="圆角矩形 42">
            <a:hlinkClick r:id="rId18"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 name="Picture 311" descr="6-16"/>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638" y="2749502"/>
            <a:ext cx="6730350" cy="82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652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067670448"/>
              </p:ext>
            </p:extLst>
          </p:nvPr>
        </p:nvGraphicFramePr>
        <p:xfrm>
          <a:off x="3971907" y="2117601"/>
          <a:ext cx="1457325" cy="1057275"/>
        </p:xfrm>
        <a:graphic>
          <a:graphicData uri="http://schemas.openxmlformats.org/presentationml/2006/ole">
            <mc:AlternateContent xmlns:mc="http://schemas.openxmlformats.org/markup-compatibility/2006">
              <mc:Choice xmlns:v="urn:schemas-microsoft-com:vml" Requires="v">
                <p:oleObj spid="_x0000_s170056" name="文档" r:id="rId16" imgW="1464115" imgH="1058646" progId="Word.Document.12">
                  <p:embed/>
                </p:oleObj>
              </mc:Choice>
              <mc:Fallback>
                <p:oleObj name="文档" r:id="rId16" imgW="1464115" imgH="1058646" progId="Word.Document.12">
                  <p:embed/>
                  <p:pic>
                    <p:nvPicPr>
                      <p:cNvPr id="0" name=""/>
                      <p:cNvPicPr/>
                      <p:nvPr/>
                    </p:nvPicPr>
                    <p:blipFill>
                      <a:blip r:embed="rId17"/>
                      <a:stretch>
                        <a:fillRect/>
                      </a:stretch>
                    </p:blipFill>
                    <p:spPr>
                      <a:xfrm>
                        <a:off x="3971907" y="2117601"/>
                        <a:ext cx="1457325" cy="1057275"/>
                      </a:xfrm>
                      <a:prstGeom prst="rect">
                        <a:avLst/>
                      </a:prstGeom>
                    </p:spPr>
                  </p:pic>
                </p:oleObj>
              </mc:Fallback>
            </mc:AlternateContent>
          </a:graphicData>
        </a:graphic>
      </p:graphicFrame>
      <p:grpSp>
        <p:nvGrpSpPr>
          <p:cNvPr id="28" name="组合 27">
            <a:extLst>
              <a:ext uri="{FF2B5EF4-FFF2-40B4-BE49-F238E27FC236}">
                <a16:creationId xmlns="" xmlns:a16="http://schemas.microsoft.com/office/drawing/2014/main" id="{574E7DD6-E482-894D-9E46-D2B62C9ED9EC}"/>
              </a:ext>
            </a:extLst>
          </p:cNvPr>
          <p:cNvGrpSpPr/>
          <p:nvPr/>
        </p:nvGrpSpPr>
        <p:grpSpPr>
          <a:xfrm>
            <a:off x="516000" y="865287"/>
            <a:ext cx="11160000" cy="5876080"/>
            <a:chOff x="792914" y="3925222"/>
            <a:chExt cx="11160000" cy="5876080"/>
          </a:xfrm>
        </p:grpSpPr>
        <p:sp>
          <p:nvSpPr>
            <p:cNvPr id="29" name="圆角矩形 28">
              <a:extLst>
                <a:ext uri="{FF2B5EF4-FFF2-40B4-BE49-F238E27FC236}">
                  <a16:creationId xmlns="" xmlns:a16="http://schemas.microsoft.com/office/drawing/2014/main" id="{E0791A29-2CB4-2744-96C1-EA2037B165CE}"/>
                </a:ext>
              </a:extLst>
            </p:cNvPr>
            <p:cNvSpPr/>
            <p:nvPr/>
          </p:nvSpPr>
          <p:spPr>
            <a:xfrm>
              <a:off x="792914" y="4038111"/>
              <a:ext cx="11160000" cy="5763191"/>
            </a:xfrm>
            <a:prstGeom prst="roundRect">
              <a:avLst>
                <a:gd name="adj" fmla="val 204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3" name="矩形 4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文本框 4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7" name="矩形 46"/>
          <p:cNvSpPr/>
          <p:nvPr/>
        </p:nvSpPr>
        <p:spPr>
          <a:xfrm>
            <a:off x="723166" y="1763291"/>
            <a:ext cx="10647319" cy="5078313"/>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由图可知，总反应为水分解生成氢气和氧气，实现了光能向化学能的转化，反应的化学方程式为</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a:t>
            </a:r>
            <a:r>
              <a:rPr lang="en-US" altLang="zh-CN" sz="800" kern="100" dirty="0">
                <a:latin typeface="宋体" panose="02010600030101010101" pitchFamily="2" charset="-122"/>
                <a:ea typeface="宋体" panose="02010600030101010101" pitchFamily="2" charset="-122"/>
                <a:cs typeface="Courier New" panose="02070309020205020404" pitchFamily="49" charset="0"/>
              </a:rPr>
              <a:t> </a:t>
            </a:r>
            <a:r>
              <a:rPr lang="en-US" altLang="zh-CN" sz="80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分子变成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氢原子和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羟基的过程，吸收的能量为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463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926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氢原子和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羟基生成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氢气和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过氧化氢，放出的能量为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436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138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574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过氧化氢生成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氧气和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氢气，吸收的能量为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463 kJ</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138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1 064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，放出的能量为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496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436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932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，吸收的能量大于放出的能量，该过程为吸热反应，故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0" name="Picture 311" descr="6-1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825" y="1014636"/>
            <a:ext cx="6730350" cy="82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圆角矩形 50">
            <a:hlinkClick r:id="rId19"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447331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linds(horizontal)">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 xmlns:a16="http://schemas.microsoft.com/office/drawing/2014/main" id="{9EF13083-441D-CC41-A3B9-50FF39250BAC}"/>
              </a:ext>
            </a:extLst>
          </p:cNvPr>
          <p:cNvSpPr/>
          <p:nvPr/>
        </p:nvSpPr>
        <p:spPr>
          <a:xfrm>
            <a:off x="390000" y="1203304"/>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键需要吸收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436.4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中的共价键需要吸收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498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键能放出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462.8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断裂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中的化学键需要吸收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925.6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的能量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480.4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O(l)</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471.6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240.2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0" name="TextBox 9"/>
          <p:cNvSpPr txBox="1"/>
          <p:nvPr/>
        </p:nvSpPr>
        <p:spPr>
          <a:xfrm>
            <a:off x="253827" y="335280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29010642"/>
              </p:ext>
            </p:extLst>
          </p:nvPr>
        </p:nvGraphicFramePr>
        <p:xfrm>
          <a:off x="1764521" y="4477866"/>
          <a:ext cx="1333500" cy="866775"/>
        </p:xfrm>
        <a:graphic>
          <a:graphicData uri="http://schemas.openxmlformats.org/presentationml/2006/ole">
            <mc:AlternateContent xmlns:mc="http://schemas.openxmlformats.org/markup-compatibility/2006">
              <mc:Choice xmlns:v="urn:schemas-microsoft-com:vml" Requires="v">
                <p:oleObj spid="_x0000_s127173" name="文档" r:id="rId16" imgW="1340306" imgH="867902" progId="Word.Document.12">
                  <p:embed/>
                </p:oleObj>
              </mc:Choice>
              <mc:Fallback>
                <p:oleObj name="文档" r:id="rId16" imgW="1340306" imgH="867902" progId="Word.Document.12">
                  <p:embed/>
                  <p:pic>
                    <p:nvPicPr>
                      <p:cNvPr id="0" name=""/>
                      <p:cNvPicPr/>
                      <p:nvPr/>
                    </p:nvPicPr>
                    <p:blipFill>
                      <a:blip r:embed="rId17"/>
                      <a:stretch>
                        <a:fillRect/>
                      </a:stretch>
                    </p:blipFill>
                    <p:spPr>
                      <a:xfrm>
                        <a:off x="1764521" y="4477866"/>
                        <a:ext cx="1333500" cy="866775"/>
                      </a:xfrm>
                      <a:prstGeom prst="rect">
                        <a:avLst/>
                      </a:prstGeom>
                    </p:spPr>
                  </p:pic>
                </p:oleObj>
              </mc:Fallback>
            </mc:AlternateContent>
          </a:graphicData>
        </a:graphic>
      </p:graphicFrame>
      <p:sp>
        <p:nvSpPr>
          <p:cNvPr id="29" name="圆角矩形 28">
            <a:hlinkClick r:id="rId18"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10153" y="1184217"/>
            <a:ext cx="11346487" cy="4524315"/>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1</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反应热和焓变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反应热：在化学反应过程中，当反应物和生成物具有相同温度时，吸收或释放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称为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化学反应的热效应。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焓变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：焓是与内能有关的物理量。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焓变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：生成物的焓与反应物的焓之差。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焓变与反应热的关系</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恒压条件下的反应热等于反应的焓变，常用单位</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sp>
        <p:nvSpPr>
          <p:cNvPr id="2" name="矩形 1"/>
          <p:cNvSpPr/>
          <p:nvPr/>
        </p:nvSpPr>
        <p:spPr>
          <a:xfrm>
            <a:off x="594817" y="234783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热</a:t>
            </a:r>
            <a:endParaRPr lang="zh-CN" altLang="en-US" sz="2400" dirty="0">
              <a:solidFill>
                <a:srgbClr val="C00000"/>
              </a:solidFill>
            </a:endParaRPr>
          </a:p>
        </p:txBody>
      </p:sp>
      <p:sp>
        <p:nvSpPr>
          <p:cNvPr id="3" name="矩形 2"/>
          <p:cNvSpPr/>
          <p:nvPr/>
        </p:nvSpPr>
        <p:spPr>
          <a:xfrm>
            <a:off x="7285300" y="5101560"/>
            <a:ext cx="1346844"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en-US" sz="2400" dirty="0">
              <a:solidFill>
                <a:srgbClr val="C00000"/>
              </a:solidFill>
            </a:endParaRPr>
          </a:p>
        </p:txBody>
      </p:sp>
    </p:spTree>
    <p:extLst>
      <p:ext uri="{BB962C8B-B14F-4D97-AF65-F5344CB8AC3E}">
        <p14:creationId xmlns:p14="http://schemas.microsoft.com/office/powerpoint/2010/main" val="327981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1484784"/>
            <a:ext cx="11160000" cy="2952328"/>
            <a:chOff x="792914" y="3925222"/>
            <a:chExt cx="11160000" cy="2952328"/>
          </a:xfrm>
        </p:grpSpPr>
        <p:sp>
          <p:nvSpPr>
            <p:cNvPr id="23" name="圆角矩形 22">
              <a:extLst>
                <a:ext uri="{FF2B5EF4-FFF2-40B4-BE49-F238E27FC236}">
                  <a16:creationId xmlns="" xmlns:a16="http://schemas.microsoft.com/office/drawing/2014/main" id="{E0791A29-2CB4-2744-96C1-EA2037B165CE}"/>
                </a:ext>
              </a:extLst>
            </p:cNvPr>
            <p:cNvSpPr/>
            <p:nvPr/>
          </p:nvSpPr>
          <p:spPr>
            <a:xfrm>
              <a:off x="792914" y="4038112"/>
              <a:ext cx="11160000" cy="2839438"/>
            </a:xfrm>
            <a:prstGeom prst="roundRect">
              <a:avLst>
                <a:gd name="adj" fmla="val 477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 xmlns:a16="http://schemas.microsoft.com/office/drawing/2014/main" id="{E38EBCDC-ABCA-E945-AC9F-C9807C462968}"/>
                </a:ext>
              </a:extLst>
            </p:cNvPr>
            <p:cNvSpPr txBox="1"/>
            <p:nvPr/>
          </p:nvSpPr>
          <p:spPr>
            <a:xfrm>
              <a:off x="971152" y="4326894"/>
              <a:ext cx="10802361"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未说明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的状态，不能计算能量变化，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spc="-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(g</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(g)===2H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O(g)</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spc="-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436.4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498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462.8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480.4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气态</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水转化为液态水时放出的热量未知，不能计算焓变，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1" name="圆角矩形 20">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15619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 xmlns:a16="http://schemas.microsoft.com/office/drawing/2014/main" id="{9EF13083-441D-CC41-A3B9-50FF39250BAC}"/>
              </a:ext>
            </a:extLst>
          </p:cNvPr>
          <p:cNvSpPr/>
          <p:nvPr/>
        </p:nvSpPr>
        <p:spPr>
          <a:xfrm>
            <a:off x="390000" y="757157"/>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实验测得：</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101 </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kPa</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完全燃烧生成液态水，放出</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285.8 kJ</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的热量；</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spc="-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 CH</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完全燃烧生成液态水和</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，放出</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890.3 kJ</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的热量。下列热化学方程式的书写正确的是</a:t>
            </a:r>
            <a:r>
              <a:rPr lang="zh-CN" altLang="zh-CN" kern="100" spc="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890.3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890.3 kJ</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890.3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571.6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仅有</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仅有</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④</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仅有</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②③④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全部符合要求</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3913168" y="4560555"/>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15" name="圆角矩形 14">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6" name="圆角矩形 15">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19" name="矩形 18"/>
          <p:cNvSpPr/>
          <p:nvPr/>
        </p:nvSpPr>
        <p:spPr>
          <a:xfrm>
            <a:off x="723166" y="5986452"/>
            <a:ext cx="10647319" cy="576248"/>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890.3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焓变的单位不正确，</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水的状态不正确。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5831391"/>
            <a:ext cx="11160000" cy="766145"/>
            <a:chOff x="792914" y="3925222"/>
            <a:chExt cx="11160000" cy="766145"/>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653255"/>
            </a:xfrm>
            <a:prstGeom prst="roundRect">
              <a:avLst>
                <a:gd name="adj" fmla="val 374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218138"/>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下列依据热化学方程式得出的结论正确的是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已知：正丁烷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异丁烷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，则正丁烷比异丁烷稳定</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1 478.8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标准燃烧热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1 478.8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2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57.3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，则稀</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和</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稀</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完全反应生成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时，放出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57.3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热量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16" name="TextBox 9"/>
          <p:cNvSpPr txBox="1"/>
          <p:nvPr/>
        </p:nvSpPr>
        <p:spPr>
          <a:xfrm>
            <a:off x="246482" y="448429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5" name="圆角矩形 14">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1124743"/>
            <a:ext cx="11160000" cy="4464497"/>
            <a:chOff x="792914" y="3925222"/>
            <a:chExt cx="11160000" cy="4464497"/>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3"/>
              <a:ext cx="11160000" cy="4351606"/>
            </a:xfrm>
            <a:prstGeom prst="roundRect">
              <a:avLst>
                <a:gd name="adj" fmla="val 13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p:cNvSpPr/>
          <p:nvPr/>
        </p:nvSpPr>
        <p:spPr>
          <a:xfrm>
            <a:off x="772341" y="1475258"/>
            <a:ext cx="10647319" cy="3900235"/>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正丁烷转化为异丁烷的反应为放热反应，说明等物质的量的异丁烷的能量比正丁烷低，物质能量越低越稳定，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标准燃烧热</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kPa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纯物质完全燃烧的反应热，已知热化学方程式中生成物水为气态，则对应的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的燃烧热，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还生成了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，放出的热量应大于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57.3 kJ</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两</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个反应均是放热反应，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完全燃烧时放热更多，故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2" name="圆角矩形 21">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5122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246713"/>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最近，中国科学院大连化物所</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的研究获得新成果。下图是使用不同催化剂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NiPc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CoPc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时转化过程中的能量变化，下列说法不合理的是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经</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还原反应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得到</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该研究成果将有利于缓解温室效应，并</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解决</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能源</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相同基团的物种分别吸附在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NiPc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CoPc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表面</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其</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能量可能不同</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催化剂可以改变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反应的焓变</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5" name="圆角矩形 24">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6" name="圆角矩形 25">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46495" name="Picture 63" descr="6-17"/>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0982" y="3140968"/>
            <a:ext cx="5079674" cy="24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9"/>
          <p:cNvSpPr txBox="1"/>
          <p:nvPr/>
        </p:nvSpPr>
        <p:spPr>
          <a:xfrm>
            <a:off x="256007" y="503021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3275967260"/>
              </p:ext>
            </p:extLst>
          </p:nvPr>
        </p:nvGraphicFramePr>
        <p:xfrm>
          <a:off x="789236" y="2492896"/>
          <a:ext cx="1139825" cy="485775"/>
        </p:xfrm>
        <a:graphic>
          <a:graphicData uri="http://schemas.openxmlformats.org/presentationml/2006/ole">
            <mc:AlternateContent xmlns:mc="http://schemas.openxmlformats.org/markup-compatibility/2006">
              <mc:Choice xmlns:v="urn:schemas-microsoft-com:vml" Requires="v">
                <p:oleObj spid="_x0000_s146624" name="文档" r:id="rId17" imgW="1140196" imgH="486415" progId="Word.Document.12">
                  <p:embed/>
                </p:oleObj>
              </mc:Choice>
              <mc:Fallback>
                <p:oleObj name="文档" r:id="rId17" imgW="1140196" imgH="486415" progId="Word.Document.12">
                  <p:embed/>
                  <p:pic>
                    <p:nvPicPr>
                      <p:cNvPr id="0" name=""/>
                      <p:cNvPicPr/>
                      <p:nvPr/>
                    </p:nvPicPr>
                    <p:blipFill>
                      <a:blip r:embed="rId18"/>
                      <a:stretch>
                        <a:fillRect/>
                      </a:stretch>
                    </p:blipFill>
                    <p:spPr>
                      <a:xfrm>
                        <a:off x="789236" y="2492896"/>
                        <a:ext cx="1139825" cy="485775"/>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614009944"/>
              </p:ext>
            </p:extLst>
          </p:nvPr>
        </p:nvGraphicFramePr>
        <p:xfrm>
          <a:off x="3509045" y="2492896"/>
          <a:ext cx="1638300" cy="466725"/>
        </p:xfrm>
        <a:graphic>
          <a:graphicData uri="http://schemas.openxmlformats.org/presentationml/2006/ole">
            <mc:AlternateContent xmlns:mc="http://schemas.openxmlformats.org/markup-compatibility/2006">
              <mc:Choice xmlns:v="urn:schemas-microsoft-com:vml" Requires="v">
                <p:oleObj spid="_x0000_s146625" name="文档" r:id="rId19" imgW="1644790" imgH="467304" progId="Word.Document.12">
                  <p:embed/>
                </p:oleObj>
              </mc:Choice>
              <mc:Fallback>
                <p:oleObj name="文档" r:id="rId19" imgW="1644790" imgH="467304" progId="Word.Document.12">
                  <p:embed/>
                  <p:pic>
                    <p:nvPicPr>
                      <p:cNvPr id="0" name=""/>
                      <p:cNvPicPr/>
                      <p:nvPr/>
                    </p:nvPicPr>
                    <p:blipFill>
                      <a:blip r:embed="rId20"/>
                      <a:stretch>
                        <a:fillRect/>
                      </a:stretch>
                    </p:blipFill>
                    <p:spPr>
                      <a:xfrm>
                        <a:off x="3509045" y="2492896"/>
                        <a:ext cx="1638300" cy="466725"/>
                      </a:xfrm>
                      <a:prstGeom prst="rect">
                        <a:avLst/>
                      </a:prstGeom>
                    </p:spPr>
                  </p:pic>
                </p:oleObj>
              </mc:Fallback>
            </mc:AlternateContent>
          </a:graphicData>
        </a:graphic>
      </p:graphicFrame>
      <p:sp>
        <p:nvSpPr>
          <p:cNvPr id="29" name="圆角矩形 28">
            <a:hlinkClick r:id="rId21"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86259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21" name="圆角矩形 20">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22" name="组合 21">
            <a:extLst>
              <a:ext uri="{FF2B5EF4-FFF2-40B4-BE49-F238E27FC236}">
                <a16:creationId xmlns="" xmlns:a16="http://schemas.microsoft.com/office/drawing/2014/main" id="{574E7DD6-E482-894D-9E46-D2B62C9ED9EC}"/>
              </a:ext>
            </a:extLst>
          </p:cNvPr>
          <p:cNvGrpSpPr/>
          <p:nvPr/>
        </p:nvGrpSpPr>
        <p:grpSpPr>
          <a:xfrm>
            <a:off x="516000" y="1124743"/>
            <a:ext cx="11160000" cy="4464497"/>
            <a:chOff x="792914" y="3925222"/>
            <a:chExt cx="11160000" cy="4464497"/>
          </a:xfrm>
        </p:grpSpPr>
        <p:sp>
          <p:nvSpPr>
            <p:cNvPr id="23" name="圆角矩形 22">
              <a:extLst>
                <a:ext uri="{FF2B5EF4-FFF2-40B4-BE49-F238E27FC236}">
                  <a16:creationId xmlns="" xmlns:a16="http://schemas.microsoft.com/office/drawing/2014/main" id="{E0791A29-2CB4-2744-96C1-EA2037B165CE}"/>
                </a:ext>
              </a:extLst>
            </p:cNvPr>
            <p:cNvSpPr/>
            <p:nvPr/>
          </p:nvSpPr>
          <p:spPr>
            <a:xfrm>
              <a:off x="792914" y="4038113"/>
              <a:ext cx="11160000" cy="4351606"/>
            </a:xfrm>
            <a:prstGeom prst="roundRect">
              <a:avLst>
                <a:gd name="adj" fmla="val 13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772341" y="2411363"/>
            <a:ext cx="5611691" cy="223824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吸附</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NiPc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上的</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能量高于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吸附在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CoPc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上的能量，因此相同</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基团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的物种分别吸附在</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NiPc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CoPc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表面，其能量不同，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277279565"/>
              </p:ext>
            </p:extLst>
          </p:nvPr>
        </p:nvGraphicFramePr>
        <p:xfrm>
          <a:off x="876300" y="1514475"/>
          <a:ext cx="10448925" cy="1028700"/>
        </p:xfrm>
        <a:graphic>
          <a:graphicData uri="http://schemas.openxmlformats.org/presentationml/2006/ole">
            <mc:AlternateContent xmlns:mc="http://schemas.openxmlformats.org/markup-compatibility/2006">
              <mc:Choice xmlns:v="urn:schemas-microsoft-com:vml" Requires="v">
                <p:oleObj spid="_x0000_s147647" name="文档" r:id="rId16" imgW="10460175" imgH="1030138" progId="Word.Document.12">
                  <p:embed/>
                </p:oleObj>
              </mc:Choice>
              <mc:Fallback>
                <p:oleObj name="文档" r:id="rId16" imgW="10460175" imgH="1030138" progId="Word.Document.12">
                  <p:embed/>
                  <p:pic>
                    <p:nvPicPr>
                      <p:cNvPr id="0" name=""/>
                      <p:cNvPicPr/>
                      <p:nvPr/>
                    </p:nvPicPr>
                    <p:blipFill>
                      <a:blip r:embed="rId17"/>
                      <a:stretch>
                        <a:fillRect/>
                      </a:stretch>
                    </p:blipFill>
                    <p:spPr>
                      <a:xfrm>
                        <a:off x="876300" y="1514475"/>
                        <a:ext cx="10448925" cy="10287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827290300"/>
              </p:ext>
            </p:extLst>
          </p:nvPr>
        </p:nvGraphicFramePr>
        <p:xfrm>
          <a:off x="2245668" y="2545854"/>
          <a:ext cx="1463675" cy="457200"/>
        </p:xfrm>
        <a:graphic>
          <a:graphicData uri="http://schemas.openxmlformats.org/presentationml/2006/ole">
            <mc:AlternateContent xmlns:mc="http://schemas.openxmlformats.org/markup-compatibility/2006">
              <mc:Choice xmlns:v="urn:schemas-microsoft-com:vml" Requires="v">
                <p:oleObj spid="_x0000_s147648" name="文档" r:id="rId18" imgW="1464115" imgH="457929" progId="Word.Document.12">
                  <p:embed/>
                </p:oleObj>
              </mc:Choice>
              <mc:Fallback>
                <p:oleObj name="文档" r:id="rId18" imgW="1464115" imgH="457929" progId="Word.Document.12">
                  <p:embed/>
                  <p:pic>
                    <p:nvPicPr>
                      <p:cNvPr id="0" name=""/>
                      <p:cNvPicPr/>
                      <p:nvPr/>
                    </p:nvPicPr>
                    <p:blipFill>
                      <a:blip r:embed="rId19"/>
                      <a:stretch>
                        <a:fillRect/>
                      </a:stretch>
                    </p:blipFill>
                    <p:spPr>
                      <a:xfrm>
                        <a:off x="2245668" y="2545854"/>
                        <a:ext cx="1463675" cy="457200"/>
                      </a:xfrm>
                      <a:prstGeom prst="rect">
                        <a:avLst/>
                      </a:prstGeom>
                    </p:spPr>
                  </p:pic>
                </p:oleObj>
              </mc:Fallback>
            </mc:AlternateContent>
          </a:graphicData>
        </a:graphic>
      </p:graphicFrame>
      <p:pic>
        <p:nvPicPr>
          <p:cNvPr id="29" name="Picture 63" descr="6-1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2910" y="2060848"/>
            <a:ext cx="5079674" cy="24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p:nvPr/>
        </p:nvSpPr>
        <p:spPr>
          <a:xfrm>
            <a:off x="772341" y="4660412"/>
            <a:ext cx="10580243"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催化剂只影响反应速率，不改变反应焓变，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3" name="圆角矩形 42">
            <a:hlinkClick r:id="rId21"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46182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052736"/>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请参考题中图表，已知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368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，根据要求回答问题。</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pic>
        <p:nvPicPr>
          <p:cNvPr id="148607" name="Picture 127" descr="6-1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1772816"/>
            <a:ext cx="3195367" cy="308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a:extLst>
              <a:ext uri="{FF2B5EF4-FFF2-40B4-BE49-F238E27FC236}">
                <a16:creationId xmlns="" xmlns:a16="http://schemas.microsoft.com/office/drawing/2014/main" id="{75F79D94-896B-AE4F-97EE-8AF2ABE2A968}"/>
              </a:ext>
            </a:extLst>
          </p:cNvPr>
          <p:cNvSpPr/>
          <p:nvPr/>
        </p:nvSpPr>
        <p:spPr>
          <a:xfrm>
            <a:off x="390000" y="1681758"/>
            <a:ext cx="8010256"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的过程中能量变化示意图，若在反应体系中加入催化剂，反应速率增大，</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的变化是</a:t>
            </a:r>
            <a:r>
              <a:rPr lang="zh-CN" altLang="zh-CN" u="sng"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u="sng"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u="sng" kern="100" dirty="0" smtClean="0">
                <a:latin typeface="宋体" panose="02010600030101010101" pitchFamily="2" charset="-122"/>
                <a:ea typeface="Times New Roman" panose="02020603050405020304" pitchFamily="18" charset="0"/>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。请写出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反应的热化学方程式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1"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a:t>
            </a:r>
            <a:endParaRPr lang="en-US" altLang="zh-CN" b="1" u="sng"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b="1"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009162" y="285293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
        <p:nvSpPr>
          <p:cNvPr id="6" name="矩形 5"/>
          <p:cNvSpPr/>
          <p:nvPr/>
        </p:nvSpPr>
        <p:spPr>
          <a:xfrm>
            <a:off x="4961685" y="3409950"/>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en-US" dirty="0"/>
          </a:p>
        </p:txBody>
      </p:sp>
      <p:sp>
        <p:nvSpPr>
          <p:cNvPr id="8" name="矩形 7"/>
          <p:cNvSpPr/>
          <p:nvPr/>
        </p:nvSpPr>
        <p:spPr>
          <a:xfrm>
            <a:off x="4441936" y="3829923"/>
            <a:ext cx="3867262"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CO(g)</a:t>
            </a:r>
            <a:r>
              <a:rPr lang="en-US" altLang="zh-CN" sz="2400" kern="100" spc="-8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529493" y="4384151"/>
            <a:ext cx="4033476" cy="646331"/>
          </a:xfrm>
          <a:prstGeom prst="rect">
            <a:avLst/>
          </a:prstGeom>
        </p:spPr>
        <p:txBody>
          <a:bodyPr wrap="none">
            <a:spAutoFit/>
          </a:bodyPr>
          <a:lstStyle/>
          <a:p>
            <a:pPr lvl="0" algn="just">
              <a:lnSpc>
                <a:spcPct val="150000"/>
              </a:lnSpc>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NO(g)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234 </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145433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6" name="矩形 25"/>
          <p:cNvSpPr/>
          <p:nvPr/>
        </p:nvSpPr>
        <p:spPr>
          <a:xfrm>
            <a:off x="772341" y="1798756"/>
            <a:ext cx="7123859"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观察图像，</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为反应的活化能，加入催化剂，反应的活化能降低，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CO(g)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的反应热数值即反应物和生成物的能量差，因此该反应的热化学方程式为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234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 name="Picture 127" descr="6-1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1723607"/>
            <a:ext cx="3195367" cy="308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组合 27">
            <a:extLst>
              <a:ext uri="{FF2B5EF4-FFF2-40B4-BE49-F238E27FC236}">
                <a16:creationId xmlns="" xmlns:a16="http://schemas.microsoft.com/office/drawing/2014/main" id="{574E7DD6-E482-894D-9E46-D2B62C9ED9EC}"/>
              </a:ext>
            </a:extLst>
          </p:cNvPr>
          <p:cNvGrpSpPr/>
          <p:nvPr/>
        </p:nvGrpSpPr>
        <p:grpSpPr>
          <a:xfrm>
            <a:off x="516000" y="1494309"/>
            <a:ext cx="11160000" cy="3374851"/>
            <a:chOff x="792914" y="3925222"/>
            <a:chExt cx="11160000" cy="3374851"/>
          </a:xfrm>
        </p:grpSpPr>
        <p:sp>
          <p:nvSpPr>
            <p:cNvPr id="29" name="圆角矩形 28">
              <a:extLst>
                <a:ext uri="{FF2B5EF4-FFF2-40B4-BE49-F238E27FC236}">
                  <a16:creationId xmlns="" xmlns:a16="http://schemas.microsoft.com/office/drawing/2014/main" id="{E0791A29-2CB4-2744-96C1-EA2037B165CE}"/>
                </a:ext>
              </a:extLst>
            </p:cNvPr>
            <p:cNvSpPr/>
            <p:nvPr/>
          </p:nvSpPr>
          <p:spPr>
            <a:xfrm>
              <a:off x="792914" y="4038113"/>
              <a:ext cx="11160000" cy="3261960"/>
            </a:xfrm>
            <a:prstGeom prst="roundRect">
              <a:avLst>
                <a:gd name="adj" fmla="val 23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1" name="矩形 30">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4" name="圆角矩形 43">
            <a:hlinkClick r:id="rId17"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977985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196752"/>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下表是部分化学键的键能数据：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130892825"/>
              </p:ext>
            </p:extLst>
          </p:nvPr>
        </p:nvGraphicFramePr>
        <p:xfrm>
          <a:off x="532440" y="2132856"/>
          <a:ext cx="11127120" cy="1097280"/>
        </p:xfrm>
        <a:graphic>
          <a:graphicData uri="http://schemas.openxmlformats.org/drawingml/2006/table">
            <a:tbl>
              <a:tblPr/>
              <a:tblGrid>
                <a:gridCol w="2605614"/>
                <a:gridCol w="2129235"/>
                <a:gridCol w="2130757"/>
                <a:gridCol w="2130757"/>
                <a:gridCol w="2130757"/>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化学键</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P—P</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P—O</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r>
                        <a:rPr lang="en-US" sz="2400" kern="100" spc="-8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P</a:t>
                      </a:r>
                      <a:r>
                        <a:rPr lang="en-US" sz="2400" kern="100" spc="-8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键能</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/(kJ·mol</a:t>
                      </a:r>
                      <a:r>
                        <a:rPr lang="zh-CN" sz="2400" kern="100" baseline="30000">
                          <a:effectLst/>
                          <a:latin typeface="Times New Roman" panose="02020603050405020304" pitchFamily="18" charset="0"/>
                          <a:ea typeface="宋体" panose="02010600030101010101" pitchFamily="2"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b</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x</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 name="矩形 20">
            <a:extLst>
              <a:ext uri="{FF2B5EF4-FFF2-40B4-BE49-F238E27FC236}">
                <a16:creationId xmlns="" xmlns:a16="http://schemas.microsoft.com/office/drawing/2014/main" id="{75F79D94-896B-AE4F-97EE-8AF2ABE2A968}"/>
              </a:ext>
            </a:extLst>
          </p:cNvPr>
          <p:cNvSpPr/>
          <p:nvPr/>
        </p:nvSpPr>
        <p:spPr>
          <a:xfrm>
            <a:off x="390000" y="3284984"/>
            <a:ext cx="6498088" cy="296232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20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白磷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完全燃烧放热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kJ</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，白磷及其完全燃烧的生成物结构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所示，则上表中</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x</a:t>
            </a:r>
          </a:p>
          <a:p>
            <a:pPr algn="just">
              <a:lnSpc>
                <a:spcPct val="20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用含有</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的代数式表示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0647" name="Picture 119" descr="6-1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3298258"/>
            <a:ext cx="2912924" cy="308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对象 8"/>
          <p:cNvGraphicFramePr>
            <a:graphicFrameLocks noChangeAspect="1"/>
          </p:cNvGraphicFramePr>
          <p:nvPr>
            <p:extLst>
              <p:ext uri="{D42A27DB-BD31-4B8C-83A1-F6EECF244321}">
                <p14:modId xmlns:p14="http://schemas.microsoft.com/office/powerpoint/2010/main" val="1784036501"/>
              </p:ext>
            </p:extLst>
          </p:nvPr>
        </p:nvGraphicFramePr>
        <p:xfrm>
          <a:off x="991518" y="4667919"/>
          <a:ext cx="2997200" cy="820738"/>
        </p:xfrm>
        <a:graphic>
          <a:graphicData uri="http://schemas.openxmlformats.org/presentationml/2006/ole">
            <mc:AlternateContent xmlns:mc="http://schemas.openxmlformats.org/markup-compatibility/2006">
              <mc:Choice xmlns:v="urn:schemas-microsoft-com:vml" Requires="v">
                <p:oleObj spid="_x0000_s150709" name="文档" r:id="rId17" imgW="2996973" imgH="820306" progId="Word.Document.12">
                  <p:embed/>
                </p:oleObj>
              </mc:Choice>
              <mc:Fallback>
                <p:oleObj name="文档" r:id="rId17" imgW="2996973" imgH="820306" progId="Word.Document.12">
                  <p:embed/>
                  <p:pic>
                    <p:nvPicPr>
                      <p:cNvPr id="0" name=""/>
                      <p:cNvPicPr/>
                      <p:nvPr/>
                    </p:nvPicPr>
                    <p:blipFill>
                      <a:blip r:embed="rId18"/>
                      <a:stretch>
                        <a:fillRect/>
                      </a:stretch>
                    </p:blipFill>
                    <p:spPr>
                      <a:xfrm>
                        <a:off x="991518" y="4667919"/>
                        <a:ext cx="2997200" cy="820738"/>
                      </a:xfrm>
                      <a:prstGeom prst="rect">
                        <a:avLst/>
                      </a:prstGeom>
                    </p:spPr>
                  </p:pic>
                </p:oleObj>
              </mc:Fallback>
            </mc:AlternateContent>
          </a:graphicData>
        </a:graphic>
      </p:graphicFrame>
      <p:sp>
        <p:nvSpPr>
          <p:cNvPr id="27" name="圆角矩形 26">
            <a:hlinkClick r:id="rId19"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351831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 xmlns:a16="http://schemas.microsoft.com/office/drawing/2014/main" id="{574E7DD6-E482-894D-9E46-D2B62C9ED9EC}"/>
              </a:ext>
            </a:extLst>
          </p:cNvPr>
          <p:cNvGrpSpPr/>
          <p:nvPr/>
        </p:nvGrpSpPr>
        <p:grpSpPr>
          <a:xfrm>
            <a:off x="516000" y="1566317"/>
            <a:ext cx="11160000" cy="3446859"/>
            <a:chOff x="792914" y="3925222"/>
            <a:chExt cx="11160000" cy="3446859"/>
          </a:xfrm>
        </p:grpSpPr>
        <p:sp>
          <p:nvSpPr>
            <p:cNvPr id="33" name="圆角矩形 32">
              <a:extLst>
                <a:ext uri="{FF2B5EF4-FFF2-40B4-BE49-F238E27FC236}">
                  <a16:creationId xmlns="" xmlns:a16="http://schemas.microsoft.com/office/drawing/2014/main" id="{E0791A29-2CB4-2744-96C1-EA2037B165CE}"/>
                </a:ext>
              </a:extLst>
            </p:cNvPr>
            <p:cNvSpPr/>
            <p:nvPr/>
          </p:nvSpPr>
          <p:spPr>
            <a:xfrm>
              <a:off x="792914" y="4038113"/>
              <a:ext cx="11160000" cy="3333968"/>
            </a:xfrm>
            <a:prstGeom prst="roundRect">
              <a:avLst>
                <a:gd name="adj" fmla="val 233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7" name="圆角矩形 36">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1" name="矩形 20"/>
          <p:cNvSpPr/>
          <p:nvPr/>
        </p:nvSpPr>
        <p:spPr>
          <a:xfrm>
            <a:off x="772341" y="2288776"/>
            <a:ext cx="7199887"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反应热＝反应物键能总和－生成物键能总和，即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(6</a:t>
            </a: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11978538"/>
              </p:ext>
            </p:extLst>
          </p:nvPr>
        </p:nvGraphicFramePr>
        <p:xfrm>
          <a:off x="4839148" y="2795711"/>
          <a:ext cx="644525" cy="849313"/>
        </p:xfrm>
        <a:graphic>
          <a:graphicData uri="http://schemas.openxmlformats.org/presentationml/2006/ole">
            <mc:AlternateContent xmlns:mc="http://schemas.openxmlformats.org/markup-compatibility/2006">
              <mc:Choice xmlns:v="urn:schemas-microsoft-com:vml" Requires="v">
                <p:oleObj spid="_x0000_s74174" name="文档" r:id="rId16" imgW="644959" imgH="848792" progId="Word.Document.12">
                  <p:embed/>
                </p:oleObj>
              </mc:Choice>
              <mc:Fallback>
                <p:oleObj name="文档" r:id="rId16" imgW="644959" imgH="848792" progId="Word.Document.12">
                  <p:embed/>
                  <p:pic>
                    <p:nvPicPr>
                      <p:cNvPr id="0" name=""/>
                      <p:cNvPicPr/>
                      <p:nvPr/>
                    </p:nvPicPr>
                    <p:blipFill>
                      <a:blip r:embed="rId17"/>
                      <a:stretch>
                        <a:fillRect/>
                      </a:stretch>
                    </p:blipFill>
                    <p:spPr>
                      <a:xfrm>
                        <a:off x="4839148" y="2795711"/>
                        <a:ext cx="644525" cy="849313"/>
                      </a:xfrm>
                      <a:prstGeom prst="rect">
                        <a:avLst/>
                      </a:prstGeom>
                    </p:spPr>
                  </p:pic>
                </p:oleObj>
              </mc:Fallback>
            </mc:AlternateContent>
          </a:graphicData>
        </a:graphic>
      </p:graphicFrame>
      <p:pic>
        <p:nvPicPr>
          <p:cNvPr id="24" name="Picture 119" descr="6-19"/>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232" y="1700808"/>
            <a:ext cx="2912924" cy="308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圆角矩形 25">
            <a:hlinkClick r:id="rId19"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268760"/>
            <a:ext cx="11412000" cy="2862322"/>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吸热反应、放热反应</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放热反应：释放热量的化学反应。反应物的总能</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量</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生成物</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的总能量。反应体系的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能量</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吸热反应：吸收热量的化学反应。反应物的总能</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量</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生成物</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的总能量。反应体系的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能量</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7580987" y="1849115"/>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1722562" y="241136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降低</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3609121" y="246908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solidFill>
                <a:srgbClr val="C00000"/>
              </a:solidFill>
            </a:endParaRPr>
          </a:p>
        </p:txBody>
      </p:sp>
      <p:sp>
        <p:nvSpPr>
          <p:cNvPr id="7" name="矩形 6"/>
          <p:cNvSpPr/>
          <p:nvPr/>
        </p:nvSpPr>
        <p:spPr>
          <a:xfrm>
            <a:off x="5572779" y="243098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负值</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7579077" y="297790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小于</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1767389" y="3501008"/>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升高</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3727350" y="3563491"/>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solidFill>
                <a:srgbClr val="C00000"/>
              </a:solidFill>
            </a:endParaRPr>
          </a:p>
        </p:txBody>
      </p:sp>
      <p:sp>
        <p:nvSpPr>
          <p:cNvPr id="15" name="矩形 14"/>
          <p:cNvSpPr/>
          <p:nvPr/>
        </p:nvSpPr>
        <p:spPr>
          <a:xfrm>
            <a:off x="5663952" y="3491483"/>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正值</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54689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052736"/>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氢气是一种清洁能源，氢气的制取和储存是氢能源利用领域的研究热点。</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热分解制氢的原理：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S(g)</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169.8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，分解时常向反应器中通入一定比例空气，使部分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燃烧，其目的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燃烧生成的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进一步反应，硫元素转化为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，写出反应的化学方程式</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3" name="矩形 2"/>
          <p:cNvSpPr/>
          <p:nvPr/>
        </p:nvSpPr>
        <p:spPr>
          <a:xfrm>
            <a:off x="8582372" y="2238326"/>
            <a:ext cx="314380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的分解反应</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提供</a:t>
            </a:r>
            <a:endParaRPr lang="zh-CN" altLang="en-US" dirty="0"/>
          </a:p>
        </p:txBody>
      </p:sp>
      <p:sp>
        <p:nvSpPr>
          <p:cNvPr id="6" name="矩形 5"/>
          <p:cNvSpPr/>
          <p:nvPr/>
        </p:nvSpPr>
        <p:spPr>
          <a:xfrm>
            <a:off x="532334" y="2780928"/>
            <a:ext cx="800219"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热量</a:t>
            </a:r>
            <a:endParaRPr lang="zh-CN" altLang="en-US" dirty="0">
              <a:solidFill>
                <a:prstClr val="black"/>
              </a:solidFill>
            </a:endParaRPr>
          </a:p>
        </p:txBody>
      </p:sp>
      <p:sp>
        <p:nvSpPr>
          <p:cNvPr id="8" name="矩形 7"/>
          <p:cNvSpPr/>
          <p:nvPr/>
        </p:nvSpPr>
        <p:spPr>
          <a:xfrm>
            <a:off x="479376" y="3215746"/>
            <a:ext cx="3730830"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2SO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3S</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6" name="组合 25">
            <a:extLst>
              <a:ext uri="{FF2B5EF4-FFF2-40B4-BE49-F238E27FC236}">
                <a16:creationId xmlns="" xmlns:a16="http://schemas.microsoft.com/office/drawing/2014/main" id="{574E7DD6-E482-894D-9E46-D2B62C9ED9EC}"/>
              </a:ext>
            </a:extLst>
          </p:cNvPr>
          <p:cNvGrpSpPr/>
          <p:nvPr/>
        </p:nvGrpSpPr>
        <p:grpSpPr>
          <a:xfrm>
            <a:off x="516000" y="4209289"/>
            <a:ext cx="11160000" cy="2152989"/>
            <a:chOff x="792914" y="3925222"/>
            <a:chExt cx="11160000" cy="2152989"/>
          </a:xfrm>
        </p:grpSpPr>
        <p:sp>
          <p:nvSpPr>
            <p:cNvPr id="27" name="圆角矩形 26">
              <a:extLst>
                <a:ext uri="{FF2B5EF4-FFF2-40B4-BE49-F238E27FC236}">
                  <a16:creationId xmlns="" xmlns:a16="http://schemas.microsoft.com/office/drawing/2014/main" id="{E0791A29-2CB4-2744-96C1-EA2037B165CE}"/>
                </a:ext>
              </a:extLst>
            </p:cNvPr>
            <p:cNvSpPr/>
            <p:nvPr/>
          </p:nvSpPr>
          <p:spPr>
            <a:xfrm>
              <a:off x="792914" y="4038112"/>
              <a:ext cx="11160000" cy="204009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1" name="矩形 30"/>
          <p:cNvSpPr/>
          <p:nvPr/>
        </p:nvSpPr>
        <p:spPr>
          <a:xfrm>
            <a:off x="695399" y="4569329"/>
            <a:ext cx="10823721" cy="166776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的分解反应为吸热反应，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燃烧放热，可以为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的分解反应提供能量。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价，根据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发生归中反应写出反应方程式。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3" name="圆角矩形 42">
            <a:hlinkClick r:id="rId15"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244049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linds(horizont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linds(horizont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3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798612"/>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十氢萘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是具有高储氢密度的氢能载体，经历</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18</a:t>
            </a:r>
            <a:r>
              <a:rPr lang="en-US" altLang="zh-CN" kern="100" spc="-5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spc="-5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的脱氢过程释放氢气。</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18</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(l)</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(l)</a:t>
            </a: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4"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5"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4" name="矩形 23">
            <a:extLst>
              <a:ext uri="{FF2B5EF4-FFF2-40B4-BE49-F238E27FC236}">
                <a16:creationId xmlns="" xmlns:a16="http://schemas.microsoft.com/office/drawing/2014/main" id="{75F79D94-896B-AE4F-97EE-8AF2ABE2A968}"/>
              </a:ext>
            </a:extLst>
          </p:cNvPr>
          <p:cNvSpPr/>
          <p:nvPr/>
        </p:nvSpPr>
        <p:spPr>
          <a:xfrm>
            <a:off x="390000" y="3645024"/>
            <a:ext cx="724163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335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、高压下，在恒容密闭反应器中进行液态十氢萘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催化脱氢实验，测得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随时间的变化关系如图甲所示。图乙表示催化剂对反应活化能的影响</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10655536"/>
              </p:ext>
            </p:extLst>
          </p:nvPr>
        </p:nvGraphicFramePr>
        <p:xfrm>
          <a:off x="1667049" y="2617862"/>
          <a:ext cx="1006475" cy="447675"/>
        </p:xfrm>
        <a:graphic>
          <a:graphicData uri="http://schemas.openxmlformats.org/presentationml/2006/ole">
            <mc:AlternateContent xmlns:mc="http://schemas.openxmlformats.org/markup-compatibility/2006">
              <mc:Choice xmlns:v="urn:schemas-microsoft-com:vml" Requires="v">
                <p:oleObj spid="_x0000_s173174" name="文档" r:id="rId16" imgW="1007029" imgH="448194" progId="Word.Document.12">
                  <p:embed/>
                </p:oleObj>
              </mc:Choice>
              <mc:Fallback>
                <p:oleObj name="文档" r:id="rId16" imgW="1007029" imgH="448194" progId="Word.Document.12">
                  <p:embed/>
                  <p:pic>
                    <p:nvPicPr>
                      <p:cNvPr id="0" name=""/>
                      <p:cNvPicPr/>
                      <p:nvPr/>
                    </p:nvPicPr>
                    <p:blipFill>
                      <a:blip r:embed="rId17"/>
                      <a:stretch>
                        <a:fillRect/>
                      </a:stretch>
                    </p:blipFill>
                    <p:spPr>
                      <a:xfrm>
                        <a:off x="1667049" y="2617862"/>
                        <a:ext cx="1006475" cy="447675"/>
                      </a:xfrm>
                      <a:prstGeom prst="rect">
                        <a:avLst/>
                      </a:prstGeom>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2144737194"/>
              </p:ext>
            </p:extLst>
          </p:nvPr>
        </p:nvGraphicFramePr>
        <p:xfrm>
          <a:off x="1674937" y="3168774"/>
          <a:ext cx="1006475" cy="447675"/>
        </p:xfrm>
        <a:graphic>
          <a:graphicData uri="http://schemas.openxmlformats.org/presentationml/2006/ole">
            <mc:AlternateContent xmlns:mc="http://schemas.openxmlformats.org/markup-compatibility/2006">
              <mc:Choice xmlns:v="urn:schemas-microsoft-com:vml" Requires="v">
                <p:oleObj spid="_x0000_s173175" name="文档" r:id="rId18" imgW="1007029" imgH="448194" progId="Word.Document.12">
                  <p:embed/>
                </p:oleObj>
              </mc:Choice>
              <mc:Fallback>
                <p:oleObj name="文档" r:id="rId18" imgW="1007029" imgH="448194" progId="Word.Document.12">
                  <p:embed/>
                  <p:pic>
                    <p:nvPicPr>
                      <p:cNvPr id="0" name=""/>
                      <p:cNvPicPr/>
                      <p:nvPr/>
                    </p:nvPicPr>
                    <p:blipFill>
                      <a:blip r:embed="rId19"/>
                      <a:stretch>
                        <a:fillRect/>
                      </a:stretch>
                    </p:blipFill>
                    <p:spPr>
                      <a:xfrm>
                        <a:off x="1674937" y="3168774"/>
                        <a:ext cx="1006475" cy="447675"/>
                      </a:xfrm>
                      <a:prstGeom prst="rect">
                        <a:avLst/>
                      </a:prstGeom>
                    </p:spPr>
                  </p:pic>
                </p:oleObj>
              </mc:Fallback>
            </mc:AlternateContent>
          </a:graphicData>
        </a:graphic>
      </p:graphicFrame>
      <p:pic>
        <p:nvPicPr>
          <p:cNvPr id="173058" name="Picture 2" descr="6-2X"/>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972" y="1405200"/>
            <a:ext cx="3661686" cy="28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59" name="Picture 3" descr="6-3X"/>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972" y="4195457"/>
            <a:ext cx="3661686" cy="26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420827" y="5935935"/>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44" name="圆角矩形 43">
            <a:hlinkClick r:id="rId22"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2500503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6" name="组合 25">
            <a:extLst>
              <a:ext uri="{FF2B5EF4-FFF2-40B4-BE49-F238E27FC236}">
                <a16:creationId xmlns="" xmlns:a16="http://schemas.microsoft.com/office/drawing/2014/main" id="{574E7DD6-E482-894D-9E46-D2B62C9ED9EC}"/>
              </a:ext>
            </a:extLst>
          </p:cNvPr>
          <p:cNvGrpSpPr/>
          <p:nvPr/>
        </p:nvGrpSpPr>
        <p:grpSpPr>
          <a:xfrm>
            <a:off x="516000" y="1268760"/>
            <a:ext cx="11160000" cy="3024336"/>
            <a:chOff x="792914" y="3925222"/>
            <a:chExt cx="11160000" cy="3024336"/>
          </a:xfrm>
        </p:grpSpPr>
        <p:sp>
          <p:nvSpPr>
            <p:cNvPr id="27" name="圆角矩形 26">
              <a:extLst>
                <a:ext uri="{FF2B5EF4-FFF2-40B4-BE49-F238E27FC236}">
                  <a16:creationId xmlns="" xmlns:a16="http://schemas.microsoft.com/office/drawing/2014/main" id="{E0791A29-2CB4-2744-96C1-EA2037B165CE}"/>
                </a:ext>
              </a:extLst>
            </p:cNvPr>
            <p:cNvSpPr/>
            <p:nvPr/>
          </p:nvSpPr>
          <p:spPr>
            <a:xfrm>
              <a:off x="792914" y="4038112"/>
              <a:ext cx="11160000" cy="29114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1" name="矩形 30"/>
          <p:cNvSpPr/>
          <p:nvPr/>
        </p:nvSpPr>
        <p:spPr>
          <a:xfrm>
            <a:off x="695399" y="1844824"/>
            <a:ext cx="6912769" cy="1200329"/>
          </a:xfrm>
          <a:prstGeom prst="rect">
            <a:avLst/>
          </a:prstGeom>
        </p:spPr>
        <p:txBody>
          <a:bodyPr wrap="square">
            <a:spAutoFit/>
          </a:bodyPr>
          <a:lstStyle/>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图乙可以看出，两步反应均为吸热反应，且第一步吸热较多，则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3" descr="6-3X"/>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1513359"/>
            <a:ext cx="3661686" cy="26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4244009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844824"/>
            <a:ext cx="7434192"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 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时，反应体系内氢气的物质的量为</a:t>
            </a:r>
            <a:r>
              <a:rPr lang="en-US" altLang="zh-CN" u="sng"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忽略其他副反应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pic>
        <p:nvPicPr>
          <p:cNvPr id="173058" name="Picture 2" descr="6-2X"/>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208" y="764704"/>
            <a:ext cx="3661686" cy="28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714011" y="1923700"/>
            <a:ext cx="877163" cy="461665"/>
          </a:xfrm>
          <a:prstGeom prst="rect">
            <a:avLst/>
          </a:prstGeom>
        </p:spPr>
        <p:txBody>
          <a:bodyPr wrap="none">
            <a:spAutoFit/>
          </a:bodyPr>
          <a:lstStyle/>
          <a:p>
            <a:r>
              <a:rPr lang="en-US" altLang="zh-CN" sz="2400" kern="100" dirty="0" smtClean="0">
                <a:solidFill>
                  <a:srgbClr val="C00000"/>
                </a:solidFill>
                <a:latin typeface="Times New Roman" panose="02020603050405020304" pitchFamily="18" charset="0"/>
                <a:ea typeface="微软雅黑" panose="020B0503020204020204" pitchFamily="34" charset="-122"/>
              </a:rPr>
              <a:t>1.951</a:t>
            </a:r>
            <a:endParaRPr lang="zh-CN" altLang="en-US" dirty="0"/>
          </a:p>
        </p:txBody>
      </p:sp>
      <p:grpSp>
        <p:nvGrpSpPr>
          <p:cNvPr id="25" name="组合 24">
            <a:extLst>
              <a:ext uri="{FF2B5EF4-FFF2-40B4-BE49-F238E27FC236}">
                <a16:creationId xmlns="" xmlns:a16="http://schemas.microsoft.com/office/drawing/2014/main" id="{574E7DD6-E482-894D-9E46-D2B62C9ED9EC}"/>
              </a:ext>
            </a:extLst>
          </p:cNvPr>
          <p:cNvGrpSpPr/>
          <p:nvPr/>
        </p:nvGrpSpPr>
        <p:grpSpPr>
          <a:xfrm>
            <a:off x="516000" y="3789040"/>
            <a:ext cx="11160000" cy="2808313"/>
            <a:chOff x="792914" y="3925222"/>
            <a:chExt cx="11160000" cy="2808313"/>
          </a:xfrm>
        </p:grpSpPr>
        <p:sp>
          <p:nvSpPr>
            <p:cNvPr id="26" name="圆角矩形 25">
              <a:extLst>
                <a:ext uri="{FF2B5EF4-FFF2-40B4-BE49-F238E27FC236}">
                  <a16:creationId xmlns="" xmlns:a16="http://schemas.microsoft.com/office/drawing/2014/main" id="{E0791A29-2CB4-2744-96C1-EA2037B165CE}"/>
                </a:ext>
              </a:extLst>
            </p:cNvPr>
            <p:cNvSpPr/>
            <p:nvPr/>
          </p:nvSpPr>
          <p:spPr>
            <a:xfrm>
              <a:off x="792914" y="4038113"/>
              <a:ext cx="11160000" cy="2695422"/>
            </a:xfrm>
            <a:prstGeom prst="roundRect">
              <a:avLst>
                <a:gd name="adj" fmla="val 13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9" name="矩形 28"/>
          <p:cNvSpPr/>
          <p:nvPr/>
        </p:nvSpPr>
        <p:spPr>
          <a:xfrm>
            <a:off x="772341" y="4168131"/>
            <a:ext cx="10580243" cy="2239074"/>
          </a:xfrm>
          <a:prstGeom prst="rect">
            <a:avLst/>
          </a:prstGeom>
        </p:spPr>
        <p:txBody>
          <a:bodyPr wrap="square">
            <a:spAutoFit/>
          </a:bodyPr>
          <a:lstStyle/>
          <a:p>
            <a:pPr algn="just">
              <a:lnSpc>
                <a:spcPct val="150000"/>
              </a:lnSpc>
              <a:spcAft>
                <a:spcPts val="0"/>
              </a:spcAft>
            </a:pP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8 h</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时，第二步反应中生成</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0.374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C</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的同时，有</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0.374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生成，有</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0.374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C</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分解；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不分解，则第一步中生成的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0.374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0.027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，同时生成的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(0.374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0.027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1.203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，反应体系中一共生成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0.374 mol</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1.203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1.951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16"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3848715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 xmlns:a16="http://schemas.microsoft.com/office/drawing/2014/main" id="{75F79D94-896B-AE4F-97EE-8AF2ABE2A968}"/>
              </a:ext>
            </a:extLst>
          </p:cNvPr>
          <p:cNvSpPr/>
          <p:nvPr/>
        </p:nvSpPr>
        <p:spPr>
          <a:xfrm>
            <a:off x="390000" y="1196752"/>
            <a:ext cx="75062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i="1" kern="100" dirty="0">
                <a:latin typeface="Times New Roman" panose="02020603050405020304" pitchFamily="18" charset="0"/>
                <a:ea typeface="微软雅黑" panose="020B0503020204020204" pitchFamily="34" charset="-122"/>
              </a:rPr>
              <a:t>n</a:t>
            </a:r>
            <a:r>
              <a:rPr lang="en-US" altLang="zh-CN" kern="100" baseline="-25000" dirty="0">
                <a:latin typeface="Times New Roman" panose="02020603050405020304" pitchFamily="18" charset="0"/>
                <a:ea typeface="微软雅黑" panose="020B0503020204020204" pitchFamily="34" charset="-122"/>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显著低于</a:t>
            </a:r>
            <a:r>
              <a:rPr lang="en-US" altLang="zh-CN" i="1" kern="100" dirty="0">
                <a:latin typeface="Times New Roman" panose="02020603050405020304" pitchFamily="18" charset="0"/>
                <a:ea typeface="微软雅黑" panose="020B0503020204020204" pitchFamily="34" charset="-122"/>
              </a:rPr>
              <a:t>n</a:t>
            </a:r>
            <a:r>
              <a:rPr lang="en-US" altLang="zh-CN" kern="100" baseline="-25000" dirty="0">
                <a:latin typeface="Times New Roman" panose="02020603050405020304" pitchFamily="18" charset="0"/>
                <a:ea typeface="微软雅黑" panose="020B0503020204020204" pitchFamily="34" charset="-122"/>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可能的原因</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a:t>
            </a:r>
            <a:r>
              <a:rPr lang="en-US" altLang="zh-CN" u="sng" kern="100" dirty="0" smtClean="0">
                <a:latin typeface="Times New Roman" panose="02020603050405020304" pitchFamily="18" charset="0"/>
                <a:ea typeface="微软雅黑" panose="020B0503020204020204" pitchFamily="34" charset="-122"/>
              </a:rPr>
              <a:t>                                                    </a:t>
            </a:r>
          </a:p>
          <a:p>
            <a:pPr>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a:t>
            </a:r>
          </a:p>
          <a:p>
            <a:pPr>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 xmlns:a16="http://schemas.microsoft.com/office/drawing/2014/main"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 xmlns:a16="http://schemas.microsoft.com/office/drawing/2014/main"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 xmlns:a16="http://schemas.microsoft.com/office/drawing/2014/main"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 xmlns:a16="http://schemas.microsoft.com/office/drawing/2014/main"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 xmlns:a16="http://schemas.microsoft.com/office/drawing/2014/main"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 xmlns:a16="http://schemas.microsoft.com/office/drawing/2014/main"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11</a:t>
            </a:r>
            <a:endParaRPr kumimoji="1" lang="zh-CN" altLang="en-US" sz="1600" dirty="0">
              <a:solidFill>
                <a:schemeClr val="bg1">
                  <a:lumMod val="50000"/>
                </a:schemeClr>
              </a:solidFill>
            </a:endParaRPr>
          </a:p>
        </p:txBody>
      </p:sp>
      <p:sp>
        <p:nvSpPr>
          <p:cNvPr id="17" name="圆角矩形 16">
            <a:hlinkClick r:id="rId13" action="ppaction://hlinksldjump"/>
            <a:extLst>
              <a:ext uri="{FF2B5EF4-FFF2-40B4-BE49-F238E27FC236}">
                <a16:creationId xmlns="" xmlns:a16="http://schemas.microsoft.com/office/drawing/2014/main"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圆角矩形 17">
            <a:hlinkClick r:id="rId14" action="ppaction://hlinksldjump"/>
            <a:extLst>
              <a:ext uri="{FF2B5EF4-FFF2-40B4-BE49-F238E27FC236}">
                <a16:creationId xmlns="" xmlns:a16="http://schemas.microsoft.com/office/drawing/2014/main"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grpSp>
        <p:nvGrpSpPr>
          <p:cNvPr id="25" name="组合 24">
            <a:extLst>
              <a:ext uri="{FF2B5EF4-FFF2-40B4-BE49-F238E27FC236}">
                <a16:creationId xmlns="" xmlns:a16="http://schemas.microsoft.com/office/drawing/2014/main" id="{574E7DD6-E482-894D-9E46-D2B62C9ED9EC}"/>
              </a:ext>
            </a:extLst>
          </p:cNvPr>
          <p:cNvGrpSpPr/>
          <p:nvPr/>
        </p:nvGrpSpPr>
        <p:grpSpPr>
          <a:xfrm>
            <a:off x="516000" y="3789040"/>
            <a:ext cx="11160000" cy="1872208"/>
            <a:chOff x="792914" y="3925222"/>
            <a:chExt cx="11160000" cy="1872208"/>
          </a:xfrm>
        </p:grpSpPr>
        <p:sp>
          <p:nvSpPr>
            <p:cNvPr id="26" name="圆角矩形 25">
              <a:extLst>
                <a:ext uri="{FF2B5EF4-FFF2-40B4-BE49-F238E27FC236}">
                  <a16:creationId xmlns="" xmlns:a16="http://schemas.microsoft.com/office/drawing/2014/main" id="{E0791A29-2CB4-2744-96C1-EA2037B165CE}"/>
                </a:ext>
              </a:extLst>
            </p:cNvPr>
            <p:cNvSpPr/>
            <p:nvPr/>
          </p:nvSpPr>
          <p:spPr>
            <a:xfrm>
              <a:off x="792914" y="4038113"/>
              <a:ext cx="11160000" cy="1759317"/>
            </a:xfrm>
            <a:prstGeom prst="roundRect">
              <a:avLst>
                <a:gd name="adj" fmla="val 13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9" name="矩形 28"/>
          <p:cNvSpPr/>
          <p:nvPr/>
        </p:nvSpPr>
        <p:spPr>
          <a:xfrm>
            <a:off x="772341" y="4168131"/>
            <a:ext cx="10580243" cy="113024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从图乙知，催化剂明显降低了第二步反应的活化能，使得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易于转化为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4696575" y="1163458"/>
            <a:ext cx="2623561" cy="646331"/>
          </a:xfrm>
          <a:prstGeom prst="rect">
            <a:avLst/>
          </a:prstGeom>
        </p:spPr>
        <p:txBody>
          <a:bodyPr wrap="square">
            <a:spAutoFit/>
          </a:bodyPr>
          <a:lstStyle/>
          <a:p>
            <a:pPr algn="just">
              <a:lnSpc>
                <a:spcPct val="150000"/>
              </a:lnSpc>
              <a:spcAft>
                <a:spcPts val="0"/>
              </a:spcAft>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催化剂显著降低</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了</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16000" y="1694595"/>
            <a:ext cx="6732128" cy="1131079"/>
          </a:xfrm>
          <a:prstGeom prst="rect">
            <a:avLst/>
          </a:prstGeom>
        </p:spPr>
        <p:txBody>
          <a:bodyPr wrap="square">
            <a:spAutoFit/>
          </a:bodyPr>
          <a:lstStyle/>
          <a:p>
            <a:pPr lvl="0" algn="just">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12</a:t>
            </a:r>
            <a:r>
              <a:rPr lang="en-US" altLang="zh-CN" sz="2400" kern="100" spc="-500" dirty="0" smtClean="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的活化能，反应生成的</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很快</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转变为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不能</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积累</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pic>
        <p:nvPicPr>
          <p:cNvPr id="31" name="Picture 3" descr="6-3X"/>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972" y="1052736"/>
            <a:ext cx="3661686" cy="26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a:hlinkClick r:id="rId1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44" name="圆角矩形 43">
            <a:hlinkClick r:id="rId17" action="ppaction://hlinksldjump"/>
            <a:extLst>
              <a:ext uri="{FF2B5EF4-FFF2-40B4-BE49-F238E27FC236}">
                <a16:creationId xmlns="" xmlns:a16="http://schemas.microsoft.com/office/drawing/2014/main"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Tree>
    <p:extLst>
      <p:ext uri="{BB962C8B-B14F-4D97-AF65-F5344CB8AC3E}">
        <p14:creationId xmlns:p14="http://schemas.microsoft.com/office/powerpoint/2010/main" val="425182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980728"/>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常见的吸热反应和放热反应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069208850"/>
              </p:ext>
            </p:extLst>
          </p:nvPr>
        </p:nvGraphicFramePr>
        <p:xfrm>
          <a:off x="569386" y="1772816"/>
          <a:ext cx="11053228" cy="3840480"/>
        </p:xfrm>
        <a:graphic>
          <a:graphicData uri="http://schemas.openxmlformats.org/drawingml/2006/table">
            <a:tbl>
              <a:tblPr/>
              <a:tblGrid>
                <a:gridCol w="5163407"/>
                <a:gridCol w="5889821"/>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吸热反应</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(Δ</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放热反应</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(Δ</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1528445">
                <a:tc>
                  <a:txBody>
                    <a:bodyPr/>
                    <a:lstStyle/>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Ba(OH)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·8H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NH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Cl</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大多数的分解反应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③</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弱电解质的电离</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盐类水解</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⑤</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H</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O(g)</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和</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CO</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的反应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①</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中和反应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②</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燃烧反应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③</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金属与酸或氧气的反应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④</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铝热反应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⑤</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酸性氧化物或碱性氧化物与水的反应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p>
                      <a:pPr marL="72000" algn="l">
                        <a:lnSpc>
                          <a:spcPct val="150000"/>
                        </a:lnSpc>
                        <a:spcAft>
                          <a:spcPts val="0"/>
                        </a:spcAft>
                      </a:pP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⑥</a:t>
                      </a: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大多数的化合反应</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65898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980728"/>
            <a:ext cx="11412000" cy="646331"/>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3</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反应热产生的原因</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 name="图片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0190" y="1870981"/>
            <a:ext cx="7411621" cy="3502235"/>
          </a:xfrm>
          <a:prstGeom prst="rect">
            <a:avLst/>
          </a:prstGeom>
        </p:spPr>
      </p:pic>
      <p:sp>
        <p:nvSpPr>
          <p:cNvPr id="6" name="矩形 5"/>
          <p:cNvSpPr/>
          <p:nvPr/>
        </p:nvSpPr>
        <p:spPr>
          <a:xfrm>
            <a:off x="7867625" y="2132856"/>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solidFill>
                <a:srgbClr val="C00000"/>
              </a:solidFill>
            </a:endParaRPr>
          </a:p>
        </p:txBody>
      </p:sp>
      <p:sp>
        <p:nvSpPr>
          <p:cNvPr id="7" name="矩形 6"/>
          <p:cNvSpPr/>
          <p:nvPr/>
        </p:nvSpPr>
        <p:spPr>
          <a:xfrm>
            <a:off x="7836793" y="4581128"/>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solidFill>
                <a:srgbClr val="C00000"/>
              </a:solidFill>
            </a:endParaRPr>
          </a:p>
        </p:txBody>
      </p:sp>
      <p:sp>
        <p:nvSpPr>
          <p:cNvPr id="5" name="矩形 4"/>
          <p:cNvSpPr/>
          <p:nvPr/>
        </p:nvSpPr>
        <p:spPr>
          <a:xfrm>
            <a:off x="8185626" y="377418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放热</a:t>
            </a:r>
            <a:endParaRPr lang="zh-CN" altLang="en-US" sz="2400" dirty="0">
              <a:solidFill>
                <a:srgbClr val="C00000"/>
              </a:solidFill>
              <a:ea typeface="微软雅黑" panose="020B0503020204020204" pitchFamily="34" charset="-122"/>
            </a:endParaRPr>
          </a:p>
        </p:txBody>
      </p:sp>
      <p:sp>
        <p:nvSpPr>
          <p:cNvPr id="10" name="矩形 9"/>
          <p:cNvSpPr/>
          <p:nvPr/>
        </p:nvSpPr>
        <p:spPr>
          <a:xfrm>
            <a:off x="8166576" y="2904852"/>
            <a:ext cx="800219" cy="461665"/>
          </a:xfrm>
          <a:prstGeom prst="rect">
            <a:avLst/>
          </a:prstGeom>
        </p:spPr>
        <p:txBody>
          <a:bodyPr wrap="none">
            <a:spAutoFit/>
          </a:bodyPr>
          <a:lstStyle/>
          <a:p>
            <a:r>
              <a:rPr lang="zh-CN" altLang="zh-CN" sz="2400" dirty="0">
                <a:solidFill>
                  <a:srgbClr val="C00000"/>
                </a:solidFill>
              </a:rPr>
              <a:t>吸热</a:t>
            </a:r>
            <a:endParaRPr lang="zh-CN" altLang="en-US" sz="2400" dirty="0">
              <a:solidFill>
                <a:srgbClr val="C00000"/>
              </a:solidFill>
              <a:ea typeface="微软雅黑" panose="020B0503020204020204" pitchFamily="34" charset="-122"/>
            </a:endParaRPr>
          </a:p>
        </p:txBody>
      </p:sp>
    </p:spTree>
    <p:extLst>
      <p:ext uri="{BB962C8B-B14F-4D97-AF65-F5344CB8AC3E}">
        <p14:creationId xmlns:p14="http://schemas.microsoft.com/office/powerpoint/2010/main" val="4090985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318CE0B2-849C-2B4D-B715-7B2A33B87A76}"/>
              </a:ext>
            </a:extLst>
          </p:cNvPr>
          <p:cNvSpPr/>
          <p:nvPr/>
        </p:nvSpPr>
        <p:spPr>
          <a:xfrm>
            <a:off x="826605" y="1234058"/>
            <a:ext cx="10538791"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稀释是放热反应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放热反应不需要加热就能反应，吸热反应不加热就不能反应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可逆反应的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表示完全反应时的热量变化，与反应是否可逆无关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吸热反应中，反应物化学键断裂吸收的总能量高于生成物形成化学键放出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的总能</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活化能越大，表明化学反应吸收的能量越大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 xmlns:a16="http://schemas.microsoft.com/office/drawing/2014/main" id="{F1FDC4C7-996B-8E4C-9906-8E72300E8B1C}"/>
              </a:ext>
            </a:extLst>
          </p:cNvPr>
          <p:cNvSpPr/>
          <p:nvPr/>
        </p:nvSpPr>
        <p:spPr>
          <a:xfrm>
            <a:off x="9191431" y="1811729"/>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a:extLst>
              <a:ext uri="{FF2B5EF4-FFF2-40B4-BE49-F238E27FC236}">
                <a16:creationId xmlns="" xmlns:a16="http://schemas.microsoft.com/office/drawing/2014/main" id="{E6FA1DE8-F2DE-7842-BC64-40AAC1761871}"/>
              </a:ext>
            </a:extLst>
          </p:cNvPr>
          <p:cNvSpPr/>
          <p:nvPr/>
        </p:nvSpPr>
        <p:spPr>
          <a:xfrm>
            <a:off x="9911511" y="2370375"/>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1" name="矩形 10">
            <a:extLst>
              <a:ext uri="{FF2B5EF4-FFF2-40B4-BE49-F238E27FC236}">
                <a16:creationId xmlns="" xmlns:a16="http://schemas.microsoft.com/office/drawing/2014/main" id="{77EDEBF0-ED30-254D-AC4C-F6A6C1CFBC66}"/>
              </a:ext>
            </a:extLst>
          </p:cNvPr>
          <p:cNvSpPr/>
          <p:nvPr/>
        </p:nvSpPr>
        <p:spPr>
          <a:xfrm>
            <a:off x="7066940" y="4010340"/>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0628BF87-908D-014A-9264-78411F45AF42}"/>
              </a:ext>
            </a:extLst>
          </p:cNvPr>
          <p:cNvSpPr/>
          <p:nvPr/>
        </p:nvSpPr>
        <p:spPr>
          <a:xfrm>
            <a:off x="4519620" y="1260185"/>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9" name="矩形 8">
            <a:extLst>
              <a:ext uri="{FF2B5EF4-FFF2-40B4-BE49-F238E27FC236}">
                <a16:creationId xmlns="" xmlns:a16="http://schemas.microsoft.com/office/drawing/2014/main" id="{E6FA1DE8-F2DE-7842-BC64-40AAC1761871}"/>
              </a:ext>
            </a:extLst>
          </p:cNvPr>
          <p:cNvSpPr/>
          <p:nvPr/>
        </p:nvSpPr>
        <p:spPr>
          <a:xfrm>
            <a:off x="1952740" y="3465577"/>
            <a:ext cx="550850" cy="646331"/>
          </a:xfrm>
          <a:prstGeom prst="rect">
            <a:avLst/>
          </a:prstGeom>
        </p:spPr>
        <p:txBody>
          <a:bodyPr wrap="square">
            <a:spAutoFit/>
          </a:bodyPr>
          <a:lstStyle/>
          <a:p>
            <a:pPr algn="ctr" defTabSz="1219140">
              <a:defRPr/>
            </a:pPr>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4901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P spid="9"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10334</TotalTime>
  <Words>4676</Words>
  <Application>Microsoft Office PowerPoint</Application>
  <PresentationFormat>宽屏</PresentationFormat>
  <Paragraphs>880</Paragraphs>
  <Slides>65</Slides>
  <Notes>5</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65</vt:i4>
      </vt:variant>
    </vt:vector>
  </HeadingPairs>
  <TitlesOfParts>
    <vt:vector size="83" baseType="lpstr">
      <vt:lpstr>Adobe 楷体 Std R</vt:lpstr>
      <vt:lpstr>DOUYU Font</vt:lpstr>
      <vt:lpstr>KaiTi</vt:lpstr>
      <vt:lpstr>方正粗圆简体</vt:lpstr>
      <vt:lpstr>方正中倩简体</vt:lpstr>
      <vt:lpstr>华文细黑</vt:lpstr>
      <vt:lpstr>楷体</vt:lpstr>
      <vt:lpstr>楷体_GB2312</vt:lpstr>
      <vt:lpstr>宋体</vt:lpstr>
      <vt:lpstr>微软雅黑</vt:lpstr>
      <vt:lpstr>Arial</vt:lpstr>
      <vt:lpstr>Calibri</vt:lpstr>
      <vt:lpstr>Courier New</vt:lpstr>
      <vt:lpstr>Times New Roman</vt:lpstr>
      <vt:lpstr>Verdana</vt:lpstr>
      <vt:lpstr>ZBFH</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594</cp:revision>
  <dcterms:created xsi:type="dcterms:W3CDTF">2021-11-07T03:17:42Z</dcterms:created>
  <dcterms:modified xsi:type="dcterms:W3CDTF">2022-02-11T06:20:39Z</dcterms:modified>
</cp:coreProperties>
</file>